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7"/>
  </p:notesMasterIdLst>
  <p:handoutMasterIdLst>
    <p:handoutMasterId r:id="rId28"/>
  </p:handoutMasterIdLst>
  <p:sldIdLst>
    <p:sldId id="330" r:id="rId2"/>
    <p:sldId id="429" r:id="rId3"/>
    <p:sldId id="454" r:id="rId4"/>
    <p:sldId id="450" r:id="rId5"/>
    <p:sldId id="451" r:id="rId6"/>
    <p:sldId id="452" r:id="rId7"/>
    <p:sldId id="408" r:id="rId8"/>
    <p:sldId id="431" r:id="rId9"/>
    <p:sldId id="434" r:id="rId10"/>
    <p:sldId id="435" r:id="rId11"/>
    <p:sldId id="436" r:id="rId12"/>
    <p:sldId id="437" r:id="rId13"/>
    <p:sldId id="438" r:id="rId14"/>
    <p:sldId id="439" r:id="rId15"/>
    <p:sldId id="440" r:id="rId16"/>
    <p:sldId id="441" r:id="rId17"/>
    <p:sldId id="442" r:id="rId18"/>
    <p:sldId id="443" r:id="rId19"/>
    <p:sldId id="444" r:id="rId20"/>
    <p:sldId id="445" r:id="rId21"/>
    <p:sldId id="446" r:id="rId22"/>
    <p:sldId id="447" r:id="rId23"/>
    <p:sldId id="455" r:id="rId24"/>
    <p:sldId id="448" r:id="rId25"/>
    <p:sldId id="423" r:id="rId26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Main" id="{3BEBAD80-2125-465E-907D-6CEAC1D90E56}">
          <p14:sldIdLst>
            <p14:sldId id="330"/>
            <p14:sldId id="429"/>
            <p14:sldId id="454"/>
            <p14:sldId id="450"/>
            <p14:sldId id="451"/>
            <p14:sldId id="452"/>
          </p14:sldIdLst>
        </p14:section>
        <p14:section name="Live Demo / Screenshots" id="{D4AC74B1-635E-42E8-BFC2-097A31E63B89}">
          <p14:sldIdLst>
            <p14:sldId id="408"/>
            <p14:sldId id="431"/>
            <p14:sldId id="434"/>
            <p14:sldId id="435"/>
            <p14:sldId id="436"/>
            <p14:sldId id="437"/>
            <p14:sldId id="438"/>
            <p14:sldId id="439"/>
            <p14:sldId id="440"/>
            <p14:sldId id="441"/>
            <p14:sldId id="442"/>
            <p14:sldId id="443"/>
            <p14:sldId id="444"/>
            <p14:sldId id="445"/>
            <p14:sldId id="446"/>
            <p14:sldId id="447"/>
            <p14:sldId id="455"/>
            <p14:sldId id="448"/>
            <p14:sldId id="4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EF5B00"/>
    <a:srgbClr val="7C204E"/>
    <a:srgbClr val="003B6E"/>
    <a:srgbClr val="010000"/>
    <a:srgbClr val="FFFFFF"/>
    <a:srgbClr val="808080"/>
    <a:srgbClr val="000000"/>
    <a:srgbClr val="FDCA00"/>
    <a:srgbClr val="C500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02" autoAdjust="0"/>
    <p:restoredTop sz="97274" autoAdjust="0"/>
  </p:normalViewPr>
  <p:slideViewPr>
    <p:cSldViewPr snapToObjects="1">
      <p:cViewPr varScale="1">
        <p:scale>
          <a:sx n="165" d="100"/>
          <a:sy n="165" d="100"/>
        </p:scale>
        <p:origin x="294" y="132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86542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lang="en-GB" sz="1700" kern="1200" spc="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lang="en-GB" sz="1600" kern="1200" spc="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lang="en-GB" sz="1400" spc="0" baseline="0" noProof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2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2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marL="177792" lvl="0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3B6E"/>
              </a:buClr>
              <a:buFont typeface="Wingdings" panose="05000000000000000000" pitchFamily="2" charset="2"/>
              <a:buChar char="§"/>
            </a:pPr>
            <a:r>
              <a:rPr lang="en-GB" noProof="0" dirty="0" smtClean="0"/>
              <a:t>Edit master text format</a:t>
            </a:r>
          </a:p>
          <a:p>
            <a:pPr marL="355582" lvl="1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14967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noProof="0" dirty="0" smtClean="0"/>
              <a:t>Second level</a:t>
            </a:r>
          </a:p>
          <a:p>
            <a:pPr marL="355582" lvl="2" indent="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</a:pPr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  <a:endParaRPr lang="de-DE" dirty="0" smtClean="0"/>
          </a:p>
          <a:p>
            <a:pPr lvl="2"/>
            <a:r>
              <a:rPr lang="en-GB" noProof="0" dirty="0" smtClean="0"/>
              <a:t>Third level</a:t>
            </a:r>
            <a:endParaRPr lang="de-DE" dirty="0" smtClean="0"/>
          </a:p>
          <a:p>
            <a:pPr lvl="3"/>
            <a:r>
              <a:rPr lang="en-GB" noProof="0" dirty="0" smtClean="0"/>
              <a:t>Fourth level</a:t>
            </a:r>
            <a:endParaRPr lang="de-DE" dirty="0" smtClean="0"/>
          </a:p>
          <a:p>
            <a:pPr lvl="4"/>
            <a:r>
              <a:rPr lang="en-GB" noProof="0" dirty="0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223265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28650" y="4968000"/>
            <a:ext cx="1448561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CH" sz="800" smtClean="0">
                <a:latin typeface="+mn-lt"/>
              </a:defRPr>
            </a:lvl1pPr>
          </a:lstStyle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77211" y="4968000"/>
            <a:ext cx="6129101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CH" sz="800">
                <a:latin typeface="+mn-lt"/>
              </a:defRPr>
            </a:lvl1pPr>
          </a:lstStyle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90" r:id="rId9"/>
    <p:sldLayoutId id="2147484011" r:id="rId10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rgbClr val="003B6E"/>
        </a:buClr>
        <a:buFont typeface="Wingdings" panose="05000000000000000000" pitchFamily="2" charset="2"/>
        <a:buChar char="§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rgbClr val="914967"/>
        </a:buClr>
        <a:buSzPct val="100000"/>
        <a:buFont typeface="Arial" panose="020B0604020202020204" pitchFamily="34" charset="0"/>
        <a:buChar char="•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2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2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2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2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2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g"/><Relationship Id="rId12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tmp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jp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CH" dirty="0" smtClean="0"/>
              <a:t>PM@PSI </a:t>
            </a:r>
            <a:r>
              <a:rPr lang="de-CH" dirty="0" err="1" smtClean="0"/>
              <a:t>and</a:t>
            </a:r>
            <a:r>
              <a:rPr lang="de-CH" dirty="0" smtClean="0"/>
              <a:t> ePPM </a:t>
            </a:r>
            <a:r>
              <a:rPr lang="de-CH" dirty="0" err="1" smtClean="0"/>
              <a:t>platform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sz="1400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Alexander Koschik  ::  Planungsbüro GFA / PM@PSI Projektteam  ::  Paul Scherrer Institute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CH" dirty="0" smtClean="0"/>
              <a:t>AIT Quartalsinfo   ::   29.08.2023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08000"/>
            <a:ext cx="9000000" cy="470574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/>
          <a:srcRect l="7502" t="10862"/>
          <a:stretch/>
        </p:blipFill>
        <p:spPr>
          <a:xfrm>
            <a:off x="1634082" y="264021"/>
            <a:ext cx="4580038" cy="2307729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622" r="461" b="1145"/>
          <a:stretch/>
        </p:blipFill>
        <p:spPr>
          <a:xfrm>
            <a:off x="5148064" y="2355726"/>
            <a:ext cx="3801138" cy="2311400"/>
          </a:xfrm>
          <a:prstGeom prst="rect">
            <a:avLst/>
          </a:prstGeom>
          <a:ln>
            <a:solidFill>
              <a:schemeClr val="accent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3131840" y="1797138"/>
            <a:ext cx="1944216" cy="59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36000" tIns="36000" rIns="36000" bIns="36000" rtlCol="0" anchor="ctr" anchorCtr="0">
            <a:noAutofit/>
          </a:bodyPr>
          <a:lstStyle>
            <a:defPPr>
              <a:defRPr lang="de-CH"/>
            </a:defPPr>
            <a:lvl1pPr algn="ctr" eaLnBrk="1" hangingPunct="1">
              <a:spcBef>
                <a:spcPct val="0"/>
              </a:spcBef>
              <a:buClr>
                <a:srgbClr val="000000"/>
              </a:buCl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</a:defRPr>
            </a:lvl1pPr>
          </a:lstStyle>
          <a:p>
            <a:r>
              <a:rPr lang="en-US" dirty="0" smtClean="0">
                <a:solidFill>
                  <a:schemeClr val="accent3"/>
                </a:solidFill>
              </a:rPr>
              <a:t>TPG Scheduler</a:t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sz="1050" dirty="0" smtClean="0">
                <a:solidFill>
                  <a:schemeClr val="accent3"/>
                </a:solidFill>
              </a:rPr>
              <a:t>(Web-UI)</a:t>
            </a:r>
            <a:endParaRPr lang="de-CH" sz="1050" dirty="0" err="1">
              <a:solidFill>
                <a:schemeClr val="accent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99058" y="3977050"/>
            <a:ext cx="1944216" cy="59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36000" tIns="36000" rIns="36000" bIns="36000" rtlCol="0" anchor="ctr" anchorCtr="0">
            <a:noAutofit/>
          </a:bodyPr>
          <a:lstStyle>
            <a:defPPr>
              <a:defRPr lang="de-CH"/>
            </a:defPPr>
            <a:lvl1pPr algn="ctr" eaLnBrk="1" hangingPunct="1">
              <a:spcBef>
                <a:spcPct val="0"/>
              </a:spcBef>
              <a:buClr>
                <a:srgbClr val="000000"/>
              </a:buCl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</a:defRPr>
            </a:lvl1pPr>
          </a:lstStyle>
          <a:p>
            <a:r>
              <a:rPr lang="en-US" dirty="0" smtClean="0">
                <a:solidFill>
                  <a:schemeClr val="accent3"/>
                </a:solidFill>
              </a:rPr>
              <a:t>Project Online</a:t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sz="1050" dirty="0" smtClean="0">
                <a:solidFill>
                  <a:schemeClr val="accent3"/>
                </a:solidFill>
              </a:rPr>
              <a:t>(Classical MS Project to be used with Web-UI or Desktop Client)</a:t>
            </a:r>
            <a:endParaRPr lang="de-CH" sz="1050" dirty="0" err="1">
              <a:solidFill>
                <a:schemeClr val="accent3"/>
              </a:solidFill>
            </a:endParaRPr>
          </a:p>
        </p:txBody>
      </p:sp>
      <p:cxnSp>
        <p:nvCxnSpPr>
          <p:cNvPr id="42" name="Curved Connector 41"/>
          <p:cNvCxnSpPr>
            <a:stCxn id="49" idx="0"/>
            <a:endCxn id="23" idx="1"/>
          </p:cNvCxnSpPr>
          <p:nvPr/>
        </p:nvCxnSpPr>
        <p:spPr bwMode="auto">
          <a:xfrm rot="5400000" flipH="1" flipV="1">
            <a:off x="2207354" y="1690794"/>
            <a:ext cx="519641" cy="1329331"/>
          </a:xfrm>
          <a:prstGeom prst="curvedConnector2">
            <a:avLst/>
          </a:prstGeom>
          <a:noFill/>
          <a:ln w="2540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49" name="Rectangle 48"/>
          <p:cNvSpPr/>
          <p:nvPr/>
        </p:nvSpPr>
        <p:spPr bwMode="auto">
          <a:xfrm>
            <a:off x="1634082" y="2615279"/>
            <a:ext cx="336853" cy="355337"/>
          </a:xfrm>
          <a:prstGeom prst="rect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1971725" y="2615278"/>
            <a:ext cx="336853" cy="355337"/>
          </a:xfrm>
          <a:prstGeom prst="rect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52" name="Curved Connector 51"/>
          <p:cNvCxnSpPr>
            <a:stCxn id="50" idx="2"/>
            <a:endCxn id="13" idx="1"/>
          </p:cNvCxnSpPr>
          <p:nvPr/>
        </p:nvCxnSpPr>
        <p:spPr bwMode="auto">
          <a:xfrm rot="16200000" flipH="1">
            <a:off x="3567138" y="1543629"/>
            <a:ext cx="1304935" cy="4158906"/>
          </a:xfrm>
          <a:prstGeom prst="curvedConnector2">
            <a:avLst/>
          </a:prstGeom>
          <a:noFill/>
          <a:ln w="2540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6299059" y="799939"/>
            <a:ext cx="2629560" cy="69551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 smtClean="0">
                <a:solidFill>
                  <a:srgbClr val="0070C0"/>
                </a:solidFill>
                <a:latin typeface="Calibri"/>
              </a:rPr>
              <a:t>Possibilities of Planning</a:t>
            </a:r>
            <a:endParaRPr lang="de-CH" sz="1800" dirty="0" err="1" smtClean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47924" y="3436046"/>
            <a:ext cx="3167832" cy="72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FFC00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0070C0"/>
                </a:solidFill>
                <a:latin typeface="Calibri"/>
              </a:rPr>
              <a:t>Using the same resource pool!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70C0"/>
                </a:solidFill>
                <a:latin typeface="Calibri"/>
              </a:rPr>
              <a:t>(daily updated data from IAM)</a:t>
            </a:r>
            <a:endParaRPr lang="en-US" sz="1200" dirty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72245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08000"/>
            <a:ext cx="9000000" cy="47092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66824" y="3327834"/>
            <a:ext cx="4680000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 smtClean="0">
                <a:solidFill>
                  <a:srgbClr val="0070C0"/>
                </a:solidFill>
                <a:latin typeface="Calibri"/>
              </a:rPr>
              <a:t>Entering project data</a:t>
            </a:r>
            <a:endParaRPr lang="de-CH" sz="1800" dirty="0" err="1" smtClean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02107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08000"/>
            <a:ext cx="9000000" cy="47022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66824" y="3327834"/>
            <a:ext cx="4680000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>
                <a:solidFill>
                  <a:srgbClr val="0070C0"/>
                </a:solidFill>
                <a:latin typeface="Calibri"/>
              </a:rPr>
              <a:t>Entering project data</a:t>
            </a:r>
            <a:endParaRPr lang="de-CH" sz="1800" dirty="0" err="1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98892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08000"/>
            <a:ext cx="9000000" cy="4705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487776"/>
            <a:ext cx="4680000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 smtClean="0">
                <a:solidFill>
                  <a:srgbClr val="0070C0"/>
                </a:solidFill>
                <a:latin typeface="Calibri"/>
              </a:rPr>
              <a:t>Planning with TPG Scheduler (Web-UI)</a:t>
            </a:r>
            <a:endParaRPr lang="de-CH" sz="1800" dirty="0" err="1" smtClean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88381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08000"/>
            <a:ext cx="9000000" cy="4705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487776"/>
            <a:ext cx="4680000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 smtClean="0">
                <a:solidFill>
                  <a:srgbClr val="0070C0"/>
                </a:solidFill>
                <a:latin typeface="Calibri"/>
              </a:rPr>
              <a:t>Resource planning via TPG Scheduler</a:t>
            </a:r>
            <a:endParaRPr lang="de-CH" sz="1800" dirty="0" err="1" smtClean="0">
              <a:solidFill>
                <a:srgbClr val="0070C0"/>
              </a:solidFill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745898"/>
            <a:ext cx="8910440" cy="2698060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 bwMode="auto">
          <a:xfrm>
            <a:off x="4427984" y="1750636"/>
            <a:ext cx="1968078" cy="2627113"/>
          </a:xfrm>
          <a:prstGeom prst="rect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2085" y="2427734"/>
            <a:ext cx="2376533" cy="109899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0070C0"/>
                </a:solidFill>
                <a:latin typeface="Calibri"/>
              </a:rPr>
              <a:t>Whole </a:t>
            </a:r>
            <a:r>
              <a:rPr lang="en-US" sz="1400" b="1" dirty="0">
                <a:solidFill>
                  <a:srgbClr val="0070C0"/>
                </a:solidFill>
                <a:latin typeface="Calibri"/>
              </a:rPr>
              <a:t>PSI </a:t>
            </a:r>
            <a:r>
              <a:rPr lang="en-US" sz="1400" b="1" dirty="0" err="1">
                <a:solidFill>
                  <a:srgbClr val="0070C0"/>
                </a:solidFill>
                <a:latin typeface="Calibri"/>
              </a:rPr>
              <a:t>Organisation</a:t>
            </a:r>
            <a:endParaRPr lang="en-US" sz="1400" b="1" dirty="0">
              <a:solidFill>
                <a:srgbClr val="0070C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0070C0"/>
                </a:solidFill>
                <a:latin typeface="Calibri"/>
              </a:rPr>
              <a:t>Person resources</a:t>
            </a:r>
            <a:endParaRPr lang="en-US" sz="1400" b="1" dirty="0">
              <a:solidFill>
                <a:srgbClr val="0070C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0070C0"/>
                </a:solidFill>
                <a:latin typeface="Calibri"/>
              </a:rPr>
              <a:t>Generic resources (groups, OU)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84168" y="847816"/>
            <a:ext cx="2015704" cy="2504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 smtClean="0">
                <a:solidFill>
                  <a:srgbClr val="0070C0"/>
                </a:solidFill>
                <a:latin typeface="Calibri"/>
              </a:rPr>
              <a:t>Method </a:t>
            </a:r>
            <a:r>
              <a:rPr lang="en-US" sz="1800" i="1" dirty="0">
                <a:solidFill>
                  <a:srgbClr val="0070C0"/>
                </a:solidFill>
                <a:latin typeface="Calibri"/>
              </a:rPr>
              <a:t>1</a:t>
            </a:r>
            <a:endParaRPr lang="de-CH" sz="1800" i="1" dirty="0" err="1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52085" y="4049914"/>
            <a:ext cx="2376533" cy="54784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0070C0"/>
                </a:solidFill>
                <a:latin typeface="Calibri"/>
              </a:rPr>
              <a:t>Recommendation: </a:t>
            </a:r>
            <a:br>
              <a:rPr lang="en-US" sz="1400" b="1" dirty="0" smtClean="0">
                <a:solidFill>
                  <a:srgbClr val="0070C0"/>
                </a:solidFill>
                <a:latin typeface="Calibri"/>
              </a:rPr>
            </a:br>
            <a:r>
              <a:rPr lang="en-US" sz="1400" b="1" dirty="0" smtClean="0">
                <a:solidFill>
                  <a:srgbClr val="0070C0"/>
                </a:solidFill>
                <a:latin typeface="Calibri"/>
              </a:rPr>
              <a:t>Use generic resources</a:t>
            </a:r>
            <a:endParaRPr lang="en-US" sz="1400" b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52084" y="3608321"/>
            <a:ext cx="2376534" cy="36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FFC00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0070C0"/>
                </a:solidFill>
                <a:latin typeface="Calibri"/>
              </a:rPr>
              <a:t>Generic resource = OU</a:t>
            </a:r>
            <a:endParaRPr lang="en-US" sz="1400" b="1" dirty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40086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08000"/>
            <a:ext cx="9000000" cy="47075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487776"/>
            <a:ext cx="4680000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>
                <a:solidFill>
                  <a:srgbClr val="0070C0"/>
                </a:solidFill>
                <a:latin typeface="Calibri"/>
              </a:rPr>
              <a:t>Resource planning via TPG Scheduler</a:t>
            </a:r>
            <a:endParaRPr lang="de-CH" sz="1800" dirty="0" err="1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16216" y="847816"/>
            <a:ext cx="1583656" cy="2504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 smtClean="0">
                <a:solidFill>
                  <a:srgbClr val="0070C0"/>
                </a:solidFill>
                <a:latin typeface="Calibri"/>
              </a:rPr>
              <a:t>Method 2</a:t>
            </a:r>
            <a:endParaRPr lang="de-CH" sz="1800" i="1" dirty="0" err="1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2" y="4083998"/>
            <a:ext cx="4680000" cy="72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FFC00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0070C0"/>
                </a:solidFill>
                <a:latin typeface="Calibri"/>
              </a:rPr>
              <a:t>Resource table = data master for </a:t>
            </a:r>
            <a:r>
              <a:rPr lang="en-US" sz="1400" b="1" dirty="0">
                <a:solidFill>
                  <a:srgbClr val="0070C0"/>
                </a:solidFill>
                <a:latin typeface="Calibri"/>
              </a:rPr>
              <a:t>r</a:t>
            </a:r>
            <a:r>
              <a:rPr lang="en-US" sz="1400" b="1" dirty="0" smtClean="0">
                <a:solidFill>
                  <a:srgbClr val="0070C0"/>
                </a:solidFill>
                <a:latin typeface="Calibri"/>
              </a:rPr>
              <a:t>eporting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70C0"/>
                </a:solidFill>
                <a:latin typeface="Calibri"/>
              </a:rPr>
              <a:t>(Use ‘Sync’ to get data from TPG Scheduler)</a:t>
            </a:r>
            <a:endParaRPr lang="en-US" sz="1200" dirty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63827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08000"/>
            <a:ext cx="9000000" cy="47092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487776"/>
            <a:ext cx="4680000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>
                <a:solidFill>
                  <a:srgbClr val="0070C0"/>
                </a:solidFill>
                <a:latin typeface="Calibri"/>
              </a:rPr>
              <a:t>Resource planning via TPG Scheduler</a:t>
            </a:r>
            <a:endParaRPr lang="de-CH" sz="1800" dirty="0" err="1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16216" y="847816"/>
            <a:ext cx="1583656" cy="2504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 smtClean="0">
                <a:solidFill>
                  <a:srgbClr val="0070C0"/>
                </a:solidFill>
                <a:latin typeface="Calibri"/>
              </a:rPr>
              <a:t>Method 2</a:t>
            </a:r>
            <a:endParaRPr lang="de-CH" sz="1800" i="1" dirty="0" err="1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4083998"/>
            <a:ext cx="4680000" cy="72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FFC00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0070C0"/>
                </a:solidFill>
                <a:latin typeface="Calibri"/>
              </a:rPr>
              <a:t>Resource table = data master for </a:t>
            </a:r>
            <a:r>
              <a:rPr lang="en-US" sz="1400" b="1" dirty="0">
                <a:solidFill>
                  <a:srgbClr val="0070C0"/>
                </a:solidFill>
                <a:latin typeface="Calibri"/>
              </a:rPr>
              <a:t>r</a:t>
            </a:r>
            <a:r>
              <a:rPr lang="en-US" sz="1400" b="1" dirty="0" smtClean="0">
                <a:solidFill>
                  <a:srgbClr val="0070C0"/>
                </a:solidFill>
                <a:latin typeface="Calibri"/>
              </a:rPr>
              <a:t>eporting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70C0"/>
                </a:solidFill>
                <a:latin typeface="Calibri"/>
              </a:rPr>
              <a:t>(Use ‘Sync’ to get data from TPG Scheduler)</a:t>
            </a:r>
            <a:endParaRPr lang="en-US" sz="1200" dirty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38089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08000"/>
            <a:ext cx="9000000" cy="47127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487776"/>
            <a:ext cx="4680000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>
                <a:solidFill>
                  <a:srgbClr val="0070C0"/>
                </a:solidFill>
                <a:latin typeface="Calibri"/>
              </a:rPr>
              <a:t>Resource planning via TPG Scheduler</a:t>
            </a:r>
            <a:endParaRPr lang="de-CH" sz="1800" dirty="0" err="1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16216" y="847816"/>
            <a:ext cx="1583656" cy="2504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 smtClean="0">
                <a:solidFill>
                  <a:srgbClr val="0070C0"/>
                </a:solidFill>
                <a:latin typeface="Calibri"/>
              </a:rPr>
              <a:t>Method 2</a:t>
            </a:r>
            <a:endParaRPr lang="de-CH" sz="1800" i="1" dirty="0" err="1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043000" y="2075167"/>
            <a:ext cx="7163312" cy="331648"/>
          </a:xfrm>
          <a:prstGeom prst="rect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987824" y="1256523"/>
            <a:ext cx="1152127" cy="1158642"/>
          </a:xfrm>
          <a:prstGeom prst="rect">
            <a:avLst/>
          </a:prstGeom>
          <a:solidFill>
            <a:schemeClr val="accent3"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59512" y="3287729"/>
            <a:ext cx="3240360" cy="34002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0070C0"/>
                </a:solidFill>
                <a:latin typeface="Calibri"/>
              </a:rPr>
              <a:t>Linkage to phase/task</a:t>
            </a:r>
            <a:endParaRPr lang="en-US" sz="1400" b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19872" y="4083998"/>
            <a:ext cx="4680000" cy="72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FFC00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0070C0"/>
                </a:solidFill>
                <a:latin typeface="Calibri"/>
              </a:rPr>
              <a:t>Resource table = data master for </a:t>
            </a:r>
            <a:r>
              <a:rPr lang="en-US" sz="1400" b="1" dirty="0">
                <a:solidFill>
                  <a:srgbClr val="0070C0"/>
                </a:solidFill>
                <a:latin typeface="Calibri"/>
              </a:rPr>
              <a:t>r</a:t>
            </a:r>
            <a:r>
              <a:rPr lang="en-US" sz="1400" b="1" dirty="0" smtClean="0">
                <a:solidFill>
                  <a:srgbClr val="0070C0"/>
                </a:solidFill>
                <a:latin typeface="Calibri"/>
              </a:rPr>
              <a:t>eporting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70C0"/>
                </a:solidFill>
                <a:latin typeface="Calibri"/>
              </a:rPr>
              <a:t>(Use ‘Sync’ to get data from TPG Scheduler)</a:t>
            </a:r>
            <a:endParaRPr lang="en-US" sz="1200" dirty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43225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08000"/>
            <a:ext cx="9000000" cy="47092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4741" y="2499742"/>
            <a:ext cx="5914517" cy="2206488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8"/>
          <p:cNvSpPr/>
          <p:nvPr/>
        </p:nvSpPr>
        <p:spPr bwMode="auto">
          <a:xfrm>
            <a:off x="4283968" y="1219907"/>
            <a:ext cx="720080" cy="127707"/>
          </a:xfrm>
          <a:prstGeom prst="rect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195736" y="2931791"/>
            <a:ext cx="187389" cy="216024"/>
          </a:xfrm>
          <a:prstGeom prst="rect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19872" y="487776"/>
            <a:ext cx="4680000" cy="6211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>
                <a:solidFill>
                  <a:srgbClr val="0070C0"/>
                </a:solidFill>
                <a:latin typeface="Calibri"/>
              </a:rPr>
              <a:t>o</a:t>
            </a:r>
            <a:r>
              <a:rPr lang="en-US" sz="1800" b="1" dirty="0" smtClean="0">
                <a:solidFill>
                  <a:srgbClr val="0070C0"/>
                </a:solidFill>
                <a:latin typeface="Calibri"/>
              </a:rPr>
              <a:t>ptional: Structuring via </a:t>
            </a:r>
            <a:br>
              <a:rPr lang="en-US" sz="1800" b="1" dirty="0" smtClean="0">
                <a:solidFill>
                  <a:srgbClr val="0070C0"/>
                </a:solidFill>
                <a:latin typeface="Calibri"/>
              </a:rPr>
            </a:br>
            <a:r>
              <a:rPr lang="en-US" sz="1800" b="1" dirty="0" smtClean="0">
                <a:solidFill>
                  <a:srgbClr val="0070C0"/>
                </a:solidFill>
                <a:latin typeface="Calibri"/>
              </a:rPr>
              <a:t>Project Breakdown Structure (PBS)</a:t>
            </a:r>
            <a:endParaRPr lang="de-CH" sz="1800" dirty="0" err="1" smtClean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6836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08000"/>
            <a:ext cx="9000000" cy="47092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487776"/>
            <a:ext cx="4680000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 smtClean="0">
                <a:solidFill>
                  <a:srgbClr val="0070C0"/>
                </a:solidFill>
                <a:latin typeface="Calibri"/>
              </a:rPr>
              <a:t>Project Breakdown Structure (PBS)</a:t>
            </a:r>
            <a:endParaRPr lang="de-CH" sz="1800" dirty="0" err="1" smtClean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35476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 bwMode="auto">
          <a:xfrm>
            <a:off x="628650" y="2776365"/>
            <a:ext cx="8263830" cy="2113069"/>
          </a:xfrm>
          <a:prstGeom prst="roundRect">
            <a:avLst/>
          </a:prstGeom>
          <a:solidFill>
            <a:srgbClr val="0070C0">
              <a:alpha val="15000"/>
            </a:srgbClr>
          </a:solidFill>
          <a:ln w="254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PM@PSI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628650" y="4968000"/>
            <a:ext cx="1448561" cy="147638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2077211" y="4968000"/>
            <a:ext cx="6129101" cy="147638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206312" y="4968000"/>
            <a:ext cx="575742" cy="147638"/>
          </a:xfrm>
        </p:spPr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7" name="Picture 6" descr="Ähnliches 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372" y="651224"/>
            <a:ext cx="2160000" cy="1620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3"/>
          <p:cNvSpPr txBox="1"/>
          <p:nvPr/>
        </p:nvSpPr>
        <p:spPr>
          <a:xfrm>
            <a:off x="3347864" y="2374443"/>
            <a:ext cx="302433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CH"/>
            </a:defPPr>
            <a:lvl1pPr>
              <a:lnSpc>
                <a:spcPct val="110000"/>
              </a:lnSpc>
              <a:spcBef>
                <a:spcPts val="0"/>
              </a:spcBef>
              <a:defRPr sz="1200" kern="1000" spc="20">
                <a:latin typeface="+mn-lt"/>
                <a:cs typeface="Franklin Gothic Book"/>
              </a:defRPr>
            </a:lvl1pPr>
            <a:lvl2pPr marL="457200"/>
            <a:lvl3pPr marL="914400"/>
            <a:lvl4pPr marL="1371600"/>
            <a:lvl5pPr marL="1828800"/>
            <a:lvl6pPr marL="2286000" defTabSz="457200"/>
            <a:lvl7pPr marL="2743200" defTabSz="457200"/>
            <a:lvl8pPr marL="3200400" defTabSz="457200"/>
            <a:lvl9pPr marL="3657600" defTabSz="457200"/>
          </a:lstStyle>
          <a:p>
            <a:pPr algn="ctr">
              <a:lnSpc>
                <a:spcPct val="100000"/>
              </a:lnSpc>
            </a:pPr>
            <a:r>
              <a:rPr lang="en-GB" dirty="0"/>
              <a:t>Unified understanding of </a:t>
            </a:r>
            <a:br>
              <a:rPr lang="en-GB" dirty="0"/>
            </a:br>
            <a:r>
              <a:rPr lang="en-GB" dirty="0"/>
              <a:t>phases &amp; milestones and their meaning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541" y="651224"/>
            <a:ext cx="1853280" cy="1620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6"/>
          <p:cNvSpPr txBox="1"/>
          <p:nvPr/>
        </p:nvSpPr>
        <p:spPr>
          <a:xfrm>
            <a:off x="6733943" y="2378737"/>
            <a:ext cx="18532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CH"/>
            </a:defPPr>
            <a:lvl1pPr>
              <a:lnSpc>
                <a:spcPct val="110000"/>
              </a:lnSpc>
              <a:spcBef>
                <a:spcPts val="0"/>
              </a:spcBef>
              <a:defRPr sz="1200" kern="1000" spc="20">
                <a:latin typeface="+mn-lt"/>
                <a:cs typeface="Franklin Gothic Book"/>
              </a:defRPr>
            </a:lvl1pPr>
            <a:lvl2pPr marL="457200"/>
            <a:lvl3pPr marL="914400"/>
            <a:lvl4pPr marL="1371600"/>
            <a:lvl5pPr marL="1828800"/>
            <a:lvl6pPr marL="2286000" defTabSz="457200"/>
            <a:lvl7pPr marL="2743200" defTabSz="457200"/>
            <a:lvl8pPr marL="3200400" defTabSz="457200"/>
            <a:lvl9pPr marL="3657600" defTabSz="457200"/>
          </a:lstStyle>
          <a:p>
            <a:pPr algn="ctr">
              <a:lnSpc>
                <a:spcPct val="100000"/>
              </a:lnSpc>
            </a:pPr>
            <a:r>
              <a:rPr lang="en-GB" dirty="0"/>
              <a:t>Unified, integrated and modular PM training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85" y="2890834"/>
            <a:ext cx="3718032" cy="1620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8"/>
          <p:cNvSpPr txBox="1"/>
          <p:nvPr/>
        </p:nvSpPr>
        <p:spPr>
          <a:xfrm>
            <a:off x="888786" y="4618128"/>
            <a:ext cx="3718031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CH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200" kern="1000" spc="20" dirty="0">
                <a:latin typeface="+mn-lt"/>
                <a:cs typeface="Franklin Gothic Book"/>
              </a:rPr>
              <a:t>Enhance transparency: PM data on a common platform</a:t>
            </a:r>
          </a:p>
        </p:txBody>
      </p:sp>
      <p:sp>
        <p:nvSpPr>
          <p:cNvPr id="13" name="Textfeld 10"/>
          <p:cNvSpPr txBox="1"/>
          <p:nvPr/>
        </p:nvSpPr>
        <p:spPr>
          <a:xfrm>
            <a:off x="888785" y="2372579"/>
            <a:ext cx="2160240" cy="203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CH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200" kern="1000" spc="20" dirty="0">
                <a:latin typeface="+mn-lt"/>
                <a:cs typeface="Franklin Gothic Book"/>
              </a:rPr>
              <a:t>Guidance in managing a project</a:t>
            </a:r>
          </a:p>
        </p:txBody>
      </p:sp>
      <p:pic>
        <p:nvPicPr>
          <p:cNvPr id="14" name="Picture 13" descr="Bildergebnis für resource managemen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372" y="2890834"/>
            <a:ext cx="3780001" cy="1620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2"/>
          <p:cNvSpPr txBox="1"/>
          <p:nvPr/>
        </p:nvSpPr>
        <p:spPr>
          <a:xfrm>
            <a:off x="4788024" y="4621266"/>
            <a:ext cx="3888432" cy="203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CH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200" kern="1000" spc="20" dirty="0">
                <a:latin typeface="+mn-lt"/>
                <a:cs typeface="Franklin Gothic Book"/>
              </a:rPr>
              <a:t>Digitalize booking/managing resources across departments</a:t>
            </a: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51224"/>
            <a:ext cx="1850595" cy="1620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077210" y="238160"/>
            <a:ext cx="6504611" cy="39600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>
            <a:defPPr>
              <a:defRPr lang="de-CH"/>
            </a:defPPr>
            <a:lvl1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800" b="1">
                <a:solidFill>
                  <a:srgbClr val="0070C0"/>
                </a:solidFill>
                <a:latin typeface="Calibri"/>
              </a:defRPr>
            </a:lvl1pPr>
          </a:lstStyle>
          <a:p>
            <a:r>
              <a:rPr lang="de-CH" dirty="0"/>
              <a:t>PM@PSI </a:t>
            </a:r>
            <a:r>
              <a:rPr lang="de-CH" dirty="0" smtClean="0"/>
              <a:t>– </a:t>
            </a:r>
            <a:r>
              <a:rPr lang="de-CH" dirty="0" err="1" smtClean="0"/>
              <a:t>Introducing</a:t>
            </a:r>
            <a:r>
              <a:rPr lang="de-CH" dirty="0" smtClean="0"/>
              <a:t> </a:t>
            </a:r>
            <a:r>
              <a:rPr lang="de-CH" dirty="0" err="1" smtClean="0"/>
              <a:t>unified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helpful</a:t>
            </a:r>
            <a:r>
              <a:rPr lang="de-CH" dirty="0" smtClean="0"/>
              <a:t> PM </a:t>
            </a:r>
            <a:r>
              <a:rPr lang="de-CH" dirty="0" err="1" smtClean="0"/>
              <a:t>processes</a:t>
            </a:r>
            <a:r>
              <a:rPr lang="de-CH" dirty="0" smtClean="0"/>
              <a:t> at PSI </a:t>
            </a:r>
            <a:endParaRPr lang="de-CH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679023" y="3634900"/>
            <a:ext cx="2113070" cy="39600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>
            <a:defPPr>
              <a:defRPr lang="de-CH"/>
            </a:defPPr>
            <a:lvl1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800" b="1">
                <a:solidFill>
                  <a:srgbClr val="0070C0"/>
                </a:solidFill>
                <a:latin typeface="Calibri"/>
              </a:defRPr>
            </a:lvl1pPr>
          </a:lstStyle>
          <a:p>
            <a:r>
              <a:rPr lang="de-CH" dirty="0" smtClean="0"/>
              <a:t>Software </a:t>
            </a:r>
            <a:r>
              <a:rPr lang="de-CH" dirty="0" err="1" smtClean="0"/>
              <a:t>tool</a:t>
            </a:r>
            <a:r>
              <a:rPr lang="de-CH" dirty="0" smtClean="0"/>
              <a:t> ePPM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622345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08000"/>
            <a:ext cx="9000000" cy="47092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3308964"/>
            <a:ext cx="2717576" cy="1180788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419872" y="487776"/>
            <a:ext cx="4680000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 smtClean="0">
                <a:solidFill>
                  <a:srgbClr val="0070C0"/>
                </a:solidFill>
                <a:latin typeface="Calibri"/>
              </a:rPr>
              <a:t>Cost planning via cost table</a:t>
            </a:r>
            <a:endParaRPr lang="de-CH" sz="1800" dirty="0" err="1" smtClean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85974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08000"/>
            <a:ext cx="9000000" cy="47092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7816" t="10854" r="57294" b="43911"/>
          <a:stretch/>
        </p:blipFill>
        <p:spPr>
          <a:xfrm>
            <a:off x="1907704" y="602941"/>
            <a:ext cx="5873962" cy="3985033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419872" y="487776"/>
            <a:ext cx="4680000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 smtClean="0">
                <a:solidFill>
                  <a:srgbClr val="0070C0"/>
                </a:solidFill>
                <a:latin typeface="Calibri"/>
              </a:rPr>
              <a:t>Portfolios for more structure</a:t>
            </a:r>
            <a:endParaRPr lang="de-CH" sz="1800" dirty="0" err="1" smtClean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05668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08000"/>
            <a:ext cx="9000000" cy="42520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8302" t="22182" r="38892" b="3305"/>
          <a:stretch/>
        </p:blipFill>
        <p:spPr>
          <a:xfrm>
            <a:off x="1403648" y="115471"/>
            <a:ext cx="6924779" cy="4616519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661" y="2182130"/>
            <a:ext cx="7222626" cy="2667865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3419872" y="487776"/>
            <a:ext cx="4680000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 smtClean="0">
                <a:solidFill>
                  <a:srgbClr val="0070C0"/>
                </a:solidFill>
                <a:latin typeface="Calibri"/>
              </a:rPr>
              <a:t>Portfolios for more structure</a:t>
            </a:r>
            <a:endParaRPr lang="de-CH" sz="1800" dirty="0" err="1" smtClean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76279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08000"/>
            <a:ext cx="8496000" cy="48365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487776"/>
            <a:ext cx="4680000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 smtClean="0">
                <a:solidFill>
                  <a:srgbClr val="0070C0"/>
                </a:solidFill>
                <a:latin typeface="Calibri"/>
              </a:rPr>
              <a:t>Resource usage overview for line managers</a:t>
            </a:r>
            <a:endParaRPr lang="de-CH" sz="1800" dirty="0" err="1" smtClean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26854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08000"/>
            <a:ext cx="9000000" cy="47074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92400" y="123478"/>
            <a:ext cx="4680000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 smtClean="0">
                <a:solidFill>
                  <a:srgbClr val="0070C0"/>
                </a:solidFill>
                <a:latin typeface="Calibri"/>
              </a:rPr>
              <a:t>Reports via </a:t>
            </a:r>
            <a:r>
              <a:rPr lang="en-US" sz="1800" b="1" dirty="0" err="1" smtClean="0">
                <a:solidFill>
                  <a:srgbClr val="0070C0"/>
                </a:solidFill>
                <a:latin typeface="Calibri"/>
              </a:rPr>
              <a:t>PowerBI</a:t>
            </a:r>
            <a:endParaRPr lang="de-CH" sz="1800" dirty="0" err="1" smtClean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58016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de-CH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880816" cy="418337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PM@PSI: </a:t>
            </a:r>
            <a:r>
              <a:rPr lang="en-US" b="1" dirty="0" smtClean="0"/>
              <a:t>Unify and improve project management</a:t>
            </a:r>
            <a:r>
              <a:rPr lang="en-US" dirty="0" smtClean="0"/>
              <a:t> at PSI</a:t>
            </a:r>
          </a:p>
          <a:p>
            <a:pPr>
              <a:lnSpc>
                <a:spcPct val="100000"/>
              </a:lnSpc>
            </a:pPr>
            <a:endParaRPr lang="en-US" sz="1200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PM@PSI and ePPM platform (tool) in </a:t>
            </a:r>
            <a:r>
              <a:rPr lang="en-US" b="1" dirty="0" smtClean="0"/>
              <a:t>pilot phase</a:t>
            </a:r>
          </a:p>
          <a:p>
            <a:pPr>
              <a:lnSpc>
                <a:spcPct val="100000"/>
              </a:lnSpc>
            </a:pPr>
            <a:endParaRPr lang="en-US" sz="1200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Main ePPM functionality ready for use at PSI</a:t>
            </a:r>
          </a:p>
          <a:p>
            <a:pPr>
              <a:lnSpc>
                <a:spcPct val="100000"/>
              </a:lnSpc>
            </a:pPr>
            <a:endParaRPr lang="en-US" sz="1200" dirty="0"/>
          </a:p>
          <a:p>
            <a:pPr>
              <a:lnSpc>
                <a:spcPct val="100000"/>
              </a:lnSpc>
            </a:pPr>
            <a:r>
              <a:rPr lang="en-US" b="1" dirty="0" smtClean="0"/>
              <a:t>Interested Pilot Users </a:t>
            </a:r>
            <a:r>
              <a:rPr lang="en-US" dirty="0" smtClean="0"/>
              <a:t>contact:</a:t>
            </a:r>
          </a:p>
          <a:p>
            <a:pPr lvl="1"/>
            <a:r>
              <a:rPr lang="en-US" sz="1400" dirty="0" smtClean="0"/>
              <a:t>Alexander Koschik</a:t>
            </a:r>
          </a:p>
          <a:p>
            <a:pPr lvl="1"/>
            <a:r>
              <a:rPr lang="en-US" sz="1400" dirty="0" smtClean="0"/>
              <a:t>Markus Fiehn</a:t>
            </a:r>
          </a:p>
          <a:p>
            <a:endParaRPr lang="en-US" sz="1200" dirty="0" smtClean="0"/>
          </a:p>
          <a:p>
            <a:r>
              <a:rPr lang="en-US" dirty="0" smtClean="0"/>
              <a:t>Thanks for your attention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sp>
        <p:nvSpPr>
          <p:cNvPr id="9" name="Text Placeholder 7"/>
          <p:cNvSpPr txBox="1">
            <a:spLocks/>
          </p:cNvSpPr>
          <p:nvPr/>
        </p:nvSpPr>
        <p:spPr>
          <a:xfrm>
            <a:off x="4572000" y="3723878"/>
            <a:ext cx="4572000" cy="1224136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72000" tIns="72000" rIns="72000" bIns="72000" rtlCol="0" anchor="t" anchorCtr="0">
            <a:noAutofit/>
          </a:bodyPr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3B6E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14967"/>
              </a:buClr>
              <a:buSzPct val="100000"/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582" indent="184142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sz="1050" i="1" dirty="0" smtClean="0"/>
              <a:t>Project team</a:t>
            </a:r>
            <a:r>
              <a:rPr lang="en-US" sz="1050" i="1" dirty="0"/>
              <a:t>: </a:t>
            </a:r>
            <a:r>
              <a:rPr lang="en-US" sz="1050" i="1" dirty="0" smtClean="0"/>
              <a:t/>
            </a:r>
            <a:br>
              <a:rPr lang="en-US" sz="1050" i="1" dirty="0" smtClean="0"/>
            </a:br>
            <a:r>
              <a:rPr lang="en-US" sz="1050" dirty="0" err="1" smtClean="0"/>
              <a:t>D.Veghini</a:t>
            </a:r>
            <a:r>
              <a:rPr lang="en-US" sz="1050" dirty="0" smtClean="0"/>
              <a:t> (PL), </a:t>
            </a:r>
            <a:r>
              <a:rPr lang="en-US" sz="1050" dirty="0" err="1" smtClean="0"/>
              <a:t>M.Fiehn</a:t>
            </a:r>
            <a:r>
              <a:rPr lang="en-US" sz="1050" dirty="0" smtClean="0"/>
              <a:t>, </a:t>
            </a:r>
            <a:r>
              <a:rPr lang="en-US" sz="1050" dirty="0" err="1" smtClean="0"/>
              <a:t>T.Eckert</a:t>
            </a:r>
            <a:r>
              <a:rPr lang="en-US" sz="1050" dirty="0" smtClean="0"/>
              <a:t>, </a:t>
            </a:r>
            <a:r>
              <a:rPr lang="en-US" sz="1050" dirty="0" err="1" smtClean="0"/>
              <a:t>P.Keller</a:t>
            </a:r>
            <a:r>
              <a:rPr lang="en-US" sz="1050" dirty="0" smtClean="0"/>
              <a:t>, </a:t>
            </a:r>
            <a:r>
              <a:rPr lang="en-US" sz="1050" dirty="0" err="1" smtClean="0"/>
              <a:t>R.Kobler</a:t>
            </a:r>
            <a:r>
              <a:rPr lang="en-US" sz="1050" dirty="0"/>
              <a:t>, </a:t>
            </a:r>
            <a:r>
              <a:rPr lang="en-US" sz="1050" dirty="0" err="1" smtClean="0"/>
              <a:t>S.König</a:t>
            </a:r>
            <a:r>
              <a:rPr lang="en-US" sz="1050" dirty="0" smtClean="0"/>
              <a:t>, </a:t>
            </a:r>
            <a:r>
              <a:rPr lang="en-US" sz="1050" dirty="0" err="1" smtClean="0"/>
              <a:t>A.Koschik</a:t>
            </a:r>
            <a:r>
              <a:rPr lang="en-US" sz="1050" dirty="0"/>
              <a:t>, </a:t>
            </a:r>
            <a:r>
              <a:rPr lang="en-US" sz="1050" dirty="0" err="1" smtClean="0"/>
              <a:t>M.Luethy</a:t>
            </a:r>
            <a:endParaRPr lang="en-US" sz="1050" dirty="0"/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sz="1050" i="1" dirty="0" err="1"/>
              <a:t>SteCo</a:t>
            </a:r>
            <a:r>
              <a:rPr lang="en-US" sz="1050" i="1" dirty="0"/>
              <a:t>: </a:t>
            </a:r>
            <a:r>
              <a:rPr lang="en-US" sz="1050" dirty="0"/>
              <a:t/>
            </a:r>
            <a:br>
              <a:rPr lang="en-US" sz="1050" dirty="0"/>
            </a:br>
            <a:r>
              <a:rPr lang="en-US" sz="1050" dirty="0" err="1" smtClean="0"/>
              <a:t>M.Seidel</a:t>
            </a:r>
            <a:r>
              <a:rPr lang="en-US" sz="1050" dirty="0" smtClean="0"/>
              <a:t> (Chair), </a:t>
            </a:r>
            <a:r>
              <a:rPr lang="en-US" sz="1050" dirty="0" err="1"/>
              <a:t>P.Allenspach</a:t>
            </a:r>
            <a:r>
              <a:rPr lang="en-US" sz="1050" dirty="0"/>
              <a:t>, </a:t>
            </a:r>
            <a:r>
              <a:rPr lang="en-US" sz="1050" dirty="0" err="1"/>
              <a:t>F.Behner</a:t>
            </a:r>
            <a:r>
              <a:rPr lang="en-US" sz="1050" dirty="0"/>
              <a:t>, </a:t>
            </a:r>
            <a:r>
              <a:rPr lang="en-US" sz="1050" dirty="0" err="1"/>
              <a:t>G.Cicchetti</a:t>
            </a:r>
            <a:r>
              <a:rPr lang="en-US" sz="1050" dirty="0"/>
              <a:t>, </a:t>
            </a:r>
            <a:r>
              <a:rPr lang="en-US" sz="1050" dirty="0" err="1"/>
              <a:t>R.Peterhans</a:t>
            </a:r>
            <a:r>
              <a:rPr lang="en-US" sz="105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sz="1050" i="1" dirty="0" smtClean="0"/>
              <a:t>Additional consulting: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050" dirty="0" err="1" smtClean="0"/>
              <a:t>R.Geist</a:t>
            </a:r>
            <a:r>
              <a:rPr lang="en-US" sz="1050" dirty="0" smtClean="0"/>
              <a:t>, </a:t>
            </a:r>
            <a:r>
              <a:rPr lang="en-US" sz="1050" dirty="0" err="1" smtClean="0"/>
              <a:t>J.Kuster</a:t>
            </a:r>
            <a:r>
              <a:rPr lang="en-US" sz="1050" dirty="0" smtClean="0"/>
              <a:t>, PSI Bildungszentrum</a:t>
            </a:r>
          </a:p>
        </p:txBody>
      </p:sp>
    </p:spTree>
    <p:extLst>
      <p:ext uri="{BB962C8B-B14F-4D97-AF65-F5344CB8AC3E}">
        <p14:creationId xmlns:p14="http://schemas.microsoft.com/office/powerpoint/2010/main" val="27327462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1"/>
          <p:cNvSpPr txBox="1">
            <a:spLocks/>
          </p:cNvSpPr>
          <p:nvPr/>
        </p:nvSpPr>
        <p:spPr>
          <a:xfrm>
            <a:off x="1042993" y="1006081"/>
            <a:ext cx="3781425" cy="350996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vert="horz" lIns="36000" tIns="0" rIns="36000" bIns="0" rtlCol="0">
            <a:noAutofit/>
          </a:bodyPr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14967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indent="-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800" b="1" i="1" dirty="0" smtClean="0"/>
              <a:t>Present situation</a:t>
            </a:r>
            <a:endParaRPr lang="de-CH" sz="1800" b="1" i="1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ePPM Platform – Objectives</a:t>
            </a:r>
            <a:endParaRPr lang="de-CH" dirty="0"/>
          </a:p>
        </p:txBody>
      </p:sp>
      <p:sp>
        <p:nvSpPr>
          <p:cNvPr id="37" name="Content Placeholder 36"/>
          <p:cNvSpPr>
            <a:spLocks noGrp="1"/>
          </p:cNvSpPr>
          <p:nvPr>
            <p:ph sz="quarter" idx="18"/>
          </p:nvPr>
        </p:nvSpPr>
        <p:spPr>
          <a:noFill/>
          <a:ln>
            <a:solidFill>
              <a:srgbClr val="0070C0"/>
            </a:solidFill>
          </a:ln>
        </p:spPr>
        <p:txBody>
          <a:bodyPr lIns="36000" rIns="36000"/>
          <a:lstStyle/>
          <a:p>
            <a:pPr marL="0" indent="0">
              <a:buNone/>
            </a:pPr>
            <a:r>
              <a:rPr lang="en-US" b="1" i="1" dirty="0" smtClean="0"/>
              <a:t>Improved situation</a:t>
            </a:r>
            <a:endParaRPr lang="de-CH" b="1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1499488"/>
            <a:ext cx="3604007" cy="18836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0" name="Group 9"/>
          <p:cNvGrpSpPr/>
          <p:nvPr/>
        </p:nvGrpSpPr>
        <p:grpSpPr>
          <a:xfrm>
            <a:off x="2013582" y="1444425"/>
            <a:ext cx="1910346" cy="2892835"/>
            <a:chOff x="6368132" y="972377"/>
            <a:chExt cx="2587010" cy="3917506"/>
          </a:xfrm>
        </p:grpSpPr>
        <p:pic>
          <p:nvPicPr>
            <p:cNvPr id="11" name="Picture 10" descr="Microsoft Excel Icon - Office 365 Excel Icon , Free Transparent Clipart ...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1473" y="1805514"/>
              <a:ext cx="717027" cy="622220"/>
            </a:xfrm>
            <a:prstGeom prst="rect">
              <a:avLst/>
            </a:prstGeom>
          </p:spPr>
        </p:pic>
        <p:pic>
          <p:nvPicPr>
            <p:cNvPr id="12" name="Picture 11" descr="Power BI可视化入门（一） - 天善智能：专注于商业智能BI和数据分析、大数据领域的垂直社区平台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6256" y="2787774"/>
              <a:ext cx="707462" cy="569611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>
              <a:endCxn id="11" idx="0"/>
            </p:cNvCxnSpPr>
            <p:nvPr/>
          </p:nvCxnSpPr>
          <p:spPr bwMode="auto">
            <a:xfrm>
              <a:off x="7659986" y="1503795"/>
              <a:ext cx="1" cy="30171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/>
            <p:cNvCxnSpPr>
              <a:stCxn id="11" idx="2"/>
              <a:endCxn id="12" idx="0"/>
            </p:cNvCxnSpPr>
            <p:nvPr/>
          </p:nvCxnSpPr>
          <p:spPr bwMode="auto">
            <a:xfrm>
              <a:off x="7659987" y="2427734"/>
              <a:ext cx="0" cy="36004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5" name="Right Brace 14"/>
            <p:cNvSpPr/>
            <p:nvPr/>
          </p:nvSpPr>
          <p:spPr bwMode="auto">
            <a:xfrm rot="5400000">
              <a:off x="7597942" y="150110"/>
              <a:ext cx="122447" cy="2582067"/>
            </a:xfrm>
            <a:prstGeom prst="rightBrac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6" name="Picture 15" descr="File:User-admin.svg - Wikimedia Common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9383" y="1416405"/>
              <a:ext cx="410644" cy="580643"/>
            </a:xfrm>
            <a:prstGeom prst="rect">
              <a:avLst/>
            </a:prstGeom>
          </p:spPr>
        </p:pic>
        <p:pic>
          <p:nvPicPr>
            <p:cNvPr id="17" name="Picture 16" descr="File:User-admin.svg - Wikimedia Common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9383" y="2351147"/>
              <a:ext cx="410644" cy="580643"/>
            </a:xfrm>
            <a:prstGeom prst="rect">
              <a:avLst/>
            </a:prstGeom>
          </p:spPr>
        </p:pic>
        <p:pic>
          <p:nvPicPr>
            <p:cNvPr id="18" name="Grafik 4" descr="Bildschirmausschnitt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3772" y="3662048"/>
              <a:ext cx="1852430" cy="1227835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>
              <a:stCxn id="12" idx="2"/>
            </p:cNvCxnSpPr>
            <p:nvPr/>
          </p:nvCxnSpPr>
          <p:spPr bwMode="auto">
            <a:xfrm flipH="1">
              <a:off x="7655972" y="3357385"/>
              <a:ext cx="4015" cy="284408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20" name="Group 19"/>
            <p:cNvGrpSpPr/>
            <p:nvPr/>
          </p:nvGrpSpPr>
          <p:grpSpPr>
            <a:xfrm>
              <a:off x="6373076" y="972377"/>
              <a:ext cx="2582066" cy="347018"/>
              <a:chOff x="6373076" y="972377"/>
              <a:chExt cx="2582066" cy="347018"/>
            </a:xfrm>
          </p:grpSpPr>
          <p:pic>
            <p:nvPicPr>
              <p:cNvPr id="21" name="Picture 20" descr="Microsoft Project — Национальная библиотека им. Н. Э. Баумана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73076" y="979894"/>
                <a:ext cx="339501" cy="339501"/>
              </a:xfrm>
              <a:prstGeom prst="rect">
                <a:avLst/>
              </a:prstGeom>
            </p:spPr>
          </p:pic>
          <p:pic>
            <p:nvPicPr>
              <p:cNvPr id="22" name="Picture 21" descr="Microsoft Excel Icon - Office 365 Excel Icon , Free Transparent Clipart ...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42889" y="1007074"/>
                <a:ext cx="328590" cy="285143"/>
              </a:xfrm>
              <a:prstGeom prst="rect">
                <a:avLst/>
              </a:prstGeom>
            </p:spPr>
          </p:pic>
          <p:pic>
            <p:nvPicPr>
              <p:cNvPr id="23" name="Picture 22" descr="Download Icons Symbol Address Envelope Computer Signature Mail HQ PNG ...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31275" y="972377"/>
                <a:ext cx="339501" cy="339501"/>
              </a:xfrm>
              <a:prstGeom prst="rect">
                <a:avLst/>
              </a:prstGeom>
            </p:spPr>
          </p:pic>
          <p:pic>
            <p:nvPicPr>
              <p:cNvPr id="24" name="Picture 23" descr="Téléphone Vieux Sonnerie · Free vector graphic on Pixabay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8315954" y="972377"/>
                <a:ext cx="338971" cy="339501"/>
              </a:xfrm>
              <a:prstGeom prst="rect">
                <a:avLst/>
              </a:prstGeom>
            </p:spPr>
          </p:pic>
          <p:sp>
            <p:nvSpPr>
              <p:cNvPr id="25" name="TextBox 24"/>
              <p:cNvSpPr txBox="1"/>
              <p:nvPr/>
            </p:nvSpPr>
            <p:spPr>
              <a:xfrm>
                <a:off x="8788321" y="1052783"/>
                <a:ext cx="166821" cy="2396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800" b="1" dirty="0" smtClean="0">
                    <a:solidFill>
                      <a:srgbClr val="0070C0"/>
                    </a:solidFill>
                    <a:latin typeface="Calibri"/>
                  </a:rPr>
                  <a:t>…</a:t>
                </a:r>
                <a:endParaRPr lang="de-CH" sz="1800" b="1" dirty="0" err="1" smtClean="0">
                  <a:solidFill>
                    <a:srgbClr val="0070C0"/>
                  </a:solidFill>
                  <a:latin typeface="Calibri"/>
                </a:endParaRPr>
              </a:p>
            </p:txBody>
          </p:sp>
          <p:pic>
            <p:nvPicPr>
              <p:cNvPr id="26" name="Picture 25" descr="Microsoft powerpoint - bezyenergy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16657" y="994245"/>
                <a:ext cx="369440" cy="302325"/>
              </a:xfrm>
              <a:prstGeom prst="rect">
                <a:avLst/>
              </a:prstGeom>
            </p:spPr>
          </p:pic>
        </p:grpSp>
      </p:grpSp>
      <p:sp>
        <p:nvSpPr>
          <p:cNvPr id="35" name="TextBox 34"/>
          <p:cNvSpPr txBox="1"/>
          <p:nvPr/>
        </p:nvSpPr>
        <p:spPr>
          <a:xfrm>
            <a:off x="179512" y="2019286"/>
            <a:ext cx="2314765" cy="127254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>
            <a:defPPr>
              <a:defRPr lang="de-CH"/>
            </a:defPPr>
            <a:lvl1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800" b="1">
                <a:solidFill>
                  <a:srgbClr val="0070C0"/>
                </a:solidFill>
                <a:latin typeface="Calibri"/>
              </a:defRPr>
            </a:lvl1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CH" sz="1400" dirty="0" err="1" smtClean="0"/>
              <a:t>Laborious</a:t>
            </a:r>
            <a:r>
              <a:rPr lang="de-CH" sz="1400" dirty="0" smtClean="0"/>
              <a:t> / </a:t>
            </a:r>
            <a:r>
              <a:rPr lang="de-CH" sz="1400" dirty="0" err="1" smtClean="0"/>
              <a:t>Manually</a:t>
            </a:r>
            <a:endParaRPr lang="de-CH" sz="14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smtClean="0"/>
              <a:t>Data scattered</a:t>
            </a:r>
            <a:endParaRPr lang="de-CH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CH" sz="1400" dirty="0" smtClean="0"/>
              <a:t>Different </a:t>
            </a:r>
            <a:r>
              <a:rPr lang="de-CH" sz="1400" dirty="0" err="1" smtClean="0"/>
              <a:t>tools</a:t>
            </a:r>
            <a:endParaRPr lang="de-CH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CH" sz="1400" dirty="0" err="1" smtClean="0"/>
              <a:t>No</a:t>
            </a:r>
            <a:r>
              <a:rPr lang="de-CH" sz="1400" dirty="0" smtClean="0"/>
              <a:t> </a:t>
            </a:r>
            <a:r>
              <a:rPr lang="de-CH" sz="1400" dirty="0" err="1" smtClean="0"/>
              <a:t>common</a:t>
            </a:r>
            <a:r>
              <a:rPr lang="de-CH" sz="1400" dirty="0" smtClean="0"/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CH" sz="1400" dirty="0" err="1" smtClean="0"/>
              <a:t>No</a:t>
            </a:r>
            <a:r>
              <a:rPr lang="de-CH" sz="1400" dirty="0" smtClean="0"/>
              <a:t> </a:t>
            </a:r>
            <a:r>
              <a:rPr lang="de-CH" sz="1400" dirty="0" err="1" smtClean="0"/>
              <a:t>common</a:t>
            </a:r>
            <a:r>
              <a:rPr lang="de-CH" sz="1400" dirty="0" smtClean="0"/>
              <a:t> </a:t>
            </a:r>
            <a:r>
              <a:rPr lang="de-CH" sz="1400" dirty="0" err="1" smtClean="0"/>
              <a:t>standards</a:t>
            </a:r>
            <a:endParaRPr lang="de-CH" sz="1400" dirty="0"/>
          </a:p>
        </p:txBody>
      </p:sp>
      <p:pic>
        <p:nvPicPr>
          <p:cNvPr id="34" name="Content Placeholder 33"/>
          <p:cNvPicPr>
            <a:picLocks noGrp="1" noChangeAspect="1"/>
          </p:cNvPicPr>
          <p:nvPr>
            <p:ph sz="quarter" idx="13"/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>
                        <a14:foregroundMark x1="30786" y1="22271" x2="30786" y2="22271"/>
                        <a14:foregroundMark x1="15939" y1="57642" x2="15939" y2="57642"/>
                        <a14:foregroundMark x1="68122" y1="81004" x2="68122" y2="81004"/>
                        <a14:foregroundMark x1="78384" y1="75109" x2="78384" y2="75109"/>
                        <a14:foregroundMark x1="83843" y1="31004" x2="83843" y2="31004"/>
                        <a14:foregroundMark x1="76419" y1="23362" x2="76419" y2="23362"/>
                        <a14:foregroundMark x1="68777" y1="18559" x2="68777" y2="18559"/>
                        <a14:foregroundMark x1="25983" y1="78166" x2="25983" y2="78166"/>
                        <a14:foregroundMark x1="24672" y1="25109" x2="24672" y2="25109"/>
                        <a14:backgroundMark x1="44105" y1="43231" x2="44105" y2="43231"/>
                        <a14:backgroundMark x1="10044" y1="14192" x2="10044" y2="14192"/>
                        <a14:backgroundMark x1="7642" y1="86900" x2="7642" y2="86900"/>
                        <a14:backgroundMark x1="94541" y1="87773" x2="94541" y2="877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146" y="1027633"/>
            <a:ext cx="918238" cy="918238"/>
          </a:xfrm>
        </p:spPr>
      </p:pic>
      <p:sp>
        <p:nvSpPr>
          <p:cNvPr id="40" name="TextBox 39"/>
          <p:cNvSpPr txBox="1"/>
          <p:nvPr/>
        </p:nvSpPr>
        <p:spPr>
          <a:xfrm>
            <a:off x="5867632" y="3075806"/>
            <a:ext cx="2376776" cy="132821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>
            <a:defPPr>
              <a:defRPr lang="de-CH"/>
            </a:defPPr>
            <a:lvl1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800" b="1">
                <a:solidFill>
                  <a:srgbClr val="0070C0"/>
                </a:solidFill>
                <a:latin typeface="Calibri"/>
              </a:defRPr>
            </a:lvl1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CH" sz="1400" dirty="0" smtClean="0"/>
              <a:t>Uniform &amp; simple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smtClean="0"/>
              <a:t>Common standards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smtClean="0"/>
              <a:t>Common data base</a:t>
            </a:r>
            <a:endParaRPr lang="de-CH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CH" sz="1400" dirty="0" err="1" smtClean="0"/>
              <a:t>Planning</a:t>
            </a:r>
            <a:r>
              <a:rPr lang="de-CH" sz="1400" dirty="0" smtClean="0"/>
              <a:t> &amp; Analysis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smtClean="0"/>
              <a:t>Overview &amp; Transparency</a:t>
            </a:r>
            <a:endParaRPr lang="de-CH" sz="1400" dirty="0"/>
          </a:p>
        </p:txBody>
      </p:sp>
      <p:sp>
        <p:nvSpPr>
          <p:cNvPr id="41" name="Right Arrow 40"/>
          <p:cNvSpPr/>
          <p:nvPr/>
        </p:nvSpPr>
        <p:spPr bwMode="auto">
          <a:xfrm>
            <a:off x="4248712" y="1995686"/>
            <a:ext cx="1183265" cy="1112699"/>
          </a:xfrm>
          <a:prstGeom prst="rightArrow">
            <a:avLst/>
          </a:prstGeom>
          <a:solidFill>
            <a:schemeClr val="accent5">
              <a:alpha val="4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5524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/>
          <p:cNvSpPr/>
          <p:nvPr/>
        </p:nvSpPr>
        <p:spPr bwMode="auto">
          <a:xfrm>
            <a:off x="808931" y="2482919"/>
            <a:ext cx="4613171" cy="2393087"/>
          </a:xfrm>
          <a:prstGeom prst="roundRect">
            <a:avLst/>
          </a:prstGeom>
          <a:solidFill>
            <a:schemeClr val="accent5">
              <a:lumMod val="60000"/>
              <a:lumOff val="40000"/>
              <a:alpha val="1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827583" y="915776"/>
            <a:ext cx="4613171" cy="1537065"/>
          </a:xfrm>
          <a:prstGeom prst="roundRect">
            <a:avLst/>
          </a:prstGeom>
          <a:solidFill>
            <a:schemeClr val="accent5">
              <a:lumMod val="60000"/>
              <a:lumOff val="40000"/>
              <a:alpha val="1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i="1" dirty="0" smtClean="0"/>
              <a:t>Objectives &amp; Goals </a:t>
            </a:r>
            <a:endParaRPr lang="en-US" sz="1800" b="1" i="1" dirty="0"/>
          </a:p>
          <a:p>
            <a:pPr>
              <a:lnSpc>
                <a:spcPct val="90000"/>
              </a:lnSpc>
              <a:spcBef>
                <a:spcPts val="45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70C0"/>
                </a:solidFill>
              </a:rPr>
              <a:t>Unified</a:t>
            </a:r>
            <a:r>
              <a:rPr lang="en-US" sz="1400" dirty="0" smtClean="0">
                <a:solidFill>
                  <a:srgbClr val="0070C0"/>
                </a:solidFill>
              </a:rPr>
              <a:t> methodology &amp; </a:t>
            </a:r>
            <a:r>
              <a:rPr lang="en-US" sz="1400" dirty="0">
                <a:solidFill>
                  <a:srgbClr val="0070C0"/>
                </a:solidFill>
              </a:rPr>
              <a:t>standards </a:t>
            </a:r>
            <a:r>
              <a:rPr lang="en-US" sz="1050" dirty="0" smtClean="0"/>
              <a:t>for </a:t>
            </a:r>
            <a:r>
              <a:rPr lang="en-US" sz="1050" dirty="0"/>
              <a:t>PM at PSI</a:t>
            </a:r>
          </a:p>
          <a:p>
            <a:pPr lvl="0">
              <a:lnSpc>
                <a:spcPct val="90000"/>
              </a:lnSpc>
              <a:spcBef>
                <a:spcPts val="45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70C0"/>
                </a:solidFill>
              </a:rPr>
              <a:t>Uniform and simple processes </a:t>
            </a:r>
            <a:r>
              <a:rPr lang="en-US" sz="1050" dirty="0">
                <a:solidFill>
                  <a:srgbClr val="000000"/>
                </a:solidFill>
              </a:rPr>
              <a:t>for initiation &amp; execution of projects</a:t>
            </a:r>
          </a:p>
          <a:p>
            <a:pPr>
              <a:lnSpc>
                <a:spcPct val="90000"/>
              </a:lnSpc>
              <a:spcBef>
                <a:spcPts val="45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70C0"/>
                </a:solidFill>
              </a:rPr>
              <a:t>Overview &amp; transparency </a:t>
            </a:r>
            <a:r>
              <a:rPr lang="en-US" sz="1050" dirty="0" smtClean="0"/>
              <a:t>of planned &amp; running projects</a:t>
            </a:r>
          </a:p>
          <a:p>
            <a:pPr>
              <a:lnSpc>
                <a:spcPct val="90000"/>
              </a:lnSpc>
              <a:spcBef>
                <a:spcPts val="45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70C0"/>
                </a:solidFill>
              </a:rPr>
              <a:t>Overview of usage &amp; demand of PSI resources</a:t>
            </a:r>
            <a:endParaRPr lang="en-US" sz="1400" dirty="0">
              <a:solidFill>
                <a:srgbClr val="0070C0"/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US" sz="1800" b="1" i="1" dirty="0" smtClean="0"/>
              <a:t>Deliverables </a:t>
            </a:r>
            <a:endParaRPr lang="en-US" sz="1800" b="1" i="1" dirty="0"/>
          </a:p>
          <a:p>
            <a:pPr>
              <a:lnSpc>
                <a:spcPct val="90000"/>
              </a:lnSpc>
              <a:spcBef>
                <a:spcPts val="45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70C0"/>
                </a:solidFill>
              </a:rPr>
              <a:t>PM Handbooks </a:t>
            </a:r>
            <a:r>
              <a:rPr lang="en-US" sz="1400" dirty="0"/>
              <a:t>(‘</a:t>
            </a:r>
            <a:r>
              <a:rPr lang="en-US" sz="1400" dirty="0" err="1"/>
              <a:t>Navigationshilfe</a:t>
            </a:r>
            <a:r>
              <a:rPr lang="en-US" sz="1400" dirty="0"/>
              <a:t>’)</a:t>
            </a:r>
          </a:p>
          <a:p>
            <a:pPr lvl="1"/>
            <a:r>
              <a:rPr lang="en-US" sz="900" dirty="0"/>
              <a:t>methodology, processes, standards</a:t>
            </a:r>
          </a:p>
          <a:p>
            <a:pPr>
              <a:lnSpc>
                <a:spcPct val="90000"/>
              </a:lnSpc>
              <a:spcBef>
                <a:spcPts val="45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70C0"/>
                </a:solidFill>
              </a:rPr>
              <a:t>PM Directive </a:t>
            </a:r>
            <a:r>
              <a:rPr lang="en-US" sz="1400" dirty="0"/>
              <a:t>(</a:t>
            </a:r>
            <a:r>
              <a:rPr lang="en-US" sz="1400" dirty="0" err="1"/>
              <a:t>Weisung</a:t>
            </a:r>
            <a:r>
              <a:rPr lang="en-US" sz="1400" dirty="0"/>
              <a:t>)</a:t>
            </a:r>
          </a:p>
          <a:p>
            <a:pPr lvl="1"/>
            <a:r>
              <a:rPr lang="en-US" sz="900" dirty="0"/>
              <a:t>roles, responsibilities, </a:t>
            </a:r>
            <a:r>
              <a:rPr lang="en-US" sz="900" dirty="0" smtClean="0"/>
              <a:t>competencies, guidelines</a:t>
            </a:r>
            <a:endParaRPr lang="en-US" sz="900" dirty="0"/>
          </a:p>
          <a:p>
            <a:pPr>
              <a:lnSpc>
                <a:spcPct val="90000"/>
              </a:lnSpc>
              <a:spcBef>
                <a:spcPts val="45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70C0"/>
                </a:solidFill>
              </a:rPr>
              <a:t>Training concept </a:t>
            </a:r>
          </a:p>
          <a:p>
            <a:pPr>
              <a:lnSpc>
                <a:spcPct val="90000"/>
              </a:lnSpc>
              <a:spcBef>
                <a:spcPts val="45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70C0"/>
                </a:solidFill>
              </a:rPr>
              <a:t>Supporting software tool </a:t>
            </a:r>
            <a:r>
              <a:rPr lang="en-US" sz="900" dirty="0"/>
              <a:t>to support methodology &amp; </a:t>
            </a:r>
            <a:r>
              <a:rPr lang="en-US" sz="900" dirty="0" smtClean="0"/>
              <a:t>processes</a:t>
            </a:r>
            <a:endParaRPr lang="en-US" sz="900" dirty="0"/>
          </a:p>
          <a:p>
            <a:pPr lvl="1"/>
            <a:r>
              <a:rPr lang="en-US" sz="900" dirty="0"/>
              <a:t>project management (planning, controlling)</a:t>
            </a:r>
          </a:p>
          <a:p>
            <a:pPr lvl="1"/>
            <a:r>
              <a:rPr lang="en-US" sz="900" dirty="0"/>
              <a:t>portfolio management </a:t>
            </a:r>
            <a:r>
              <a:rPr lang="en-US" sz="900" dirty="0" smtClean="0"/>
              <a:t>(selection </a:t>
            </a:r>
            <a:r>
              <a:rPr lang="en-US" sz="900" dirty="0"/>
              <a:t>&amp; initiation, </a:t>
            </a:r>
            <a:r>
              <a:rPr lang="en-US" sz="900" dirty="0" smtClean="0"/>
              <a:t>monitoring, resource </a:t>
            </a:r>
            <a:r>
              <a:rPr lang="en-US" sz="900" dirty="0"/>
              <a:t>handling)</a:t>
            </a:r>
          </a:p>
          <a:p>
            <a:pPr lvl="1"/>
            <a:r>
              <a:rPr lang="en-US" sz="900" dirty="0"/>
              <a:t>corresponding (approval) processes</a:t>
            </a:r>
          </a:p>
          <a:p>
            <a:pPr lvl="1"/>
            <a:r>
              <a:rPr lang="en-US" sz="900" dirty="0"/>
              <a:t>reporting, status overviews</a:t>
            </a:r>
          </a:p>
          <a:p>
            <a:endParaRPr lang="de-CH" sz="105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PM@PSI – Short Overview 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8206312" y="4968000"/>
            <a:ext cx="575742" cy="147638"/>
          </a:xfrm>
        </p:spPr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628650" y="4968000"/>
            <a:ext cx="1448561" cy="147638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2077211" y="4968000"/>
            <a:ext cx="6129101" cy="147638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/>
          </a:p>
        </p:txBody>
      </p:sp>
      <p:grpSp>
        <p:nvGrpSpPr>
          <p:cNvPr id="17" name="Group 16"/>
          <p:cNvGrpSpPr/>
          <p:nvPr/>
        </p:nvGrpSpPr>
        <p:grpSpPr>
          <a:xfrm>
            <a:off x="5638733" y="843558"/>
            <a:ext cx="3325755" cy="1826748"/>
            <a:chOff x="1308032" y="2564904"/>
            <a:chExt cx="7152400" cy="3928621"/>
          </a:xfrm>
        </p:grpSpPr>
        <p:pic>
          <p:nvPicPr>
            <p:cNvPr id="7" name="Picture 2" descr="Ähnliches Fot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4106" y="2565383"/>
              <a:ext cx="1920000" cy="14400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feld 3"/>
            <p:cNvSpPr txBox="1"/>
            <p:nvPr/>
          </p:nvSpPr>
          <p:spPr>
            <a:xfrm>
              <a:off x="3631652" y="4042124"/>
              <a:ext cx="2564906" cy="3771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de-CH" sz="488" kern="1000" spc="23" dirty="0">
                  <a:latin typeface="+mn-lt"/>
                  <a:cs typeface="Franklin Gothic Book"/>
                </a:rPr>
                <a:t>Unified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understanding</a:t>
              </a:r>
              <a:r>
                <a:rPr lang="de-CH" sz="488" kern="1000" spc="23" dirty="0">
                  <a:latin typeface="+mn-lt"/>
                  <a:cs typeface="Franklin Gothic Book"/>
                </a:rPr>
                <a:t>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of</a:t>
              </a:r>
              <a:r>
                <a:rPr lang="de-CH" sz="488" kern="1000" spc="23" dirty="0">
                  <a:latin typeface="+mn-lt"/>
                  <a:cs typeface="Franklin Gothic Book"/>
                </a:rPr>
                <a:t>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phases&amp;milestones</a:t>
              </a:r>
              <a:r>
                <a:rPr lang="de-CH" sz="488" kern="1000" spc="23" dirty="0">
                  <a:latin typeface="+mn-lt"/>
                  <a:cs typeface="Franklin Gothic Book"/>
                </a:rPr>
                <a:t>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and</a:t>
              </a:r>
              <a:r>
                <a:rPr lang="de-CH" sz="488" kern="1000" spc="23" dirty="0">
                  <a:latin typeface="+mn-lt"/>
                  <a:cs typeface="Franklin Gothic Book"/>
                </a:rPr>
                <a:t>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their</a:t>
              </a:r>
              <a:r>
                <a:rPr lang="de-CH" sz="488" kern="1000" spc="23" dirty="0">
                  <a:latin typeface="+mn-lt"/>
                  <a:cs typeface="Franklin Gothic Book"/>
                </a:rPr>
                <a:t>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meaning</a:t>
              </a:r>
              <a:endParaRPr lang="de-CH" sz="488" kern="1000" spc="23" dirty="0">
                <a:latin typeface="+mn-lt"/>
                <a:cs typeface="Franklin Gothic Book"/>
              </a:endParaRPr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5985" y="2565383"/>
              <a:ext cx="1647360" cy="144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feld 6"/>
            <p:cNvSpPr txBox="1"/>
            <p:nvPr/>
          </p:nvSpPr>
          <p:spPr>
            <a:xfrm>
              <a:off x="6505987" y="4053382"/>
              <a:ext cx="1647360" cy="3771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de-CH" sz="488" kern="1000" spc="23" dirty="0">
                  <a:latin typeface="+mn-lt"/>
                  <a:cs typeface="Franklin Gothic Book"/>
                </a:rPr>
                <a:t>Unified,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integrated</a:t>
              </a:r>
              <a:r>
                <a:rPr lang="de-CH" sz="488" kern="1000" spc="23" dirty="0">
                  <a:latin typeface="+mn-lt"/>
                  <a:cs typeface="Franklin Gothic Book"/>
                </a:rPr>
                <a:t>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and</a:t>
              </a:r>
              <a:r>
                <a:rPr lang="de-CH" sz="488" kern="1000" spc="23" dirty="0">
                  <a:latin typeface="+mn-lt"/>
                  <a:cs typeface="Franklin Gothic Book"/>
                </a:rPr>
                <a:t> modular PM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training</a:t>
              </a:r>
              <a:endParaRPr lang="de-CH" sz="488" kern="1000" spc="23" dirty="0">
                <a:latin typeface="+mn-lt"/>
                <a:cs typeface="Franklin Gothic Book"/>
              </a:endParaRPr>
            </a:p>
          </p:txBody>
        </p:sp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0438" y="4634677"/>
              <a:ext cx="3304918" cy="144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feld 8"/>
            <p:cNvSpPr txBox="1"/>
            <p:nvPr/>
          </p:nvSpPr>
          <p:spPr>
            <a:xfrm>
              <a:off x="1308032" y="6116416"/>
              <a:ext cx="3769728" cy="3771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de-CH" sz="488" kern="1000" spc="23" dirty="0" err="1">
                  <a:latin typeface="+mn-lt"/>
                  <a:cs typeface="Franklin Gothic Book"/>
                </a:rPr>
                <a:t>Enhance</a:t>
              </a:r>
              <a:r>
                <a:rPr lang="de-CH" sz="488" kern="1000" spc="23" dirty="0">
                  <a:latin typeface="+mn-lt"/>
                  <a:cs typeface="Franklin Gothic Book"/>
                </a:rPr>
                <a:t>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transparency</a:t>
              </a:r>
              <a:r>
                <a:rPr lang="de-CH" sz="488" kern="1000" spc="23" dirty="0">
                  <a:latin typeface="+mn-lt"/>
                  <a:cs typeface="Franklin Gothic Book"/>
                </a:rPr>
                <a:t>: </a:t>
              </a:r>
              <a:br>
                <a:rPr lang="de-CH" sz="488" kern="1000" spc="23" dirty="0">
                  <a:latin typeface="+mn-lt"/>
                  <a:cs typeface="Franklin Gothic Book"/>
                </a:rPr>
              </a:br>
              <a:r>
                <a:rPr lang="de-CH" sz="488" kern="1000" spc="23" dirty="0">
                  <a:latin typeface="+mn-lt"/>
                  <a:cs typeface="Franklin Gothic Book"/>
                </a:rPr>
                <a:t>PM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data</a:t>
              </a:r>
              <a:r>
                <a:rPr lang="de-CH" sz="488" kern="1000" spc="23" dirty="0">
                  <a:latin typeface="+mn-lt"/>
                  <a:cs typeface="Franklin Gothic Book"/>
                </a:rPr>
                <a:t> on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common</a:t>
              </a:r>
              <a:r>
                <a:rPr lang="de-CH" sz="488" kern="1000" spc="23" dirty="0">
                  <a:latin typeface="+mn-lt"/>
                  <a:cs typeface="Franklin Gothic Book"/>
                </a:rPr>
                <a:t>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platform</a:t>
              </a:r>
              <a:endParaRPr lang="de-CH" sz="488" kern="1000" spc="23" dirty="0">
                <a:latin typeface="+mn-lt"/>
                <a:cs typeface="Franklin Gothic Book"/>
              </a:endParaRPr>
            </a:p>
          </p:txBody>
        </p:sp>
        <p:sp>
          <p:nvSpPr>
            <p:cNvPr id="13" name="Textfeld 10"/>
            <p:cNvSpPr txBox="1"/>
            <p:nvPr/>
          </p:nvSpPr>
          <p:spPr>
            <a:xfrm>
              <a:off x="1763689" y="4045373"/>
              <a:ext cx="1644974" cy="3771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de-CH" sz="488" kern="1000" spc="23" dirty="0" err="1">
                  <a:latin typeface="+mn-lt"/>
                  <a:cs typeface="Franklin Gothic Book"/>
                </a:rPr>
                <a:t>Guidance</a:t>
              </a:r>
              <a:r>
                <a:rPr lang="de-CH" sz="488" kern="1000" spc="23" dirty="0">
                  <a:latin typeface="+mn-lt"/>
                  <a:cs typeface="Franklin Gothic Book"/>
                </a:rPr>
                <a:t> in </a:t>
              </a:r>
              <a:br>
                <a:rPr lang="de-CH" sz="488" kern="1000" spc="23" dirty="0">
                  <a:latin typeface="+mn-lt"/>
                  <a:cs typeface="Franklin Gothic Book"/>
                </a:rPr>
              </a:br>
              <a:r>
                <a:rPr lang="de-CH" sz="488" kern="1000" spc="23" dirty="0" err="1">
                  <a:latin typeface="+mn-lt"/>
                  <a:cs typeface="Franklin Gothic Book"/>
                </a:rPr>
                <a:t>managing</a:t>
              </a:r>
              <a:r>
                <a:rPr lang="de-CH" sz="488" kern="1000" spc="23" dirty="0">
                  <a:latin typeface="+mn-lt"/>
                  <a:cs typeface="Franklin Gothic Book"/>
                </a:rPr>
                <a:t> a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project</a:t>
              </a:r>
              <a:endParaRPr lang="de-CH" sz="488" kern="1000" spc="23" dirty="0">
                <a:latin typeface="+mn-lt"/>
                <a:cs typeface="Franklin Gothic Book"/>
              </a:endParaRPr>
            </a:p>
          </p:txBody>
        </p:sp>
        <p:pic>
          <p:nvPicPr>
            <p:cNvPr id="14" name="Picture 7" descr="Bildergebnis für resource management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0431" y="4634677"/>
              <a:ext cx="3360001" cy="14400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feld 12"/>
            <p:cNvSpPr txBox="1"/>
            <p:nvPr/>
          </p:nvSpPr>
          <p:spPr>
            <a:xfrm>
              <a:off x="5100431" y="6116416"/>
              <a:ext cx="3360001" cy="3771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de-CH" sz="488" kern="1000" spc="23" dirty="0" err="1">
                  <a:latin typeface="+mn-lt"/>
                  <a:cs typeface="Franklin Gothic Book"/>
                </a:rPr>
                <a:t>Digitalize</a:t>
              </a:r>
              <a:r>
                <a:rPr lang="de-CH" sz="488" kern="1000" spc="23" dirty="0">
                  <a:latin typeface="+mn-lt"/>
                  <a:cs typeface="Franklin Gothic Book"/>
                </a:rPr>
                <a:t>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booking</a:t>
              </a:r>
              <a:r>
                <a:rPr lang="de-CH" sz="488" kern="1000" spc="23" dirty="0">
                  <a:latin typeface="+mn-lt"/>
                  <a:cs typeface="Franklin Gothic Book"/>
                </a:rPr>
                <a:t>/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managing</a:t>
              </a:r>
              <a:r>
                <a:rPr lang="de-CH" sz="488" kern="1000" spc="23" dirty="0">
                  <a:latin typeface="+mn-lt"/>
                  <a:cs typeface="Franklin Gothic Book"/>
                </a:rPr>
                <a:t> </a:t>
              </a:r>
              <a:br>
                <a:rPr lang="de-CH" sz="488" kern="1000" spc="23" dirty="0">
                  <a:latin typeface="+mn-lt"/>
                  <a:cs typeface="Franklin Gothic Book"/>
                </a:rPr>
              </a:br>
              <a:r>
                <a:rPr lang="de-CH" sz="488" kern="1000" spc="23" dirty="0" err="1">
                  <a:latin typeface="+mn-lt"/>
                  <a:cs typeface="Franklin Gothic Book"/>
                </a:rPr>
                <a:t>resources</a:t>
              </a:r>
              <a:r>
                <a:rPr lang="de-CH" sz="488" kern="1000" spc="23" dirty="0">
                  <a:latin typeface="+mn-lt"/>
                  <a:cs typeface="Franklin Gothic Book"/>
                </a:rPr>
                <a:t>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across</a:t>
              </a:r>
              <a:r>
                <a:rPr lang="de-CH" sz="488" kern="1000" spc="23" dirty="0">
                  <a:latin typeface="+mn-lt"/>
                  <a:cs typeface="Franklin Gothic Book"/>
                </a:rPr>
                <a:t> </a:t>
              </a:r>
              <a:r>
                <a:rPr lang="de-CH" sz="488" kern="1000" spc="23" dirty="0" err="1">
                  <a:latin typeface="+mn-lt"/>
                  <a:cs typeface="Franklin Gothic Book"/>
                </a:rPr>
                <a:t>departments</a:t>
              </a:r>
              <a:endParaRPr lang="de-CH" sz="488" kern="1000" spc="23" dirty="0">
                <a:latin typeface="+mn-lt"/>
                <a:cs typeface="Franklin Gothic Book"/>
              </a:endParaRPr>
            </a:p>
          </p:txBody>
        </p:sp>
        <p:pic>
          <p:nvPicPr>
            <p:cNvPr id="16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3688" y="2564904"/>
              <a:ext cx="1644973" cy="144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17"/>
          <p:cNvGrpSpPr/>
          <p:nvPr/>
        </p:nvGrpSpPr>
        <p:grpSpPr>
          <a:xfrm>
            <a:off x="5652120" y="2814243"/>
            <a:ext cx="3355189" cy="1773731"/>
            <a:chOff x="5293430" y="2715766"/>
            <a:chExt cx="3355189" cy="1773731"/>
          </a:xfrm>
        </p:grpSpPr>
        <p:sp>
          <p:nvSpPr>
            <p:cNvPr id="27" name="Rectangle 26"/>
            <p:cNvSpPr/>
            <p:nvPr/>
          </p:nvSpPr>
          <p:spPr bwMode="auto">
            <a:xfrm>
              <a:off x="5293430" y="2715766"/>
              <a:ext cx="1620000" cy="828000"/>
            </a:xfrm>
            <a:prstGeom prst="rect">
              <a:avLst/>
            </a:prstGeom>
            <a:solidFill>
              <a:srgbClr val="E8E1C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2000" tIns="34290" rIns="7200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>
                <a:spcBef>
                  <a:spcPct val="0"/>
                </a:spcBef>
              </a:pPr>
              <a:r>
                <a:rPr lang="de-CH" sz="1100" dirty="0">
                  <a:latin typeface="+mn-lt"/>
                </a:rPr>
                <a:t>PM </a:t>
              </a:r>
              <a:r>
                <a:rPr lang="de-CH" sz="1100" dirty="0" smtClean="0">
                  <a:latin typeface="+mn-lt"/>
                </a:rPr>
                <a:t>Handbook(s)</a:t>
              </a:r>
              <a:endParaRPr lang="de-CH" sz="1100" dirty="0">
                <a:latin typeface="+mn-lt"/>
              </a:endParaRPr>
            </a:p>
            <a:p>
              <a:pPr marL="90488" indent="-90488" defTabSz="685800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endParaRPr lang="de-CH" sz="400" dirty="0" smtClean="0">
                <a:latin typeface="+mn-lt"/>
              </a:endParaRPr>
            </a:p>
            <a:p>
              <a:pPr marL="90488" indent="-90488" defTabSz="685800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de-CH" sz="800" dirty="0" smtClean="0">
                  <a:latin typeface="+mn-lt"/>
                </a:rPr>
                <a:t>PSI </a:t>
              </a:r>
              <a:r>
                <a:rPr lang="de-CH" sz="800" dirty="0" err="1" smtClean="0">
                  <a:latin typeface="+mn-lt"/>
                </a:rPr>
                <a:t>specific</a:t>
              </a:r>
              <a:endParaRPr lang="de-CH" sz="800" dirty="0">
                <a:latin typeface="+mn-lt"/>
              </a:endParaRPr>
            </a:p>
            <a:p>
              <a:pPr marL="90488" indent="-90488" defTabSz="685800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de-CH" sz="800" dirty="0" err="1" smtClean="0">
                  <a:latin typeface="+mn-lt"/>
                </a:rPr>
                <a:t>Compatible</a:t>
              </a:r>
              <a:r>
                <a:rPr lang="de-CH" sz="800" dirty="0" smtClean="0">
                  <a:latin typeface="+mn-lt"/>
                </a:rPr>
                <a:t> </a:t>
              </a:r>
              <a:r>
                <a:rPr lang="de-CH" sz="800" dirty="0" err="1" smtClean="0">
                  <a:latin typeface="+mn-lt"/>
                </a:rPr>
                <a:t>with</a:t>
              </a:r>
              <a:r>
                <a:rPr lang="de-CH" sz="800" dirty="0" smtClean="0">
                  <a:latin typeface="+mn-lt"/>
                </a:rPr>
                <a:t> </a:t>
              </a:r>
              <a:r>
                <a:rPr lang="de-CH" sz="800" dirty="0">
                  <a:latin typeface="+mn-lt"/>
                </a:rPr>
                <a:t>PM </a:t>
              </a:r>
              <a:r>
                <a:rPr lang="de-CH" sz="800" dirty="0" err="1">
                  <a:latin typeface="+mn-lt"/>
                </a:rPr>
                <a:t>s</a:t>
              </a:r>
              <a:r>
                <a:rPr lang="de-CH" sz="800" dirty="0" err="1" smtClean="0">
                  <a:latin typeface="+mn-lt"/>
                </a:rPr>
                <a:t>tandards</a:t>
              </a:r>
              <a:r>
                <a:rPr lang="de-CH" sz="800" dirty="0" smtClean="0">
                  <a:latin typeface="+mn-lt"/>
                </a:rPr>
                <a:t> </a:t>
              </a:r>
              <a:endParaRPr lang="de-CH" sz="800" dirty="0">
                <a:latin typeface="+mn-lt"/>
              </a:endParaRPr>
            </a:p>
            <a:p>
              <a:pPr marL="90488" indent="-90488" defTabSz="685800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de-CH" sz="800" dirty="0" smtClean="0">
                  <a:latin typeface="+mn-lt"/>
                </a:rPr>
                <a:t>‘Navigation Help’ </a:t>
              </a:r>
              <a:r>
                <a:rPr lang="de-CH" sz="800" dirty="0" err="1" smtClean="0">
                  <a:latin typeface="+mn-lt"/>
                </a:rPr>
                <a:t>for</a:t>
              </a:r>
              <a:r>
                <a:rPr lang="de-CH" sz="800" dirty="0" smtClean="0">
                  <a:latin typeface="+mn-lt"/>
                </a:rPr>
                <a:t> </a:t>
              </a:r>
              <a:r>
                <a:rPr lang="de-CH" sz="800" dirty="0" err="1" smtClean="0">
                  <a:latin typeface="+mn-lt"/>
                </a:rPr>
                <a:t>project</a:t>
              </a:r>
              <a:r>
                <a:rPr lang="de-CH" sz="800" dirty="0" smtClean="0">
                  <a:latin typeface="+mn-lt"/>
                </a:rPr>
                <a:t> </a:t>
              </a:r>
              <a:r>
                <a:rPr lang="de-CH" sz="800" dirty="0" err="1" smtClean="0">
                  <a:latin typeface="+mn-lt"/>
                </a:rPr>
                <a:t>leaders</a:t>
              </a:r>
              <a:endParaRPr lang="de-CH" sz="800" dirty="0">
                <a:latin typeface="+mn-lt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5293430" y="3660484"/>
              <a:ext cx="1620000" cy="828000"/>
            </a:xfrm>
            <a:prstGeom prst="rect">
              <a:avLst/>
            </a:prstGeom>
            <a:solidFill>
              <a:srgbClr val="BAA46A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2000" tIns="34290" rIns="7200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>
                <a:spcBef>
                  <a:spcPct val="0"/>
                </a:spcBef>
              </a:pPr>
              <a:r>
                <a:rPr lang="de-CH" sz="1100" dirty="0" err="1">
                  <a:latin typeface="+mn-lt"/>
                </a:rPr>
                <a:t>ePPM</a:t>
              </a:r>
              <a:r>
                <a:rPr lang="de-CH" sz="1100" dirty="0">
                  <a:latin typeface="+mn-lt"/>
                </a:rPr>
                <a:t> </a:t>
              </a:r>
              <a:r>
                <a:rPr lang="de-CH" sz="1100" dirty="0" err="1" smtClean="0">
                  <a:latin typeface="+mn-lt"/>
                </a:rPr>
                <a:t>Platform</a:t>
              </a:r>
              <a:endParaRPr lang="de-CH" sz="1100" dirty="0">
                <a:latin typeface="+mn-lt"/>
              </a:endParaRPr>
            </a:p>
            <a:p>
              <a:pPr marL="90488" indent="-90488" defTabSz="685800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endParaRPr lang="de-CH" sz="400" dirty="0">
                <a:latin typeface="+mn-lt"/>
              </a:endParaRPr>
            </a:p>
            <a:p>
              <a:pPr marL="90488" indent="-90488" defTabSz="685800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de-CH" sz="800" dirty="0" err="1">
                  <a:latin typeface="+mn-lt"/>
                </a:rPr>
                <a:t>for</a:t>
              </a:r>
              <a:r>
                <a:rPr lang="de-CH" sz="800" dirty="0">
                  <a:latin typeface="+mn-lt"/>
                </a:rPr>
                <a:t> Line- </a:t>
              </a:r>
              <a:r>
                <a:rPr lang="de-CH" sz="800" dirty="0" err="1">
                  <a:latin typeface="+mn-lt"/>
                </a:rPr>
                <a:t>and</a:t>
              </a:r>
              <a:r>
                <a:rPr lang="de-CH" sz="800" dirty="0">
                  <a:latin typeface="+mn-lt"/>
                </a:rPr>
                <a:t> </a:t>
              </a:r>
              <a:r>
                <a:rPr lang="de-CH" sz="800" dirty="0" err="1" smtClean="0">
                  <a:latin typeface="+mn-lt"/>
                </a:rPr>
                <a:t>Projectmngt</a:t>
              </a:r>
              <a:endParaRPr lang="de-CH" sz="800" dirty="0">
                <a:latin typeface="+mn-lt"/>
              </a:endParaRPr>
            </a:p>
            <a:p>
              <a:pPr marL="90488" indent="-90488" defTabSz="685800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en-US" sz="800" dirty="0">
                  <a:latin typeface="+mn-lt"/>
                </a:rPr>
                <a:t>Aggregate project data</a:t>
              </a:r>
              <a:endParaRPr lang="de-CH" sz="800" dirty="0">
                <a:latin typeface="+mn-lt"/>
              </a:endParaRPr>
            </a:p>
            <a:p>
              <a:pPr marL="90488" indent="-90488" defTabSz="685800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de-CH" sz="800" dirty="0" err="1">
                  <a:latin typeface="+mn-lt"/>
                </a:rPr>
                <a:t>Achieve</a:t>
              </a:r>
              <a:r>
                <a:rPr lang="de-CH" sz="800" dirty="0">
                  <a:latin typeface="+mn-lt"/>
                </a:rPr>
                <a:t> max. </a:t>
              </a:r>
              <a:r>
                <a:rPr lang="de-CH" sz="800" dirty="0" err="1">
                  <a:latin typeface="+mn-lt"/>
                </a:rPr>
                <a:t>user</a:t>
              </a:r>
              <a:r>
                <a:rPr lang="de-CH" sz="800" dirty="0">
                  <a:latin typeface="+mn-lt"/>
                </a:rPr>
                <a:t> </a:t>
              </a:r>
              <a:r>
                <a:rPr lang="de-CH" sz="800" dirty="0" err="1">
                  <a:latin typeface="+mn-lt"/>
                </a:rPr>
                <a:t>acceptance</a:t>
              </a:r>
              <a:r>
                <a:rPr lang="de-CH" sz="800" dirty="0">
                  <a:latin typeface="+mn-lt"/>
                </a:rPr>
                <a:t> </a:t>
              </a:r>
              <a:r>
                <a:rPr lang="de-CH" sz="800" dirty="0" err="1">
                  <a:latin typeface="+mn-lt"/>
                </a:rPr>
                <a:t>and</a:t>
              </a:r>
              <a:r>
                <a:rPr lang="de-CH" sz="800" dirty="0">
                  <a:latin typeface="+mn-lt"/>
                </a:rPr>
                <a:t> </a:t>
              </a:r>
              <a:r>
                <a:rPr lang="de-CH" sz="800" dirty="0" err="1">
                  <a:latin typeface="+mn-lt"/>
                </a:rPr>
                <a:t>benefit</a:t>
              </a:r>
              <a:endParaRPr lang="de-CH" sz="800" dirty="0">
                <a:latin typeface="+mn-lt"/>
              </a:endParaRPr>
            </a:p>
            <a:p>
              <a:pPr marL="90488" indent="-90488" defTabSz="685800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endParaRPr lang="de-CH" sz="800" dirty="0">
                <a:latin typeface="+mn-lt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7025153" y="2715766"/>
              <a:ext cx="1620000" cy="828000"/>
            </a:xfrm>
            <a:prstGeom prst="rect">
              <a:avLst/>
            </a:prstGeom>
            <a:solidFill>
              <a:srgbClr val="D0C19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2000" tIns="34290" rIns="7200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>
                <a:spcBef>
                  <a:spcPct val="0"/>
                </a:spcBef>
              </a:pPr>
              <a:r>
                <a:rPr lang="de-CH" sz="1100" dirty="0">
                  <a:latin typeface="+mn-lt"/>
                </a:rPr>
                <a:t>PM </a:t>
              </a:r>
              <a:r>
                <a:rPr lang="de-CH" sz="1100" dirty="0" err="1" smtClean="0">
                  <a:latin typeface="+mn-lt"/>
                </a:rPr>
                <a:t>Directive</a:t>
              </a:r>
              <a:r>
                <a:rPr lang="de-CH" sz="1100" dirty="0" smtClean="0">
                  <a:latin typeface="+mn-lt"/>
                </a:rPr>
                <a:t> (Weisung)</a:t>
              </a:r>
              <a:endParaRPr lang="de-CH" sz="1100" dirty="0">
                <a:latin typeface="+mn-lt"/>
              </a:endParaRPr>
            </a:p>
            <a:p>
              <a:pPr marL="90488" indent="-90488" defTabSz="685800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endParaRPr lang="de-CH" sz="400" dirty="0">
                <a:latin typeface="+mn-lt"/>
              </a:endParaRPr>
            </a:p>
            <a:p>
              <a:pPr marL="90488" indent="-90488" defTabSz="685800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de-CH" sz="800" dirty="0" err="1">
                  <a:latin typeface="+mn-lt"/>
                </a:rPr>
                <a:t>Compatible</a:t>
              </a:r>
              <a:r>
                <a:rPr lang="de-CH" sz="800" dirty="0">
                  <a:latin typeface="+mn-lt"/>
                </a:rPr>
                <a:t> </a:t>
              </a:r>
              <a:r>
                <a:rPr lang="de-CH" sz="800" dirty="0" err="1">
                  <a:latin typeface="+mn-lt"/>
                </a:rPr>
                <a:t>with</a:t>
              </a:r>
              <a:r>
                <a:rPr lang="de-CH" sz="800" dirty="0">
                  <a:latin typeface="+mn-lt"/>
                </a:rPr>
                <a:t> </a:t>
              </a:r>
              <a:r>
                <a:rPr lang="de-CH" sz="800" dirty="0" err="1">
                  <a:latin typeface="+mn-lt"/>
                </a:rPr>
                <a:t>Signature</a:t>
              </a:r>
              <a:r>
                <a:rPr lang="de-CH" sz="800" dirty="0">
                  <a:latin typeface="+mn-lt"/>
                </a:rPr>
                <a:t> &amp; </a:t>
              </a:r>
              <a:r>
                <a:rPr lang="de-CH" sz="800" dirty="0" err="1">
                  <a:latin typeface="+mn-lt"/>
                </a:rPr>
                <a:t>Competencies</a:t>
              </a:r>
              <a:r>
                <a:rPr lang="de-CH" sz="800" dirty="0">
                  <a:latin typeface="+mn-lt"/>
                </a:rPr>
                <a:t> </a:t>
              </a:r>
              <a:r>
                <a:rPr lang="de-CH" sz="800" dirty="0" err="1">
                  <a:latin typeface="+mn-lt"/>
                </a:rPr>
                <a:t>Directive</a:t>
              </a:r>
              <a:endParaRPr lang="de-CH" sz="800" dirty="0">
                <a:latin typeface="+mn-lt"/>
              </a:endParaRPr>
            </a:p>
            <a:p>
              <a:pPr marL="90488" indent="-90488" defTabSz="685800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de-CH" sz="800" dirty="0" err="1">
                  <a:latin typeface="+mn-lt"/>
                </a:rPr>
                <a:t>Incorporates</a:t>
              </a:r>
              <a:r>
                <a:rPr lang="de-CH" sz="800" dirty="0">
                  <a:latin typeface="+mn-lt"/>
                </a:rPr>
                <a:t> </a:t>
              </a:r>
              <a:r>
                <a:rPr lang="en-US" sz="800" dirty="0">
                  <a:latin typeface="+mn-lt"/>
                </a:rPr>
                <a:t>Heterogeneity</a:t>
              </a:r>
              <a:r>
                <a:rPr lang="de-CH" sz="800" dirty="0">
                  <a:latin typeface="+mn-lt"/>
                </a:rPr>
                <a:t> </a:t>
              </a:r>
              <a:r>
                <a:rPr lang="de-CH" sz="800" dirty="0" err="1">
                  <a:latin typeface="+mn-lt"/>
                </a:rPr>
                <a:t>of</a:t>
              </a:r>
              <a:r>
                <a:rPr lang="de-CH" sz="800" dirty="0">
                  <a:latin typeface="+mn-lt"/>
                </a:rPr>
                <a:t> Project </a:t>
              </a:r>
              <a:r>
                <a:rPr lang="de-CH" sz="800" dirty="0" err="1">
                  <a:latin typeface="+mn-lt"/>
                </a:rPr>
                <a:t>Landscape</a:t>
              </a:r>
              <a:r>
                <a:rPr lang="de-CH" sz="800" dirty="0">
                  <a:latin typeface="+mn-lt"/>
                </a:rPr>
                <a:t> at PSI </a:t>
              </a: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7028619" y="3661497"/>
              <a:ext cx="1620000" cy="828000"/>
            </a:xfrm>
            <a:prstGeom prst="rect">
              <a:avLst/>
            </a:prstGeom>
            <a:solidFill>
              <a:srgbClr val="A4884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2000" tIns="34290" rIns="7200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>
                <a:spcBef>
                  <a:spcPct val="0"/>
                </a:spcBef>
              </a:pPr>
              <a:r>
                <a:rPr lang="de-CH" sz="1100" dirty="0">
                  <a:latin typeface="+mn-lt"/>
                </a:rPr>
                <a:t>PM </a:t>
              </a:r>
              <a:r>
                <a:rPr lang="de-CH" sz="1100" dirty="0" smtClean="0">
                  <a:latin typeface="+mn-lt"/>
                </a:rPr>
                <a:t>Training (Schulung)</a:t>
              </a:r>
              <a:endParaRPr lang="de-CH" sz="1100" dirty="0">
                <a:latin typeface="+mn-lt"/>
              </a:endParaRPr>
            </a:p>
            <a:p>
              <a:pPr marL="90488" indent="-90488" defTabSz="685800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endParaRPr lang="de-CH" sz="400" dirty="0">
                <a:latin typeface="+mn-lt"/>
              </a:endParaRPr>
            </a:p>
            <a:p>
              <a:pPr marL="90488" indent="-90488" defTabSz="685800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de-CH" sz="800" dirty="0">
                  <a:latin typeface="+mn-lt"/>
                </a:rPr>
                <a:t>Modular </a:t>
              </a:r>
              <a:r>
                <a:rPr lang="de-CH" sz="800" dirty="0" err="1">
                  <a:latin typeface="+mn-lt"/>
                </a:rPr>
                <a:t>building</a:t>
              </a:r>
              <a:r>
                <a:rPr lang="de-CH" sz="800" dirty="0">
                  <a:latin typeface="+mn-lt"/>
                </a:rPr>
                <a:t> </a:t>
              </a:r>
              <a:r>
                <a:rPr lang="de-CH" sz="800" dirty="0" err="1">
                  <a:latin typeface="+mn-lt"/>
                </a:rPr>
                <a:t>blocks</a:t>
              </a:r>
              <a:endParaRPr lang="de-CH" sz="800" dirty="0">
                <a:latin typeface="+mn-lt"/>
              </a:endParaRPr>
            </a:p>
            <a:p>
              <a:pPr marL="90488" indent="-90488" defTabSz="685800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de-CH" sz="800" dirty="0">
                  <a:latin typeface="+mn-lt"/>
                </a:rPr>
                <a:t>E-</a:t>
              </a:r>
              <a:r>
                <a:rPr lang="de-CH" sz="800" dirty="0" err="1">
                  <a:latin typeface="+mn-lt"/>
                </a:rPr>
                <a:t>learnings</a:t>
              </a:r>
              <a:endParaRPr lang="de-CH" sz="800" dirty="0">
                <a:latin typeface="+mn-lt"/>
              </a:endParaRPr>
            </a:p>
            <a:p>
              <a:pPr marL="90488" indent="-90488" defTabSz="685800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de-CH" sz="800" dirty="0">
                  <a:latin typeface="+mn-lt"/>
                </a:rPr>
                <a:t>Start </a:t>
              </a:r>
              <a:r>
                <a:rPr lang="de-CH" sz="800" dirty="0" smtClean="0">
                  <a:latin typeface="+mn-lt"/>
                </a:rPr>
                <a:t>~Q2 2024</a:t>
              </a:r>
              <a:endParaRPr lang="de-CH" sz="800" dirty="0">
                <a:latin typeface="+mn-lt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062973" y="4550587"/>
            <a:ext cx="4680000" cy="36004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 smtClean="0">
                <a:solidFill>
                  <a:srgbClr val="0070C0"/>
                </a:solidFill>
                <a:latin typeface="Calibri"/>
              </a:rPr>
              <a:t>ePPM</a:t>
            </a:r>
            <a:r>
              <a:rPr lang="en-US" sz="1800" dirty="0" smtClean="0">
                <a:solidFill>
                  <a:srgbClr val="0070C0"/>
                </a:solidFill>
                <a:latin typeface="Calibri"/>
              </a:rPr>
              <a:t> – electronic Project Portfolio Management</a:t>
            </a:r>
            <a:endParaRPr lang="de-CH" sz="1800" dirty="0" err="1" smtClean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24690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>
              <a:buClr>
                <a:srgbClr val="000000"/>
              </a:buClr>
              <a:buNone/>
            </a:pPr>
            <a:endParaRPr lang="en-US" sz="2400" b="1" i="1" dirty="0">
              <a:solidFill>
                <a:srgbClr val="000000"/>
              </a:solidFill>
            </a:endParaRPr>
          </a:p>
          <a:p>
            <a:pPr marL="0" lvl="0" indent="0">
              <a:buClr>
                <a:srgbClr val="000000"/>
              </a:buClr>
              <a:buNone/>
            </a:pPr>
            <a:endParaRPr lang="en-US" sz="2400" b="1" i="1" dirty="0">
              <a:solidFill>
                <a:srgbClr val="000000"/>
              </a:solidFill>
            </a:endParaRPr>
          </a:p>
          <a:p>
            <a:pPr marL="0" lvl="0" indent="0">
              <a:buClr>
                <a:srgbClr val="000000"/>
              </a:buClr>
              <a:buNone/>
            </a:pPr>
            <a:endParaRPr lang="en-US" sz="2400" b="1" i="1" dirty="0">
              <a:solidFill>
                <a:srgbClr val="000000"/>
              </a:solidFill>
            </a:endParaRPr>
          </a:p>
          <a:p>
            <a:pPr marL="0" lvl="0" indent="0">
              <a:buClr>
                <a:srgbClr val="000000"/>
              </a:buClr>
              <a:buNone/>
            </a:pPr>
            <a:endParaRPr lang="en-US" sz="2400" b="1" i="1" dirty="0">
              <a:solidFill>
                <a:srgbClr val="000000"/>
              </a:solidFill>
            </a:endParaRPr>
          </a:p>
          <a:p>
            <a:pPr marL="0" lvl="0" indent="0" defTabSz="914354">
              <a:buClr>
                <a:srgbClr val="000000"/>
              </a:buClr>
              <a:buNone/>
            </a:pPr>
            <a:r>
              <a:rPr lang="en-US" sz="1800" b="1" i="1" dirty="0" smtClean="0">
                <a:solidFill>
                  <a:srgbClr val="000000"/>
                </a:solidFill>
              </a:rPr>
              <a:t>Status</a:t>
            </a:r>
            <a:endParaRPr lang="en-US" sz="1800" b="1" i="1" dirty="0">
              <a:solidFill>
                <a:srgbClr val="000000"/>
              </a:solidFill>
            </a:endParaRPr>
          </a:p>
          <a:p>
            <a:pPr lvl="0" defTabSz="914354">
              <a:buClr>
                <a:srgbClr val="000000"/>
              </a:buClr>
            </a:pPr>
            <a:endParaRPr lang="en-US" sz="500" b="1" dirty="0">
              <a:solidFill>
                <a:srgbClr val="000000"/>
              </a:solidFill>
            </a:endParaRPr>
          </a:p>
          <a:p>
            <a:pPr lvl="0" defTabSz="914354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000000"/>
                </a:solidFill>
              </a:rPr>
              <a:t>Directive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b="1" dirty="0">
                <a:solidFill>
                  <a:srgbClr val="000000"/>
                </a:solidFill>
              </a:rPr>
              <a:t>manuals</a:t>
            </a:r>
            <a:r>
              <a:rPr lang="en-US" sz="1400" dirty="0">
                <a:solidFill>
                  <a:srgbClr val="000000"/>
                </a:solidFill>
              </a:rPr>
              <a:t> (‘Handbook’), </a:t>
            </a:r>
            <a:r>
              <a:rPr lang="en-US" sz="1400" b="1" dirty="0">
                <a:solidFill>
                  <a:srgbClr val="000000"/>
                </a:solidFill>
              </a:rPr>
              <a:t>training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/>
            </a:r>
            <a:br>
              <a:rPr lang="en-US" sz="1400" dirty="0" smtClean="0">
                <a:solidFill>
                  <a:srgbClr val="000000"/>
                </a:solidFill>
              </a:rPr>
            </a:br>
            <a:r>
              <a:rPr lang="en-US" sz="1400" dirty="0" smtClean="0">
                <a:solidFill>
                  <a:srgbClr val="000000"/>
                </a:solidFill>
              </a:rPr>
              <a:t>readily prepared for testing</a:t>
            </a:r>
          </a:p>
          <a:p>
            <a:pPr lvl="0" defTabSz="914354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000000"/>
                </a:solidFill>
              </a:rPr>
              <a:t>ePPM platform </a:t>
            </a:r>
            <a:r>
              <a:rPr lang="en-US" sz="1400" dirty="0" smtClean="0">
                <a:solidFill>
                  <a:srgbClr val="000000"/>
                </a:solidFill>
              </a:rPr>
              <a:t>main configuration ready</a:t>
            </a:r>
          </a:p>
          <a:p>
            <a:pPr lvl="0" defTabSz="914354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000000"/>
                </a:solidFill>
              </a:rPr>
              <a:t>Pilot phase </a:t>
            </a:r>
            <a:r>
              <a:rPr lang="en-US" sz="1400" dirty="0" smtClean="0">
                <a:solidFill>
                  <a:srgbClr val="000000"/>
                </a:solidFill>
              </a:rPr>
              <a:t>started </a:t>
            </a:r>
            <a:endParaRPr lang="en-US" sz="1400" dirty="0">
              <a:solidFill>
                <a:srgbClr val="000000"/>
              </a:solidFill>
            </a:endParaRPr>
          </a:p>
          <a:p>
            <a:pPr lvl="0" defTabSz="914354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Gradual addition of further pilot users </a:t>
            </a:r>
            <a:r>
              <a:rPr lang="en-US" sz="1400" dirty="0" smtClean="0">
                <a:solidFill>
                  <a:srgbClr val="000000"/>
                </a:solidFill>
              </a:rPr>
              <a:t/>
            </a:r>
            <a:br>
              <a:rPr lang="en-US" sz="1400" dirty="0" smtClean="0">
                <a:solidFill>
                  <a:srgbClr val="000000"/>
                </a:solidFill>
              </a:rPr>
            </a:br>
            <a:r>
              <a:rPr lang="en-US" sz="1400" dirty="0" smtClean="0">
                <a:solidFill>
                  <a:srgbClr val="000000"/>
                </a:solidFill>
              </a:rPr>
              <a:t>(</a:t>
            </a:r>
            <a:r>
              <a:rPr lang="en-US" sz="1400" dirty="0">
                <a:solidFill>
                  <a:srgbClr val="000000"/>
                </a:solidFill>
              </a:rPr>
              <a:t>PM Basic training + onboarding</a:t>
            </a:r>
            <a:r>
              <a:rPr lang="en-US" sz="1400" dirty="0" smtClean="0">
                <a:solidFill>
                  <a:srgbClr val="000000"/>
                </a:solidFill>
              </a:rPr>
              <a:t>)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PM@PSI – Status, Timeline, Pilot Phase</a:t>
            </a:r>
            <a:endParaRPr lang="de-CH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0" indent="0">
              <a:buNone/>
            </a:pPr>
            <a:endParaRPr lang="en-US" sz="2400" b="1" i="1" dirty="0"/>
          </a:p>
          <a:p>
            <a:pPr marL="0" indent="0">
              <a:buNone/>
            </a:pPr>
            <a:endParaRPr lang="en-US" sz="2400" b="1" i="1" dirty="0"/>
          </a:p>
          <a:p>
            <a:pPr marL="0" indent="0">
              <a:buNone/>
            </a:pPr>
            <a:endParaRPr lang="en-US" sz="2400" b="1" i="1" dirty="0"/>
          </a:p>
          <a:p>
            <a:pPr marL="0" indent="0">
              <a:buNone/>
            </a:pPr>
            <a:endParaRPr lang="en-US" sz="2400" b="1" i="1" dirty="0"/>
          </a:p>
          <a:p>
            <a:pPr marL="0" lvl="0" indent="0" defTabSz="914354">
              <a:buClr>
                <a:srgbClr val="000000"/>
              </a:buClr>
              <a:buNone/>
            </a:pPr>
            <a:r>
              <a:rPr lang="en-US" sz="1800" b="1" i="1" dirty="0">
                <a:solidFill>
                  <a:srgbClr val="000000"/>
                </a:solidFill>
              </a:rPr>
              <a:t>Goals of the pilot phase</a:t>
            </a:r>
          </a:p>
          <a:p>
            <a:pPr lvl="0" defTabSz="914354">
              <a:buClr>
                <a:srgbClr val="000000"/>
              </a:buClr>
            </a:pPr>
            <a:endParaRPr lang="en-US" sz="500" b="1" dirty="0">
              <a:solidFill>
                <a:srgbClr val="000000"/>
              </a:solidFill>
            </a:endParaRPr>
          </a:p>
          <a:p>
            <a:pPr lvl="0" defTabSz="914354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</a:rPr>
              <a:t>Evaluation of practicability</a:t>
            </a:r>
            <a:br>
              <a:rPr lang="en-US" sz="1400" b="1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of directive, </a:t>
            </a:r>
            <a:r>
              <a:rPr lang="en-US" sz="1400" dirty="0" smtClean="0">
                <a:solidFill>
                  <a:srgbClr val="000000"/>
                </a:solidFill>
              </a:rPr>
              <a:t>manuals, training </a:t>
            </a:r>
            <a:r>
              <a:rPr lang="en-US" sz="1400" dirty="0">
                <a:solidFill>
                  <a:srgbClr val="000000"/>
                </a:solidFill>
              </a:rPr>
              <a:t>&amp; platform</a:t>
            </a:r>
          </a:p>
          <a:p>
            <a:pPr lvl="0" defTabSz="914354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</a:rPr>
              <a:t>Identification of </a:t>
            </a:r>
            <a:r>
              <a:rPr lang="en-US" sz="1400" b="1" dirty="0" err="1">
                <a:solidFill>
                  <a:srgbClr val="000000"/>
                </a:solidFill>
              </a:rPr>
              <a:t>PowerUsers</a:t>
            </a:r>
            <a:r>
              <a:rPr lang="en-US" sz="1400" b="1" dirty="0">
                <a:solidFill>
                  <a:srgbClr val="000000"/>
                </a:solidFill>
              </a:rPr>
              <a:t> </a:t>
            </a:r>
            <a:r>
              <a:rPr lang="en-US" sz="1400" dirty="0">
                <a:solidFill>
                  <a:srgbClr val="000000"/>
                </a:solidFill>
              </a:rPr>
              <a:t>in Divisions</a:t>
            </a:r>
          </a:p>
          <a:p>
            <a:pPr lvl="0" defTabSz="914354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</a:rPr>
              <a:t>Collection</a:t>
            </a:r>
            <a:r>
              <a:rPr lang="en-US" sz="1400" dirty="0">
                <a:solidFill>
                  <a:srgbClr val="000000"/>
                </a:solidFill>
              </a:rPr>
              <a:t> of real project and operational data </a:t>
            </a:r>
          </a:p>
          <a:p>
            <a:pPr lvl="0" defTabSz="914354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Further detailed configurations in the ePPM platform</a:t>
            </a:r>
          </a:p>
          <a:p>
            <a:endParaRPr lang="de-CH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00" y="627534"/>
            <a:ext cx="7665373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5247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Functionality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ePPM </a:t>
            </a:r>
            <a:r>
              <a:rPr lang="de-CH" dirty="0" err="1" smtClean="0"/>
              <a:t>platform</a:t>
            </a:r>
            <a:endParaRPr lang="de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10" name="Content Placeholder 1"/>
          <p:cNvSpPr>
            <a:spLocks noGrp="1"/>
          </p:cNvSpPr>
          <p:nvPr>
            <p:ph sz="quarter" idx="13"/>
          </p:nvPr>
        </p:nvSpPr>
        <p:spPr>
          <a:xfrm>
            <a:off x="1042990" y="1006080"/>
            <a:ext cx="7742237" cy="3509963"/>
          </a:xfrm>
        </p:spPr>
        <p:txBody>
          <a:bodyPr/>
          <a:lstStyle/>
          <a:p>
            <a:r>
              <a:rPr lang="de-CH" sz="1600" b="1" dirty="0" smtClean="0"/>
              <a:t>User </a:t>
            </a:r>
            <a:r>
              <a:rPr lang="de-CH" sz="1600" b="1" dirty="0" err="1" smtClean="0"/>
              <a:t>interface</a:t>
            </a:r>
            <a:r>
              <a:rPr lang="de-CH" sz="1600" b="1" dirty="0" smtClean="0"/>
              <a:t> &amp; </a:t>
            </a:r>
            <a:r>
              <a:rPr lang="de-CH" sz="1600" b="1" dirty="0" err="1" smtClean="0"/>
              <a:t>usage</a:t>
            </a:r>
            <a:r>
              <a:rPr lang="de-CH" sz="1600" b="1" dirty="0" smtClean="0"/>
              <a:t> </a:t>
            </a:r>
            <a:r>
              <a:rPr lang="de-CH" sz="1600" b="1" dirty="0" err="1" smtClean="0"/>
              <a:t>requiring</a:t>
            </a:r>
            <a:r>
              <a:rPr lang="de-CH" sz="1600" b="1" dirty="0" smtClean="0"/>
              <a:t> </a:t>
            </a:r>
            <a:r>
              <a:rPr lang="de-CH" sz="1600" b="1" dirty="0" err="1" smtClean="0"/>
              <a:t>little</a:t>
            </a:r>
            <a:r>
              <a:rPr lang="de-CH" sz="1600" b="1" dirty="0" smtClean="0"/>
              <a:t> </a:t>
            </a:r>
            <a:r>
              <a:rPr lang="de-CH" sz="1600" b="1" dirty="0" err="1" smtClean="0"/>
              <a:t>training</a:t>
            </a:r>
            <a:endParaRPr lang="de-CH" sz="1600" b="1" dirty="0" smtClean="0"/>
          </a:p>
          <a:p>
            <a:pPr lvl="1">
              <a:lnSpc>
                <a:spcPct val="100000"/>
              </a:lnSpc>
            </a:pPr>
            <a:r>
              <a:rPr lang="de-CH" sz="1200" dirty="0" smtClean="0"/>
              <a:t>Simple &amp; </a:t>
            </a:r>
            <a:r>
              <a:rPr lang="de-CH" sz="1200" dirty="0" err="1" smtClean="0"/>
              <a:t>self-explanatory</a:t>
            </a:r>
            <a:r>
              <a:rPr lang="de-CH" sz="1200" dirty="0" smtClean="0"/>
              <a:t> </a:t>
            </a:r>
            <a:r>
              <a:rPr lang="de-CH" sz="1200" dirty="0" err="1" smtClean="0"/>
              <a:t>operation</a:t>
            </a:r>
            <a:r>
              <a:rPr lang="de-CH" sz="1200" dirty="0" smtClean="0"/>
              <a:t/>
            </a:r>
            <a:br>
              <a:rPr lang="de-CH" sz="1200" dirty="0" smtClean="0"/>
            </a:br>
            <a:r>
              <a:rPr lang="de-CH" sz="1200" dirty="0" smtClean="0"/>
              <a:t>User-</a:t>
            </a:r>
            <a:r>
              <a:rPr lang="de-CH" sz="1200" dirty="0" err="1" smtClean="0"/>
              <a:t>friendliness</a:t>
            </a:r>
            <a:r>
              <a:rPr lang="de-CH" sz="1200" dirty="0" smtClean="0"/>
              <a:t> &amp; </a:t>
            </a:r>
            <a:r>
              <a:rPr lang="de-CH" sz="1200" dirty="0" err="1" smtClean="0"/>
              <a:t>user</a:t>
            </a:r>
            <a:r>
              <a:rPr lang="de-CH" sz="1200" dirty="0" smtClean="0"/>
              <a:t> </a:t>
            </a:r>
            <a:r>
              <a:rPr lang="de-CH" sz="1200" dirty="0" err="1" smtClean="0"/>
              <a:t>acceptance</a:t>
            </a:r>
            <a:endParaRPr lang="de-CH" sz="1200" dirty="0" smtClean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de-CH" sz="1200" dirty="0" smtClean="0"/>
              <a:t>Clean &amp; simple </a:t>
            </a:r>
            <a:r>
              <a:rPr lang="de-CH" sz="1200" dirty="0" err="1" smtClean="0"/>
              <a:t>user</a:t>
            </a:r>
            <a:r>
              <a:rPr lang="de-CH" sz="1200" dirty="0" smtClean="0"/>
              <a:t> </a:t>
            </a:r>
            <a:r>
              <a:rPr lang="de-CH" sz="1200" dirty="0" err="1" smtClean="0"/>
              <a:t>interface</a:t>
            </a:r>
            <a:r>
              <a:rPr lang="de-CH" sz="1200" dirty="0"/>
              <a:t/>
            </a:r>
            <a:br>
              <a:rPr lang="de-CH" sz="1200" dirty="0"/>
            </a:br>
            <a:r>
              <a:rPr lang="de-CH" sz="1200" dirty="0" err="1" smtClean="0"/>
              <a:t>yet</a:t>
            </a:r>
            <a:r>
              <a:rPr lang="de-CH" sz="1200" dirty="0" smtClean="0"/>
              <a:t> extensive </a:t>
            </a:r>
            <a:r>
              <a:rPr lang="de-CH" sz="1200" dirty="0" err="1" smtClean="0"/>
              <a:t>functionality</a:t>
            </a:r>
            <a:r>
              <a:rPr lang="de-CH" sz="1200" dirty="0" smtClean="0"/>
              <a:t> </a:t>
            </a:r>
            <a:r>
              <a:rPr lang="de-CH" sz="1200" dirty="0" err="1" smtClean="0"/>
              <a:t>for</a:t>
            </a:r>
            <a:r>
              <a:rPr lang="de-CH" sz="1200" dirty="0" smtClean="0"/>
              <a:t> </a:t>
            </a:r>
            <a:r>
              <a:rPr lang="de-CH" sz="1200" dirty="0" err="1" smtClean="0"/>
              <a:t>the</a:t>
            </a:r>
            <a:r>
              <a:rPr lang="de-CH" sz="1200" dirty="0" smtClean="0"/>
              <a:t> </a:t>
            </a:r>
            <a:r>
              <a:rPr lang="de-CH" sz="1200" dirty="0" err="1" smtClean="0"/>
              <a:t>savvy</a:t>
            </a:r>
            <a:r>
              <a:rPr lang="de-CH" sz="1200" dirty="0" smtClean="0"/>
              <a:t> </a:t>
            </a:r>
            <a:r>
              <a:rPr lang="de-CH" sz="1200" dirty="0" err="1" smtClean="0"/>
              <a:t>user</a:t>
            </a:r>
            <a:endParaRPr lang="de-CH" sz="1200" dirty="0" smtClean="0"/>
          </a:p>
          <a:p>
            <a:pPr lvl="1">
              <a:lnSpc>
                <a:spcPct val="100000"/>
              </a:lnSpc>
            </a:pPr>
            <a:endParaRPr lang="de-CH" sz="1200" dirty="0" smtClean="0"/>
          </a:p>
          <a:p>
            <a:r>
              <a:rPr lang="de-CH" sz="1600" b="1" dirty="0" err="1" smtClean="0"/>
              <a:t>Planning</a:t>
            </a:r>
            <a:r>
              <a:rPr lang="de-CH" sz="1600" b="1" dirty="0" smtClean="0"/>
              <a:t> </a:t>
            </a:r>
            <a:r>
              <a:rPr lang="de-CH" sz="1600" b="1" dirty="0" err="1" smtClean="0"/>
              <a:t>functionality</a:t>
            </a:r>
            <a:r>
              <a:rPr lang="de-CH" sz="1600" dirty="0" smtClean="0"/>
              <a:t> (</a:t>
            </a:r>
            <a:r>
              <a:rPr lang="de-CH" sz="1600" dirty="0" err="1" smtClean="0"/>
              <a:t>rough</a:t>
            </a:r>
            <a:r>
              <a:rPr lang="de-CH" sz="1600" dirty="0" smtClean="0"/>
              <a:t> </a:t>
            </a:r>
            <a:r>
              <a:rPr lang="de-CH" sz="1600" dirty="0" err="1" smtClean="0"/>
              <a:t>to</a:t>
            </a:r>
            <a:r>
              <a:rPr lang="de-CH" sz="1600" dirty="0" smtClean="0"/>
              <a:t> </a:t>
            </a:r>
            <a:r>
              <a:rPr lang="de-CH" sz="1600" dirty="0" err="1" smtClean="0"/>
              <a:t>detailed</a:t>
            </a:r>
            <a:r>
              <a:rPr lang="de-CH" sz="1600" dirty="0" smtClean="0"/>
              <a:t> </a:t>
            </a:r>
            <a:r>
              <a:rPr lang="de-CH" sz="1600" dirty="0" err="1" smtClean="0"/>
              <a:t>planning</a:t>
            </a:r>
            <a:r>
              <a:rPr lang="de-CH" sz="1600" dirty="0" smtClean="0"/>
              <a:t>)</a:t>
            </a:r>
            <a:endParaRPr lang="de-CH" sz="1600" dirty="0"/>
          </a:p>
          <a:p>
            <a:pPr lvl="1">
              <a:lnSpc>
                <a:spcPct val="100000"/>
              </a:lnSpc>
            </a:pPr>
            <a:r>
              <a:rPr lang="de-CH" sz="1200" dirty="0" smtClean="0"/>
              <a:t>Schedule </a:t>
            </a:r>
            <a:r>
              <a:rPr lang="de-CH" sz="1200" dirty="0"/>
              <a:t>| </a:t>
            </a:r>
            <a:r>
              <a:rPr lang="de-CH" sz="1200" dirty="0" err="1" smtClean="0"/>
              <a:t>Costs</a:t>
            </a:r>
            <a:r>
              <a:rPr lang="de-CH" sz="1200" dirty="0" smtClean="0"/>
              <a:t> </a:t>
            </a:r>
            <a:r>
              <a:rPr lang="de-CH" sz="1200" dirty="0"/>
              <a:t>| </a:t>
            </a:r>
            <a:r>
              <a:rPr lang="de-CH" sz="1200" dirty="0" smtClean="0"/>
              <a:t>Resources</a:t>
            </a:r>
            <a:endParaRPr lang="de-CH" sz="1200" dirty="0"/>
          </a:p>
          <a:p>
            <a:pPr lvl="1">
              <a:lnSpc>
                <a:spcPct val="100000"/>
              </a:lnSpc>
            </a:pPr>
            <a:r>
              <a:rPr lang="de-CH" sz="1200" dirty="0" err="1" smtClean="0"/>
              <a:t>Detailied</a:t>
            </a:r>
            <a:r>
              <a:rPr lang="de-CH" sz="1200" dirty="0" smtClean="0"/>
              <a:t> </a:t>
            </a:r>
            <a:r>
              <a:rPr lang="de-CH" sz="1200" dirty="0" err="1" smtClean="0"/>
              <a:t>planning</a:t>
            </a:r>
            <a:r>
              <a:rPr lang="de-CH" sz="1200" dirty="0" smtClean="0"/>
              <a:t> </a:t>
            </a:r>
            <a:r>
              <a:rPr lang="de-CH" sz="1200" dirty="0" err="1" smtClean="0"/>
              <a:t>options</a:t>
            </a:r>
            <a:r>
              <a:rPr lang="de-CH" sz="1200" dirty="0" smtClean="0"/>
              <a:t> (essential </a:t>
            </a:r>
            <a:r>
              <a:rPr lang="de-CH" sz="1200" dirty="0" err="1" smtClean="0"/>
              <a:t>for</a:t>
            </a:r>
            <a:r>
              <a:rPr lang="de-CH" sz="1200" dirty="0" smtClean="0"/>
              <a:t> large </a:t>
            </a:r>
            <a:r>
              <a:rPr lang="de-CH" sz="1200" dirty="0" err="1" smtClean="0"/>
              <a:t>projects</a:t>
            </a:r>
            <a:r>
              <a:rPr lang="de-CH" sz="1200" dirty="0" smtClean="0"/>
              <a:t>) </a:t>
            </a:r>
            <a:endParaRPr lang="de-CH" sz="1200" dirty="0"/>
          </a:p>
          <a:p>
            <a:pPr lvl="1">
              <a:lnSpc>
                <a:spcPct val="100000"/>
              </a:lnSpc>
            </a:pPr>
            <a:r>
              <a:rPr lang="de-CH" sz="1200" b="1" dirty="0" err="1" smtClean="0">
                <a:solidFill>
                  <a:srgbClr val="0070C0"/>
                </a:solidFill>
              </a:rPr>
              <a:t>Resource</a:t>
            </a:r>
            <a:r>
              <a:rPr lang="de-CH" sz="1200" b="1" dirty="0" smtClean="0">
                <a:solidFill>
                  <a:srgbClr val="0070C0"/>
                </a:solidFill>
              </a:rPr>
              <a:t> </a:t>
            </a:r>
            <a:r>
              <a:rPr lang="de-CH" sz="1200" b="1" u="sng" dirty="0" err="1" smtClean="0">
                <a:solidFill>
                  <a:srgbClr val="0070C0"/>
                </a:solidFill>
              </a:rPr>
              <a:t>demand</a:t>
            </a:r>
            <a:r>
              <a:rPr lang="de-CH" sz="1200" dirty="0" smtClean="0">
                <a:solidFill>
                  <a:srgbClr val="0070C0"/>
                </a:solidFill>
              </a:rPr>
              <a:t> </a:t>
            </a:r>
            <a:r>
              <a:rPr lang="de-CH" sz="1200" dirty="0" err="1" smtClean="0">
                <a:solidFill>
                  <a:srgbClr val="0070C0"/>
                </a:solidFill>
              </a:rPr>
              <a:t>is</a:t>
            </a:r>
            <a:r>
              <a:rPr lang="de-CH" sz="1200" dirty="0" smtClean="0">
                <a:solidFill>
                  <a:srgbClr val="0070C0"/>
                </a:solidFill>
              </a:rPr>
              <a:t> in </a:t>
            </a:r>
            <a:r>
              <a:rPr lang="de-CH" sz="1200" dirty="0" err="1" smtClean="0">
                <a:solidFill>
                  <a:srgbClr val="0070C0"/>
                </a:solidFill>
              </a:rPr>
              <a:t>the</a:t>
            </a:r>
            <a:r>
              <a:rPr lang="de-CH" sz="1200" dirty="0" smtClean="0">
                <a:solidFill>
                  <a:srgbClr val="0070C0"/>
                </a:solidFill>
              </a:rPr>
              <a:t> </a:t>
            </a:r>
            <a:r>
              <a:rPr lang="de-CH" sz="1200" dirty="0" err="1" smtClean="0">
                <a:solidFill>
                  <a:srgbClr val="0070C0"/>
                </a:solidFill>
              </a:rPr>
              <a:t>focus</a:t>
            </a:r>
            <a:r>
              <a:rPr lang="de-CH" sz="1200" dirty="0" smtClean="0">
                <a:solidFill>
                  <a:srgbClr val="0070C0"/>
                </a:solidFill>
              </a:rPr>
              <a:t> </a:t>
            </a:r>
            <a:br>
              <a:rPr lang="de-CH" sz="1200" dirty="0" smtClean="0">
                <a:solidFill>
                  <a:srgbClr val="0070C0"/>
                </a:solidFill>
              </a:rPr>
            </a:br>
            <a:r>
              <a:rPr lang="de-CH" sz="1200" dirty="0" smtClean="0">
                <a:solidFill>
                  <a:srgbClr val="0070C0"/>
                </a:solidFill>
              </a:rPr>
              <a:t>(</a:t>
            </a:r>
            <a:r>
              <a:rPr lang="de-CH" sz="1200" dirty="0" err="1" smtClean="0">
                <a:solidFill>
                  <a:srgbClr val="0070C0"/>
                </a:solidFill>
              </a:rPr>
              <a:t>no</a:t>
            </a:r>
            <a:r>
              <a:rPr lang="de-CH" sz="1200" dirty="0" smtClean="0">
                <a:solidFill>
                  <a:srgbClr val="0070C0"/>
                </a:solidFill>
              </a:rPr>
              <a:t> </a:t>
            </a:r>
            <a:r>
              <a:rPr lang="de-CH" sz="1200" dirty="0" err="1">
                <a:solidFill>
                  <a:srgbClr val="0070C0"/>
                </a:solidFill>
              </a:rPr>
              <a:t>admin</a:t>
            </a:r>
            <a:r>
              <a:rPr lang="de-CH" sz="1200" dirty="0">
                <a:solidFill>
                  <a:srgbClr val="0070C0"/>
                </a:solidFill>
              </a:rPr>
              <a:t>. </a:t>
            </a:r>
            <a:r>
              <a:rPr lang="de-CH" sz="1200" dirty="0" err="1" smtClean="0">
                <a:solidFill>
                  <a:srgbClr val="0070C0"/>
                </a:solidFill>
              </a:rPr>
              <a:t>overhead</a:t>
            </a:r>
            <a:r>
              <a:rPr lang="de-CH" sz="1200" dirty="0" smtClean="0">
                <a:solidFill>
                  <a:srgbClr val="0070C0"/>
                </a:solidFill>
              </a:rPr>
              <a:t> </a:t>
            </a:r>
            <a:r>
              <a:rPr lang="de-CH" sz="1200" dirty="0" err="1" smtClean="0">
                <a:solidFill>
                  <a:srgbClr val="0070C0"/>
                </a:solidFill>
              </a:rPr>
              <a:t>by</a:t>
            </a:r>
            <a:r>
              <a:rPr lang="de-CH" sz="1200" dirty="0" smtClean="0">
                <a:solidFill>
                  <a:srgbClr val="0070C0"/>
                </a:solidFill>
              </a:rPr>
              <a:t> </a:t>
            </a:r>
            <a:r>
              <a:rPr lang="de-CH" sz="1200" dirty="0" err="1" smtClean="0">
                <a:solidFill>
                  <a:srgbClr val="0070C0"/>
                </a:solidFill>
              </a:rPr>
              <a:t>reserving</a:t>
            </a:r>
            <a:r>
              <a:rPr lang="de-CH" sz="1200" dirty="0" smtClean="0">
                <a:solidFill>
                  <a:srgbClr val="0070C0"/>
                </a:solidFill>
              </a:rPr>
              <a:t>/</a:t>
            </a:r>
            <a:r>
              <a:rPr lang="de-CH" sz="1200" dirty="0" err="1" smtClean="0">
                <a:solidFill>
                  <a:srgbClr val="0070C0"/>
                </a:solidFill>
              </a:rPr>
              <a:t>blocking</a:t>
            </a:r>
            <a:r>
              <a:rPr lang="de-CH" sz="1200" dirty="0" smtClean="0">
                <a:solidFill>
                  <a:srgbClr val="0070C0"/>
                </a:solidFill>
              </a:rPr>
              <a:t>/</a:t>
            </a:r>
            <a:r>
              <a:rPr lang="de-CH" sz="1200" dirty="0" err="1" smtClean="0">
                <a:solidFill>
                  <a:srgbClr val="0070C0"/>
                </a:solidFill>
              </a:rPr>
              <a:t>releasing</a:t>
            </a:r>
            <a:r>
              <a:rPr lang="de-CH" sz="1200" dirty="0" smtClean="0">
                <a:solidFill>
                  <a:srgbClr val="0070C0"/>
                </a:solidFill>
              </a:rPr>
              <a:t> </a:t>
            </a:r>
            <a:r>
              <a:rPr lang="de-CH" sz="1200" dirty="0" err="1" smtClean="0">
                <a:solidFill>
                  <a:srgbClr val="0070C0"/>
                </a:solidFill>
              </a:rPr>
              <a:t>resources</a:t>
            </a:r>
            <a:r>
              <a:rPr lang="de-CH" sz="1200" dirty="0" smtClean="0">
                <a:solidFill>
                  <a:srgbClr val="0070C0"/>
                </a:solidFill>
              </a:rPr>
              <a:t>)</a:t>
            </a:r>
          </a:p>
          <a:p>
            <a:pPr lvl="1">
              <a:lnSpc>
                <a:spcPct val="100000"/>
              </a:lnSpc>
            </a:pPr>
            <a:endParaRPr lang="de-CH" sz="1200" dirty="0"/>
          </a:p>
          <a:p>
            <a:r>
              <a:rPr lang="de-CH" sz="1600" b="1" dirty="0"/>
              <a:t>Portfolio/</a:t>
            </a:r>
            <a:r>
              <a:rPr lang="de-CH" sz="1600" b="1" dirty="0" err="1"/>
              <a:t>Program</a:t>
            </a:r>
            <a:r>
              <a:rPr lang="de-CH" sz="1600" b="1" dirty="0"/>
              <a:t> </a:t>
            </a:r>
            <a:r>
              <a:rPr lang="de-CH" sz="1600" b="1" dirty="0" smtClean="0"/>
              <a:t>Views</a:t>
            </a:r>
            <a:endParaRPr lang="de-CH" sz="1600" b="1" dirty="0"/>
          </a:p>
          <a:p>
            <a:pPr lvl="1">
              <a:lnSpc>
                <a:spcPct val="100000"/>
              </a:lnSpc>
            </a:pPr>
            <a:r>
              <a:rPr lang="de-CH" sz="1200" dirty="0" smtClean="0"/>
              <a:t>Summary </a:t>
            </a:r>
            <a:r>
              <a:rPr lang="de-CH" sz="1200" dirty="0" err="1" smtClean="0"/>
              <a:t>of</a:t>
            </a:r>
            <a:r>
              <a:rPr lang="de-CH" sz="1200" dirty="0" smtClean="0"/>
              <a:t> multiple </a:t>
            </a:r>
            <a:r>
              <a:rPr lang="de-CH" sz="1200" dirty="0" err="1" smtClean="0"/>
              <a:t>project</a:t>
            </a:r>
            <a:r>
              <a:rPr lang="de-CH" sz="1200" dirty="0" smtClean="0"/>
              <a:t> </a:t>
            </a:r>
            <a:r>
              <a:rPr lang="de-CH" sz="1200" dirty="0" err="1" smtClean="0"/>
              <a:t>data</a:t>
            </a:r>
            <a:endParaRPr lang="de-CH" sz="1200" dirty="0"/>
          </a:p>
          <a:p>
            <a:pPr lvl="1">
              <a:lnSpc>
                <a:spcPct val="100000"/>
              </a:lnSpc>
            </a:pPr>
            <a:r>
              <a:rPr lang="en-US" sz="1200" dirty="0" smtClean="0"/>
              <a:t>Structured overview of the </a:t>
            </a:r>
            <a:r>
              <a:rPr lang="en-US" sz="1200" dirty="0"/>
              <a:t>PSI </a:t>
            </a:r>
            <a:r>
              <a:rPr lang="en-US" sz="1200" dirty="0" smtClean="0"/>
              <a:t>project landscape</a:t>
            </a:r>
            <a:endParaRPr lang="en-US" sz="1200" dirty="0"/>
          </a:p>
          <a:p>
            <a:pPr lvl="1">
              <a:lnSpc>
                <a:spcPct val="100000"/>
              </a:lnSpc>
            </a:pPr>
            <a:endParaRPr lang="de-CH" sz="1200" dirty="0"/>
          </a:p>
          <a:p>
            <a:r>
              <a:rPr lang="de-CH" sz="1600" b="1" dirty="0"/>
              <a:t>Reporting </a:t>
            </a:r>
            <a:r>
              <a:rPr lang="de-CH" sz="1600" b="1" dirty="0" err="1" smtClean="0"/>
              <a:t>functionality</a:t>
            </a:r>
            <a:r>
              <a:rPr lang="de-CH" sz="1600" b="1" dirty="0" smtClean="0"/>
              <a:t> </a:t>
            </a:r>
            <a:endParaRPr lang="de-CH" sz="1600" b="1" dirty="0"/>
          </a:p>
          <a:p>
            <a:pPr lvl="1">
              <a:lnSpc>
                <a:spcPct val="100000"/>
              </a:lnSpc>
            </a:pPr>
            <a:r>
              <a:rPr lang="de-CH" sz="1200" dirty="0" smtClean="0"/>
              <a:t>Extensive </a:t>
            </a:r>
            <a:r>
              <a:rPr lang="de-CH" sz="1200" dirty="0" err="1" smtClean="0"/>
              <a:t>and</a:t>
            </a:r>
            <a:r>
              <a:rPr lang="de-CH" sz="1200" dirty="0" smtClean="0"/>
              <a:t> flexible</a:t>
            </a:r>
            <a:endParaRPr lang="de-CH" sz="1200" dirty="0"/>
          </a:p>
          <a:p>
            <a:pPr lvl="1">
              <a:lnSpc>
                <a:spcPct val="100000"/>
              </a:lnSpc>
            </a:pPr>
            <a:endParaRPr lang="en-US" sz="1200" dirty="0"/>
          </a:p>
          <a:p>
            <a:pPr lvl="1">
              <a:lnSpc>
                <a:spcPct val="100000"/>
              </a:lnSpc>
            </a:pPr>
            <a:endParaRPr lang="de-CH" sz="120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1059582"/>
            <a:ext cx="3031008" cy="15841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Rounded Rectangle 11"/>
          <p:cNvSpPr/>
          <p:nvPr/>
        </p:nvSpPr>
        <p:spPr bwMode="auto">
          <a:xfrm>
            <a:off x="5868145" y="2812090"/>
            <a:ext cx="3031008" cy="1343836"/>
          </a:xfrm>
          <a:prstGeom prst="roundRect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90488" marR="0" indent="-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100" b="1" dirty="0" smtClean="0">
                <a:latin typeface="+mn-lt"/>
              </a:rPr>
              <a:t>MS Power Platform based solution</a:t>
            </a:r>
          </a:p>
          <a:p>
            <a:pPr marL="90488" marR="0" indent="-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Cloud</a:t>
            </a:r>
            <a:r>
              <a:rPr lang="en-US" sz="1100" b="1" dirty="0" smtClean="0">
                <a:latin typeface="+mn-lt"/>
              </a:rPr>
              <a:t>-based &amp; easy integration with MS365</a:t>
            </a:r>
          </a:p>
          <a:p>
            <a:pPr marL="90488" marR="0" indent="-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100" b="1" dirty="0" smtClean="0">
                <a:latin typeface="+mn-lt"/>
              </a:rPr>
              <a:t>High configuration flexibility</a:t>
            </a:r>
          </a:p>
          <a:p>
            <a:pPr marL="90488" marR="0" indent="-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100" b="1" dirty="0" smtClean="0">
                <a:latin typeface="+mn-lt"/>
              </a:rPr>
              <a:t>Small vs. large-scale planning: </a:t>
            </a:r>
          </a:p>
          <a:p>
            <a:pPr marL="266700" lvl="1" indent="-85725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000" dirty="0" smtClean="0">
                <a:latin typeface="+mn-lt"/>
              </a:rPr>
              <a:t>TPG Scheduler (Web-UI) </a:t>
            </a:r>
          </a:p>
          <a:p>
            <a:pPr marL="266700" lvl="1" indent="-85725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000" dirty="0" smtClean="0">
                <a:latin typeface="+mn-lt"/>
              </a:rPr>
              <a:t>Project Classic (in Web-UI or Desktop Client)</a:t>
            </a:r>
          </a:p>
          <a:p>
            <a:pPr marL="90488" marR="0" indent="-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100" b="1" dirty="0" smtClean="0">
                <a:latin typeface="+mn-lt"/>
              </a:rPr>
              <a:t>Reporting via </a:t>
            </a:r>
            <a:r>
              <a:rPr lang="en-US" sz="1100" b="1" dirty="0" err="1" smtClean="0">
                <a:latin typeface="+mn-lt"/>
              </a:rPr>
              <a:t>PowerBI</a:t>
            </a:r>
            <a:r>
              <a:rPr lang="en-US" sz="1100" b="1" dirty="0" smtClean="0">
                <a:latin typeface="+mn-lt"/>
              </a:rPr>
              <a:t> </a:t>
            </a:r>
            <a:r>
              <a:rPr lang="en-US" sz="1100" dirty="0" smtClean="0">
                <a:latin typeface="+mn-lt"/>
              </a:rPr>
              <a:t>(very powerful)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69033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7" name="Titel 7"/>
          <p:cNvSpPr txBox="1">
            <a:spLocks/>
          </p:cNvSpPr>
          <p:nvPr/>
        </p:nvSpPr>
        <p:spPr bwMode="auto">
          <a:xfrm>
            <a:off x="814399" y="3273828"/>
            <a:ext cx="7969249" cy="81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dirty="0" smtClean="0"/>
              <a:t>ePPM platform</a:t>
            </a:r>
          </a:p>
          <a:p>
            <a:endParaRPr lang="en-US" sz="1500" dirty="0" smtClean="0"/>
          </a:p>
          <a:p>
            <a:r>
              <a:rPr lang="en-US" sz="1500" dirty="0" smtClean="0"/>
              <a:t>Live Demo   </a:t>
            </a:r>
            <a:r>
              <a:rPr lang="en-US" sz="1500" i="1" dirty="0" smtClean="0"/>
              <a:t>OR   </a:t>
            </a:r>
            <a:r>
              <a:rPr lang="en-US" sz="1500" dirty="0" smtClean="0"/>
              <a:t>Set of Screenshot to show Functionality</a:t>
            </a:r>
            <a:endParaRPr lang="en-GB" sz="1500" i="1" dirty="0"/>
          </a:p>
        </p:txBody>
      </p:sp>
    </p:spTree>
    <p:extLst>
      <p:ext uri="{BB962C8B-B14F-4D97-AF65-F5344CB8AC3E}">
        <p14:creationId xmlns:p14="http://schemas.microsoft.com/office/powerpoint/2010/main" val="24525257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5055"/>
          <a:stretch/>
        </p:blipFill>
        <p:spPr>
          <a:xfrm>
            <a:off x="72000" y="108000"/>
            <a:ext cx="9000000" cy="47211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72000" y="100013"/>
            <a:ext cx="9000000" cy="167481"/>
          </a:xfrm>
          <a:prstGeom prst="rect">
            <a:avLst/>
          </a:prstGeom>
          <a:noFill/>
          <a:ln w="254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72000" y="275481"/>
            <a:ext cx="684237" cy="4561676"/>
          </a:xfrm>
          <a:prstGeom prst="rect">
            <a:avLst/>
          </a:prstGeom>
          <a:noFill/>
          <a:ln w="254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76288" y="276905"/>
            <a:ext cx="8295711" cy="161245"/>
          </a:xfrm>
          <a:prstGeom prst="rect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76288" y="461963"/>
            <a:ext cx="8295711" cy="4375194"/>
          </a:xfrm>
          <a:prstGeom prst="rect">
            <a:avLst/>
          </a:prstGeom>
          <a:noFill/>
          <a:ln w="254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99057" y="26808"/>
            <a:ext cx="1944216" cy="3138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36000" tIns="36000" rIns="36000" bIns="36000" rtlCol="0" anchor="ctr" anchorCtr="0">
            <a:noAutofit/>
          </a:bodyPr>
          <a:lstStyle>
            <a:defPPr>
              <a:defRPr lang="de-CH"/>
            </a:defPPr>
            <a:lvl1pPr algn="ctr" eaLnBrk="1" hangingPunct="1">
              <a:spcBef>
                <a:spcPct val="0"/>
              </a:spcBef>
              <a:buClr>
                <a:srgbClr val="000000"/>
              </a:buCl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</a:defRPr>
            </a:lvl1pPr>
          </a:lstStyle>
          <a:p>
            <a:r>
              <a:rPr lang="en-US" dirty="0">
                <a:solidFill>
                  <a:schemeClr val="accent3"/>
                </a:solidFill>
              </a:rPr>
              <a:t>MS</a:t>
            </a:r>
            <a:r>
              <a:rPr lang="en-US" sz="1400" dirty="0">
                <a:solidFill>
                  <a:schemeClr val="accent3"/>
                </a:solidFill>
              </a:rPr>
              <a:t>365</a:t>
            </a:r>
            <a:r>
              <a:rPr lang="en-US" dirty="0">
                <a:solidFill>
                  <a:schemeClr val="accent3"/>
                </a:solidFill>
              </a:rPr>
              <a:t> </a:t>
            </a:r>
            <a:r>
              <a:rPr lang="en-US" dirty="0" smtClean="0">
                <a:solidFill>
                  <a:schemeClr val="accent3"/>
                </a:solidFill>
              </a:rPr>
              <a:t>Menu-bar</a:t>
            </a:r>
            <a:endParaRPr lang="de-CH" dirty="0" err="1">
              <a:solidFill>
                <a:schemeClr val="accent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234" y="3892203"/>
            <a:ext cx="761064" cy="6238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</a:rPr>
              <a:t>ePPM </a:t>
            </a:r>
            <a:br>
              <a:rPr lang="en-US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</a:rPr>
            </a:br>
            <a:r>
              <a:rPr lang="en-US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</a:rPr>
              <a:t>Menu</a:t>
            </a:r>
            <a:endParaRPr lang="de-CH" sz="1800" dirty="0" err="1" smtClean="0">
              <a:solidFill>
                <a:schemeClr val="accent5">
                  <a:lumMod val="60000"/>
                  <a:lumOff val="40000"/>
                </a:schemeClr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59832" y="241636"/>
            <a:ext cx="1944216" cy="31389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36000" tIns="36000" rIns="36000" bIns="36000" rtlCol="0" anchor="ctr" anchorCtr="0">
            <a:noAutofit/>
          </a:bodyPr>
          <a:lstStyle>
            <a:defPPr>
              <a:defRPr lang="de-CH"/>
            </a:defPPr>
            <a:lvl1pPr algn="ctr" eaLnBrk="1" hangingPunct="1">
              <a:spcBef>
                <a:spcPct val="0"/>
              </a:spcBef>
              <a:buClr>
                <a:srgbClr val="000000"/>
              </a:buCl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MS</a:t>
            </a:r>
            <a:r>
              <a:rPr lang="en-US" sz="1400" dirty="0">
                <a:solidFill>
                  <a:schemeClr val="accent2"/>
                </a:solidFill>
              </a:rPr>
              <a:t>365</a:t>
            </a:r>
            <a:r>
              <a:rPr lang="en-US" dirty="0">
                <a:solidFill>
                  <a:schemeClr val="accent2"/>
                </a:solidFill>
              </a:rPr>
              <a:t> Ribbon</a:t>
            </a:r>
            <a:endParaRPr lang="de-CH" dirty="0" err="1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9852" y="1050407"/>
            <a:ext cx="3240360" cy="102944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chemeClr val="accent6"/>
                </a:solidFill>
                <a:latin typeface="Calibri"/>
              </a:rPr>
              <a:t>Data view area &amp;</a:t>
            </a:r>
            <a:br>
              <a:rPr lang="en-US" sz="1800" dirty="0" smtClean="0">
                <a:solidFill>
                  <a:schemeClr val="accent6"/>
                </a:solidFill>
                <a:latin typeface="Calibri"/>
              </a:rPr>
            </a:br>
            <a:r>
              <a:rPr lang="en-US" sz="1800" dirty="0" smtClean="0">
                <a:solidFill>
                  <a:schemeClr val="accent6"/>
                </a:solidFill>
                <a:latin typeface="Calibri"/>
              </a:rPr>
              <a:t>further specific functions</a:t>
            </a:r>
          </a:p>
        </p:txBody>
      </p:sp>
    </p:spTree>
    <p:extLst>
      <p:ext uri="{BB962C8B-B14F-4D97-AF65-F5344CB8AC3E}">
        <p14:creationId xmlns:p14="http://schemas.microsoft.com/office/powerpoint/2010/main" val="29534088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29.08.2023   :::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FR" smtClean="0"/>
              <a:t>AIT Quartalsinfo   :::   PM@PSI and ePPM platform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:::   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08000"/>
            <a:ext cx="9000000" cy="47057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66095" b="55473"/>
          <a:stretch/>
        </p:blipFill>
        <p:spPr>
          <a:xfrm>
            <a:off x="2285315" y="108000"/>
            <a:ext cx="6291816" cy="4320366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ounded Rectangle 10"/>
          <p:cNvSpPr/>
          <p:nvPr/>
        </p:nvSpPr>
        <p:spPr bwMode="auto">
          <a:xfrm>
            <a:off x="4788025" y="463598"/>
            <a:ext cx="1080120" cy="288032"/>
          </a:xfrm>
          <a:prstGeom prst="roundRect">
            <a:avLst>
              <a:gd name="adj" fmla="val 50000"/>
            </a:avLst>
          </a:prstGeom>
          <a:solidFill>
            <a:schemeClr val="accent3"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2123728" y="2581276"/>
            <a:ext cx="1728191" cy="288032"/>
          </a:xfrm>
          <a:prstGeom prst="roundRect">
            <a:avLst>
              <a:gd name="adj" fmla="val 50000"/>
            </a:avLst>
          </a:prstGeom>
          <a:solidFill>
            <a:schemeClr val="accent3"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2123728" y="4011910"/>
            <a:ext cx="1728191" cy="288032"/>
          </a:xfrm>
          <a:prstGeom prst="roundRect">
            <a:avLst>
              <a:gd name="adj" fmla="val 50000"/>
            </a:avLst>
          </a:prstGeom>
          <a:solidFill>
            <a:schemeClr val="accent3"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6824" y="3507854"/>
            <a:ext cx="4680000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 smtClean="0">
                <a:solidFill>
                  <a:srgbClr val="0070C0"/>
                </a:solidFill>
                <a:latin typeface="Calibri"/>
              </a:rPr>
              <a:t>Create projects</a:t>
            </a:r>
            <a:endParaRPr lang="de-CH" sz="1800" dirty="0" err="1" smtClean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87547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resentation1" id="{9FB18EC6-91A6-4DDA-B9F7-3D0AA75F2C25}" vid="{349C1D37-8F99-45EE-A34D-D8E62160C1D2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1123</Words>
  <Application>Microsoft Office PowerPoint</Application>
  <PresentationFormat>On-screen Show (16:9)</PresentationFormat>
  <Paragraphs>242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PSI-Powerpoint-Master Calibri V2</vt:lpstr>
      <vt:lpstr>PM@PSI and ePPM platform </vt:lpstr>
      <vt:lpstr>PM@PSI</vt:lpstr>
      <vt:lpstr>ePPM Platform – Objectives</vt:lpstr>
      <vt:lpstr>PM@PSI – Short Overview </vt:lpstr>
      <vt:lpstr>PM@PSI – Status, Timeline, Pilot Phase</vt:lpstr>
      <vt:lpstr>Functionality of ePPM platform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Koschik Alexander</dc:creator>
  <cp:lastModifiedBy>Koschik Alexander</cp:lastModifiedBy>
  <cp:revision>315</cp:revision>
  <cp:lastPrinted>2015-09-30T13:23:15Z</cp:lastPrinted>
  <dcterms:created xsi:type="dcterms:W3CDTF">2020-11-09T12:39:09Z</dcterms:created>
  <dcterms:modified xsi:type="dcterms:W3CDTF">2023-08-28T15:55:49Z</dcterms:modified>
</cp:coreProperties>
</file>