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9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27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180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8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1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48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756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07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69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1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08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228F4-9628-4657-A7E5-BACE684080C1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8990A-A681-42BE-BE5E-678A4C3B5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9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2358"/>
            <a:ext cx="12312127" cy="2387600"/>
          </a:xfrm>
        </p:spPr>
        <p:txBody>
          <a:bodyPr>
            <a:noAutofit/>
          </a:bodyPr>
          <a:lstStyle/>
          <a:p>
            <a:r>
              <a:rPr lang="en-US" sz="19900" dirty="0" smtClean="0"/>
              <a:t>Big Picture</a:t>
            </a:r>
            <a:endParaRPr lang="en-US" sz="19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348" y="2752184"/>
            <a:ext cx="9144000" cy="986098"/>
          </a:xfrm>
        </p:spPr>
        <p:txBody>
          <a:bodyPr/>
          <a:lstStyle/>
          <a:p>
            <a:r>
              <a:rPr lang="en-US" dirty="0" smtClean="0"/>
              <a:t>D. Hertzog</a:t>
            </a:r>
          </a:p>
          <a:p>
            <a:r>
              <a:rPr lang="en-US" dirty="0" smtClean="0"/>
              <a:t>Oct 16, 2023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674" y="2495549"/>
            <a:ext cx="4105275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21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861" y="219352"/>
            <a:ext cx="10515600" cy="6464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843" y="1021659"/>
            <a:ext cx="10515600" cy="5184775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Goals and Topics of the meeting (formal and informal)</a:t>
            </a:r>
          </a:p>
          <a:p>
            <a:pPr lvl="1"/>
            <a:r>
              <a:rPr lang="en-US" b="1" dirty="0" smtClean="0"/>
              <a:t>Agreeing on the baseline</a:t>
            </a:r>
          </a:p>
          <a:p>
            <a:pPr lvl="1"/>
            <a:r>
              <a:rPr lang="en-US" dirty="0" smtClean="0"/>
              <a:t>Updates on technical choices</a:t>
            </a:r>
          </a:p>
          <a:p>
            <a:pPr lvl="1"/>
            <a:r>
              <a:rPr lang="en-US" dirty="0" smtClean="0"/>
              <a:t>More effort into Simulations with specific questions posed to answer (</a:t>
            </a:r>
            <a:r>
              <a:rPr lang="en-US" dirty="0" err="1" smtClean="0"/>
              <a:t>i.e</a:t>
            </a:r>
            <a:r>
              <a:rPr lang="en-US" dirty="0" smtClean="0"/>
              <a:t>, homework)</a:t>
            </a:r>
          </a:p>
          <a:p>
            <a:pPr lvl="1"/>
            <a:r>
              <a:rPr lang="en-US" b="1" dirty="0" smtClean="0"/>
              <a:t>Collaboration formal organization</a:t>
            </a:r>
          </a:p>
          <a:p>
            <a:pPr lvl="1"/>
            <a:r>
              <a:rPr lang="en-US" dirty="0" smtClean="0"/>
              <a:t>Timescales … NP LRP &amp; HEPAP PB reports; test beams (psi and </a:t>
            </a:r>
            <a:r>
              <a:rPr lang="en-US" dirty="0" err="1" smtClean="0"/>
              <a:t>cenpa</a:t>
            </a:r>
            <a:r>
              <a:rPr lang="en-US" dirty="0" smtClean="0"/>
              <a:t>), BVR report, requests for next year, funding timetables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Geometry Baseline Discussion</a:t>
            </a:r>
          </a:p>
          <a:p>
            <a:pPr lvl="1"/>
            <a:r>
              <a:rPr lang="en-US" dirty="0" smtClean="0"/>
              <a:t>What’s good about it</a:t>
            </a:r>
          </a:p>
          <a:p>
            <a:pPr lvl="1"/>
            <a:r>
              <a:rPr lang="en-US" dirty="0" smtClean="0"/>
              <a:t>What’s challenging and/or unknown</a:t>
            </a:r>
          </a:p>
          <a:p>
            <a:pPr lvl="1"/>
            <a:r>
              <a:rPr lang="en-US" dirty="0" smtClean="0"/>
              <a:t>Hardware Baseline and Alternatives</a:t>
            </a:r>
          </a:p>
          <a:p>
            <a:pPr lvl="2"/>
            <a:r>
              <a:rPr lang="en-US" dirty="0" smtClean="0"/>
              <a:t>ATAR:	LGADs vs PIN</a:t>
            </a:r>
          </a:p>
          <a:p>
            <a:pPr lvl="2"/>
            <a:r>
              <a:rPr lang="en-US" dirty="0" err="1" smtClean="0"/>
              <a:t>Calo</a:t>
            </a:r>
            <a:r>
              <a:rPr lang="en-US" dirty="0" smtClean="0"/>
              <a:t>:	LXe vs LYSO</a:t>
            </a:r>
          </a:p>
          <a:p>
            <a:pPr lvl="2"/>
            <a:r>
              <a:rPr lang="en-US" dirty="0" smtClean="0"/>
              <a:t>Electronics digitization: ?</a:t>
            </a:r>
          </a:p>
          <a:p>
            <a:pPr lvl="1"/>
            <a:r>
              <a:rPr lang="en-US" dirty="0" smtClean="0"/>
              <a:t>Beam:  momentum / length / purity / rate optimization</a:t>
            </a:r>
          </a:p>
          <a:p>
            <a:pPr lvl="1"/>
            <a:r>
              <a:rPr lang="en-US" dirty="0" smtClean="0"/>
              <a:t>Triggers (see discussion tomorrow)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Analysis and Simulations</a:t>
            </a:r>
          </a:p>
          <a:p>
            <a:pPr lvl="1"/>
            <a:r>
              <a:rPr lang="en-US" dirty="0"/>
              <a:t>Wide use Simulation </a:t>
            </a:r>
            <a:r>
              <a:rPr lang="en-US" dirty="0" smtClean="0"/>
              <a:t>framework</a:t>
            </a:r>
          </a:p>
          <a:p>
            <a:pPr lvl="1"/>
            <a:r>
              <a:rPr lang="en-US" dirty="0" smtClean="0"/>
              <a:t>(pseudo) Analysis program progress</a:t>
            </a:r>
          </a:p>
        </p:txBody>
      </p:sp>
    </p:spTree>
    <p:extLst>
      <p:ext uri="{BB962C8B-B14F-4D97-AF65-F5344CB8AC3E}">
        <p14:creationId xmlns:p14="http://schemas.microsoft.com/office/powerpoint/2010/main" val="271091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Patrick’s “icon” view you will see frequently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3428" y="1496322"/>
            <a:ext cx="3153002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2791" y="2522331"/>
            <a:ext cx="56410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Some big questions: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Beam:  spot, purity, rate, momentum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pi e nu net acceptance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Update Trigger strategy vs Proposal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Trapezoid 5"/>
          <p:cNvSpPr/>
          <p:nvPr/>
        </p:nvSpPr>
        <p:spPr>
          <a:xfrm rot="5400000">
            <a:off x="1192397" y="2760869"/>
            <a:ext cx="516834" cy="1585844"/>
          </a:xfrm>
          <a:prstGeom prst="trapezoi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97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98658" cy="68090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028" y="174626"/>
            <a:ext cx="10515600" cy="440418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From </a:t>
            </a:r>
            <a:r>
              <a:rPr lang="en-US" sz="2400" b="1" dirty="0" smtClean="0">
                <a:solidFill>
                  <a:srgbClr val="FF0000"/>
                </a:solidFill>
              </a:rPr>
              <a:t>the baseline </a:t>
            </a:r>
            <a:r>
              <a:rPr lang="en-US" sz="2400" b="1" dirty="0" smtClean="0">
                <a:solidFill>
                  <a:srgbClr val="FF0000"/>
                </a:solidFill>
              </a:rPr>
              <a:t>GEANT Simulation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27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34" y="0"/>
            <a:ext cx="8613866" cy="61458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DTAR/ATAR/Tracker questions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614" y="762000"/>
            <a:ext cx="10519308" cy="538298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Overall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relative </a:t>
            </a:r>
            <a:r>
              <a:rPr lang="en-US" i="1" dirty="0" smtClean="0">
                <a:solidFill>
                  <a:schemeClr val="accent5"/>
                </a:solidFill>
              </a:rPr>
              <a:t>Z</a:t>
            </a:r>
            <a:r>
              <a:rPr lang="en-US" dirty="0" smtClean="0">
                <a:solidFill>
                  <a:schemeClr val="accent5"/>
                </a:solidFill>
              </a:rPr>
              <a:t> placement </a:t>
            </a:r>
            <a:r>
              <a:rPr lang="en-US" dirty="0" smtClean="0">
                <a:solidFill>
                  <a:schemeClr val="accent5"/>
                </a:solidFill>
              </a:rPr>
              <a:t>optimization</a:t>
            </a:r>
            <a:endParaRPr lang="en-US" dirty="0" smtClean="0">
              <a:solidFill>
                <a:schemeClr val="accent5"/>
              </a:solidFill>
            </a:endParaRP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cabling </a:t>
            </a:r>
            <a:r>
              <a:rPr lang="en-US" dirty="0" smtClean="0">
                <a:solidFill>
                  <a:schemeClr val="accent5"/>
                </a:solidFill>
              </a:rPr>
              <a:t>material </a:t>
            </a:r>
            <a:r>
              <a:rPr lang="en-US" dirty="0" smtClean="0">
                <a:solidFill>
                  <a:schemeClr val="accent5"/>
                </a:solidFill>
              </a:rPr>
              <a:t>plans/corridors</a:t>
            </a:r>
            <a:endParaRPr lang="en-US" dirty="0" smtClean="0">
              <a:solidFill>
                <a:schemeClr val="accent5"/>
              </a:solidFill>
            </a:endParaRP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physical </a:t>
            </a:r>
            <a:r>
              <a:rPr lang="en-US" dirty="0" smtClean="0">
                <a:solidFill>
                  <a:schemeClr val="accent5"/>
                </a:solidFill>
              </a:rPr>
              <a:t>support structures (if they are in the FV)</a:t>
            </a:r>
          </a:p>
          <a:p>
            <a:r>
              <a:rPr lang="en-US" dirty="0" smtClean="0"/>
              <a:t>DTAR</a:t>
            </a:r>
          </a:p>
          <a:p>
            <a:pPr lvl="1"/>
            <a:r>
              <a:rPr lang="en-US" dirty="0">
                <a:solidFill>
                  <a:schemeClr val="accent5"/>
                </a:solidFill>
              </a:rPr>
              <a:t>l</a:t>
            </a:r>
            <a:r>
              <a:rPr lang="en-US" dirty="0" smtClean="0">
                <a:solidFill>
                  <a:schemeClr val="accent5"/>
                </a:solidFill>
              </a:rPr>
              <a:t>ateral </a:t>
            </a:r>
            <a:r>
              <a:rPr lang="en-US" dirty="0" smtClean="0">
                <a:solidFill>
                  <a:schemeClr val="accent5"/>
                </a:solidFill>
              </a:rPr>
              <a:t>dimensions </a:t>
            </a:r>
            <a:r>
              <a:rPr lang="en-US" dirty="0" smtClean="0">
                <a:solidFill>
                  <a:schemeClr val="accent5"/>
                </a:solidFill>
              </a:rPr>
              <a:t>&amp; </a:t>
            </a:r>
            <a:r>
              <a:rPr lang="en-US" dirty="0" smtClean="0">
                <a:solidFill>
                  <a:schemeClr val="accent5"/>
                </a:solidFill>
              </a:rPr>
              <a:t>thickness </a:t>
            </a:r>
            <a:r>
              <a:rPr lang="en-US" dirty="0" smtClean="0">
                <a:solidFill>
                  <a:schemeClr val="accent5"/>
                </a:solidFill>
              </a:rPr>
              <a:t>are </a:t>
            </a:r>
            <a:r>
              <a:rPr lang="en-US" dirty="0" smtClean="0">
                <a:solidFill>
                  <a:srgbClr val="7030A0"/>
                </a:solidFill>
              </a:rPr>
              <a:t>tied </a:t>
            </a:r>
            <a:r>
              <a:rPr lang="en-US" dirty="0" smtClean="0">
                <a:solidFill>
                  <a:srgbClr val="7030A0"/>
                </a:solidFill>
              </a:rPr>
              <a:t>to beam momentum and spot </a:t>
            </a:r>
            <a:r>
              <a:rPr lang="en-US" dirty="0" smtClean="0">
                <a:solidFill>
                  <a:srgbClr val="7030A0"/>
                </a:solidFill>
              </a:rPr>
              <a:t>size</a:t>
            </a:r>
            <a:endParaRPr lang="en-US" dirty="0" smtClean="0">
              <a:solidFill>
                <a:schemeClr val="accent5"/>
              </a:solidFill>
            </a:endParaRPr>
          </a:p>
          <a:p>
            <a:pPr lvl="1"/>
            <a:r>
              <a:rPr lang="en-US" dirty="0">
                <a:solidFill>
                  <a:schemeClr val="accent5"/>
                </a:solidFill>
              </a:rPr>
              <a:t>s</a:t>
            </a:r>
            <a:r>
              <a:rPr lang="en-US" dirty="0" smtClean="0">
                <a:solidFill>
                  <a:schemeClr val="accent5"/>
                </a:solidFill>
              </a:rPr>
              <a:t>egmentation </a:t>
            </a:r>
            <a:r>
              <a:rPr lang="en-US" dirty="0" smtClean="0">
                <a:solidFill>
                  <a:schemeClr val="accent5"/>
                </a:solidFill>
              </a:rPr>
              <a:t>and particle ID requirements (</a:t>
            </a:r>
            <a:r>
              <a:rPr lang="en-US" dirty="0" err="1" smtClean="0">
                <a:solidFill>
                  <a:schemeClr val="accent5"/>
                </a:solidFill>
              </a:rPr>
              <a:t>i.e</a:t>
            </a:r>
            <a:r>
              <a:rPr lang="en-US" dirty="0" smtClean="0">
                <a:solidFill>
                  <a:schemeClr val="accent5"/>
                </a:solidFill>
              </a:rPr>
              <a:t>, MIP vs Pi/Mu arrivals)</a:t>
            </a:r>
          </a:p>
          <a:p>
            <a:r>
              <a:rPr lang="en-US" dirty="0" smtClean="0"/>
              <a:t>ATAR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Incorporate realistic </a:t>
            </a:r>
            <a:r>
              <a:rPr lang="en-US" b="1" dirty="0">
                <a:solidFill>
                  <a:schemeClr val="accent5"/>
                </a:solidFill>
              </a:rPr>
              <a:t>resolution, saturation, dead </a:t>
            </a:r>
            <a:r>
              <a:rPr lang="en-US" b="1" dirty="0" smtClean="0">
                <a:solidFill>
                  <a:schemeClr val="accent5"/>
                </a:solidFill>
              </a:rPr>
              <a:t>material </a:t>
            </a:r>
            <a:r>
              <a:rPr lang="en-US" dirty="0" smtClean="0">
                <a:solidFill>
                  <a:schemeClr val="accent5"/>
                </a:solidFill>
              </a:rPr>
              <a:t>in event Recon efforts. </a:t>
            </a:r>
            <a:r>
              <a:rPr lang="en-US" dirty="0" smtClean="0">
                <a:solidFill>
                  <a:schemeClr val="accent5"/>
                </a:solidFill>
              </a:rPr>
              <a:t> </a:t>
            </a:r>
            <a:endParaRPr lang="en-US" dirty="0" smtClean="0">
              <a:solidFill>
                <a:schemeClr val="accent5"/>
              </a:solidFill>
            </a:endParaRP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A practical study: how large can ATAR be before </a:t>
            </a:r>
            <a:r>
              <a:rPr lang="en-US" dirty="0" smtClean="0">
                <a:solidFill>
                  <a:schemeClr val="accent5"/>
                </a:solidFill>
              </a:rPr>
              <a:t>diminishing returns on E loss and </a:t>
            </a:r>
            <a:r>
              <a:rPr lang="en-US" dirty="0" err="1" smtClean="0">
                <a:solidFill>
                  <a:schemeClr val="accent5"/>
                </a:solidFill>
              </a:rPr>
              <a:t>Bhabha</a:t>
            </a:r>
            <a:r>
              <a:rPr lang="en-US" dirty="0" smtClean="0">
                <a:solidFill>
                  <a:schemeClr val="accent5"/>
                </a:solidFill>
              </a:rPr>
              <a:t> enter</a:t>
            </a:r>
            <a:r>
              <a:rPr lang="en-US" dirty="0" smtClean="0">
                <a:solidFill>
                  <a:schemeClr val="accent5"/>
                </a:solidFill>
              </a:rPr>
              <a:t>?  (important; tied to Beam we might “get” if desired is not achieved)</a:t>
            </a:r>
            <a:endParaRPr lang="en-US" dirty="0" smtClean="0">
              <a:solidFill>
                <a:schemeClr val="accent5"/>
              </a:solidFill>
            </a:endParaRPr>
          </a:p>
          <a:p>
            <a:r>
              <a:rPr lang="en-US" dirty="0" smtClean="0"/>
              <a:t>Tracker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Optimize location </a:t>
            </a:r>
            <a:r>
              <a:rPr lang="en-US" dirty="0" err="1" smtClean="0">
                <a:solidFill>
                  <a:schemeClr val="accent5"/>
                </a:solidFill>
              </a:rPr>
              <a:t>wrt</a:t>
            </a:r>
            <a:r>
              <a:rPr lang="en-US" dirty="0" smtClean="0">
                <a:solidFill>
                  <a:schemeClr val="accent5"/>
                </a:solidFill>
              </a:rPr>
              <a:t> to ATAR and </a:t>
            </a:r>
            <a:r>
              <a:rPr lang="en-US" dirty="0" err="1" smtClean="0">
                <a:solidFill>
                  <a:schemeClr val="accent5"/>
                </a:solidFill>
              </a:rPr>
              <a:t>Calo</a:t>
            </a:r>
            <a:r>
              <a:rPr lang="en-US" dirty="0">
                <a:solidFill>
                  <a:schemeClr val="accent5"/>
                </a:solidFill>
              </a:rPr>
              <a:t>  </a:t>
            </a:r>
            <a:r>
              <a:rPr lang="en-US" dirty="0" smtClean="0">
                <a:solidFill>
                  <a:schemeClr val="accent5"/>
                </a:solidFill>
              </a:rPr>
              <a:t>for use in recon (and avoiding albedo)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Thickness we can tolerate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Spatial resolution we need; what about time resolution?</a:t>
            </a:r>
          </a:p>
          <a:p>
            <a:pPr lvl="1"/>
            <a:r>
              <a:rPr lang="en-US" dirty="0" smtClean="0">
                <a:solidFill>
                  <a:schemeClr val="accent5"/>
                </a:solidFill>
              </a:rPr>
              <a:t>How many planes 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0650" y="0"/>
            <a:ext cx="3229364" cy="25111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7929" y="3666434"/>
            <a:ext cx="2219433" cy="211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87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6666" y="0"/>
            <a:ext cx="2715334" cy="2305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614" y="71211"/>
            <a:ext cx="5067300" cy="614589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Calo</a:t>
            </a:r>
            <a:r>
              <a:rPr lang="en-US" b="1" dirty="0" smtClean="0"/>
              <a:t> physics questions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614" y="762000"/>
            <a:ext cx="11001466" cy="538298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Overall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Impact of Resolution and Depth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on Ratio measurement (and tails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Ideal inner radius for acceptance considerations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LXe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Impact of </a:t>
            </a:r>
            <a:r>
              <a:rPr lang="en-US" b="1" dirty="0" smtClean="0">
                <a:solidFill>
                  <a:srgbClr val="0070C0"/>
                </a:solidFill>
              </a:rPr>
              <a:t>realistic window options </a:t>
            </a:r>
            <a:r>
              <a:rPr lang="en-US" dirty="0" smtClean="0">
                <a:solidFill>
                  <a:srgbClr val="0070C0"/>
                </a:solidFill>
              </a:rPr>
              <a:t>on </a:t>
            </a:r>
            <a:r>
              <a:rPr lang="en-US" dirty="0" smtClean="0">
                <a:solidFill>
                  <a:srgbClr val="0070C0"/>
                </a:solidFill>
              </a:rPr>
              <a:t>resolution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Estimates of signals in the </a:t>
            </a:r>
            <a:r>
              <a:rPr lang="en-US" i="1" dirty="0" smtClean="0">
                <a:solidFill>
                  <a:srgbClr val="0070C0"/>
                </a:solidFill>
              </a:rPr>
              <a:t>n</a:t>
            </a:r>
            <a:r>
              <a:rPr lang="en-US" dirty="0" smtClean="0">
                <a:solidFill>
                  <a:srgbClr val="0070C0"/>
                </a:solidFill>
              </a:rPr>
              <a:t> hundred sensors vs entrance angles of electron (</a:t>
            </a:r>
            <a:r>
              <a:rPr lang="en-US" dirty="0" err="1" smtClean="0">
                <a:solidFill>
                  <a:srgbClr val="0070C0"/>
                </a:solidFill>
              </a:rPr>
              <a:t>i.e</a:t>
            </a:r>
            <a:r>
              <a:rPr lang="en-US" dirty="0" smtClean="0">
                <a:solidFill>
                  <a:srgbClr val="0070C0"/>
                </a:solidFill>
              </a:rPr>
              <a:t>, the dynamic range of pulse heights to be expected, which will guide electronics and calibrations)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Pileup</a:t>
            </a:r>
            <a:r>
              <a:rPr lang="en-US" dirty="0" smtClean="0">
                <a:solidFill>
                  <a:srgbClr val="0070C0"/>
                </a:solidFill>
              </a:rPr>
              <a:t> from overlapping waveforms from Michel electrons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How important is photon tracking efforts within crystals or LXe volume?  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Possibility of internal reflective baffles and a study of how many of these is “enough”</a:t>
            </a:r>
          </a:p>
          <a:p>
            <a:r>
              <a:rPr lang="en-US" dirty="0" smtClean="0"/>
              <a:t>LYSO crystals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Do our simulations match the test </a:t>
            </a:r>
            <a:r>
              <a:rPr lang="en-US" dirty="0" smtClean="0">
                <a:solidFill>
                  <a:srgbClr val="0070C0"/>
                </a:solidFill>
              </a:rPr>
              <a:t>beam prediction?  (to be determined soon) 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What defines “Success” from upcoming PSI run? </a:t>
            </a:r>
            <a:r>
              <a:rPr lang="en-US" dirty="0" smtClean="0">
                <a:solidFill>
                  <a:srgbClr val="0070C0"/>
                </a:solidFill>
              </a:rPr>
              <a:t>(Resolution; constant term)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If “yes” then, we must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Design tapered crystals, simulated response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Consider if </a:t>
            </a:r>
            <a:r>
              <a:rPr lang="en-US" dirty="0" smtClean="0">
                <a:solidFill>
                  <a:srgbClr val="0070C0"/>
                </a:solidFill>
              </a:rPr>
              <a:t>the design </a:t>
            </a:r>
            <a:r>
              <a:rPr lang="en-US" dirty="0" smtClean="0">
                <a:solidFill>
                  <a:srgbClr val="0070C0"/>
                </a:solidFill>
              </a:rPr>
              <a:t>can be evolved forward </a:t>
            </a:r>
            <a:r>
              <a:rPr lang="en-US" dirty="0" smtClean="0">
                <a:solidFill>
                  <a:srgbClr val="0070C0"/>
                </a:solidFill>
              </a:rPr>
              <a:t>for </a:t>
            </a:r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 err="1" smtClean="0">
                <a:solidFill>
                  <a:srgbClr val="0070C0"/>
                </a:solidFill>
              </a:rPr>
              <a:t>pibeta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phase?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Can SICCAS make these crystals ? (assume 20 X0)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More so than for LXe, is resolution good enough? What does fine segmentation buy us?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Overall:  How do we come to a technical solution choice and then form just 1 </a:t>
            </a:r>
            <a:r>
              <a:rPr lang="en-US" dirty="0" err="1" smtClean="0">
                <a:solidFill>
                  <a:srgbClr val="FF0000"/>
                </a:solidFill>
              </a:rPr>
              <a:t>Calo</a:t>
            </a:r>
            <a:r>
              <a:rPr lang="en-US" dirty="0" smtClean="0">
                <a:solidFill>
                  <a:srgbClr val="FF0000"/>
                </a:solidFill>
              </a:rPr>
              <a:t> Team?  (</a:t>
            </a:r>
            <a:r>
              <a:rPr lang="en-US" dirty="0" err="1" smtClean="0">
                <a:solidFill>
                  <a:srgbClr val="FF0000"/>
                </a:solidFill>
              </a:rPr>
              <a:t>i.e</a:t>
            </a:r>
            <a:r>
              <a:rPr lang="en-US" dirty="0" smtClean="0">
                <a:solidFill>
                  <a:srgbClr val="FF0000"/>
                </a:solidFill>
              </a:rPr>
              <a:t>, what ‘big questions’ should we articulate to help guide this </a:t>
            </a:r>
            <a:r>
              <a:rPr lang="en-US" dirty="0" smtClean="0">
                <a:solidFill>
                  <a:srgbClr val="FF0000"/>
                </a:solidFill>
              </a:rPr>
              <a:t>decision and how can we work together?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Recall, a </a:t>
            </a:r>
            <a:r>
              <a:rPr lang="en-US" dirty="0" err="1" smtClean="0">
                <a:solidFill>
                  <a:srgbClr val="FF0000"/>
                </a:solidFill>
              </a:rPr>
              <a:t>Calo</a:t>
            </a:r>
            <a:r>
              <a:rPr lang="en-US" dirty="0" smtClean="0">
                <a:solidFill>
                  <a:srgbClr val="FF0000"/>
                </a:solidFill>
              </a:rPr>
              <a:t> is much more than just the “material”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Sensors, Mechanics, Calibration System, LXe infrastructure </a:t>
            </a:r>
            <a:r>
              <a:rPr lang="en-US" i="1" dirty="0" smtClean="0">
                <a:solidFill>
                  <a:srgbClr val="7030A0"/>
                </a:solidFill>
              </a:rPr>
              <a:t>or</a:t>
            </a:r>
            <a:r>
              <a:rPr lang="en-US" dirty="0" smtClean="0">
                <a:solidFill>
                  <a:srgbClr val="7030A0"/>
                </a:solidFill>
              </a:rPr>
              <a:t> Crystal one by one testing and prep</a:t>
            </a:r>
            <a:endParaRPr lang="en-US" dirty="0" smtClean="0">
              <a:solidFill>
                <a:srgbClr val="7030A0"/>
              </a:solidFill>
            </a:endParaRPr>
          </a:p>
          <a:p>
            <a:pPr lvl="1"/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5" name="AutoShape 2" descr="Screenshot 2023-10-04 at 12.35.32 PM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5765" y="2494939"/>
            <a:ext cx="2225233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9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8672"/>
            <a:ext cx="10515600" cy="39024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Revisiting our Proposal and Where we are now 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165" y="699189"/>
            <a:ext cx="11305208" cy="415994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Need </a:t>
            </a:r>
            <a:r>
              <a:rPr lang="en-US" b="1" dirty="0" smtClean="0">
                <a:solidFill>
                  <a:srgbClr val="7030A0"/>
                </a:solidFill>
              </a:rPr>
              <a:t>2E8 </a:t>
            </a:r>
            <a:r>
              <a:rPr lang="en-US" b="1" dirty="0" err="1" smtClean="0">
                <a:solidFill>
                  <a:srgbClr val="7030A0"/>
                </a:solidFill>
              </a:rPr>
              <a:t>pienu</a:t>
            </a:r>
            <a:r>
              <a:rPr lang="en-US" b="1" dirty="0" smtClean="0">
                <a:solidFill>
                  <a:srgbClr val="7030A0"/>
                </a:solidFill>
              </a:rPr>
              <a:t> events </a:t>
            </a:r>
            <a:r>
              <a:rPr lang="en-US" dirty="0" smtClean="0"/>
              <a:t>.. We need to update our efficiency with new geometry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Beam</a:t>
            </a:r>
            <a:r>
              <a:rPr lang="en-US" dirty="0" smtClean="0"/>
              <a:t>: 55-70 MeV/c; </a:t>
            </a:r>
            <a:r>
              <a:rPr lang="en-US" dirty="0" err="1" smtClean="0"/>
              <a:t>dP</a:t>
            </a:r>
            <a:r>
              <a:rPr lang="en-US" dirty="0" smtClean="0"/>
              <a:t>/P ~2%; </a:t>
            </a:r>
            <a:r>
              <a:rPr lang="en-US" b="1" dirty="0" smtClean="0"/>
              <a:t>10x10 mm</a:t>
            </a:r>
            <a:r>
              <a:rPr lang="en-US" dirty="0" smtClean="0"/>
              <a:t>; 300 kHz</a:t>
            </a:r>
          </a:p>
          <a:p>
            <a:pPr lvl="1"/>
            <a:r>
              <a:rPr lang="en-US" dirty="0" smtClean="0"/>
              <a:t>Range width for 55 vs 70 MeV/c goes from 0.4 mm to 0.8 mm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ATAR</a:t>
            </a:r>
            <a:r>
              <a:rPr lang="en-US" dirty="0" smtClean="0"/>
              <a:t>:  so far, still follows promises in Proposal, but completely new cabling scheme required to go from dream to reality; impact of dead material seems to be non trivial;  sensors now testing with “pion like” high </a:t>
            </a:r>
            <a:r>
              <a:rPr lang="en-US" dirty="0" err="1" smtClean="0"/>
              <a:t>dE</a:t>
            </a:r>
            <a:r>
              <a:rPr lang="en-US" dirty="0" smtClean="0"/>
              <a:t>/dx protons</a:t>
            </a:r>
          </a:p>
          <a:p>
            <a:r>
              <a:rPr lang="en-US" b="1" dirty="0" err="1" smtClean="0">
                <a:solidFill>
                  <a:srgbClr val="7030A0"/>
                </a:solidFill>
              </a:rPr>
              <a:t>Calo</a:t>
            </a:r>
            <a:r>
              <a:rPr lang="en-US" dirty="0" smtClean="0"/>
              <a:t>; &gt;3</a:t>
            </a:r>
            <a:r>
              <a:rPr lang="en-US" dirty="0" smtClean="0">
                <a:latin typeface="Symbol" panose="05050102010706020507" pitchFamily="18" charset="2"/>
              </a:rPr>
              <a:t>p</a:t>
            </a:r>
            <a:r>
              <a:rPr lang="en-US" dirty="0" smtClean="0"/>
              <a:t> </a:t>
            </a:r>
            <a:r>
              <a:rPr lang="en-US" dirty="0" err="1" smtClean="0"/>
              <a:t>sr</a:t>
            </a:r>
            <a:r>
              <a:rPr lang="en-US" dirty="0" smtClean="0"/>
              <a:t> coverage reduced to </a:t>
            </a:r>
            <a:r>
              <a:rPr lang="en-US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latin typeface="Symbol" panose="05050102010706020507" pitchFamily="18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max for Pacman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3</a:t>
            </a:r>
            <a:r>
              <a:rPr lang="en-US" dirty="0" smtClean="0">
                <a:latin typeface="Symbol" panose="05050102010706020507" pitchFamily="18" charset="2"/>
              </a:rPr>
              <a:t>p</a:t>
            </a:r>
            <a:r>
              <a:rPr lang="en-US" dirty="0" smtClean="0">
                <a:sym typeface="Wingdings" panose="05000000000000000000" pitchFamily="2" charset="2"/>
              </a:rPr>
              <a:t> was naïve, but already showed problems in energy resolution vs polar angle in our proposal;  lateral losses make significant tails; but also masked importance of albedo as Simulation added energy back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Relatively large 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baseline="-25000" dirty="0" err="1" smtClean="0">
                <a:sym typeface="Wingdings" panose="05000000000000000000" pitchFamily="2" charset="2"/>
              </a:rPr>
              <a:t>M</a:t>
            </a:r>
            <a:r>
              <a:rPr lang="en-US" dirty="0" smtClean="0">
                <a:sym typeface="Wingdings" panose="05000000000000000000" pitchFamily="2" charset="2"/>
              </a:rPr>
              <a:t> of LXe for Hamburger; forced small inner radius for LYSO to use PEN as outer</a:t>
            </a:r>
          </a:p>
          <a:p>
            <a:r>
              <a:rPr lang="en-US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Tracker</a:t>
            </a:r>
            <a:r>
              <a:rPr lang="en-US" dirty="0" smtClean="0">
                <a:sym typeface="Wingdings" panose="05000000000000000000" pitchFamily="2" charset="2"/>
              </a:rPr>
              <a:t>:  completely new and challenging geometry for Pacman; need to learn today about possibilities; we have been including its coordinates in our Simulations </a:t>
            </a:r>
          </a:p>
          <a:p>
            <a:r>
              <a:rPr lang="en-US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Electronics/DAQ</a:t>
            </a:r>
            <a:r>
              <a:rPr lang="en-US" dirty="0" smtClean="0">
                <a:sym typeface="Wingdings" panose="05000000000000000000" pitchFamily="2" charset="2"/>
              </a:rPr>
              <a:t>; so far following script well </a:t>
            </a:r>
          </a:p>
          <a:p>
            <a:r>
              <a:rPr lang="en-US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Triggers</a:t>
            </a:r>
            <a:r>
              <a:rPr lang="en-US" dirty="0" smtClean="0">
                <a:sym typeface="Wingdings" panose="05000000000000000000" pitchFamily="2" charset="2"/>
              </a:rPr>
              <a:t>:  (perhaps discuss on Wednesday)</a:t>
            </a:r>
          </a:p>
          <a:p>
            <a:r>
              <a:rPr lang="en-US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Simulations</a:t>
            </a:r>
            <a:r>
              <a:rPr lang="en-US" dirty="0" smtClean="0">
                <a:sym typeface="Wingdings" panose="05000000000000000000" pitchFamily="2" charset="2"/>
              </a:rPr>
              <a:t>.  We now have a real framework for geometry and some proto-analysis efforts that allow for specific physics studies to be carried out (see Patrick et al)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7843" y="4806122"/>
            <a:ext cx="10199757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OVERALL:</a:t>
            </a:r>
            <a:r>
              <a:rPr lang="en-US" dirty="0" smtClean="0"/>
              <a:t>  Significant progress but we are not yet at a final design as 4 “ambitious” technical requirements must mature to a point we can count on them solidly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5"/>
                </a:solidFill>
              </a:rPr>
              <a:t>Beam</a:t>
            </a:r>
            <a:r>
              <a:rPr lang="en-US" dirty="0" smtClean="0">
                <a:solidFill>
                  <a:schemeClr val="accent5"/>
                </a:solidFill>
              </a:rPr>
              <a:t> (realistic parameters at rate we need)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5"/>
                </a:solidFill>
              </a:rPr>
              <a:t>ATAR</a:t>
            </a:r>
            <a:r>
              <a:rPr lang="en-US" dirty="0" smtClean="0">
                <a:solidFill>
                  <a:schemeClr val="accent5"/>
                </a:solidFill>
              </a:rPr>
              <a:t> (E res, cross talk; E saturation, mechanical, 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5"/>
                </a:solidFill>
              </a:rPr>
              <a:t>Tracker</a:t>
            </a:r>
            <a:r>
              <a:rPr lang="en-US" dirty="0" smtClean="0">
                <a:solidFill>
                  <a:schemeClr val="accent5"/>
                </a:solidFill>
              </a:rPr>
              <a:t> (thickness, precision, speed, mechanical)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chemeClr val="accent5"/>
                </a:solidFill>
              </a:rPr>
              <a:t>Calo</a:t>
            </a:r>
            <a:r>
              <a:rPr lang="en-US" dirty="0" smtClean="0">
                <a:solidFill>
                  <a:schemeClr val="accent5"/>
                </a:solidFill>
              </a:rPr>
              <a:t> (resolution, segmentation, speed, pileup handling)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88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1726</TotalTime>
  <Words>828</Words>
  <Application>Microsoft Office PowerPoint</Application>
  <PresentationFormat>Widescreen</PresentationFormat>
  <Paragraphs>82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Wingdings</vt:lpstr>
      <vt:lpstr>Office Theme</vt:lpstr>
      <vt:lpstr>Big Picture</vt:lpstr>
      <vt:lpstr>Topics …</vt:lpstr>
      <vt:lpstr>Patrick’s “icon” view you will see frequently</vt:lpstr>
      <vt:lpstr>From the baseline GEANT Simulation</vt:lpstr>
      <vt:lpstr>DTAR/ATAR/Tracker questions</vt:lpstr>
      <vt:lpstr>Calo physics questions</vt:lpstr>
      <vt:lpstr>Revisiting our Proposal and Where we are now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Picture</dc:title>
  <dc:creator>David Hertzog</dc:creator>
  <cp:lastModifiedBy>David Hertzog</cp:lastModifiedBy>
  <cp:revision>25</cp:revision>
  <dcterms:created xsi:type="dcterms:W3CDTF">2023-10-03T19:52:35Z</dcterms:created>
  <dcterms:modified xsi:type="dcterms:W3CDTF">2023-10-15T22:26:49Z</dcterms:modified>
</cp:coreProperties>
</file>