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2" r:id="rId1"/>
  </p:sldMasterIdLst>
  <p:notesMasterIdLst>
    <p:notesMasterId r:id="rId28"/>
  </p:notesMasterIdLst>
  <p:sldIdLst>
    <p:sldId id="256" r:id="rId2"/>
    <p:sldId id="295" r:id="rId3"/>
    <p:sldId id="305" r:id="rId4"/>
    <p:sldId id="296" r:id="rId5"/>
    <p:sldId id="298" r:id="rId6"/>
    <p:sldId id="306" r:id="rId7"/>
    <p:sldId id="308" r:id="rId8"/>
    <p:sldId id="259" r:id="rId9"/>
    <p:sldId id="261" r:id="rId10"/>
    <p:sldId id="263" r:id="rId11"/>
    <p:sldId id="313" r:id="rId12"/>
    <p:sldId id="309" r:id="rId13"/>
    <p:sldId id="273" r:id="rId14"/>
    <p:sldId id="274" r:id="rId15"/>
    <p:sldId id="317" r:id="rId16"/>
    <p:sldId id="302" r:id="rId17"/>
    <p:sldId id="318" r:id="rId18"/>
    <p:sldId id="300" r:id="rId19"/>
    <p:sldId id="301" r:id="rId20"/>
    <p:sldId id="265" r:id="rId21"/>
    <p:sldId id="266" r:id="rId22"/>
    <p:sldId id="267" r:id="rId23"/>
    <p:sldId id="316" r:id="rId24"/>
    <p:sldId id="314" r:id="rId25"/>
    <p:sldId id="311" r:id="rId26"/>
    <p:sldId id="312" r:id="rId27"/>
  </p:sldIdLst>
  <p:sldSz cx="12192000" cy="6858000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Helvetica Neue" panose="020B060402020202020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2" pos="74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695819-DBBD-F0D0-BEE6-C9CC6977133A}" v="354" dt="2023-10-17T05:59:23.786"/>
    <p1510:client id="{7983AD39-9592-4C59-BF50-D90F087B4702}" v="13" dt="2023-10-17T06:15:13.2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7440"/>
        <p:guide orient="horz" pos="216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Kammel" userId="d7d7b3f5-a836-4191-894e-fa9070a0eaee" providerId="ADAL" clId="{7983AD39-9592-4C59-BF50-D90F087B4702}"/>
    <pc:docChg chg="modSld">
      <pc:chgData name="Peter Kammel" userId="d7d7b3f5-a836-4191-894e-fa9070a0eaee" providerId="ADAL" clId="{7983AD39-9592-4C59-BF50-D90F087B4702}" dt="2023-10-17T06:15:13.245" v="12" actId="14100"/>
      <pc:docMkLst>
        <pc:docMk/>
      </pc:docMkLst>
      <pc:sldChg chg="addSp modSp mod">
        <pc:chgData name="Peter Kammel" userId="d7d7b3f5-a836-4191-894e-fa9070a0eaee" providerId="ADAL" clId="{7983AD39-9592-4C59-BF50-D90F087B4702}" dt="2023-10-17T06:15:13.245" v="12" actId="14100"/>
        <pc:sldMkLst>
          <pc:docMk/>
          <pc:sldMk cId="3499732727" sldId="317"/>
        </pc:sldMkLst>
        <pc:spChg chg="add mod">
          <ac:chgData name="Peter Kammel" userId="d7d7b3f5-a836-4191-894e-fa9070a0eaee" providerId="ADAL" clId="{7983AD39-9592-4C59-BF50-D90F087B4702}" dt="2023-10-17T06:14:58.528" v="11" actId="1076"/>
          <ac:spMkLst>
            <pc:docMk/>
            <pc:sldMk cId="3499732727" sldId="317"/>
            <ac:spMk id="5" creationId="{8125B600-BB0F-1ED3-5170-65171477A499}"/>
          </ac:spMkLst>
        </pc:spChg>
        <pc:spChg chg="add mod">
          <ac:chgData name="Peter Kammel" userId="d7d7b3f5-a836-4191-894e-fa9070a0eaee" providerId="ADAL" clId="{7983AD39-9592-4C59-BF50-D90F087B4702}" dt="2023-10-17T06:15:13.245" v="12" actId="14100"/>
          <ac:spMkLst>
            <pc:docMk/>
            <pc:sldMk cId="3499732727" sldId="317"/>
            <ac:spMk id="6" creationId="{4D3143D2-FBEC-1939-D197-23C84C5B4FD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5e577125f0_0_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g15e577125f0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186" name="Google Shape;18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5e577125f0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15e577125f0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04" name="Google Shape;204;g15e577125f0_0_8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5e577125f0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4" name="Google Shape;214;g15e577125f0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215" name="Google Shape;215;g15e577125f0_0_15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16122dd6aaf_33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g16122dd6aaf_3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5213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3321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6122dd6aaf_33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g16122dd6aaf_33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 userDrawn="1">
  <p:cSld name="1_Custom Layou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/>
        </p:nvSpPr>
        <p:spPr>
          <a:xfrm>
            <a:off x="8600160" y="4477320"/>
            <a:ext cx="1434720" cy="240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Google Shape;17;p2" descr="Screen Clippi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5280" y="-54766"/>
            <a:ext cx="12196800" cy="121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0462" y="131040"/>
            <a:ext cx="3098338" cy="55671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body" idx="1"/>
          </p:nvPr>
        </p:nvSpPr>
        <p:spPr>
          <a:xfrm>
            <a:off x="146534" y="2327837"/>
            <a:ext cx="11589424" cy="1529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004C97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146533" y="1346040"/>
            <a:ext cx="11589425" cy="82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3200"/>
              <a:buFont typeface="Arial"/>
              <a:buNone/>
              <a:defRPr sz="32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Oct 2023</a:t>
            </a:r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Peter Kammel - piE5 overview</a:t>
            </a:r>
          </a:p>
        </p:txBody>
      </p:sp>
      <p:sp>
        <p:nvSpPr>
          <p:cNvPr id="23" name="Google Shape;23;p2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Bottom: Title &amp; Content">
  <p:cSld name="Normal">
    <p:bg>
      <p:bgPr>
        <a:solidFill>
          <a:schemeClr val="lt1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19486" y="79521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82880" marR="0" lvl="0" indent="-274320" algn="l" rtl="0"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29" name="Google Shape;29;p3" descr="A picture containing meter, gauge&#10;&#10;Description automatically generated"/>
          <p:cNvPicPr preferRelativeResize="0"/>
          <p:nvPr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4533" y="33427"/>
            <a:ext cx="2146976" cy="33233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"/>
          <p:cNvSpPr txBox="1"/>
          <p:nvPr/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sz="1200">
              <a:solidFill>
                <a:srgbClr val="004C9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46875-5704-627D-351A-253B4BF9539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33922E-06DC-B719-AA4F-A3E7F1B751D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C682A-1E6D-4D0A-580F-F107E2E5C6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Bottom: Content &amp; Caption">
  <p:cSld name="Logo Bottom: Content &amp; Capti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304800" y="958851"/>
            <a:ext cx="4037192" cy="5022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47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sz="17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333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2"/>
          </p:nvPr>
        </p:nvSpPr>
        <p:spPr>
          <a:xfrm>
            <a:off x="4723621" y="958852"/>
            <a:ext cx="7130140" cy="5022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5050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323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05050"/>
              </a:buClr>
              <a:buSzPts val="1500"/>
              <a:buFont typeface="Arial"/>
              <a:buChar char="•"/>
              <a:defRPr sz="20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–"/>
              <a:defRPr sz="1867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dt" idx="10"/>
          </p:nvPr>
        </p:nvSpPr>
        <p:spPr>
          <a:xfrm>
            <a:off x="982436" y="6504215"/>
            <a:ext cx="900491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ftr" idx="11"/>
          </p:nvPr>
        </p:nvSpPr>
        <p:spPr>
          <a:xfrm>
            <a:off x="2040806" y="6504215"/>
            <a:ext cx="8349492" cy="250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  <a:defRPr sz="1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7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9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67" b="1" i="0" u="none" strike="noStrike" cap="non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pic>
        <p:nvPicPr>
          <p:cNvPr id="2" name="Google Shape;29;p3" descr="A picture containing meter, gauge&#10;&#10;Description automatically generated">
            <a:extLst>
              <a:ext uri="{FF2B5EF4-FFF2-40B4-BE49-F238E27FC236}">
                <a16:creationId xmlns:a16="http://schemas.microsoft.com/office/drawing/2014/main" id="{16F8202E-34DA-79E4-A228-9AAC5A648214}"/>
              </a:ext>
            </a:extLst>
          </p:cNvPr>
          <p:cNvPicPr preferRelativeResize="0"/>
          <p:nvPr userDrawn="1"/>
        </p:nvPicPr>
        <p:blipFill rotWithShape="1">
          <a:blip r:embed="rId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24533" y="33427"/>
            <a:ext cx="2146976" cy="332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6256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0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Oct 2023</a:t>
            </a:r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Peter Kammel - piE5 overview</a:t>
            </a:r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8600019" y="4477484"/>
            <a:ext cx="1435100" cy="2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/>
          <p:nvPr/>
        </p:nvSpPr>
        <p:spPr>
          <a:xfrm>
            <a:off x="231419" y="6258863"/>
            <a:ext cx="1355340" cy="2453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3" r:id="rId3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ioneer.npl.washington.edu/do/view/TWiki/PioneerBeamTeam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xwell.npl.washington.edu/elog/pienuxe/Beam+team/15" TargetMode="External"/><Relationship Id="rId5" Type="http://schemas.openxmlformats.org/officeDocument/2006/relationships/hyperlink" Target="https://maxwell.npl.washington.edu/elog/pienuxe/Beam+team/18" TargetMode="External"/><Relationship Id="rId4" Type="http://schemas.openxmlformats.org/officeDocument/2006/relationships/hyperlink" Target="https://maxwell.npl.washington.edu/elog/pienuxe/Beam+team/17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drive.google.com/file/d/1NtlRVOJxbVlsV0ZXhYrjWh9Mfz6etYUK/view?usp=drive_link" TargetMode="External"/><Relationship Id="rId3" Type="http://schemas.openxmlformats.org/officeDocument/2006/relationships/image" Target="../media/image21.png"/><Relationship Id="rId7" Type="http://schemas.openxmlformats.org/officeDocument/2006/relationships/hyperlink" Target="https://drive.google.com/file/d/1ebPFnrY7hTmh0P8VRamLZ3MlkqylqWwi/view?usp=drive_link" TargetMode="External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file/d/1eXYTJyrndPAw5wElMg9c5FYKpHcmlvSN/view?usp=drive_link" TargetMode="External"/><Relationship Id="rId11" Type="http://schemas.openxmlformats.org/officeDocument/2006/relationships/hyperlink" Target="https://drive.google.com/file/d/17MWXNAgJmubL4uYKw4Gi36wA8lOaBJSD/view?usp=drive_link" TargetMode="External"/><Relationship Id="rId5" Type="http://schemas.openxmlformats.org/officeDocument/2006/relationships/hyperlink" Target="https://drive.google.com/file/d/17Vbteu-sk9vOu5w577qEsmEnadGTkdgq/view?usp=drive_link" TargetMode="External"/><Relationship Id="rId10" Type="http://schemas.openxmlformats.org/officeDocument/2006/relationships/hyperlink" Target="https://drive.google.com/file/d/1pCA8N6SOsQznXoFklK_Ui6k3dHEZzXG2/view?usp=drive_link" TargetMode="External"/><Relationship Id="rId4" Type="http://schemas.openxmlformats.org/officeDocument/2006/relationships/hyperlink" Target="https://drive.google.com/file/d/1Yp-Voocd4B2HGqu-v9VVwXNjgWo8Qrp0/view?usp=drive_link" TargetMode="External"/><Relationship Id="rId9" Type="http://schemas.openxmlformats.org/officeDocument/2006/relationships/hyperlink" Target="https://drive.google.com/file/d/1X5JHuxEVj3nAwjmomkuQdpZgI56L0pAe/view?usp=drive_li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34A2AD-DA01-5C12-27EE-745D678A27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Peter </a:t>
            </a:r>
            <a:r>
              <a:rPr lang="en-US" err="1"/>
              <a:t>Kammel</a:t>
            </a:r>
            <a:endParaRPr lang="en-US"/>
          </a:p>
        </p:txBody>
      </p:sp>
      <p:sp>
        <p:nvSpPr>
          <p:cNvPr id="59" name="Google Shape;59;p6"/>
          <p:cNvSpPr txBox="1">
            <a:spLocks noGrp="1"/>
          </p:cNvSpPr>
          <p:nvPr>
            <p:ph type="body" idx="2"/>
          </p:nvPr>
        </p:nvSpPr>
        <p:spPr>
          <a:noFill/>
          <a:ln>
            <a:noFill/>
          </a:ln>
        </p:spPr>
        <p:txBody>
          <a:bodyPr spcFirstLastPara="1" wrap="square" lIns="0" tIns="45700" rIns="91425" bIns="45700" anchor="ctr" anchorCtr="0">
            <a:normAutofit/>
          </a:bodyPr>
          <a:lstStyle/>
          <a:p>
            <a:pPr lvl="0"/>
            <a:r>
              <a:rPr lang="en-US"/>
              <a:t>Overview of piE5 Beamline</a:t>
            </a:r>
          </a:p>
        </p:txBody>
      </p:sp>
      <p:sp>
        <p:nvSpPr>
          <p:cNvPr id="61" name="Google Shape;61;p6"/>
          <p:cNvSpPr txBox="1">
            <a:spLocks noGrp="1"/>
          </p:cNvSpPr>
          <p:nvPr>
            <p:ph type="ftr" idx="11"/>
          </p:nvPr>
        </p:nvSpPr>
        <p:spPr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en-US"/>
              <a:t>Peter Kammel - piE5 overview</a:t>
            </a:r>
          </a:p>
        </p:txBody>
      </p:sp>
      <p:sp>
        <p:nvSpPr>
          <p:cNvPr id="62" name="Google Shape;62;p6"/>
          <p:cNvSpPr txBox="1">
            <a:spLocks noGrp="1"/>
          </p:cNvSpPr>
          <p:nvPr>
            <p:ph type="sldNum" idx="4294967295"/>
          </p:nvPr>
        </p:nvSpPr>
        <p:spPr>
          <a:xfrm>
            <a:off x="11639550" y="6550025"/>
            <a:ext cx="552450" cy="236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193F31-E816-13AF-BC98-CA221B19C8AD}"/>
              </a:ext>
            </a:extLst>
          </p:cNvPr>
          <p:cNvSpPr txBox="1"/>
          <p:nvPr/>
        </p:nvSpPr>
        <p:spPr>
          <a:xfrm>
            <a:off x="437181" y="3044822"/>
            <a:ext cx="9950824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/>
              <a:t>Intro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 sz="2000"/>
          </a:p>
          <a:p>
            <a:pPr marL="342900" indent="-342900">
              <a:buFont typeface="Arial"/>
              <a:buChar char="•"/>
            </a:pPr>
            <a:r>
              <a:rPr lang="en-US" sz="2000"/>
              <a:t>Test beam 2022 results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 sz="2000"/>
          </a:p>
          <a:p>
            <a:pPr marL="342900" indent="-342900">
              <a:buFont typeface="Arial"/>
              <a:buChar char="•"/>
            </a:pPr>
            <a:r>
              <a:rPr lang="en-US" sz="2000"/>
              <a:t>Modelling the beamline</a:t>
            </a:r>
            <a:endParaRPr lang="en-US"/>
          </a:p>
          <a:p>
            <a:pPr marL="342900" indent="-342900">
              <a:buFont typeface="Arial"/>
              <a:buChar char="•"/>
            </a:pPr>
            <a:endParaRPr lang="en-US" sz="2000"/>
          </a:p>
          <a:p>
            <a:pPr marL="342900" indent="-342900">
              <a:buFont typeface="Arial"/>
              <a:buChar char="•"/>
            </a:pPr>
            <a:r>
              <a:rPr lang="en-US" sz="2000"/>
              <a:t>Major upgrade studies</a:t>
            </a:r>
            <a:endParaRPr lang="en-US"/>
          </a:p>
          <a:p>
            <a:r>
              <a:rPr lang="en-US" sz="2000"/>
              <a:t> </a:t>
            </a:r>
            <a:endParaRPr lang="en-US" sz="20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C630AEC-9F0D-C8B3-2976-16DFB745128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F4940-3B34-2714-516F-C32429D9E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Global properties: Envelopes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16EA9D-6F24-9014-10A9-1D8978BC653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</p:spPr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10E955-4C9A-3A73-499E-587B53B46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7483" y="712220"/>
            <a:ext cx="7196254" cy="34106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CDB0BE-DAF1-33E0-0F88-8D8855FB2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5766" y="3850665"/>
            <a:ext cx="6506842" cy="3007335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ABA5E0-F0EA-FF4B-FD05-48D11C65D861}"/>
              </a:ext>
            </a:extLst>
          </p:cNvPr>
          <p:cNvCxnSpPr/>
          <p:nvPr/>
        </p:nvCxnSpPr>
        <p:spPr>
          <a:xfrm>
            <a:off x="3127829" y="1248229"/>
            <a:ext cx="0" cy="5609771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A68BDDB-8BC2-CBE2-6925-82DD52C8E41E}"/>
              </a:ext>
            </a:extLst>
          </p:cNvPr>
          <p:cNvCxnSpPr/>
          <p:nvPr/>
        </p:nvCxnSpPr>
        <p:spPr>
          <a:xfrm>
            <a:off x="8399076" y="1248229"/>
            <a:ext cx="0" cy="5609771"/>
          </a:xfrm>
          <a:prstGeom prst="line">
            <a:avLst/>
          </a:prstGeom>
          <a:ln>
            <a:solidFill>
              <a:srgbClr val="FFFF00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Down Arrow 8">
            <a:extLst>
              <a:ext uri="{FF2B5EF4-FFF2-40B4-BE49-F238E27FC236}">
                <a16:creationId xmlns:a16="http://schemas.microsoft.com/office/drawing/2014/main" id="{A00EF389-02AD-0B6B-37E2-64F66F32F81C}"/>
              </a:ext>
            </a:extLst>
          </p:cNvPr>
          <p:cNvSpPr/>
          <p:nvPr/>
        </p:nvSpPr>
        <p:spPr>
          <a:xfrm>
            <a:off x="7504853" y="1618827"/>
            <a:ext cx="155787" cy="555413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196136-7B03-969E-7401-C0643C068DD2}"/>
              </a:ext>
            </a:extLst>
          </p:cNvPr>
          <p:cNvCxnSpPr/>
          <p:nvPr/>
        </p:nvCxnSpPr>
        <p:spPr>
          <a:xfrm>
            <a:off x="2735766" y="4870027"/>
            <a:ext cx="650684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68D7A4-14CE-BA25-AB6A-25B5564AB369}"/>
              </a:ext>
            </a:extLst>
          </p:cNvPr>
          <p:cNvCxnSpPr/>
          <p:nvPr/>
        </p:nvCxnSpPr>
        <p:spPr>
          <a:xfrm>
            <a:off x="2735766" y="6009655"/>
            <a:ext cx="650684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7610AB2-1A4C-DEA8-D85E-4E4B98BE786E}"/>
              </a:ext>
            </a:extLst>
          </p:cNvPr>
          <p:cNvCxnSpPr/>
          <p:nvPr/>
        </p:nvCxnSpPr>
        <p:spPr>
          <a:xfrm>
            <a:off x="2543926" y="1405287"/>
            <a:ext cx="650684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B65F556-DA8F-5A2F-B959-EA5C32B1E31A}"/>
              </a:ext>
            </a:extLst>
          </p:cNvPr>
          <p:cNvCxnSpPr/>
          <p:nvPr/>
        </p:nvCxnSpPr>
        <p:spPr>
          <a:xfrm>
            <a:off x="2352086" y="-2059453"/>
            <a:ext cx="650684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28F8FC7-1BB8-854F-8B74-420FC819C088}"/>
              </a:ext>
            </a:extLst>
          </p:cNvPr>
          <p:cNvCxnSpPr/>
          <p:nvPr/>
        </p:nvCxnSpPr>
        <p:spPr>
          <a:xfrm>
            <a:off x="2543926" y="3596880"/>
            <a:ext cx="650684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own Arrow 15">
            <a:extLst>
              <a:ext uri="{FF2B5EF4-FFF2-40B4-BE49-F238E27FC236}">
                <a16:creationId xmlns:a16="http://schemas.microsoft.com/office/drawing/2014/main" id="{D971D15A-FE2E-729F-4AB5-38E1F3ED0D5D}"/>
              </a:ext>
            </a:extLst>
          </p:cNvPr>
          <p:cNvSpPr/>
          <p:nvPr/>
        </p:nvSpPr>
        <p:spPr>
          <a:xfrm>
            <a:off x="4085567" y="4260550"/>
            <a:ext cx="155787" cy="555413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86B10B-88CB-CB0C-7C97-CEBDECA4FB2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FB14E585-0AE1-F5BD-55A8-AB485A76AB6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2A466A-9764-77D5-5597-F77A22A26953}"/>
              </a:ext>
            </a:extLst>
          </p:cNvPr>
          <p:cNvSpPr txBox="1"/>
          <p:nvPr/>
        </p:nvSpPr>
        <p:spPr>
          <a:xfrm>
            <a:off x="469952" y="1855639"/>
            <a:ext cx="127257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/>
              <a:t>G4BL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69B40B-5F8A-14C6-0B98-84B274314CF7}"/>
              </a:ext>
            </a:extLst>
          </p:cNvPr>
          <p:cNvSpPr txBox="1"/>
          <p:nvPr/>
        </p:nvSpPr>
        <p:spPr>
          <a:xfrm>
            <a:off x="416478" y="4950427"/>
            <a:ext cx="177388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/>
              <a:t>TRANSPORT</a:t>
            </a:r>
          </a:p>
        </p:txBody>
      </p:sp>
    </p:spTree>
    <p:extLst>
      <p:ext uri="{BB962C8B-B14F-4D97-AF65-F5344CB8AC3E}">
        <p14:creationId xmlns:p14="http://schemas.microsoft.com/office/powerpoint/2010/main" val="1502381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A screenshot of a graph&#10;&#10;Description automatically generated">
            <a:extLst>
              <a:ext uri="{FF2B5EF4-FFF2-40B4-BE49-F238E27FC236}">
                <a16:creationId xmlns:a16="http://schemas.microsoft.com/office/drawing/2014/main" id="{F54701F3-25B9-2B6B-39ED-5866D5F17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93" y="857149"/>
            <a:ext cx="5573195" cy="5574096"/>
          </a:xfrm>
          <a:prstGeom prst="rect">
            <a:avLst/>
          </a:prstGeom>
        </p:spPr>
      </p:pic>
      <p:pic>
        <p:nvPicPr>
          <p:cNvPr id="10" name="Picture 9" descr="A blueprint of a machine&#10;&#10;Description automatically generated">
            <a:extLst>
              <a:ext uri="{FF2B5EF4-FFF2-40B4-BE49-F238E27FC236}">
                <a16:creationId xmlns:a16="http://schemas.microsoft.com/office/drawing/2014/main" id="{DA95C4F2-F2F0-9868-331D-C19928EB7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884280"/>
            <a:ext cx="4657344" cy="496142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F7EFFA-E5DD-A25C-FCE1-EB74E08CE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70" y="5995"/>
            <a:ext cx="11226396" cy="557705"/>
          </a:xfrm>
        </p:spPr>
        <p:txBody>
          <a:bodyPr/>
          <a:lstStyle/>
          <a:p>
            <a:r>
              <a:rPr lang="en-US"/>
              <a:t>Higher order effects: X vs X’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014EF-803E-C561-128B-8DAC155B3B0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35B7B-B784-A1CB-32A6-245F7E2A3D1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E8E57-3368-01ED-ED35-47255C8EDA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4426AB8-C180-2131-853A-F6E91CF41A3D}"/>
              </a:ext>
            </a:extLst>
          </p:cNvPr>
          <p:cNvSpPr/>
          <p:nvPr/>
        </p:nvSpPr>
        <p:spPr>
          <a:xfrm>
            <a:off x="2361600" y="712220"/>
            <a:ext cx="7588800" cy="1742980"/>
          </a:xfrm>
          <a:custGeom>
            <a:avLst/>
            <a:gdLst>
              <a:gd name="connsiteX0" fmla="*/ 7588800 w 7588800"/>
              <a:gd name="connsiteY0" fmla="*/ 1706400 h 1706400"/>
              <a:gd name="connsiteX1" fmla="*/ 3974400 w 7588800"/>
              <a:gd name="connsiteY1" fmla="*/ 21600 h 1706400"/>
              <a:gd name="connsiteX2" fmla="*/ 0 w 7588800"/>
              <a:gd name="connsiteY2" fmla="*/ 0 h 1706400"/>
              <a:gd name="connsiteX3" fmla="*/ 0 w 7588800"/>
              <a:gd name="connsiteY3" fmla="*/ 280800 h 1706400"/>
              <a:gd name="connsiteX4" fmla="*/ 0 w 7588800"/>
              <a:gd name="connsiteY4" fmla="*/ 280800 h 17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8800" h="1706400">
                <a:moveTo>
                  <a:pt x="7588800" y="1706400"/>
                </a:moveTo>
                <a:lnTo>
                  <a:pt x="3974400" y="21600"/>
                </a:lnTo>
                <a:lnTo>
                  <a:pt x="0" y="0"/>
                </a:lnTo>
                <a:lnTo>
                  <a:pt x="0" y="280800"/>
                </a:lnTo>
                <a:lnTo>
                  <a:pt x="0" y="28080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F9C0ACA-2014-1D8D-FB6D-32D889B93E39}"/>
              </a:ext>
            </a:extLst>
          </p:cNvPr>
          <p:cNvSpPr/>
          <p:nvPr/>
        </p:nvSpPr>
        <p:spPr>
          <a:xfrm>
            <a:off x="2339788" y="2615453"/>
            <a:ext cx="7180730" cy="679076"/>
          </a:xfrm>
          <a:custGeom>
            <a:avLst/>
            <a:gdLst>
              <a:gd name="connsiteX0" fmla="*/ 7180730 w 7180730"/>
              <a:gd name="connsiteY0" fmla="*/ 679076 h 679076"/>
              <a:gd name="connsiteX1" fmla="*/ 5802406 w 7180730"/>
              <a:gd name="connsiteY1" fmla="*/ 0 h 679076"/>
              <a:gd name="connsiteX2" fmla="*/ 6724 w 7180730"/>
              <a:gd name="connsiteY2" fmla="*/ 60512 h 679076"/>
              <a:gd name="connsiteX3" fmla="*/ 0 w 7180730"/>
              <a:gd name="connsiteY3" fmla="*/ 275665 h 67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0730" h="679076">
                <a:moveTo>
                  <a:pt x="7180730" y="679076"/>
                </a:moveTo>
                <a:lnTo>
                  <a:pt x="5802406" y="0"/>
                </a:lnTo>
                <a:lnTo>
                  <a:pt x="6724" y="60512"/>
                </a:lnTo>
                <a:lnTo>
                  <a:pt x="0" y="275665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6A999D2-BEB7-073F-A9D9-BA58E5E28E01}"/>
              </a:ext>
            </a:extLst>
          </p:cNvPr>
          <p:cNvSpPr/>
          <p:nvPr/>
        </p:nvSpPr>
        <p:spPr>
          <a:xfrm>
            <a:off x="4222376" y="2696135"/>
            <a:ext cx="5372100" cy="1411941"/>
          </a:xfrm>
          <a:custGeom>
            <a:avLst/>
            <a:gdLst>
              <a:gd name="connsiteX0" fmla="*/ 5372100 w 5372100"/>
              <a:gd name="connsiteY0" fmla="*/ 1411941 h 1411941"/>
              <a:gd name="connsiteX1" fmla="*/ 2595283 w 5372100"/>
              <a:gd name="connsiteY1" fmla="*/ 0 h 1411941"/>
              <a:gd name="connsiteX2" fmla="*/ 0 w 5372100"/>
              <a:gd name="connsiteY2" fmla="*/ 33618 h 1411941"/>
              <a:gd name="connsiteX3" fmla="*/ 0 w 5372100"/>
              <a:gd name="connsiteY3" fmla="*/ 194983 h 1411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2100" h="1411941">
                <a:moveTo>
                  <a:pt x="5372100" y="1411941"/>
                </a:moveTo>
                <a:lnTo>
                  <a:pt x="2595283" y="0"/>
                </a:lnTo>
                <a:lnTo>
                  <a:pt x="0" y="33618"/>
                </a:lnTo>
                <a:lnTo>
                  <a:pt x="0" y="194983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67B8F3-F4EA-A77F-FF9C-E14BCFB31B99}"/>
              </a:ext>
            </a:extLst>
          </p:cNvPr>
          <p:cNvSpPr/>
          <p:nvPr/>
        </p:nvSpPr>
        <p:spPr>
          <a:xfrm>
            <a:off x="6246159" y="3005418"/>
            <a:ext cx="2891117" cy="1452282"/>
          </a:xfrm>
          <a:custGeom>
            <a:avLst/>
            <a:gdLst>
              <a:gd name="connsiteX0" fmla="*/ 2891117 w 2891117"/>
              <a:gd name="connsiteY0" fmla="*/ 1452282 h 1452282"/>
              <a:gd name="connsiteX1" fmla="*/ 40341 w 2891117"/>
              <a:gd name="connsiteY1" fmla="*/ 13447 h 1452282"/>
              <a:gd name="connsiteX2" fmla="*/ 40341 w 2891117"/>
              <a:gd name="connsiteY2" fmla="*/ 13447 h 1452282"/>
              <a:gd name="connsiteX3" fmla="*/ 0 w 2891117"/>
              <a:gd name="connsiteY3" fmla="*/ 0 h 14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1117" h="1452282">
                <a:moveTo>
                  <a:pt x="2891117" y="1452282"/>
                </a:moveTo>
                <a:lnTo>
                  <a:pt x="40341" y="13447"/>
                </a:lnTo>
                <a:lnTo>
                  <a:pt x="40341" y="13447"/>
                </a:lnTo>
                <a:lnTo>
                  <a:pt x="0" y="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98A76BD-01DF-0FEE-9AF1-0D4E19EFED15}"/>
              </a:ext>
            </a:extLst>
          </p:cNvPr>
          <p:cNvSpPr/>
          <p:nvPr/>
        </p:nvSpPr>
        <p:spPr>
          <a:xfrm>
            <a:off x="2361600" y="4512967"/>
            <a:ext cx="6878170" cy="927847"/>
          </a:xfrm>
          <a:custGeom>
            <a:avLst/>
            <a:gdLst>
              <a:gd name="connsiteX0" fmla="*/ 6878170 w 6878170"/>
              <a:gd name="connsiteY0" fmla="*/ 927847 h 927847"/>
              <a:gd name="connsiteX1" fmla="*/ 3731559 w 6878170"/>
              <a:gd name="connsiteY1" fmla="*/ 0 h 927847"/>
              <a:gd name="connsiteX2" fmla="*/ 0 w 6878170"/>
              <a:gd name="connsiteY2" fmla="*/ 0 h 927847"/>
              <a:gd name="connsiteX3" fmla="*/ 0 w 6878170"/>
              <a:gd name="connsiteY3" fmla="*/ 221876 h 9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8170" h="927847">
                <a:moveTo>
                  <a:pt x="6878170" y="927847"/>
                </a:moveTo>
                <a:lnTo>
                  <a:pt x="3731559" y="0"/>
                </a:lnTo>
                <a:lnTo>
                  <a:pt x="0" y="0"/>
                </a:lnTo>
                <a:lnTo>
                  <a:pt x="0" y="221876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B043F7A-5A6C-6F0F-B4DA-4BF86236023E}"/>
              </a:ext>
            </a:extLst>
          </p:cNvPr>
          <p:cNvSpPr/>
          <p:nvPr/>
        </p:nvSpPr>
        <p:spPr>
          <a:xfrm>
            <a:off x="4208929" y="4590318"/>
            <a:ext cx="5015753" cy="1386900"/>
          </a:xfrm>
          <a:custGeom>
            <a:avLst/>
            <a:gdLst>
              <a:gd name="connsiteX0" fmla="*/ 5015753 w 5015753"/>
              <a:gd name="connsiteY0" fmla="*/ 1351430 h 1351430"/>
              <a:gd name="connsiteX1" fmla="*/ 1875865 w 5015753"/>
              <a:gd name="connsiteY1" fmla="*/ 0 h 1351430"/>
              <a:gd name="connsiteX2" fmla="*/ 0 w 5015753"/>
              <a:gd name="connsiteY2" fmla="*/ 0 h 1351430"/>
              <a:gd name="connsiteX3" fmla="*/ 0 w 5015753"/>
              <a:gd name="connsiteY3" fmla="*/ 121024 h 1351430"/>
              <a:gd name="connsiteX4" fmla="*/ 0 w 5015753"/>
              <a:gd name="connsiteY4" fmla="*/ 121024 h 1351430"/>
              <a:gd name="connsiteX5" fmla="*/ 0 w 5015753"/>
              <a:gd name="connsiteY5" fmla="*/ 121024 h 1351430"/>
              <a:gd name="connsiteX6" fmla="*/ 0 w 5015753"/>
              <a:gd name="connsiteY6" fmla="*/ 121024 h 13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5753" h="1351430">
                <a:moveTo>
                  <a:pt x="5015753" y="1351430"/>
                </a:moveTo>
                <a:lnTo>
                  <a:pt x="1875865" y="0"/>
                </a:lnTo>
                <a:lnTo>
                  <a:pt x="0" y="0"/>
                </a:lnTo>
                <a:lnTo>
                  <a:pt x="0" y="121024"/>
                </a:lnTo>
                <a:lnTo>
                  <a:pt x="0" y="121024"/>
                </a:lnTo>
                <a:lnTo>
                  <a:pt x="0" y="121024"/>
                </a:lnTo>
                <a:lnTo>
                  <a:pt x="0" y="121024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B7C4CDA-F81E-4D63-FA73-FD9258A32E90}"/>
              </a:ext>
            </a:extLst>
          </p:cNvPr>
          <p:cNvSpPr/>
          <p:nvPr/>
        </p:nvSpPr>
        <p:spPr>
          <a:xfrm>
            <a:off x="6259606" y="5056094"/>
            <a:ext cx="2991970" cy="1378324"/>
          </a:xfrm>
          <a:custGeom>
            <a:avLst/>
            <a:gdLst>
              <a:gd name="connsiteX0" fmla="*/ 2991970 w 2991970"/>
              <a:gd name="connsiteY0" fmla="*/ 1378324 h 1378324"/>
              <a:gd name="connsiteX1" fmla="*/ 0 w 2991970"/>
              <a:gd name="connsiteY1" fmla="*/ 0 h 1378324"/>
              <a:gd name="connsiteX2" fmla="*/ 0 w 2991970"/>
              <a:gd name="connsiteY2" fmla="*/ 0 h 1378324"/>
              <a:gd name="connsiteX3" fmla="*/ 0 w 2991970"/>
              <a:gd name="connsiteY3" fmla="*/ 0 h 137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1970" h="1378324">
                <a:moveTo>
                  <a:pt x="2991970" y="1378324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59AB41F-4400-7ED1-35BA-8DDC1D965C29}"/>
              </a:ext>
            </a:extLst>
          </p:cNvPr>
          <p:cNvSpPr/>
          <p:nvPr/>
        </p:nvSpPr>
        <p:spPr>
          <a:xfrm>
            <a:off x="9073402" y="5264029"/>
            <a:ext cx="302559" cy="310787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0846531-B44B-7B56-05F6-854892C90C52}"/>
              </a:ext>
            </a:extLst>
          </p:cNvPr>
          <p:cNvSpPr/>
          <p:nvPr/>
        </p:nvSpPr>
        <p:spPr>
          <a:xfrm>
            <a:off x="9118288" y="5801875"/>
            <a:ext cx="302559" cy="310787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C4C3390-7430-30CA-63B2-AFAADEC04150}"/>
              </a:ext>
            </a:extLst>
          </p:cNvPr>
          <p:cNvSpPr/>
          <p:nvPr/>
        </p:nvSpPr>
        <p:spPr>
          <a:xfrm rot="21228741">
            <a:off x="9137276" y="6302245"/>
            <a:ext cx="383242" cy="11872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1CD2623-2030-AFB1-BBFE-FB3AB5DA981A}"/>
              </a:ext>
            </a:extLst>
          </p:cNvPr>
          <p:cNvSpPr/>
          <p:nvPr/>
        </p:nvSpPr>
        <p:spPr>
          <a:xfrm>
            <a:off x="6273053" y="1109382"/>
            <a:ext cx="3476065" cy="1761565"/>
          </a:xfrm>
          <a:custGeom>
            <a:avLst/>
            <a:gdLst>
              <a:gd name="connsiteX0" fmla="*/ 3476065 w 3476065"/>
              <a:gd name="connsiteY0" fmla="*/ 1761565 h 1761565"/>
              <a:gd name="connsiteX1" fmla="*/ 0 w 3476065"/>
              <a:gd name="connsiteY1" fmla="*/ 0 h 1761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76065" h="1761565">
                <a:moveTo>
                  <a:pt x="3476065" y="1761565"/>
                </a:moveTo>
                <a:lnTo>
                  <a:pt x="0" y="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6FC9D99-1E9B-132B-BE1F-56FB54195708}"/>
              </a:ext>
            </a:extLst>
          </p:cNvPr>
          <p:cNvSpPr/>
          <p:nvPr/>
        </p:nvSpPr>
        <p:spPr>
          <a:xfrm>
            <a:off x="4222376" y="857149"/>
            <a:ext cx="2225488" cy="342900"/>
          </a:xfrm>
          <a:custGeom>
            <a:avLst/>
            <a:gdLst>
              <a:gd name="connsiteX0" fmla="*/ 2225488 w 2225488"/>
              <a:gd name="connsiteY0" fmla="*/ 342900 h 342900"/>
              <a:gd name="connsiteX1" fmla="*/ 2218765 w 2225488"/>
              <a:gd name="connsiteY1" fmla="*/ 0 h 342900"/>
              <a:gd name="connsiteX2" fmla="*/ 0 w 2225488"/>
              <a:gd name="connsiteY2" fmla="*/ 0 h 342900"/>
              <a:gd name="connsiteX3" fmla="*/ 0 w 2225488"/>
              <a:gd name="connsiteY3" fmla="*/ 168088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488" h="342900">
                <a:moveTo>
                  <a:pt x="2225488" y="342900"/>
                </a:moveTo>
                <a:lnTo>
                  <a:pt x="2218765" y="0"/>
                </a:lnTo>
                <a:lnTo>
                  <a:pt x="0" y="0"/>
                </a:lnTo>
                <a:lnTo>
                  <a:pt x="0" y="168088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7FFC10-49CC-495F-3276-2200F41B2CC8}"/>
              </a:ext>
            </a:extLst>
          </p:cNvPr>
          <p:cNvSpPr txBox="1"/>
          <p:nvPr/>
        </p:nvSpPr>
        <p:spPr>
          <a:xfrm rot="16200000">
            <a:off x="-663529" y="2096030"/>
            <a:ext cx="1996888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/>
              <a:t>very 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53322F-0A0B-2702-1C54-2B18176835C7}"/>
              </a:ext>
            </a:extLst>
          </p:cNvPr>
          <p:cNvSpPr txBox="1"/>
          <p:nvPr/>
        </p:nvSpPr>
        <p:spPr>
          <a:xfrm>
            <a:off x="690561" y="551967"/>
            <a:ext cx="1772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/>
              <a:t>π</a:t>
            </a:r>
            <a:r>
              <a:rPr lang="en-US" sz="1600"/>
              <a:t> to target cut</a:t>
            </a:r>
          </a:p>
        </p:txBody>
      </p:sp>
    </p:spTree>
    <p:extLst>
      <p:ext uri="{BB962C8B-B14F-4D97-AF65-F5344CB8AC3E}">
        <p14:creationId xmlns:p14="http://schemas.microsoft.com/office/powerpoint/2010/main" val="2980033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print of a machine&#10;&#10;Description automatically generated">
            <a:extLst>
              <a:ext uri="{FF2B5EF4-FFF2-40B4-BE49-F238E27FC236}">
                <a16:creationId xmlns:a16="http://schemas.microsoft.com/office/drawing/2014/main" id="{DA95C4F2-F2F0-9868-331D-C19928EB7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2800" y="884280"/>
            <a:ext cx="4657344" cy="496142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</p:pic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F0F56CED-72EE-9C5B-E5C4-DD3393C10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" y="884564"/>
            <a:ext cx="5504688" cy="551559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F7EFFA-E5DD-A25C-FCE1-EB74E08CE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486" y="24360"/>
            <a:ext cx="11226396" cy="557705"/>
          </a:xfrm>
        </p:spPr>
        <p:txBody>
          <a:bodyPr/>
          <a:lstStyle/>
          <a:p>
            <a:r>
              <a:rPr lang="en-US"/>
              <a:t>Higher order effects: X vs </a:t>
            </a:r>
            <a:r>
              <a:rPr lang="en-US" err="1"/>
              <a:t>P</a:t>
            </a:r>
            <a:r>
              <a:rPr lang="en-US" baseline="-25000" err="1"/>
              <a:t>z</a:t>
            </a:r>
            <a:endParaRPr lang="en-US" baseline="-250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014EF-803E-C561-128B-8DAC155B3B0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35B7B-B784-A1CB-32A6-245F7E2A3D1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E8E57-3368-01ED-ED35-47255C8EDA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4426AB8-C180-2131-853A-F6E91CF41A3D}"/>
              </a:ext>
            </a:extLst>
          </p:cNvPr>
          <p:cNvSpPr/>
          <p:nvPr/>
        </p:nvSpPr>
        <p:spPr>
          <a:xfrm>
            <a:off x="2361600" y="712220"/>
            <a:ext cx="7588800" cy="1742980"/>
          </a:xfrm>
          <a:custGeom>
            <a:avLst/>
            <a:gdLst>
              <a:gd name="connsiteX0" fmla="*/ 7588800 w 7588800"/>
              <a:gd name="connsiteY0" fmla="*/ 1706400 h 1706400"/>
              <a:gd name="connsiteX1" fmla="*/ 3974400 w 7588800"/>
              <a:gd name="connsiteY1" fmla="*/ 21600 h 1706400"/>
              <a:gd name="connsiteX2" fmla="*/ 0 w 7588800"/>
              <a:gd name="connsiteY2" fmla="*/ 0 h 1706400"/>
              <a:gd name="connsiteX3" fmla="*/ 0 w 7588800"/>
              <a:gd name="connsiteY3" fmla="*/ 280800 h 1706400"/>
              <a:gd name="connsiteX4" fmla="*/ 0 w 7588800"/>
              <a:gd name="connsiteY4" fmla="*/ 280800 h 17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8800" h="1706400">
                <a:moveTo>
                  <a:pt x="7588800" y="1706400"/>
                </a:moveTo>
                <a:lnTo>
                  <a:pt x="3974400" y="21600"/>
                </a:lnTo>
                <a:lnTo>
                  <a:pt x="0" y="0"/>
                </a:lnTo>
                <a:lnTo>
                  <a:pt x="0" y="280800"/>
                </a:lnTo>
                <a:lnTo>
                  <a:pt x="0" y="28080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F9C0ACA-2014-1D8D-FB6D-32D889B93E39}"/>
              </a:ext>
            </a:extLst>
          </p:cNvPr>
          <p:cNvSpPr/>
          <p:nvPr/>
        </p:nvSpPr>
        <p:spPr>
          <a:xfrm>
            <a:off x="2339788" y="2615453"/>
            <a:ext cx="7180730" cy="679076"/>
          </a:xfrm>
          <a:custGeom>
            <a:avLst/>
            <a:gdLst>
              <a:gd name="connsiteX0" fmla="*/ 7180730 w 7180730"/>
              <a:gd name="connsiteY0" fmla="*/ 679076 h 679076"/>
              <a:gd name="connsiteX1" fmla="*/ 5802406 w 7180730"/>
              <a:gd name="connsiteY1" fmla="*/ 0 h 679076"/>
              <a:gd name="connsiteX2" fmla="*/ 6724 w 7180730"/>
              <a:gd name="connsiteY2" fmla="*/ 60512 h 679076"/>
              <a:gd name="connsiteX3" fmla="*/ 0 w 7180730"/>
              <a:gd name="connsiteY3" fmla="*/ 275665 h 67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0730" h="679076">
                <a:moveTo>
                  <a:pt x="7180730" y="679076"/>
                </a:moveTo>
                <a:lnTo>
                  <a:pt x="5802406" y="0"/>
                </a:lnTo>
                <a:lnTo>
                  <a:pt x="6724" y="60512"/>
                </a:lnTo>
                <a:lnTo>
                  <a:pt x="0" y="275665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6A999D2-BEB7-073F-A9D9-BA58E5E28E01}"/>
              </a:ext>
            </a:extLst>
          </p:cNvPr>
          <p:cNvSpPr/>
          <p:nvPr/>
        </p:nvSpPr>
        <p:spPr>
          <a:xfrm>
            <a:off x="4222376" y="2696135"/>
            <a:ext cx="5372100" cy="1411941"/>
          </a:xfrm>
          <a:custGeom>
            <a:avLst/>
            <a:gdLst>
              <a:gd name="connsiteX0" fmla="*/ 5372100 w 5372100"/>
              <a:gd name="connsiteY0" fmla="*/ 1411941 h 1411941"/>
              <a:gd name="connsiteX1" fmla="*/ 2595283 w 5372100"/>
              <a:gd name="connsiteY1" fmla="*/ 0 h 1411941"/>
              <a:gd name="connsiteX2" fmla="*/ 0 w 5372100"/>
              <a:gd name="connsiteY2" fmla="*/ 33618 h 1411941"/>
              <a:gd name="connsiteX3" fmla="*/ 0 w 5372100"/>
              <a:gd name="connsiteY3" fmla="*/ 194983 h 1411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2100" h="1411941">
                <a:moveTo>
                  <a:pt x="5372100" y="1411941"/>
                </a:moveTo>
                <a:lnTo>
                  <a:pt x="2595283" y="0"/>
                </a:lnTo>
                <a:lnTo>
                  <a:pt x="0" y="33618"/>
                </a:lnTo>
                <a:lnTo>
                  <a:pt x="0" y="194983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67B8F3-F4EA-A77F-FF9C-E14BCFB31B99}"/>
              </a:ext>
            </a:extLst>
          </p:cNvPr>
          <p:cNvSpPr/>
          <p:nvPr/>
        </p:nvSpPr>
        <p:spPr>
          <a:xfrm>
            <a:off x="6246159" y="3005418"/>
            <a:ext cx="2891117" cy="1452282"/>
          </a:xfrm>
          <a:custGeom>
            <a:avLst/>
            <a:gdLst>
              <a:gd name="connsiteX0" fmla="*/ 2891117 w 2891117"/>
              <a:gd name="connsiteY0" fmla="*/ 1452282 h 1452282"/>
              <a:gd name="connsiteX1" fmla="*/ 40341 w 2891117"/>
              <a:gd name="connsiteY1" fmla="*/ 13447 h 1452282"/>
              <a:gd name="connsiteX2" fmla="*/ 40341 w 2891117"/>
              <a:gd name="connsiteY2" fmla="*/ 13447 h 1452282"/>
              <a:gd name="connsiteX3" fmla="*/ 0 w 2891117"/>
              <a:gd name="connsiteY3" fmla="*/ 0 h 14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1117" h="1452282">
                <a:moveTo>
                  <a:pt x="2891117" y="1452282"/>
                </a:moveTo>
                <a:lnTo>
                  <a:pt x="40341" y="13447"/>
                </a:lnTo>
                <a:lnTo>
                  <a:pt x="40341" y="13447"/>
                </a:lnTo>
                <a:lnTo>
                  <a:pt x="0" y="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98A76BD-01DF-0FEE-9AF1-0D4E19EFED15}"/>
              </a:ext>
            </a:extLst>
          </p:cNvPr>
          <p:cNvSpPr/>
          <p:nvPr/>
        </p:nvSpPr>
        <p:spPr>
          <a:xfrm>
            <a:off x="2361600" y="4512967"/>
            <a:ext cx="6878170" cy="927847"/>
          </a:xfrm>
          <a:custGeom>
            <a:avLst/>
            <a:gdLst>
              <a:gd name="connsiteX0" fmla="*/ 6878170 w 6878170"/>
              <a:gd name="connsiteY0" fmla="*/ 927847 h 927847"/>
              <a:gd name="connsiteX1" fmla="*/ 3731559 w 6878170"/>
              <a:gd name="connsiteY1" fmla="*/ 0 h 927847"/>
              <a:gd name="connsiteX2" fmla="*/ 0 w 6878170"/>
              <a:gd name="connsiteY2" fmla="*/ 0 h 927847"/>
              <a:gd name="connsiteX3" fmla="*/ 0 w 6878170"/>
              <a:gd name="connsiteY3" fmla="*/ 221876 h 9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8170" h="927847">
                <a:moveTo>
                  <a:pt x="6878170" y="927847"/>
                </a:moveTo>
                <a:lnTo>
                  <a:pt x="3731559" y="0"/>
                </a:lnTo>
                <a:lnTo>
                  <a:pt x="0" y="0"/>
                </a:lnTo>
                <a:lnTo>
                  <a:pt x="0" y="221876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B043F7A-5A6C-6F0F-B4DA-4BF86236023E}"/>
              </a:ext>
            </a:extLst>
          </p:cNvPr>
          <p:cNvSpPr/>
          <p:nvPr/>
        </p:nvSpPr>
        <p:spPr>
          <a:xfrm>
            <a:off x="4208929" y="4590318"/>
            <a:ext cx="5015753" cy="1386900"/>
          </a:xfrm>
          <a:custGeom>
            <a:avLst/>
            <a:gdLst>
              <a:gd name="connsiteX0" fmla="*/ 5015753 w 5015753"/>
              <a:gd name="connsiteY0" fmla="*/ 1351430 h 1351430"/>
              <a:gd name="connsiteX1" fmla="*/ 1875865 w 5015753"/>
              <a:gd name="connsiteY1" fmla="*/ 0 h 1351430"/>
              <a:gd name="connsiteX2" fmla="*/ 0 w 5015753"/>
              <a:gd name="connsiteY2" fmla="*/ 0 h 1351430"/>
              <a:gd name="connsiteX3" fmla="*/ 0 w 5015753"/>
              <a:gd name="connsiteY3" fmla="*/ 121024 h 1351430"/>
              <a:gd name="connsiteX4" fmla="*/ 0 w 5015753"/>
              <a:gd name="connsiteY4" fmla="*/ 121024 h 1351430"/>
              <a:gd name="connsiteX5" fmla="*/ 0 w 5015753"/>
              <a:gd name="connsiteY5" fmla="*/ 121024 h 1351430"/>
              <a:gd name="connsiteX6" fmla="*/ 0 w 5015753"/>
              <a:gd name="connsiteY6" fmla="*/ 121024 h 13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5753" h="1351430">
                <a:moveTo>
                  <a:pt x="5015753" y="1351430"/>
                </a:moveTo>
                <a:lnTo>
                  <a:pt x="1875865" y="0"/>
                </a:lnTo>
                <a:lnTo>
                  <a:pt x="0" y="0"/>
                </a:lnTo>
                <a:lnTo>
                  <a:pt x="0" y="121024"/>
                </a:lnTo>
                <a:lnTo>
                  <a:pt x="0" y="121024"/>
                </a:lnTo>
                <a:lnTo>
                  <a:pt x="0" y="121024"/>
                </a:lnTo>
                <a:lnTo>
                  <a:pt x="0" y="121024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B7C4CDA-F81E-4D63-FA73-FD9258A32E90}"/>
              </a:ext>
            </a:extLst>
          </p:cNvPr>
          <p:cNvSpPr/>
          <p:nvPr/>
        </p:nvSpPr>
        <p:spPr>
          <a:xfrm>
            <a:off x="6259606" y="5056094"/>
            <a:ext cx="2991970" cy="1378324"/>
          </a:xfrm>
          <a:custGeom>
            <a:avLst/>
            <a:gdLst>
              <a:gd name="connsiteX0" fmla="*/ 2991970 w 2991970"/>
              <a:gd name="connsiteY0" fmla="*/ 1378324 h 1378324"/>
              <a:gd name="connsiteX1" fmla="*/ 0 w 2991970"/>
              <a:gd name="connsiteY1" fmla="*/ 0 h 1378324"/>
              <a:gd name="connsiteX2" fmla="*/ 0 w 2991970"/>
              <a:gd name="connsiteY2" fmla="*/ 0 h 1378324"/>
              <a:gd name="connsiteX3" fmla="*/ 0 w 2991970"/>
              <a:gd name="connsiteY3" fmla="*/ 0 h 137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1970" h="1378324">
                <a:moveTo>
                  <a:pt x="2991970" y="1378324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59AB41F-4400-7ED1-35BA-8DDC1D965C29}"/>
              </a:ext>
            </a:extLst>
          </p:cNvPr>
          <p:cNvSpPr/>
          <p:nvPr/>
        </p:nvSpPr>
        <p:spPr>
          <a:xfrm>
            <a:off x="9073402" y="5264029"/>
            <a:ext cx="302559" cy="310787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0846531-B44B-7B56-05F6-854892C90C52}"/>
              </a:ext>
            </a:extLst>
          </p:cNvPr>
          <p:cNvSpPr/>
          <p:nvPr/>
        </p:nvSpPr>
        <p:spPr>
          <a:xfrm>
            <a:off x="9118288" y="5801875"/>
            <a:ext cx="302559" cy="310787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C4C3390-7430-30CA-63B2-AFAADEC04150}"/>
              </a:ext>
            </a:extLst>
          </p:cNvPr>
          <p:cNvSpPr/>
          <p:nvPr/>
        </p:nvSpPr>
        <p:spPr>
          <a:xfrm rot="21228741">
            <a:off x="9137276" y="6302245"/>
            <a:ext cx="383242" cy="11872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1CD2623-2030-AFB1-BBFE-FB3AB5DA981A}"/>
              </a:ext>
            </a:extLst>
          </p:cNvPr>
          <p:cNvSpPr/>
          <p:nvPr/>
        </p:nvSpPr>
        <p:spPr>
          <a:xfrm>
            <a:off x="6273053" y="1109382"/>
            <a:ext cx="3476065" cy="1761565"/>
          </a:xfrm>
          <a:custGeom>
            <a:avLst/>
            <a:gdLst>
              <a:gd name="connsiteX0" fmla="*/ 3476065 w 3476065"/>
              <a:gd name="connsiteY0" fmla="*/ 1761565 h 1761565"/>
              <a:gd name="connsiteX1" fmla="*/ 0 w 3476065"/>
              <a:gd name="connsiteY1" fmla="*/ 0 h 1761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76065" h="1761565">
                <a:moveTo>
                  <a:pt x="3476065" y="1761565"/>
                </a:moveTo>
                <a:lnTo>
                  <a:pt x="0" y="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6FC9D99-1E9B-132B-BE1F-56FB54195708}"/>
              </a:ext>
            </a:extLst>
          </p:cNvPr>
          <p:cNvSpPr/>
          <p:nvPr/>
        </p:nvSpPr>
        <p:spPr>
          <a:xfrm>
            <a:off x="4222376" y="857149"/>
            <a:ext cx="2225488" cy="342900"/>
          </a:xfrm>
          <a:custGeom>
            <a:avLst/>
            <a:gdLst>
              <a:gd name="connsiteX0" fmla="*/ 2225488 w 2225488"/>
              <a:gd name="connsiteY0" fmla="*/ 342900 h 342900"/>
              <a:gd name="connsiteX1" fmla="*/ 2218765 w 2225488"/>
              <a:gd name="connsiteY1" fmla="*/ 0 h 342900"/>
              <a:gd name="connsiteX2" fmla="*/ 0 w 2225488"/>
              <a:gd name="connsiteY2" fmla="*/ 0 h 342900"/>
              <a:gd name="connsiteX3" fmla="*/ 0 w 2225488"/>
              <a:gd name="connsiteY3" fmla="*/ 168088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488" h="342900">
                <a:moveTo>
                  <a:pt x="2225488" y="342900"/>
                </a:moveTo>
                <a:lnTo>
                  <a:pt x="2218765" y="0"/>
                </a:lnTo>
                <a:lnTo>
                  <a:pt x="0" y="0"/>
                </a:lnTo>
                <a:lnTo>
                  <a:pt x="0" y="168088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BC4BBDC-7A43-00E7-0583-59B29FBB776C}"/>
              </a:ext>
            </a:extLst>
          </p:cNvPr>
          <p:cNvSpPr txBox="1"/>
          <p:nvPr/>
        </p:nvSpPr>
        <p:spPr>
          <a:xfrm>
            <a:off x="6214405" y="1664725"/>
            <a:ext cx="12016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Dispersion?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0D7CC50-EEAC-9E2C-CA2F-4B77B5026BC9}"/>
              </a:ext>
            </a:extLst>
          </p:cNvPr>
          <p:cNvSpPr txBox="1"/>
          <p:nvPr/>
        </p:nvSpPr>
        <p:spPr>
          <a:xfrm rot="16200000">
            <a:off x="-684269" y="2255145"/>
            <a:ext cx="1996888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/>
              <a:t>very preliminary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E30ABE-C711-F2C4-0777-19F2B2E39F7B}"/>
              </a:ext>
            </a:extLst>
          </p:cNvPr>
          <p:cNvSpPr txBox="1"/>
          <p:nvPr/>
        </p:nvSpPr>
        <p:spPr>
          <a:xfrm>
            <a:off x="690561" y="551967"/>
            <a:ext cx="1772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/>
              <a:t>π</a:t>
            </a:r>
            <a:r>
              <a:rPr lang="en-US" sz="1600"/>
              <a:t> to target cut</a:t>
            </a:r>
          </a:p>
        </p:txBody>
      </p:sp>
    </p:spTree>
    <p:extLst>
      <p:ext uri="{BB962C8B-B14F-4D97-AF65-F5344CB8AC3E}">
        <p14:creationId xmlns:p14="http://schemas.microsoft.com/office/powerpoint/2010/main" val="3114111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3"/>
          <p:cNvSpPr txBox="1">
            <a:spLocks noGrp="1"/>
          </p:cNvSpPr>
          <p:nvPr>
            <p:ph type="title"/>
          </p:nvPr>
        </p:nvSpPr>
        <p:spPr>
          <a:xfrm>
            <a:off x="519582" y="103218"/>
            <a:ext cx="11226300" cy="55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/>
              <a:t>Major upgrade: Extend Beam with Two Vertical Foci</a:t>
            </a:r>
            <a:br>
              <a:rPr lang="en-US"/>
            </a:br>
            <a:endParaRPr lang="en-US"/>
          </a:p>
        </p:txBody>
      </p:sp>
      <p:sp>
        <p:nvSpPr>
          <p:cNvPr id="281" name="Google Shape;281;p23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For particle separation and target focus two separate foci required, </a:t>
            </a:r>
            <a:br>
              <a:rPr lang="en-US"/>
            </a:br>
            <a:r>
              <a:rPr lang="en-US"/>
              <a:t>so that background is rejected outside of detector </a:t>
            </a:r>
            <a:endParaRPr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focus separates particles after </a:t>
            </a:r>
            <a:r>
              <a:rPr lang="en-US" err="1"/>
              <a:t>ExB</a:t>
            </a:r>
            <a:r>
              <a:rPr lang="en-US"/>
              <a:t> velocity filter and reject μ and e on collimator</a:t>
            </a:r>
            <a:endParaRPr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focus is a double x/y focus aimed at ATAR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First attempt with s-t promising</a:t>
            </a:r>
            <a:endParaRPr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large final magnet</a:t>
            </a:r>
            <a:endParaRPr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phase space</a:t>
            </a:r>
            <a:endParaRPr/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/>
              <a:t>initial  x: 2.40 π mm r</a:t>
            </a:r>
            <a:br>
              <a:rPr lang="en-US"/>
            </a:br>
            <a:r>
              <a:rPr lang="en-US"/>
              <a:t>          y: 0.09 π mm r</a:t>
            </a:r>
          </a:p>
          <a:p>
            <a:pPr marL="514338" lvl="2" indent="-171446" algn="l" rtl="0">
              <a:spcBef>
                <a:spcPts val="0"/>
              </a:spcBef>
              <a:spcAft>
                <a:spcPts val="0"/>
              </a:spcAft>
              <a:buSzPts val="1600"/>
              <a:buChar char="•"/>
            </a:pPr>
            <a:r>
              <a:rPr lang="en-US"/>
              <a:t>promising final focus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00041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3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284" name="Google Shape;284;p23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Peter Kammel - piE5 overview</a:t>
            </a:r>
            <a:endParaRPr/>
          </a:p>
        </p:txBody>
      </p:sp>
      <p:sp>
        <p:nvSpPr>
          <p:cNvPr id="287" name="Google Shape;287;p23"/>
          <p:cNvSpPr txBox="1"/>
          <p:nvPr/>
        </p:nvSpPr>
        <p:spPr>
          <a:xfrm>
            <a:off x="2236700" y="4686975"/>
            <a:ext cx="608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</a:rPr>
              <a:t>20</a:t>
            </a:r>
            <a:r>
              <a:rPr lang="en-US" baseline="30000">
                <a:solidFill>
                  <a:schemeClr val="lt1"/>
                </a:solidFill>
              </a:rPr>
              <a:t>0</a:t>
            </a:r>
            <a:endParaRPr baseline="30000">
              <a:solidFill>
                <a:schemeClr val="lt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BDC97E-E9F3-9B91-E7C8-C2C495A2A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180" y="2219078"/>
            <a:ext cx="5919970" cy="4256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0C1FFAA-56E0-7EB4-714B-E95942847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091" y="4347505"/>
            <a:ext cx="3729318" cy="18776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EDB972-9598-4F92-D705-13CE8A5EF2AC}"/>
              </a:ext>
            </a:extLst>
          </p:cNvPr>
          <p:cNvSpPr txBox="1"/>
          <p:nvPr/>
        </p:nvSpPr>
        <p:spPr>
          <a:xfrm>
            <a:off x="3949908" y="5727925"/>
            <a:ext cx="2773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FFFF00"/>
                </a:solidFill>
              </a:rPr>
              <a:t>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D542F-E455-3762-1283-F1966D9610D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4"/>
          <p:cNvSpPr txBox="1">
            <a:spLocks noGrp="1"/>
          </p:cNvSpPr>
          <p:nvPr>
            <p:ph type="title"/>
          </p:nvPr>
        </p:nvSpPr>
        <p:spPr>
          <a:xfrm>
            <a:off x="519487" y="106694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/>
              <a:t>Upgrade: Smaller Momentum Bite</a:t>
            </a:r>
          </a:p>
        </p:txBody>
      </p:sp>
      <p:sp>
        <p:nvSpPr>
          <p:cNvPr id="293" name="Google Shape;293;p24"/>
          <p:cNvSpPr txBox="1">
            <a:spLocks noGrp="1"/>
          </p:cNvSpPr>
          <p:nvPr>
            <p:ph type="body" idx="1"/>
          </p:nvPr>
        </p:nvSpPr>
        <p:spPr>
          <a:xfrm>
            <a:off x="519487" y="962529"/>
            <a:ext cx="11226396" cy="5439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9870" lvl="0" indent="-10287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r>
              <a:rPr lang="en-US"/>
              <a:t>exercise in history</a:t>
            </a:r>
          </a:p>
        </p:txBody>
      </p:sp>
      <p:sp>
        <p:nvSpPr>
          <p:cNvPr id="294" name="Google Shape;294;p24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sp>
        <p:nvSpPr>
          <p:cNvPr id="296" name="Google Shape;296;p24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Peter Kammel - piE5 overview</a:t>
            </a:r>
            <a:endParaRPr/>
          </a:p>
        </p:txBody>
      </p:sp>
      <p:pic>
        <p:nvPicPr>
          <p:cNvPr id="297" name="Google Shape;29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477" y="1558788"/>
            <a:ext cx="5361175" cy="41442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CD8ED0C-AA46-FEFC-C689-0B5948C28E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4405" y="1707776"/>
            <a:ext cx="5674536" cy="4096188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E29BD3-31CD-DD2A-AA92-65B4D2D70FF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7"/>
          <p:cNvSpPr txBox="1">
            <a:spLocks noGrp="1"/>
          </p:cNvSpPr>
          <p:nvPr>
            <p:ph type="title"/>
          </p:nvPr>
        </p:nvSpPr>
        <p:spPr>
          <a:xfrm>
            <a:off x="519657" y="110424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Beam Development Plan</a:t>
            </a:r>
            <a:endParaRPr/>
          </a:p>
        </p:txBody>
      </p:sp>
      <p:sp>
        <p:nvSpPr>
          <p:cNvPr id="325" name="Google Shape;325;p27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sp>
        <p:nvSpPr>
          <p:cNvPr id="327" name="Google Shape;327;p27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Peter Kammel - piE5 overview</a:t>
            </a:r>
            <a:endParaRPr/>
          </a:p>
        </p:txBody>
      </p:sp>
      <p:sp>
        <p:nvSpPr>
          <p:cNvPr id="328" name="Google Shape;328;p27"/>
          <p:cNvSpPr txBox="1"/>
          <p:nvPr/>
        </p:nvSpPr>
        <p:spPr>
          <a:xfrm>
            <a:off x="7207525" y="783300"/>
            <a:ext cx="499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27"/>
          <p:cNvSpPr txBox="1"/>
          <p:nvPr/>
        </p:nvSpPr>
        <p:spPr>
          <a:xfrm>
            <a:off x="6500755" y="2766741"/>
            <a:ext cx="5284595" cy="2363870"/>
          </a:xfrm>
          <a:prstGeom prst="rect">
            <a:avLst/>
          </a:prstGeom>
          <a:noFill/>
          <a:ln w="19050" cap="flat" cmpd="sng">
            <a:solidFill>
              <a:srgbClr val="4E74A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-16510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sz="2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Major upgrade studies </a:t>
            </a:r>
            <a:br>
              <a:rPr lang="en-US" sz="2000">
                <a:latin typeface="Helvetica Neue"/>
                <a:ea typeface="Helvetica Neue"/>
                <a:cs typeface="Helvetica Neue"/>
              </a:rPr>
            </a:br>
            <a:r>
              <a:rPr lang="en-US" sz="18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needs beam designer</a:t>
            </a:r>
            <a:br>
              <a:rPr lang="en-US" sz="2000">
                <a:latin typeface="Helvetica Neue"/>
                <a:ea typeface="Helvetica Neue"/>
                <a:cs typeface="Helvetica Neue"/>
              </a:rPr>
            </a:br>
            <a:endParaRPr sz="2000">
              <a:solidFill>
                <a:srgbClr val="3F3F3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399415" lvl="1" indent="-227965">
              <a:buClr>
                <a:srgbClr val="4E74A3"/>
              </a:buClr>
              <a:buSzPts val="1800"/>
              <a:buChar char="–"/>
            </a:pPr>
            <a:r>
              <a:rPr lang="en-US" sz="1800" b="1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vertical foci</a:t>
            </a:r>
            <a:endParaRPr lang="en-US" sz="1800" b="1">
              <a:solidFill>
                <a:srgbClr val="4E74A3"/>
              </a:solidFill>
              <a:latin typeface="Helvetica Neue"/>
              <a:ea typeface="Helvetica Neue"/>
              <a:cs typeface="Helvetica Neue"/>
            </a:endParaRPr>
          </a:p>
          <a:p>
            <a:pPr marL="399415" lvl="1" indent="-227965">
              <a:buClr>
                <a:srgbClr val="4E74A3"/>
              </a:buClr>
              <a:buSzPts val="1800"/>
              <a:buChar char="–"/>
            </a:pPr>
            <a:endParaRPr lang="en-US" sz="1800" b="1">
              <a:latin typeface="Helvetica Neue"/>
              <a:ea typeface="Helvetica Neue"/>
              <a:cs typeface="Helvetica Neue"/>
            </a:endParaRPr>
          </a:p>
          <a:p>
            <a:pPr marL="399415" lvl="1" indent="-227965">
              <a:buClr>
                <a:srgbClr val="4E74A3"/>
              </a:buClr>
              <a:buSzPts val="1800"/>
              <a:buFont typeface="Arial"/>
              <a:buChar char="–"/>
            </a:pPr>
            <a:r>
              <a:rPr lang="en-US" sz="1800">
                <a:solidFill>
                  <a:srgbClr val="4E74A3"/>
                </a:solidFill>
                <a:latin typeface="Helvetica Neue"/>
              </a:rPr>
              <a:t>Large final magnet for small focus?</a:t>
            </a:r>
            <a:br>
              <a:rPr lang="en-US" sz="1800">
                <a:latin typeface="Helvetica Neue"/>
              </a:rPr>
            </a:br>
            <a:endParaRPr sz="1800">
              <a:solidFill>
                <a:srgbClr val="4E74A3"/>
              </a:solidFill>
              <a:latin typeface="Helvetica Neue"/>
            </a:endParaRPr>
          </a:p>
          <a:p>
            <a:pPr marL="399415" lvl="1" indent="-227965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upstream retune for large dispersion</a:t>
            </a:r>
            <a:br>
              <a:rPr lang="en-US" sz="1800">
                <a:latin typeface="Helvetica Neue"/>
                <a:ea typeface="Helvetica Neue"/>
                <a:cs typeface="Helvetica Neue"/>
              </a:rPr>
            </a:br>
            <a:endParaRPr sz="1800">
              <a:solidFill>
                <a:srgbClr val="4E74A3"/>
              </a:solidFill>
              <a:latin typeface="Helvetica Neue"/>
              <a:ea typeface="Helvetica Neue"/>
              <a:cs typeface="Helvetica Neue"/>
            </a:endParaRPr>
          </a:p>
          <a:p>
            <a:pPr marL="399415" lvl="1" indent="-227965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 sz="1800" err="1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</a:t>
            </a:r>
            <a:r>
              <a:rPr lang="en-US" sz="18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/dx π/μ/e separation?</a:t>
            </a:r>
            <a:endParaRPr sz="1800">
              <a:solidFill>
                <a:srgbClr val="4E74A3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DB4A2E-38B7-7687-8A00-69365C95C0B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9C209F-190C-A69C-5C9C-0DB9F3A5B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657" y="888972"/>
            <a:ext cx="5526994" cy="5439757"/>
          </a:xfrm>
        </p:spPr>
        <p:txBody>
          <a:bodyPr/>
          <a:lstStyle/>
          <a:p>
            <a:r>
              <a:rPr lang="en-US" sz="20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Higher order calculations and corrections</a:t>
            </a:r>
          </a:p>
          <a:p>
            <a:pPr lvl="1"/>
            <a:r>
              <a:rPr lang="en-US" sz="1800">
                <a:solidFill>
                  <a:srgbClr val="4E74A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modern programs: G4BL</a:t>
            </a:r>
            <a:r>
              <a:rPr lang="en-US">
                <a:solidFill>
                  <a:srgbClr val="4E74A3"/>
                </a:solidFill>
              </a:rPr>
              <a:t>,COSY</a:t>
            </a:r>
            <a:endParaRPr lang="en-US" sz="1800">
              <a:solidFill>
                <a:srgbClr val="4E74A3"/>
              </a:solidFill>
              <a:latin typeface="Helvetica Neue"/>
              <a:ea typeface="Helvetica Neue"/>
              <a:cs typeface="Helvetica Neue"/>
            </a:endParaRPr>
          </a:p>
          <a:p>
            <a:pPr lvl="1"/>
            <a:r>
              <a:rPr lang="en-US">
                <a:solidFill>
                  <a:srgbClr val="4E75A3"/>
                </a:solidFill>
                <a:latin typeface="Arial"/>
                <a:cs typeface="Arial"/>
              </a:rPr>
              <a:t>more careful G4BL</a:t>
            </a:r>
          </a:p>
          <a:p>
            <a:pPr lvl="2"/>
            <a:r>
              <a:rPr lang="en-US">
                <a:latin typeface="Arial"/>
                <a:cs typeface="Arial"/>
              </a:rPr>
              <a:t>are non-linear effects </a:t>
            </a:r>
            <a:r>
              <a:rPr lang="en-US" b="1">
                <a:solidFill>
                  <a:srgbClr val="FF0000"/>
                </a:solidFill>
                <a:latin typeface="Arial"/>
                <a:cs typeface="Arial"/>
              </a:rPr>
              <a:t>correct </a:t>
            </a:r>
            <a:r>
              <a:rPr lang="en-US">
                <a:latin typeface="Arial"/>
                <a:cs typeface="Arial"/>
              </a:rPr>
              <a:t>and </a:t>
            </a:r>
            <a:r>
              <a:rPr lang="en-US" b="1">
                <a:solidFill>
                  <a:srgbClr val="FF0000"/>
                </a:solidFill>
                <a:latin typeface="Arial"/>
                <a:cs typeface="Arial"/>
              </a:rPr>
              <a:t>real</a:t>
            </a:r>
            <a:r>
              <a:rPr lang="en-US">
                <a:latin typeface="Arial"/>
                <a:cs typeface="Arial"/>
              </a:rPr>
              <a:t>?</a:t>
            </a:r>
          </a:p>
          <a:p>
            <a:pPr lvl="1"/>
            <a:endParaRPr lang="en-US">
              <a:solidFill>
                <a:srgbClr val="4E75A3"/>
              </a:solidFill>
            </a:endParaRPr>
          </a:p>
          <a:p>
            <a:r>
              <a:rPr lang="en-US"/>
              <a:t>Beamline</a:t>
            </a:r>
          </a:p>
          <a:p>
            <a:pPr lvl="1"/>
            <a:r>
              <a:rPr lang="en-US">
                <a:latin typeface="Arial"/>
                <a:cs typeface="Arial"/>
              </a:rPr>
              <a:t>downstream</a:t>
            </a:r>
          </a:p>
          <a:p>
            <a:pPr lvl="2"/>
            <a:r>
              <a:rPr lang="en-US">
                <a:latin typeface="Arial"/>
                <a:cs typeface="Arial"/>
              </a:rPr>
              <a:t>easier as more accessible</a:t>
            </a:r>
          </a:p>
          <a:p>
            <a:pPr lvl="2"/>
            <a:r>
              <a:rPr lang="en-US">
                <a:latin typeface="Arial"/>
                <a:cs typeface="Arial"/>
              </a:rPr>
              <a:t>measure phase space right after bends</a:t>
            </a:r>
          </a:p>
          <a:p>
            <a:pPr lvl="2"/>
            <a:r>
              <a:rPr lang="en-US">
                <a:solidFill>
                  <a:srgbClr val="FF0000"/>
                </a:solidFill>
              </a:rPr>
              <a:t>Based on PIONEER run '22, we cannot 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improve quality with downstream tuning alone</a:t>
            </a:r>
          </a:p>
          <a:p>
            <a:pPr lvl="1"/>
            <a:r>
              <a:rPr lang="en-US"/>
              <a:t>upstream </a:t>
            </a:r>
            <a:r>
              <a:rPr lang="en-US" sz="1600"/>
              <a:t>(Andy et al)</a:t>
            </a:r>
          </a:p>
          <a:p>
            <a:pPr lvl="2"/>
            <a:r>
              <a:rPr lang="en-US"/>
              <a:t>systematic </a:t>
            </a:r>
            <a:r>
              <a:rPr lang="en-US" b="1">
                <a:solidFill>
                  <a:schemeClr val="accent6">
                    <a:lumMod val="50000"/>
                  </a:schemeClr>
                </a:solidFill>
              </a:rPr>
              <a:t>simulation</a:t>
            </a:r>
            <a:r>
              <a:rPr lang="en-US"/>
              <a:t> campaign</a:t>
            </a:r>
          </a:p>
          <a:p>
            <a:pPr lvl="2"/>
            <a:r>
              <a:rPr lang="en-US"/>
              <a:t>systematic </a:t>
            </a:r>
            <a:r>
              <a:rPr lang="en-US" b="1">
                <a:solidFill>
                  <a:schemeClr val="accent6">
                    <a:lumMod val="50000"/>
                  </a:schemeClr>
                </a:solidFill>
              </a:rPr>
              <a:t>measurement</a:t>
            </a:r>
            <a:r>
              <a:rPr lang="en-US"/>
              <a:t> campaign to</a:t>
            </a:r>
            <a:br>
              <a:rPr lang="en-US"/>
            </a:br>
            <a:r>
              <a:rPr lang="en-US"/>
              <a:t>verify simulation and magnet characteristics</a:t>
            </a:r>
          </a:p>
          <a:p>
            <a:pPr lvl="1"/>
            <a:r>
              <a:rPr lang="en-US"/>
              <a:t>phase space measurements need large tracker</a:t>
            </a:r>
          </a:p>
          <a:p>
            <a:pPr lvl="2"/>
            <a:endParaRPr lang="en-US"/>
          </a:p>
          <a:p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endParaRPr lang="en-US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FC4E38F-E360-A08B-1D92-D7ABB793BADF}"/>
              </a:ext>
            </a:extLst>
          </p:cNvPr>
          <p:cNvSpPr txBox="1">
            <a:spLocks/>
          </p:cNvSpPr>
          <p:nvPr/>
        </p:nvSpPr>
        <p:spPr>
          <a:xfrm>
            <a:off x="6369544" y="907943"/>
            <a:ext cx="5652713" cy="1379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Run analysis </a:t>
            </a:r>
            <a:br>
              <a:rPr lang="en-US"/>
            </a:br>
            <a:r>
              <a:rPr lang="en-US"/>
              <a:t>  </a:t>
            </a:r>
            <a:r>
              <a:rPr lang="en-US" sz="1600"/>
              <a:t>of low hanging ? fruits</a:t>
            </a:r>
          </a:p>
          <a:p>
            <a:pPr lvl="1"/>
            <a:r>
              <a:rPr lang="el-GR"/>
              <a:t>Δ</a:t>
            </a:r>
            <a:r>
              <a:rPr lang="en-US"/>
              <a:t>p/p</a:t>
            </a:r>
          </a:p>
          <a:p>
            <a:pPr lvl="1"/>
            <a:r>
              <a:rPr lang="en-US"/>
              <a:t>dispersion dependencies</a:t>
            </a:r>
          </a:p>
          <a:p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endParaRPr lang="en-US"/>
          </a:p>
        </p:txBody>
      </p:sp>
      <p:sp>
        <p:nvSpPr>
          <p:cNvPr id="5" name="Arrow: Curved Right 4">
            <a:extLst>
              <a:ext uri="{FF2B5EF4-FFF2-40B4-BE49-F238E27FC236}">
                <a16:creationId xmlns:a16="http://schemas.microsoft.com/office/drawing/2014/main" id="{8125B600-BB0F-1ED3-5170-65171477A499}"/>
              </a:ext>
            </a:extLst>
          </p:cNvPr>
          <p:cNvSpPr/>
          <p:nvPr/>
        </p:nvSpPr>
        <p:spPr>
          <a:xfrm>
            <a:off x="255777" y="3948676"/>
            <a:ext cx="396550" cy="502571"/>
          </a:xfrm>
          <a:prstGeom prst="curved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4D3143D2-FBEC-1939-D197-23C84C5B4FD5}"/>
              </a:ext>
            </a:extLst>
          </p:cNvPr>
          <p:cNvSpPr/>
          <p:nvPr/>
        </p:nvSpPr>
        <p:spPr>
          <a:xfrm>
            <a:off x="5691246" y="3948676"/>
            <a:ext cx="678298" cy="17659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32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60F25-EC8F-D925-2A22-5887EC296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107AC1-9D27-CEB4-1FB9-458DFF62C2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10/14/2023 1:25 PM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1195F0-BBBB-C8B8-6C11-1DF7E7A26A1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</p:spPr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F241B-4AB4-C8D6-D7BD-4DFE7F4C630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6FC2ED2-5875-1A82-95F6-1E220FF7527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</p:spTree>
    <p:extLst>
      <p:ext uri="{BB962C8B-B14F-4D97-AF65-F5344CB8AC3E}">
        <p14:creationId xmlns:p14="http://schemas.microsoft.com/office/powerpoint/2010/main" val="3652131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D9625B0-2295-FFF8-15E2-308EC4812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G4BL 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2F856D-182A-6AE8-0D50-247F27B12E7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9E3FB9B-54CA-8D94-8229-2F256A13884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BF4F0-266A-E878-CC10-BF279A1D19D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74D4E86-D3F5-2E7E-724C-548F38542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017" y="980178"/>
            <a:ext cx="8498531" cy="5123114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881BD210-664E-9CEF-7E80-D924B8C3753C}"/>
              </a:ext>
            </a:extLst>
          </p:cNvPr>
          <p:cNvSpPr txBox="1">
            <a:spLocks/>
          </p:cNvSpPr>
          <p:nvPr/>
        </p:nvSpPr>
        <p:spPr>
          <a:xfrm>
            <a:off x="313870" y="3975039"/>
            <a:ext cx="3138113" cy="2138489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/>
              <a:t> Status</a:t>
            </a:r>
          </a:p>
          <a:p>
            <a:pPr lvl="1"/>
            <a:r>
              <a:rPr lang="en-US" sz="1600"/>
              <a:t>complete model based</a:t>
            </a:r>
            <a:br>
              <a:rPr lang="en-US" sz="1600"/>
            </a:br>
            <a:r>
              <a:rPr lang="en-US" sz="1600"/>
              <a:t>on previous PSI work</a:t>
            </a:r>
          </a:p>
          <a:p>
            <a:pPr lvl="1"/>
            <a:r>
              <a:rPr lang="en-US" sz="1600"/>
              <a:t>Repo of input field maps</a:t>
            </a:r>
          </a:p>
          <a:p>
            <a:pPr lvl="1"/>
            <a:r>
              <a:rPr lang="en-US" sz="1600"/>
              <a:t>Reconstructed different</a:t>
            </a:r>
            <a:br>
              <a:rPr lang="en-US" sz="1600"/>
            </a:br>
            <a:r>
              <a:rPr lang="en-US" sz="1600"/>
              <a:t>historical I to B translations</a:t>
            </a:r>
          </a:p>
          <a:p>
            <a:pPr lvl="1"/>
            <a:r>
              <a:rPr lang="en-US" sz="1600"/>
              <a:t>see beam team </a:t>
            </a:r>
            <a:r>
              <a:rPr lang="en-US" sz="1600" err="1">
                <a:hlinkClick r:id="rId3"/>
              </a:rPr>
              <a:t>TWiki</a:t>
            </a:r>
            <a:endParaRPr lang="en-US" sz="1600"/>
          </a:p>
          <a:p>
            <a:pPr lvl="1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5481B4DE-441D-9C1E-28DB-E3EAACED8521}"/>
              </a:ext>
            </a:extLst>
          </p:cNvPr>
          <p:cNvSpPr txBox="1">
            <a:spLocks/>
          </p:cNvSpPr>
          <p:nvPr/>
        </p:nvSpPr>
        <p:spPr>
          <a:xfrm>
            <a:off x="287866" y="980178"/>
            <a:ext cx="3138113" cy="2138489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/>
              <a:t> Resource links</a:t>
            </a:r>
          </a:p>
          <a:p>
            <a:pPr marL="651510" lvl="1" indent="-285750"/>
            <a:r>
              <a:rPr lang="en-US" sz="1600" b="0" i="0" u="sng" strike="noStrike" err="1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4"/>
              </a:rPr>
              <a:t>Urs</a:t>
            </a:r>
            <a:endParaRPr lang="en-US" sz="1600" b="0" i="0" u="none" strike="noStrike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651510" lvl="1" indent="-285750" fontAlgn="base">
              <a:spcBef>
                <a:spcPts val="0"/>
              </a:spcBef>
            </a:pPr>
            <a:r>
              <a:rPr lang="en-US" sz="1600" b="0" i="0" u="sng" strike="noStrike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5"/>
              </a:rPr>
              <a:t>displays</a:t>
            </a:r>
            <a:endParaRPr lang="en-US" sz="1600" b="0" i="0" u="none" strike="noStrike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651510" lvl="1" indent="-285750" fontAlgn="base">
              <a:spcBef>
                <a:spcPts val="0"/>
              </a:spcBef>
            </a:pPr>
            <a:r>
              <a:rPr lang="en-US" sz="1600" u="sng">
                <a:solidFill>
                  <a:srgbClr val="1155CC"/>
                </a:solidFill>
                <a:latin typeface="Arial" panose="020B0604020202020204" pitchFamily="34" charset="0"/>
                <a:hlinkClick r:id="rId6"/>
              </a:rPr>
              <a:t>p</a:t>
            </a:r>
            <a:r>
              <a:rPr lang="en-US" sz="1600" b="0" i="0" u="sng" strike="noStrike">
                <a:solidFill>
                  <a:srgbClr val="1155CC"/>
                </a:solidFill>
                <a:effectLst/>
                <a:latin typeface="Arial" panose="020B0604020202020204" pitchFamily="34" charset="0"/>
                <a:hlinkClick r:id="rId6"/>
              </a:rPr>
              <a:t>roduction</a:t>
            </a:r>
            <a:endParaRPr lang="en-US" sz="1600" b="0" i="0" u="sng" strike="noStrike">
              <a:solidFill>
                <a:srgbClr val="1155CC"/>
              </a:solidFill>
              <a:effectLst/>
              <a:latin typeface="Arial" panose="020B0604020202020204" pitchFamily="34" charset="0"/>
            </a:endParaRPr>
          </a:p>
          <a:p>
            <a:pPr lvl="1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99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3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Good Enough Focus ?</a:t>
            </a:r>
            <a:endParaRPr/>
          </a:p>
        </p:txBody>
      </p:sp>
      <p:sp>
        <p:nvSpPr>
          <p:cNvPr id="155" name="Google Shape;155;p13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156" name="Google Shape;156;p13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060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157" name="Google Shape;157;p13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158" name="Google Shape;158;p13"/>
          <p:cNvSpPr txBox="1">
            <a:spLocks noGrp="1"/>
          </p:cNvSpPr>
          <p:nvPr>
            <p:ph type="body" idx="1"/>
          </p:nvPr>
        </p:nvSpPr>
        <p:spPr>
          <a:xfrm>
            <a:off x="519486" y="1055523"/>
            <a:ext cx="11226300" cy="54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60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Beam behaves as expected (basic p scaling)</a:t>
            </a:r>
            <a:endParaRPr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we measured 28 MeV/c muons and</a:t>
            </a:r>
            <a:endParaRPr/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 err="1"/>
              <a:t>pions</a:t>
            </a:r>
            <a:r>
              <a:rPr lang="en-US"/>
              <a:t> of 55, 65 and 75 MeV/c</a:t>
            </a:r>
            <a:endParaRPr/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 err="1"/>
              <a:t>Pions</a:t>
            </a:r>
            <a:r>
              <a:rPr lang="en-US"/>
              <a:t> better focus than surface muons</a:t>
            </a:r>
            <a:endParaRPr/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But only 46% of beam in ATAR box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AST/ASC combination not problematic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ts val="2000"/>
              <a:buChar char="•"/>
            </a:pPr>
            <a:r>
              <a:rPr lang="en-US">
                <a:solidFill>
                  <a:srgbClr val="FF0000"/>
                </a:solidFill>
              </a:rPr>
              <a:t>Not yet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59" name="Google Shape;1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6888" y="805450"/>
            <a:ext cx="5000625" cy="461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16125" y="5415538"/>
            <a:ext cx="3905250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6F1DCCD-53E9-AF29-5D30-AB2DF588433A}"/>
              </a:ext>
            </a:extLst>
          </p:cNvPr>
          <p:cNvSpPr txBox="1"/>
          <p:nvPr/>
        </p:nvSpPr>
        <p:spPr>
          <a:xfrm>
            <a:off x="613175" y="3774422"/>
            <a:ext cx="4132790" cy="2100698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5D61E9-77C0-6F70-4157-F611314F037F}"/>
              </a:ext>
            </a:extLst>
          </p:cNvPr>
          <p:cNvSpPr txBox="1"/>
          <p:nvPr/>
        </p:nvSpPr>
        <p:spPr>
          <a:xfrm>
            <a:off x="5453268" y="3249697"/>
            <a:ext cx="6457200" cy="3280318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173" name="Google Shape;1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71508" y="4108795"/>
            <a:ext cx="3846142" cy="2213022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4"/>
          <p:cNvSpPr/>
          <p:nvPr/>
        </p:nvSpPr>
        <p:spPr>
          <a:xfrm>
            <a:off x="6754275" y="4889678"/>
            <a:ext cx="269700" cy="1050000"/>
          </a:xfrm>
          <a:prstGeom prst="rect">
            <a:avLst/>
          </a:prstGeom>
          <a:solidFill>
            <a:srgbClr val="C9DAF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4"/>
          <p:cNvSpPr txBox="1">
            <a:spLocks noGrp="1"/>
          </p:cNvSpPr>
          <p:nvPr>
            <p:ph type="title"/>
          </p:nvPr>
        </p:nvSpPr>
        <p:spPr>
          <a:xfrm>
            <a:off x="560654" y="122175"/>
            <a:ext cx="72669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Sufficient Rate and Small ∆p/p ?</a:t>
            </a:r>
            <a:endParaRPr sz="2000" b="0">
              <a:solidFill>
                <a:srgbClr val="3F3F3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sp>
        <p:nvSpPr>
          <p:cNvPr id="167" name="Google Shape;167;p14"/>
          <p:cNvSpPr txBox="1">
            <a:spLocks noGrp="1"/>
          </p:cNvSpPr>
          <p:nvPr>
            <p:ph type="body" idx="1"/>
          </p:nvPr>
        </p:nvSpPr>
        <p:spPr>
          <a:xfrm>
            <a:off x="519476" y="962528"/>
            <a:ext cx="10529100" cy="170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>
              <a:spcBef>
                <a:spcPts val="0"/>
              </a:spcBef>
              <a:spcAft>
                <a:spcPts val="600"/>
              </a:spcAft>
            </a:pPr>
            <a:r>
              <a:rPr lang="en-US"/>
              <a:t>Cannot answer without determination of ∆p/p</a:t>
            </a:r>
            <a:endParaRPr/>
          </a:p>
          <a:p>
            <a:pPr marL="230182" indent="-230182">
              <a:spcBef>
                <a:spcPts val="0"/>
              </a:spcBef>
              <a:spcAft>
                <a:spcPts val="600"/>
              </a:spcAft>
            </a:pPr>
            <a:r>
              <a:rPr lang="en-US"/>
              <a:t>First impression 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55 MeV/c insufficient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65 MeV/c enough rate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Longitudinal phase space (i.e. ∆p/p), </a:t>
            </a:r>
            <a:br>
              <a:rPr lang="en-US"/>
            </a:br>
            <a:r>
              <a:rPr lang="en-US"/>
              <a:t>two methods being analyzed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4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169" name="Google Shape;169;p14"/>
          <p:cNvSpPr txBox="1">
            <a:spLocks noGrp="1"/>
          </p:cNvSpPr>
          <p:nvPr>
            <p:ph type="dt" idx="10"/>
          </p:nvPr>
        </p:nvSpPr>
        <p:spPr>
          <a:xfrm>
            <a:off x="287867" y="6549578"/>
            <a:ext cx="15951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10/6/2022</a:t>
            </a:r>
            <a:endParaRPr/>
          </a:p>
        </p:txBody>
      </p:sp>
      <p:sp>
        <p:nvSpPr>
          <p:cNvPr id="170" name="Google Shape;170;p14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Kammel -  Rare Pion Decay Workshop</a:t>
            </a:r>
            <a:endParaRPr/>
          </a:p>
        </p:txBody>
      </p:sp>
      <p:sp>
        <p:nvSpPr>
          <p:cNvPr id="171" name="Google Shape;171;p14"/>
          <p:cNvSpPr txBox="1"/>
          <p:nvPr/>
        </p:nvSpPr>
        <p:spPr>
          <a:xfrm>
            <a:off x="806472" y="3714359"/>
            <a:ext cx="33915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4E74A3"/>
                </a:solidFill>
              </a:rPr>
              <a:t>Time of flight</a:t>
            </a:r>
            <a:endParaRPr sz="2000">
              <a:solidFill>
                <a:srgbClr val="4E74A3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Char char="●"/>
            </a:pPr>
            <a:r>
              <a:rPr lang="en-US" sz="1600">
                <a:solidFill>
                  <a:srgbClr val="505050"/>
                </a:solidFill>
              </a:rPr>
              <a:t>16m beamline</a:t>
            </a:r>
            <a:endParaRPr sz="1600">
              <a:solidFill>
                <a:srgbClr val="505050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Char char="●"/>
            </a:pPr>
            <a:r>
              <a:rPr lang="en-US" sz="1600">
                <a:solidFill>
                  <a:srgbClr val="505050"/>
                </a:solidFill>
              </a:rPr>
              <a:t>1% </a:t>
            </a:r>
            <a:r>
              <a:rPr lang="en-US" sz="1600" err="1">
                <a:solidFill>
                  <a:srgbClr val="505050"/>
                </a:solidFill>
              </a:rPr>
              <a:t>Δp</a:t>
            </a:r>
            <a:r>
              <a:rPr lang="en-US" sz="1600">
                <a:solidFill>
                  <a:srgbClr val="505050"/>
                </a:solidFill>
              </a:rPr>
              <a:t>/p ~ 1 ns (65 MeV/c)</a:t>
            </a:r>
            <a:endParaRPr sz="1600">
              <a:solidFill>
                <a:srgbClr val="50505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50505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rgbClr val="505050"/>
                </a:solidFill>
              </a:rPr>
            </a:br>
            <a:endParaRPr sz="1600">
              <a:solidFill>
                <a:srgbClr val="50505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4E74A3"/>
              </a:solidFill>
            </a:endParaRPr>
          </a:p>
        </p:txBody>
      </p:sp>
      <p:sp>
        <p:nvSpPr>
          <p:cNvPr id="172" name="Google Shape;172;p14"/>
          <p:cNvSpPr txBox="1"/>
          <p:nvPr/>
        </p:nvSpPr>
        <p:spPr>
          <a:xfrm>
            <a:off x="5607949" y="3312118"/>
            <a:ext cx="53562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4E74A3"/>
                </a:solidFill>
              </a:rPr>
              <a:t>Direct stopping measurement with range curve</a:t>
            </a:r>
            <a:endParaRPr sz="1900">
              <a:solidFill>
                <a:srgbClr val="4E74A3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Char char="●"/>
            </a:pPr>
            <a:r>
              <a:rPr lang="en-US" sz="1600">
                <a:solidFill>
                  <a:srgbClr val="505050"/>
                </a:solidFill>
              </a:rPr>
              <a:t>pion signal amplitudes with different degraders</a:t>
            </a:r>
            <a:endParaRPr sz="1600">
              <a:solidFill>
                <a:srgbClr val="505050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Char char="●"/>
            </a:pPr>
            <a:r>
              <a:rPr lang="en-US" sz="1600">
                <a:solidFill>
                  <a:srgbClr val="505050"/>
                </a:solidFill>
              </a:rPr>
              <a:t>use π→ </a:t>
            </a:r>
            <a:r>
              <a:rPr lang="en-US" sz="1600" err="1">
                <a:solidFill>
                  <a:srgbClr val="505050"/>
                </a:solidFill>
              </a:rPr>
              <a:t>μ</a:t>
            </a:r>
            <a:r>
              <a:rPr lang="en-US" sz="1600">
                <a:solidFill>
                  <a:srgbClr val="505050"/>
                </a:solidFill>
              </a:rPr>
              <a:t> sequence to identity stops</a:t>
            </a:r>
            <a:endParaRPr sz="1600">
              <a:solidFill>
                <a:srgbClr val="505050"/>
              </a:solidFill>
            </a:endParaRPr>
          </a:p>
        </p:txBody>
      </p:sp>
      <p:sp>
        <p:nvSpPr>
          <p:cNvPr id="174" name="Google Shape;174;p14"/>
          <p:cNvSpPr txBox="1"/>
          <p:nvPr/>
        </p:nvSpPr>
        <p:spPr>
          <a:xfrm>
            <a:off x="6564475" y="4839853"/>
            <a:ext cx="11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14"/>
          <p:cNvSpPr/>
          <p:nvPr/>
        </p:nvSpPr>
        <p:spPr>
          <a:xfrm>
            <a:off x="6564475" y="4887816"/>
            <a:ext cx="113100" cy="1050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6" name="Google Shape;176;p14"/>
          <p:cNvCxnSpPr/>
          <p:nvPr/>
        </p:nvCxnSpPr>
        <p:spPr>
          <a:xfrm rot="10800000" flipH="1">
            <a:off x="5958025" y="5113579"/>
            <a:ext cx="1212900" cy="2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7" name="Google Shape;177;p14"/>
          <p:cNvSpPr txBox="1"/>
          <p:nvPr/>
        </p:nvSpPr>
        <p:spPr>
          <a:xfrm>
            <a:off x="5810974" y="5950728"/>
            <a:ext cx="1595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degrader</a:t>
            </a:r>
            <a:endParaRPr/>
          </a:p>
        </p:txBody>
      </p:sp>
      <p:sp>
        <p:nvSpPr>
          <p:cNvPr id="178" name="Google Shape;178;p14"/>
          <p:cNvSpPr txBox="1"/>
          <p:nvPr/>
        </p:nvSpPr>
        <p:spPr>
          <a:xfrm>
            <a:off x="6690949" y="4470783"/>
            <a:ext cx="1595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scintillator</a:t>
            </a:r>
            <a:endParaRPr/>
          </a:p>
        </p:txBody>
      </p:sp>
      <p:cxnSp>
        <p:nvCxnSpPr>
          <p:cNvPr id="179" name="Google Shape;179;p14"/>
          <p:cNvCxnSpPr/>
          <p:nvPr/>
        </p:nvCxnSpPr>
        <p:spPr>
          <a:xfrm rot="10800000" flipH="1">
            <a:off x="5810975" y="5336053"/>
            <a:ext cx="1212900" cy="2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0" name="Google Shape;180;p14"/>
          <p:cNvCxnSpPr/>
          <p:nvPr/>
        </p:nvCxnSpPr>
        <p:spPr>
          <a:xfrm rot="10800000" flipH="1">
            <a:off x="5676225" y="5571278"/>
            <a:ext cx="1212900" cy="2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81" name="Google Shape;18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9125" y="588064"/>
            <a:ext cx="3524850" cy="23356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77D2BD-45A9-E224-554C-A014D90F0200}"/>
              </a:ext>
            </a:extLst>
          </p:cNvPr>
          <p:cNvSpPr txBox="1"/>
          <p:nvPr/>
        </p:nvSpPr>
        <p:spPr>
          <a:xfrm>
            <a:off x="8590512" y="6213528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signal amplitude in </a:t>
            </a:r>
            <a:r>
              <a:rPr lang="en-US" err="1"/>
              <a:t>scint</a:t>
            </a:r>
            <a:r>
              <a:rPr lang="en-US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34E7B3-CDF8-3D48-4075-515A889A0201}"/>
              </a:ext>
            </a:extLst>
          </p:cNvPr>
          <p:cNvSpPr txBox="1"/>
          <p:nvPr/>
        </p:nvSpPr>
        <p:spPr>
          <a:xfrm>
            <a:off x="9216308" y="4516994"/>
            <a:ext cx="500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err="1">
                <a:solidFill>
                  <a:srgbClr val="505050"/>
                </a:solidFill>
              </a:rPr>
              <a:t>μ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C1CFAF-65A9-C177-506D-117D41D0F9C1}"/>
              </a:ext>
            </a:extLst>
          </p:cNvPr>
          <p:cNvSpPr txBox="1"/>
          <p:nvPr/>
        </p:nvSpPr>
        <p:spPr>
          <a:xfrm>
            <a:off x="9888697" y="5112122"/>
            <a:ext cx="998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505050"/>
                </a:solidFill>
              </a:rPr>
              <a:t>π 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190C66-49BC-E976-729E-B0A95D262CCD}"/>
              </a:ext>
            </a:extLst>
          </p:cNvPr>
          <p:cNvSpPr txBox="1"/>
          <p:nvPr/>
        </p:nvSpPr>
        <p:spPr>
          <a:xfrm>
            <a:off x="7827554" y="4143443"/>
            <a:ext cx="63064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79BC92-C766-652D-A9D8-3082102328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372" y="4999945"/>
            <a:ext cx="3730620" cy="5502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73205B-EC5E-4266-770E-0117710FA021}"/>
              </a:ext>
            </a:extLst>
          </p:cNvPr>
          <p:cNvSpPr txBox="1"/>
          <p:nvPr/>
        </p:nvSpPr>
        <p:spPr>
          <a:xfrm>
            <a:off x="806372" y="4999945"/>
            <a:ext cx="3730620" cy="5502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cxnSp>
        <p:nvCxnSpPr>
          <p:cNvPr id="7" name="Google Shape;180;p14">
            <a:extLst>
              <a:ext uri="{FF2B5EF4-FFF2-40B4-BE49-F238E27FC236}">
                <a16:creationId xmlns:a16="http://schemas.microsoft.com/office/drawing/2014/main" id="{CDEB08B9-9EF3-26B8-DF8A-6033BBFB727D}"/>
              </a:ext>
            </a:extLst>
          </p:cNvPr>
          <p:cNvCxnSpPr/>
          <p:nvPr/>
        </p:nvCxnSpPr>
        <p:spPr>
          <a:xfrm rot="10800000" flipH="1">
            <a:off x="5446548" y="5754182"/>
            <a:ext cx="1212900" cy="2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Requirements Phase I</a:t>
            </a:r>
            <a:endParaRPr/>
          </a:p>
        </p:txBody>
      </p:sp>
      <p:sp>
        <p:nvSpPr>
          <p:cNvPr id="79" name="Google Shape;79;p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Rate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/>
              <a:t>300k π/s stopped in ATAR</a:t>
            </a:r>
            <a:endParaRPr/>
          </a:p>
          <a:p>
            <a:pPr marL="230182" lvl="0" indent="-103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Momentum bite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–"/>
            </a:pPr>
            <a:r>
              <a:rPr lang="en-US">
                <a:solidFill>
                  <a:schemeClr val="accent6"/>
                </a:solidFill>
              </a:rPr>
              <a:t>∆p/p</a:t>
            </a:r>
            <a:r>
              <a:rPr lang="en-US"/>
              <a:t> &lt;2% </a:t>
            </a: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Momentum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/>
              <a:t>lowest p preferred 55-70 MeV/c</a:t>
            </a:r>
            <a:endParaRPr/>
          </a:p>
          <a:p>
            <a:pPr marL="230182" lvl="0" indent="-103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Spot size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/>
              <a:t>smaller than ATAR Size of 20mm x 20mm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Particle contamination</a:t>
            </a:r>
            <a:endParaRPr/>
          </a:p>
          <a:p>
            <a:pPr marL="400041" lvl="1" indent="-228594" algn="l" rtl="0"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Char char="–"/>
            </a:pPr>
            <a:r>
              <a:rPr lang="en-US"/>
              <a:t>µ/e less than 10% of π</a:t>
            </a:r>
            <a:endParaRPr/>
          </a:p>
          <a:p>
            <a:pPr marL="230182" lvl="0" indent="-103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82" name="Google Shape;82;p8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Peter Kammel - piE5 overview</a:t>
            </a:r>
            <a:endParaRPr/>
          </a:p>
        </p:txBody>
      </p:sp>
      <p:pic>
        <p:nvPicPr>
          <p:cNvPr id="83" name="Google Shape;83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4475" y="3401650"/>
            <a:ext cx="2495675" cy="2123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4375" y="1160325"/>
            <a:ext cx="3689376" cy="43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67150" y="1810850"/>
            <a:ext cx="2784175" cy="219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85700" y="4889711"/>
            <a:ext cx="3689376" cy="15125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0E60A1-6792-E09E-8E2E-C225AB186B5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400" cy="2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189" name="Google Shape;189;p15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Particle Separation Good Enough? </a:t>
            </a:r>
            <a:endParaRPr b="0">
              <a:solidFill>
                <a:srgbClr val="FF0000"/>
              </a:solidFill>
            </a:endParaRPr>
          </a:p>
        </p:txBody>
      </p:sp>
      <p:pic>
        <p:nvPicPr>
          <p:cNvPr id="190" name="Google Shape;19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36894" y="3760597"/>
            <a:ext cx="9261972" cy="29938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1" name="Google Shape;191;p15"/>
          <p:cNvSpPr txBox="1"/>
          <p:nvPr/>
        </p:nvSpPr>
        <p:spPr>
          <a:xfrm>
            <a:off x="8432850" y="1415925"/>
            <a:ext cx="3664800" cy="14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00">
                <a:solidFill>
                  <a:srgbClr val="004C97"/>
                </a:solidFill>
              </a:rPr>
              <a:t>In area restricted to ATAR</a:t>
            </a:r>
            <a:endParaRPr sz="1900">
              <a:solidFill>
                <a:srgbClr val="004C97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>
                <a:solidFill>
                  <a:srgbClr val="004C97"/>
                </a:solidFill>
              </a:rPr>
              <a:t>(optimistic accounting)</a:t>
            </a:r>
            <a:endParaRPr sz="1700">
              <a:solidFill>
                <a:srgbClr val="004C97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000000"/>
                </a:solidFill>
              </a:rPr>
              <a:t>e:   25.0%</a:t>
            </a:r>
            <a:endParaRPr sz="1500">
              <a:solidFill>
                <a:srgbClr val="00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μ</a:t>
            </a:r>
            <a:r>
              <a:rPr lang="en-US" sz="1500">
                <a:solidFill>
                  <a:srgbClr val="000000"/>
                </a:solidFill>
              </a:rPr>
              <a:t>:   32.1%</a:t>
            </a:r>
            <a:endParaRPr sz="1500">
              <a:solidFill>
                <a:srgbClr val="00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/>
              <a:t>π</a:t>
            </a:r>
            <a:r>
              <a:rPr lang="en-US" sz="1500">
                <a:solidFill>
                  <a:srgbClr val="000000"/>
                </a:solidFill>
              </a:rPr>
              <a:t>:   42.9%</a:t>
            </a:r>
            <a:endParaRPr sz="1967">
              <a:solidFill>
                <a:srgbClr val="000000"/>
              </a:solidFill>
            </a:endParaRPr>
          </a:p>
        </p:txBody>
      </p:sp>
      <p:pic>
        <p:nvPicPr>
          <p:cNvPr id="193" name="Google Shape;1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6225" y="761724"/>
            <a:ext cx="3825270" cy="26031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5"/>
          <p:cNvSpPr txBox="1"/>
          <p:nvPr/>
        </p:nvSpPr>
        <p:spPr>
          <a:xfrm rot="-5400000">
            <a:off x="2770820" y="1562174"/>
            <a:ext cx="2370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amplitude in </a:t>
            </a:r>
            <a:r>
              <a:rPr lang="en-US" err="1"/>
              <a:t>scint</a:t>
            </a:r>
            <a:r>
              <a:rPr lang="en-US"/>
              <a:t>.</a:t>
            </a:r>
            <a:endParaRPr/>
          </a:p>
        </p:txBody>
      </p:sp>
      <p:sp>
        <p:nvSpPr>
          <p:cNvPr id="195" name="Google Shape;195;p15"/>
          <p:cNvSpPr txBox="1"/>
          <p:nvPr/>
        </p:nvSpPr>
        <p:spPr>
          <a:xfrm>
            <a:off x="5610600" y="3265638"/>
            <a:ext cx="2370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TOF (ns)</a:t>
            </a:r>
            <a:endParaRPr/>
          </a:p>
        </p:txBody>
      </p:sp>
      <p:sp>
        <p:nvSpPr>
          <p:cNvPr id="196" name="Google Shape;196;p15"/>
          <p:cNvSpPr txBox="1"/>
          <p:nvPr/>
        </p:nvSpPr>
        <p:spPr>
          <a:xfrm>
            <a:off x="352375" y="1306258"/>
            <a:ext cx="3201575" cy="164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2933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</a:t>
            </a:r>
            <a:br>
              <a:rPr lang="en-US" sz="2933">
                <a:solidFill>
                  <a:srgbClr val="FF0000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-US" sz="200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location of collimator !</a:t>
            </a:r>
            <a:endParaRPr lang="en-US" sz="2933">
              <a:solidFill>
                <a:schemeClr val="tx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US" sz="2933">
              <a:solidFill>
                <a:srgbClr val="FF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sz="160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Separator HV can be increased</a:t>
            </a:r>
          </a:p>
        </p:txBody>
      </p:sp>
      <p:sp>
        <p:nvSpPr>
          <p:cNvPr id="197" name="Google Shape;197;p15"/>
          <p:cNvSpPr txBox="1"/>
          <p:nvPr/>
        </p:nvSpPr>
        <p:spPr>
          <a:xfrm>
            <a:off x="5809350" y="1024775"/>
            <a:ext cx="1331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0000"/>
                </a:solidFill>
              </a:rPr>
              <a:t>π</a:t>
            </a:r>
            <a:endParaRPr sz="2600" b="1">
              <a:solidFill>
                <a:srgbClr val="FF0000"/>
              </a:solidFill>
            </a:endParaRPr>
          </a:p>
        </p:txBody>
      </p:sp>
      <p:sp>
        <p:nvSpPr>
          <p:cNvPr id="198" name="Google Shape;198;p15"/>
          <p:cNvSpPr txBox="1"/>
          <p:nvPr/>
        </p:nvSpPr>
        <p:spPr>
          <a:xfrm>
            <a:off x="4681650" y="1103250"/>
            <a:ext cx="13317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0000"/>
                </a:solidFill>
              </a:rPr>
              <a:t>μ</a:t>
            </a:r>
            <a:endParaRPr sz="2600" b="1">
              <a:solidFill>
                <a:srgbClr val="FF0000"/>
              </a:solidFill>
            </a:endParaRPr>
          </a:p>
        </p:txBody>
      </p:sp>
      <p:sp>
        <p:nvSpPr>
          <p:cNvPr id="199" name="Google Shape;199;p15"/>
          <p:cNvSpPr txBox="1"/>
          <p:nvPr/>
        </p:nvSpPr>
        <p:spPr>
          <a:xfrm>
            <a:off x="6096000" y="2461347"/>
            <a:ext cx="400200" cy="58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>
                <a:solidFill>
                  <a:srgbClr val="FF0000"/>
                </a:solidFill>
              </a:rPr>
              <a:t>e</a:t>
            </a:r>
            <a:endParaRPr sz="2600" b="1">
              <a:solidFill>
                <a:srgbClr val="FF0000"/>
              </a:solidFill>
            </a:endParaRPr>
          </a:p>
        </p:txBody>
      </p:sp>
      <p:sp>
        <p:nvSpPr>
          <p:cNvPr id="200" name="Google Shape;200;p15"/>
          <p:cNvSpPr txBox="1"/>
          <p:nvPr/>
        </p:nvSpPr>
        <p:spPr>
          <a:xfrm>
            <a:off x="11130500" y="5316400"/>
            <a:ext cx="17814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8761D"/>
                </a:solidFill>
              </a:rPr>
              <a:t>Patrick</a:t>
            </a:r>
            <a:endParaRPr sz="2000">
              <a:solidFill>
                <a:srgbClr val="38761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8761D"/>
                </a:solidFill>
              </a:rPr>
              <a:t>Josh</a:t>
            </a:r>
            <a:endParaRPr sz="2000">
              <a:solidFill>
                <a:srgbClr val="38761D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576E8D-AF93-308A-FD04-D995661C51C9}"/>
              </a:ext>
            </a:extLst>
          </p:cNvPr>
          <p:cNvSpPr txBox="1"/>
          <p:nvPr/>
        </p:nvSpPr>
        <p:spPr>
          <a:xfrm>
            <a:off x="4681650" y="682027"/>
            <a:ext cx="2697844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6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3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sp>
        <p:nvSpPr>
          <p:cNvPr id="207" name="Google Shape;207;p16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Dispersion at Target Location? </a:t>
            </a:r>
            <a:endParaRPr b="0">
              <a:solidFill>
                <a:srgbClr val="FF0000"/>
              </a:solidFill>
            </a:endParaRPr>
          </a:p>
        </p:txBody>
      </p:sp>
      <p:sp>
        <p:nvSpPr>
          <p:cNvPr id="208" name="Google Shape;208;p16"/>
          <p:cNvSpPr txBox="1"/>
          <p:nvPr/>
        </p:nvSpPr>
        <p:spPr>
          <a:xfrm>
            <a:off x="3239700" y="5711875"/>
            <a:ext cx="69519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TOF changes when when detector moves 5 cm to the left</a:t>
            </a: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X=X(P), significant dispersion D at target location, deteriorates focus. </a:t>
            </a:r>
            <a:endParaRPr sz="1700"/>
          </a:p>
        </p:txBody>
      </p:sp>
      <p:pic>
        <p:nvPicPr>
          <p:cNvPr id="209" name="Google Shape;2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9175" y="967065"/>
            <a:ext cx="6553648" cy="4459861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6"/>
          <p:cNvSpPr txBox="1"/>
          <p:nvPr/>
        </p:nvSpPr>
        <p:spPr>
          <a:xfrm>
            <a:off x="10334600" y="1389975"/>
            <a:ext cx="1781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38761D"/>
                </a:solidFill>
              </a:rPr>
              <a:t>Patrick</a:t>
            </a:r>
            <a:endParaRPr sz="2000">
              <a:solidFill>
                <a:srgbClr val="38761D"/>
              </a:solidFill>
            </a:endParaRPr>
          </a:p>
        </p:txBody>
      </p:sp>
      <p:cxnSp>
        <p:nvCxnSpPr>
          <p:cNvPr id="211" name="Google Shape;211;p16"/>
          <p:cNvCxnSpPr/>
          <p:nvPr/>
        </p:nvCxnSpPr>
        <p:spPr>
          <a:xfrm flipH="1">
            <a:off x="4563000" y="5446788"/>
            <a:ext cx="3066000" cy="20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7"/>
          <p:cNvSpPr txBox="1">
            <a:spLocks noGrp="1"/>
          </p:cNvSpPr>
          <p:nvPr>
            <p:ph type="sldNum" idx="12"/>
          </p:nvPr>
        </p:nvSpPr>
        <p:spPr>
          <a:xfrm>
            <a:off x="296333" y="6504215"/>
            <a:ext cx="5523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sp>
        <p:nvSpPr>
          <p:cNvPr id="218" name="Google Shape;218;p17"/>
          <p:cNvSpPr txBox="1">
            <a:spLocks noGrp="1"/>
          </p:cNvSpPr>
          <p:nvPr>
            <p:ph type="title"/>
          </p:nvPr>
        </p:nvSpPr>
        <p:spPr>
          <a:xfrm>
            <a:off x="304800" y="254027"/>
            <a:ext cx="11582400" cy="4281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Dispersion at Target Location? </a:t>
            </a:r>
            <a:endParaRPr b="0">
              <a:solidFill>
                <a:srgbClr val="FF0000"/>
              </a:solidFill>
            </a:endParaRPr>
          </a:p>
        </p:txBody>
      </p:sp>
      <p:pic>
        <p:nvPicPr>
          <p:cNvPr id="219" name="Google Shape;21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9050" y="1312187"/>
            <a:ext cx="5575850" cy="3769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8625" y="1333213"/>
            <a:ext cx="5575850" cy="372758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p17"/>
          <p:cNvCxnSpPr/>
          <p:nvPr/>
        </p:nvCxnSpPr>
        <p:spPr>
          <a:xfrm>
            <a:off x="10007725" y="2403250"/>
            <a:ext cx="65400" cy="227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2" name="Google Shape;222;p17"/>
          <p:cNvCxnSpPr/>
          <p:nvPr/>
        </p:nvCxnSpPr>
        <p:spPr>
          <a:xfrm>
            <a:off x="3197925" y="2403250"/>
            <a:ext cx="65400" cy="2271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23" name="Google Shape;22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97750" y="5630675"/>
            <a:ext cx="2496275" cy="578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17"/>
          <p:cNvSpPr txBox="1"/>
          <p:nvPr/>
        </p:nvSpPr>
        <p:spPr>
          <a:xfrm>
            <a:off x="6046175" y="5580350"/>
            <a:ext cx="3116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D~1 cm/%</a:t>
            </a: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similar to dispersive section??</a:t>
            </a:r>
            <a:endParaRPr sz="17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86C5C132-8A19-4B48-00E2-C2F7CD419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714" y="928687"/>
            <a:ext cx="5604042" cy="5475204"/>
          </a:xfrm>
          <a:prstGeom prst="rect">
            <a:avLst/>
          </a:prstGeom>
        </p:spPr>
      </p:pic>
      <p:pic>
        <p:nvPicPr>
          <p:cNvPr id="10" name="Picture 9" descr="A blueprint of a machine&#10;&#10;Description automatically generated">
            <a:extLst>
              <a:ext uri="{FF2B5EF4-FFF2-40B4-BE49-F238E27FC236}">
                <a16:creationId xmlns:a16="http://schemas.microsoft.com/office/drawing/2014/main" id="{DA95C4F2-F2F0-9868-331D-C19928EB7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884280"/>
            <a:ext cx="4657344" cy="4961425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F7EFFA-E5DD-A25C-FCE1-EB74E08CE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70" y="5995"/>
            <a:ext cx="11226396" cy="557705"/>
          </a:xfrm>
        </p:spPr>
        <p:txBody>
          <a:bodyPr/>
          <a:lstStyle/>
          <a:p>
            <a:r>
              <a:rPr lang="en-US"/>
              <a:t>Higher order effects: X vs X’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014EF-803E-C561-128B-8DAC155B3B0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35B7B-B784-A1CB-32A6-245F7E2A3D1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E8E57-3368-01ED-ED35-47255C8EDA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4426AB8-C180-2131-853A-F6E91CF41A3D}"/>
              </a:ext>
            </a:extLst>
          </p:cNvPr>
          <p:cNvSpPr/>
          <p:nvPr/>
        </p:nvSpPr>
        <p:spPr>
          <a:xfrm>
            <a:off x="2361600" y="712220"/>
            <a:ext cx="7588800" cy="1742980"/>
          </a:xfrm>
          <a:custGeom>
            <a:avLst/>
            <a:gdLst>
              <a:gd name="connsiteX0" fmla="*/ 7588800 w 7588800"/>
              <a:gd name="connsiteY0" fmla="*/ 1706400 h 1706400"/>
              <a:gd name="connsiteX1" fmla="*/ 3974400 w 7588800"/>
              <a:gd name="connsiteY1" fmla="*/ 21600 h 1706400"/>
              <a:gd name="connsiteX2" fmla="*/ 0 w 7588800"/>
              <a:gd name="connsiteY2" fmla="*/ 0 h 1706400"/>
              <a:gd name="connsiteX3" fmla="*/ 0 w 7588800"/>
              <a:gd name="connsiteY3" fmla="*/ 280800 h 1706400"/>
              <a:gd name="connsiteX4" fmla="*/ 0 w 7588800"/>
              <a:gd name="connsiteY4" fmla="*/ 280800 h 17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8800" h="1706400">
                <a:moveTo>
                  <a:pt x="7588800" y="1706400"/>
                </a:moveTo>
                <a:lnTo>
                  <a:pt x="3974400" y="21600"/>
                </a:lnTo>
                <a:lnTo>
                  <a:pt x="0" y="0"/>
                </a:lnTo>
                <a:lnTo>
                  <a:pt x="0" y="280800"/>
                </a:lnTo>
                <a:lnTo>
                  <a:pt x="0" y="28080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F9C0ACA-2014-1D8D-FB6D-32D889B93E39}"/>
              </a:ext>
            </a:extLst>
          </p:cNvPr>
          <p:cNvSpPr/>
          <p:nvPr/>
        </p:nvSpPr>
        <p:spPr>
          <a:xfrm>
            <a:off x="2339788" y="2615453"/>
            <a:ext cx="7180730" cy="679076"/>
          </a:xfrm>
          <a:custGeom>
            <a:avLst/>
            <a:gdLst>
              <a:gd name="connsiteX0" fmla="*/ 7180730 w 7180730"/>
              <a:gd name="connsiteY0" fmla="*/ 679076 h 679076"/>
              <a:gd name="connsiteX1" fmla="*/ 5802406 w 7180730"/>
              <a:gd name="connsiteY1" fmla="*/ 0 h 679076"/>
              <a:gd name="connsiteX2" fmla="*/ 6724 w 7180730"/>
              <a:gd name="connsiteY2" fmla="*/ 60512 h 679076"/>
              <a:gd name="connsiteX3" fmla="*/ 0 w 7180730"/>
              <a:gd name="connsiteY3" fmla="*/ 275665 h 67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80730" h="679076">
                <a:moveTo>
                  <a:pt x="7180730" y="679076"/>
                </a:moveTo>
                <a:lnTo>
                  <a:pt x="5802406" y="0"/>
                </a:lnTo>
                <a:lnTo>
                  <a:pt x="6724" y="60512"/>
                </a:lnTo>
                <a:lnTo>
                  <a:pt x="0" y="275665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6A999D2-BEB7-073F-A9D9-BA58E5E28E01}"/>
              </a:ext>
            </a:extLst>
          </p:cNvPr>
          <p:cNvSpPr/>
          <p:nvPr/>
        </p:nvSpPr>
        <p:spPr>
          <a:xfrm>
            <a:off x="4222376" y="2696135"/>
            <a:ext cx="5372100" cy="1411941"/>
          </a:xfrm>
          <a:custGeom>
            <a:avLst/>
            <a:gdLst>
              <a:gd name="connsiteX0" fmla="*/ 5372100 w 5372100"/>
              <a:gd name="connsiteY0" fmla="*/ 1411941 h 1411941"/>
              <a:gd name="connsiteX1" fmla="*/ 2595283 w 5372100"/>
              <a:gd name="connsiteY1" fmla="*/ 0 h 1411941"/>
              <a:gd name="connsiteX2" fmla="*/ 0 w 5372100"/>
              <a:gd name="connsiteY2" fmla="*/ 33618 h 1411941"/>
              <a:gd name="connsiteX3" fmla="*/ 0 w 5372100"/>
              <a:gd name="connsiteY3" fmla="*/ 194983 h 1411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2100" h="1411941">
                <a:moveTo>
                  <a:pt x="5372100" y="1411941"/>
                </a:moveTo>
                <a:lnTo>
                  <a:pt x="2595283" y="0"/>
                </a:lnTo>
                <a:lnTo>
                  <a:pt x="0" y="33618"/>
                </a:lnTo>
                <a:lnTo>
                  <a:pt x="0" y="194983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67B8F3-F4EA-A77F-FF9C-E14BCFB31B99}"/>
              </a:ext>
            </a:extLst>
          </p:cNvPr>
          <p:cNvSpPr/>
          <p:nvPr/>
        </p:nvSpPr>
        <p:spPr>
          <a:xfrm>
            <a:off x="6246159" y="3005418"/>
            <a:ext cx="2891117" cy="1452282"/>
          </a:xfrm>
          <a:custGeom>
            <a:avLst/>
            <a:gdLst>
              <a:gd name="connsiteX0" fmla="*/ 2891117 w 2891117"/>
              <a:gd name="connsiteY0" fmla="*/ 1452282 h 1452282"/>
              <a:gd name="connsiteX1" fmla="*/ 40341 w 2891117"/>
              <a:gd name="connsiteY1" fmla="*/ 13447 h 1452282"/>
              <a:gd name="connsiteX2" fmla="*/ 40341 w 2891117"/>
              <a:gd name="connsiteY2" fmla="*/ 13447 h 1452282"/>
              <a:gd name="connsiteX3" fmla="*/ 0 w 2891117"/>
              <a:gd name="connsiteY3" fmla="*/ 0 h 1452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1117" h="1452282">
                <a:moveTo>
                  <a:pt x="2891117" y="1452282"/>
                </a:moveTo>
                <a:lnTo>
                  <a:pt x="40341" y="13447"/>
                </a:lnTo>
                <a:lnTo>
                  <a:pt x="40341" y="13447"/>
                </a:lnTo>
                <a:lnTo>
                  <a:pt x="0" y="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98A76BD-01DF-0FEE-9AF1-0D4E19EFED15}"/>
              </a:ext>
            </a:extLst>
          </p:cNvPr>
          <p:cNvSpPr/>
          <p:nvPr/>
        </p:nvSpPr>
        <p:spPr>
          <a:xfrm>
            <a:off x="2361600" y="4512967"/>
            <a:ext cx="6878170" cy="927847"/>
          </a:xfrm>
          <a:custGeom>
            <a:avLst/>
            <a:gdLst>
              <a:gd name="connsiteX0" fmla="*/ 6878170 w 6878170"/>
              <a:gd name="connsiteY0" fmla="*/ 927847 h 927847"/>
              <a:gd name="connsiteX1" fmla="*/ 3731559 w 6878170"/>
              <a:gd name="connsiteY1" fmla="*/ 0 h 927847"/>
              <a:gd name="connsiteX2" fmla="*/ 0 w 6878170"/>
              <a:gd name="connsiteY2" fmla="*/ 0 h 927847"/>
              <a:gd name="connsiteX3" fmla="*/ 0 w 6878170"/>
              <a:gd name="connsiteY3" fmla="*/ 221876 h 92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78170" h="927847">
                <a:moveTo>
                  <a:pt x="6878170" y="927847"/>
                </a:moveTo>
                <a:lnTo>
                  <a:pt x="3731559" y="0"/>
                </a:lnTo>
                <a:lnTo>
                  <a:pt x="0" y="0"/>
                </a:lnTo>
                <a:lnTo>
                  <a:pt x="0" y="221876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B043F7A-5A6C-6F0F-B4DA-4BF86236023E}"/>
              </a:ext>
            </a:extLst>
          </p:cNvPr>
          <p:cNvSpPr/>
          <p:nvPr/>
        </p:nvSpPr>
        <p:spPr>
          <a:xfrm>
            <a:off x="4208929" y="4590318"/>
            <a:ext cx="5015753" cy="1386900"/>
          </a:xfrm>
          <a:custGeom>
            <a:avLst/>
            <a:gdLst>
              <a:gd name="connsiteX0" fmla="*/ 5015753 w 5015753"/>
              <a:gd name="connsiteY0" fmla="*/ 1351430 h 1351430"/>
              <a:gd name="connsiteX1" fmla="*/ 1875865 w 5015753"/>
              <a:gd name="connsiteY1" fmla="*/ 0 h 1351430"/>
              <a:gd name="connsiteX2" fmla="*/ 0 w 5015753"/>
              <a:gd name="connsiteY2" fmla="*/ 0 h 1351430"/>
              <a:gd name="connsiteX3" fmla="*/ 0 w 5015753"/>
              <a:gd name="connsiteY3" fmla="*/ 121024 h 1351430"/>
              <a:gd name="connsiteX4" fmla="*/ 0 w 5015753"/>
              <a:gd name="connsiteY4" fmla="*/ 121024 h 1351430"/>
              <a:gd name="connsiteX5" fmla="*/ 0 w 5015753"/>
              <a:gd name="connsiteY5" fmla="*/ 121024 h 1351430"/>
              <a:gd name="connsiteX6" fmla="*/ 0 w 5015753"/>
              <a:gd name="connsiteY6" fmla="*/ 121024 h 13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15753" h="1351430">
                <a:moveTo>
                  <a:pt x="5015753" y="1351430"/>
                </a:moveTo>
                <a:lnTo>
                  <a:pt x="1875865" y="0"/>
                </a:lnTo>
                <a:lnTo>
                  <a:pt x="0" y="0"/>
                </a:lnTo>
                <a:lnTo>
                  <a:pt x="0" y="121024"/>
                </a:lnTo>
                <a:lnTo>
                  <a:pt x="0" y="121024"/>
                </a:lnTo>
                <a:lnTo>
                  <a:pt x="0" y="121024"/>
                </a:lnTo>
                <a:lnTo>
                  <a:pt x="0" y="121024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B7C4CDA-F81E-4D63-FA73-FD9258A32E90}"/>
              </a:ext>
            </a:extLst>
          </p:cNvPr>
          <p:cNvSpPr/>
          <p:nvPr/>
        </p:nvSpPr>
        <p:spPr>
          <a:xfrm>
            <a:off x="6259606" y="5056094"/>
            <a:ext cx="2991970" cy="1378324"/>
          </a:xfrm>
          <a:custGeom>
            <a:avLst/>
            <a:gdLst>
              <a:gd name="connsiteX0" fmla="*/ 2991970 w 2991970"/>
              <a:gd name="connsiteY0" fmla="*/ 1378324 h 1378324"/>
              <a:gd name="connsiteX1" fmla="*/ 0 w 2991970"/>
              <a:gd name="connsiteY1" fmla="*/ 0 h 1378324"/>
              <a:gd name="connsiteX2" fmla="*/ 0 w 2991970"/>
              <a:gd name="connsiteY2" fmla="*/ 0 h 1378324"/>
              <a:gd name="connsiteX3" fmla="*/ 0 w 2991970"/>
              <a:gd name="connsiteY3" fmla="*/ 0 h 137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1970" h="1378324">
                <a:moveTo>
                  <a:pt x="2991970" y="1378324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59AB41F-4400-7ED1-35BA-8DDC1D965C29}"/>
              </a:ext>
            </a:extLst>
          </p:cNvPr>
          <p:cNvSpPr/>
          <p:nvPr/>
        </p:nvSpPr>
        <p:spPr>
          <a:xfrm>
            <a:off x="9073402" y="5264029"/>
            <a:ext cx="302559" cy="310787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0846531-B44B-7B56-05F6-854892C90C52}"/>
              </a:ext>
            </a:extLst>
          </p:cNvPr>
          <p:cNvSpPr/>
          <p:nvPr/>
        </p:nvSpPr>
        <p:spPr>
          <a:xfrm>
            <a:off x="9118288" y="5801875"/>
            <a:ext cx="302559" cy="310787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C4C3390-7430-30CA-63B2-AFAADEC04150}"/>
              </a:ext>
            </a:extLst>
          </p:cNvPr>
          <p:cNvSpPr/>
          <p:nvPr/>
        </p:nvSpPr>
        <p:spPr>
          <a:xfrm rot="21228741">
            <a:off x="9137276" y="6302245"/>
            <a:ext cx="383242" cy="11872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1CD2623-2030-AFB1-BBFE-FB3AB5DA981A}"/>
              </a:ext>
            </a:extLst>
          </p:cNvPr>
          <p:cNvSpPr/>
          <p:nvPr/>
        </p:nvSpPr>
        <p:spPr>
          <a:xfrm>
            <a:off x="6273053" y="1109382"/>
            <a:ext cx="3476065" cy="1761565"/>
          </a:xfrm>
          <a:custGeom>
            <a:avLst/>
            <a:gdLst>
              <a:gd name="connsiteX0" fmla="*/ 3476065 w 3476065"/>
              <a:gd name="connsiteY0" fmla="*/ 1761565 h 1761565"/>
              <a:gd name="connsiteX1" fmla="*/ 0 w 3476065"/>
              <a:gd name="connsiteY1" fmla="*/ 0 h 1761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76065" h="1761565">
                <a:moveTo>
                  <a:pt x="3476065" y="1761565"/>
                </a:moveTo>
                <a:lnTo>
                  <a:pt x="0" y="0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6FC9D99-1E9B-132B-BE1F-56FB54195708}"/>
              </a:ext>
            </a:extLst>
          </p:cNvPr>
          <p:cNvSpPr/>
          <p:nvPr/>
        </p:nvSpPr>
        <p:spPr>
          <a:xfrm>
            <a:off x="4222376" y="857149"/>
            <a:ext cx="2225488" cy="342900"/>
          </a:xfrm>
          <a:custGeom>
            <a:avLst/>
            <a:gdLst>
              <a:gd name="connsiteX0" fmla="*/ 2225488 w 2225488"/>
              <a:gd name="connsiteY0" fmla="*/ 342900 h 342900"/>
              <a:gd name="connsiteX1" fmla="*/ 2218765 w 2225488"/>
              <a:gd name="connsiteY1" fmla="*/ 0 h 342900"/>
              <a:gd name="connsiteX2" fmla="*/ 0 w 2225488"/>
              <a:gd name="connsiteY2" fmla="*/ 0 h 342900"/>
              <a:gd name="connsiteX3" fmla="*/ 0 w 2225488"/>
              <a:gd name="connsiteY3" fmla="*/ 168088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5488" h="342900">
                <a:moveTo>
                  <a:pt x="2225488" y="342900"/>
                </a:moveTo>
                <a:lnTo>
                  <a:pt x="2218765" y="0"/>
                </a:lnTo>
                <a:lnTo>
                  <a:pt x="0" y="0"/>
                </a:lnTo>
                <a:lnTo>
                  <a:pt x="0" y="168088"/>
                </a:lnTo>
              </a:path>
            </a:pathLst>
          </a:custGeom>
          <a:ln>
            <a:solidFill>
              <a:schemeClr val="accent1">
                <a:lumMod val="75000"/>
              </a:schemeClr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7FFC10-49CC-495F-3276-2200F41B2CC8}"/>
              </a:ext>
            </a:extLst>
          </p:cNvPr>
          <p:cNvSpPr txBox="1"/>
          <p:nvPr/>
        </p:nvSpPr>
        <p:spPr>
          <a:xfrm rot="16200000">
            <a:off x="-663529" y="2096030"/>
            <a:ext cx="1996888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/>
              <a:t>very preliminary</a:t>
            </a:r>
          </a:p>
        </p:txBody>
      </p:sp>
    </p:spTree>
    <p:extLst>
      <p:ext uri="{BB962C8B-B14F-4D97-AF65-F5344CB8AC3E}">
        <p14:creationId xmlns:p14="http://schemas.microsoft.com/office/powerpoint/2010/main" val="1235062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2921AB-C138-9AD8-2242-119F29A17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4930" y="790819"/>
            <a:ext cx="4037192" cy="317726"/>
          </a:xfrm>
        </p:spPr>
        <p:txBody>
          <a:bodyPr/>
          <a:lstStyle/>
          <a:p>
            <a:r>
              <a:rPr lang="en-US"/>
              <a:t>Mu3e tune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014EF-803E-C561-128B-8DAC155B3B0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35B7B-B784-A1CB-32A6-245F7E2A3D1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E8E57-3368-01ED-ED35-47255C8EDA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F7EFFA-E5DD-A25C-FCE1-EB74E08C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Dependence on tune</a:t>
            </a:r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C6F1D5A8-70C8-6F54-4FDF-FEA3DB94F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14" y="1146555"/>
            <a:ext cx="10410153" cy="5210735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F49AB03-469B-2CCC-44E8-7175280ED21D}"/>
              </a:ext>
            </a:extLst>
          </p:cNvPr>
          <p:cNvSpPr txBox="1">
            <a:spLocks/>
          </p:cNvSpPr>
          <p:nvPr/>
        </p:nvSpPr>
        <p:spPr>
          <a:xfrm>
            <a:off x="7402607" y="757030"/>
            <a:ext cx="4037192" cy="317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347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sz="17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333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Pioneer tune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CF6CBB-49CF-5874-6A10-622E7923E655}"/>
              </a:ext>
            </a:extLst>
          </p:cNvPr>
          <p:cNvSpPr txBox="1"/>
          <p:nvPr/>
        </p:nvSpPr>
        <p:spPr>
          <a:xfrm>
            <a:off x="5981190" y="757030"/>
            <a:ext cx="5600700" cy="570234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C1DC66-9BF6-F6A2-569D-C18928ACD03D}"/>
              </a:ext>
            </a:extLst>
          </p:cNvPr>
          <p:cNvSpPr txBox="1"/>
          <p:nvPr/>
        </p:nvSpPr>
        <p:spPr>
          <a:xfrm>
            <a:off x="296333" y="757029"/>
            <a:ext cx="5600700" cy="570234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189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2921AB-C138-9AD8-2242-119F29A17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4930" y="790819"/>
            <a:ext cx="4037192" cy="317726"/>
          </a:xfrm>
        </p:spPr>
        <p:txBody>
          <a:bodyPr/>
          <a:lstStyle/>
          <a:p>
            <a:r>
              <a:rPr lang="en-US"/>
              <a:t>Mu3e tune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014EF-803E-C561-128B-8DAC155B3B0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35B7B-B784-A1CB-32A6-245F7E2A3D1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BE8E57-3368-01ED-ED35-47255C8EDAC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F7EFFA-E5DD-A25C-FCE1-EB74E08C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Dependence on tune</a:t>
            </a:r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C6F1D5A8-70C8-6F54-4FDF-FEA3DB94F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14" y="1146555"/>
            <a:ext cx="10410153" cy="5210735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3F49AB03-469B-2CCC-44E8-7175280ED21D}"/>
              </a:ext>
            </a:extLst>
          </p:cNvPr>
          <p:cNvSpPr txBox="1">
            <a:spLocks/>
          </p:cNvSpPr>
          <p:nvPr/>
        </p:nvSpPr>
        <p:spPr>
          <a:xfrm>
            <a:off x="7402607" y="757030"/>
            <a:ext cx="4037192" cy="317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347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sz="1733" b="1" i="0" u="none" strike="noStrike" cap="non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sz="1333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Pioneer tune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CF6CBB-49CF-5874-6A10-622E7923E655}"/>
              </a:ext>
            </a:extLst>
          </p:cNvPr>
          <p:cNvSpPr txBox="1"/>
          <p:nvPr/>
        </p:nvSpPr>
        <p:spPr>
          <a:xfrm>
            <a:off x="5981190" y="757030"/>
            <a:ext cx="5600700" cy="570234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C1DC66-9BF6-F6A2-569D-C18928ACD03D}"/>
              </a:ext>
            </a:extLst>
          </p:cNvPr>
          <p:cNvSpPr txBox="1"/>
          <p:nvPr/>
        </p:nvSpPr>
        <p:spPr>
          <a:xfrm>
            <a:off x="296333" y="757029"/>
            <a:ext cx="5600700" cy="570234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607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AEC56-2FAA-3C8E-F110-2CFB8A342E6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56CD3-AEAE-EEDA-7D72-DEFFD67A0E1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0B7302-C81B-5DE5-9F17-77F8C0BA103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26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A48EF2C-3877-3F82-AB43-341BDA0CF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6" name="Google Shape;94;p9">
            <a:extLst>
              <a:ext uri="{FF2B5EF4-FFF2-40B4-BE49-F238E27FC236}">
                <a16:creationId xmlns:a16="http://schemas.microsoft.com/office/drawing/2014/main" id="{2E7D4201-2AD3-D221-27C5-C96354947977}"/>
              </a:ext>
            </a:extLst>
          </p:cNvPr>
          <p:cNvGrpSpPr/>
          <p:nvPr/>
        </p:nvGrpSpPr>
        <p:grpSpPr>
          <a:xfrm>
            <a:off x="2410418" y="1324761"/>
            <a:ext cx="7371163" cy="4208477"/>
            <a:chOff x="2875721" y="222194"/>
            <a:chExt cx="8220322" cy="4451060"/>
          </a:xfrm>
        </p:grpSpPr>
        <p:pic>
          <p:nvPicPr>
            <p:cNvPr id="17" name="Google Shape;95;p9">
              <a:extLst>
                <a:ext uri="{FF2B5EF4-FFF2-40B4-BE49-F238E27FC236}">
                  <a16:creationId xmlns:a16="http://schemas.microsoft.com/office/drawing/2014/main" id="{3B93F012-2E80-45DD-6798-E26F7E48810A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875721" y="222194"/>
              <a:ext cx="8220322" cy="44510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96;p9">
              <a:extLst>
                <a:ext uri="{FF2B5EF4-FFF2-40B4-BE49-F238E27FC236}">
                  <a16:creationId xmlns:a16="http://schemas.microsoft.com/office/drawing/2014/main" id="{D4E9A97C-E115-A014-74FC-9D369201CE2D}"/>
                </a:ext>
              </a:extLst>
            </p:cNvPr>
            <p:cNvSpPr/>
            <p:nvPr/>
          </p:nvSpPr>
          <p:spPr>
            <a:xfrm>
              <a:off x="3102429" y="1097280"/>
              <a:ext cx="2678916" cy="3304903"/>
            </a:xfrm>
            <a:custGeom>
              <a:avLst/>
              <a:gdLst/>
              <a:ahLst/>
              <a:cxnLst/>
              <a:rect l="l" t="t" r="r" b="b"/>
              <a:pathLst>
                <a:path w="2678916" h="3304903" extrusionOk="0">
                  <a:moveTo>
                    <a:pt x="1188720" y="137160"/>
                  </a:moveTo>
                  <a:cubicBezTo>
                    <a:pt x="1227909" y="152400"/>
                    <a:pt x="1193400" y="211165"/>
                    <a:pt x="1195251" y="248194"/>
                  </a:cubicBezTo>
                  <a:cubicBezTo>
                    <a:pt x="1197754" y="298253"/>
                    <a:pt x="1198448" y="348406"/>
                    <a:pt x="1201782" y="398417"/>
                  </a:cubicBezTo>
                  <a:cubicBezTo>
                    <a:pt x="1202806" y="413778"/>
                    <a:pt x="1206480" y="428852"/>
                    <a:pt x="1208314" y="444137"/>
                  </a:cubicBezTo>
                  <a:cubicBezTo>
                    <a:pt x="1213012" y="483286"/>
                    <a:pt x="1221377" y="561703"/>
                    <a:pt x="1221377" y="561703"/>
                  </a:cubicBezTo>
                  <a:cubicBezTo>
                    <a:pt x="1223554" y="627017"/>
                    <a:pt x="1224070" y="692408"/>
                    <a:pt x="1227908" y="757646"/>
                  </a:cubicBezTo>
                  <a:cubicBezTo>
                    <a:pt x="1228435" y="766607"/>
                    <a:pt x="1233500" y="774844"/>
                    <a:pt x="1234440" y="783771"/>
                  </a:cubicBezTo>
                  <a:cubicBezTo>
                    <a:pt x="1237866" y="816321"/>
                    <a:pt x="1233717" y="849827"/>
                    <a:pt x="1240971" y="881743"/>
                  </a:cubicBezTo>
                  <a:cubicBezTo>
                    <a:pt x="1244861" y="898859"/>
                    <a:pt x="1259247" y="911763"/>
                    <a:pt x="1267097" y="927463"/>
                  </a:cubicBezTo>
                  <a:cubicBezTo>
                    <a:pt x="1270176" y="933621"/>
                    <a:pt x="1268339" y="942650"/>
                    <a:pt x="1273628" y="947057"/>
                  </a:cubicBezTo>
                  <a:cubicBezTo>
                    <a:pt x="1292634" y="962896"/>
                    <a:pt x="1339488" y="964270"/>
                    <a:pt x="1358537" y="966651"/>
                  </a:cubicBezTo>
                  <a:cubicBezTo>
                    <a:pt x="1488136" y="1027131"/>
                    <a:pt x="1420540" y="1010123"/>
                    <a:pt x="1561011" y="1018903"/>
                  </a:cubicBezTo>
                  <a:cubicBezTo>
                    <a:pt x="1589314" y="1016726"/>
                    <a:pt x="1617847" y="1016582"/>
                    <a:pt x="1645920" y="1012371"/>
                  </a:cubicBezTo>
                  <a:cubicBezTo>
                    <a:pt x="1661594" y="1010020"/>
                    <a:pt x="1676070" y="1002275"/>
                    <a:pt x="1691640" y="999309"/>
                  </a:cubicBezTo>
                  <a:cubicBezTo>
                    <a:pt x="1721886" y="993548"/>
                    <a:pt x="1752600" y="990600"/>
                    <a:pt x="1783080" y="986246"/>
                  </a:cubicBezTo>
                  <a:cubicBezTo>
                    <a:pt x="1822268" y="988423"/>
                    <a:pt x="1862238" y="984691"/>
                    <a:pt x="1900645" y="992777"/>
                  </a:cubicBezTo>
                  <a:cubicBezTo>
                    <a:pt x="1945788" y="1002281"/>
                    <a:pt x="1986767" y="1026359"/>
                    <a:pt x="2031274" y="1038497"/>
                  </a:cubicBezTo>
                  <a:cubicBezTo>
                    <a:pt x="2058901" y="1046032"/>
                    <a:pt x="2087879" y="1047206"/>
                    <a:pt x="2116182" y="1051560"/>
                  </a:cubicBezTo>
                  <a:cubicBezTo>
                    <a:pt x="2175152" y="1071215"/>
                    <a:pt x="2117849" y="1050206"/>
                    <a:pt x="2233748" y="1123406"/>
                  </a:cubicBezTo>
                  <a:cubicBezTo>
                    <a:pt x="2241980" y="1128605"/>
                    <a:pt x="2251165" y="1132115"/>
                    <a:pt x="2259874" y="1136469"/>
                  </a:cubicBezTo>
                  <a:cubicBezTo>
                    <a:pt x="2281645" y="1164772"/>
                    <a:pt x="2300766" y="1195327"/>
                    <a:pt x="2325188" y="1221377"/>
                  </a:cubicBezTo>
                  <a:cubicBezTo>
                    <a:pt x="2333870" y="1230638"/>
                    <a:pt x="2349806" y="1231146"/>
                    <a:pt x="2357845" y="1240971"/>
                  </a:cubicBezTo>
                  <a:cubicBezTo>
                    <a:pt x="2370176" y="1256042"/>
                    <a:pt x="2373516" y="1276794"/>
                    <a:pt x="2383971" y="1293223"/>
                  </a:cubicBezTo>
                  <a:cubicBezTo>
                    <a:pt x="2388930" y="1301016"/>
                    <a:pt x="2397386" y="1305951"/>
                    <a:pt x="2403565" y="1312817"/>
                  </a:cubicBezTo>
                  <a:cubicBezTo>
                    <a:pt x="2471365" y="1388150"/>
                    <a:pt x="2418161" y="1333944"/>
                    <a:pt x="2462348" y="1378131"/>
                  </a:cubicBezTo>
                  <a:cubicBezTo>
                    <a:pt x="2466702" y="1393371"/>
                    <a:pt x="2467547" y="1410089"/>
                    <a:pt x="2475411" y="1423851"/>
                  </a:cubicBezTo>
                  <a:cubicBezTo>
                    <a:pt x="2529252" y="1518073"/>
                    <a:pt x="2529138" y="1507181"/>
                    <a:pt x="2606040" y="1561011"/>
                  </a:cubicBezTo>
                  <a:cubicBezTo>
                    <a:pt x="2646218" y="1621284"/>
                    <a:pt x="2598627" y="1545296"/>
                    <a:pt x="2651760" y="1704703"/>
                  </a:cubicBezTo>
                  <a:cubicBezTo>
                    <a:pt x="2661998" y="1735420"/>
                    <a:pt x="2655734" y="1717905"/>
                    <a:pt x="2671354" y="1756954"/>
                  </a:cubicBezTo>
                  <a:cubicBezTo>
                    <a:pt x="2680600" y="1941891"/>
                    <a:pt x="2682241" y="1909331"/>
                    <a:pt x="2671354" y="2148840"/>
                  </a:cubicBezTo>
                  <a:cubicBezTo>
                    <a:pt x="2670946" y="2157807"/>
                    <a:pt x="2666582" y="2166164"/>
                    <a:pt x="2664822" y="2174966"/>
                  </a:cubicBezTo>
                  <a:cubicBezTo>
                    <a:pt x="2660048" y="2198834"/>
                    <a:pt x="2654977" y="2222684"/>
                    <a:pt x="2651760" y="2246811"/>
                  </a:cubicBezTo>
                  <a:cubicBezTo>
                    <a:pt x="2614817" y="2523893"/>
                    <a:pt x="2658976" y="2249238"/>
                    <a:pt x="2625634" y="2449286"/>
                  </a:cubicBezTo>
                  <a:cubicBezTo>
                    <a:pt x="2623457" y="2508069"/>
                    <a:pt x="2627050" y="2567350"/>
                    <a:pt x="2619102" y="2625634"/>
                  </a:cubicBezTo>
                  <a:cubicBezTo>
                    <a:pt x="2613889" y="2663860"/>
                    <a:pt x="2592099" y="2698506"/>
                    <a:pt x="2586445" y="2736669"/>
                  </a:cubicBezTo>
                  <a:cubicBezTo>
                    <a:pt x="2573203" y="2826057"/>
                    <a:pt x="2563617" y="2916703"/>
                    <a:pt x="2540725" y="3004457"/>
                  </a:cubicBezTo>
                  <a:cubicBezTo>
                    <a:pt x="2537976" y="3014996"/>
                    <a:pt x="2517136" y="3077762"/>
                    <a:pt x="2508068" y="3095897"/>
                  </a:cubicBezTo>
                  <a:cubicBezTo>
                    <a:pt x="2504557" y="3102918"/>
                    <a:pt x="2499359" y="3108960"/>
                    <a:pt x="2495005" y="3115491"/>
                  </a:cubicBezTo>
                  <a:cubicBezTo>
                    <a:pt x="2481412" y="3169868"/>
                    <a:pt x="2497964" y="3116103"/>
                    <a:pt x="2475411" y="3161211"/>
                  </a:cubicBezTo>
                  <a:cubicBezTo>
                    <a:pt x="2465200" y="3181633"/>
                    <a:pt x="2472809" y="3186541"/>
                    <a:pt x="2455817" y="3206931"/>
                  </a:cubicBezTo>
                  <a:cubicBezTo>
                    <a:pt x="2424144" y="3244939"/>
                    <a:pt x="2398442" y="3270314"/>
                    <a:pt x="2351314" y="3285309"/>
                  </a:cubicBezTo>
                  <a:cubicBezTo>
                    <a:pt x="2321609" y="3294760"/>
                    <a:pt x="2290354" y="3298372"/>
                    <a:pt x="2259874" y="3304903"/>
                  </a:cubicBezTo>
                  <a:cubicBezTo>
                    <a:pt x="2211977" y="3298372"/>
                    <a:pt x="2163865" y="3293256"/>
                    <a:pt x="2116182" y="3285309"/>
                  </a:cubicBezTo>
                  <a:cubicBezTo>
                    <a:pt x="2085434" y="3280184"/>
                    <a:pt x="2051472" y="3281752"/>
                    <a:pt x="2024742" y="3265714"/>
                  </a:cubicBezTo>
                  <a:cubicBezTo>
                    <a:pt x="2003777" y="3253135"/>
                    <a:pt x="1905086" y="3143838"/>
                    <a:pt x="1861457" y="3122023"/>
                  </a:cubicBezTo>
                  <a:cubicBezTo>
                    <a:pt x="1785513" y="3084051"/>
                    <a:pt x="1719901" y="3078386"/>
                    <a:pt x="1639388" y="3056709"/>
                  </a:cubicBezTo>
                  <a:cubicBezTo>
                    <a:pt x="1619444" y="3051339"/>
                    <a:pt x="1599079" y="3046351"/>
                    <a:pt x="1580605" y="3037114"/>
                  </a:cubicBezTo>
                  <a:cubicBezTo>
                    <a:pt x="1511758" y="3002690"/>
                    <a:pt x="1448020" y="2958336"/>
                    <a:pt x="1378131" y="2926080"/>
                  </a:cubicBezTo>
                  <a:cubicBezTo>
                    <a:pt x="1334374" y="2905884"/>
                    <a:pt x="1284296" y="2901467"/>
                    <a:pt x="1240971" y="2880360"/>
                  </a:cubicBezTo>
                  <a:cubicBezTo>
                    <a:pt x="1198630" y="2859732"/>
                    <a:pt x="1165531" y="2823046"/>
                    <a:pt x="1123405" y="2801983"/>
                  </a:cubicBezTo>
                  <a:cubicBezTo>
                    <a:pt x="1082143" y="2781352"/>
                    <a:pt x="1033863" y="2777243"/>
                    <a:pt x="992777" y="2756263"/>
                  </a:cubicBezTo>
                  <a:cubicBezTo>
                    <a:pt x="930912" y="2724672"/>
                    <a:pt x="878559" y="2676295"/>
                    <a:pt x="816428" y="2645229"/>
                  </a:cubicBezTo>
                  <a:cubicBezTo>
                    <a:pt x="790302" y="2632166"/>
                    <a:pt x="761755" y="2623107"/>
                    <a:pt x="738051" y="2606040"/>
                  </a:cubicBezTo>
                  <a:cubicBezTo>
                    <a:pt x="706793" y="2583534"/>
                    <a:pt x="683342" y="2551571"/>
                    <a:pt x="653142" y="2527663"/>
                  </a:cubicBezTo>
                  <a:cubicBezTo>
                    <a:pt x="630886" y="2510044"/>
                    <a:pt x="602452" y="2500871"/>
                    <a:pt x="581297" y="2481943"/>
                  </a:cubicBezTo>
                  <a:cubicBezTo>
                    <a:pt x="560519" y="2463352"/>
                    <a:pt x="547405" y="2437612"/>
                    <a:pt x="529045" y="2416629"/>
                  </a:cubicBezTo>
                  <a:cubicBezTo>
                    <a:pt x="493553" y="2376067"/>
                    <a:pt x="496990" y="2381720"/>
                    <a:pt x="457200" y="2357846"/>
                  </a:cubicBezTo>
                  <a:cubicBezTo>
                    <a:pt x="425169" y="2309799"/>
                    <a:pt x="440402" y="2326589"/>
                    <a:pt x="346165" y="2279469"/>
                  </a:cubicBezTo>
                  <a:cubicBezTo>
                    <a:pt x="337457" y="2275115"/>
                    <a:pt x="329114" y="2269935"/>
                    <a:pt x="320040" y="2266406"/>
                  </a:cubicBezTo>
                  <a:cubicBezTo>
                    <a:pt x="289875" y="2254675"/>
                    <a:pt x="228600" y="2233749"/>
                    <a:pt x="228600" y="2233749"/>
                  </a:cubicBezTo>
                  <a:lnTo>
                    <a:pt x="150222" y="2181497"/>
                  </a:lnTo>
                  <a:cubicBezTo>
                    <a:pt x="139564" y="2174601"/>
                    <a:pt x="126143" y="2171261"/>
                    <a:pt x="117565" y="2161903"/>
                  </a:cubicBezTo>
                  <a:cubicBezTo>
                    <a:pt x="101652" y="2144543"/>
                    <a:pt x="92735" y="2121786"/>
                    <a:pt x="78377" y="2103120"/>
                  </a:cubicBezTo>
                  <a:cubicBezTo>
                    <a:pt x="70868" y="2093358"/>
                    <a:pt x="58587" y="2087555"/>
                    <a:pt x="52251" y="2076994"/>
                  </a:cubicBezTo>
                  <a:cubicBezTo>
                    <a:pt x="32214" y="2043598"/>
                    <a:pt x="0" y="1972491"/>
                    <a:pt x="0" y="1972491"/>
                  </a:cubicBezTo>
                  <a:cubicBezTo>
                    <a:pt x="4821" y="1919460"/>
                    <a:pt x="5118" y="1902592"/>
                    <a:pt x="13062" y="1854926"/>
                  </a:cubicBezTo>
                  <a:cubicBezTo>
                    <a:pt x="14887" y="1843976"/>
                    <a:pt x="16902" y="1833039"/>
                    <a:pt x="19594" y="1822269"/>
                  </a:cubicBezTo>
                  <a:cubicBezTo>
                    <a:pt x="23303" y="1807435"/>
                    <a:pt x="34687" y="1782018"/>
                    <a:pt x="39188" y="1770017"/>
                  </a:cubicBezTo>
                  <a:cubicBezTo>
                    <a:pt x="58062" y="1719689"/>
                    <a:pt x="31660" y="1786071"/>
                    <a:pt x="52251" y="1724297"/>
                  </a:cubicBezTo>
                  <a:cubicBezTo>
                    <a:pt x="55958" y="1713174"/>
                    <a:pt x="60960" y="1702526"/>
                    <a:pt x="65314" y="1691640"/>
                  </a:cubicBezTo>
                  <a:cubicBezTo>
                    <a:pt x="81317" y="1579614"/>
                    <a:pt x="63176" y="1687129"/>
                    <a:pt x="78377" y="1626326"/>
                  </a:cubicBezTo>
                  <a:cubicBezTo>
                    <a:pt x="81069" y="1615556"/>
                    <a:pt x="81643" y="1604279"/>
                    <a:pt x="84908" y="1593669"/>
                  </a:cubicBezTo>
                  <a:cubicBezTo>
                    <a:pt x="90378" y="1575890"/>
                    <a:pt x="98620" y="1559064"/>
                    <a:pt x="104502" y="1541417"/>
                  </a:cubicBezTo>
                  <a:cubicBezTo>
                    <a:pt x="109514" y="1526380"/>
                    <a:pt x="112148" y="1510593"/>
                    <a:pt x="117565" y="1495697"/>
                  </a:cubicBezTo>
                  <a:cubicBezTo>
                    <a:pt x="128907" y="1464507"/>
                    <a:pt x="129445" y="1476094"/>
                    <a:pt x="143691" y="1449977"/>
                  </a:cubicBezTo>
                  <a:cubicBezTo>
                    <a:pt x="153016" y="1432882"/>
                    <a:pt x="161582" y="1415372"/>
                    <a:pt x="169817" y="1397726"/>
                  </a:cubicBezTo>
                  <a:cubicBezTo>
                    <a:pt x="176829" y="1382701"/>
                    <a:pt x="183253" y="1367401"/>
                    <a:pt x="189411" y="1352006"/>
                  </a:cubicBezTo>
                  <a:cubicBezTo>
                    <a:pt x="191968" y="1345613"/>
                    <a:pt x="192863" y="1338569"/>
                    <a:pt x="195942" y="1332411"/>
                  </a:cubicBezTo>
                  <a:cubicBezTo>
                    <a:pt x="199452" y="1325390"/>
                    <a:pt x="205110" y="1319632"/>
                    <a:pt x="209005" y="1312817"/>
                  </a:cubicBezTo>
                  <a:cubicBezTo>
                    <a:pt x="213836" y="1304363"/>
                    <a:pt x="218232" y="1295640"/>
                    <a:pt x="222068" y="1286691"/>
                  </a:cubicBezTo>
                  <a:cubicBezTo>
                    <a:pt x="224780" y="1280363"/>
                    <a:pt x="225256" y="1273115"/>
                    <a:pt x="228600" y="1267097"/>
                  </a:cubicBezTo>
                  <a:cubicBezTo>
                    <a:pt x="236224" y="1253373"/>
                    <a:pt x="246017" y="1240972"/>
                    <a:pt x="254725" y="1227909"/>
                  </a:cubicBezTo>
                  <a:cubicBezTo>
                    <a:pt x="271655" y="1160195"/>
                    <a:pt x="250620" y="1260173"/>
                    <a:pt x="248194" y="1136469"/>
                  </a:cubicBezTo>
                  <a:cubicBezTo>
                    <a:pt x="246443" y="1047197"/>
                    <a:pt x="250760" y="957881"/>
                    <a:pt x="254725" y="868680"/>
                  </a:cubicBezTo>
                  <a:cubicBezTo>
                    <a:pt x="255124" y="859712"/>
                    <a:pt x="259310" y="851317"/>
                    <a:pt x="261257" y="842554"/>
                  </a:cubicBezTo>
                  <a:cubicBezTo>
                    <a:pt x="263665" y="831717"/>
                    <a:pt x="266321" y="820901"/>
                    <a:pt x="267788" y="809897"/>
                  </a:cubicBezTo>
                  <a:cubicBezTo>
                    <a:pt x="280516" y="714438"/>
                    <a:pt x="266838" y="774513"/>
                    <a:pt x="280851" y="718457"/>
                  </a:cubicBezTo>
                  <a:cubicBezTo>
                    <a:pt x="278674" y="703217"/>
                    <a:pt x="282859" y="685546"/>
                    <a:pt x="274320" y="672737"/>
                  </a:cubicBezTo>
                  <a:cubicBezTo>
                    <a:pt x="267816" y="662982"/>
                    <a:pt x="253036" y="662518"/>
                    <a:pt x="241662" y="659674"/>
                  </a:cubicBezTo>
                  <a:cubicBezTo>
                    <a:pt x="218048" y="653770"/>
                    <a:pt x="193765" y="650965"/>
                    <a:pt x="169817" y="646611"/>
                  </a:cubicBezTo>
                  <a:cubicBezTo>
                    <a:pt x="152400" y="637903"/>
                    <a:pt x="134122" y="630736"/>
                    <a:pt x="117565" y="620486"/>
                  </a:cubicBezTo>
                  <a:cubicBezTo>
                    <a:pt x="88296" y="602367"/>
                    <a:pt x="32657" y="561703"/>
                    <a:pt x="32657" y="561703"/>
                  </a:cubicBezTo>
                  <a:cubicBezTo>
                    <a:pt x="28303" y="546463"/>
                    <a:pt x="19594" y="531833"/>
                    <a:pt x="19594" y="515983"/>
                  </a:cubicBezTo>
                  <a:cubicBezTo>
                    <a:pt x="19594" y="446178"/>
                    <a:pt x="24948" y="376355"/>
                    <a:pt x="32657" y="306977"/>
                  </a:cubicBezTo>
                  <a:cubicBezTo>
                    <a:pt x="33732" y="297300"/>
                    <a:pt x="41691" y="289715"/>
                    <a:pt x="45720" y="280851"/>
                  </a:cubicBezTo>
                  <a:cubicBezTo>
                    <a:pt x="62169" y="244662"/>
                    <a:pt x="63020" y="233118"/>
                    <a:pt x="84908" y="202474"/>
                  </a:cubicBezTo>
                  <a:cubicBezTo>
                    <a:pt x="206763" y="31877"/>
                    <a:pt x="86856" y="200137"/>
                    <a:pt x="150222" y="124097"/>
                  </a:cubicBezTo>
                  <a:cubicBezTo>
                    <a:pt x="166113" y="105027"/>
                    <a:pt x="175288" y="79083"/>
                    <a:pt x="195942" y="65314"/>
                  </a:cubicBezTo>
                  <a:cubicBezTo>
                    <a:pt x="216957" y="51304"/>
                    <a:pt x="216802" y="50238"/>
                    <a:pt x="241662" y="39189"/>
                  </a:cubicBezTo>
                  <a:cubicBezTo>
                    <a:pt x="252376" y="34427"/>
                    <a:pt x="263606" y="30888"/>
                    <a:pt x="274320" y="26126"/>
                  </a:cubicBezTo>
                  <a:cubicBezTo>
                    <a:pt x="283217" y="22172"/>
                    <a:pt x="290968" y="15293"/>
                    <a:pt x="300445" y="13063"/>
                  </a:cubicBezTo>
                  <a:cubicBezTo>
                    <a:pt x="328320" y="6504"/>
                    <a:pt x="357051" y="4354"/>
                    <a:pt x="385354" y="0"/>
                  </a:cubicBezTo>
                  <a:cubicBezTo>
                    <a:pt x="448491" y="17417"/>
                    <a:pt x="512450" y="32090"/>
                    <a:pt x="574765" y="52251"/>
                  </a:cubicBezTo>
                  <a:cubicBezTo>
                    <a:pt x="586843" y="56159"/>
                    <a:pt x="595069" y="68920"/>
                    <a:pt x="607422" y="71846"/>
                  </a:cubicBezTo>
                  <a:cubicBezTo>
                    <a:pt x="1020333" y="169641"/>
                    <a:pt x="654717" y="54953"/>
                    <a:pt x="960120" y="156754"/>
                  </a:cubicBezTo>
                  <a:cubicBezTo>
                    <a:pt x="1138639" y="149888"/>
                    <a:pt x="1149531" y="121920"/>
                    <a:pt x="1188720" y="1371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97;p9">
              <a:extLst>
                <a:ext uri="{FF2B5EF4-FFF2-40B4-BE49-F238E27FC236}">
                  <a16:creationId xmlns:a16="http://schemas.microsoft.com/office/drawing/2014/main" id="{12CDF37F-BE39-ACD1-B7BA-38BECFF4FDC4}"/>
                </a:ext>
              </a:extLst>
            </p:cNvPr>
            <p:cNvSpPr txBox="1"/>
            <p:nvPr/>
          </p:nvSpPr>
          <p:spPr>
            <a:xfrm>
              <a:off x="3200400" y="969061"/>
              <a:ext cx="1084200" cy="944100"/>
            </a:xfrm>
            <a:prstGeom prst="rect">
              <a:avLst/>
            </a:prstGeom>
            <a:solidFill>
              <a:schemeClr val="accent2"/>
            </a:solidFill>
            <a:ln w="38100" cap="flat" cmpd="sng">
              <a:solidFill>
                <a:srgbClr val="B1773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PIONEER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6B2D82D-72C7-E7CD-DF7C-79ACE5819BBB}"/>
              </a:ext>
            </a:extLst>
          </p:cNvPr>
          <p:cNvSpPr/>
          <p:nvPr/>
        </p:nvSpPr>
        <p:spPr>
          <a:xfrm>
            <a:off x="1902759" y="3079376"/>
            <a:ext cx="7799294" cy="2635624"/>
          </a:xfrm>
          <a:custGeom>
            <a:avLst/>
            <a:gdLst>
              <a:gd name="connsiteX0" fmla="*/ 820270 w 7799294"/>
              <a:gd name="connsiteY0" fmla="*/ 40342 h 2635624"/>
              <a:gd name="connsiteX1" fmla="*/ 3119717 w 7799294"/>
              <a:gd name="connsiteY1" fmla="*/ 0 h 2635624"/>
              <a:gd name="connsiteX2" fmla="*/ 7799294 w 7799294"/>
              <a:gd name="connsiteY2" fmla="*/ 2635624 h 2635624"/>
              <a:gd name="connsiteX3" fmla="*/ 0 w 7799294"/>
              <a:gd name="connsiteY3" fmla="*/ 2568389 h 2635624"/>
              <a:gd name="connsiteX4" fmla="*/ 40341 w 7799294"/>
              <a:gd name="connsiteY4" fmla="*/ 80683 h 2635624"/>
              <a:gd name="connsiteX5" fmla="*/ 820270 w 7799294"/>
              <a:gd name="connsiteY5" fmla="*/ 40342 h 2635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99294" h="2635624">
                <a:moveTo>
                  <a:pt x="820270" y="40342"/>
                </a:moveTo>
                <a:lnTo>
                  <a:pt x="3119717" y="0"/>
                </a:lnTo>
                <a:lnTo>
                  <a:pt x="7799294" y="2635624"/>
                </a:lnTo>
                <a:lnTo>
                  <a:pt x="0" y="2568389"/>
                </a:lnTo>
                <a:lnTo>
                  <a:pt x="40341" y="80683"/>
                </a:lnTo>
                <a:lnTo>
                  <a:pt x="820270" y="403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E702710-F5F4-15AC-1E4F-458C0D49BC8A}"/>
              </a:ext>
            </a:extLst>
          </p:cNvPr>
          <p:cNvSpPr/>
          <p:nvPr/>
        </p:nvSpPr>
        <p:spPr>
          <a:xfrm>
            <a:off x="1902759" y="1181178"/>
            <a:ext cx="8256494" cy="3180230"/>
          </a:xfrm>
          <a:custGeom>
            <a:avLst/>
            <a:gdLst>
              <a:gd name="connsiteX0" fmla="*/ 759759 w 8256494"/>
              <a:gd name="connsiteY0" fmla="*/ 1943100 h 3180230"/>
              <a:gd name="connsiteX1" fmla="*/ 766482 w 8256494"/>
              <a:gd name="connsiteY1" fmla="*/ 531159 h 3180230"/>
              <a:gd name="connsiteX2" fmla="*/ 7597588 w 8256494"/>
              <a:gd name="connsiteY2" fmla="*/ 484094 h 3180230"/>
              <a:gd name="connsiteX3" fmla="*/ 7584141 w 8256494"/>
              <a:gd name="connsiteY3" fmla="*/ 3166783 h 3180230"/>
              <a:gd name="connsiteX4" fmla="*/ 8222876 w 8256494"/>
              <a:gd name="connsiteY4" fmla="*/ 3180230 h 3180230"/>
              <a:gd name="connsiteX5" fmla="*/ 8256494 w 8256494"/>
              <a:gd name="connsiteY5" fmla="*/ 0 h 3180230"/>
              <a:gd name="connsiteX6" fmla="*/ 0 w 8256494"/>
              <a:gd name="connsiteY6" fmla="*/ 0 h 3180230"/>
              <a:gd name="connsiteX7" fmla="*/ 47064 w 8256494"/>
              <a:gd name="connsiteY7" fmla="*/ 1640541 h 3180230"/>
              <a:gd name="connsiteX8" fmla="*/ 430306 w 8256494"/>
              <a:gd name="connsiteY8" fmla="*/ 1949824 h 3180230"/>
              <a:gd name="connsiteX9" fmla="*/ 605117 w 8256494"/>
              <a:gd name="connsiteY9" fmla="*/ 1949824 h 3180230"/>
              <a:gd name="connsiteX10" fmla="*/ 605117 w 8256494"/>
              <a:gd name="connsiteY10" fmla="*/ 1929653 h 3180230"/>
              <a:gd name="connsiteX11" fmla="*/ 605117 w 8256494"/>
              <a:gd name="connsiteY11" fmla="*/ 1929653 h 3180230"/>
              <a:gd name="connsiteX12" fmla="*/ 591670 w 8256494"/>
              <a:gd name="connsiteY12" fmla="*/ 1949824 h 3180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56494" h="3180230">
                <a:moveTo>
                  <a:pt x="759759" y="1943100"/>
                </a:moveTo>
                <a:lnTo>
                  <a:pt x="766482" y="531159"/>
                </a:lnTo>
                <a:lnTo>
                  <a:pt x="7597588" y="484094"/>
                </a:lnTo>
                <a:cubicBezTo>
                  <a:pt x="7593106" y="1378324"/>
                  <a:pt x="7588623" y="2272553"/>
                  <a:pt x="7584141" y="3166783"/>
                </a:cubicBezTo>
                <a:lnTo>
                  <a:pt x="8222876" y="3180230"/>
                </a:lnTo>
                <a:lnTo>
                  <a:pt x="8256494" y="0"/>
                </a:lnTo>
                <a:lnTo>
                  <a:pt x="0" y="0"/>
                </a:lnTo>
                <a:lnTo>
                  <a:pt x="47064" y="1640541"/>
                </a:lnTo>
                <a:lnTo>
                  <a:pt x="430306" y="1949824"/>
                </a:lnTo>
                <a:lnTo>
                  <a:pt x="605117" y="1949824"/>
                </a:lnTo>
                <a:lnTo>
                  <a:pt x="605117" y="1929653"/>
                </a:lnTo>
                <a:lnTo>
                  <a:pt x="605117" y="1929653"/>
                </a:lnTo>
                <a:lnTo>
                  <a:pt x="591670" y="1949824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929BB3D-1EC5-F25F-6156-78DFE51FDA7E}"/>
              </a:ext>
            </a:extLst>
          </p:cNvPr>
          <p:cNvSpPr/>
          <p:nvPr/>
        </p:nvSpPr>
        <p:spPr>
          <a:xfrm>
            <a:off x="2117912" y="1532965"/>
            <a:ext cx="1008529" cy="1788459"/>
          </a:xfrm>
          <a:custGeom>
            <a:avLst/>
            <a:gdLst>
              <a:gd name="connsiteX0" fmla="*/ 1001806 w 1008529"/>
              <a:gd name="connsiteY0" fmla="*/ 40341 h 1788459"/>
              <a:gd name="connsiteX1" fmla="*/ 1008529 w 1008529"/>
              <a:gd name="connsiteY1" fmla="*/ 1788459 h 1788459"/>
              <a:gd name="connsiteX2" fmla="*/ 47064 w 1008529"/>
              <a:gd name="connsiteY2" fmla="*/ 1748117 h 1788459"/>
              <a:gd name="connsiteX3" fmla="*/ 0 w 1008529"/>
              <a:gd name="connsiteY3" fmla="*/ 0 h 1788459"/>
              <a:gd name="connsiteX4" fmla="*/ 1001806 w 1008529"/>
              <a:gd name="connsiteY4" fmla="*/ 40341 h 1788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8529" h="1788459">
                <a:moveTo>
                  <a:pt x="1001806" y="40341"/>
                </a:moveTo>
                <a:lnTo>
                  <a:pt x="1008529" y="1788459"/>
                </a:lnTo>
                <a:lnTo>
                  <a:pt x="47064" y="1748117"/>
                </a:lnTo>
                <a:lnTo>
                  <a:pt x="0" y="0"/>
                </a:lnTo>
                <a:lnTo>
                  <a:pt x="1001806" y="40341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A309252-AD6C-0686-5252-6CDA193536DE}"/>
              </a:ext>
            </a:extLst>
          </p:cNvPr>
          <p:cNvSpPr/>
          <p:nvPr/>
        </p:nvSpPr>
        <p:spPr>
          <a:xfrm>
            <a:off x="2951629" y="1290918"/>
            <a:ext cx="6629400" cy="2971800"/>
          </a:xfrm>
          <a:custGeom>
            <a:avLst/>
            <a:gdLst>
              <a:gd name="connsiteX0" fmla="*/ 6724 w 6629400"/>
              <a:gd name="connsiteY0" fmla="*/ 363070 h 2971800"/>
              <a:gd name="connsiteX1" fmla="*/ 0 w 6629400"/>
              <a:gd name="connsiteY1" fmla="*/ 753035 h 2971800"/>
              <a:gd name="connsiteX2" fmla="*/ 107577 w 6629400"/>
              <a:gd name="connsiteY2" fmla="*/ 692523 h 2971800"/>
              <a:gd name="connsiteX3" fmla="*/ 5358653 w 6629400"/>
              <a:gd name="connsiteY3" fmla="*/ 732864 h 2971800"/>
              <a:gd name="connsiteX4" fmla="*/ 5392271 w 6629400"/>
              <a:gd name="connsiteY4" fmla="*/ 2185147 h 2971800"/>
              <a:gd name="connsiteX5" fmla="*/ 6521824 w 6629400"/>
              <a:gd name="connsiteY5" fmla="*/ 2971800 h 2971800"/>
              <a:gd name="connsiteX6" fmla="*/ 6629400 w 6629400"/>
              <a:gd name="connsiteY6" fmla="*/ 0 h 2971800"/>
              <a:gd name="connsiteX7" fmla="*/ 6724 w 6629400"/>
              <a:gd name="connsiteY7" fmla="*/ 36307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29400" h="2971800">
                <a:moveTo>
                  <a:pt x="6724" y="363070"/>
                </a:moveTo>
                <a:lnTo>
                  <a:pt x="0" y="753035"/>
                </a:lnTo>
                <a:lnTo>
                  <a:pt x="107577" y="692523"/>
                </a:lnTo>
                <a:lnTo>
                  <a:pt x="5358653" y="732864"/>
                </a:lnTo>
                <a:lnTo>
                  <a:pt x="5392271" y="2185147"/>
                </a:lnTo>
                <a:lnTo>
                  <a:pt x="6521824" y="2971800"/>
                </a:lnTo>
                <a:lnTo>
                  <a:pt x="6629400" y="0"/>
                </a:lnTo>
                <a:lnTo>
                  <a:pt x="6724" y="36307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06ACDE0-60FC-8FAB-291C-262420726487}"/>
              </a:ext>
            </a:extLst>
          </p:cNvPr>
          <p:cNvSpPr/>
          <p:nvPr/>
        </p:nvSpPr>
        <p:spPr>
          <a:xfrm>
            <a:off x="3913094" y="1620371"/>
            <a:ext cx="1997139" cy="625288"/>
          </a:xfrm>
          <a:custGeom>
            <a:avLst/>
            <a:gdLst>
              <a:gd name="connsiteX0" fmla="*/ 0 w 1997139"/>
              <a:gd name="connsiteY0" fmla="*/ 275664 h 625288"/>
              <a:gd name="connsiteX1" fmla="*/ 0 w 1997139"/>
              <a:gd name="connsiteY1" fmla="*/ 275664 h 625288"/>
              <a:gd name="connsiteX2" fmla="*/ 13447 w 1997139"/>
              <a:gd name="connsiteY2" fmla="*/ 389964 h 625288"/>
              <a:gd name="connsiteX3" fmla="*/ 26894 w 1997139"/>
              <a:gd name="connsiteY3" fmla="*/ 410135 h 625288"/>
              <a:gd name="connsiteX4" fmla="*/ 60512 w 1997139"/>
              <a:gd name="connsiteY4" fmla="*/ 484094 h 625288"/>
              <a:gd name="connsiteX5" fmla="*/ 67235 w 1997139"/>
              <a:gd name="connsiteY5" fmla="*/ 537882 h 625288"/>
              <a:gd name="connsiteX6" fmla="*/ 73959 w 1997139"/>
              <a:gd name="connsiteY6" fmla="*/ 564776 h 625288"/>
              <a:gd name="connsiteX7" fmla="*/ 127747 w 1997139"/>
              <a:gd name="connsiteY7" fmla="*/ 571500 h 625288"/>
              <a:gd name="connsiteX8" fmla="*/ 531159 w 1997139"/>
              <a:gd name="connsiteY8" fmla="*/ 544605 h 625288"/>
              <a:gd name="connsiteX9" fmla="*/ 551330 w 1997139"/>
              <a:gd name="connsiteY9" fmla="*/ 537882 h 625288"/>
              <a:gd name="connsiteX10" fmla="*/ 578224 w 1997139"/>
              <a:gd name="connsiteY10" fmla="*/ 531158 h 625288"/>
              <a:gd name="connsiteX11" fmla="*/ 632012 w 1997139"/>
              <a:gd name="connsiteY11" fmla="*/ 524435 h 625288"/>
              <a:gd name="connsiteX12" fmla="*/ 880782 w 1997139"/>
              <a:gd name="connsiteY12" fmla="*/ 510988 h 625288"/>
              <a:gd name="connsiteX13" fmla="*/ 988359 w 1997139"/>
              <a:gd name="connsiteY13" fmla="*/ 497541 h 625288"/>
              <a:gd name="connsiteX14" fmla="*/ 1284194 w 1997139"/>
              <a:gd name="connsiteY14" fmla="*/ 504264 h 625288"/>
              <a:gd name="connsiteX15" fmla="*/ 1378324 w 1997139"/>
              <a:gd name="connsiteY15" fmla="*/ 517711 h 625288"/>
              <a:gd name="connsiteX16" fmla="*/ 1485900 w 1997139"/>
              <a:gd name="connsiteY16" fmla="*/ 544605 h 625288"/>
              <a:gd name="connsiteX17" fmla="*/ 1566582 w 1997139"/>
              <a:gd name="connsiteY17" fmla="*/ 551329 h 625288"/>
              <a:gd name="connsiteX18" fmla="*/ 1714500 w 1997139"/>
              <a:gd name="connsiteY18" fmla="*/ 571500 h 625288"/>
              <a:gd name="connsiteX19" fmla="*/ 1822077 w 1997139"/>
              <a:gd name="connsiteY19" fmla="*/ 564776 h 625288"/>
              <a:gd name="connsiteX20" fmla="*/ 1875865 w 1997139"/>
              <a:gd name="connsiteY20" fmla="*/ 591670 h 625288"/>
              <a:gd name="connsiteX21" fmla="*/ 1902759 w 1997139"/>
              <a:gd name="connsiteY21" fmla="*/ 611841 h 625288"/>
              <a:gd name="connsiteX22" fmla="*/ 1949824 w 1997139"/>
              <a:gd name="connsiteY22" fmla="*/ 625288 h 625288"/>
              <a:gd name="connsiteX23" fmla="*/ 1969994 w 1997139"/>
              <a:gd name="connsiteY23" fmla="*/ 598394 h 625288"/>
              <a:gd name="connsiteX24" fmla="*/ 1983441 w 1997139"/>
              <a:gd name="connsiteY24" fmla="*/ 544605 h 625288"/>
              <a:gd name="connsiteX25" fmla="*/ 1990165 w 1997139"/>
              <a:gd name="connsiteY25" fmla="*/ 484094 h 625288"/>
              <a:gd name="connsiteX26" fmla="*/ 1996888 w 1997139"/>
              <a:gd name="connsiteY26" fmla="*/ 450476 h 625288"/>
              <a:gd name="connsiteX27" fmla="*/ 1983441 w 1997139"/>
              <a:gd name="connsiteY27" fmla="*/ 322729 h 625288"/>
              <a:gd name="connsiteX28" fmla="*/ 1976718 w 1997139"/>
              <a:gd name="connsiteY28" fmla="*/ 295835 h 625288"/>
              <a:gd name="connsiteX29" fmla="*/ 1963271 w 1997139"/>
              <a:gd name="connsiteY29" fmla="*/ 275664 h 625288"/>
              <a:gd name="connsiteX30" fmla="*/ 1956547 w 1997139"/>
              <a:gd name="connsiteY30" fmla="*/ 255494 h 625288"/>
              <a:gd name="connsiteX31" fmla="*/ 1869141 w 1997139"/>
              <a:gd name="connsiteY31" fmla="*/ 188258 h 625288"/>
              <a:gd name="connsiteX32" fmla="*/ 1775012 w 1997139"/>
              <a:gd name="connsiteY32" fmla="*/ 147917 h 625288"/>
              <a:gd name="connsiteX33" fmla="*/ 1284194 w 1997139"/>
              <a:gd name="connsiteY33" fmla="*/ 33617 h 625288"/>
              <a:gd name="connsiteX34" fmla="*/ 1163171 w 1997139"/>
              <a:gd name="connsiteY34" fmla="*/ 13447 h 625288"/>
              <a:gd name="connsiteX35" fmla="*/ 692524 w 1997139"/>
              <a:gd name="connsiteY35" fmla="*/ 0 h 625288"/>
              <a:gd name="connsiteX36" fmla="*/ 470647 w 1997139"/>
              <a:gd name="connsiteY36" fmla="*/ 13447 h 625288"/>
              <a:gd name="connsiteX37" fmla="*/ 437030 w 1997139"/>
              <a:gd name="connsiteY37" fmla="*/ 20170 h 625288"/>
              <a:gd name="connsiteX38" fmla="*/ 349624 w 1997139"/>
              <a:gd name="connsiteY38" fmla="*/ 47064 h 625288"/>
              <a:gd name="connsiteX39" fmla="*/ 329453 w 1997139"/>
              <a:gd name="connsiteY39" fmla="*/ 60511 h 625288"/>
              <a:gd name="connsiteX40" fmla="*/ 201706 w 1997139"/>
              <a:gd name="connsiteY40" fmla="*/ 107576 h 625288"/>
              <a:gd name="connsiteX41" fmla="*/ 181535 w 1997139"/>
              <a:gd name="connsiteY41" fmla="*/ 121023 h 625288"/>
              <a:gd name="connsiteX42" fmla="*/ 127747 w 1997139"/>
              <a:gd name="connsiteY42" fmla="*/ 161364 h 625288"/>
              <a:gd name="connsiteX43" fmla="*/ 87406 w 1997139"/>
              <a:gd name="connsiteY43" fmla="*/ 201705 h 625288"/>
              <a:gd name="connsiteX44" fmla="*/ 67235 w 1997139"/>
              <a:gd name="connsiteY44" fmla="*/ 221876 h 625288"/>
              <a:gd name="connsiteX45" fmla="*/ 47065 w 1997139"/>
              <a:gd name="connsiteY45" fmla="*/ 235323 h 625288"/>
              <a:gd name="connsiteX46" fmla="*/ 33618 w 1997139"/>
              <a:gd name="connsiteY46" fmla="*/ 255494 h 625288"/>
              <a:gd name="connsiteX47" fmla="*/ 13447 w 1997139"/>
              <a:gd name="connsiteY47" fmla="*/ 262217 h 625288"/>
              <a:gd name="connsiteX48" fmla="*/ 0 w 1997139"/>
              <a:gd name="connsiteY48" fmla="*/ 275664 h 62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997139" h="625288">
                <a:moveTo>
                  <a:pt x="0" y="275664"/>
                </a:moveTo>
                <a:lnTo>
                  <a:pt x="0" y="275664"/>
                </a:lnTo>
                <a:cubicBezTo>
                  <a:pt x="578" y="282597"/>
                  <a:pt x="4436" y="365934"/>
                  <a:pt x="13447" y="389964"/>
                </a:cubicBezTo>
                <a:cubicBezTo>
                  <a:pt x="16284" y="397530"/>
                  <a:pt x="23025" y="403041"/>
                  <a:pt x="26894" y="410135"/>
                </a:cubicBezTo>
                <a:cubicBezTo>
                  <a:pt x="52663" y="457378"/>
                  <a:pt x="48967" y="449462"/>
                  <a:pt x="60512" y="484094"/>
                </a:cubicBezTo>
                <a:cubicBezTo>
                  <a:pt x="62753" y="502023"/>
                  <a:pt x="64265" y="520059"/>
                  <a:pt x="67235" y="537882"/>
                </a:cubicBezTo>
                <a:cubicBezTo>
                  <a:pt x="68754" y="546997"/>
                  <a:pt x="65881" y="560288"/>
                  <a:pt x="73959" y="564776"/>
                </a:cubicBezTo>
                <a:cubicBezTo>
                  <a:pt x="89754" y="573551"/>
                  <a:pt x="109818" y="569259"/>
                  <a:pt x="127747" y="571500"/>
                </a:cubicBezTo>
                <a:cubicBezTo>
                  <a:pt x="320829" y="536394"/>
                  <a:pt x="128478" y="567837"/>
                  <a:pt x="531159" y="544605"/>
                </a:cubicBezTo>
                <a:cubicBezTo>
                  <a:pt x="538235" y="544197"/>
                  <a:pt x="544515" y="539829"/>
                  <a:pt x="551330" y="537882"/>
                </a:cubicBezTo>
                <a:cubicBezTo>
                  <a:pt x="560215" y="535343"/>
                  <a:pt x="569109" y="532677"/>
                  <a:pt x="578224" y="531158"/>
                </a:cubicBezTo>
                <a:cubicBezTo>
                  <a:pt x="596047" y="528188"/>
                  <a:pt x="614033" y="526233"/>
                  <a:pt x="632012" y="524435"/>
                </a:cubicBezTo>
                <a:cubicBezTo>
                  <a:pt x="730656" y="514571"/>
                  <a:pt x="764514" y="515638"/>
                  <a:pt x="880782" y="510988"/>
                </a:cubicBezTo>
                <a:cubicBezTo>
                  <a:pt x="923599" y="500283"/>
                  <a:pt x="928428" y="497541"/>
                  <a:pt x="988359" y="497541"/>
                </a:cubicBezTo>
                <a:cubicBezTo>
                  <a:pt x="1086996" y="497541"/>
                  <a:pt x="1185582" y="502023"/>
                  <a:pt x="1284194" y="504264"/>
                </a:cubicBezTo>
                <a:cubicBezTo>
                  <a:pt x="1315571" y="508746"/>
                  <a:pt x="1347575" y="510024"/>
                  <a:pt x="1378324" y="517711"/>
                </a:cubicBezTo>
                <a:cubicBezTo>
                  <a:pt x="1414183" y="526676"/>
                  <a:pt x="1449513" y="538107"/>
                  <a:pt x="1485900" y="544605"/>
                </a:cubicBezTo>
                <a:cubicBezTo>
                  <a:pt x="1512467" y="549349"/>
                  <a:pt x="1539688" y="549088"/>
                  <a:pt x="1566582" y="551329"/>
                </a:cubicBezTo>
                <a:cubicBezTo>
                  <a:pt x="1618553" y="561724"/>
                  <a:pt x="1653519" y="569652"/>
                  <a:pt x="1714500" y="571500"/>
                </a:cubicBezTo>
                <a:cubicBezTo>
                  <a:pt x="1750412" y="572588"/>
                  <a:pt x="1786218" y="567017"/>
                  <a:pt x="1822077" y="564776"/>
                </a:cubicBezTo>
                <a:cubicBezTo>
                  <a:pt x="1866048" y="608749"/>
                  <a:pt x="1814029" y="564188"/>
                  <a:pt x="1875865" y="591670"/>
                </a:cubicBezTo>
                <a:cubicBezTo>
                  <a:pt x="1886105" y="596221"/>
                  <a:pt x="1893029" y="606281"/>
                  <a:pt x="1902759" y="611841"/>
                </a:cubicBezTo>
                <a:cubicBezTo>
                  <a:pt x="1910257" y="616126"/>
                  <a:pt x="1944007" y="623834"/>
                  <a:pt x="1949824" y="625288"/>
                </a:cubicBezTo>
                <a:cubicBezTo>
                  <a:pt x="1956547" y="616323"/>
                  <a:pt x="1965684" y="608738"/>
                  <a:pt x="1969994" y="598394"/>
                </a:cubicBezTo>
                <a:cubicBezTo>
                  <a:pt x="1977102" y="581334"/>
                  <a:pt x="1983441" y="544605"/>
                  <a:pt x="1983441" y="544605"/>
                </a:cubicBezTo>
                <a:cubicBezTo>
                  <a:pt x="1985682" y="524435"/>
                  <a:pt x="1987295" y="504185"/>
                  <a:pt x="1990165" y="484094"/>
                </a:cubicBezTo>
                <a:cubicBezTo>
                  <a:pt x="1991781" y="472781"/>
                  <a:pt x="1996888" y="461904"/>
                  <a:pt x="1996888" y="450476"/>
                </a:cubicBezTo>
                <a:cubicBezTo>
                  <a:pt x="1996888" y="315045"/>
                  <a:pt x="2000114" y="381084"/>
                  <a:pt x="1983441" y="322729"/>
                </a:cubicBezTo>
                <a:cubicBezTo>
                  <a:pt x="1980902" y="313844"/>
                  <a:pt x="1980358" y="304328"/>
                  <a:pt x="1976718" y="295835"/>
                </a:cubicBezTo>
                <a:cubicBezTo>
                  <a:pt x="1973535" y="288408"/>
                  <a:pt x="1966885" y="282892"/>
                  <a:pt x="1963271" y="275664"/>
                </a:cubicBezTo>
                <a:cubicBezTo>
                  <a:pt x="1960101" y="269325"/>
                  <a:pt x="1960303" y="261504"/>
                  <a:pt x="1956547" y="255494"/>
                </a:cubicBezTo>
                <a:cubicBezTo>
                  <a:pt x="1931257" y="215031"/>
                  <a:pt x="1916441" y="210880"/>
                  <a:pt x="1869141" y="188258"/>
                </a:cubicBezTo>
                <a:cubicBezTo>
                  <a:pt x="1838345" y="173530"/>
                  <a:pt x="1808015" y="156642"/>
                  <a:pt x="1775012" y="147917"/>
                </a:cubicBezTo>
                <a:cubicBezTo>
                  <a:pt x="1612608" y="104983"/>
                  <a:pt x="1449892" y="61233"/>
                  <a:pt x="1284194" y="33617"/>
                </a:cubicBezTo>
                <a:cubicBezTo>
                  <a:pt x="1243853" y="26894"/>
                  <a:pt x="1204003" y="15767"/>
                  <a:pt x="1163171" y="13447"/>
                </a:cubicBezTo>
                <a:cubicBezTo>
                  <a:pt x="1006477" y="4544"/>
                  <a:pt x="849406" y="4482"/>
                  <a:pt x="692524" y="0"/>
                </a:cubicBezTo>
                <a:lnTo>
                  <a:pt x="470647" y="13447"/>
                </a:lnTo>
                <a:cubicBezTo>
                  <a:pt x="459276" y="14584"/>
                  <a:pt x="448165" y="17600"/>
                  <a:pt x="437030" y="20170"/>
                </a:cubicBezTo>
                <a:cubicBezTo>
                  <a:pt x="405089" y="27541"/>
                  <a:pt x="378487" y="32633"/>
                  <a:pt x="349624" y="47064"/>
                </a:cubicBezTo>
                <a:cubicBezTo>
                  <a:pt x="342396" y="50678"/>
                  <a:pt x="336790" y="57125"/>
                  <a:pt x="329453" y="60511"/>
                </a:cubicBezTo>
                <a:cubicBezTo>
                  <a:pt x="185895" y="126768"/>
                  <a:pt x="334957" y="52055"/>
                  <a:pt x="201706" y="107576"/>
                </a:cubicBezTo>
                <a:cubicBezTo>
                  <a:pt x="194247" y="110684"/>
                  <a:pt x="188070" y="116270"/>
                  <a:pt x="181535" y="121023"/>
                </a:cubicBezTo>
                <a:cubicBezTo>
                  <a:pt x="163410" y="134205"/>
                  <a:pt x="143594" y="145517"/>
                  <a:pt x="127747" y="161364"/>
                </a:cubicBezTo>
                <a:lnTo>
                  <a:pt x="87406" y="201705"/>
                </a:lnTo>
                <a:cubicBezTo>
                  <a:pt x="80682" y="208429"/>
                  <a:pt x="75147" y="216601"/>
                  <a:pt x="67235" y="221876"/>
                </a:cubicBezTo>
                <a:lnTo>
                  <a:pt x="47065" y="235323"/>
                </a:lnTo>
                <a:cubicBezTo>
                  <a:pt x="42583" y="242047"/>
                  <a:pt x="39928" y="250446"/>
                  <a:pt x="33618" y="255494"/>
                </a:cubicBezTo>
                <a:cubicBezTo>
                  <a:pt x="28084" y="259921"/>
                  <a:pt x="19524" y="258571"/>
                  <a:pt x="13447" y="262217"/>
                </a:cubicBezTo>
                <a:cubicBezTo>
                  <a:pt x="8011" y="265478"/>
                  <a:pt x="2241" y="273423"/>
                  <a:pt x="0" y="27566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1C131EC-5B18-514C-7B6A-3464925C564A}"/>
              </a:ext>
            </a:extLst>
          </p:cNvPr>
          <p:cNvSpPr/>
          <p:nvPr/>
        </p:nvSpPr>
        <p:spPr>
          <a:xfrm>
            <a:off x="4690059" y="3045759"/>
            <a:ext cx="1233370" cy="753035"/>
          </a:xfrm>
          <a:custGeom>
            <a:avLst/>
            <a:gdLst>
              <a:gd name="connsiteX0" fmla="*/ 171053 w 1233370"/>
              <a:gd name="connsiteY0" fmla="*/ 20170 h 753035"/>
              <a:gd name="connsiteX1" fmla="*/ 258459 w 1233370"/>
              <a:gd name="connsiteY1" fmla="*/ 13447 h 753035"/>
              <a:gd name="connsiteX2" fmla="*/ 332417 w 1233370"/>
              <a:gd name="connsiteY2" fmla="*/ 6723 h 753035"/>
              <a:gd name="connsiteX3" fmla="*/ 379482 w 1233370"/>
              <a:gd name="connsiteY3" fmla="*/ 0 h 753035"/>
              <a:gd name="connsiteX4" fmla="*/ 587912 w 1233370"/>
              <a:gd name="connsiteY4" fmla="*/ 6723 h 753035"/>
              <a:gd name="connsiteX5" fmla="*/ 634976 w 1233370"/>
              <a:gd name="connsiteY5" fmla="*/ 13447 h 753035"/>
              <a:gd name="connsiteX6" fmla="*/ 702212 w 1233370"/>
              <a:gd name="connsiteY6" fmla="*/ 20170 h 753035"/>
              <a:gd name="connsiteX7" fmla="*/ 762723 w 1233370"/>
              <a:gd name="connsiteY7" fmla="*/ 33617 h 753035"/>
              <a:gd name="connsiteX8" fmla="*/ 1045112 w 1233370"/>
              <a:gd name="connsiteY8" fmla="*/ 60512 h 753035"/>
              <a:gd name="connsiteX9" fmla="*/ 1105623 w 1233370"/>
              <a:gd name="connsiteY9" fmla="*/ 114300 h 753035"/>
              <a:gd name="connsiteX10" fmla="*/ 1125794 w 1233370"/>
              <a:gd name="connsiteY10" fmla="*/ 127747 h 753035"/>
              <a:gd name="connsiteX11" fmla="*/ 1145965 w 1233370"/>
              <a:gd name="connsiteY11" fmla="*/ 174812 h 753035"/>
              <a:gd name="connsiteX12" fmla="*/ 1159412 w 1233370"/>
              <a:gd name="connsiteY12" fmla="*/ 201706 h 753035"/>
              <a:gd name="connsiteX13" fmla="*/ 1172859 w 1233370"/>
              <a:gd name="connsiteY13" fmla="*/ 242047 h 753035"/>
              <a:gd name="connsiteX14" fmla="*/ 1206476 w 1233370"/>
              <a:gd name="connsiteY14" fmla="*/ 342900 h 753035"/>
              <a:gd name="connsiteX15" fmla="*/ 1233370 w 1233370"/>
              <a:gd name="connsiteY15" fmla="*/ 470647 h 753035"/>
              <a:gd name="connsiteX16" fmla="*/ 1213200 w 1233370"/>
              <a:gd name="connsiteY16" fmla="*/ 611841 h 753035"/>
              <a:gd name="connsiteX17" fmla="*/ 1159412 w 1233370"/>
              <a:gd name="connsiteY17" fmla="*/ 692523 h 753035"/>
              <a:gd name="connsiteX18" fmla="*/ 1058559 w 1233370"/>
              <a:gd name="connsiteY18" fmla="*/ 746312 h 753035"/>
              <a:gd name="connsiteX19" fmla="*/ 964429 w 1233370"/>
              <a:gd name="connsiteY19" fmla="*/ 753035 h 753035"/>
              <a:gd name="connsiteX20" fmla="*/ 634976 w 1233370"/>
              <a:gd name="connsiteY20" fmla="*/ 746312 h 753035"/>
              <a:gd name="connsiteX21" fmla="*/ 439994 w 1233370"/>
              <a:gd name="connsiteY21" fmla="*/ 699247 h 753035"/>
              <a:gd name="connsiteX22" fmla="*/ 70200 w 1233370"/>
              <a:gd name="connsiteY22" fmla="*/ 564776 h 753035"/>
              <a:gd name="connsiteX23" fmla="*/ 16412 w 1233370"/>
              <a:gd name="connsiteY23" fmla="*/ 531159 h 753035"/>
              <a:gd name="connsiteX24" fmla="*/ 9688 w 1233370"/>
              <a:gd name="connsiteY24" fmla="*/ 510988 h 753035"/>
              <a:gd name="connsiteX25" fmla="*/ 9688 w 1233370"/>
              <a:gd name="connsiteY25" fmla="*/ 356347 h 753035"/>
              <a:gd name="connsiteX26" fmla="*/ 43306 w 1233370"/>
              <a:gd name="connsiteY26" fmla="*/ 289112 h 753035"/>
              <a:gd name="connsiteX27" fmla="*/ 70200 w 1233370"/>
              <a:gd name="connsiteY27" fmla="*/ 235323 h 753035"/>
              <a:gd name="connsiteX28" fmla="*/ 97094 w 1233370"/>
              <a:gd name="connsiteY28" fmla="*/ 194982 h 753035"/>
              <a:gd name="connsiteX29" fmla="*/ 110541 w 1233370"/>
              <a:gd name="connsiteY29" fmla="*/ 168088 h 753035"/>
              <a:gd name="connsiteX30" fmla="*/ 123988 w 1233370"/>
              <a:gd name="connsiteY30" fmla="*/ 147917 h 753035"/>
              <a:gd name="connsiteX31" fmla="*/ 137435 w 1233370"/>
              <a:gd name="connsiteY31" fmla="*/ 107576 h 753035"/>
              <a:gd name="connsiteX32" fmla="*/ 164329 w 1233370"/>
              <a:gd name="connsiteY32" fmla="*/ 60512 h 753035"/>
              <a:gd name="connsiteX33" fmla="*/ 171053 w 1233370"/>
              <a:gd name="connsiteY33" fmla="*/ 20170 h 753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233370" h="753035">
                <a:moveTo>
                  <a:pt x="171053" y="20170"/>
                </a:moveTo>
                <a:cubicBezTo>
                  <a:pt x="233115" y="32583"/>
                  <a:pt x="176890" y="26327"/>
                  <a:pt x="258459" y="13447"/>
                </a:cubicBezTo>
                <a:cubicBezTo>
                  <a:pt x="282910" y="9586"/>
                  <a:pt x="307814" y="9457"/>
                  <a:pt x="332417" y="6723"/>
                </a:cubicBezTo>
                <a:cubicBezTo>
                  <a:pt x="348168" y="4973"/>
                  <a:pt x="363794" y="2241"/>
                  <a:pt x="379482" y="0"/>
                </a:cubicBezTo>
                <a:cubicBezTo>
                  <a:pt x="448959" y="2241"/>
                  <a:pt x="518495" y="3070"/>
                  <a:pt x="587912" y="6723"/>
                </a:cubicBezTo>
                <a:cubicBezTo>
                  <a:pt x="603737" y="7556"/>
                  <a:pt x="619237" y="11595"/>
                  <a:pt x="634976" y="13447"/>
                </a:cubicBezTo>
                <a:cubicBezTo>
                  <a:pt x="657345" y="16079"/>
                  <a:pt x="679800" y="17929"/>
                  <a:pt x="702212" y="20170"/>
                </a:cubicBezTo>
                <a:cubicBezTo>
                  <a:pt x="722382" y="24652"/>
                  <a:pt x="742142" y="31787"/>
                  <a:pt x="762723" y="33617"/>
                </a:cubicBezTo>
                <a:lnTo>
                  <a:pt x="1045112" y="60512"/>
                </a:lnTo>
                <a:cubicBezTo>
                  <a:pt x="1065282" y="78441"/>
                  <a:pt x="1084891" y="97023"/>
                  <a:pt x="1105623" y="114300"/>
                </a:cubicBezTo>
                <a:cubicBezTo>
                  <a:pt x="1111831" y="119473"/>
                  <a:pt x="1120621" y="121539"/>
                  <a:pt x="1125794" y="127747"/>
                </a:cubicBezTo>
                <a:cubicBezTo>
                  <a:pt x="1138910" y="143486"/>
                  <a:pt x="1138547" y="157504"/>
                  <a:pt x="1145965" y="174812"/>
                </a:cubicBezTo>
                <a:cubicBezTo>
                  <a:pt x="1149913" y="184024"/>
                  <a:pt x="1155690" y="192400"/>
                  <a:pt x="1159412" y="201706"/>
                </a:cubicBezTo>
                <a:cubicBezTo>
                  <a:pt x="1164676" y="214867"/>
                  <a:pt x="1167771" y="228817"/>
                  <a:pt x="1172859" y="242047"/>
                </a:cubicBezTo>
                <a:cubicBezTo>
                  <a:pt x="1199887" y="312320"/>
                  <a:pt x="1189346" y="265817"/>
                  <a:pt x="1206476" y="342900"/>
                </a:cubicBezTo>
                <a:cubicBezTo>
                  <a:pt x="1215916" y="385380"/>
                  <a:pt x="1233370" y="470647"/>
                  <a:pt x="1233370" y="470647"/>
                </a:cubicBezTo>
                <a:cubicBezTo>
                  <a:pt x="1226647" y="517712"/>
                  <a:pt x="1228234" y="566738"/>
                  <a:pt x="1213200" y="611841"/>
                </a:cubicBezTo>
                <a:cubicBezTo>
                  <a:pt x="1202979" y="642505"/>
                  <a:pt x="1179794" y="667437"/>
                  <a:pt x="1159412" y="692523"/>
                </a:cubicBezTo>
                <a:cubicBezTo>
                  <a:pt x="1138030" y="718840"/>
                  <a:pt x="1086833" y="740422"/>
                  <a:pt x="1058559" y="746312"/>
                </a:cubicBezTo>
                <a:cubicBezTo>
                  <a:pt x="1027764" y="752728"/>
                  <a:pt x="995806" y="750794"/>
                  <a:pt x="964429" y="753035"/>
                </a:cubicBezTo>
                <a:lnTo>
                  <a:pt x="634976" y="746312"/>
                </a:lnTo>
                <a:cubicBezTo>
                  <a:pt x="568464" y="739490"/>
                  <a:pt x="504322" y="717473"/>
                  <a:pt x="439994" y="699247"/>
                </a:cubicBezTo>
                <a:cubicBezTo>
                  <a:pt x="381158" y="682577"/>
                  <a:pt x="135278" y="605449"/>
                  <a:pt x="70200" y="564776"/>
                </a:cubicBezTo>
                <a:lnTo>
                  <a:pt x="16412" y="531159"/>
                </a:lnTo>
                <a:cubicBezTo>
                  <a:pt x="14171" y="524435"/>
                  <a:pt x="11407" y="517864"/>
                  <a:pt x="9688" y="510988"/>
                </a:cubicBezTo>
                <a:cubicBezTo>
                  <a:pt x="-3447" y="458447"/>
                  <a:pt x="-3011" y="415610"/>
                  <a:pt x="9688" y="356347"/>
                </a:cubicBezTo>
                <a:cubicBezTo>
                  <a:pt x="14938" y="331846"/>
                  <a:pt x="32100" y="311524"/>
                  <a:pt x="43306" y="289112"/>
                </a:cubicBezTo>
                <a:lnTo>
                  <a:pt x="70200" y="235323"/>
                </a:lnTo>
                <a:cubicBezTo>
                  <a:pt x="79165" y="221876"/>
                  <a:pt x="89866" y="209437"/>
                  <a:pt x="97094" y="194982"/>
                </a:cubicBezTo>
                <a:cubicBezTo>
                  <a:pt x="101576" y="186017"/>
                  <a:pt x="105568" y="176790"/>
                  <a:pt x="110541" y="168088"/>
                </a:cubicBezTo>
                <a:cubicBezTo>
                  <a:pt x="114550" y="161072"/>
                  <a:pt x="120706" y="155301"/>
                  <a:pt x="123988" y="147917"/>
                </a:cubicBezTo>
                <a:cubicBezTo>
                  <a:pt x="129745" y="134964"/>
                  <a:pt x="131096" y="120254"/>
                  <a:pt x="137435" y="107576"/>
                </a:cubicBezTo>
                <a:cubicBezTo>
                  <a:pt x="154496" y="73455"/>
                  <a:pt x="145322" y="89021"/>
                  <a:pt x="164329" y="60512"/>
                </a:cubicBezTo>
                <a:lnTo>
                  <a:pt x="171053" y="2017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231683A-851B-22F8-8B7C-24DA855BC143}"/>
              </a:ext>
            </a:extLst>
          </p:cNvPr>
          <p:cNvSpPr/>
          <p:nvPr/>
        </p:nvSpPr>
        <p:spPr>
          <a:xfrm>
            <a:off x="2522431" y="1306674"/>
            <a:ext cx="1346480" cy="1960961"/>
          </a:xfrm>
          <a:custGeom>
            <a:avLst/>
            <a:gdLst>
              <a:gd name="connsiteX0" fmla="*/ 1182234 w 1346480"/>
              <a:gd name="connsiteY0" fmla="*/ 683491 h 1960961"/>
              <a:gd name="connsiteX1" fmla="*/ 1195681 w 1346480"/>
              <a:gd name="connsiteY1" fmla="*/ 744002 h 1960961"/>
              <a:gd name="connsiteX2" fmla="*/ 1202404 w 1346480"/>
              <a:gd name="connsiteY2" fmla="*/ 764173 h 1960961"/>
              <a:gd name="connsiteX3" fmla="*/ 1195681 w 1346480"/>
              <a:gd name="connsiteY3" fmla="*/ 999497 h 1960961"/>
              <a:gd name="connsiteX4" fmla="*/ 1188957 w 1346480"/>
              <a:gd name="connsiteY4" fmla="*/ 1033114 h 1960961"/>
              <a:gd name="connsiteX5" fmla="*/ 1175510 w 1346480"/>
              <a:gd name="connsiteY5" fmla="*/ 1133967 h 1960961"/>
              <a:gd name="connsiteX6" fmla="*/ 1162063 w 1346480"/>
              <a:gd name="connsiteY6" fmla="*/ 1160861 h 1960961"/>
              <a:gd name="connsiteX7" fmla="*/ 1168787 w 1346480"/>
              <a:gd name="connsiteY7" fmla="*/ 1402908 h 1960961"/>
              <a:gd name="connsiteX8" fmla="*/ 1175510 w 1346480"/>
              <a:gd name="connsiteY8" fmla="*/ 1443250 h 1960961"/>
              <a:gd name="connsiteX9" fmla="*/ 1155340 w 1346480"/>
              <a:gd name="connsiteY9" fmla="*/ 1644955 h 1960961"/>
              <a:gd name="connsiteX10" fmla="*/ 1141893 w 1346480"/>
              <a:gd name="connsiteY10" fmla="*/ 1685297 h 1960961"/>
              <a:gd name="connsiteX11" fmla="*/ 973804 w 1346480"/>
              <a:gd name="connsiteY11" fmla="*/ 1873555 h 1960961"/>
              <a:gd name="connsiteX12" fmla="*/ 852781 w 1346480"/>
              <a:gd name="connsiteY12" fmla="*/ 1947514 h 1960961"/>
              <a:gd name="connsiteX13" fmla="*/ 785545 w 1346480"/>
              <a:gd name="connsiteY13" fmla="*/ 1960961 h 1960961"/>
              <a:gd name="connsiteX14" fmla="*/ 630904 w 1346480"/>
              <a:gd name="connsiteY14" fmla="*/ 1940791 h 1960961"/>
              <a:gd name="connsiteX15" fmla="*/ 361963 w 1346480"/>
              <a:gd name="connsiteY15" fmla="*/ 1826491 h 1960961"/>
              <a:gd name="connsiteX16" fmla="*/ 288004 w 1346480"/>
              <a:gd name="connsiteY16" fmla="*/ 1759255 h 1960961"/>
              <a:gd name="connsiteX17" fmla="*/ 52681 w 1346480"/>
              <a:gd name="connsiteY17" fmla="*/ 1416355 h 1960961"/>
              <a:gd name="connsiteX18" fmla="*/ 5616 w 1346480"/>
              <a:gd name="connsiteY18" fmla="*/ 986050 h 1960961"/>
              <a:gd name="connsiteX19" fmla="*/ 59404 w 1346480"/>
              <a:gd name="connsiteY19" fmla="*/ 811238 h 1960961"/>
              <a:gd name="connsiteX20" fmla="*/ 140087 w 1346480"/>
              <a:gd name="connsiteY20" fmla="*/ 602808 h 1960961"/>
              <a:gd name="connsiteX21" fmla="*/ 570393 w 1346480"/>
              <a:gd name="connsiteY21" fmla="*/ 192673 h 1960961"/>
              <a:gd name="connsiteX22" fmla="*/ 772098 w 1346480"/>
              <a:gd name="connsiteY22" fmla="*/ 64926 h 1960961"/>
              <a:gd name="connsiteX23" fmla="*/ 993975 w 1346480"/>
              <a:gd name="connsiteY23" fmla="*/ 4414 h 1960961"/>
              <a:gd name="connsiteX24" fmla="*/ 1094828 w 1346480"/>
              <a:gd name="connsiteY24" fmla="*/ 11138 h 1960961"/>
              <a:gd name="connsiteX25" fmla="*/ 1215851 w 1346480"/>
              <a:gd name="connsiteY25" fmla="*/ 192673 h 1960961"/>
              <a:gd name="connsiteX26" fmla="*/ 1336875 w 1346480"/>
              <a:gd name="connsiteY26" fmla="*/ 414550 h 1960961"/>
              <a:gd name="connsiteX27" fmla="*/ 1289810 w 1346480"/>
              <a:gd name="connsiteY27" fmla="*/ 663320 h 1960961"/>
              <a:gd name="connsiteX28" fmla="*/ 1256193 w 1346480"/>
              <a:gd name="connsiteY28" fmla="*/ 676767 h 1960961"/>
              <a:gd name="connsiteX29" fmla="*/ 1242745 w 1346480"/>
              <a:gd name="connsiteY29" fmla="*/ 690214 h 1960961"/>
              <a:gd name="connsiteX30" fmla="*/ 1182234 w 1346480"/>
              <a:gd name="connsiteY30" fmla="*/ 683491 h 1960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346480" h="1960961">
                <a:moveTo>
                  <a:pt x="1182234" y="683491"/>
                </a:moveTo>
                <a:cubicBezTo>
                  <a:pt x="1174390" y="692456"/>
                  <a:pt x="1189348" y="721836"/>
                  <a:pt x="1195681" y="744002"/>
                </a:cubicBezTo>
                <a:cubicBezTo>
                  <a:pt x="1197628" y="750817"/>
                  <a:pt x="1200163" y="757449"/>
                  <a:pt x="1202404" y="764173"/>
                </a:cubicBezTo>
                <a:cubicBezTo>
                  <a:pt x="1200163" y="842614"/>
                  <a:pt x="1199600" y="921122"/>
                  <a:pt x="1195681" y="999497"/>
                </a:cubicBezTo>
                <a:cubicBezTo>
                  <a:pt x="1195110" y="1010910"/>
                  <a:pt x="1190374" y="1021775"/>
                  <a:pt x="1188957" y="1033114"/>
                </a:cubicBezTo>
                <a:cubicBezTo>
                  <a:pt x="1185667" y="1059435"/>
                  <a:pt x="1186645" y="1104276"/>
                  <a:pt x="1175510" y="1133967"/>
                </a:cubicBezTo>
                <a:cubicBezTo>
                  <a:pt x="1171991" y="1143352"/>
                  <a:pt x="1166545" y="1151896"/>
                  <a:pt x="1162063" y="1160861"/>
                </a:cubicBezTo>
                <a:cubicBezTo>
                  <a:pt x="1164304" y="1241543"/>
                  <a:pt x="1164948" y="1322286"/>
                  <a:pt x="1168787" y="1402908"/>
                </a:cubicBezTo>
                <a:cubicBezTo>
                  <a:pt x="1169435" y="1416525"/>
                  <a:pt x="1175510" y="1429617"/>
                  <a:pt x="1175510" y="1443250"/>
                </a:cubicBezTo>
                <a:cubicBezTo>
                  <a:pt x="1175510" y="1643400"/>
                  <a:pt x="1188062" y="1554969"/>
                  <a:pt x="1155340" y="1644955"/>
                </a:cubicBezTo>
                <a:cubicBezTo>
                  <a:pt x="1150496" y="1658276"/>
                  <a:pt x="1149080" y="1673079"/>
                  <a:pt x="1141893" y="1685297"/>
                </a:cubicBezTo>
                <a:cubicBezTo>
                  <a:pt x="1101036" y="1754752"/>
                  <a:pt x="1030781" y="1822682"/>
                  <a:pt x="973804" y="1873555"/>
                </a:cubicBezTo>
                <a:cubicBezTo>
                  <a:pt x="940424" y="1903358"/>
                  <a:pt x="897414" y="1934387"/>
                  <a:pt x="852781" y="1947514"/>
                </a:cubicBezTo>
                <a:cubicBezTo>
                  <a:pt x="830854" y="1953963"/>
                  <a:pt x="807957" y="1956479"/>
                  <a:pt x="785545" y="1960961"/>
                </a:cubicBezTo>
                <a:cubicBezTo>
                  <a:pt x="733998" y="1954238"/>
                  <a:pt x="681215" y="1953872"/>
                  <a:pt x="630904" y="1940791"/>
                </a:cubicBezTo>
                <a:cubicBezTo>
                  <a:pt x="577237" y="1926837"/>
                  <a:pt x="424702" y="1870931"/>
                  <a:pt x="361963" y="1826491"/>
                </a:cubicBezTo>
                <a:cubicBezTo>
                  <a:pt x="334775" y="1807233"/>
                  <a:pt x="310095" y="1784196"/>
                  <a:pt x="288004" y="1759255"/>
                </a:cubicBezTo>
                <a:cubicBezTo>
                  <a:pt x="146839" y="1599875"/>
                  <a:pt x="156266" y="1595902"/>
                  <a:pt x="52681" y="1416355"/>
                </a:cubicBezTo>
                <a:cubicBezTo>
                  <a:pt x="19963" y="1258218"/>
                  <a:pt x="-13576" y="1153294"/>
                  <a:pt x="5616" y="986050"/>
                </a:cubicBezTo>
                <a:cubicBezTo>
                  <a:pt x="12566" y="925481"/>
                  <a:pt x="39219" y="868766"/>
                  <a:pt x="59404" y="811238"/>
                </a:cubicBezTo>
                <a:cubicBezTo>
                  <a:pt x="84070" y="740939"/>
                  <a:pt x="100419" y="665870"/>
                  <a:pt x="140087" y="602808"/>
                </a:cubicBezTo>
                <a:cubicBezTo>
                  <a:pt x="236685" y="449242"/>
                  <a:pt x="429717" y="295555"/>
                  <a:pt x="570393" y="192673"/>
                </a:cubicBezTo>
                <a:cubicBezTo>
                  <a:pt x="634632" y="145692"/>
                  <a:pt x="699372" y="97249"/>
                  <a:pt x="772098" y="64926"/>
                </a:cubicBezTo>
                <a:cubicBezTo>
                  <a:pt x="842151" y="33791"/>
                  <a:pt x="920016" y="24585"/>
                  <a:pt x="993975" y="4414"/>
                </a:cubicBezTo>
                <a:cubicBezTo>
                  <a:pt x="1027593" y="6655"/>
                  <a:pt x="1069137" y="-10660"/>
                  <a:pt x="1094828" y="11138"/>
                </a:cubicBezTo>
                <a:cubicBezTo>
                  <a:pt x="1150282" y="58190"/>
                  <a:pt x="1177102" y="131130"/>
                  <a:pt x="1215851" y="192673"/>
                </a:cubicBezTo>
                <a:cubicBezTo>
                  <a:pt x="1322583" y="362189"/>
                  <a:pt x="1302812" y="312358"/>
                  <a:pt x="1336875" y="414550"/>
                </a:cubicBezTo>
                <a:cubicBezTo>
                  <a:pt x="1326167" y="596583"/>
                  <a:pt x="1388282" y="614085"/>
                  <a:pt x="1289810" y="663320"/>
                </a:cubicBezTo>
                <a:cubicBezTo>
                  <a:pt x="1279015" y="668717"/>
                  <a:pt x="1267399" y="672285"/>
                  <a:pt x="1256193" y="676767"/>
                </a:cubicBezTo>
                <a:cubicBezTo>
                  <a:pt x="1251710" y="681249"/>
                  <a:pt x="1248249" y="687069"/>
                  <a:pt x="1242745" y="690214"/>
                </a:cubicBezTo>
                <a:cubicBezTo>
                  <a:pt x="1191562" y="719461"/>
                  <a:pt x="1190078" y="674526"/>
                  <a:pt x="1182234" y="68349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C5DAEBA-CD03-8C55-799B-CFA50B866C14}"/>
              </a:ext>
            </a:extLst>
          </p:cNvPr>
          <p:cNvSpPr/>
          <p:nvPr/>
        </p:nvSpPr>
        <p:spPr>
          <a:xfrm>
            <a:off x="3012141" y="2002944"/>
            <a:ext cx="700401" cy="10226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18251FD-A89D-B7D5-D23B-D04347E1A556}"/>
              </a:ext>
            </a:extLst>
          </p:cNvPr>
          <p:cNvSpPr/>
          <p:nvPr/>
        </p:nvSpPr>
        <p:spPr>
          <a:xfrm>
            <a:off x="9240371" y="3630706"/>
            <a:ext cx="1423147" cy="6500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0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2F281-F578-371A-71C3-68FB8C58F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 and achieved results from test run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77D02-8448-7BA8-483C-2D123100B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2802" y="820017"/>
            <a:ext cx="11226396" cy="5439757"/>
          </a:xfrm>
        </p:spPr>
        <p:txBody>
          <a:bodyPr/>
          <a:lstStyle/>
          <a:p>
            <a:pPr marL="230182" lvl="0" indent="-230182" algn="l" rtl="0"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</a:pPr>
            <a:r>
              <a:rPr lang="en-US"/>
              <a:t>Rate </a:t>
            </a:r>
            <a:r>
              <a:rPr lang="en-US" sz="1800">
                <a:solidFill>
                  <a:schemeClr val="accent6">
                    <a:lumMod val="75000"/>
                  </a:schemeClr>
                </a:solidFill>
              </a:rPr>
              <a:t>300k π/s stopped in ATAR</a:t>
            </a:r>
            <a:r>
              <a:rPr lang="en-US" sz="2000">
                <a:solidFill>
                  <a:schemeClr val="accent6">
                    <a:lumMod val="75000"/>
                  </a:schemeClr>
                </a:solidFill>
              </a:rPr>
              <a:t>                </a:t>
            </a:r>
            <a:r>
              <a:rPr lang="en-US" sz="2000">
                <a:solidFill>
                  <a:schemeClr val="accent6"/>
                </a:solidFill>
              </a:rPr>
              <a:t>	</a:t>
            </a:r>
            <a:r>
              <a:rPr lang="en-US" sz="2400"/>
              <a:t>😁</a:t>
            </a:r>
            <a:r>
              <a:rPr lang="en-US" sz="2000">
                <a:solidFill>
                  <a:schemeClr val="accent6"/>
                </a:solidFill>
              </a:rPr>
              <a:t>	</a:t>
            </a:r>
            <a:r>
              <a:rPr lang="en-US" sz="2000">
                <a:solidFill>
                  <a:schemeClr val="tx1"/>
                </a:solidFill>
              </a:rPr>
              <a:t>ok at 65 MeV/c</a:t>
            </a:r>
            <a:br>
              <a:rPr lang="en-US" sz="2000">
                <a:solidFill>
                  <a:schemeClr val="tx1"/>
                </a:solidFill>
              </a:rPr>
            </a:br>
            <a:r>
              <a:rPr lang="en-US"/>
              <a:t>Momentum </a:t>
            </a:r>
            <a:r>
              <a:rPr lang="en-US" sz="1800">
                <a:solidFill>
                  <a:schemeClr val="accent6">
                    <a:lumMod val="75000"/>
                  </a:schemeClr>
                </a:solidFill>
              </a:rPr>
              <a:t>lowest p preferred 55-70 MeV/c</a:t>
            </a:r>
            <a:br>
              <a:rPr lang="en-US" sz="1800">
                <a:solidFill>
                  <a:schemeClr val="accent6">
                    <a:lumMod val="75000"/>
                  </a:schemeClr>
                </a:solidFill>
              </a:rPr>
            </a:br>
            <a:endParaRPr lang="en-US"/>
          </a:p>
          <a:p>
            <a:pPr marL="228600" indent="-228600">
              <a:spcBef>
                <a:spcPts val="360"/>
              </a:spcBef>
              <a:buClr>
                <a:srgbClr val="4E74A3"/>
              </a:buClr>
              <a:buSzPts val="1800"/>
            </a:pPr>
            <a:r>
              <a:rPr lang="en-US"/>
              <a:t>Momentum bite  </a:t>
            </a:r>
            <a:r>
              <a:rPr lang="en-US" sz="1800">
                <a:solidFill>
                  <a:schemeClr val="accent6">
                    <a:lumMod val="75000"/>
                  </a:schemeClr>
                </a:solidFill>
              </a:rPr>
              <a:t>∆p/p &lt;2%</a:t>
            </a:r>
            <a:r>
              <a:rPr lang="en-US"/>
              <a:t>			</a:t>
            </a:r>
            <a:r>
              <a:rPr lang="en-US" sz="2400"/>
              <a:t>🙂</a:t>
            </a:r>
            <a:r>
              <a:rPr lang="en-US"/>
              <a:t>	</a:t>
            </a:r>
            <a:r>
              <a:rPr lang="en-US">
                <a:solidFill>
                  <a:schemeClr val="tx1"/>
                </a:solidFill>
              </a:rPr>
              <a:t>Probably not</a:t>
            </a:r>
            <a:r>
              <a:rPr lang="en-US"/>
              <a:t>, </a:t>
            </a:r>
            <a:br>
              <a:rPr lang="en-US"/>
            </a:br>
            <a:r>
              <a:rPr lang="en-US"/>
              <a:t>							</a:t>
            </a:r>
            <a:r>
              <a:rPr lang="en-US" sz="1800">
                <a:solidFill>
                  <a:srgbClr val="C00000"/>
                </a:solidFill>
              </a:rPr>
              <a:t>requires more data analysis/beam modeling</a:t>
            </a:r>
          </a:p>
          <a:p>
            <a:pPr marL="228600" indent="-228600">
              <a:spcBef>
                <a:spcPts val="400"/>
              </a:spcBef>
            </a:pPr>
            <a:r>
              <a:rPr lang="en-US"/>
              <a:t>Spot size </a:t>
            </a:r>
            <a:r>
              <a:rPr lang="en-US" sz="1800">
                <a:solidFill>
                  <a:schemeClr val="accent6">
                    <a:lumMod val="75000"/>
                  </a:schemeClr>
                </a:solidFill>
              </a:rPr>
              <a:t>smaller than ATAR                              	</a:t>
            </a:r>
            <a:r>
              <a:rPr lang="en-US" sz="2400"/>
              <a:t>🙄</a:t>
            </a:r>
            <a:r>
              <a:rPr lang="en-US" sz="180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/>
              <a:t>No, difficult, </a:t>
            </a:r>
            <a:br>
              <a:rPr lang="en-US"/>
            </a:br>
            <a:r>
              <a:rPr lang="en-US"/>
              <a:t>							</a:t>
            </a:r>
            <a:r>
              <a:rPr lang="en-US" sz="1800">
                <a:solidFill>
                  <a:srgbClr val="C00000"/>
                </a:solidFill>
              </a:rPr>
              <a:t>requires beam design and modeling </a:t>
            </a:r>
            <a:br>
              <a:rPr lang="en-US" sz="1800">
                <a:solidFill>
                  <a:srgbClr val="C00000"/>
                </a:solidFill>
              </a:rPr>
            </a:br>
            <a:r>
              <a:rPr lang="en-US" sz="1800">
                <a:solidFill>
                  <a:srgbClr val="C00000"/>
                </a:solidFill>
              </a:rPr>
              <a:t>							experimental design, active collimation</a:t>
            </a:r>
          </a:p>
          <a:p>
            <a:pPr marL="228600" indent="-228600">
              <a:spcBef>
                <a:spcPts val="400"/>
              </a:spcBef>
            </a:pPr>
            <a:r>
              <a:rPr lang="en-US"/>
              <a:t>Particle contamination µ/e less than 10% 	</a:t>
            </a:r>
            <a:r>
              <a:rPr lang="en-US" sz="2400"/>
              <a:t>🙂</a:t>
            </a:r>
            <a:r>
              <a:rPr lang="en-US"/>
              <a:t> 	Not yet, </a:t>
            </a:r>
            <a:r>
              <a:rPr lang="en-US" sz="1800">
                <a:solidFill>
                  <a:srgbClr val="C00000"/>
                </a:solidFill>
              </a:rPr>
              <a:t>requires additional magnets,</a:t>
            </a:r>
            <a:r>
              <a:rPr lang="en-US"/>
              <a:t>								</a:t>
            </a:r>
            <a:r>
              <a:rPr lang="en-US" sz="1800">
                <a:solidFill>
                  <a:srgbClr val="C00000"/>
                </a:solidFill>
              </a:rPr>
              <a:t>beam modeling and design</a:t>
            </a:r>
            <a:br>
              <a:rPr lang="en-US" sz="1800">
                <a:solidFill>
                  <a:srgbClr val="C00000"/>
                </a:solidFill>
              </a:rPr>
            </a:br>
            <a:endParaRPr lang="en-US" sz="1800">
              <a:solidFill>
                <a:srgbClr val="C00000"/>
              </a:solidFill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2400">
                <a:solidFill>
                  <a:schemeClr val="tx1">
                    <a:lumMod val="95000"/>
                    <a:lumOff val="5000"/>
                  </a:schemeClr>
                </a:solidFill>
              </a:rPr>
              <a:t>  Take away</a:t>
            </a:r>
          </a:p>
          <a:p>
            <a:pPr marL="708660" lvl="1" indent="-342900">
              <a:spcBef>
                <a:spcPts val="400"/>
              </a:spcBef>
            </a:pPr>
            <a:r>
              <a:rPr lang="en-US"/>
              <a:t>Serious effort and resources for beam team required, beam design and simulation</a:t>
            </a:r>
          </a:p>
          <a:p>
            <a:pPr marL="708660" lvl="1" indent="-342900">
              <a:spcBef>
                <a:spcPts val="400"/>
              </a:spcBef>
            </a:pPr>
            <a:r>
              <a:rPr lang="en-US"/>
              <a:t>Student can make a big difference, see Stefan’s phase space analysis</a:t>
            </a:r>
          </a:p>
          <a:p>
            <a:pPr marL="708660" lvl="1" indent="-342900">
              <a:spcBef>
                <a:spcPts val="400"/>
              </a:spcBef>
            </a:pPr>
            <a:r>
              <a:rPr lang="en-US"/>
              <a:t>New machine learning approach, very promising</a:t>
            </a:r>
            <a:br>
              <a:rPr lang="en-US"/>
            </a:br>
            <a:r>
              <a:rPr lang="en-US" sz="1600">
                <a:solidFill>
                  <a:schemeClr val="tx1"/>
                </a:solidFill>
              </a:rPr>
              <a:t>but additional beam design effort required</a:t>
            </a:r>
            <a:endParaRPr lang="en-US">
              <a:solidFill>
                <a:schemeClr val="tx1"/>
              </a:solidFill>
            </a:endParaRPr>
          </a:p>
          <a:p>
            <a:pPr marL="228600" indent="-228600">
              <a:spcBef>
                <a:spcPts val="400"/>
              </a:spcBef>
            </a:pPr>
            <a:endParaRPr lang="en-US" sz="1800">
              <a:solidFill>
                <a:srgbClr val="C00000"/>
              </a:solidFill>
            </a:endParaRPr>
          </a:p>
          <a:p>
            <a:pPr marL="342900" indent="-342900">
              <a:spcBef>
                <a:spcPts val="360"/>
              </a:spcBef>
              <a:buClr>
                <a:srgbClr val="4E74A3"/>
              </a:buClr>
              <a:buSzPts val="1800"/>
            </a:pPr>
            <a:endParaRPr lang="en-US" sz="1800">
              <a:solidFill>
                <a:srgbClr val="C00000"/>
              </a:solidFill>
            </a:endParaRPr>
          </a:p>
          <a:p>
            <a:pPr marL="342900" indent="-342900">
              <a:spcBef>
                <a:spcPts val="360"/>
              </a:spcBef>
              <a:buClr>
                <a:srgbClr val="4E74A3"/>
              </a:buClr>
              <a:buSzPts val="1800"/>
            </a:pPr>
            <a:endParaRPr lang="en-US" sz="1800">
              <a:solidFill>
                <a:srgbClr val="C00000"/>
              </a:solidFill>
            </a:endParaRPr>
          </a:p>
          <a:p>
            <a:pPr marL="342900" indent="-342900">
              <a:spcBef>
                <a:spcPts val="360"/>
              </a:spcBef>
              <a:buClr>
                <a:srgbClr val="4E74A3"/>
              </a:buClr>
              <a:buSzPts val="1800"/>
            </a:pPr>
            <a:endParaRPr lang="en-US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E2E5F-4578-11C8-C158-B59881701FD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1B1E0-BD29-FE10-D364-BFEABD325EA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F6C5E-2AB3-392B-35FB-10CCA6C0ABD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B3AA517-60A4-D303-A23A-30FECC6F466A}"/>
              </a:ext>
            </a:extLst>
          </p:cNvPr>
          <p:cNvSpPr/>
          <p:nvPr/>
        </p:nvSpPr>
        <p:spPr>
          <a:xfrm>
            <a:off x="519486" y="4469196"/>
            <a:ext cx="9249353" cy="1935480"/>
          </a:xfrm>
          <a:prstGeom prst="roundRect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468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"/>
          <p:cNvSpPr txBox="1">
            <a:spLocks noGrp="1"/>
          </p:cNvSpPr>
          <p:nvPr>
            <p:ph type="title"/>
          </p:nvPr>
        </p:nvSpPr>
        <p:spPr>
          <a:xfrm>
            <a:off x="482850" y="137632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piE5 @ PSI </a:t>
            </a:r>
            <a:r>
              <a:rPr lang="en-US" sz="3000"/>
              <a:t>- </a:t>
            </a:r>
            <a:r>
              <a:rPr lang="en-US" sz="2700"/>
              <a:t>World’s Brightest Stopped Pion Beam</a:t>
            </a:r>
            <a:endParaRPr sz="2700"/>
          </a:p>
        </p:txBody>
      </p:sp>
      <p:sp>
        <p:nvSpPr>
          <p:cNvPr id="92" name="Google Shape;92;p9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pSp>
        <p:nvGrpSpPr>
          <p:cNvPr id="94" name="Google Shape;94;p9"/>
          <p:cNvGrpSpPr/>
          <p:nvPr/>
        </p:nvGrpSpPr>
        <p:grpSpPr>
          <a:xfrm>
            <a:off x="3920725" y="1142239"/>
            <a:ext cx="7371163" cy="4208477"/>
            <a:chOff x="2875721" y="222194"/>
            <a:chExt cx="8220322" cy="4451060"/>
          </a:xfrm>
        </p:grpSpPr>
        <p:pic>
          <p:nvPicPr>
            <p:cNvPr id="95" name="Google Shape;95;p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75721" y="222194"/>
              <a:ext cx="8220322" cy="44510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" name="Google Shape;96;p9"/>
            <p:cNvSpPr/>
            <p:nvPr/>
          </p:nvSpPr>
          <p:spPr>
            <a:xfrm>
              <a:off x="3102429" y="1097280"/>
              <a:ext cx="2678916" cy="3304903"/>
            </a:xfrm>
            <a:custGeom>
              <a:avLst/>
              <a:gdLst/>
              <a:ahLst/>
              <a:cxnLst/>
              <a:rect l="l" t="t" r="r" b="b"/>
              <a:pathLst>
                <a:path w="2678916" h="3304903" extrusionOk="0">
                  <a:moveTo>
                    <a:pt x="1188720" y="137160"/>
                  </a:moveTo>
                  <a:cubicBezTo>
                    <a:pt x="1227909" y="152400"/>
                    <a:pt x="1193400" y="211165"/>
                    <a:pt x="1195251" y="248194"/>
                  </a:cubicBezTo>
                  <a:cubicBezTo>
                    <a:pt x="1197754" y="298253"/>
                    <a:pt x="1198448" y="348406"/>
                    <a:pt x="1201782" y="398417"/>
                  </a:cubicBezTo>
                  <a:cubicBezTo>
                    <a:pt x="1202806" y="413778"/>
                    <a:pt x="1206480" y="428852"/>
                    <a:pt x="1208314" y="444137"/>
                  </a:cubicBezTo>
                  <a:cubicBezTo>
                    <a:pt x="1213012" y="483286"/>
                    <a:pt x="1221377" y="561703"/>
                    <a:pt x="1221377" y="561703"/>
                  </a:cubicBezTo>
                  <a:cubicBezTo>
                    <a:pt x="1223554" y="627017"/>
                    <a:pt x="1224070" y="692408"/>
                    <a:pt x="1227908" y="757646"/>
                  </a:cubicBezTo>
                  <a:cubicBezTo>
                    <a:pt x="1228435" y="766607"/>
                    <a:pt x="1233500" y="774844"/>
                    <a:pt x="1234440" y="783771"/>
                  </a:cubicBezTo>
                  <a:cubicBezTo>
                    <a:pt x="1237866" y="816321"/>
                    <a:pt x="1233717" y="849827"/>
                    <a:pt x="1240971" y="881743"/>
                  </a:cubicBezTo>
                  <a:cubicBezTo>
                    <a:pt x="1244861" y="898859"/>
                    <a:pt x="1259247" y="911763"/>
                    <a:pt x="1267097" y="927463"/>
                  </a:cubicBezTo>
                  <a:cubicBezTo>
                    <a:pt x="1270176" y="933621"/>
                    <a:pt x="1268339" y="942650"/>
                    <a:pt x="1273628" y="947057"/>
                  </a:cubicBezTo>
                  <a:cubicBezTo>
                    <a:pt x="1292634" y="962896"/>
                    <a:pt x="1339488" y="964270"/>
                    <a:pt x="1358537" y="966651"/>
                  </a:cubicBezTo>
                  <a:cubicBezTo>
                    <a:pt x="1488136" y="1027131"/>
                    <a:pt x="1420540" y="1010123"/>
                    <a:pt x="1561011" y="1018903"/>
                  </a:cubicBezTo>
                  <a:cubicBezTo>
                    <a:pt x="1589314" y="1016726"/>
                    <a:pt x="1617847" y="1016582"/>
                    <a:pt x="1645920" y="1012371"/>
                  </a:cubicBezTo>
                  <a:cubicBezTo>
                    <a:pt x="1661594" y="1010020"/>
                    <a:pt x="1676070" y="1002275"/>
                    <a:pt x="1691640" y="999309"/>
                  </a:cubicBezTo>
                  <a:cubicBezTo>
                    <a:pt x="1721886" y="993548"/>
                    <a:pt x="1752600" y="990600"/>
                    <a:pt x="1783080" y="986246"/>
                  </a:cubicBezTo>
                  <a:cubicBezTo>
                    <a:pt x="1822268" y="988423"/>
                    <a:pt x="1862238" y="984691"/>
                    <a:pt x="1900645" y="992777"/>
                  </a:cubicBezTo>
                  <a:cubicBezTo>
                    <a:pt x="1945788" y="1002281"/>
                    <a:pt x="1986767" y="1026359"/>
                    <a:pt x="2031274" y="1038497"/>
                  </a:cubicBezTo>
                  <a:cubicBezTo>
                    <a:pt x="2058901" y="1046032"/>
                    <a:pt x="2087879" y="1047206"/>
                    <a:pt x="2116182" y="1051560"/>
                  </a:cubicBezTo>
                  <a:cubicBezTo>
                    <a:pt x="2175152" y="1071215"/>
                    <a:pt x="2117849" y="1050206"/>
                    <a:pt x="2233748" y="1123406"/>
                  </a:cubicBezTo>
                  <a:cubicBezTo>
                    <a:pt x="2241980" y="1128605"/>
                    <a:pt x="2251165" y="1132115"/>
                    <a:pt x="2259874" y="1136469"/>
                  </a:cubicBezTo>
                  <a:cubicBezTo>
                    <a:pt x="2281645" y="1164772"/>
                    <a:pt x="2300766" y="1195327"/>
                    <a:pt x="2325188" y="1221377"/>
                  </a:cubicBezTo>
                  <a:cubicBezTo>
                    <a:pt x="2333870" y="1230638"/>
                    <a:pt x="2349806" y="1231146"/>
                    <a:pt x="2357845" y="1240971"/>
                  </a:cubicBezTo>
                  <a:cubicBezTo>
                    <a:pt x="2370176" y="1256042"/>
                    <a:pt x="2373516" y="1276794"/>
                    <a:pt x="2383971" y="1293223"/>
                  </a:cubicBezTo>
                  <a:cubicBezTo>
                    <a:pt x="2388930" y="1301016"/>
                    <a:pt x="2397386" y="1305951"/>
                    <a:pt x="2403565" y="1312817"/>
                  </a:cubicBezTo>
                  <a:cubicBezTo>
                    <a:pt x="2471365" y="1388150"/>
                    <a:pt x="2418161" y="1333944"/>
                    <a:pt x="2462348" y="1378131"/>
                  </a:cubicBezTo>
                  <a:cubicBezTo>
                    <a:pt x="2466702" y="1393371"/>
                    <a:pt x="2467547" y="1410089"/>
                    <a:pt x="2475411" y="1423851"/>
                  </a:cubicBezTo>
                  <a:cubicBezTo>
                    <a:pt x="2529252" y="1518073"/>
                    <a:pt x="2529138" y="1507181"/>
                    <a:pt x="2606040" y="1561011"/>
                  </a:cubicBezTo>
                  <a:cubicBezTo>
                    <a:pt x="2646218" y="1621284"/>
                    <a:pt x="2598627" y="1545296"/>
                    <a:pt x="2651760" y="1704703"/>
                  </a:cubicBezTo>
                  <a:cubicBezTo>
                    <a:pt x="2661998" y="1735420"/>
                    <a:pt x="2655734" y="1717905"/>
                    <a:pt x="2671354" y="1756954"/>
                  </a:cubicBezTo>
                  <a:cubicBezTo>
                    <a:pt x="2680600" y="1941891"/>
                    <a:pt x="2682241" y="1909331"/>
                    <a:pt x="2671354" y="2148840"/>
                  </a:cubicBezTo>
                  <a:cubicBezTo>
                    <a:pt x="2670946" y="2157807"/>
                    <a:pt x="2666582" y="2166164"/>
                    <a:pt x="2664822" y="2174966"/>
                  </a:cubicBezTo>
                  <a:cubicBezTo>
                    <a:pt x="2660048" y="2198834"/>
                    <a:pt x="2654977" y="2222684"/>
                    <a:pt x="2651760" y="2246811"/>
                  </a:cubicBezTo>
                  <a:cubicBezTo>
                    <a:pt x="2614817" y="2523893"/>
                    <a:pt x="2658976" y="2249238"/>
                    <a:pt x="2625634" y="2449286"/>
                  </a:cubicBezTo>
                  <a:cubicBezTo>
                    <a:pt x="2623457" y="2508069"/>
                    <a:pt x="2627050" y="2567350"/>
                    <a:pt x="2619102" y="2625634"/>
                  </a:cubicBezTo>
                  <a:cubicBezTo>
                    <a:pt x="2613889" y="2663860"/>
                    <a:pt x="2592099" y="2698506"/>
                    <a:pt x="2586445" y="2736669"/>
                  </a:cubicBezTo>
                  <a:cubicBezTo>
                    <a:pt x="2573203" y="2826057"/>
                    <a:pt x="2563617" y="2916703"/>
                    <a:pt x="2540725" y="3004457"/>
                  </a:cubicBezTo>
                  <a:cubicBezTo>
                    <a:pt x="2537976" y="3014996"/>
                    <a:pt x="2517136" y="3077762"/>
                    <a:pt x="2508068" y="3095897"/>
                  </a:cubicBezTo>
                  <a:cubicBezTo>
                    <a:pt x="2504557" y="3102918"/>
                    <a:pt x="2499359" y="3108960"/>
                    <a:pt x="2495005" y="3115491"/>
                  </a:cubicBezTo>
                  <a:cubicBezTo>
                    <a:pt x="2481412" y="3169868"/>
                    <a:pt x="2497964" y="3116103"/>
                    <a:pt x="2475411" y="3161211"/>
                  </a:cubicBezTo>
                  <a:cubicBezTo>
                    <a:pt x="2465200" y="3181633"/>
                    <a:pt x="2472809" y="3186541"/>
                    <a:pt x="2455817" y="3206931"/>
                  </a:cubicBezTo>
                  <a:cubicBezTo>
                    <a:pt x="2424144" y="3244939"/>
                    <a:pt x="2398442" y="3270314"/>
                    <a:pt x="2351314" y="3285309"/>
                  </a:cubicBezTo>
                  <a:cubicBezTo>
                    <a:pt x="2321609" y="3294760"/>
                    <a:pt x="2290354" y="3298372"/>
                    <a:pt x="2259874" y="3304903"/>
                  </a:cubicBezTo>
                  <a:cubicBezTo>
                    <a:pt x="2211977" y="3298372"/>
                    <a:pt x="2163865" y="3293256"/>
                    <a:pt x="2116182" y="3285309"/>
                  </a:cubicBezTo>
                  <a:cubicBezTo>
                    <a:pt x="2085434" y="3280184"/>
                    <a:pt x="2051472" y="3281752"/>
                    <a:pt x="2024742" y="3265714"/>
                  </a:cubicBezTo>
                  <a:cubicBezTo>
                    <a:pt x="2003777" y="3253135"/>
                    <a:pt x="1905086" y="3143838"/>
                    <a:pt x="1861457" y="3122023"/>
                  </a:cubicBezTo>
                  <a:cubicBezTo>
                    <a:pt x="1785513" y="3084051"/>
                    <a:pt x="1719901" y="3078386"/>
                    <a:pt x="1639388" y="3056709"/>
                  </a:cubicBezTo>
                  <a:cubicBezTo>
                    <a:pt x="1619444" y="3051339"/>
                    <a:pt x="1599079" y="3046351"/>
                    <a:pt x="1580605" y="3037114"/>
                  </a:cubicBezTo>
                  <a:cubicBezTo>
                    <a:pt x="1511758" y="3002690"/>
                    <a:pt x="1448020" y="2958336"/>
                    <a:pt x="1378131" y="2926080"/>
                  </a:cubicBezTo>
                  <a:cubicBezTo>
                    <a:pt x="1334374" y="2905884"/>
                    <a:pt x="1284296" y="2901467"/>
                    <a:pt x="1240971" y="2880360"/>
                  </a:cubicBezTo>
                  <a:cubicBezTo>
                    <a:pt x="1198630" y="2859732"/>
                    <a:pt x="1165531" y="2823046"/>
                    <a:pt x="1123405" y="2801983"/>
                  </a:cubicBezTo>
                  <a:cubicBezTo>
                    <a:pt x="1082143" y="2781352"/>
                    <a:pt x="1033863" y="2777243"/>
                    <a:pt x="992777" y="2756263"/>
                  </a:cubicBezTo>
                  <a:cubicBezTo>
                    <a:pt x="930912" y="2724672"/>
                    <a:pt x="878559" y="2676295"/>
                    <a:pt x="816428" y="2645229"/>
                  </a:cubicBezTo>
                  <a:cubicBezTo>
                    <a:pt x="790302" y="2632166"/>
                    <a:pt x="761755" y="2623107"/>
                    <a:pt x="738051" y="2606040"/>
                  </a:cubicBezTo>
                  <a:cubicBezTo>
                    <a:pt x="706793" y="2583534"/>
                    <a:pt x="683342" y="2551571"/>
                    <a:pt x="653142" y="2527663"/>
                  </a:cubicBezTo>
                  <a:cubicBezTo>
                    <a:pt x="630886" y="2510044"/>
                    <a:pt x="602452" y="2500871"/>
                    <a:pt x="581297" y="2481943"/>
                  </a:cubicBezTo>
                  <a:cubicBezTo>
                    <a:pt x="560519" y="2463352"/>
                    <a:pt x="547405" y="2437612"/>
                    <a:pt x="529045" y="2416629"/>
                  </a:cubicBezTo>
                  <a:cubicBezTo>
                    <a:pt x="493553" y="2376067"/>
                    <a:pt x="496990" y="2381720"/>
                    <a:pt x="457200" y="2357846"/>
                  </a:cubicBezTo>
                  <a:cubicBezTo>
                    <a:pt x="425169" y="2309799"/>
                    <a:pt x="440402" y="2326589"/>
                    <a:pt x="346165" y="2279469"/>
                  </a:cubicBezTo>
                  <a:cubicBezTo>
                    <a:pt x="337457" y="2275115"/>
                    <a:pt x="329114" y="2269935"/>
                    <a:pt x="320040" y="2266406"/>
                  </a:cubicBezTo>
                  <a:cubicBezTo>
                    <a:pt x="289875" y="2254675"/>
                    <a:pt x="228600" y="2233749"/>
                    <a:pt x="228600" y="2233749"/>
                  </a:cubicBezTo>
                  <a:lnTo>
                    <a:pt x="150222" y="2181497"/>
                  </a:lnTo>
                  <a:cubicBezTo>
                    <a:pt x="139564" y="2174601"/>
                    <a:pt x="126143" y="2171261"/>
                    <a:pt x="117565" y="2161903"/>
                  </a:cubicBezTo>
                  <a:cubicBezTo>
                    <a:pt x="101652" y="2144543"/>
                    <a:pt x="92735" y="2121786"/>
                    <a:pt x="78377" y="2103120"/>
                  </a:cubicBezTo>
                  <a:cubicBezTo>
                    <a:pt x="70868" y="2093358"/>
                    <a:pt x="58587" y="2087555"/>
                    <a:pt x="52251" y="2076994"/>
                  </a:cubicBezTo>
                  <a:cubicBezTo>
                    <a:pt x="32214" y="2043598"/>
                    <a:pt x="0" y="1972491"/>
                    <a:pt x="0" y="1972491"/>
                  </a:cubicBezTo>
                  <a:cubicBezTo>
                    <a:pt x="4821" y="1919460"/>
                    <a:pt x="5118" y="1902592"/>
                    <a:pt x="13062" y="1854926"/>
                  </a:cubicBezTo>
                  <a:cubicBezTo>
                    <a:pt x="14887" y="1843976"/>
                    <a:pt x="16902" y="1833039"/>
                    <a:pt x="19594" y="1822269"/>
                  </a:cubicBezTo>
                  <a:cubicBezTo>
                    <a:pt x="23303" y="1807435"/>
                    <a:pt x="34687" y="1782018"/>
                    <a:pt x="39188" y="1770017"/>
                  </a:cubicBezTo>
                  <a:cubicBezTo>
                    <a:pt x="58062" y="1719689"/>
                    <a:pt x="31660" y="1786071"/>
                    <a:pt x="52251" y="1724297"/>
                  </a:cubicBezTo>
                  <a:cubicBezTo>
                    <a:pt x="55958" y="1713174"/>
                    <a:pt x="60960" y="1702526"/>
                    <a:pt x="65314" y="1691640"/>
                  </a:cubicBezTo>
                  <a:cubicBezTo>
                    <a:pt x="81317" y="1579614"/>
                    <a:pt x="63176" y="1687129"/>
                    <a:pt x="78377" y="1626326"/>
                  </a:cubicBezTo>
                  <a:cubicBezTo>
                    <a:pt x="81069" y="1615556"/>
                    <a:pt x="81643" y="1604279"/>
                    <a:pt x="84908" y="1593669"/>
                  </a:cubicBezTo>
                  <a:cubicBezTo>
                    <a:pt x="90378" y="1575890"/>
                    <a:pt x="98620" y="1559064"/>
                    <a:pt x="104502" y="1541417"/>
                  </a:cubicBezTo>
                  <a:cubicBezTo>
                    <a:pt x="109514" y="1526380"/>
                    <a:pt x="112148" y="1510593"/>
                    <a:pt x="117565" y="1495697"/>
                  </a:cubicBezTo>
                  <a:cubicBezTo>
                    <a:pt x="128907" y="1464507"/>
                    <a:pt x="129445" y="1476094"/>
                    <a:pt x="143691" y="1449977"/>
                  </a:cubicBezTo>
                  <a:cubicBezTo>
                    <a:pt x="153016" y="1432882"/>
                    <a:pt x="161582" y="1415372"/>
                    <a:pt x="169817" y="1397726"/>
                  </a:cubicBezTo>
                  <a:cubicBezTo>
                    <a:pt x="176829" y="1382701"/>
                    <a:pt x="183253" y="1367401"/>
                    <a:pt x="189411" y="1352006"/>
                  </a:cubicBezTo>
                  <a:cubicBezTo>
                    <a:pt x="191968" y="1345613"/>
                    <a:pt x="192863" y="1338569"/>
                    <a:pt x="195942" y="1332411"/>
                  </a:cubicBezTo>
                  <a:cubicBezTo>
                    <a:pt x="199452" y="1325390"/>
                    <a:pt x="205110" y="1319632"/>
                    <a:pt x="209005" y="1312817"/>
                  </a:cubicBezTo>
                  <a:cubicBezTo>
                    <a:pt x="213836" y="1304363"/>
                    <a:pt x="218232" y="1295640"/>
                    <a:pt x="222068" y="1286691"/>
                  </a:cubicBezTo>
                  <a:cubicBezTo>
                    <a:pt x="224780" y="1280363"/>
                    <a:pt x="225256" y="1273115"/>
                    <a:pt x="228600" y="1267097"/>
                  </a:cubicBezTo>
                  <a:cubicBezTo>
                    <a:pt x="236224" y="1253373"/>
                    <a:pt x="246017" y="1240972"/>
                    <a:pt x="254725" y="1227909"/>
                  </a:cubicBezTo>
                  <a:cubicBezTo>
                    <a:pt x="271655" y="1160195"/>
                    <a:pt x="250620" y="1260173"/>
                    <a:pt x="248194" y="1136469"/>
                  </a:cubicBezTo>
                  <a:cubicBezTo>
                    <a:pt x="246443" y="1047197"/>
                    <a:pt x="250760" y="957881"/>
                    <a:pt x="254725" y="868680"/>
                  </a:cubicBezTo>
                  <a:cubicBezTo>
                    <a:pt x="255124" y="859712"/>
                    <a:pt x="259310" y="851317"/>
                    <a:pt x="261257" y="842554"/>
                  </a:cubicBezTo>
                  <a:cubicBezTo>
                    <a:pt x="263665" y="831717"/>
                    <a:pt x="266321" y="820901"/>
                    <a:pt x="267788" y="809897"/>
                  </a:cubicBezTo>
                  <a:cubicBezTo>
                    <a:pt x="280516" y="714438"/>
                    <a:pt x="266838" y="774513"/>
                    <a:pt x="280851" y="718457"/>
                  </a:cubicBezTo>
                  <a:cubicBezTo>
                    <a:pt x="278674" y="703217"/>
                    <a:pt x="282859" y="685546"/>
                    <a:pt x="274320" y="672737"/>
                  </a:cubicBezTo>
                  <a:cubicBezTo>
                    <a:pt x="267816" y="662982"/>
                    <a:pt x="253036" y="662518"/>
                    <a:pt x="241662" y="659674"/>
                  </a:cubicBezTo>
                  <a:cubicBezTo>
                    <a:pt x="218048" y="653770"/>
                    <a:pt x="193765" y="650965"/>
                    <a:pt x="169817" y="646611"/>
                  </a:cubicBezTo>
                  <a:cubicBezTo>
                    <a:pt x="152400" y="637903"/>
                    <a:pt x="134122" y="630736"/>
                    <a:pt x="117565" y="620486"/>
                  </a:cubicBezTo>
                  <a:cubicBezTo>
                    <a:pt x="88296" y="602367"/>
                    <a:pt x="32657" y="561703"/>
                    <a:pt x="32657" y="561703"/>
                  </a:cubicBezTo>
                  <a:cubicBezTo>
                    <a:pt x="28303" y="546463"/>
                    <a:pt x="19594" y="531833"/>
                    <a:pt x="19594" y="515983"/>
                  </a:cubicBezTo>
                  <a:cubicBezTo>
                    <a:pt x="19594" y="446178"/>
                    <a:pt x="24948" y="376355"/>
                    <a:pt x="32657" y="306977"/>
                  </a:cubicBezTo>
                  <a:cubicBezTo>
                    <a:pt x="33732" y="297300"/>
                    <a:pt x="41691" y="289715"/>
                    <a:pt x="45720" y="280851"/>
                  </a:cubicBezTo>
                  <a:cubicBezTo>
                    <a:pt x="62169" y="244662"/>
                    <a:pt x="63020" y="233118"/>
                    <a:pt x="84908" y="202474"/>
                  </a:cubicBezTo>
                  <a:cubicBezTo>
                    <a:pt x="206763" y="31877"/>
                    <a:pt x="86856" y="200137"/>
                    <a:pt x="150222" y="124097"/>
                  </a:cubicBezTo>
                  <a:cubicBezTo>
                    <a:pt x="166113" y="105027"/>
                    <a:pt x="175288" y="79083"/>
                    <a:pt x="195942" y="65314"/>
                  </a:cubicBezTo>
                  <a:cubicBezTo>
                    <a:pt x="216957" y="51304"/>
                    <a:pt x="216802" y="50238"/>
                    <a:pt x="241662" y="39189"/>
                  </a:cubicBezTo>
                  <a:cubicBezTo>
                    <a:pt x="252376" y="34427"/>
                    <a:pt x="263606" y="30888"/>
                    <a:pt x="274320" y="26126"/>
                  </a:cubicBezTo>
                  <a:cubicBezTo>
                    <a:pt x="283217" y="22172"/>
                    <a:pt x="290968" y="15293"/>
                    <a:pt x="300445" y="13063"/>
                  </a:cubicBezTo>
                  <a:cubicBezTo>
                    <a:pt x="328320" y="6504"/>
                    <a:pt x="357051" y="4354"/>
                    <a:pt x="385354" y="0"/>
                  </a:cubicBezTo>
                  <a:cubicBezTo>
                    <a:pt x="448491" y="17417"/>
                    <a:pt x="512450" y="32090"/>
                    <a:pt x="574765" y="52251"/>
                  </a:cubicBezTo>
                  <a:cubicBezTo>
                    <a:pt x="586843" y="56159"/>
                    <a:pt x="595069" y="68920"/>
                    <a:pt x="607422" y="71846"/>
                  </a:cubicBezTo>
                  <a:cubicBezTo>
                    <a:pt x="1020333" y="169641"/>
                    <a:pt x="654717" y="54953"/>
                    <a:pt x="960120" y="156754"/>
                  </a:cubicBezTo>
                  <a:cubicBezTo>
                    <a:pt x="1138639" y="149888"/>
                    <a:pt x="1149531" y="121920"/>
                    <a:pt x="1188720" y="13716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9"/>
            <p:cNvSpPr txBox="1"/>
            <p:nvPr/>
          </p:nvSpPr>
          <p:spPr>
            <a:xfrm>
              <a:off x="3200400" y="969061"/>
              <a:ext cx="1084200" cy="944100"/>
            </a:xfrm>
            <a:prstGeom prst="rect">
              <a:avLst/>
            </a:prstGeom>
            <a:solidFill>
              <a:schemeClr val="accent2"/>
            </a:solidFill>
            <a:ln w="38100" cap="flat" cmpd="sng">
              <a:solidFill>
                <a:srgbClr val="B1773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PIONEER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8" name="Google Shape;98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1255" y="2845764"/>
            <a:ext cx="3587825" cy="2592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p9"/>
          <p:cNvGrpSpPr/>
          <p:nvPr/>
        </p:nvGrpSpPr>
        <p:grpSpPr>
          <a:xfrm>
            <a:off x="1289982" y="2028875"/>
            <a:ext cx="2197658" cy="531700"/>
            <a:chOff x="1181550" y="2609125"/>
            <a:chExt cx="2197658" cy="531700"/>
          </a:xfrm>
        </p:grpSpPr>
        <p:sp>
          <p:nvSpPr>
            <p:cNvPr id="100" name="Google Shape;100;p9"/>
            <p:cNvSpPr txBox="1"/>
            <p:nvPr/>
          </p:nvSpPr>
          <p:spPr>
            <a:xfrm>
              <a:off x="1181550" y="2617625"/>
              <a:ext cx="21558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/>
                <a:t>MEG </a:t>
              </a:r>
              <a:endParaRPr sz="2200"/>
            </a:p>
          </p:txBody>
        </p:sp>
        <p:pic>
          <p:nvPicPr>
            <p:cNvPr id="101" name="Google Shape;101;p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942625" y="2617613"/>
              <a:ext cx="1436583" cy="5232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9"/>
            <p:cNvSpPr/>
            <p:nvPr/>
          </p:nvSpPr>
          <p:spPr>
            <a:xfrm>
              <a:off x="1223975" y="2609125"/>
              <a:ext cx="2003100" cy="5232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="1"/>
            </a:p>
          </p:txBody>
        </p:sp>
      </p:grpSp>
      <p:grpSp>
        <p:nvGrpSpPr>
          <p:cNvPr id="103" name="Google Shape;103;p9"/>
          <p:cNvGrpSpPr/>
          <p:nvPr/>
        </p:nvGrpSpPr>
        <p:grpSpPr>
          <a:xfrm>
            <a:off x="5075024" y="4141964"/>
            <a:ext cx="2928300" cy="523200"/>
            <a:chOff x="4631850" y="6156125"/>
            <a:chExt cx="2928300" cy="523200"/>
          </a:xfrm>
        </p:grpSpPr>
        <p:sp>
          <p:nvSpPr>
            <p:cNvPr id="104" name="Google Shape;104;p9"/>
            <p:cNvSpPr txBox="1"/>
            <p:nvPr/>
          </p:nvSpPr>
          <p:spPr>
            <a:xfrm>
              <a:off x="4753825" y="6156125"/>
              <a:ext cx="2155800" cy="523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/>
                <a:t>Mu3e </a:t>
              </a:r>
              <a:endParaRPr sz="2200"/>
            </a:p>
          </p:txBody>
        </p:sp>
        <p:sp>
          <p:nvSpPr>
            <p:cNvPr id="105" name="Google Shape;105;p9"/>
            <p:cNvSpPr/>
            <p:nvPr/>
          </p:nvSpPr>
          <p:spPr>
            <a:xfrm>
              <a:off x="4631850" y="6156125"/>
              <a:ext cx="2928300" cy="523200"/>
            </a:xfrm>
            <a:prstGeom prst="roundRect">
              <a:avLst>
                <a:gd name="adj" fmla="val 16667"/>
              </a:avLst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106" name="Google Shape;106;p9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613638" y="6235250"/>
              <a:ext cx="1946500" cy="36497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07" name="Google Shape;107;p9"/>
          <p:cNvCxnSpPr/>
          <p:nvPr/>
        </p:nvCxnSpPr>
        <p:spPr>
          <a:xfrm rot="10800000" flipH="1">
            <a:off x="3005840" y="3790314"/>
            <a:ext cx="481800" cy="228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2A90A1A-68D6-7574-4287-FE737F67B98E}"/>
              </a:ext>
            </a:extLst>
          </p:cNvPr>
          <p:cNvSpPr txBox="1"/>
          <p:nvPr/>
        </p:nvSpPr>
        <p:spPr>
          <a:xfrm>
            <a:off x="8236619" y="5577893"/>
            <a:ext cx="3010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accent6">
                    <a:lumMod val="75000"/>
                  </a:schemeClr>
                </a:solidFill>
              </a:rPr>
              <a:t>experimenters have full control over beam line (after first bend)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BF7814-3D23-54E8-984E-8D170EEAFF0A}"/>
              </a:ext>
            </a:extLst>
          </p:cNvPr>
          <p:cNvSpPr txBox="1"/>
          <p:nvPr/>
        </p:nvSpPr>
        <p:spPr>
          <a:xfrm>
            <a:off x="4018482" y="5429841"/>
            <a:ext cx="358782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lvl="4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carefully studied for fundamental muon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surprises for </a:t>
            </a:r>
            <a:r>
              <a:rPr lang="en-US" sz="1600" err="1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pions</a:t>
            </a:r>
            <a:r>
              <a:rPr lang="en-US" sz="1600">
                <a:solidFill>
                  <a:schemeClr val="tx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unique PIONEER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EA3D16-5147-C93F-C68A-5D95B38A389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1304B4-0421-0E26-0A9C-A2A2BA70F05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1"/>
          <p:cNvSpPr txBox="1">
            <a:spLocks noGrp="1"/>
          </p:cNvSpPr>
          <p:nvPr>
            <p:ph type="body" idx="1"/>
          </p:nvPr>
        </p:nvSpPr>
        <p:spPr>
          <a:xfrm>
            <a:off x="243357" y="805695"/>
            <a:ext cx="11226300" cy="5439900"/>
          </a:xfrm>
          <a:prstGeom prst="rect">
            <a:avLst/>
          </a:prstGeom>
          <a:noFill/>
          <a:ln w="3175"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Compare Δp/p= 3/0 %</a:t>
            </a:r>
          </a:p>
          <a:p>
            <a:pPr marL="230182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1</a:t>
            </a:r>
            <a:r>
              <a:rPr lang="en-US" sz="2100" baseline="30000"/>
              <a:t>st</a:t>
            </a:r>
            <a:r>
              <a:rPr lang="en-US"/>
              <a:t> order only</a:t>
            </a: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2nd order diverges</a:t>
            </a:r>
          </a:p>
          <a:p>
            <a:pPr marL="400041" lvl="1" indent="-228593" algn="l" rtl="0">
              <a:spcBef>
                <a:spcPts val="0"/>
              </a:spcBef>
              <a:spcAft>
                <a:spcPts val="0"/>
              </a:spcAft>
              <a:buSzPts val="1800"/>
              <a:buChar char="–"/>
            </a:pPr>
            <a:r>
              <a:rPr lang="en-US"/>
              <a:t>other discrepancies to</a:t>
            </a:r>
            <a:br>
              <a:rPr lang="en-US"/>
            </a:br>
            <a:r>
              <a:rPr lang="en-US"/>
              <a:t>PIONEER Run ‘22 </a:t>
            </a: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/>
          </a:p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solidFill>
                  <a:srgbClr val="3F3F3F"/>
                </a:solidFill>
              </a:rPr>
              <a:t>upstream part in shielding</a:t>
            </a:r>
          </a:p>
          <a:p>
            <a:pPr marL="514338" lvl="2" indent="-184146" algn="l" rtl="0">
              <a:spcBef>
                <a:spcPts val="0"/>
              </a:spcBef>
              <a:spcAft>
                <a:spcPts val="0"/>
              </a:spcAft>
              <a:buClr>
                <a:srgbClr val="4E74A3"/>
              </a:buClr>
              <a:buSzPts val="1800"/>
              <a:buChar char="•"/>
            </a:pPr>
            <a:r>
              <a:rPr lang="en-US" sz="1800">
                <a:solidFill>
                  <a:srgbClr val="4E74A3"/>
                </a:solidFill>
              </a:rPr>
              <a:t>indirect diagnostics with slits</a:t>
            </a:r>
            <a:endParaRPr lang="en-US"/>
          </a:p>
        </p:txBody>
      </p:sp>
      <p:sp>
        <p:nvSpPr>
          <p:cNvPr id="126" name="Google Shape;126;p11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96" cy="55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Simple Transport Model</a:t>
            </a:r>
          </a:p>
        </p:txBody>
      </p:sp>
      <p:sp>
        <p:nvSpPr>
          <p:cNvPr id="127" name="Google Shape;127;p11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sp>
        <p:nvSpPr>
          <p:cNvPr id="129" name="Google Shape;129;p11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199" cy="242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Peter Kammel - piE5 overview</a:t>
            </a:r>
          </a:p>
        </p:txBody>
      </p:sp>
      <p:sp>
        <p:nvSpPr>
          <p:cNvPr id="131" name="Google Shape;131;p11"/>
          <p:cNvSpPr txBox="1"/>
          <p:nvPr/>
        </p:nvSpPr>
        <p:spPr>
          <a:xfrm rot="-5400000">
            <a:off x="2300766" y="2461951"/>
            <a:ext cx="40467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/>
              <a:t>beam envelope in V-H planes</a:t>
            </a:r>
            <a:endParaRPr sz="1700"/>
          </a:p>
        </p:txBody>
      </p:sp>
      <p:sp>
        <p:nvSpPr>
          <p:cNvPr id="132" name="Google Shape;132;p11"/>
          <p:cNvSpPr txBox="1"/>
          <p:nvPr/>
        </p:nvSpPr>
        <p:spPr>
          <a:xfrm>
            <a:off x="4590475" y="2438850"/>
            <a:ext cx="39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00"/>
                </a:solidFill>
              </a:rPr>
              <a:t>V</a:t>
            </a:r>
            <a:endParaRPr sz="2000">
              <a:solidFill>
                <a:srgbClr val="FFFF00"/>
              </a:solidFill>
            </a:endParaRPr>
          </a:p>
        </p:txBody>
      </p:sp>
      <p:sp>
        <p:nvSpPr>
          <p:cNvPr id="133" name="Google Shape;133;p11"/>
          <p:cNvSpPr txBox="1"/>
          <p:nvPr/>
        </p:nvSpPr>
        <p:spPr>
          <a:xfrm>
            <a:off x="4590475" y="3602950"/>
            <a:ext cx="392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00"/>
                </a:solidFill>
              </a:rPr>
              <a:t>H</a:t>
            </a:r>
            <a:endParaRPr sz="2000">
              <a:solidFill>
                <a:srgbClr val="FFFF00"/>
              </a:solidFill>
            </a:endParaRPr>
          </a:p>
        </p:txBody>
      </p:sp>
      <p:sp>
        <p:nvSpPr>
          <p:cNvPr id="134" name="Google Shape;134;p11"/>
          <p:cNvSpPr txBox="1"/>
          <p:nvPr/>
        </p:nvSpPr>
        <p:spPr>
          <a:xfrm>
            <a:off x="4534300" y="5484155"/>
            <a:ext cx="4377300" cy="431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extraction, momentum selection and achromat</a:t>
            </a:r>
            <a:endParaRPr sz="1600"/>
          </a:p>
        </p:txBody>
      </p:sp>
      <p:sp>
        <p:nvSpPr>
          <p:cNvPr id="135" name="Google Shape;135;p11"/>
          <p:cNvSpPr txBox="1"/>
          <p:nvPr/>
        </p:nvSpPr>
        <p:spPr>
          <a:xfrm>
            <a:off x="8179357" y="6030045"/>
            <a:ext cx="3420592" cy="4311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particle separation, focus on target</a:t>
            </a:r>
            <a:endParaRPr sz="1600"/>
          </a:p>
        </p:txBody>
      </p:sp>
      <p:sp>
        <p:nvSpPr>
          <p:cNvPr id="136" name="Google Shape;136;p11"/>
          <p:cNvSpPr txBox="1"/>
          <p:nvPr/>
        </p:nvSpPr>
        <p:spPr>
          <a:xfrm>
            <a:off x="4590475" y="748725"/>
            <a:ext cx="579753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None/>
            </a:pPr>
            <a:r>
              <a:rPr lang="en-US" sz="1500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MEG tune adjusted to PIONEER geometry, P-R Kettle</a:t>
            </a:r>
            <a:endParaRPr sz="1500"/>
          </a:p>
        </p:txBody>
      </p:sp>
      <p:sp>
        <p:nvSpPr>
          <p:cNvPr id="137" name="Google Shape;137;p11"/>
          <p:cNvSpPr txBox="1"/>
          <p:nvPr/>
        </p:nvSpPr>
        <p:spPr>
          <a:xfrm>
            <a:off x="9532725" y="1904625"/>
            <a:ext cx="55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00"/>
                </a:solidFill>
              </a:rPr>
              <a:t>BxE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38" name="Google Shape;138;p11"/>
          <p:cNvSpPr txBox="1"/>
          <p:nvPr/>
        </p:nvSpPr>
        <p:spPr>
          <a:xfrm>
            <a:off x="6722950" y="2830113"/>
            <a:ext cx="55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00"/>
                </a:solidFill>
              </a:rPr>
              <a:t>D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39" name="Google Shape;139;p11"/>
          <p:cNvSpPr txBox="1"/>
          <p:nvPr/>
        </p:nvSpPr>
        <p:spPr>
          <a:xfrm>
            <a:off x="11532925" y="1504425"/>
            <a:ext cx="91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20 cm</a:t>
            </a:r>
            <a:endParaRPr/>
          </a:p>
        </p:txBody>
      </p:sp>
      <p:sp>
        <p:nvSpPr>
          <p:cNvPr id="140" name="Google Shape;140;p11"/>
          <p:cNvSpPr txBox="1"/>
          <p:nvPr/>
        </p:nvSpPr>
        <p:spPr>
          <a:xfrm>
            <a:off x="11532925" y="4661450"/>
            <a:ext cx="91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20 cm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5C5C6F-BE07-4A2C-1380-CA2FA2CC18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1831" y="1179804"/>
            <a:ext cx="7098118" cy="413300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Up Arrow 3">
            <a:extLst>
              <a:ext uri="{FF2B5EF4-FFF2-40B4-BE49-F238E27FC236}">
                <a16:creationId xmlns:a16="http://schemas.microsoft.com/office/drawing/2014/main" id="{026FE559-B362-9508-26FB-382CD4781A38}"/>
              </a:ext>
            </a:extLst>
          </p:cNvPr>
          <p:cNvSpPr/>
          <p:nvPr/>
        </p:nvSpPr>
        <p:spPr>
          <a:xfrm>
            <a:off x="5305349" y="3804083"/>
            <a:ext cx="73959" cy="319282"/>
          </a:xfrm>
          <a:prstGeom prst="upArrow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p Arrow 4">
            <a:extLst>
              <a:ext uri="{FF2B5EF4-FFF2-40B4-BE49-F238E27FC236}">
                <a16:creationId xmlns:a16="http://schemas.microsoft.com/office/drawing/2014/main" id="{42419711-017C-0F63-B369-297724DEEEE4}"/>
              </a:ext>
            </a:extLst>
          </p:cNvPr>
          <p:cNvSpPr/>
          <p:nvPr/>
        </p:nvSpPr>
        <p:spPr>
          <a:xfrm>
            <a:off x="5981530" y="3804083"/>
            <a:ext cx="73959" cy="319282"/>
          </a:xfrm>
          <a:prstGeom prst="upArrow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>
            <a:extLst>
              <a:ext uri="{FF2B5EF4-FFF2-40B4-BE49-F238E27FC236}">
                <a16:creationId xmlns:a16="http://schemas.microsoft.com/office/drawing/2014/main" id="{A8C405DA-9ECB-7DD9-DAB4-E88F267F222E}"/>
              </a:ext>
            </a:extLst>
          </p:cNvPr>
          <p:cNvSpPr/>
          <p:nvPr/>
        </p:nvSpPr>
        <p:spPr>
          <a:xfrm>
            <a:off x="3825946" y="4633645"/>
            <a:ext cx="149023" cy="319282"/>
          </a:xfrm>
          <a:prstGeom prst="upArrow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>
            <a:extLst>
              <a:ext uri="{FF2B5EF4-FFF2-40B4-BE49-F238E27FC236}">
                <a16:creationId xmlns:a16="http://schemas.microsoft.com/office/drawing/2014/main" id="{E16ED28F-7759-80BE-7C29-73BD8F0278B6}"/>
              </a:ext>
            </a:extLst>
          </p:cNvPr>
          <p:cNvSpPr/>
          <p:nvPr/>
        </p:nvSpPr>
        <p:spPr>
          <a:xfrm>
            <a:off x="6662833" y="3776268"/>
            <a:ext cx="73959" cy="319282"/>
          </a:xfrm>
          <a:prstGeom prst="upArrow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61680C-F4C6-F205-11FC-BF29954319C1}"/>
              </a:ext>
            </a:extLst>
          </p:cNvPr>
          <p:cNvCxnSpPr>
            <a:cxnSpLocks/>
          </p:cNvCxnSpPr>
          <p:nvPr/>
        </p:nvCxnSpPr>
        <p:spPr>
          <a:xfrm>
            <a:off x="9316800" y="1418400"/>
            <a:ext cx="0" cy="383760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F22FB4-1E0C-3D89-6655-734ECCACF0C1}"/>
              </a:ext>
            </a:extLst>
          </p:cNvPr>
          <p:cNvCxnSpPr>
            <a:cxnSpLocks/>
          </p:cNvCxnSpPr>
          <p:nvPr/>
        </p:nvCxnSpPr>
        <p:spPr>
          <a:xfrm>
            <a:off x="2953947" y="3326766"/>
            <a:ext cx="94651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FD14C64-AF0B-FB53-3B03-AFEB9B247928}"/>
              </a:ext>
            </a:extLst>
          </p:cNvPr>
          <p:cNvSpPr txBox="1"/>
          <p:nvPr/>
        </p:nvSpPr>
        <p:spPr>
          <a:xfrm>
            <a:off x="3127195" y="3276669"/>
            <a:ext cx="650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Symbol" pitchFamily="2" charset="2"/>
              </a:rPr>
              <a:t>p</a:t>
            </a:r>
            <a:r>
              <a:rPr lang="en-US" sz="2400" baseline="30000">
                <a:solidFill>
                  <a:srgbClr val="FF0000"/>
                </a:solidFill>
                <a:latin typeface="Symbol" pitchFamily="2" charset="2"/>
              </a:rPr>
              <a:t>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9D3DA8-0521-91D3-F98B-EC3944F8A085}"/>
              </a:ext>
            </a:extLst>
          </p:cNvPr>
          <p:cNvSpPr txBox="1"/>
          <p:nvPr/>
        </p:nvSpPr>
        <p:spPr>
          <a:xfrm>
            <a:off x="7935978" y="4565961"/>
            <a:ext cx="7548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0B0F0"/>
                </a:solidFill>
              </a:rPr>
              <a:t>dipoles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458CB99-31E5-EC82-0FC3-FAAC65030A82}"/>
              </a:ext>
            </a:extLst>
          </p:cNvPr>
          <p:cNvSpPr/>
          <p:nvPr/>
        </p:nvSpPr>
        <p:spPr>
          <a:xfrm>
            <a:off x="7773864" y="2257425"/>
            <a:ext cx="261177" cy="1492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B6ECB4-4B59-A785-B7B8-E41B6E1D0592}"/>
              </a:ext>
            </a:extLst>
          </p:cNvPr>
          <p:cNvSpPr/>
          <p:nvPr/>
        </p:nvSpPr>
        <p:spPr>
          <a:xfrm>
            <a:off x="8223631" y="2257424"/>
            <a:ext cx="307594" cy="14922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158126-B607-D645-8F06-1BE247891601}"/>
              </a:ext>
            </a:extLst>
          </p:cNvPr>
          <p:cNvSpPr/>
          <p:nvPr/>
        </p:nvSpPr>
        <p:spPr>
          <a:xfrm>
            <a:off x="7765619" y="5201579"/>
            <a:ext cx="261177" cy="6489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6381BA-C6C6-0B3C-D15D-E4A56CEC0932}"/>
              </a:ext>
            </a:extLst>
          </p:cNvPr>
          <p:cNvSpPr/>
          <p:nvPr/>
        </p:nvSpPr>
        <p:spPr>
          <a:xfrm>
            <a:off x="8223631" y="5203712"/>
            <a:ext cx="307594" cy="6489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1C0D8F-237C-A40F-080D-5825EA5318EC}"/>
              </a:ext>
            </a:extLst>
          </p:cNvPr>
          <p:cNvSpPr txBox="1"/>
          <p:nvPr/>
        </p:nvSpPr>
        <p:spPr>
          <a:xfrm>
            <a:off x="9325045" y="2247945"/>
            <a:ext cx="830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FFFF00"/>
                </a:solidFill>
              </a:rPr>
              <a:t>separator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0D118091-6255-7C1F-A374-E7B5FACE529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C3EBAEF-9D1D-FADD-67D6-50057ACB1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226" y="847196"/>
            <a:ext cx="7304890" cy="4589495"/>
          </a:xfrm>
          <a:prstGeom prst="rect">
            <a:avLst/>
          </a:prstGeom>
        </p:spPr>
      </p:pic>
      <p:sp>
        <p:nvSpPr>
          <p:cNvPr id="313" name="Google Shape;313;p26"/>
          <p:cNvSpPr txBox="1">
            <a:spLocks noGrp="1"/>
          </p:cNvSpPr>
          <p:nvPr>
            <p:ph type="title"/>
          </p:nvPr>
        </p:nvSpPr>
        <p:spPr>
          <a:xfrm>
            <a:off x="519487" y="154515"/>
            <a:ext cx="112263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Puzzles from beam test</a:t>
            </a:r>
            <a:endParaRPr/>
          </a:p>
        </p:txBody>
      </p:sp>
      <p:sp>
        <p:nvSpPr>
          <p:cNvPr id="314" name="Google Shape;314;p26"/>
          <p:cNvSpPr txBox="1">
            <a:spLocks noGrp="1"/>
          </p:cNvSpPr>
          <p:nvPr>
            <p:ph type="body" idx="1"/>
          </p:nvPr>
        </p:nvSpPr>
        <p:spPr>
          <a:xfrm>
            <a:off x="472564" y="1275116"/>
            <a:ext cx="5438400" cy="3808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30182" lvl="0" indent="-230182" algn="l" rtl="0"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/>
              <a:t>Explore/explain </a:t>
            </a:r>
            <a:br>
              <a:rPr lang="en-US"/>
            </a:br>
            <a:r>
              <a:rPr lang="en-US"/>
              <a:t>most striking </a:t>
            </a:r>
            <a:br>
              <a:rPr lang="en-US"/>
            </a:br>
            <a:r>
              <a:rPr lang="en-US">
                <a:solidFill>
                  <a:schemeClr val="accent6">
                    <a:lumMod val="75000"/>
                  </a:schemeClr>
                </a:solidFill>
              </a:rPr>
              <a:t>puzzles</a:t>
            </a:r>
            <a:r>
              <a:rPr lang="en-US"/>
              <a:t>, 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problems</a:t>
            </a:r>
            <a:endParaRPr>
              <a:solidFill>
                <a:schemeClr val="accent2">
                  <a:lumMod val="75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514338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230182" lvl="0" indent="-103182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000"/>
              <a:buNone/>
            </a:pPr>
            <a:endParaRPr/>
          </a:p>
        </p:txBody>
      </p:sp>
      <p:sp>
        <p:nvSpPr>
          <p:cNvPr id="315" name="Google Shape;315;p26"/>
          <p:cNvSpPr txBox="1">
            <a:spLocks noGrp="1"/>
          </p:cNvSpPr>
          <p:nvPr>
            <p:ph type="sldNum" idx="12"/>
          </p:nvPr>
        </p:nvSpPr>
        <p:spPr>
          <a:xfrm>
            <a:off x="11469657" y="6549578"/>
            <a:ext cx="552600" cy="2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317" name="Google Shape;317;p26"/>
          <p:cNvSpPr txBox="1">
            <a:spLocks noGrp="1"/>
          </p:cNvSpPr>
          <p:nvPr>
            <p:ph type="ftr" idx="11"/>
          </p:nvPr>
        </p:nvSpPr>
        <p:spPr>
          <a:xfrm>
            <a:off x="2040806" y="6549578"/>
            <a:ext cx="8347200" cy="2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Peter Kammel - piE5 overview</a:t>
            </a:r>
            <a:endParaRPr/>
          </a:p>
        </p:txBody>
      </p:sp>
      <p:sp>
        <p:nvSpPr>
          <p:cNvPr id="318" name="Google Shape;318;p26"/>
          <p:cNvSpPr txBox="1"/>
          <p:nvPr/>
        </p:nvSpPr>
        <p:spPr>
          <a:xfrm>
            <a:off x="7207525" y="783300"/>
            <a:ext cx="4996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Speech Bubble: Rectangle with Corners Rounded 13">
            <a:extLst>
              <a:ext uri="{FF2B5EF4-FFF2-40B4-BE49-F238E27FC236}">
                <a16:creationId xmlns:a16="http://schemas.microsoft.com/office/drawing/2014/main" id="{E2A6C522-600B-3043-8B42-C0E71ACE3E06}"/>
              </a:ext>
            </a:extLst>
          </p:cNvPr>
          <p:cNvSpPr/>
          <p:nvPr/>
        </p:nvSpPr>
        <p:spPr>
          <a:xfrm>
            <a:off x="4282942" y="5773995"/>
            <a:ext cx="1538344" cy="602428"/>
          </a:xfrm>
          <a:prstGeom prst="wedgeRoundRectCallout">
            <a:avLst>
              <a:gd name="adj1" fmla="val 21999"/>
              <a:gd name="adj2" fmla="val -471652"/>
              <a:gd name="adj3" fmla="val 16667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br>
              <a:rPr lang="en-US"/>
            </a:br>
            <a:r>
              <a:rPr lang="en-US"/>
              <a:t>strong</a:t>
            </a:r>
          </a:p>
          <a:p>
            <a:pPr algn="ctr"/>
            <a:r>
              <a:rPr lang="en-US"/>
              <a:t>dispersion</a:t>
            </a:r>
          </a:p>
          <a:p>
            <a:pPr algn="ctr"/>
            <a:endParaRPr lang="en-US"/>
          </a:p>
        </p:txBody>
      </p:sp>
      <p:sp>
        <p:nvSpPr>
          <p:cNvPr id="10" name="Speech Bubble: Rectangle with Corners Rounded 14">
            <a:extLst>
              <a:ext uri="{FF2B5EF4-FFF2-40B4-BE49-F238E27FC236}">
                <a16:creationId xmlns:a16="http://schemas.microsoft.com/office/drawing/2014/main" id="{5BB4665F-CFAF-C030-E11C-955956EFBAC6}"/>
              </a:ext>
            </a:extLst>
          </p:cNvPr>
          <p:cNvSpPr/>
          <p:nvPr/>
        </p:nvSpPr>
        <p:spPr>
          <a:xfrm>
            <a:off x="2040806" y="4631941"/>
            <a:ext cx="1538344" cy="804750"/>
          </a:xfrm>
          <a:prstGeom prst="wedgeRoundRectCallout">
            <a:avLst>
              <a:gd name="adj1" fmla="val 118153"/>
              <a:gd name="adj2" fmla="val -218592"/>
              <a:gd name="adj3" fmla="val 16667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br>
              <a:rPr lang="en-US"/>
            </a:br>
            <a:r>
              <a:rPr lang="en-US"/>
              <a:t>beam meandering</a:t>
            </a:r>
          </a:p>
          <a:p>
            <a:pPr algn="ctr"/>
            <a:endParaRPr lang="en-US"/>
          </a:p>
        </p:txBody>
      </p:sp>
      <p:sp>
        <p:nvSpPr>
          <p:cNvPr id="11" name="Speech Bubble: Rectangle with Corners Rounded 15">
            <a:extLst>
              <a:ext uri="{FF2B5EF4-FFF2-40B4-BE49-F238E27FC236}">
                <a16:creationId xmlns:a16="http://schemas.microsoft.com/office/drawing/2014/main" id="{748C1557-6486-9FFB-124E-9FF46FC5EF70}"/>
              </a:ext>
            </a:extLst>
          </p:cNvPr>
          <p:cNvSpPr/>
          <p:nvPr/>
        </p:nvSpPr>
        <p:spPr>
          <a:xfrm>
            <a:off x="8293269" y="5324331"/>
            <a:ext cx="1538344" cy="602428"/>
          </a:xfrm>
          <a:prstGeom prst="wedgeRoundRectCallout">
            <a:avLst>
              <a:gd name="adj1" fmla="val 110821"/>
              <a:gd name="adj2" fmla="val -402629"/>
              <a:gd name="adj3" fmla="val 16667"/>
            </a:avLst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br>
              <a:rPr lang="en-US"/>
            </a:br>
            <a:r>
              <a:rPr lang="en-US"/>
              <a:t>significant</a:t>
            </a:r>
            <a:br>
              <a:rPr lang="en-US"/>
            </a:br>
            <a:r>
              <a:rPr lang="en-US"/>
              <a:t>dispersion</a:t>
            </a:r>
          </a:p>
          <a:p>
            <a:pPr algn="ctr"/>
            <a:endParaRPr lang="en-US"/>
          </a:p>
        </p:txBody>
      </p:sp>
      <p:sp>
        <p:nvSpPr>
          <p:cNvPr id="12" name="Speech Bubble: Rectangle with Corners Rounded 16">
            <a:extLst>
              <a:ext uri="{FF2B5EF4-FFF2-40B4-BE49-F238E27FC236}">
                <a16:creationId xmlns:a16="http://schemas.microsoft.com/office/drawing/2014/main" id="{52BD72FC-A3B2-0A1D-0401-7221B72C2E6A}"/>
              </a:ext>
            </a:extLst>
          </p:cNvPr>
          <p:cNvSpPr/>
          <p:nvPr/>
        </p:nvSpPr>
        <p:spPr>
          <a:xfrm>
            <a:off x="10126772" y="5758296"/>
            <a:ext cx="1538344" cy="602428"/>
          </a:xfrm>
          <a:prstGeom prst="wedgeRoundRectCallout">
            <a:avLst>
              <a:gd name="adj1" fmla="val -5623"/>
              <a:gd name="adj2" fmla="val -447768"/>
              <a:gd name="adj3" fmla="val 16667"/>
            </a:avLst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br>
              <a:rPr lang="en-US"/>
            </a:br>
            <a:r>
              <a:rPr lang="en-US"/>
              <a:t>insufficient focus</a:t>
            </a:r>
          </a:p>
          <a:p>
            <a:pPr algn="ctr"/>
            <a:endParaRPr lang="en-US"/>
          </a:p>
        </p:txBody>
      </p:sp>
      <p:sp>
        <p:nvSpPr>
          <p:cNvPr id="13" name="Speech Bubble: Rectangle with Corners Rounded 17">
            <a:extLst>
              <a:ext uri="{FF2B5EF4-FFF2-40B4-BE49-F238E27FC236}">
                <a16:creationId xmlns:a16="http://schemas.microsoft.com/office/drawing/2014/main" id="{69F14CC8-71B4-5792-4C3A-E569136071CC}"/>
              </a:ext>
            </a:extLst>
          </p:cNvPr>
          <p:cNvSpPr/>
          <p:nvPr/>
        </p:nvSpPr>
        <p:spPr>
          <a:xfrm>
            <a:off x="6960528" y="616559"/>
            <a:ext cx="2862157" cy="804750"/>
          </a:xfrm>
          <a:prstGeom prst="wedgeRoundRectCallout">
            <a:avLst>
              <a:gd name="adj1" fmla="val 80849"/>
              <a:gd name="adj2" fmla="val 242471"/>
              <a:gd name="adj3" fmla="val 16667"/>
            </a:avLst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br>
              <a:rPr lang="en-US"/>
            </a:br>
            <a:r>
              <a:rPr lang="en-US"/>
              <a:t>cannot achieve PID separation and target focus simultaneously </a:t>
            </a:r>
          </a:p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329A98-59BF-1840-D660-D8E24DDBDCA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</p:spTree>
    <p:extLst>
      <p:ext uri="{BB962C8B-B14F-4D97-AF65-F5344CB8AC3E}">
        <p14:creationId xmlns:p14="http://schemas.microsoft.com/office/powerpoint/2010/main" val="234669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59;p13">
            <a:extLst>
              <a:ext uri="{FF2B5EF4-FFF2-40B4-BE49-F238E27FC236}">
                <a16:creationId xmlns:a16="http://schemas.microsoft.com/office/drawing/2014/main" id="{293D5E80-6CAE-E9D3-8B62-4AE91CC40DE5}"/>
              </a:ext>
            </a:extLst>
          </p:cNvPr>
          <p:cNvPicPr preferRelativeResize="0"/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93225" y="883921"/>
            <a:ext cx="2984615" cy="2530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2166B75-721E-77E0-F58A-26A4EDD15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of findings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7FEE3-5748-FAA8-E5D3-D08403B12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7839" y="790556"/>
            <a:ext cx="5523173" cy="2716780"/>
          </a:xfrm>
        </p:spPr>
        <p:txBody>
          <a:bodyPr/>
          <a:lstStyle/>
          <a:p>
            <a:r>
              <a:rPr lang="en-US"/>
              <a:t>Final focus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9F061-02AD-AD05-572A-A9AE7EC5BFE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AAE6E-189C-6B87-7D1B-C553146E33C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7981EE-0A39-7FF8-F5A4-45F4BF4C22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7CC25FF-C063-BFE5-2081-AA84AC274BCA}"/>
              </a:ext>
            </a:extLst>
          </p:cNvPr>
          <p:cNvSpPr txBox="1">
            <a:spLocks/>
          </p:cNvSpPr>
          <p:nvPr/>
        </p:nvSpPr>
        <p:spPr>
          <a:xfrm>
            <a:off x="519487" y="3636051"/>
            <a:ext cx="5966354" cy="2913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PID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4A34051-DE49-DC6B-0B7C-EB8EC20C4A75}"/>
              </a:ext>
            </a:extLst>
          </p:cNvPr>
          <p:cNvSpPr txBox="1">
            <a:spLocks/>
          </p:cNvSpPr>
          <p:nvPr/>
        </p:nvSpPr>
        <p:spPr>
          <a:xfrm>
            <a:off x="6894886" y="553637"/>
            <a:ext cx="4975860" cy="3082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Dispersion? at target</a:t>
            </a:r>
          </a:p>
        </p:txBody>
      </p:sp>
      <p:pic>
        <p:nvPicPr>
          <p:cNvPr id="11" name="Google Shape;160;p13">
            <a:extLst>
              <a:ext uri="{FF2B5EF4-FFF2-40B4-BE49-F238E27FC236}">
                <a16:creationId xmlns:a16="http://schemas.microsoft.com/office/drawing/2014/main" id="{31F996DF-8267-ABB1-4D57-5E17179F18D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0140" y="1584960"/>
            <a:ext cx="2403085" cy="934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90;p15">
            <a:extLst>
              <a:ext uri="{FF2B5EF4-FFF2-40B4-BE49-F238E27FC236}">
                <a16:creationId xmlns:a16="http://schemas.microsoft.com/office/drawing/2014/main" id="{73D8422B-5BD3-A652-4B98-E703B0A28C1C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430" y="4121545"/>
            <a:ext cx="6161540" cy="229430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2F49019-88AD-C7F7-2577-CC10D0867802}"/>
              </a:ext>
            </a:extLst>
          </p:cNvPr>
          <p:cNvSpPr txBox="1">
            <a:spLocks/>
          </p:cNvSpPr>
          <p:nvPr/>
        </p:nvSpPr>
        <p:spPr>
          <a:xfrm>
            <a:off x="7087823" y="3612457"/>
            <a:ext cx="4723177" cy="274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l-GR"/>
              <a:t>Δ</a:t>
            </a:r>
            <a:r>
              <a:rPr lang="en-US"/>
              <a:t>p/p two methods</a:t>
            </a:r>
          </a:p>
          <a:p>
            <a:pPr lvl="1"/>
            <a:r>
              <a:rPr lang="en-US"/>
              <a:t>TOF</a:t>
            </a:r>
          </a:p>
          <a:p>
            <a:pPr lvl="2"/>
            <a:r>
              <a:rPr lang="en-US" sz="1400">
                <a:solidFill>
                  <a:srgbClr val="505050"/>
                </a:solidFill>
              </a:rPr>
              <a:t>16m beamline</a:t>
            </a:r>
          </a:p>
          <a:p>
            <a:pPr lvl="2"/>
            <a:r>
              <a:rPr lang="en-US" sz="1400">
                <a:solidFill>
                  <a:srgbClr val="505050"/>
                </a:solidFill>
              </a:rPr>
              <a:t>1% </a:t>
            </a:r>
            <a:r>
              <a:rPr lang="el-GR" sz="1400">
                <a:solidFill>
                  <a:srgbClr val="505050"/>
                </a:solidFill>
              </a:rPr>
              <a:t>Δ</a:t>
            </a:r>
            <a:r>
              <a:rPr lang="en-US" sz="1400">
                <a:solidFill>
                  <a:srgbClr val="505050"/>
                </a:solidFill>
              </a:rPr>
              <a:t>p/p ~ 1 ns (65 MeV/c)</a:t>
            </a:r>
            <a:endParaRPr lang="en-US"/>
          </a:p>
          <a:p>
            <a:pPr lvl="1"/>
            <a:r>
              <a:rPr lang="en-US" sz="1600">
                <a:solidFill>
                  <a:srgbClr val="4E74A3"/>
                </a:solidFill>
              </a:rPr>
              <a:t>Direct</a:t>
            </a:r>
            <a:r>
              <a:rPr lang="en-US" sz="1400">
                <a:solidFill>
                  <a:srgbClr val="4E74A3"/>
                </a:solidFill>
              </a:rPr>
              <a:t> </a:t>
            </a:r>
            <a:r>
              <a:rPr lang="en-US" sz="1600">
                <a:solidFill>
                  <a:srgbClr val="4E74A3"/>
                </a:solidFill>
              </a:rPr>
              <a:t>stopping measurement </a:t>
            </a:r>
            <a:br>
              <a:rPr lang="en-US" sz="1600">
                <a:solidFill>
                  <a:srgbClr val="4E74A3"/>
                </a:solidFill>
              </a:rPr>
            </a:br>
            <a:r>
              <a:rPr lang="en-US" sz="1600">
                <a:solidFill>
                  <a:srgbClr val="4E74A3"/>
                </a:solidFill>
              </a:rPr>
              <a:t>with range curve</a:t>
            </a:r>
          </a:p>
          <a:p>
            <a:pPr lvl="2"/>
            <a:r>
              <a:rPr lang="en-US" sz="1400">
                <a:solidFill>
                  <a:srgbClr val="505050"/>
                </a:solidFill>
              </a:rPr>
              <a:t>pion signal amplitudes with different degraders</a:t>
            </a:r>
          </a:p>
          <a:p>
            <a:pPr lvl="2"/>
            <a:r>
              <a:rPr lang="en-US" sz="1400">
                <a:solidFill>
                  <a:srgbClr val="505050"/>
                </a:solidFill>
              </a:rPr>
              <a:t>use π→ μ sequence to identity stops</a:t>
            </a:r>
          </a:p>
          <a:p>
            <a:pPr marL="274320" lvl="1" indent="0">
              <a:buNone/>
            </a:pPr>
            <a:br>
              <a:rPr lang="en-US">
                <a:solidFill>
                  <a:srgbClr val="C00000"/>
                </a:solidFill>
              </a:rPr>
            </a:br>
            <a:r>
              <a:rPr lang="en-US">
                <a:solidFill>
                  <a:srgbClr val="C00000"/>
                </a:solidFill>
              </a:rPr>
              <a:t>analysis needed</a:t>
            </a:r>
          </a:p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501568A-A4F1-85E7-C1DD-07F1B8E8171A}"/>
              </a:ext>
            </a:extLst>
          </p:cNvPr>
          <p:cNvSpPr/>
          <p:nvPr/>
        </p:nvSpPr>
        <p:spPr>
          <a:xfrm>
            <a:off x="6736086" y="426720"/>
            <a:ext cx="5071873" cy="5998756"/>
          </a:xfrm>
          <a:prstGeom prst="rect">
            <a:avLst/>
          </a:prstGeom>
          <a:noFill/>
          <a:ln w="127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863399D-EE4A-8864-FD0B-3B9DCF8765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7569" y="910774"/>
            <a:ext cx="4322088" cy="278732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388AD02-EC57-AF3F-5972-2FC16CF693F9}"/>
              </a:ext>
            </a:extLst>
          </p:cNvPr>
          <p:cNvSpPr/>
          <p:nvPr/>
        </p:nvSpPr>
        <p:spPr>
          <a:xfrm>
            <a:off x="3956304" y="1900244"/>
            <a:ext cx="341376" cy="304086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56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58D972F-5E3A-5F8D-DB7D-5013C046B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287" y="87593"/>
            <a:ext cx="6269070" cy="181372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6BBC3A-0D3A-58F5-0944-DC7432E8D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247" y="1978252"/>
            <a:ext cx="6269738" cy="450274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B03AD9-F792-D73E-9C81-BFF2CF24F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G4BL steps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E1D197C-4874-0A1E-1FDB-7B5E35937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788" y="1104254"/>
            <a:ext cx="4547368" cy="4600071"/>
          </a:xfrm>
        </p:spPr>
        <p:txBody>
          <a:bodyPr/>
          <a:lstStyle/>
          <a:p>
            <a:r>
              <a:rPr lang="en-US"/>
              <a:t>Production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r>
              <a:rPr lang="en-US"/>
              <a:t>brute force high-statistics runs</a:t>
            </a:r>
            <a:br>
              <a:rPr lang="en-US"/>
            </a:br>
            <a:r>
              <a:rPr lang="en-US"/>
              <a:t> of (inefficient) pion production</a:t>
            </a:r>
            <a:br>
              <a:rPr lang="en-US"/>
            </a:br>
            <a:r>
              <a:rPr lang="en-US" sz="1600">
                <a:solidFill>
                  <a:schemeClr val="accent2">
                    <a:lumMod val="50000"/>
                  </a:schemeClr>
                </a:solidFill>
              </a:rPr>
              <a:t>25k </a:t>
            </a:r>
            <a:r>
              <a:rPr lang="en-US" sz="1600" err="1">
                <a:solidFill>
                  <a:schemeClr val="accent2">
                    <a:lumMod val="50000"/>
                  </a:schemeClr>
                </a:solidFill>
              </a:rPr>
              <a:t>ev</a:t>
            </a:r>
            <a:r>
              <a:rPr lang="en-US" sz="1600">
                <a:solidFill>
                  <a:schemeClr val="accent2">
                    <a:lumMod val="50000"/>
                  </a:schemeClr>
                </a:solidFill>
              </a:rPr>
              <a:t>/s, but only 3E-5 eff.</a:t>
            </a:r>
          </a:p>
          <a:p>
            <a:pPr lvl="1"/>
            <a:r>
              <a:rPr lang="en-US"/>
              <a:t>phase space stored at virtual plane</a:t>
            </a:r>
            <a:br>
              <a:rPr lang="en-US"/>
            </a:br>
            <a:r>
              <a:rPr lang="en-US"/>
              <a:t>before first piE5 quad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292C9B-CEAF-98B7-1B78-EED2CA4106A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C7B376-6D58-4BC8-4CFC-ADA1677D17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B0A422-A173-BA40-CFB9-35011D5872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5CF730E9-89E7-0C54-528D-D342E9498F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011AB17-29E1-99E1-6A58-B1A9527F2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96" y="1664691"/>
            <a:ext cx="4995591" cy="24754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11" name="AutoShape 10">
            <a:extLst>
              <a:ext uri="{FF2B5EF4-FFF2-40B4-BE49-F238E27FC236}">
                <a16:creationId xmlns:a16="http://schemas.microsoft.com/office/drawing/2014/main" id="{85E0E386-ED4D-4C7B-D0E4-8B422B01EB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69D88ED7-A820-1384-B23B-0F1B3903F3DB}"/>
              </a:ext>
            </a:extLst>
          </p:cNvPr>
          <p:cNvSpPr txBox="1">
            <a:spLocks/>
          </p:cNvSpPr>
          <p:nvPr/>
        </p:nvSpPr>
        <p:spPr>
          <a:xfrm>
            <a:off x="6012064" y="2098388"/>
            <a:ext cx="4961105" cy="460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82880" marR="0" lvl="0" indent="-27432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rgbClr val="3F3F3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48640" marR="0" lvl="1" indent="-27432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E74A3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accent6">
                    <a:lumMod val="75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731520" marR="0" lvl="2" indent="-18288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93540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93540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097280" marR="0" lvl="3" indent="-18288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44D6C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1">
                    <a:lumMod val="50000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/>
              <a:t>Transport through channel to target</a:t>
            </a:r>
          </a:p>
          <a:p>
            <a:pPr lvl="1"/>
            <a:r>
              <a:rPr lang="en-US"/>
              <a:t>Slower, but more efficient</a:t>
            </a:r>
            <a:br>
              <a:rPr lang="en-US"/>
            </a:br>
            <a:r>
              <a:rPr lang="en-US" sz="1600">
                <a:solidFill>
                  <a:schemeClr val="accent2">
                    <a:lumMod val="50000"/>
                  </a:schemeClr>
                </a:solidFill>
              </a:rPr>
              <a:t>1060 </a:t>
            </a:r>
            <a:r>
              <a:rPr lang="en-US" sz="1600" err="1">
                <a:solidFill>
                  <a:schemeClr val="accent2">
                    <a:lumMod val="50000"/>
                  </a:schemeClr>
                </a:solidFill>
              </a:rPr>
              <a:t>ev</a:t>
            </a:r>
            <a:r>
              <a:rPr lang="en-US" sz="1600">
                <a:solidFill>
                  <a:schemeClr val="accent2">
                    <a:lumMod val="50000"/>
                  </a:schemeClr>
                </a:solidFill>
              </a:rPr>
              <a:t>/s, 327E-5 eff.</a:t>
            </a:r>
          </a:p>
          <a:p>
            <a:pPr lvl="1"/>
            <a:r>
              <a:rPr lang="en-US"/>
              <a:t>reasonable parameter variations </a:t>
            </a:r>
            <a:br>
              <a:rPr lang="en-US"/>
            </a:br>
            <a:r>
              <a:rPr lang="en-US"/>
              <a:t>guided by experimental tunes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AF141ED-F8D2-9CBF-B1F2-4539762C63D4}"/>
              </a:ext>
            </a:extLst>
          </p:cNvPr>
          <p:cNvSpPr/>
          <p:nvPr/>
        </p:nvSpPr>
        <p:spPr>
          <a:xfrm>
            <a:off x="287867" y="1104254"/>
            <a:ext cx="5213132" cy="5376746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E28CEB-37DF-F7D8-A84C-F0ACB627C2CA}"/>
              </a:ext>
            </a:extLst>
          </p:cNvPr>
          <p:cNvSpPr txBox="1"/>
          <p:nvPr/>
        </p:nvSpPr>
        <p:spPr>
          <a:xfrm>
            <a:off x="3680401" y="117231"/>
            <a:ext cx="177459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More resource </a:t>
            </a:r>
            <a:br>
              <a:rPr lang="en-US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links in backup</a:t>
            </a:r>
          </a:p>
        </p:txBody>
      </p:sp>
    </p:spTree>
    <p:extLst>
      <p:ext uri="{BB962C8B-B14F-4D97-AF65-F5344CB8AC3E}">
        <p14:creationId xmlns:p14="http://schemas.microsoft.com/office/powerpoint/2010/main" val="1293129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EE317A-0A52-0A7E-F6F0-8579A30D8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4870" y="1748602"/>
            <a:ext cx="4393868" cy="38069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13EED5-8C4E-2F63-940C-0E4CA710F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Initial studies, </a:t>
            </a:r>
            <a:r>
              <a:rPr lang="en-US" sz="2800">
                <a:solidFill>
                  <a:schemeClr val="accent2">
                    <a:lumMod val="50000"/>
                  </a:schemeClr>
                </a:solidFill>
              </a:rPr>
              <a:t>January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36454A-EB79-4D10-236C-4AAEF7D20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487" y="977397"/>
            <a:ext cx="11352776" cy="5439757"/>
          </a:xfrm>
        </p:spPr>
        <p:txBody>
          <a:bodyPr/>
          <a:lstStyle/>
          <a:p>
            <a:pPr marL="101600" indent="0" fontAlgn="base">
              <a:spcBef>
                <a:spcPts val="0"/>
              </a:spcBef>
              <a:buNone/>
            </a:pPr>
            <a:r>
              <a:rPr lang="en-US" sz="1600" b="0" i="0" u="none" strike="noStrike">
                <a:solidFill>
                  <a:schemeClr val="accent6">
                    <a:lumMod val="50000"/>
                  </a:schemeClr>
                </a:solidFill>
                <a:effectLst/>
                <a:latin typeface="Arial"/>
              </a:rPr>
              <a:t>Global properties</a:t>
            </a:r>
          </a:p>
          <a:p>
            <a:pPr marL="101600" indent="0" fontAlgn="base">
              <a:spcBef>
                <a:spcPts val="0"/>
              </a:spcBef>
              <a:buNone/>
            </a:pPr>
            <a:endParaRPr lang="en-US" sz="1600" b="0" i="0" u="none" strike="noStrike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558800" lvl="1" indent="0" fontAlgn="base">
              <a:spcBef>
                <a:spcPts val="0"/>
              </a:spcBef>
              <a:buNone/>
            </a:pPr>
            <a:r>
              <a:rPr lang="en-US" sz="1400" b="0" i="0" u="none" strike="noStrike" err="1">
                <a:solidFill>
                  <a:srgbClr val="000000"/>
                </a:solidFill>
                <a:effectLst/>
                <a:latin typeface="Arial"/>
              </a:rPr>
              <a:t>twiss</a:t>
            </a: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/>
              </a:rPr>
              <a:t> and sigma</a:t>
            </a: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u="sng" err="1">
                <a:solidFill>
                  <a:srgbClr val="1155CC"/>
                </a:solidFill>
                <a:latin typeface="Arial"/>
              </a:rPr>
              <a:t>twiss</a:t>
            </a:r>
            <a:r>
              <a:rPr lang="en-US" sz="1400" u="sng">
                <a:solidFill>
                  <a:srgbClr val="1155CC"/>
                </a:solidFill>
                <a:latin typeface="Arial"/>
              </a:rPr>
              <a:t>  mu3e_pion</a:t>
            </a:r>
            <a:endParaRPr lang="en-US" sz="1400" b="0" i="0" u="none" strike="noStrike">
              <a:solidFill>
                <a:srgbClr val="000000"/>
              </a:solidFill>
              <a:effectLst/>
              <a:latin typeface="Arial"/>
            </a:endParaRP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u="sng" err="1">
                <a:solidFill>
                  <a:srgbClr val="1155CC"/>
                </a:solidFill>
                <a:latin typeface="Arial"/>
              </a:rPr>
              <a:t>twiss</a:t>
            </a:r>
            <a:r>
              <a:rPr lang="en-US" sz="1400" u="sng">
                <a:solidFill>
                  <a:srgbClr val="1155CC"/>
                </a:solidFill>
                <a:latin typeface="Arial"/>
              </a:rPr>
              <a:t> orig_mu3e</a:t>
            </a:r>
            <a:endParaRPr lang="en-US" sz="1400" b="0" i="0" u="none" strike="noStrike">
              <a:solidFill>
                <a:srgbClr val="000000"/>
              </a:solidFill>
              <a:effectLst/>
              <a:latin typeface="Arial"/>
            </a:endParaRP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u="sng">
                <a:solidFill>
                  <a:srgbClr val="1155CC"/>
                </a:solidFill>
                <a:latin typeface="Arial"/>
              </a:rPr>
              <a:t>sigma mu3e_pion</a:t>
            </a:r>
            <a:endParaRPr lang="en-US" sz="1400" b="0" i="0" u="none" strike="noStrike">
              <a:solidFill>
                <a:srgbClr val="000000"/>
              </a:solidFill>
              <a:effectLst/>
              <a:latin typeface="Arial"/>
            </a:endParaRPr>
          </a:p>
          <a:p>
            <a:pPr marL="101600" indent="0" fontAlgn="base">
              <a:spcBef>
                <a:spcPts val="0"/>
              </a:spcBef>
              <a:buNone/>
            </a:pPr>
            <a:endParaRPr lang="en-US" sz="16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01600" indent="0" fontAlgn="base">
              <a:spcBef>
                <a:spcPts val="0"/>
              </a:spcBef>
              <a:buNone/>
            </a:pPr>
            <a:r>
              <a:rPr lang="en-US" sz="1600" b="0" i="0" u="none" strike="noStrike">
                <a:solidFill>
                  <a:schemeClr val="accent6">
                    <a:lumMod val="50000"/>
                  </a:schemeClr>
                </a:solidFill>
                <a:effectLst/>
                <a:latin typeface="Arial"/>
              </a:rPr>
              <a:t>Histograms (all 65 MeV/c)</a:t>
            </a:r>
          </a:p>
          <a:p>
            <a:pPr marL="101600" indent="0" fontAlgn="base">
              <a:spcBef>
                <a:spcPts val="0"/>
              </a:spcBef>
              <a:buNone/>
            </a:pPr>
            <a:endParaRPr lang="en-US" sz="1600" b="0" i="0" u="none" strike="noStrike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558800" lvl="1" indent="0" fontAlgn="base">
              <a:spcBef>
                <a:spcPts val="0"/>
              </a:spcBef>
              <a:buNone/>
            </a:pPr>
            <a:r>
              <a:rPr lang="en-US" sz="1400">
                <a:solidFill>
                  <a:srgbClr val="000000"/>
                </a:solidFill>
                <a:latin typeface="Arial"/>
              </a:rPr>
              <a:t>Tune Mu3e_22, HSC42 off</a:t>
            </a: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/>
              </a:rPr>
              <a:t> MeV/c</a:t>
            </a: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i="0" u="sng" strike="noStrike">
                <a:solidFill>
                  <a:srgbClr val="1155CC"/>
                </a:solidFill>
                <a:effectLst/>
                <a:highlight>
                  <a:srgbClr val="FFFF00"/>
                </a:highlight>
                <a:latin typeface="Arial"/>
                <a:hlinkClick r:id="rId4"/>
              </a:rPr>
              <a:t>all vs pi</a:t>
            </a:r>
            <a:r>
              <a:rPr lang="en-US" sz="1400" b="0" i="0" u="none" strike="noStrike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rial"/>
              </a:rPr>
              <a:t> </a:t>
            </a: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i="0" u="sng" strike="noStrike">
                <a:solidFill>
                  <a:srgbClr val="1155CC"/>
                </a:solidFill>
                <a:effectLst/>
                <a:latin typeface="Arial"/>
                <a:hlinkClick r:id="rId5"/>
              </a:rPr>
              <a:t>pi vs pi_end</a:t>
            </a:r>
            <a:endParaRPr lang="en-US" sz="1400" b="0" i="0" u="none" strike="noStrike">
              <a:solidFill>
                <a:srgbClr val="000000"/>
              </a:solidFill>
              <a:effectLst/>
              <a:latin typeface="Arial"/>
            </a:endParaRPr>
          </a:p>
          <a:p>
            <a:pPr marL="558800" lvl="1" indent="0" fontAlgn="base">
              <a:spcBef>
                <a:spcPts val="0"/>
              </a:spcBef>
              <a:buNone/>
            </a:pP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/>
              </a:rPr>
              <a:t>Pioneer_65 MeV/c</a:t>
            </a: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i="0" u="sng" strike="noStrike">
                <a:solidFill>
                  <a:srgbClr val="1155CC"/>
                </a:solidFill>
                <a:effectLst/>
                <a:latin typeface="Arial"/>
                <a:hlinkClick r:id="rId6"/>
              </a:rPr>
              <a:t>all vs pi</a:t>
            </a:r>
            <a:endParaRPr lang="en-US" sz="1400" b="0" i="0" u="none" strike="noStrike">
              <a:solidFill>
                <a:srgbClr val="000000"/>
              </a:solidFill>
              <a:effectLst/>
              <a:latin typeface="Arial"/>
            </a:endParaRP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i="0" u="sng" strike="noStrike">
                <a:solidFill>
                  <a:srgbClr val="1155CC"/>
                </a:solidFill>
                <a:effectLst/>
                <a:latin typeface="Arial"/>
                <a:hlinkClick r:id="rId7"/>
              </a:rPr>
              <a:t>pi vs pi_end</a:t>
            </a:r>
            <a:endParaRPr lang="en-US" sz="1400" b="0" i="0" u="none" strike="noStrike">
              <a:solidFill>
                <a:srgbClr val="000000"/>
              </a:solidFill>
              <a:effectLst/>
              <a:latin typeface="Arial"/>
            </a:endParaRPr>
          </a:p>
          <a:p>
            <a:pPr marL="558800" lvl="1" indent="0" fontAlgn="base">
              <a:spcBef>
                <a:spcPts val="0"/>
              </a:spcBef>
              <a:buNone/>
            </a:pP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/>
              </a:rPr>
              <a:t>Pioneer_22 vs Mu3e_22</a:t>
            </a: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i="0" u="sng" strike="noStrike">
                <a:solidFill>
                  <a:srgbClr val="1155CC"/>
                </a:solidFill>
                <a:effectLst/>
                <a:highlight>
                  <a:srgbClr val="FFFF00"/>
                </a:highlight>
                <a:latin typeface="Arial"/>
                <a:hlinkClick r:id="rId8"/>
              </a:rPr>
              <a:t>pi</a:t>
            </a:r>
            <a:endParaRPr lang="en-US" sz="1400" b="0" i="0" u="none" strike="noStrike">
              <a:solidFill>
                <a:srgbClr val="000000"/>
              </a:solidFill>
              <a:effectLst/>
              <a:highlight>
                <a:srgbClr val="FFFF00"/>
              </a:highlight>
              <a:latin typeface="Arial"/>
            </a:endParaRP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i="0" u="sng" strike="noStrike">
                <a:solidFill>
                  <a:srgbClr val="1155CC"/>
                </a:solidFill>
                <a:effectLst/>
                <a:highlight>
                  <a:srgbClr val="FFFF00"/>
                </a:highlight>
                <a:latin typeface="Arial"/>
                <a:hlinkClick r:id="rId9"/>
              </a:rPr>
              <a:t>pi_end</a:t>
            </a:r>
            <a:endParaRPr lang="en-US" sz="1400" b="0" i="0" u="none" strike="noStrike">
              <a:solidFill>
                <a:srgbClr val="000000"/>
              </a:solidFill>
              <a:effectLst/>
              <a:highlight>
                <a:srgbClr val="FFFF00"/>
              </a:highlight>
              <a:latin typeface="Arial"/>
            </a:endParaRPr>
          </a:p>
          <a:p>
            <a:pPr marL="558800" lvl="1" indent="0" fontAlgn="base">
              <a:spcBef>
                <a:spcPts val="0"/>
              </a:spcBef>
              <a:buNone/>
            </a:pPr>
            <a:r>
              <a:rPr lang="en-US" sz="1400">
                <a:solidFill>
                  <a:srgbClr val="000000"/>
                </a:solidFill>
                <a:latin typeface="Arial"/>
              </a:rPr>
              <a:t>Orig_18 vs</a:t>
            </a:r>
            <a:r>
              <a:rPr lang="en-US" sz="1400" b="0" i="0" u="none" strike="noStrike">
                <a:solidFill>
                  <a:srgbClr val="000000"/>
                </a:solidFill>
                <a:effectLst/>
                <a:latin typeface="Arial"/>
              </a:rPr>
              <a:t> Mu3e_22</a:t>
            </a: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i="0" u="sng" strike="noStrike">
                <a:solidFill>
                  <a:srgbClr val="1155CC"/>
                </a:solidFill>
                <a:effectLst/>
                <a:latin typeface="Arial"/>
                <a:hlinkClick r:id="rId10"/>
              </a:rPr>
              <a:t>pi</a:t>
            </a:r>
            <a:endParaRPr lang="en-US" sz="1400" b="0" i="0" u="none" strike="noStrike">
              <a:solidFill>
                <a:srgbClr val="000000"/>
              </a:solidFill>
              <a:effectLst/>
              <a:latin typeface="Arial"/>
            </a:endParaRPr>
          </a:p>
          <a:p>
            <a:pPr marL="1200150" lvl="2" indent="-285750" fontAlgn="base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b="0" i="0" u="sng" strike="noStrike">
                <a:solidFill>
                  <a:srgbClr val="1155CC"/>
                </a:solidFill>
                <a:effectLst/>
                <a:highlight>
                  <a:srgbClr val="FFFF00"/>
                </a:highlight>
                <a:latin typeface="Arial"/>
                <a:hlinkClick r:id="rId11"/>
              </a:rPr>
              <a:t>pi_end</a:t>
            </a:r>
            <a:endParaRPr lang="en-US" sz="1400" b="0" i="0" u="none" strike="noStrike">
              <a:solidFill>
                <a:srgbClr val="000000"/>
              </a:solidFill>
              <a:effectLst/>
              <a:highlight>
                <a:srgbClr val="FFFF00"/>
              </a:highlight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209659-C2D3-376B-B4CF-906D8D20461C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11469657" y="6549578"/>
            <a:ext cx="552451" cy="237285"/>
          </a:xfrm>
        </p:spPr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D49664-4935-25A3-4C40-DD13FCAEC15C}"/>
              </a:ext>
            </a:extLst>
          </p:cNvPr>
          <p:cNvSpPr txBox="1"/>
          <p:nvPr/>
        </p:nvSpPr>
        <p:spPr>
          <a:xfrm>
            <a:off x="4271554" y="1485342"/>
            <a:ext cx="936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end QSK73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7D1B7FC-E6E0-660F-3B33-DD1CA2A136ED}"/>
              </a:ext>
            </a:extLst>
          </p:cNvPr>
          <p:cNvCxnSpPr>
            <a:cxnSpLocks/>
          </p:cNvCxnSpPr>
          <p:nvPr/>
        </p:nvCxnSpPr>
        <p:spPr>
          <a:xfrm flipH="1">
            <a:off x="4489269" y="2008562"/>
            <a:ext cx="94342" cy="15116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5600D7-86BB-A4CD-DAC7-DC1345A3319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Peter Kammel - piE5 overview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55D64D2-5893-699B-EC0D-6BDD00C76D0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Oct 2023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9AA907-4A00-040E-F703-72D5095BFD4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81971" y="942734"/>
            <a:ext cx="4240137" cy="4979639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DA3965-A76E-7BA4-0EBB-4493A778098C}"/>
              </a:ext>
            </a:extLst>
          </p:cNvPr>
          <p:cNvSpPr txBox="1"/>
          <p:nvPr/>
        </p:nvSpPr>
        <p:spPr>
          <a:xfrm>
            <a:off x="7785676" y="6117981"/>
            <a:ext cx="295569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no strange beam effects </a:t>
            </a:r>
            <a:r>
              <a:rPr lang="en-US" err="1">
                <a:solidFill>
                  <a:schemeClr val="accent2">
                    <a:lumMod val="50000"/>
                  </a:schemeClr>
                </a:solidFill>
              </a:rPr>
              <a:t>a'la</a:t>
            </a:r>
            <a:r>
              <a:rPr lang="en-US">
                <a:solidFill>
                  <a:schemeClr val="accent2">
                    <a:lumMod val="50000"/>
                  </a:schemeClr>
                </a:solidFill>
              </a:rPr>
              <a:t> Zack</a:t>
            </a:r>
          </a:p>
        </p:txBody>
      </p:sp>
    </p:spTree>
    <p:extLst>
      <p:ext uri="{BB962C8B-B14F-4D97-AF65-F5344CB8AC3E}">
        <p14:creationId xmlns:p14="http://schemas.microsoft.com/office/powerpoint/2010/main" val="473947703"/>
      </p:ext>
    </p:extLst>
  </p:cSld>
  <p:clrMapOvr>
    <a:masterClrMapping/>
  </p:clrMapOvr>
</p:sld>
</file>

<file path=ppt/theme/theme1.xml><?xml version="1.0" encoding="utf-8"?>
<a:theme xmlns:a="http://schemas.openxmlformats.org/drawingml/2006/main" name="Muon Capture">
  <a:themeElements>
    <a:clrScheme name="Paper">
      <a:dk1>
        <a:srgbClr val="000000"/>
      </a:dk1>
      <a:lt1>
        <a:srgbClr val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26</Slides>
  <Notes>14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Muon Capture</vt:lpstr>
      <vt:lpstr>PowerPoint Presentation</vt:lpstr>
      <vt:lpstr>Requirements Phase I</vt:lpstr>
      <vt:lpstr>Requirements and achieved results from test run</vt:lpstr>
      <vt:lpstr>piE5 @ PSI - World’s Brightest Stopped Pion Beam</vt:lpstr>
      <vt:lpstr>Simple Transport Model</vt:lpstr>
      <vt:lpstr>Puzzles from beam test</vt:lpstr>
      <vt:lpstr>Summary of findings</vt:lpstr>
      <vt:lpstr>G4BL steps</vt:lpstr>
      <vt:lpstr>Initial studies, January 2023</vt:lpstr>
      <vt:lpstr>Global properties: Envelopes</vt:lpstr>
      <vt:lpstr>Higher order effects: X vs X’</vt:lpstr>
      <vt:lpstr>Higher order effects: X vs Pz</vt:lpstr>
      <vt:lpstr>Major upgrade: Extend Beam with Two Vertical Foci </vt:lpstr>
      <vt:lpstr>Upgrade: Smaller Momentum Bite</vt:lpstr>
      <vt:lpstr>Beam Development Plan</vt:lpstr>
      <vt:lpstr>Backup</vt:lpstr>
      <vt:lpstr>G4BL overview</vt:lpstr>
      <vt:lpstr>Good Enough Focus ?</vt:lpstr>
      <vt:lpstr>Sufficient Rate and Small ∆p/p ?  </vt:lpstr>
      <vt:lpstr>Particle Separation Good Enough? </vt:lpstr>
      <vt:lpstr>Dispersion at Target Location? </vt:lpstr>
      <vt:lpstr>Dispersion at Target Location? </vt:lpstr>
      <vt:lpstr>Higher order effects: X vs X’</vt:lpstr>
      <vt:lpstr>Dependence on tune</vt:lpstr>
      <vt:lpstr>Dependence on tune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Kammel</dc:creator>
  <cp:revision>1</cp:revision>
  <dcterms:modified xsi:type="dcterms:W3CDTF">2023-10-17T06:16:11Z</dcterms:modified>
</cp:coreProperties>
</file>