
<file path=[Content_Types].xml><?xml version="1.0" encoding="utf-8"?>
<Types xmlns="http://schemas.openxmlformats.org/package/2006/content-types">
  <Default Extension="tmp" ContentType="image/pn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9"/>
  </p:notesMasterIdLst>
  <p:sldIdLst>
    <p:sldId id="265" r:id="rId3"/>
    <p:sldId id="266" r:id="rId4"/>
    <p:sldId id="267" r:id="rId5"/>
    <p:sldId id="264" r:id="rId6"/>
    <p:sldId id="263" r:id="rId7"/>
    <p:sldId id="268"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12"/>
    <p:restoredTop sz="94538"/>
  </p:normalViewPr>
  <p:slideViewPr>
    <p:cSldViewPr snapToGrid="0">
      <p:cViewPr varScale="1">
        <p:scale>
          <a:sx n="79" d="100"/>
          <a:sy n="79" d="100"/>
        </p:scale>
        <p:origin x="860" y="38"/>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2"/>
        <p:cNvGrpSpPr/>
        <p:nvPr/>
      </p:nvGrpSpPr>
      <p:grpSpPr>
        <a:xfrm>
          <a:off x="0" y="0"/>
          <a:ext cx="0" cy="0"/>
          <a:chOff x="0" y="0"/>
          <a:chExt cx="0" cy="0"/>
        </a:xfrm>
      </p:grpSpPr>
      <p:sp>
        <p:nvSpPr>
          <p:cNvPr id="73" name="Google Shape;73;p17"/>
          <p:cNvSpPr txBox="1">
            <a:spLocks noGrp="1"/>
          </p:cNvSpPr>
          <p:nvPr>
            <p:ph type="title"/>
          </p:nvPr>
        </p:nvSpPr>
        <p:spPr>
          <a:xfrm>
            <a:off x="722313" y="3305176"/>
            <a:ext cx="7772400" cy="1021556"/>
          </a:xfrm>
          <a:prstGeom prst="rect">
            <a:avLst/>
          </a:prstGeom>
          <a:noFill/>
          <a:ln>
            <a:noFill/>
          </a:ln>
        </p:spPr>
        <p:txBody>
          <a:bodyPr spcFirstLastPara="1" wrap="square" lIns="68575" tIns="34275" rIns="68575" bIns="34275" anchor="t" anchorCtr="0">
            <a:noAutofit/>
          </a:bodyPr>
          <a:lstStyle>
            <a:lvl1pPr marR="0" lvl="0" algn="l" rtl="0">
              <a:spcBef>
                <a:spcPts val="0"/>
              </a:spcBef>
              <a:spcAft>
                <a:spcPts val="0"/>
              </a:spcAft>
              <a:buClr>
                <a:schemeClr val="dk1"/>
              </a:buClr>
              <a:buSzPts val="3000"/>
              <a:buFont typeface="Calibri"/>
              <a:buNone/>
              <a:defRPr sz="3000" b="1"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74" name="Google Shape;74;p17"/>
          <p:cNvSpPr txBox="1">
            <a:spLocks noGrp="1"/>
          </p:cNvSpPr>
          <p:nvPr>
            <p:ph type="body" idx="1"/>
          </p:nvPr>
        </p:nvSpPr>
        <p:spPr>
          <a:xfrm>
            <a:off x="722313" y="2180035"/>
            <a:ext cx="7772400" cy="1125140"/>
          </a:xfrm>
          <a:prstGeom prst="rect">
            <a:avLst/>
          </a:prstGeom>
          <a:noFill/>
          <a:ln>
            <a:noFill/>
          </a:ln>
        </p:spPr>
        <p:txBody>
          <a:bodyPr spcFirstLastPara="1" wrap="square" lIns="68575" tIns="34275" rIns="68575" bIns="34275" anchor="b" anchorCtr="0">
            <a:noAutofit/>
          </a:bodyPr>
          <a:lstStyle>
            <a:lvl1pPr marL="457200" marR="0" lvl="0" indent="-228600" algn="l" rtl="0">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1pPr>
            <a:lvl2pPr marL="914400" marR="0" lvl="1" indent="-228600" algn="l" rtl="0">
              <a:spcBef>
                <a:spcPts val="30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2pPr>
            <a:lvl3pPr marL="1371600" marR="0" lvl="2" indent="-228600" algn="l" rtl="0">
              <a:spcBef>
                <a:spcPts val="2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3pPr>
            <a:lvl4pPr marL="1828800" marR="0" lvl="3" indent="-228600" algn="l" rtl="0">
              <a:spcBef>
                <a:spcPts val="200"/>
              </a:spcBef>
              <a:spcAft>
                <a:spcPts val="0"/>
              </a:spcAft>
              <a:buClr>
                <a:srgbClr val="888888"/>
              </a:buClr>
              <a:buSzPts val="1100"/>
              <a:buFont typeface="Arial"/>
              <a:buNone/>
              <a:defRPr sz="1100" b="0" i="0" u="none" strike="noStrike" cap="none">
                <a:solidFill>
                  <a:srgbClr val="888888"/>
                </a:solidFill>
                <a:latin typeface="Calibri"/>
                <a:ea typeface="Calibri"/>
                <a:cs typeface="Calibri"/>
                <a:sym typeface="Calibri"/>
              </a:defRPr>
            </a:lvl4pPr>
            <a:lvl5pPr marL="2286000" marR="0" lvl="4" indent="-228600" algn="l" rtl="0">
              <a:spcBef>
                <a:spcPts val="200"/>
              </a:spcBef>
              <a:spcAft>
                <a:spcPts val="0"/>
              </a:spcAft>
              <a:buClr>
                <a:srgbClr val="888888"/>
              </a:buClr>
              <a:buSzPts val="1100"/>
              <a:buFont typeface="Arial"/>
              <a:buNone/>
              <a:defRPr sz="1100" b="0" i="0" u="none" strike="noStrike" cap="none">
                <a:solidFill>
                  <a:srgbClr val="888888"/>
                </a:solidFill>
                <a:latin typeface="Calibri"/>
                <a:ea typeface="Calibri"/>
                <a:cs typeface="Calibri"/>
                <a:sym typeface="Calibri"/>
              </a:defRPr>
            </a:lvl5pPr>
            <a:lvl6pPr marL="2743200" marR="0" lvl="5" indent="-228600" algn="l" rtl="0">
              <a:spcBef>
                <a:spcPts val="200"/>
              </a:spcBef>
              <a:spcAft>
                <a:spcPts val="0"/>
              </a:spcAft>
              <a:buClr>
                <a:srgbClr val="888888"/>
              </a:buClr>
              <a:buSzPts val="1100"/>
              <a:buFont typeface="Arial"/>
              <a:buNone/>
              <a:defRPr sz="1100" b="0" i="0" u="none" strike="noStrike" cap="none">
                <a:solidFill>
                  <a:srgbClr val="888888"/>
                </a:solidFill>
                <a:latin typeface="Calibri"/>
                <a:ea typeface="Calibri"/>
                <a:cs typeface="Calibri"/>
                <a:sym typeface="Calibri"/>
              </a:defRPr>
            </a:lvl6pPr>
            <a:lvl7pPr marL="3200400" marR="0" lvl="6" indent="-228600" algn="l" rtl="0">
              <a:spcBef>
                <a:spcPts val="200"/>
              </a:spcBef>
              <a:spcAft>
                <a:spcPts val="0"/>
              </a:spcAft>
              <a:buClr>
                <a:srgbClr val="888888"/>
              </a:buClr>
              <a:buSzPts val="1100"/>
              <a:buFont typeface="Arial"/>
              <a:buNone/>
              <a:defRPr sz="1100" b="0" i="0" u="none" strike="noStrike" cap="none">
                <a:solidFill>
                  <a:srgbClr val="888888"/>
                </a:solidFill>
                <a:latin typeface="Calibri"/>
                <a:ea typeface="Calibri"/>
                <a:cs typeface="Calibri"/>
                <a:sym typeface="Calibri"/>
              </a:defRPr>
            </a:lvl7pPr>
            <a:lvl8pPr marL="3657600" marR="0" lvl="7" indent="-228600" algn="l" rtl="0">
              <a:spcBef>
                <a:spcPts val="200"/>
              </a:spcBef>
              <a:spcAft>
                <a:spcPts val="0"/>
              </a:spcAft>
              <a:buClr>
                <a:srgbClr val="888888"/>
              </a:buClr>
              <a:buSzPts val="1100"/>
              <a:buFont typeface="Arial"/>
              <a:buNone/>
              <a:defRPr sz="1100" b="0" i="0" u="none" strike="noStrike" cap="none">
                <a:solidFill>
                  <a:srgbClr val="888888"/>
                </a:solidFill>
                <a:latin typeface="Calibri"/>
                <a:ea typeface="Calibri"/>
                <a:cs typeface="Calibri"/>
                <a:sym typeface="Calibri"/>
              </a:defRPr>
            </a:lvl8pPr>
            <a:lvl9pPr marL="4114800" marR="0" lvl="8" indent="-228600" algn="l" rtl="0">
              <a:spcBef>
                <a:spcPts val="200"/>
              </a:spcBef>
              <a:spcAft>
                <a:spcPts val="0"/>
              </a:spcAft>
              <a:buClr>
                <a:srgbClr val="888888"/>
              </a:buClr>
              <a:buSzPts val="1100"/>
              <a:buFont typeface="Arial"/>
              <a:buNone/>
              <a:defRPr sz="1100" b="0" i="0" u="none" strike="noStrike" cap="none">
                <a:solidFill>
                  <a:srgbClr val="888888"/>
                </a:solidFill>
                <a:latin typeface="Calibri"/>
                <a:ea typeface="Calibri"/>
                <a:cs typeface="Calibri"/>
                <a:sym typeface="Calibri"/>
              </a:defRPr>
            </a:lvl9pPr>
          </a:lstStyle>
          <a:p>
            <a:endParaRPr/>
          </a:p>
        </p:txBody>
      </p:sp>
      <p:sp>
        <p:nvSpPr>
          <p:cNvPr id="75" name="Google Shape;75;p17"/>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6" name="Google Shape;76;p17"/>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7" name="Google Shape;77;p17"/>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8"/>
        <p:cNvGrpSpPr/>
        <p:nvPr/>
      </p:nvGrpSpPr>
      <p:grpSpPr>
        <a:xfrm>
          <a:off x="0" y="0"/>
          <a:ext cx="0" cy="0"/>
          <a:chOff x="0" y="0"/>
          <a:chExt cx="0" cy="0"/>
        </a:xfrm>
      </p:grpSpPr>
      <p:sp>
        <p:nvSpPr>
          <p:cNvPr id="79" name="Google Shape;79;p18"/>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80" name="Google Shape;80;p18"/>
          <p:cNvSpPr txBox="1">
            <a:spLocks noGrp="1"/>
          </p:cNvSpPr>
          <p:nvPr>
            <p:ph type="body" idx="1"/>
          </p:nvPr>
        </p:nvSpPr>
        <p:spPr>
          <a:xfrm>
            <a:off x="457200" y="1200151"/>
            <a:ext cx="4038600" cy="3394472"/>
          </a:xfrm>
          <a:prstGeom prst="rect">
            <a:avLst/>
          </a:prstGeom>
          <a:noFill/>
          <a:ln>
            <a:noFill/>
          </a:ln>
        </p:spPr>
        <p:txBody>
          <a:bodyPr spcFirstLastPara="1" wrap="square" lIns="68575" tIns="34275" rIns="68575" bIns="34275" anchor="t" anchorCtr="0">
            <a:noAutofit/>
          </a:bodyPr>
          <a:lstStyle>
            <a:lvl1pPr marL="457200" marR="0" lvl="0" indent="-361950" algn="l" rtl="0">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1" name="Google Shape;81;p18"/>
          <p:cNvSpPr txBox="1">
            <a:spLocks noGrp="1"/>
          </p:cNvSpPr>
          <p:nvPr>
            <p:ph type="body" idx="2"/>
          </p:nvPr>
        </p:nvSpPr>
        <p:spPr>
          <a:xfrm>
            <a:off x="4648200" y="1200151"/>
            <a:ext cx="4038600" cy="3394472"/>
          </a:xfrm>
          <a:prstGeom prst="rect">
            <a:avLst/>
          </a:prstGeom>
          <a:noFill/>
          <a:ln>
            <a:noFill/>
          </a:ln>
        </p:spPr>
        <p:txBody>
          <a:bodyPr spcFirstLastPara="1" wrap="square" lIns="68575" tIns="34275" rIns="68575" bIns="34275" anchor="t" anchorCtr="0">
            <a:noAutofit/>
          </a:bodyPr>
          <a:lstStyle>
            <a:lvl1pPr marL="457200" marR="0" lvl="0" indent="-361950" algn="l" rtl="0">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2" name="Google Shape;82;p18"/>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83" name="Google Shape;83;p18"/>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84" name="Google Shape;84;p18"/>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5"/>
        <p:cNvGrpSpPr/>
        <p:nvPr/>
      </p:nvGrpSpPr>
      <p:grpSpPr>
        <a:xfrm>
          <a:off x="0" y="0"/>
          <a:ext cx="0" cy="0"/>
          <a:chOff x="0" y="0"/>
          <a:chExt cx="0" cy="0"/>
        </a:xfrm>
      </p:grpSpPr>
      <p:sp>
        <p:nvSpPr>
          <p:cNvPr id="86" name="Google Shape;86;p19"/>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87" name="Google Shape;87;p19"/>
          <p:cNvSpPr txBox="1">
            <a:spLocks noGrp="1"/>
          </p:cNvSpPr>
          <p:nvPr>
            <p:ph type="body" idx="1"/>
          </p:nvPr>
        </p:nvSpPr>
        <p:spPr>
          <a:xfrm>
            <a:off x="457200" y="1151335"/>
            <a:ext cx="4040188" cy="479822"/>
          </a:xfrm>
          <a:prstGeom prst="rect">
            <a:avLst/>
          </a:prstGeom>
          <a:noFill/>
          <a:ln>
            <a:noFill/>
          </a:ln>
        </p:spPr>
        <p:txBody>
          <a:bodyPr spcFirstLastPara="1" wrap="square" lIns="68575" tIns="34275" rIns="68575" bIns="34275" anchor="b" anchorCtr="0">
            <a:noAutofit/>
          </a:bodyPr>
          <a:lstStyle>
            <a:lvl1pPr marL="457200" marR="0" lvl="0" indent="-228600" algn="l" rtl="0">
              <a:spcBef>
                <a:spcPts val="4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88" name="Google Shape;88;p19"/>
          <p:cNvSpPr txBox="1">
            <a:spLocks noGrp="1"/>
          </p:cNvSpPr>
          <p:nvPr>
            <p:ph type="body" idx="2"/>
          </p:nvPr>
        </p:nvSpPr>
        <p:spPr>
          <a:xfrm>
            <a:off x="457200" y="1631156"/>
            <a:ext cx="4040188" cy="2963466"/>
          </a:xfrm>
          <a:prstGeom prst="rect">
            <a:avLst/>
          </a:prstGeom>
          <a:noFill/>
          <a:ln>
            <a:noFill/>
          </a:ln>
        </p:spPr>
        <p:txBody>
          <a:bodyPr spcFirstLastPara="1" wrap="square" lIns="68575" tIns="34275" rIns="68575" bIns="34275" anchor="t" anchorCtr="0">
            <a:noAutofit/>
          </a:bodyPr>
          <a:lstStyle>
            <a:lvl1pPr marL="457200" marR="0" lvl="0" indent="-342900" algn="l" rtl="0">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1pPr>
            <a:lvl2pPr marL="914400" marR="0" lvl="1"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4pPr>
            <a:lvl5pPr marL="2286000" marR="0" lvl="4"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5pPr>
            <a:lvl6pPr marL="2743200" marR="0" lvl="5"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6pPr>
            <a:lvl7pPr marL="3200400" marR="0" lvl="6"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7pPr>
            <a:lvl8pPr marL="3657600" marR="0" lvl="7"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8pPr>
            <a:lvl9pPr marL="4114800" marR="0" lvl="8"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9pPr>
          </a:lstStyle>
          <a:p>
            <a:endParaRPr/>
          </a:p>
        </p:txBody>
      </p:sp>
      <p:sp>
        <p:nvSpPr>
          <p:cNvPr id="89" name="Google Shape;89;p19"/>
          <p:cNvSpPr txBox="1">
            <a:spLocks noGrp="1"/>
          </p:cNvSpPr>
          <p:nvPr>
            <p:ph type="body" idx="3"/>
          </p:nvPr>
        </p:nvSpPr>
        <p:spPr>
          <a:xfrm>
            <a:off x="4645026" y="1151335"/>
            <a:ext cx="4041775" cy="479822"/>
          </a:xfrm>
          <a:prstGeom prst="rect">
            <a:avLst/>
          </a:prstGeom>
          <a:noFill/>
          <a:ln>
            <a:noFill/>
          </a:ln>
        </p:spPr>
        <p:txBody>
          <a:bodyPr spcFirstLastPara="1" wrap="square" lIns="68575" tIns="34275" rIns="68575" bIns="34275" anchor="b" anchorCtr="0">
            <a:noAutofit/>
          </a:bodyPr>
          <a:lstStyle>
            <a:lvl1pPr marL="457200" marR="0" lvl="0" indent="-228600" algn="l" rtl="0">
              <a:spcBef>
                <a:spcPts val="4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spcBef>
                <a:spcPts val="2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90" name="Google Shape;90;p19"/>
          <p:cNvSpPr txBox="1">
            <a:spLocks noGrp="1"/>
          </p:cNvSpPr>
          <p:nvPr>
            <p:ph type="body" idx="4"/>
          </p:nvPr>
        </p:nvSpPr>
        <p:spPr>
          <a:xfrm>
            <a:off x="4645026" y="1631156"/>
            <a:ext cx="4041775" cy="2963466"/>
          </a:xfrm>
          <a:prstGeom prst="rect">
            <a:avLst/>
          </a:prstGeom>
          <a:noFill/>
          <a:ln>
            <a:noFill/>
          </a:ln>
        </p:spPr>
        <p:txBody>
          <a:bodyPr spcFirstLastPara="1" wrap="square" lIns="68575" tIns="34275" rIns="68575" bIns="34275" anchor="t" anchorCtr="0">
            <a:noAutofit/>
          </a:bodyPr>
          <a:lstStyle>
            <a:lvl1pPr marL="457200" marR="0" lvl="0" indent="-342900" algn="l" rtl="0">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1pPr>
            <a:lvl2pPr marL="914400" marR="0" lvl="1"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4pPr>
            <a:lvl5pPr marL="2286000" marR="0" lvl="4"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5pPr>
            <a:lvl6pPr marL="2743200" marR="0" lvl="5"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6pPr>
            <a:lvl7pPr marL="3200400" marR="0" lvl="6"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7pPr>
            <a:lvl8pPr marL="3657600" marR="0" lvl="7"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8pPr>
            <a:lvl9pPr marL="4114800" marR="0" lvl="8"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9pPr>
          </a:lstStyle>
          <a:p>
            <a:endParaRPr/>
          </a:p>
        </p:txBody>
      </p:sp>
      <p:sp>
        <p:nvSpPr>
          <p:cNvPr id="91" name="Google Shape;91;p19"/>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2" name="Google Shape;92;p19"/>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3" name="Google Shape;93;p19"/>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4"/>
        <p:cNvGrpSpPr/>
        <p:nvPr/>
      </p:nvGrpSpPr>
      <p:grpSpPr>
        <a:xfrm>
          <a:off x="0" y="0"/>
          <a:ext cx="0" cy="0"/>
          <a:chOff x="0" y="0"/>
          <a:chExt cx="0" cy="0"/>
        </a:xfrm>
      </p:grpSpPr>
      <p:sp>
        <p:nvSpPr>
          <p:cNvPr id="95" name="Google Shape;95;p20"/>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96" name="Google Shape;96;p20"/>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7" name="Google Shape;97;p20"/>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8" name="Google Shape;98;p20"/>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457201" y="204788"/>
            <a:ext cx="3008313" cy="871537"/>
          </a:xfrm>
          <a:prstGeom prst="rect">
            <a:avLst/>
          </a:prstGeom>
          <a:noFill/>
          <a:ln>
            <a:noFill/>
          </a:ln>
        </p:spPr>
        <p:txBody>
          <a:bodyPr spcFirstLastPara="1" wrap="square" lIns="68575" tIns="34275" rIns="68575" bIns="34275" anchor="b" anchorCtr="0">
            <a:noAutofit/>
          </a:bodyPr>
          <a:lstStyle>
            <a:lvl1pPr marR="0" lvl="0" algn="l" rtl="0">
              <a:spcBef>
                <a:spcPts val="0"/>
              </a:spcBef>
              <a:spcAft>
                <a:spcPts val="0"/>
              </a:spcAft>
              <a:buClr>
                <a:schemeClr val="dk1"/>
              </a:buClr>
              <a:buSzPts val="1500"/>
              <a:buFont typeface="Calibri"/>
              <a:buNone/>
              <a:defRPr sz="1500" b="1"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01" name="Google Shape;101;p21"/>
          <p:cNvSpPr txBox="1">
            <a:spLocks noGrp="1"/>
          </p:cNvSpPr>
          <p:nvPr>
            <p:ph type="body" idx="1"/>
          </p:nvPr>
        </p:nvSpPr>
        <p:spPr>
          <a:xfrm>
            <a:off x="3575050" y="204788"/>
            <a:ext cx="5111750" cy="4389835"/>
          </a:xfrm>
          <a:prstGeom prst="rect">
            <a:avLst/>
          </a:prstGeom>
          <a:noFill/>
          <a:ln>
            <a:noFill/>
          </a:ln>
        </p:spPr>
        <p:txBody>
          <a:bodyPr spcFirstLastPara="1" wrap="square" lIns="68575" tIns="34275" rIns="68575" bIns="34275" anchor="t" anchorCtr="0">
            <a:noAutofit/>
          </a:bodyPr>
          <a:lstStyle>
            <a:lvl1pPr marL="457200" marR="0" lvl="0" indent="-381000" algn="l" rtl="0">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02" name="Google Shape;102;p21"/>
          <p:cNvSpPr txBox="1">
            <a:spLocks noGrp="1"/>
          </p:cNvSpPr>
          <p:nvPr>
            <p:ph type="body" idx="2"/>
          </p:nvPr>
        </p:nvSpPr>
        <p:spPr>
          <a:xfrm>
            <a:off x="457201" y="1076326"/>
            <a:ext cx="3008313" cy="3518297"/>
          </a:xfrm>
          <a:prstGeom prst="rect">
            <a:avLst/>
          </a:prstGeom>
          <a:noFill/>
          <a:ln>
            <a:noFill/>
          </a:ln>
        </p:spPr>
        <p:txBody>
          <a:bodyPr spcFirstLastPara="1" wrap="square" lIns="68575" tIns="34275" rIns="68575" bIns="34275" anchor="t" anchorCtr="0">
            <a:noAutofit/>
          </a:bodyPr>
          <a:lstStyle>
            <a:lvl1pPr marL="457200" marR="0" lvl="0" indent="-228600" algn="l" rtl="0">
              <a:spcBef>
                <a:spcPts val="2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1pPr>
            <a:lvl2pPr marL="914400" marR="0" lvl="1" indent="-228600" algn="l" rtl="0">
              <a:spcBef>
                <a:spcPts val="2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3pPr>
            <a:lvl4pPr marL="1828800" marR="0" lvl="3"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4pPr>
            <a:lvl5pPr marL="2286000" marR="0" lvl="4"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5pPr>
            <a:lvl6pPr marL="2743200" marR="0" lvl="5"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6pPr>
            <a:lvl7pPr marL="3200400" marR="0" lvl="6"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7pPr>
            <a:lvl8pPr marL="3657600" marR="0" lvl="7"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8pPr>
            <a:lvl9pPr marL="4114800" marR="0" lvl="8"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9pPr>
          </a:lstStyle>
          <a:p>
            <a:endParaRPr/>
          </a:p>
        </p:txBody>
      </p:sp>
      <p:sp>
        <p:nvSpPr>
          <p:cNvPr id="103" name="Google Shape;103;p21"/>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4" name="Google Shape;104;p21"/>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5" name="Google Shape;105;p21"/>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1792288" y="3600450"/>
            <a:ext cx="5486400" cy="425053"/>
          </a:xfrm>
          <a:prstGeom prst="rect">
            <a:avLst/>
          </a:prstGeom>
          <a:noFill/>
          <a:ln>
            <a:noFill/>
          </a:ln>
        </p:spPr>
        <p:txBody>
          <a:bodyPr spcFirstLastPara="1" wrap="square" lIns="68575" tIns="34275" rIns="68575" bIns="34275" anchor="b" anchorCtr="0">
            <a:noAutofit/>
          </a:bodyPr>
          <a:lstStyle>
            <a:lvl1pPr marR="0" lvl="0" algn="l" rtl="0">
              <a:spcBef>
                <a:spcPts val="0"/>
              </a:spcBef>
              <a:spcAft>
                <a:spcPts val="0"/>
              </a:spcAft>
              <a:buClr>
                <a:schemeClr val="dk1"/>
              </a:buClr>
              <a:buSzPts val="1500"/>
              <a:buFont typeface="Calibri"/>
              <a:buNone/>
              <a:defRPr sz="1500" b="1"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08" name="Google Shape;108;p22"/>
          <p:cNvSpPr>
            <a:spLocks noGrp="1"/>
          </p:cNvSpPr>
          <p:nvPr>
            <p:ph type="pic" idx="2"/>
          </p:nvPr>
        </p:nvSpPr>
        <p:spPr>
          <a:xfrm>
            <a:off x="1792288" y="459581"/>
            <a:ext cx="5486400" cy="3086100"/>
          </a:xfrm>
          <a:prstGeom prst="rect">
            <a:avLst/>
          </a:prstGeom>
          <a:noFill/>
          <a:ln>
            <a:noFill/>
          </a:ln>
        </p:spPr>
        <p:txBody>
          <a:bodyPr spcFirstLastPara="1" wrap="square" lIns="68575" tIns="34275" rIns="68575" bIns="34275" anchor="t" anchorCtr="0">
            <a:noAutofit/>
          </a:bodyPr>
          <a:lstStyle>
            <a:lvl1pPr marR="0" lvl="0" algn="l" rtl="0">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body" idx="1"/>
          </p:nvPr>
        </p:nvSpPr>
        <p:spPr>
          <a:xfrm>
            <a:off x="1792288" y="4025503"/>
            <a:ext cx="5486400" cy="603646"/>
          </a:xfrm>
          <a:prstGeom prst="rect">
            <a:avLst/>
          </a:prstGeom>
          <a:noFill/>
          <a:ln>
            <a:noFill/>
          </a:ln>
        </p:spPr>
        <p:txBody>
          <a:bodyPr spcFirstLastPara="1" wrap="square" lIns="68575" tIns="34275" rIns="68575" bIns="34275" anchor="t" anchorCtr="0">
            <a:noAutofit/>
          </a:bodyPr>
          <a:lstStyle>
            <a:lvl1pPr marL="457200" marR="0" lvl="0" indent="-228600" algn="l" rtl="0">
              <a:spcBef>
                <a:spcPts val="2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1pPr>
            <a:lvl2pPr marL="914400" marR="0" lvl="1" indent="-228600" algn="l" rtl="0">
              <a:spcBef>
                <a:spcPts val="2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3pPr>
            <a:lvl4pPr marL="1828800" marR="0" lvl="3"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4pPr>
            <a:lvl5pPr marL="2286000" marR="0" lvl="4"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5pPr>
            <a:lvl6pPr marL="2743200" marR="0" lvl="5"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6pPr>
            <a:lvl7pPr marL="3200400" marR="0" lvl="6"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7pPr>
            <a:lvl8pPr marL="3657600" marR="0" lvl="7"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8pPr>
            <a:lvl9pPr marL="4114800" marR="0" lvl="8" indent="-228600" algn="l" rtl="0">
              <a:spcBef>
                <a:spcPts val="100"/>
              </a:spcBef>
              <a:spcAft>
                <a:spcPts val="0"/>
              </a:spcAft>
              <a:buClr>
                <a:schemeClr val="dk1"/>
              </a:buClr>
              <a:buSzPts val="700"/>
              <a:buFont typeface="Arial"/>
              <a:buNone/>
              <a:defRPr sz="700" b="0" i="0" u="none" strike="noStrike" cap="none">
                <a:solidFill>
                  <a:schemeClr val="dk1"/>
                </a:solidFill>
                <a:latin typeface="Calibri"/>
                <a:ea typeface="Calibri"/>
                <a:cs typeface="Calibri"/>
                <a:sym typeface="Calibri"/>
              </a:defRPr>
            </a:lvl9pPr>
          </a:lstStyle>
          <a:p>
            <a:endParaRPr/>
          </a:p>
        </p:txBody>
      </p:sp>
      <p:sp>
        <p:nvSpPr>
          <p:cNvPr id="110" name="Google Shape;110;p22"/>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1" name="Google Shape;111;p22"/>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2" name="Google Shape;112;p22"/>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15" name="Google Shape;115;p23"/>
          <p:cNvSpPr txBox="1">
            <a:spLocks noGrp="1"/>
          </p:cNvSpPr>
          <p:nvPr>
            <p:ph type="body" idx="1"/>
          </p:nvPr>
        </p:nvSpPr>
        <p:spPr>
          <a:xfrm rot="5400000">
            <a:off x="2874764" y="-1217413"/>
            <a:ext cx="3394472" cy="8229600"/>
          </a:xfrm>
          <a:prstGeom prst="rect">
            <a:avLst/>
          </a:prstGeom>
          <a:noFill/>
          <a:ln>
            <a:noFill/>
          </a:ln>
        </p:spPr>
        <p:txBody>
          <a:bodyPr spcFirstLastPara="1" wrap="square" lIns="68575" tIns="34275" rIns="68575" bIns="34275" anchor="t" anchorCtr="0">
            <a:noAutofit/>
          </a:bodyPr>
          <a:lstStyle>
            <a:lvl1pPr marL="457200" marR="0" lvl="0" indent="-381000" algn="l" rtl="0">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16" name="Google Shape;116;p23"/>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7" name="Google Shape;117;p23"/>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8" name="Google Shape;118;p23"/>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463778" y="1371601"/>
            <a:ext cx="4388644" cy="20574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21" name="Google Shape;121;p24"/>
          <p:cNvSpPr txBox="1">
            <a:spLocks noGrp="1"/>
          </p:cNvSpPr>
          <p:nvPr>
            <p:ph type="body" idx="1"/>
          </p:nvPr>
        </p:nvSpPr>
        <p:spPr>
          <a:xfrm rot="5400000">
            <a:off x="1272778" y="-609599"/>
            <a:ext cx="4388644" cy="6019800"/>
          </a:xfrm>
          <a:prstGeom prst="rect">
            <a:avLst/>
          </a:prstGeom>
          <a:noFill/>
          <a:ln>
            <a:noFill/>
          </a:ln>
        </p:spPr>
        <p:txBody>
          <a:bodyPr spcFirstLastPara="1" wrap="square" lIns="68575" tIns="34275" rIns="68575" bIns="34275" anchor="t" anchorCtr="0">
            <a:noAutofit/>
          </a:bodyPr>
          <a:lstStyle>
            <a:lvl1pPr marL="457200" marR="0" lvl="0" indent="-381000" algn="l" rtl="0">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22" name="Google Shape;122;p24"/>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23" name="Google Shape;123;p24"/>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24" name="Google Shape;124;p24"/>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457200" y="1200151"/>
            <a:ext cx="8229600" cy="3394472"/>
          </a:xfrm>
          <a:prstGeom prst="rect">
            <a:avLst/>
          </a:prstGeom>
          <a:noFill/>
          <a:ln>
            <a:noFill/>
          </a:ln>
        </p:spPr>
        <p:txBody>
          <a:bodyPr spcFirstLastPara="1" wrap="square" lIns="68575" tIns="34275" rIns="68575" bIns="34275" anchor="t" anchorCtr="0">
            <a:noAutofit/>
          </a:bodyPr>
          <a:lstStyle>
            <a:lvl1pPr marL="457200" marR="0" lvl="0" indent="-381000" algn="l" rtl="0">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openxmlformats.org/officeDocument/2006/relationships/hyperlink" Target="mailto:abhay.deshpande@stonybrook.edu" TargetMode="External"/><Relationship Id="rId13" Type="http://schemas.openxmlformats.org/officeDocument/2006/relationships/hyperlink" Target="mailto:pocanic@virginia.edu" TargetMode="External"/><Relationship Id="rId3" Type="http://schemas.openxmlformats.org/officeDocument/2006/relationships/hyperlink" Target="mailto:vtishchenko@bnl.gov" TargetMode="External"/><Relationship Id="rId7" Type="http://schemas.openxmlformats.org/officeDocument/2006/relationships/hyperlink" Target="mailto:urs.langenegger@psi.ch" TargetMode="External"/><Relationship Id="rId12" Type="http://schemas.openxmlformats.org/officeDocument/2006/relationships/hyperlink" Target="mailto:tssulliv@uvic.ca" TargetMode="External"/><Relationship Id="rId17" Type="http://schemas.openxmlformats.org/officeDocument/2006/relationships/hyperlink" Target="mailto:baschumm@ucsc.edu" TargetMode="External"/><Relationship Id="rId2" Type="http://schemas.openxmlformats.org/officeDocument/2006/relationships/image" Target="../media/image2.gif"/><Relationship Id="rId16" Type="http://schemas.openxmlformats.org/officeDocument/2006/relationships/hyperlink" Target="mailto:mori@icepp.s.u-tokyo.ac.jp" TargetMode="External"/><Relationship Id="rId1" Type="http://schemas.openxmlformats.org/officeDocument/2006/relationships/slideLayout" Target="../slideLayouts/slideLayout3.xml"/><Relationship Id="rId6" Type="http://schemas.openxmlformats.org/officeDocument/2006/relationships/hyperlink" Target="mailto:tim.gorringe@uky.edu" TargetMode="External"/><Relationship Id="rId11" Type="http://schemas.openxmlformats.org/officeDocument/2006/relationships/hyperlink" Target="mailto:simazza@ucsc.edu" TargetMode="External"/><Relationship Id="rId5" Type="http://schemas.openxmlformats.org/officeDocument/2006/relationships/hyperlink" Target="mailto:satoshi.mihara@kek.jp" TargetMode="External"/><Relationship Id="rId15" Type="http://schemas.openxmlformats.org/officeDocument/2006/relationships/hyperlink" Target="mailto:asoter@phys.ethz.ch" TargetMode="External"/><Relationship Id="rId10" Type="http://schemas.openxmlformats.org/officeDocument/2006/relationships/hyperlink" Target="mailto:doug@triumf.ca" TargetMode="External"/><Relationship Id="rId4" Type="http://schemas.openxmlformats.org/officeDocument/2006/relationships/hyperlink" Target="mailto:lkg5@cornell.edu" TargetMode="External"/><Relationship Id="rId9" Type="http://schemas.openxmlformats.org/officeDocument/2006/relationships/hyperlink" Target="mailto:cmalbrunot@triumf.ca" TargetMode="External"/><Relationship Id="rId14" Type="http://schemas.openxmlformats.org/officeDocument/2006/relationships/hyperlink" Target="mailto:pkammel@uw.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tmp"/><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102" y="88975"/>
            <a:ext cx="8520600" cy="572700"/>
          </a:xfrm>
        </p:spPr>
        <p:txBody>
          <a:bodyPr/>
          <a:lstStyle/>
          <a:p>
            <a:r>
              <a:rPr lang="en-US" sz="2400" b="1" dirty="0" smtClean="0"/>
              <a:t>PIONEER… time to ‘get organized’  </a:t>
            </a:r>
            <a:endParaRPr lang="en-US" sz="2400" b="1" dirty="0"/>
          </a:p>
        </p:txBody>
      </p:sp>
      <p:sp>
        <p:nvSpPr>
          <p:cNvPr id="3" name="Text Placeholder 2"/>
          <p:cNvSpPr>
            <a:spLocks noGrp="1"/>
          </p:cNvSpPr>
          <p:nvPr>
            <p:ph type="body" idx="1"/>
          </p:nvPr>
        </p:nvSpPr>
        <p:spPr>
          <a:xfrm>
            <a:off x="210550" y="661675"/>
            <a:ext cx="8520600" cy="3921231"/>
          </a:xfrm>
        </p:spPr>
        <p:txBody>
          <a:bodyPr>
            <a:normAutofit fontScale="77500" lnSpcReduction="20000"/>
          </a:bodyPr>
          <a:lstStyle/>
          <a:p>
            <a:r>
              <a:rPr lang="en-US" dirty="0" smtClean="0"/>
              <a:t>Who are we now?  Note many new young members joining.</a:t>
            </a:r>
          </a:p>
          <a:p>
            <a:pPr lvl="1"/>
            <a:r>
              <a:rPr lang="en-US" dirty="0" smtClean="0"/>
              <a:t>Intention is to ask IBs from each institute to provide this information and to plan to be responsible to update it to the </a:t>
            </a:r>
            <a:r>
              <a:rPr lang="en-US" b="1" dirty="0" smtClean="0"/>
              <a:t>Scientific Secretary </a:t>
            </a:r>
            <a:r>
              <a:rPr lang="en-US" dirty="0" smtClean="0"/>
              <a:t>(</a:t>
            </a:r>
            <a:r>
              <a:rPr lang="en-US" dirty="0" err="1" smtClean="0"/>
              <a:t>i.e</a:t>
            </a:r>
            <a:r>
              <a:rPr lang="en-US" dirty="0" smtClean="0"/>
              <a:t>, the one of us that handles the Collaboration data base, see next slide).  This is very important for publications and general planning.</a:t>
            </a:r>
          </a:p>
          <a:p>
            <a:endParaRPr lang="en-US" dirty="0" smtClean="0"/>
          </a:p>
          <a:p>
            <a:r>
              <a:rPr lang="en-US" dirty="0" smtClean="0"/>
              <a:t>What about new Institutes? (France, Shanghai, FNAL possibilities)</a:t>
            </a:r>
            <a:endParaRPr lang="en-US" dirty="0"/>
          </a:p>
          <a:p>
            <a:pPr lvl="1">
              <a:spcBef>
                <a:spcPts val="0"/>
              </a:spcBef>
            </a:pPr>
            <a:r>
              <a:rPr lang="en-US" dirty="0" smtClean="0"/>
              <a:t>Each question has a “it depends”, as in  needing =&gt;3 French institutes;  If we go with LXe or LYSO; if we P5 endorses this project and FNAL can identify something “they” can really own, and so on.   </a:t>
            </a:r>
            <a:endParaRPr lang="en-US" dirty="0"/>
          </a:p>
          <a:p>
            <a:pPr lvl="1">
              <a:spcBef>
                <a:spcPts val="0"/>
              </a:spcBef>
            </a:pPr>
            <a:r>
              <a:rPr lang="en-US" dirty="0" smtClean="0"/>
              <a:t>In general, keep recruiting !!  Thanks for many seminars given by a few of you for spreading the word.</a:t>
            </a:r>
          </a:p>
          <a:p>
            <a:endParaRPr lang="en-US" dirty="0" smtClean="0"/>
          </a:p>
          <a:p>
            <a:r>
              <a:rPr lang="en-US" dirty="0" smtClean="0"/>
              <a:t>The next slides provide a draft of initial Organization ideas I’ve floated to a few folks. The Org Chart will be dynamic. You will see boxes come and go over time, but the ideas is “right now” so we can identify leaders of efforts and, in turn folks can use these positons in grant requests.</a:t>
            </a:r>
          </a:p>
          <a:p>
            <a:pPr marL="857250" lvl="1" indent="-285750">
              <a:spcBef>
                <a:spcPts val="0"/>
              </a:spcBef>
            </a:pPr>
            <a:r>
              <a:rPr lang="en-US" dirty="0" smtClean="0"/>
              <a:t>First chart is just the Structure.  </a:t>
            </a:r>
          </a:p>
          <a:p>
            <a:pPr marL="857250" lvl="1" indent="-285750">
              <a:spcBef>
                <a:spcPts val="0"/>
              </a:spcBef>
            </a:pPr>
            <a:r>
              <a:rPr lang="en-US" dirty="0" smtClean="0"/>
              <a:t>Second chart is Technical</a:t>
            </a:r>
          </a:p>
          <a:p>
            <a:r>
              <a:rPr lang="en-US" dirty="0" err="1" smtClean="0"/>
              <a:t>ByLaws</a:t>
            </a:r>
            <a:r>
              <a:rPr lang="en-US" dirty="0" smtClean="0"/>
              <a:t>;  best to take good models of recent mid-sized collaborations and modify for our use.  Moller, g-2, …</a:t>
            </a:r>
          </a:p>
          <a:p>
            <a:r>
              <a:rPr lang="en-US" dirty="0" smtClean="0"/>
              <a:t>Meeting Time Reboot suggestion </a:t>
            </a:r>
          </a:p>
        </p:txBody>
      </p:sp>
    </p:spTree>
    <p:extLst>
      <p:ext uri="{BB962C8B-B14F-4D97-AF65-F5344CB8AC3E}">
        <p14:creationId xmlns:p14="http://schemas.microsoft.com/office/powerpoint/2010/main" val="622047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131" y="121895"/>
            <a:ext cx="8229600" cy="393112"/>
          </a:xfrm>
        </p:spPr>
        <p:txBody>
          <a:bodyPr/>
          <a:lstStyle/>
          <a:p>
            <a:pPr algn="l"/>
            <a:r>
              <a:rPr lang="en-US" sz="2000" dirty="0" smtClean="0"/>
              <a:t>Meeting Proposal: Tuesdays and Fridays;  Alt Week Schedules; </a:t>
            </a:r>
            <a:endParaRPr lang="en-US" sz="2000" dirty="0"/>
          </a:p>
        </p:txBody>
      </p:sp>
      <p:pic>
        <p:nvPicPr>
          <p:cNvPr id="6" name="Picture 5"/>
          <p:cNvPicPr>
            <a:picLocks noChangeAspect="1"/>
          </p:cNvPicPr>
          <p:nvPr/>
        </p:nvPicPr>
        <p:blipFill>
          <a:blip r:embed="rId2"/>
          <a:stretch>
            <a:fillRect/>
          </a:stretch>
        </p:blipFill>
        <p:spPr>
          <a:xfrm>
            <a:off x="618165" y="699950"/>
            <a:ext cx="7867388" cy="3743600"/>
          </a:xfrm>
          <a:prstGeom prst="rect">
            <a:avLst/>
          </a:prstGeom>
        </p:spPr>
      </p:pic>
      <p:sp>
        <p:nvSpPr>
          <p:cNvPr id="3" name="TextBox 2"/>
          <p:cNvSpPr txBox="1"/>
          <p:nvPr/>
        </p:nvSpPr>
        <p:spPr>
          <a:xfrm>
            <a:off x="4104730" y="1905336"/>
            <a:ext cx="1210588" cy="261610"/>
          </a:xfrm>
          <a:prstGeom prst="rect">
            <a:avLst/>
          </a:prstGeom>
          <a:noFill/>
        </p:spPr>
        <p:txBody>
          <a:bodyPr wrap="none" rtlCol="0">
            <a:spAutoFit/>
          </a:bodyPr>
          <a:lstStyle/>
          <a:p>
            <a:r>
              <a:rPr lang="en-US" sz="1100" dirty="0" smtClean="0"/>
              <a:t>8:30 -10:00 PST</a:t>
            </a:r>
            <a:endParaRPr lang="en-US" sz="1100" dirty="0"/>
          </a:p>
        </p:txBody>
      </p:sp>
      <p:sp>
        <p:nvSpPr>
          <p:cNvPr id="5" name="TextBox 4"/>
          <p:cNvSpPr txBox="1"/>
          <p:nvPr/>
        </p:nvSpPr>
        <p:spPr>
          <a:xfrm>
            <a:off x="5315318" y="1905336"/>
            <a:ext cx="1132041" cy="261610"/>
          </a:xfrm>
          <a:prstGeom prst="rect">
            <a:avLst/>
          </a:prstGeom>
          <a:noFill/>
        </p:spPr>
        <p:txBody>
          <a:bodyPr wrap="none" rtlCol="0">
            <a:spAutoFit/>
          </a:bodyPr>
          <a:lstStyle/>
          <a:p>
            <a:r>
              <a:rPr lang="en-US" sz="1100" dirty="0" smtClean="0"/>
              <a:t>8:30 -9:30 PST</a:t>
            </a:r>
            <a:endParaRPr lang="en-US" sz="1100" dirty="0"/>
          </a:p>
        </p:txBody>
      </p:sp>
      <p:sp>
        <p:nvSpPr>
          <p:cNvPr id="7" name="TextBox 6"/>
          <p:cNvSpPr txBox="1"/>
          <p:nvPr/>
        </p:nvSpPr>
        <p:spPr>
          <a:xfrm>
            <a:off x="6447359" y="1957702"/>
            <a:ext cx="1132041" cy="261610"/>
          </a:xfrm>
          <a:prstGeom prst="rect">
            <a:avLst/>
          </a:prstGeom>
          <a:noFill/>
        </p:spPr>
        <p:txBody>
          <a:bodyPr wrap="none" rtlCol="0">
            <a:spAutoFit/>
          </a:bodyPr>
          <a:lstStyle/>
          <a:p>
            <a:r>
              <a:rPr lang="en-US" sz="1100" dirty="0" smtClean="0"/>
              <a:t>8:30 -9:30 PST</a:t>
            </a:r>
            <a:endParaRPr lang="en-US" sz="1100" dirty="0"/>
          </a:p>
        </p:txBody>
      </p:sp>
      <p:sp>
        <p:nvSpPr>
          <p:cNvPr id="8" name="TextBox 7"/>
          <p:cNvSpPr txBox="1"/>
          <p:nvPr/>
        </p:nvSpPr>
        <p:spPr>
          <a:xfrm>
            <a:off x="7551198" y="1905336"/>
            <a:ext cx="1132041" cy="261610"/>
          </a:xfrm>
          <a:prstGeom prst="rect">
            <a:avLst/>
          </a:prstGeom>
          <a:noFill/>
        </p:spPr>
        <p:txBody>
          <a:bodyPr wrap="none" rtlCol="0">
            <a:spAutoFit/>
          </a:bodyPr>
          <a:lstStyle/>
          <a:p>
            <a:r>
              <a:rPr lang="en-US" sz="1100" dirty="0" smtClean="0"/>
              <a:t>8:30 -9:30 PST</a:t>
            </a:r>
            <a:endParaRPr lang="en-US" sz="1100" dirty="0"/>
          </a:p>
        </p:txBody>
      </p:sp>
      <p:sp>
        <p:nvSpPr>
          <p:cNvPr id="9" name="TextBox 8"/>
          <p:cNvSpPr txBox="1"/>
          <p:nvPr/>
        </p:nvSpPr>
        <p:spPr>
          <a:xfrm>
            <a:off x="5315318" y="3628731"/>
            <a:ext cx="1202573" cy="261610"/>
          </a:xfrm>
          <a:prstGeom prst="rect">
            <a:avLst/>
          </a:prstGeom>
          <a:noFill/>
        </p:spPr>
        <p:txBody>
          <a:bodyPr wrap="none" rtlCol="0">
            <a:spAutoFit/>
          </a:bodyPr>
          <a:lstStyle/>
          <a:p>
            <a:r>
              <a:rPr lang="en-US" sz="1100" dirty="0" smtClean="0"/>
              <a:t>4:00 – 5:00 PST</a:t>
            </a:r>
            <a:endParaRPr lang="en-US" sz="1100" dirty="0"/>
          </a:p>
        </p:txBody>
      </p:sp>
      <p:sp>
        <p:nvSpPr>
          <p:cNvPr id="11" name="TextBox 10"/>
          <p:cNvSpPr txBox="1"/>
          <p:nvPr/>
        </p:nvSpPr>
        <p:spPr>
          <a:xfrm>
            <a:off x="5315318" y="1391699"/>
            <a:ext cx="1202573" cy="261610"/>
          </a:xfrm>
          <a:prstGeom prst="rect">
            <a:avLst/>
          </a:prstGeom>
          <a:noFill/>
        </p:spPr>
        <p:txBody>
          <a:bodyPr wrap="none" rtlCol="0">
            <a:spAutoFit/>
          </a:bodyPr>
          <a:lstStyle/>
          <a:p>
            <a:r>
              <a:rPr lang="en-US" sz="1100" dirty="0"/>
              <a:t>7</a:t>
            </a:r>
            <a:r>
              <a:rPr lang="en-US" sz="1100" smtClean="0"/>
              <a:t>:00 – 8:00 </a:t>
            </a:r>
            <a:r>
              <a:rPr lang="en-US" sz="1100" dirty="0" smtClean="0"/>
              <a:t>PST</a:t>
            </a:r>
            <a:endParaRPr lang="en-US" sz="1100" dirty="0"/>
          </a:p>
        </p:txBody>
      </p:sp>
    </p:spTree>
    <p:extLst>
      <p:ext uri="{BB962C8B-B14F-4D97-AF65-F5344CB8AC3E}">
        <p14:creationId xmlns:p14="http://schemas.microsoft.com/office/powerpoint/2010/main" val="313447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Board … not yet complete, but </a:t>
            </a:r>
            <a:endParaRPr lang="en-US" dirty="0"/>
          </a:p>
        </p:txBody>
      </p:sp>
      <p:pic>
        <p:nvPicPr>
          <p:cNvPr id="5" name="Picture 4" descr="https://mail.google.com/mail/u/0/images/cleardo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3938" y="0"/>
            <a:ext cx="9525" cy="95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1843904217"/>
              </p:ext>
            </p:extLst>
          </p:nvPr>
        </p:nvGraphicFramePr>
        <p:xfrm>
          <a:off x="707431" y="1161266"/>
          <a:ext cx="7647717" cy="3684270"/>
        </p:xfrm>
        <a:graphic>
          <a:graphicData uri="http://schemas.openxmlformats.org/drawingml/2006/table">
            <a:tbl>
              <a:tblPr>
                <a:tableStyleId>{5C22544A-7EE6-4342-B048-85BDC9FD1C3A}</a:tableStyleId>
              </a:tblPr>
              <a:tblGrid>
                <a:gridCol w="1174728">
                  <a:extLst>
                    <a:ext uri="{9D8B030D-6E8A-4147-A177-3AD203B41FA5}">
                      <a16:colId xmlns:a16="http://schemas.microsoft.com/office/drawing/2014/main" val="454937538"/>
                    </a:ext>
                  </a:extLst>
                </a:gridCol>
                <a:gridCol w="923000">
                  <a:extLst>
                    <a:ext uri="{9D8B030D-6E8A-4147-A177-3AD203B41FA5}">
                      <a16:colId xmlns:a16="http://schemas.microsoft.com/office/drawing/2014/main" val="1830532946"/>
                    </a:ext>
                  </a:extLst>
                </a:gridCol>
                <a:gridCol w="551403">
                  <a:extLst>
                    <a:ext uri="{9D8B030D-6E8A-4147-A177-3AD203B41FA5}">
                      <a16:colId xmlns:a16="http://schemas.microsoft.com/office/drawing/2014/main" val="458239982"/>
                    </a:ext>
                  </a:extLst>
                </a:gridCol>
                <a:gridCol w="2984767">
                  <a:extLst>
                    <a:ext uri="{9D8B030D-6E8A-4147-A177-3AD203B41FA5}">
                      <a16:colId xmlns:a16="http://schemas.microsoft.com/office/drawing/2014/main" val="3738602364"/>
                    </a:ext>
                  </a:extLst>
                </a:gridCol>
                <a:gridCol w="2013819">
                  <a:extLst>
                    <a:ext uri="{9D8B030D-6E8A-4147-A177-3AD203B41FA5}">
                      <a16:colId xmlns:a16="http://schemas.microsoft.com/office/drawing/2014/main" val="2000471335"/>
                    </a:ext>
                  </a:extLst>
                </a:gridCol>
              </a:tblGrid>
              <a:tr h="170815">
                <a:tc>
                  <a:txBody>
                    <a:bodyPr/>
                    <a:lstStyle/>
                    <a:p>
                      <a:pPr algn="l" fontAlgn="b"/>
                      <a:r>
                        <a:rPr lang="en-US" sz="1000" u="none" strike="noStrike">
                          <a:effectLst/>
                        </a:rPr>
                        <a:t>Institute Board Reps</a:t>
                      </a:r>
                      <a:endParaRPr lang="en-US" sz="1000" b="1"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1"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1"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1"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84220448"/>
                  </a:ext>
                </a:extLst>
              </a:tr>
              <a:tr h="170815">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07299167"/>
                  </a:ext>
                </a:extLst>
              </a:tr>
              <a:tr h="170815">
                <a:tc>
                  <a:txBody>
                    <a:bodyPr/>
                    <a:lstStyle/>
                    <a:p>
                      <a:pPr algn="l" fontAlgn="b"/>
                      <a:r>
                        <a:rPr lang="en-US" sz="1000" u="none" strike="noStrike">
                          <a:effectLst/>
                        </a:rPr>
                        <a:t>Institute</a:t>
                      </a:r>
                      <a:endParaRPr lang="en-US" sz="1000" b="1"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Rep last</a:t>
                      </a:r>
                      <a:endParaRPr lang="en-US" sz="1000" b="1"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Rep first</a:t>
                      </a:r>
                      <a:endParaRPr lang="en-US" sz="1000" b="1"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email</a:t>
                      </a:r>
                      <a:endParaRPr lang="en-US" sz="1000" b="1"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Full Institute Name</a:t>
                      </a:r>
                      <a:endParaRPr lang="en-US"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02385679"/>
                  </a:ext>
                </a:extLst>
              </a:tr>
              <a:tr h="170815">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15343453"/>
                  </a:ext>
                </a:extLst>
              </a:tr>
              <a:tr h="170815">
                <a:tc>
                  <a:txBody>
                    <a:bodyPr/>
                    <a:lstStyle/>
                    <a:p>
                      <a:pPr algn="l" fontAlgn="b"/>
                      <a:r>
                        <a:rPr lang="en-US" sz="1000" u="none" strike="noStrike">
                          <a:effectLst/>
                        </a:rPr>
                        <a:t>BNL</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Tishchenko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Volodya</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3"/>
                        </a:rPr>
                        <a:t>vtishchenko@bnl.gov</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Brookhaven National Laboratory</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3049670"/>
                  </a:ext>
                </a:extLst>
              </a:tr>
              <a:tr h="170815">
                <a:tc>
                  <a:txBody>
                    <a:bodyPr/>
                    <a:lstStyle/>
                    <a:p>
                      <a:pPr algn="l" fontAlgn="b"/>
                      <a:r>
                        <a:rPr lang="en-US" sz="1000" u="none" strike="noStrike">
                          <a:effectLst/>
                        </a:rPr>
                        <a:t>Cornell</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Gibbons</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Lawrence</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4"/>
                        </a:rPr>
                        <a:t>lkg5@cornell.edu</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Cornell University</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9060825"/>
                  </a:ext>
                </a:extLst>
              </a:tr>
              <a:tr h="170815">
                <a:tc>
                  <a:txBody>
                    <a:bodyPr/>
                    <a:lstStyle/>
                    <a:p>
                      <a:pPr algn="l" fontAlgn="b"/>
                      <a:r>
                        <a:rPr lang="en-US" sz="1000" u="none" strike="noStrike">
                          <a:effectLst/>
                        </a:rPr>
                        <a:t>KEK</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Mihara</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Sotoshi</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5"/>
                        </a:rPr>
                        <a:t>satoshi.mihara@kek.jp</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KEK</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19619132"/>
                  </a:ext>
                </a:extLst>
              </a:tr>
              <a:tr h="170815">
                <a:tc>
                  <a:txBody>
                    <a:bodyPr/>
                    <a:lstStyle/>
                    <a:p>
                      <a:pPr algn="l" fontAlgn="b"/>
                      <a:r>
                        <a:rPr lang="en-US" sz="1000" u="none" strike="noStrike">
                          <a:effectLst/>
                        </a:rPr>
                        <a:t>Kentucky</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Gorringe</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Tim</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6"/>
                        </a:rPr>
                        <a:t>tim.gorringe@uky.edu</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University of Kentucky</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81940787"/>
                  </a:ext>
                </a:extLst>
              </a:tr>
              <a:tr h="170815">
                <a:tc>
                  <a:txBody>
                    <a:bodyPr/>
                    <a:lstStyle/>
                    <a:p>
                      <a:pPr algn="l" fontAlgn="b"/>
                      <a:r>
                        <a:rPr lang="en-US" sz="1000" u="none" strike="noStrike">
                          <a:effectLst/>
                        </a:rPr>
                        <a:t>PSI</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Langenegger</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Urs</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7"/>
                        </a:rPr>
                        <a:t>urs.langenegger@psi.ch</a:t>
                      </a:r>
                      <a:endParaRPr lang="en-US" sz="1000" b="0" i="0" u="none" strike="noStrike">
                        <a:solidFill>
                          <a:srgbClr val="000000"/>
                        </a:solidFill>
                        <a:effectLst/>
                        <a:latin typeface="Calibri" panose="020F0502020204030204" pitchFamily="34" charset="0"/>
                      </a:endParaRPr>
                    </a:p>
                  </a:txBody>
                  <a:tcPr marL="0" marR="0" marT="0" marB="0" anchor="ctr"/>
                </a:tc>
                <a:tc>
                  <a:txBody>
                    <a:bodyPr/>
                    <a:lstStyle/>
                    <a:p>
                      <a:pPr algn="l" fontAlgn="b"/>
                      <a:r>
                        <a:rPr lang="en-US" sz="1000" u="none" strike="noStrike">
                          <a:effectLst/>
                        </a:rPr>
                        <a:t>Paul Scherrer Institute</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29780086"/>
                  </a:ext>
                </a:extLst>
              </a:tr>
              <a:tr h="170815">
                <a:tc>
                  <a:txBody>
                    <a:bodyPr/>
                    <a:lstStyle/>
                    <a:p>
                      <a:pPr algn="l" fontAlgn="b"/>
                      <a:r>
                        <a:rPr lang="en-US" sz="1000" u="none" strike="noStrike">
                          <a:effectLst/>
                        </a:rPr>
                        <a:t>Stonybrook</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Deshpande</a:t>
                      </a:r>
                      <a:endParaRPr lang="en-US" sz="1000" b="0" i="0" u="none" strike="noStrike">
                        <a:solidFill>
                          <a:srgbClr val="202124"/>
                        </a:solidFill>
                        <a:effectLst/>
                        <a:latin typeface="Calibri" panose="020F0502020204030204" pitchFamily="34" charset="0"/>
                      </a:endParaRPr>
                    </a:p>
                  </a:txBody>
                  <a:tcPr marL="0" marR="0" marT="0" marB="0" anchor="b"/>
                </a:tc>
                <a:tc>
                  <a:txBody>
                    <a:bodyPr/>
                    <a:lstStyle/>
                    <a:p>
                      <a:pPr algn="l" fontAlgn="b"/>
                      <a:r>
                        <a:rPr lang="en-US" sz="1000" u="none" strike="noStrike">
                          <a:effectLst/>
                        </a:rPr>
                        <a:t>Abhay</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8"/>
                        </a:rPr>
                        <a:t>abhay.deshpande@stonybrook.edu</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Stonybrook University</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95897215"/>
                  </a:ext>
                </a:extLst>
              </a:tr>
              <a:tr h="170815">
                <a:tc>
                  <a:txBody>
                    <a:bodyPr/>
                    <a:lstStyle/>
                    <a:p>
                      <a:pPr algn="l" fontAlgn="b"/>
                      <a:r>
                        <a:rPr lang="en-US" sz="1000" u="none" strike="noStrike">
                          <a:effectLst/>
                        </a:rPr>
                        <a:t>TRIUMF</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Malbrunot</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Chloe</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9"/>
                        </a:rPr>
                        <a:t>cmalbrunot@triumf.ca</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TRIUMF</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07679834"/>
                  </a:ext>
                </a:extLst>
              </a:tr>
              <a:tr h="170815">
                <a:tc>
                  <a:txBody>
                    <a:bodyPr/>
                    <a:lstStyle/>
                    <a:p>
                      <a:pPr algn="l" fontAlgn="b"/>
                      <a:r>
                        <a:rPr lang="en-US" sz="1000" u="none" strike="noStrike">
                          <a:effectLst/>
                        </a:rPr>
                        <a:t>UBC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Bryman</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Doug</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10"/>
                        </a:rPr>
                        <a:t>doug@triumf.ca</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University of Britich Columbia</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45489580"/>
                  </a:ext>
                </a:extLst>
              </a:tr>
              <a:tr h="170815">
                <a:tc>
                  <a:txBody>
                    <a:bodyPr/>
                    <a:lstStyle/>
                    <a:p>
                      <a:pPr algn="l" fontAlgn="b"/>
                      <a:r>
                        <a:rPr lang="en-US" sz="1000" u="none" strike="noStrike">
                          <a:effectLst/>
                        </a:rPr>
                        <a:t>UCSC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Mazza</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Simone</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11"/>
                        </a:rPr>
                        <a:t>simazza@ucsc.edu</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University of California at Santa Cruz</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48300788"/>
                  </a:ext>
                </a:extLst>
              </a:tr>
              <a:tr h="170815">
                <a:tc>
                  <a:txBody>
                    <a:bodyPr/>
                    <a:lstStyle/>
                    <a:p>
                      <a:pPr algn="l" fontAlgn="b"/>
                      <a:r>
                        <a:rPr lang="en-US" sz="1000" u="none" strike="noStrike">
                          <a:effectLst/>
                        </a:rPr>
                        <a:t>Victoria</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Sullivan</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Tristan</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12"/>
                        </a:rPr>
                        <a:t>tssulliv@uvic.ca</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University of Victoria</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79174499"/>
                  </a:ext>
                </a:extLst>
              </a:tr>
              <a:tr h="170815">
                <a:tc>
                  <a:txBody>
                    <a:bodyPr/>
                    <a:lstStyle/>
                    <a:p>
                      <a:pPr algn="l" fontAlgn="b"/>
                      <a:r>
                        <a:rPr lang="en-US" sz="1000" u="none" strike="noStrike">
                          <a:effectLst/>
                        </a:rPr>
                        <a:t>Virginia</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Pocanic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Dinko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13"/>
                        </a:rPr>
                        <a:t>pocanic@virginia.edu</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University of Virginia</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82938475"/>
                  </a:ext>
                </a:extLst>
              </a:tr>
              <a:tr h="170815">
                <a:tc>
                  <a:txBody>
                    <a:bodyPr/>
                    <a:lstStyle/>
                    <a:p>
                      <a:pPr algn="l" fontAlgn="b"/>
                      <a:r>
                        <a:rPr lang="en-US" sz="1000" u="none" strike="noStrike">
                          <a:effectLst/>
                        </a:rPr>
                        <a:t>Washington</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Kammel</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Peter</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14"/>
                        </a:rPr>
                        <a:t>pkammel@uw.edu</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University of Washington</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29258220"/>
                  </a:ext>
                </a:extLst>
              </a:tr>
              <a:tr h="170815">
                <a:tc>
                  <a:txBody>
                    <a:bodyPr/>
                    <a:lstStyle/>
                    <a:p>
                      <a:pPr algn="l" fontAlgn="b"/>
                      <a:r>
                        <a:rPr lang="en-US" sz="1000" u="none" strike="noStrike">
                          <a:effectLst/>
                        </a:rPr>
                        <a:t>Zurich</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Sotor</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Anna</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15"/>
                        </a:rPr>
                        <a:t>asoter@phys.ethz.ch</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ETH Zurich</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70702207"/>
                  </a:ext>
                </a:extLst>
              </a:tr>
              <a:tr h="170815">
                <a:tc>
                  <a:txBody>
                    <a:bodyPr/>
                    <a:lstStyle/>
                    <a:p>
                      <a:pPr algn="l" fontAlgn="b"/>
                      <a:r>
                        <a:rPr lang="en-US" sz="1000" u="none" strike="noStrike">
                          <a:effectLst/>
                        </a:rPr>
                        <a:t>Tokyo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Mori</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Toshinori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16"/>
                        </a:rPr>
                        <a:t>mori@icepp.s.u-tokyo.ac.jp</a:t>
                      </a:r>
                      <a:endParaRPr lang="en-US" sz="1000" b="0" i="0" u="sng" strike="noStrike">
                        <a:solidFill>
                          <a:srgbClr val="0563C1"/>
                        </a:solidFill>
                        <a:effectLst/>
                        <a:latin typeface="Calibri" panose="020F0502020204030204" pitchFamily="34" charset="0"/>
                      </a:endParaRPr>
                    </a:p>
                  </a:txBody>
                  <a:tcPr marL="0" marR="0" marT="0" marB="0" anchor="b"/>
                </a:tc>
                <a:tc>
                  <a:txBody>
                    <a:bodyPr/>
                    <a:lstStyle/>
                    <a:p>
                      <a:pPr algn="l" fontAlgn="b"/>
                      <a:r>
                        <a:rPr lang="en-US" sz="1000" u="none" strike="noStrike">
                          <a:effectLst/>
                        </a:rPr>
                        <a:t>University of Tokyo</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87212053"/>
                  </a:ext>
                </a:extLst>
              </a:tr>
              <a:tr h="170815">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53930476"/>
                  </a:ext>
                </a:extLst>
              </a:tr>
              <a:tr h="170815">
                <a:tc>
                  <a:txBody>
                    <a:bodyPr/>
                    <a:lstStyle/>
                    <a:p>
                      <a:pPr algn="l" fontAlgn="b"/>
                      <a:r>
                        <a:rPr lang="en-US" sz="1000" u="none" strike="noStrike">
                          <a:effectLst/>
                        </a:rPr>
                        <a:t>Suggested Chair:</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Shumm</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l" fontAlgn="b"/>
                      <a:r>
                        <a:rPr lang="en-US" sz="1000" u="none" strike="noStrike">
                          <a:effectLst/>
                        </a:rPr>
                        <a:t>Bruce</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l" fontAlgn="b"/>
                      <a:r>
                        <a:rPr lang="en-US" sz="1000" u="sng" strike="noStrike">
                          <a:effectLst/>
                          <a:hlinkClick r:id="rId17"/>
                        </a:rPr>
                        <a:t>baschumm@ucsc.edu</a:t>
                      </a:r>
                      <a:endParaRPr lang="en-US" sz="1000" b="0" i="0" u="sng" strike="noStrike">
                        <a:solidFill>
                          <a:srgbClr val="FF0000"/>
                        </a:solidFill>
                        <a:effectLst/>
                        <a:latin typeface="Calibri" panose="020F0502020204030204" pitchFamily="34" charset="0"/>
                      </a:endParaRPr>
                    </a:p>
                  </a:txBody>
                  <a:tcPr marL="0" marR="0" marT="0" marB="0" anchor="b"/>
                </a:tc>
                <a:tc>
                  <a:txBody>
                    <a:bodyPr/>
                    <a:lstStyle/>
                    <a:p>
                      <a:pPr algn="l" fontAlgn="b"/>
                      <a:r>
                        <a:rPr lang="en-US" sz="1000" u="none" strike="noStrike" dirty="0">
                          <a:effectLst/>
                        </a:rPr>
                        <a:t>UCSC</a:t>
                      </a:r>
                      <a:endParaRPr lang="en-US" sz="10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97778009"/>
                  </a:ext>
                </a:extLst>
              </a:tr>
            </a:tbl>
          </a:graphicData>
        </a:graphic>
      </p:graphicFrame>
      <p:pic>
        <p:nvPicPr>
          <p:cNvPr id="6" name="Picture 5" descr="https://mail.google.com/mail/u/0/images/cleardo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2068" y="2609066"/>
            <a:ext cx="9525"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940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70593B-4D66-6E4B-A78D-42CB081D90E9}"/>
              </a:ext>
            </a:extLst>
          </p:cNvPr>
          <p:cNvSpPr txBox="1"/>
          <p:nvPr/>
        </p:nvSpPr>
        <p:spPr>
          <a:xfrm>
            <a:off x="265482" y="4781074"/>
            <a:ext cx="4987263" cy="276999"/>
          </a:xfrm>
          <a:prstGeom prst="rect">
            <a:avLst/>
          </a:prstGeom>
          <a:noFill/>
        </p:spPr>
        <p:txBody>
          <a:bodyPr wrap="none" rtlCol="0">
            <a:spAutoFit/>
          </a:bodyPr>
          <a:lstStyle/>
          <a:p>
            <a:r>
              <a:rPr lang="en-US" sz="1200" dirty="0"/>
              <a:t>* </a:t>
            </a:r>
            <a:r>
              <a:rPr lang="en-US" sz="1200" dirty="0" smtClean="0"/>
              <a:t>Ex-officio  (for example, spokes are included but ex-officio in general)</a:t>
            </a:r>
            <a:endParaRPr lang="en-US" sz="1200" dirty="0"/>
          </a:p>
        </p:txBody>
      </p:sp>
      <p:grpSp>
        <p:nvGrpSpPr>
          <p:cNvPr id="14" name="Group 13">
            <a:extLst>
              <a:ext uri="{FF2B5EF4-FFF2-40B4-BE49-F238E27FC236}">
                <a16:creationId xmlns:a16="http://schemas.microsoft.com/office/drawing/2014/main" id="{479EBCB2-C4AD-8349-B3F2-CFBC3697583C}"/>
              </a:ext>
            </a:extLst>
          </p:cNvPr>
          <p:cNvGrpSpPr/>
          <p:nvPr/>
        </p:nvGrpSpPr>
        <p:grpSpPr>
          <a:xfrm>
            <a:off x="600719" y="1740452"/>
            <a:ext cx="2518307" cy="2365796"/>
            <a:chOff x="505887" y="622182"/>
            <a:chExt cx="4330700" cy="3925880"/>
          </a:xfrm>
        </p:grpSpPr>
        <p:sp>
          <p:nvSpPr>
            <p:cNvPr id="16" name="Google Shape;131;p25">
              <a:extLst>
                <a:ext uri="{FF2B5EF4-FFF2-40B4-BE49-F238E27FC236}">
                  <a16:creationId xmlns:a16="http://schemas.microsoft.com/office/drawing/2014/main" id="{2EE0B438-97E5-464B-AA78-2E5D80E22C34}"/>
                </a:ext>
              </a:extLst>
            </p:cNvPr>
            <p:cNvSpPr/>
            <p:nvPr/>
          </p:nvSpPr>
          <p:spPr>
            <a:xfrm>
              <a:off x="653658" y="2308168"/>
              <a:ext cx="3863705" cy="1904189"/>
            </a:xfrm>
            <a:prstGeom prst="rect">
              <a:avLst/>
            </a:prstGeom>
            <a:noFill/>
            <a:ln w="19050" cap="flat" cmpd="sng">
              <a:noFill/>
              <a:prstDash val="solid"/>
              <a:round/>
              <a:headEnd type="none" w="sm" len="sm"/>
              <a:tailEnd type="none" w="sm" len="sm"/>
            </a:ln>
          </p:spPr>
          <p:txBody>
            <a:bodyPr spcFirstLastPara="1" wrap="square" lIns="68575" tIns="34275" rIns="68575" bIns="34275" numCol="2" anchor="ctr" anchorCtr="0">
              <a:noAutofit/>
            </a:bodyPr>
            <a:lstStyle/>
            <a:p>
              <a:pPr marL="0" marR="0" lvl="0" indent="0" algn="ctr" rtl="0">
                <a:spcBef>
                  <a:spcPts val="0"/>
                </a:spcBef>
                <a:spcAft>
                  <a:spcPts val="0"/>
                </a:spcAft>
                <a:buNone/>
              </a:pPr>
              <a:r>
                <a:rPr lang="en" sz="700" dirty="0">
                  <a:solidFill>
                    <a:schemeClr val="tx1"/>
                  </a:solidFill>
                  <a:latin typeface="Calibri"/>
                  <a:cs typeface="Calibri"/>
                  <a:sym typeface="Calibri"/>
                </a:rPr>
                <a:t>Simon Corrodi (ANL)</a:t>
              </a:r>
            </a:p>
            <a:p>
              <a:pPr marL="0" marR="0" lvl="0" indent="0" algn="ctr" rtl="0">
                <a:spcBef>
                  <a:spcPts val="0"/>
                </a:spcBef>
                <a:spcAft>
                  <a:spcPts val="0"/>
                </a:spcAft>
                <a:buNone/>
              </a:pPr>
              <a:r>
                <a:rPr lang="en" sz="700" dirty="0">
                  <a:solidFill>
                    <a:schemeClr val="tx1"/>
                  </a:solidFill>
                  <a:latin typeface="Calibri"/>
                  <a:cs typeface="Calibri"/>
                  <a:sym typeface="Calibri"/>
                </a:rPr>
                <a:t>Lee Roberts (Boston)</a:t>
              </a:r>
            </a:p>
            <a:p>
              <a:pPr marL="0" marR="0" lvl="0" indent="0" algn="ctr" rtl="0">
                <a:spcBef>
                  <a:spcPts val="0"/>
                </a:spcBef>
                <a:spcAft>
                  <a:spcPts val="0"/>
                </a:spcAft>
                <a:buNone/>
              </a:pPr>
              <a:r>
                <a:rPr lang="en" sz="700" dirty="0" err="1">
                  <a:solidFill>
                    <a:schemeClr val="tx1"/>
                  </a:solidFill>
                  <a:latin typeface="Calibri"/>
                  <a:cs typeface="Calibri"/>
                  <a:sym typeface="Calibri"/>
                </a:rPr>
                <a:t>Volodya</a:t>
              </a:r>
              <a:r>
                <a:rPr lang="en" sz="700" dirty="0">
                  <a:solidFill>
                    <a:schemeClr val="tx1"/>
                  </a:solidFill>
                  <a:latin typeface="Calibri"/>
                  <a:cs typeface="Calibri"/>
                  <a:sym typeface="Calibri"/>
                </a:rPr>
                <a:t> Tishchenko (BNL)</a:t>
              </a:r>
            </a:p>
            <a:p>
              <a:pPr marL="0" marR="0" lvl="0" indent="0" algn="ctr" rtl="0">
                <a:spcBef>
                  <a:spcPts val="0"/>
                </a:spcBef>
                <a:spcAft>
                  <a:spcPts val="0"/>
                </a:spcAft>
                <a:buNone/>
              </a:pPr>
              <a:r>
                <a:rPr lang="en" sz="700" dirty="0">
                  <a:solidFill>
                    <a:schemeClr val="tx1"/>
                  </a:solidFill>
                  <a:latin typeface="Calibri"/>
                  <a:cs typeface="Calibri"/>
                  <a:sym typeface="Calibri"/>
                </a:rPr>
                <a:t>Yannis </a:t>
              </a:r>
              <a:r>
                <a:rPr lang="en" sz="700" dirty="0" err="1">
                  <a:solidFill>
                    <a:schemeClr val="tx1"/>
                  </a:solidFill>
                  <a:latin typeface="Calibri"/>
                  <a:cs typeface="Calibri"/>
                  <a:sym typeface="Calibri"/>
                </a:rPr>
                <a:t>Semertzidis</a:t>
              </a:r>
              <a:r>
                <a:rPr lang="en" sz="700" dirty="0">
                  <a:solidFill>
                    <a:schemeClr val="tx1"/>
                  </a:solidFill>
                  <a:latin typeface="Calibri"/>
                  <a:cs typeface="Calibri"/>
                  <a:sym typeface="Calibri"/>
                </a:rPr>
                <a:t> (KAIST)</a:t>
              </a:r>
            </a:p>
            <a:p>
              <a:pPr marL="0" marR="0" lvl="0" indent="0" algn="ctr" rtl="0">
                <a:spcBef>
                  <a:spcPts val="0"/>
                </a:spcBef>
                <a:spcAft>
                  <a:spcPts val="0"/>
                </a:spcAft>
                <a:buNone/>
              </a:pPr>
              <a:r>
                <a:rPr lang="en" sz="700" dirty="0">
                  <a:solidFill>
                    <a:schemeClr val="tx1"/>
                  </a:solidFill>
                  <a:latin typeface="Calibri"/>
                  <a:cs typeface="Calibri"/>
                  <a:sym typeface="Calibri"/>
                </a:rPr>
                <a:t>Lawrence Gibbons (Cornell)</a:t>
              </a:r>
            </a:p>
            <a:p>
              <a:pPr marL="0" marR="0" lvl="0" indent="0" algn="ctr" rtl="0">
                <a:spcBef>
                  <a:spcPts val="0"/>
                </a:spcBef>
                <a:spcAft>
                  <a:spcPts val="0"/>
                </a:spcAft>
                <a:buNone/>
              </a:pPr>
              <a:r>
                <a:rPr lang="en" sz="700" dirty="0">
                  <a:solidFill>
                    <a:schemeClr val="tx1"/>
                  </a:solidFill>
                  <a:latin typeface="Calibri"/>
                  <a:cs typeface="Calibri"/>
                  <a:sym typeface="Calibri"/>
                </a:rPr>
                <a:t>Brendan Kiburg (FNAL)</a:t>
              </a:r>
            </a:p>
            <a:p>
              <a:pPr marL="0" marR="0" lvl="0" indent="0" algn="ctr" rtl="0">
                <a:spcBef>
                  <a:spcPts val="0"/>
                </a:spcBef>
                <a:spcAft>
                  <a:spcPts val="0"/>
                </a:spcAft>
                <a:buNone/>
              </a:pPr>
              <a:r>
                <a:rPr lang="en" sz="700" dirty="0">
                  <a:solidFill>
                    <a:schemeClr val="tx1"/>
                  </a:solidFill>
                  <a:latin typeface="Calibri"/>
                  <a:cs typeface="Calibri"/>
                  <a:sym typeface="Calibri"/>
                </a:rPr>
                <a:t>Kevin Pitts (Illinois)</a:t>
              </a:r>
            </a:p>
            <a:p>
              <a:pPr marL="0" marR="0" lvl="0" indent="0" algn="ctr" rtl="0">
                <a:spcBef>
                  <a:spcPts val="0"/>
                </a:spcBef>
                <a:spcAft>
                  <a:spcPts val="0"/>
                </a:spcAft>
                <a:buNone/>
              </a:pPr>
              <a:r>
                <a:rPr lang="en" sz="700" dirty="0">
                  <a:solidFill>
                    <a:schemeClr val="tx1"/>
                  </a:solidFill>
                  <a:latin typeface="Calibri"/>
                  <a:cs typeface="Calibri"/>
                  <a:sym typeface="Calibri"/>
                </a:rPr>
                <a:t>Nikolay </a:t>
              </a:r>
              <a:r>
                <a:rPr lang="en" sz="700" dirty="0" err="1">
                  <a:solidFill>
                    <a:schemeClr val="tx1"/>
                  </a:solidFill>
                  <a:latin typeface="Calibri"/>
                  <a:cs typeface="Calibri"/>
                  <a:sym typeface="Calibri"/>
                </a:rPr>
                <a:t>Khomutov</a:t>
              </a:r>
              <a:r>
                <a:rPr lang="en" sz="700" dirty="0">
                  <a:solidFill>
                    <a:schemeClr val="tx1"/>
                  </a:solidFill>
                  <a:latin typeface="Calibri"/>
                  <a:cs typeface="Calibri"/>
                  <a:sym typeface="Calibri"/>
                </a:rPr>
                <a:t> (</a:t>
              </a:r>
              <a:r>
                <a:rPr lang="en" sz="700" dirty="0" err="1">
                  <a:solidFill>
                    <a:schemeClr val="tx1"/>
                  </a:solidFill>
                  <a:latin typeface="Calibri"/>
                  <a:cs typeface="Calibri"/>
                  <a:sym typeface="Calibri"/>
                </a:rPr>
                <a:t>Dubna</a:t>
              </a:r>
              <a:r>
                <a:rPr lang="en" sz="700" dirty="0">
                  <a:solidFill>
                    <a:schemeClr val="tx1"/>
                  </a:solidFill>
                  <a:latin typeface="Calibri"/>
                  <a:cs typeface="Calibri"/>
                  <a:sym typeface="Calibri"/>
                </a:rPr>
                <a:t>)</a:t>
              </a:r>
            </a:p>
            <a:p>
              <a:pPr marL="0" marR="0" lvl="0" indent="0" algn="ctr" rtl="0">
                <a:spcBef>
                  <a:spcPts val="0"/>
                </a:spcBef>
                <a:spcAft>
                  <a:spcPts val="0"/>
                </a:spcAft>
                <a:buNone/>
              </a:pPr>
              <a:r>
                <a:rPr lang="en" sz="700" dirty="0">
                  <a:solidFill>
                    <a:schemeClr val="tx1"/>
                  </a:solidFill>
                  <a:latin typeface="Calibri"/>
                  <a:cs typeface="Calibri"/>
                  <a:sym typeface="Calibri"/>
                </a:rPr>
                <a:t>Tim Gorringe (Kentucky)</a:t>
              </a:r>
            </a:p>
            <a:p>
              <a:pPr marL="0" marR="0" lvl="0" indent="0" algn="ctr" rtl="0">
                <a:spcBef>
                  <a:spcPts val="0"/>
                </a:spcBef>
                <a:spcAft>
                  <a:spcPts val="0"/>
                </a:spcAft>
                <a:buNone/>
              </a:pPr>
              <a:r>
                <a:rPr lang="en" sz="700" dirty="0">
                  <a:solidFill>
                    <a:schemeClr val="tx1"/>
                  </a:solidFill>
                  <a:latin typeface="Calibri"/>
                  <a:cs typeface="Calibri"/>
                  <a:sym typeface="Calibri"/>
                </a:rPr>
                <a:t>Joe Price (Liverpool)</a:t>
              </a:r>
            </a:p>
            <a:p>
              <a:pPr marL="0" marR="0" lvl="0" indent="0" algn="ctr" rtl="0">
                <a:spcBef>
                  <a:spcPts val="0"/>
                </a:spcBef>
                <a:spcAft>
                  <a:spcPts val="0"/>
                </a:spcAft>
                <a:buNone/>
              </a:pPr>
              <a:r>
                <a:rPr lang="en" sz="700" dirty="0">
                  <a:solidFill>
                    <a:schemeClr val="tx1"/>
                  </a:solidFill>
                  <a:latin typeface="Calibri"/>
                  <a:cs typeface="Calibri"/>
                  <a:sym typeface="Calibri"/>
                </a:rPr>
                <a:t>Gavin </a:t>
              </a:r>
              <a:r>
                <a:rPr lang="en" sz="700" dirty="0" err="1">
                  <a:solidFill>
                    <a:schemeClr val="tx1"/>
                  </a:solidFill>
                  <a:latin typeface="Calibri"/>
                  <a:cs typeface="Calibri"/>
                  <a:sym typeface="Calibri"/>
                </a:rPr>
                <a:t>Hesketh</a:t>
              </a:r>
              <a:r>
                <a:rPr lang="en" sz="700" dirty="0">
                  <a:solidFill>
                    <a:schemeClr val="tx1"/>
                  </a:solidFill>
                  <a:latin typeface="Calibri"/>
                  <a:cs typeface="Calibri"/>
                  <a:sym typeface="Calibri"/>
                </a:rPr>
                <a:t> (UCL)</a:t>
              </a:r>
            </a:p>
            <a:p>
              <a:pPr marL="0" marR="0" lvl="0" indent="0" algn="ctr" rtl="0">
                <a:spcBef>
                  <a:spcPts val="0"/>
                </a:spcBef>
                <a:spcAft>
                  <a:spcPts val="0"/>
                </a:spcAft>
                <a:buNone/>
              </a:pPr>
              <a:r>
                <a:rPr lang="en" sz="700" dirty="0">
                  <a:solidFill>
                    <a:schemeClr val="tx1"/>
                  </a:solidFill>
                  <a:latin typeface="Calibri"/>
                  <a:cs typeface="Calibri"/>
                  <a:sym typeface="Calibri"/>
                </a:rPr>
                <a:t>Martin </a:t>
              </a:r>
              <a:r>
                <a:rPr lang="en" sz="700" dirty="0" err="1">
                  <a:solidFill>
                    <a:schemeClr val="tx1"/>
                  </a:solidFill>
                  <a:latin typeface="Calibri"/>
                  <a:cs typeface="Calibri"/>
                  <a:sym typeface="Calibri"/>
                </a:rPr>
                <a:t>Fertl</a:t>
              </a:r>
              <a:r>
                <a:rPr lang="en" sz="700" dirty="0">
                  <a:solidFill>
                    <a:schemeClr val="tx1"/>
                  </a:solidFill>
                  <a:latin typeface="Calibri"/>
                  <a:cs typeface="Calibri"/>
                  <a:sym typeface="Calibri"/>
                </a:rPr>
                <a:t> (Mainz)</a:t>
              </a:r>
            </a:p>
            <a:p>
              <a:pPr marL="0" marR="0" lvl="0" indent="0" algn="ctr" rtl="0">
                <a:spcBef>
                  <a:spcPts val="0"/>
                </a:spcBef>
                <a:spcAft>
                  <a:spcPts val="0"/>
                </a:spcAft>
                <a:buNone/>
              </a:pPr>
              <a:r>
                <a:rPr lang="en" sz="700" dirty="0">
                  <a:solidFill>
                    <a:schemeClr val="tx1"/>
                  </a:solidFill>
                  <a:latin typeface="Calibri"/>
                  <a:cs typeface="Calibri"/>
                  <a:sym typeface="Calibri"/>
                </a:rPr>
                <a:t>Mark Lancaster (Manchester)</a:t>
              </a:r>
            </a:p>
            <a:p>
              <a:pPr marL="0" marR="0" lvl="0" indent="0" algn="ctr" rtl="0">
                <a:spcBef>
                  <a:spcPts val="0"/>
                </a:spcBef>
                <a:spcAft>
                  <a:spcPts val="0"/>
                </a:spcAft>
                <a:buNone/>
              </a:pPr>
              <a:r>
                <a:rPr lang="en" sz="700" dirty="0">
                  <a:solidFill>
                    <a:schemeClr val="tx1"/>
                  </a:solidFill>
                  <a:latin typeface="Calibri"/>
                  <a:cs typeface="Calibri"/>
                  <a:sym typeface="Calibri"/>
                </a:rPr>
                <a:t>Dave </a:t>
              </a:r>
              <a:r>
                <a:rPr lang="en" sz="700" dirty="0" err="1">
                  <a:solidFill>
                    <a:schemeClr val="tx1"/>
                  </a:solidFill>
                  <a:latin typeface="Calibri"/>
                  <a:cs typeface="Calibri"/>
                  <a:sym typeface="Calibri"/>
                </a:rPr>
                <a:t>Kawall</a:t>
              </a:r>
              <a:r>
                <a:rPr lang="en" sz="700" dirty="0">
                  <a:solidFill>
                    <a:schemeClr val="tx1"/>
                  </a:solidFill>
                  <a:latin typeface="Calibri"/>
                  <a:cs typeface="Calibri"/>
                  <a:sym typeface="Calibri"/>
                </a:rPr>
                <a:t> (Massachusetts)</a:t>
              </a:r>
            </a:p>
            <a:p>
              <a:pPr marL="0" marR="0" lvl="0" indent="0" algn="ctr" rtl="0">
                <a:spcBef>
                  <a:spcPts val="0"/>
                </a:spcBef>
                <a:spcAft>
                  <a:spcPts val="0"/>
                </a:spcAft>
                <a:buNone/>
              </a:pPr>
              <a:r>
                <a:rPr lang="en" sz="700" dirty="0">
                  <a:solidFill>
                    <a:schemeClr val="tx1"/>
                  </a:solidFill>
                  <a:latin typeface="Calibri"/>
                  <a:cs typeface="Calibri"/>
                  <a:sym typeface="Calibri"/>
                </a:rPr>
                <a:t>Tim </a:t>
              </a:r>
              <a:r>
                <a:rPr lang="en" sz="700" dirty="0" err="1">
                  <a:solidFill>
                    <a:schemeClr val="tx1"/>
                  </a:solidFill>
                  <a:latin typeface="Calibri"/>
                  <a:cs typeface="Calibri"/>
                  <a:sym typeface="Calibri"/>
                </a:rPr>
                <a:t>Chupp</a:t>
              </a:r>
              <a:r>
                <a:rPr lang="en" sz="700" dirty="0">
                  <a:solidFill>
                    <a:schemeClr val="tx1"/>
                  </a:solidFill>
                  <a:latin typeface="Calibri"/>
                  <a:cs typeface="Calibri"/>
                  <a:sym typeface="Calibri"/>
                </a:rPr>
                <a:t> (Michigan)</a:t>
              </a:r>
            </a:p>
            <a:p>
              <a:pPr marL="0" marR="0" lvl="0" indent="0" algn="ctr" rtl="0">
                <a:spcBef>
                  <a:spcPts val="0"/>
                </a:spcBef>
                <a:spcAft>
                  <a:spcPts val="0"/>
                </a:spcAft>
                <a:buNone/>
              </a:pPr>
              <a:r>
                <a:rPr lang="en" sz="700" dirty="0">
                  <a:solidFill>
                    <a:schemeClr val="tx1"/>
                  </a:solidFill>
                  <a:latin typeface="Calibri"/>
                  <a:cs typeface="Calibri"/>
                  <a:sym typeface="Calibri"/>
                </a:rPr>
                <a:t>Martin </a:t>
              </a:r>
              <a:r>
                <a:rPr lang="en" sz="700" dirty="0" err="1">
                  <a:solidFill>
                    <a:schemeClr val="tx1"/>
                  </a:solidFill>
                  <a:latin typeface="Calibri"/>
                  <a:cs typeface="Calibri"/>
                  <a:sym typeface="Calibri"/>
                </a:rPr>
                <a:t>Berz</a:t>
              </a:r>
              <a:r>
                <a:rPr lang="en" sz="700" dirty="0">
                  <a:solidFill>
                    <a:schemeClr val="tx1"/>
                  </a:solidFill>
                  <a:latin typeface="Calibri"/>
                  <a:cs typeface="Calibri"/>
                  <a:sym typeface="Calibri"/>
                </a:rPr>
                <a:t> (MSU)</a:t>
              </a:r>
            </a:p>
            <a:p>
              <a:pPr marL="0" marR="0" lvl="0" indent="0" algn="ctr" rtl="0">
                <a:spcBef>
                  <a:spcPts val="0"/>
                </a:spcBef>
                <a:spcAft>
                  <a:spcPts val="0"/>
                </a:spcAft>
                <a:buNone/>
              </a:pPr>
              <a:r>
                <a:rPr lang="en" sz="700" dirty="0">
                  <a:solidFill>
                    <a:schemeClr val="tx1"/>
                  </a:solidFill>
                  <a:latin typeface="Calibri"/>
                  <a:cs typeface="Calibri"/>
                  <a:sym typeface="Calibri"/>
                </a:rPr>
                <a:t>Breese Quinn (Mississippi)</a:t>
              </a:r>
            </a:p>
            <a:p>
              <a:pPr marL="0" marR="0" lvl="0" indent="0" algn="ctr" rtl="0">
                <a:spcBef>
                  <a:spcPts val="0"/>
                </a:spcBef>
                <a:spcAft>
                  <a:spcPts val="0"/>
                </a:spcAft>
                <a:buNone/>
              </a:pPr>
              <a:r>
                <a:rPr lang="en" sz="700" dirty="0">
                  <a:solidFill>
                    <a:schemeClr val="tx1"/>
                  </a:solidFill>
                  <a:latin typeface="Calibri"/>
                  <a:cs typeface="Calibri"/>
                  <a:sym typeface="Calibri"/>
                </a:rPr>
                <a:t>Michele </a:t>
              </a:r>
              <a:r>
                <a:rPr lang="en" sz="700" dirty="0" err="1">
                  <a:solidFill>
                    <a:schemeClr val="tx1"/>
                  </a:solidFill>
                  <a:latin typeface="Calibri"/>
                  <a:cs typeface="Calibri"/>
                  <a:sym typeface="Calibri"/>
                </a:rPr>
                <a:t>Iocovacci</a:t>
              </a:r>
              <a:r>
                <a:rPr lang="en" sz="700" dirty="0">
                  <a:solidFill>
                    <a:schemeClr val="tx1"/>
                  </a:solidFill>
                  <a:latin typeface="Calibri"/>
                  <a:cs typeface="Calibri"/>
                  <a:sym typeface="Calibri"/>
                </a:rPr>
                <a:t> (Napoli)</a:t>
              </a:r>
            </a:p>
            <a:p>
              <a:pPr marL="0" marR="0" lvl="0" indent="0" algn="ctr" rtl="0">
                <a:spcBef>
                  <a:spcPts val="0"/>
                </a:spcBef>
                <a:spcAft>
                  <a:spcPts val="0"/>
                </a:spcAft>
                <a:buNone/>
              </a:pPr>
              <a:r>
                <a:rPr lang="en" sz="700" dirty="0">
                  <a:solidFill>
                    <a:schemeClr val="tx1"/>
                  </a:solidFill>
                  <a:latin typeface="Calibri"/>
                  <a:cs typeface="Calibri"/>
                  <a:sym typeface="Calibri"/>
                </a:rPr>
                <a:t>Franco </a:t>
              </a:r>
              <a:r>
                <a:rPr lang="en" sz="700" dirty="0" err="1">
                  <a:solidFill>
                    <a:schemeClr val="tx1"/>
                  </a:solidFill>
                  <a:latin typeface="Calibri"/>
                  <a:cs typeface="Calibri"/>
                  <a:sym typeface="Calibri"/>
                </a:rPr>
                <a:t>Bedeschi</a:t>
              </a:r>
              <a:r>
                <a:rPr lang="en" sz="700" dirty="0">
                  <a:solidFill>
                    <a:schemeClr val="tx1"/>
                  </a:solidFill>
                  <a:latin typeface="Calibri"/>
                  <a:cs typeface="Calibri"/>
                  <a:sym typeface="Calibri"/>
                </a:rPr>
                <a:t> (Pisa)</a:t>
              </a:r>
            </a:p>
            <a:p>
              <a:pPr marL="0" marR="0" lvl="0" indent="0" algn="ctr" rtl="0">
                <a:spcBef>
                  <a:spcPts val="0"/>
                </a:spcBef>
                <a:spcAft>
                  <a:spcPts val="0"/>
                </a:spcAft>
                <a:buNone/>
              </a:pPr>
              <a:r>
                <a:rPr lang="en" sz="700" dirty="0">
                  <a:solidFill>
                    <a:schemeClr val="tx1"/>
                  </a:solidFill>
                  <a:latin typeface="Calibri"/>
                  <a:cs typeface="Calibri"/>
                  <a:sym typeface="Calibri"/>
                </a:rPr>
                <a:t>Fred Gray (Small Institutions)</a:t>
              </a:r>
            </a:p>
            <a:p>
              <a:pPr marL="0" marR="0" lvl="0" indent="0" algn="ctr" rtl="0">
                <a:spcBef>
                  <a:spcPts val="0"/>
                </a:spcBef>
                <a:spcAft>
                  <a:spcPts val="0"/>
                </a:spcAft>
                <a:buNone/>
              </a:pPr>
              <a:r>
                <a:rPr lang="en" sz="700" dirty="0">
                  <a:solidFill>
                    <a:schemeClr val="tx1"/>
                  </a:solidFill>
                  <a:latin typeface="Calibri"/>
                  <a:cs typeface="Calibri"/>
                  <a:sym typeface="Calibri"/>
                </a:rPr>
                <a:t>Liang Li (SJTU)</a:t>
              </a:r>
            </a:p>
            <a:p>
              <a:pPr marL="0" marR="0" lvl="0" indent="0" algn="ctr" rtl="0">
                <a:spcBef>
                  <a:spcPts val="0"/>
                </a:spcBef>
                <a:spcAft>
                  <a:spcPts val="0"/>
                </a:spcAft>
                <a:buNone/>
              </a:pPr>
              <a:r>
                <a:rPr lang="en" sz="700" dirty="0">
                  <a:solidFill>
                    <a:schemeClr val="tx1"/>
                  </a:solidFill>
                  <a:latin typeface="Calibri"/>
                  <a:cs typeface="Calibri"/>
                  <a:sym typeface="Calibri"/>
                </a:rPr>
                <a:t>Giovanni </a:t>
              </a:r>
              <a:r>
                <a:rPr lang="en" sz="700" dirty="0" err="1">
                  <a:solidFill>
                    <a:schemeClr val="tx1"/>
                  </a:solidFill>
                  <a:latin typeface="Calibri"/>
                  <a:cs typeface="Calibri"/>
                  <a:sym typeface="Calibri"/>
                </a:rPr>
                <a:t>Cantatore</a:t>
              </a:r>
              <a:r>
                <a:rPr lang="en" sz="700" dirty="0">
                  <a:solidFill>
                    <a:schemeClr val="tx1"/>
                  </a:solidFill>
                  <a:latin typeface="Calibri"/>
                  <a:cs typeface="Calibri"/>
                  <a:sym typeface="Calibri"/>
                </a:rPr>
                <a:t> (Trieste)</a:t>
              </a:r>
            </a:p>
            <a:p>
              <a:pPr marL="0" marR="0" lvl="0" indent="0" algn="ctr" rtl="0">
                <a:spcBef>
                  <a:spcPts val="0"/>
                </a:spcBef>
                <a:spcAft>
                  <a:spcPts val="0"/>
                </a:spcAft>
                <a:buNone/>
              </a:pPr>
              <a:r>
                <a:rPr lang="en" sz="700" dirty="0" err="1">
                  <a:solidFill>
                    <a:schemeClr val="tx1"/>
                  </a:solidFill>
                  <a:latin typeface="Calibri"/>
                  <a:cs typeface="Calibri"/>
                  <a:sym typeface="Calibri"/>
                </a:rPr>
                <a:t>Dinco</a:t>
              </a:r>
              <a:r>
                <a:rPr lang="en" sz="700" dirty="0">
                  <a:solidFill>
                    <a:schemeClr val="tx1"/>
                  </a:solidFill>
                  <a:latin typeface="Calibri"/>
                  <a:cs typeface="Calibri"/>
                  <a:sym typeface="Calibri"/>
                </a:rPr>
                <a:t> </a:t>
              </a:r>
              <a:r>
                <a:rPr lang="en" sz="700" dirty="0" err="1">
                  <a:solidFill>
                    <a:schemeClr val="tx1"/>
                  </a:solidFill>
                  <a:latin typeface="Calibri"/>
                  <a:cs typeface="Calibri"/>
                  <a:sym typeface="Calibri"/>
                </a:rPr>
                <a:t>Pocanic</a:t>
              </a:r>
              <a:r>
                <a:rPr lang="en" sz="700" dirty="0">
                  <a:solidFill>
                    <a:schemeClr val="tx1"/>
                  </a:solidFill>
                  <a:latin typeface="Calibri"/>
                  <a:cs typeface="Calibri"/>
                  <a:sym typeface="Calibri"/>
                </a:rPr>
                <a:t> (Virginia)</a:t>
              </a:r>
            </a:p>
            <a:p>
              <a:pPr marL="0" marR="0" lvl="0" indent="0" algn="ctr" rtl="0">
                <a:spcBef>
                  <a:spcPts val="0"/>
                </a:spcBef>
                <a:spcAft>
                  <a:spcPts val="0"/>
                </a:spcAft>
                <a:buNone/>
              </a:pPr>
              <a:r>
                <a:rPr lang="en" sz="700" dirty="0">
                  <a:solidFill>
                    <a:schemeClr val="tx1"/>
                  </a:solidFill>
                  <a:latin typeface="Calibri"/>
                  <a:cs typeface="Calibri"/>
                  <a:sym typeface="Calibri"/>
                </a:rPr>
                <a:t>Dave Hertzog (Washington)</a:t>
              </a:r>
            </a:p>
            <a:p>
              <a:pPr marL="0" marR="0" lvl="0" indent="0" algn="ctr" rtl="0">
                <a:spcBef>
                  <a:spcPts val="0"/>
                </a:spcBef>
                <a:spcAft>
                  <a:spcPts val="0"/>
                </a:spcAft>
                <a:buNone/>
              </a:pPr>
              <a:r>
                <a:rPr lang="en" sz="700" dirty="0">
                  <a:solidFill>
                    <a:schemeClr val="tx1"/>
                  </a:solidFill>
                  <a:latin typeface="Calibri"/>
                  <a:cs typeface="Calibri"/>
                  <a:sym typeface="Calibri"/>
                </a:rPr>
                <a:t>Dominika </a:t>
              </a:r>
              <a:r>
                <a:rPr lang="en" sz="700" dirty="0" err="1">
                  <a:solidFill>
                    <a:schemeClr val="tx1"/>
                  </a:solidFill>
                  <a:latin typeface="Calibri"/>
                  <a:cs typeface="Calibri"/>
                  <a:sym typeface="Calibri"/>
                </a:rPr>
                <a:t>Vasilkova</a:t>
              </a:r>
              <a:r>
                <a:rPr lang="en" sz="700" dirty="0">
                  <a:solidFill>
                    <a:schemeClr val="tx1"/>
                  </a:solidFill>
                  <a:latin typeface="Calibri"/>
                  <a:cs typeface="Calibri"/>
                  <a:sym typeface="Calibri"/>
                </a:rPr>
                <a:t> (g2early)</a:t>
              </a:r>
            </a:p>
          </p:txBody>
        </p:sp>
        <p:sp>
          <p:nvSpPr>
            <p:cNvPr id="17" name="Google Shape;131;p25">
              <a:extLst>
                <a:ext uri="{FF2B5EF4-FFF2-40B4-BE49-F238E27FC236}">
                  <a16:creationId xmlns:a16="http://schemas.microsoft.com/office/drawing/2014/main" id="{FBDFAA29-66C3-DA40-AADD-DB9F7BCB59F5}"/>
                </a:ext>
              </a:extLst>
            </p:cNvPr>
            <p:cNvSpPr/>
            <p:nvPr/>
          </p:nvSpPr>
          <p:spPr>
            <a:xfrm>
              <a:off x="505887" y="622182"/>
              <a:ext cx="4330700" cy="3925880"/>
            </a:xfrm>
            <a:prstGeom prst="rect">
              <a:avLst/>
            </a:prstGeom>
            <a:noFill/>
            <a:ln w="19050" cap="flat"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ctr" rtl="0">
                <a:spcBef>
                  <a:spcPts val="0"/>
                </a:spcBef>
                <a:spcAft>
                  <a:spcPts val="0"/>
                </a:spcAft>
                <a:buNone/>
              </a:pPr>
              <a:endParaRPr sz="1000" b="1" i="0" u="none" strike="noStrike" cap="none" dirty="0">
                <a:solidFill>
                  <a:schemeClr val="dk1"/>
                </a:solidFill>
                <a:latin typeface="Calibri"/>
                <a:ea typeface="Calibri"/>
                <a:cs typeface="Calibri"/>
                <a:sym typeface="Calibri"/>
              </a:endParaRPr>
            </a:p>
            <a:p>
              <a:pPr marL="0" marR="0" lvl="0" indent="0" algn="ctr" rtl="0">
                <a:spcBef>
                  <a:spcPts val="0"/>
                </a:spcBef>
                <a:spcAft>
                  <a:spcPts val="0"/>
                </a:spcAft>
                <a:buNone/>
              </a:pPr>
              <a:r>
                <a:rPr lang="en" sz="1000" b="1" i="0" u="none" strike="noStrike" cap="none" dirty="0">
                  <a:solidFill>
                    <a:schemeClr val="dk1"/>
                  </a:solidFill>
                  <a:latin typeface="Calibri"/>
                  <a:ea typeface="Calibri"/>
                  <a:cs typeface="Calibri"/>
                  <a:sym typeface="Calibri"/>
                </a:rPr>
                <a:t>Institution Board</a:t>
              </a:r>
              <a:endParaRPr sz="1000" dirty="0"/>
            </a:p>
            <a:p>
              <a:pPr marL="0" marR="0" lvl="0" indent="0" algn="ctr" rtl="0">
                <a:spcBef>
                  <a:spcPts val="0"/>
                </a:spcBef>
                <a:spcAft>
                  <a:spcPts val="0"/>
                </a:spcAft>
                <a:buNone/>
              </a:pPr>
              <a:r>
                <a:rPr lang="en" sz="1000" b="0" i="0" u="none" strike="noStrike" cap="none" dirty="0">
                  <a:solidFill>
                    <a:schemeClr val="dk1"/>
                  </a:solidFill>
                  <a:latin typeface="Calibri"/>
                  <a:ea typeface="Calibri"/>
                  <a:cs typeface="Calibri"/>
                  <a:sym typeface="Calibri"/>
                </a:rPr>
                <a:t>Chair: </a:t>
              </a:r>
              <a:r>
                <a:rPr lang="en" sz="1000" b="0" i="0" u="none" strike="noStrike" cap="none" dirty="0" smtClean="0">
                  <a:solidFill>
                    <a:schemeClr val="dk1"/>
                  </a:solidFill>
                  <a:latin typeface="Calibri"/>
                  <a:ea typeface="Calibri"/>
                  <a:cs typeface="Calibri"/>
                  <a:sym typeface="Calibri"/>
                </a:rPr>
                <a:t>XXX</a:t>
              </a:r>
              <a:endParaRPr lang="en" sz="1000" b="0" i="0" u="none" strike="noStrike" cap="none" dirty="0">
                <a:solidFill>
                  <a:schemeClr val="tx1"/>
                </a:solidFill>
                <a:latin typeface="Calibri"/>
                <a:ea typeface="Calibri"/>
                <a:cs typeface="Calibri"/>
                <a:sym typeface="Calibri"/>
              </a:endParaRPr>
            </a:p>
            <a:p>
              <a:pPr marL="0" marR="0" lvl="0" indent="0" algn="ctr" rtl="0">
                <a:spcBef>
                  <a:spcPts val="0"/>
                </a:spcBef>
                <a:spcAft>
                  <a:spcPts val="0"/>
                </a:spcAft>
                <a:buNone/>
              </a:pPr>
              <a:endParaRPr lang="en" sz="1000" dirty="0">
                <a:solidFill>
                  <a:schemeClr val="tx1"/>
                </a:solidFill>
                <a:latin typeface="Calibri"/>
                <a:ea typeface="Calibri"/>
                <a:cs typeface="Calibri"/>
                <a:sym typeface="Calibri"/>
              </a:endParaRPr>
            </a:p>
            <a:p>
              <a:pPr marL="0" marR="0" lvl="0" indent="0" algn="ctr" rtl="0">
                <a:spcBef>
                  <a:spcPts val="0"/>
                </a:spcBef>
                <a:spcAft>
                  <a:spcPts val="0"/>
                </a:spcAft>
                <a:buNone/>
              </a:pPr>
              <a:r>
                <a:rPr lang="en" sz="1000" dirty="0">
                  <a:solidFill>
                    <a:schemeClr val="tx1"/>
                  </a:solidFill>
                  <a:latin typeface="Calibri"/>
                  <a:ea typeface="Calibri"/>
                  <a:cs typeface="Calibri"/>
                  <a:sym typeface="Calibri"/>
                </a:rPr>
                <a:t>Institution Representatives</a:t>
              </a:r>
              <a:endParaRPr lang="en" sz="1000" b="0" i="0" u="none" strike="noStrike" cap="none" dirty="0">
                <a:solidFill>
                  <a:schemeClr val="tx1"/>
                </a:solidFill>
                <a:latin typeface="Calibri"/>
                <a:ea typeface="Calibri"/>
                <a:cs typeface="Calibri"/>
                <a:sym typeface="Calibri"/>
              </a:endParaRPr>
            </a:p>
            <a:p>
              <a:pPr marL="0" marR="0" lvl="0" indent="0" algn="ctr" rtl="0">
                <a:spcBef>
                  <a:spcPts val="0"/>
                </a:spcBef>
                <a:spcAft>
                  <a:spcPts val="0"/>
                </a:spcAft>
                <a:buNone/>
              </a:pPr>
              <a:endParaRPr lang="en" sz="1000" dirty="0">
                <a:solidFill>
                  <a:schemeClr val="tx1"/>
                </a:solidFill>
                <a:latin typeface="Calibri"/>
                <a:cs typeface="Calibri"/>
                <a:sym typeface="Calibri"/>
              </a:endParaRPr>
            </a:p>
            <a:p>
              <a:pPr marL="0" marR="0" lvl="0" indent="0" algn="ctr" rtl="0">
                <a:spcBef>
                  <a:spcPts val="0"/>
                </a:spcBef>
                <a:spcAft>
                  <a:spcPts val="0"/>
                </a:spcAft>
                <a:buNone/>
              </a:pPr>
              <a:endParaRPr lang="en" sz="1000" dirty="0">
                <a:solidFill>
                  <a:schemeClr val="tx1"/>
                </a:solidFill>
                <a:latin typeface="Calibri"/>
                <a:cs typeface="Calibri"/>
                <a:sym typeface="Calibri"/>
              </a:endParaRPr>
            </a:p>
            <a:p>
              <a:pPr marL="0" marR="0" lvl="0" indent="0" algn="ctr" rtl="0">
                <a:spcBef>
                  <a:spcPts val="0"/>
                </a:spcBef>
                <a:spcAft>
                  <a:spcPts val="0"/>
                </a:spcAft>
                <a:buNone/>
              </a:pPr>
              <a:endParaRPr sz="1000" dirty="0">
                <a:solidFill>
                  <a:schemeClr val="tx1"/>
                </a:solidFill>
              </a:endParaRPr>
            </a:p>
            <a:p>
              <a:pPr marL="0" marR="0" lvl="0" indent="0" algn="ctr" rtl="0">
                <a:spcBef>
                  <a:spcPts val="0"/>
                </a:spcBef>
                <a:spcAft>
                  <a:spcPts val="0"/>
                </a:spcAft>
                <a:buNone/>
              </a:pPr>
              <a:endParaRPr sz="1000" b="0" i="0" u="none" strike="noStrike" cap="none" dirty="0">
                <a:solidFill>
                  <a:srgbClr val="953734"/>
                </a:solidFill>
                <a:latin typeface="Calibri"/>
                <a:ea typeface="Calibri"/>
                <a:cs typeface="Calibri"/>
                <a:sym typeface="Calibri"/>
              </a:endParaRPr>
            </a:p>
          </p:txBody>
        </p:sp>
      </p:grpSp>
      <p:sp>
        <p:nvSpPr>
          <p:cNvPr id="3" name="TextBox 2"/>
          <p:cNvSpPr txBox="1"/>
          <p:nvPr/>
        </p:nvSpPr>
        <p:spPr>
          <a:xfrm rot="20496120">
            <a:off x="700298" y="2600183"/>
            <a:ext cx="2351314" cy="646331"/>
          </a:xfrm>
          <a:prstGeom prst="rect">
            <a:avLst/>
          </a:prstGeom>
          <a:solidFill>
            <a:schemeClr val="bg1"/>
          </a:solidFill>
        </p:spPr>
        <p:txBody>
          <a:bodyPr wrap="square" rtlCol="0">
            <a:spAutoFit/>
          </a:bodyPr>
          <a:lstStyle/>
          <a:p>
            <a:r>
              <a:rPr lang="en-US" sz="1800" b="1" dirty="0" smtClean="0">
                <a:solidFill>
                  <a:srgbClr val="FF0000"/>
                </a:solidFill>
              </a:rPr>
              <a:t>EXAMPLES TO BE FILLED IN FOR US</a:t>
            </a:r>
            <a:endParaRPr lang="en-US" sz="1800" b="1" dirty="0">
              <a:solidFill>
                <a:srgbClr val="FF0000"/>
              </a:solidFill>
            </a:endParaRPr>
          </a:p>
        </p:txBody>
      </p:sp>
      <p:sp>
        <p:nvSpPr>
          <p:cNvPr id="13" name="Google Shape;134;p25">
            <a:extLst>
              <a:ext uri="{FF2B5EF4-FFF2-40B4-BE49-F238E27FC236}">
                <a16:creationId xmlns:a16="http://schemas.microsoft.com/office/drawing/2014/main" id="{55DF847A-2741-7C4F-B89B-825569DAC1BE}"/>
              </a:ext>
            </a:extLst>
          </p:cNvPr>
          <p:cNvSpPr/>
          <p:nvPr/>
        </p:nvSpPr>
        <p:spPr>
          <a:xfrm>
            <a:off x="2684668" y="97433"/>
            <a:ext cx="2743200" cy="5487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dirty="0">
                <a:solidFill>
                  <a:schemeClr val="dk1"/>
                </a:solidFill>
                <a:latin typeface="Calibri"/>
                <a:ea typeface="Calibri"/>
                <a:cs typeface="Calibri"/>
                <a:sym typeface="Calibri"/>
              </a:rPr>
              <a:t>Spokespersons</a:t>
            </a:r>
            <a:endParaRPr sz="1100" dirty="0"/>
          </a:p>
          <a:p>
            <a:pPr marL="0" marR="0" lvl="0" indent="0" algn="ctr" rtl="0">
              <a:spcBef>
                <a:spcPts val="0"/>
              </a:spcBef>
              <a:spcAft>
                <a:spcPts val="0"/>
              </a:spcAft>
              <a:buNone/>
            </a:pPr>
            <a:r>
              <a:rPr lang="en" sz="1100" b="0" i="0" u="none" strike="noStrike" cap="none" dirty="0" smtClean="0">
                <a:solidFill>
                  <a:schemeClr val="tx1"/>
                </a:solidFill>
                <a:latin typeface="Calibri"/>
                <a:ea typeface="Calibri"/>
                <a:cs typeface="Calibri"/>
                <a:sym typeface="Calibri"/>
              </a:rPr>
              <a:t>XXX (</a:t>
            </a:r>
            <a:r>
              <a:rPr lang="en" sz="1100" dirty="0" smtClean="0">
                <a:solidFill>
                  <a:schemeClr val="tx1"/>
                </a:solidFill>
                <a:latin typeface="Calibri"/>
                <a:ea typeface="Calibri"/>
                <a:cs typeface="Calibri"/>
                <a:sym typeface="Calibri"/>
              </a:rPr>
              <a:t>Inst</a:t>
            </a:r>
            <a:r>
              <a:rPr lang="en" sz="1100" b="0" i="0" u="none" strike="noStrike" cap="none" dirty="0" smtClean="0">
                <a:solidFill>
                  <a:schemeClr val="tx1"/>
                </a:solidFill>
                <a:latin typeface="Calibri"/>
                <a:ea typeface="Calibri"/>
                <a:cs typeface="Calibri"/>
                <a:sym typeface="Calibri"/>
              </a:rPr>
              <a:t>), </a:t>
            </a:r>
            <a:r>
              <a:rPr lang="en" sz="1100" dirty="0" smtClean="0">
                <a:solidFill>
                  <a:schemeClr val="tx1"/>
                </a:solidFill>
                <a:latin typeface="Calibri"/>
                <a:ea typeface="Calibri"/>
                <a:cs typeface="Calibri"/>
                <a:sym typeface="Calibri"/>
              </a:rPr>
              <a:t>XXX</a:t>
            </a:r>
            <a:r>
              <a:rPr lang="en" sz="1100" b="0" i="0" u="none" strike="noStrike" cap="none" dirty="0" smtClean="0">
                <a:solidFill>
                  <a:schemeClr val="tx1"/>
                </a:solidFill>
                <a:latin typeface="Calibri"/>
                <a:ea typeface="Calibri"/>
                <a:cs typeface="Calibri"/>
                <a:sym typeface="Calibri"/>
              </a:rPr>
              <a:t> (</a:t>
            </a:r>
            <a:r>
              <a:rPr lang="en" sz="1100" dirty="0" smtClean="0">
                <a:solidFill>
                  <a:schemeClr val="tx1"/>
                </a:solidFill>
                <a:latin typeface="Calibri"/>
                <a:ea typeface="Calibri"/>
                <a:cs typeface="Calibri"/>
                <a:sym typeface="Calibri"/>
              </a:rPr>
              <a:t>Inst</a:t>
            </a:r>
            <a:r>
              <a:rPr lang="en" sz="1100" b="0" i="0" u="none" strike="noStrike" cap="none" dirty="0" smtClean="0">
                <a:solidFill>
                  <a:schemeClr val="tx1"/>
                </a:solidFill>
                <a:latin typeface="Calibri"/>
                <a:ea typeface="Calibri"/>
                <a:cs typeface="Calibri"/>
                <a:sym typeface="Calibri"/>
              </a:rPr>
              <a:t>) </a:t>
            </a:r>
          </a:p>
          <a:p>
            <a:pPr marL="0" marR="0" lvl="0" indent="0" algn="ctr" rtl="0">
              <a:spcBef>
                <a:spcPts val="0"/>
              </a:spcBef>
              <a:spcAft>
                <a:spcPts val="0"/>
              </a:spcAft>
              <a:buNone/>
            </a:pPr>
            <a:r>
              <a:rPr lang="en" sz="1100" dirty="0" smtClean="0">
                <a:solidFill>
                  <a:schemeClr val="tx1"/>
                </a:solidFill>
                <a:latin typeface="Calibri"/>
                <a:ea typeface="Calibri"/>
                <a:cs typeface="Calibri"/>
                <a:sym typeface="Calibri"/>
              </a:rPr>
              <a:t>(Doug and Dave have been “acting” for now)</a:t>
            </a:r>
            <a:endParaRPr sz="1100" dirty="0">
              <a:solidFill>
                <a:schemeClr val="tx1"/>
              </a:solidFill>
            </a:endParaRPr>
          </a:p>
        </p:txBody>
      </p:sp>
      <p:cxnSp>
        <p:nvCxnSpPr>
          <p:cNvPr id="18" name="Google Shape;130;p25">
            <a:extLst>
              <a:ext uri="{FF2B5EF4-FFF2-40B4-BE49-F238E27FC236}">
                <a16:creationId xmlns:a16="http://schemas.microsoft.com/office/drawing/2014/main" id="{28F6CEF5-56FD-0D4E-AB59-EFC8291F51D5}"/>
              </a:ext>
            </a:extLst>
          </p:cNvPr>
          <p:cNvCxnSpPr>
            <a:cxnSpLocks/>
            <a:endCxn id="13" idx="3"/>
          </p:cNvCxnSpPr>
          <p:nvPr/>
        </p:nvCxnSpPr>
        <p:spPr>
          <a:xfrm flipH="1">
            <a:off x="5427868" y="370350"/>
            <a:ext cx="1413687" cy="1433"/>
          </a:xfrm>
          <a:prstGeom prst="straightConnector1">
            <a:avLst/>
          </a:prstGeom>
          <a:noFill/>
          <a:ln w="19050" cap="flat" cmpd="sng">
            <a:solidFill>
              <a:schemeClr val="dk1"/>
            </a:solidFill>
            <a:prstDash val="dash"/>
            <a:round/>
            <a:headEnd type="none" w="sm" len="sm"/>
            <a:tailEnd type="none" w="sm" len="sm"/>
          </a:ln>
        </p:spPr>
      </p:cxnSp>
      <p:cxnSp>
        <p:nvCxnSpPr>
          <p:cNvPr id="20" name="Google Shape;132;p25">
            <a:extLst>
              <a:ext uri="{FF2B5EF4-FFF2-40B4-BE49-F238E27FC236}">
                <a16:creationId xmlns:a16="http://schemas.microsoft.com/office/drawing/2014/main" id="{AEBA0E65-576C-C046-B016-F20E10930044}"/>
              </a:ext>
            </a:extLst>
          </p:cNvPr>
          <p:cNvCxnSpPr>
            <a:cxnSpLocks/>
          </p:cNvCxnSpPr>
          <p:nvPr/>
        </p:nvCxnSpPr>
        <p:spPr>
          <a:xfrm flipH="1" flipV="1">
            <a:off x="6353357" y="1095451"/>
            <a:ext cx="324297" cy="5664"/>
          </a:xfrm>
          <a:prstGeom prst="straightConnector1">
            <a:avLst/>
          </a:prstGeom>
          <a:solidFill>
            <a:schemeClr val="lt1"/>
          </a:solidFill>
          <a:ln w="19050" cap="flat" cmpd="sng">
            <a:solidFill>
              <a:schemeClr val="dk1"/>
            </a:solidFill>
            <a:prstDash val="dash"/>
            <a:round/>
            <a:headEnd type="none" w="sm" len="sm"/>
            <a:tailEnd type="none" w="sm" len="sm"/>
          </a:ln>
        </p:spPr>
      </p:cxnSp>
      <p:cxnSp>
        <p:nvCxnSpPr>
          <p:cNvPr id="22" name="Google Shape;144;p25">
            <a:extLst>
              <a:ext uri="{FF2B5EF4-FFF2-40B4-BE49-F238E27FC236}">
                <a16:creationId xmlns:a16="http://schemas.microsoft.com/office/drawing/2014/main" id="{54599F6C-8BE1-9A49-BD92-3BFB88DBD20C}"/>
              </a:ext>
            </a:extLst>
          </p:cNvPr>
          <p:cNvCxnSpPr>
            <a:cxnSpLocks/>
          </p:cNvCxnSpPr>
          <p:nvPr/>
        </p:nvCxnSpPr>
        <p:spPr>
          <a:xfrm>
            <a:off x="6363102" y="365109"/>
            <a:ext cx="0" cy="3041251"/>
          </a:xfrm>
          <a:prstGeom prst="straightConnector1">
            <a:avLst/>
          </a:prstGeom>
          <a:noFill/>
          <a:ln w="19050" cap="flat" cmpd="sng">
            <a:solidFill>
              <a:schemeClr val="dk1"/>
            </a:solidFill>
            <a:prstDash val="dash"/>
            <a:round/>
            <a:headEnd type="none" w="sm" len="sm"/>
            <a:tailEnd type="none" w="sm" len="sm"/>
          </a:ln>
        </p:spPr>
      </p:cxnSp>
      <p:cxnSp>
        <p:nvCxnSpPr>
          <p:cNvPr id="23" name="Google Shape;162;p25">
            <a:extLst>
              <a:ext uri="{FF2B5EF4-FFF2-40B4-BE49-F238E27FC236}">
                <a16:creationId xmlns:a16="http://schemas.microsoft.com/office/drawing/2014/main" id="{0ABE3FDF-0839-F446-9A53-DD083C72306B}"/>
              </a:ext>
            </a:extLst>
          </p:cNvPr>
          <p:cNvCxnSpPr>
            <a:cxnSpLocks/>
          </p:cNvCxnSpPr>
          <p:nvPr/>
        </p:nvCxnSpPr>
        <p:spPr>
          <a:xfrm flipH="1">
            <a:off x="6349402" y="1846632"/>
            <a:ext cx="326307" cy="0"/>
          </a:xfrm>
          <a:prstGeom prst="straightConnector1">
            <a:avLst/>
          </a:prstGeom>
          <a:noFill/>
          <a:ln w="19050" cap="flat" cmpd="sng">
            <a:solidFill>
              <a:schemeClr val="dk1"/>
            </a:solidFill>
            <a:prstDash val="dash"/>
            <a:round/>
            <a:headEnd type="none" w="sm" len="sm"/>
            <a:tailEnd type="none" w="sm" len="sm"/>
          </a:ln>
        </p:spPr>
      </p:cxnSp>
      <p:cxnSp>
        <p:nvCxnSpPr>
          <p:cNvPr id="24" name="Google Shape;133;p25">
            <a:extLst>
              <a:ext uri="{FF2B5EF4-FFF2-40B4-BE49-F238E27FC236}">
                <a16:creationId xmlns:a16="http://schemas.microsoft.com/office/drawing/2014/main" id="{C3CD1658-DAEC-CB4F-88AB-A13E9774F281}"/>
              </a:ext>
            </a:extLst>
          </p:cNvPr>
          <p:cNvCxnSpPr>
            <a:cxnSpLocks/>
          </p:cNvCxnSpPr>
          <p:nvPr/>
        </p:nvCxnSpPr>
        <p:spPr>
          <a:xfrm flipH="1">
            <a:off x="6358038" y="2387884"/>
            <a:ext cx="313261" cy="3468"/>
          </a:xfrm>
          <a:prstGeom prst="straightConnector1">
            <a:avLst/>
          </a:prstGeom>
          <a:noFill/>
          <a:ln w="19050" cap="flat" cmpd="sng">
            <a:solidFill>
              <a:schemeClr val="dk1"/>
            </a:solidFill>
            <a:prstDash val="dash"/>
            <a:round/>
            <a:headEnd type="none" w="sm" len="sm"/>
            <a:tailEnd type="none" w="sm" len="sm"/>
          </a:ln>
        </p:spPr>
      </p:cxnSp>
      <p:cxnSp>
        <p:nvCxnSpPr>
          <p:cNvPr id="25" name="Google Shape;133;p25">
            <a:extLst>
              <a:ext uri="{FF2B5EF4-FFF2-40B4-BE49-F238E27FC236}">
                <a16:creationId xmlns:a16="http://schemas.microsoft.com/office/drawing/2014/main" id="{F2AFD57D-CD5E-984E-B5A8-821C4F727D7C}"/>
              </a:ext>
            </a:extLst>
          </p:cNvPr>
          <p:cNvCxnSpPr>
            <a:cxnSpLocks/>
          </p:cNvCxnSpPr>
          <p:nvPr/>
        </p:nvCxnSpPr>
        <p:spPr>
          <a:xfrm flipH="1">
            <a:off x="6343172" y="2874819"/>
            <a:ext cx="313261" cy="3468"/>
          </a:xfrm>
          <a:prstGeom prst="straightConnector1">
            <a:avLst/>
          </a:prstGeom>
          <a:noFill/>
          <a:ln w="19050" cap="flat" cmpd="sng">
            <a:solidFill>
              <a:schemeClr val="dk1"/>
            </a:solidFill>
            <a:prstDash val="dash"/>
            <a:round/>
            <a:headEnd type="none" w="sm" len="sm"/>
            <a:tailEnd type="none" w="sm" len="sm"/>
          </a:ln>
        </p:spPr>
      </p:cxnSp>
      <p:cxnSp>
        <p:nvCxnSpPr>
          <p:cNvPr id="26" name="Google Shape;133;p25">
            <a:extLst>
              <a:ext uri="{FF2B5EF4-FFF2-40B4-BE49-F238E27FC236}">
                <a16:creationId xmlns:a16="http://schemas.microsoft.com/office/drawing/2014/main" id="{6A58708B-480A-AD4D-ABE2-3CA0B7B310A2}"/>
              </a:ext>
            </a:extLst>
          </p:cNvPr>
          <p:cNvCxnSpPr>
            <a:cxnSpLocks/>
          </p:cNvCxnSpPr>
          <p:nvPr/>
        </p:nvCxnSpPr>
        <p:spPr>
          <a:xfrm flipH="1">
            <a:off x="6350608" y="3406360"/>
            <a:ext cx="313261" cy="3468"/>
          </a:xfrm>
          <a:prstGeom prst="straightConnector1">
            <a:avLst/>
          </a:prstGeom>
          <a:noFill/>
          <a:ln w="19050" cap="flat" cmpd="sng">
            <a:solidFill>
              <a:schemeClr val="dk1"/>
            </a:solidFill>
            <a:prstDash val="dash"/>
            <a:round/>
            <a:headEnd type="none" w="sm" len="sm"/>
            <a:tailEnd type="none" w="sm" len="sm"/>
          </a:ln>
        </p:spPr>
      </p:cxnSp>
      <p:sp>
        <p:nvSpPr>
          <p:cNvPr id="27" name="Google Shape;131;p25">
            <a:extLst>
              <a:ext uri="{FF2B5EF4-FFF2-40B4-BE49-F238E27FC236}">
                <a16:creationId xmlns:a16="http://schemas.microsoft.com/office/drawing/2014/main" id="{EEC6021D-1B0C-B24C-AE71-069D439C1A7A}"/>
              </a:ext>
            </a:extLst>
          </p:cNvPr>
          <p:cNvSpPr/>
          <p:nvPr/>
        </p:nvSpPr>
        <p:spPr>
          <a:xfrm>
            <a:off x="6540190" y="144716"/>
            <a:ext cx="1659000" cy="425100"/>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100" b="1" i="0" u="none" strike="noStrike" cap="none" dirty="0">
              <a:solidFill>
                <a:schemeClr val="dk1"/>
              </a:solidFill>
              <a:latin typeface="Calibri"/>
              <a:ea typeface="Calibri"/>
              <a:cs typeface="Calibri"/>
              <a:sym typeface="Calibri"/>
            </a:endParaRPr>
          </a:p>
          <a:p>
            <a:pPr marL="0" marR="0" lvl="0" indent="0" algn="ctr" rtl="0">
              <a:spcBef>
                <a:spcPts val="0"/>
              </a:spcBef>
              <a:spcAft>
                <a:spcPts val="0"/>
              </a:spcAft>
              <a:buNone/>
            </a:pPr>
            <a:r>
              <a:rPr lang="en" sz="1100" b="1" i="0" u="none" strike="noStrike" cap="none" dirty="0">
                <a:solidFill>
                  <a:srgbClr val="FF0000"/>
                </a:solidFill>
                <a:latin typeface="Calibri"/>
                <a:ea typeface="Calibri"/>
                <a:cs typeface="Calibri"/>
                <a:sym typeface="Calibri"/>
              </a:rPr>
              <a:t>Institution Board</a:t>
            </a:r>
            <a:endParaRPr sz="1100" dirty="0">
              <a:solidFill>
                <a:srgbClr val="FF0000"/>
              </a:solidFill>
            </a:endParaRPr>
          </a:p>
          <a:p>
            <a:pPr lvl="0" algn="ctr"/>
            <a:r>
              <a:rPr lang="en" sz="1100" b="0" i="0" u="none" strike="noStrike" cap="none" dirty="0">
                <a:solidFill>
                  <a:srgbClr val="FF0000"/>
                </a:solidFill>
                <a:latin typeface="Calibri"/>
                <a:ea typeface="Calibri"/>
                <a:cs typeface="Calibri"/>
                <a:sym typeface="Calibri"/>
              </a:rPr>
              <a:t>Chair: </a:t>
            </a:r>
            <a:r>
              <a:rPr lang="en" sz="1100" dirty="0">
                <a:solidFill>
                  <a:srgbClr val="FF0000"/>
                </a:solidFill>
                <a:latin typeface="Calibri"/>
                <a:ea typeface="Calibri"/>
                <a:cs typeface="Calibri"/>
                <a:sym typeface="Calibri"/>
              </a:rPr>
              <a:t>XXX (Inst) </a:t>
            </a:r>
            <a:endParaRPr sz="1100" dirty="0">
              <a:solidFill>
                <a:srgbClr val="FF0000"/>
              </a:solidFill>
            </a:endParaRPr>
          </a:p>
          <a:p>
            <a:pPr marL="0" marR="0" lvl="0" indent="0" algn="ctr" rtl="0">
              <a:spcBef>
                <a:spcPts val="0"/>
              </a:spcBef>
              <a:spcAft>
                <a:spcPts val="0"/>
              </a:spcAft>
              <a:buNone/>
            </a:pPr>
            <a:endParaRPr sz="1100" b="0" i="0" u="none" strike="noStrike" cap="none" dirty="0">
              <a:solidFill>
                <a:srgbClr val="953734"/>
              </a:solidFill>
              <a:latin typeface="Calibri"/>
              <a:ea typeface="Calibri"/>
              <a:cs typeface="Calibri"/>
              <a:sym typeface="Calibri"/>
            </a:endParaRPr>
          </a:p>
        </p:txBody>
      </p:sp>
      <p:sp>
        <p:nvSpPr>
          <p:cNvPr id="28" name="Google Shape;142;p25">
            <a:extLst>
              <a:ext uri="{FF2B5EF4-FFF2-40B4-BE49-F238E27FC236}">
                <a16:creationId xmlns:a16="http://schemas.microsoft.com/office/drawing/2014/main" id="{82C42FDC-DC43-FE4B-A13E-FD312ABEB91B}"/>
              </a:ext>
            </a:extLst>
          </p:cNvPr>
          <p:cNvSpPr/>
          <p:nvPr/>
        </p:nvSpPr>
        <p:spPr>
          <a:xfrm>
            <a:off x="6559034" y="818446"/>
            <a:ext cx="1647600" cy="606200"/>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dirty="0" smtClean="0">
                <a:solidFill>
                  <a:schemeClr val="dk1"/>
                </a:solidFill>
                <a:latin typeface="Calibri"/>
                <a:ea typeface="Calibri"/>
                <a:cs typeface="Calibri"/>
                <a:sym typeface="Calibri"/>
              </a:rPr>
              <a:t>Speaker/Publication </a:t>
            </a:r>
            <a:r>
              <a:rPr lang="en" sz="1100" b="1" i="0" u="none" strike="noStrike" cap="none" dirty="0">
                <a:solidFill>
                  <a:schemeClr val="dk1"/>
                </a:solidFill>
                <a:latin typeface="Calibri"/>
                <a:ea typeface="Calibri"/>
                <a:cs typeface="Calibri"/>
                <a:sym typeface="Calibri"/>
              </a:rPr>
              <a:t>Committee</a:t>
            </a:r>
            <a:endParaRPr sz="1100" dirty="0"/>
          </a:p>
          <a:p>
            <a:pPr marL="0" marR="0" lvl="0" indent="0" algn="ctr" rtl="0">
              <a:spcBef>
                <a:spcPts val="0"/>
              </a:spcBef>
              <a:spcAft>
                <a:spcPts val="0"/>
              </a:spcAft>
              <a:buNone/>
            </a:pPr>
            <a:r>
              <a:rPr lang="en" sz="1100" b="0" i="0" u="none" strike="noStrike" cap="none" dirty="0">
                <a:solidFill>
                  <a:schemeClr val="tx1"/>
                </a:solidFill>
                <a:latin typeface="Calibri"/>
                <a:ea typeface="Calibri"/>
                <a:cs typeface="Calibri"/>
                <a:sym typeface="Calibri"/>
              </a:rPr>
              <a:t>Chair: </a:t>
            </a:r>
            <a:r>
              <a:rPr lang="en" sz="1100" b="1" i="0" u="none" strike="noStrike" cap="none" dirty="0" smtClean="0">
                <a:solidFill>
                  <a:srgbClr val="0070C0"/>
                </a:solidFill>
                <a:latin typeface="Calibri"/>
                <a:ea typeface="Calibri"/>
                <a:cs typeface="Calibri"/>
                <a:sym typeface="Calibri"/>
              </a:rPr>
              <a:t>Ott</a:t>
            </a:r>
            <a:r>
              <a:rPr lang="en" sz="1100" b="0" i="0" u="none" strike="noStrike" cap="none" dirty="0" smtClean="0">
                <a:solidFill>
                  <a:schemeClr val="tx1"/>
                </a:solidFill>
                <a:latin typeface="Calibri"/>
                <a:ea typeface="Calibri"/>
                <a:cs typeface="Calibri"/>
                <a:sym typeface="Calibri"/>
              </a:rPr>
              <a:t> (</a:t>
            </a:r>
            <a:r>
              <a:rPr lang="en" sz="1100" dirty="0" smtClean="0">
                <a:solidFill>
                  <a:schemeClr val="tx1"/>
                </a:solidFill>
                <a:latin typeface="Calibri"/>
                <a:ea typeface="Calibri"/>
                <a:cs typeface="Calibri"/>
                <a:sym typeface="Calibri"/>
              </a:rPr>
              <a:t>UCSC</a:t>
            </a:r>
            <a:r>
              <a:rPr lang="en" sz="1100" b="0" i="0" u="none" strike="noStrike" cap="none" dirty="0" smtClean="0">
                <a:solidFill>
                  <a:schemeClr val="tx1"/>
                </a:solidFill>
                <a:latin typeface="Calibri"/>
                <a:ea typeface="Calibri"/>
                <a:cs typeface="Calibri"/>
                <a:sym typeface="Calibri"/>
              </a:rPr>
              <a:t>)</a:t>
            </a:r>
            <a:endParaRPr sz="1100" dirty="0">
              <a:solidFill>
                <a:schemeClr val="tx1"/>
              </a:solidFill>
            </a:endParaRPr>
          </a:p>
        </p:txBody>
      </p:sp>
      <p:sp>
        <p:nvSpPr>
          <p:cNvPr id="30" name="Google Shape;161;p25">
            <a:extLst>
              <a:ext uri="{FF2B5EF4-FFF2-40B4-BE49-F238E27FC236}">
                <a16:creationId xmlns:a16="http://schemas.microsoft.com/office/drawing/2014/main" id="{1BDD3329-186C-F441-8D79-4A7E27F63837}"/>
              </a:ext>
            </a:extLst>
          </p:cNvPr>
          <p:cNvSpPr/>
          <p:nvPr/>
        </p:nvSpPr>
        <p:spPr>
          <a:xfrm>
            <a:off x="6551590" y="1640063"/>
            <a:ext cx="1647600" cy="425100"/>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dirty="0">
                <a:solidFill>
                  <a:schemeClr val="dk1"/>
                </a:solidFill>
                <a:latin typeface="Calibri"/>
                <a:ea typeface="Calibri"/>
                <a:cs typeface="Calibri"/>
                <a:sym typeface="Calibri"/>
              </a:rPr>
              <a:t>Scientific Secretary</a:t>
            </a:r>
            <a:endParaRPr sz="1100" dirty="0"/>
          </a:p>
          <a:p>
            <a:pPr lvl="0" algn="ctr"/>
            <a:r>
              <a:rPr lang="en" sz="1100" dirty="0">
                <a:solidFill>
                  <a:schemeClr val="tx1"/>
                </a:solidFill>
                <a:latin typeface="Calibri"/>
                <a:ea typeface="Calibri"/>
                <a:cs typeface="Calibri"/>
                <a:sym typeface="Calibri"/>
              </a:rPr>
              <a:t>XXX (Inst)</a:t>
            </a:r>
            <a:endParaRPr sz="1100" dirty="0"/>
          </a:p>
        </p:txBody>
      </p:sp>
      <p:sp>
        <p:nvSpPr>
          <p:cNvPr id="31" name="Google Shape;161;p25">
            <a:extLst>
              <a:ext uri="{FF2B5EF4-FFF2-40B4-BE49-F238E27FC236}">
                <a16:creationId xmlns:a16="http://schemas.microsoft.com/office/drawing/2014/main" id="{08324A51-01D6-BD42-A2F6-967CD5634A19}"/>
              </a:ext>
            </a:extLst>
          </p:cNvPr>
          <p:cNvSpPr/>
          <p:nvPr/>
        </p:nvSpPr>
        <p:spPr>
          <a:xfrm>
            <a:off x="6551590" y="2148295"/>
            <a:ext cx="1647600" cy="425100"/>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i="0" u="none" strike="noStrike" cap="none" dirty="0">
                <a:solidFill>
                  <a:schemeClr val="dk1"/>
                </a:solidFill>
                <a:latin typeface="Calibri"/>
                <a:ea typeface="Calibri"/>
                <a:cs typeface="Calibri"/>
                <a:sym typeface="Calibri"/>
              </a:rPr>
              <a:t>EDI Committee</a:t>
            </a:r>
          </a:p>
          <a:p>
            <a:pPr algn="ctr"/>
            <a:r>
              <a:rPr lang="en-US" sz="900" dirty="0">
                <a:solidFill>
                  <a:schemeClr val="dk1"/>
                </a:solidFill>
                <a:latin typeface="Calibri"/>
                <a:cs typeface="Calibri"/>
                <a:sym typeface="Calibri"/>
              </a:rPr>
              <a:t>Chair: </a:t>
            </a:r>
            <a:r>
              <a:rPr lang="en-US" sz="900" b="1" dirty="0" err="1">
                <a:solidFill>
                  <a:srgbClr val="0070C0"/>
                </a:solidFill>
                <a:latin typeface="Calibri"/>
                <a:ea typeface="Calibri"/>
                <a:cs typeface="Calibri"/>
                <a:sym typeface="Calibri"/>
              </a:rPr>
              <a:t>Malbrunot</a:t>
            </a:r>
            <a:r>
              <a:rPr lang="en-US" sz="900" dirty="0">
                <a:solidFill>
                  <a:schemeClr val="tx1"/>
                </a:solidFill>
                <a:latin typeface="Calibri"/>
                <a:ea typeface="Calibri"/>
                <a:cs typeface="Calibri"/>
                <a:sym typeface="Calibri"/>
              </a:rPr>
              <a:t> (TRIUMF)</a:t>
            </a:r>
            <a:endParaRPr lang="en-US" sz="900" dirty="0">
              <a:solidFill>
                <a:schemeClr val="tx1"/>
              </a:solidFill>
            </a:endParaRPr>
          </a:p>
        </p:txBody>
      </p:sp>
      <p:sp>
        <p:nvSpPr>
          <p:cNvPr id="32" name="Google Shape;161;p25">
            <a:extLst>
              <a:ext uri="{FF2B5EF4-FFF2-40B4-BE49-F238E27FC236}">
                <a16:creationId xmlns:a16="http://schemas.microsoft.com/office/drawing/2014/main" id="{4B7BCD61-53A8-7645-B407-842DBA273C6A}"/>
              </a:ext>
            </a:extLst>
          </p:cNvPr>
          <p:cNvSpPr/>
          <p:nvPr/>
        </p:nvSpPr>
        <p:spPr>
          <a:xfrm>
            <a:off x="6559034" y="2669397"/>
            <a:ext cx="1647600" cy="425100"/>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dirty="0" smtClean="0">
                <a:solidFill>
                  <a:schemeClr val="dk1"/>
                </a:solidFill>
                <a:latin typeface="Calibri"/>
                <a:cs typeface="Calibri"/>
                <a:sym typeface="Calibri"/>
              </a:rPr>
              <a:t>Webpage</a:t>
            </a:r>
            <a:r>
              <a:rPr lang="en-US" sz="1100" b="1" dirty="0">
                <a:solidFill>
                  <a:schemeClr val="dk1"/>
                </a:solidFill>
                <a:latin typeface="Calibri"/>
                <a:cs typeface="Calibri"/>
                <a:sym typeface="Calibri"/>
              </a:rPr>
              <a:t> </a:t>
            </a:r>
            <a:r>
              <a:rPr lang="en" sz="1100" dirty="0" smtClean="0">
                <a:solidFill>
                  <a:schemeClr val="tx1"/>
                </a:solidFill>
                <a:latin typeface="Calibri"/>
                <a:ea typeface="Calibri"/>
                <a:cs typeface="Calibri"/>
                <a:sym typeface="Calibri"/>
              </a:rPr>
              <a:t>(xxx)</a:t>
            </a:r>
          </a:p>
          <a:p>
            <a:pPr marL="0" marR="0" lvl="0" indent="0" algn="ctr" rtl="0">
              <a:spcBef>
                <a:spcPts val="0"/>
              </a:spcBef>
              <a:spcAft>
                <a:spcPts val="0"/>
              </a:spcAft>
              <a:buNone/>
            </a:pPr>
            <a:r>
              <a:rPr lang="en" sz="1100" b="1" dirty="0" smtClean="0">
                <a:solidFill>
                  <a:schemeClr val="tx1"/>
                </a:solidFill>
                <a:latin typeface="Calibri"/>
                <a:ea typeface="Calibri"/>
                <a:cs typeface="Calibri"/>
                <a:sym typeface="Calibri"/>
              </a:rPr>
              <a:t>Twiki / DocDb/Elog </a:t>
            </a:r>
            <a:r>
              <a:rPr lang="en" sz="1100" dirty="0" smtClean="0">
                <a:solidFill>
                  <a:schemeClr val="tx1"/>
                </a:solidFill>
                <a:latin typeface="Calibri"/>
                <a:ea typeface="Calibri"/>
                <a:cs typeface="Calibri"/>
                <a:sym typeface="Calibri"/>
              </a:rPr>
              <a:t>(xxx)</a:t>
            </a:r>
            <a:endParaRPr sz="1100" dirty="0"/>
          </a:p>
        </p:txBody>
      </p:sp>
      <p:sp>
        <p:nvSpPr>
          <p:cNvPr id="33" name="Google Shape;161;p25">
            <a:extLst>
              <a:ext uri="{FF2B5EF4-FFF2-40B4-BE49-F238E27FC236}">
                <a16:creationId xmlns:a16="http://schemas.microsoft.com/office/drawing/2014/main" id="{F91C6CEB-831C-8E4F-AAD9-727B4CA81DCA}"/>
              </a:ext>
            </a:extLst>
          </p:cNvPr>
          <p:cNvSpPr/>
          <p:nvPr/>
        </p:nvSpPr>
        <p:spPr>
          <a:xfrm>
            <a:off x="6559034" y="3190499"/>
            <a:ext cx="1647600" cy="553041"/>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dirty="0" smtClean="0">
                <a:solidFill>
                  <a:schemeClr val="dk1"/>
                </a:solidFill>
                <a:latin typeface="Calibri"/>
                <a:cs typeface="Calibri"/>
                <a:sym typeface="Calibri"/>
              </a:rPr>
              <a:t>P-early career</a:t>
            </a:r>
            <a:endParaRPr lang="en-US" sz="1100" b="1" dirty="0">
              <a:solidFill>
                <a:schemeClr val="dk1"/>
              </a:solidFill>
              <a:latin typeface="Calibri"/>
              <a:cs typeface="Calibri"/>
              <a:sym typeface="Calibri"/>
            </a:endParaRPr>
          </a:p>
          <a:p>
            <a:pPr marL="0" marR="0" lvl="0" indent="0" algn="ctr" rtl="0">
              <a:spcBef>
                <a:spcPts val="0"/>
              </a:spcBef>
              <a:spcAft>
                <a:spcPts val="0"/>
              </a:spcAft>
              <a:buNone/>
            </a:pPr>
            <a:r>
              <a:rPr lang="en-US" sz="900" dirty="0" smtClean="0">
                <a:solidFill>
                  <a:schemeClr val="tx1"/>
                </a:solidFill>
                <a:latin typeface="Calibri"/>
                <a:ea typeface="Calibri"/>
                <a:cs typeface="Calibri"/>
                <a:sym typeface="Calibri"/>
              </a:rPr>
              <a:t>Rep committee</a:t>
            </a:r>
            <a:endParaRPr lang="en" sz="900" i="0" u="none" strike="noStrike" cap="none" dirty="0">
              <a:solidFill>
                <a:schemeClr val="tx1"/>
              </a:solidFill>
              <a:latin typeface="Calibri"/>
              <a:ea typeface="Calibri"/>
              <a:cs typeface="Calibri"/>
              <a:sym typeface="Calibri"/>
            </a:endParaRPr>
          </a:p>
        </p:txBody>
      </p:sp>
      <p:sp>
        <p:nvSpPr>
          <p:cNvPr id="35" name="Google Shape;131;p25">
            <a:extLst>
              <a:ext uri="{FF2B5EF4-FFF2-40B4-BE49-F238E27FC236}">
                <a16:creationId xmlns:a16="http://schemas.microsoft.com/office/drawing/2014/main" id="{FBDFAA29-66C3-DA40-AADD-DB9F7BCB59F5}"/>
              </a:ext>
            </a:extLst>
          </p:cNvPr>
          <p:cNvSpPr/>
          <p:nvPr/>
        </p:nvSpPr>
        <p:spPr>
          <a:xfrm>
            <a:off x="3171462" y="1740782"/>
            <a:ext cx="1796991" cy="972801"/>
          </a:xfrm>
          <a:prstGeom prst="rect">
            <a:avLst/>
          </a:prstGeom>
          <a:noFill/>
          <a:ln w="19050" cap="flat"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1000" b="1" i="0" u="none" strike="noStrike" cap="none" dirty="0" smtClean="0">
                <a:solidFill>
                  <a:schemeClr val="dk1"/>
                </a:solidFill>
                <a:latin typeface="Calibri"/>
                <a:ea typeface="Calibri"/>
                <a:cs typeface="Calibri"/>
                <a:sym typeface="Calibri"/>
              </a:rPr>
              <a:t>Speaker / Publication Committee</a:t>
            </a:r>
            <a:endParaRPr sz="1000" dirty="0"/>
          </a:p>
          <a:p>
            <a:pPr marL="0" marR="0" lvl="0" indent="0" algn="ctr" rtl="0">
              <a:spcBef>
                <a:spcPts val="0"/>
              </a:spcBef>
              <a:spcAft>
                <a:spcPts val="0"/>
              </a:spcAft>
              <a:buNone/>
            </a:pPr>
            <a:r>
              <a:rPr lang="en" sz="1000" b="0" i="0" u="none" strike="noStrike" cap="none" dirty="0">
                <a:solidFill>
                  <a:schemeClr val="dk1"/>
                </a:solidFill>
                <a:latin typeface="Calibri"/>
                <a:ea typeface="Calibri"/>
                <a:cs typeface="Calibri"/>
                <a:sym typeface="Calibri"/>
              </a:rPr>
              <a:t>Chair: </a:t>
            </a:r>
            <a:r>
              <a:rPr lang="en" sz="1000" b="1" i="0" u="none" strike="noStrike" cap="none" dirty="0" smtClean="0">
                <a:solidFill>
                  <a:srgbClr val="0070C0"/>
                </a:solidFill>
                <a:latin typeface="Calibri"/>
                <a:ea typeface="Calibri"/>
                <a:cs typeface="Calibri"/>
                <a:sym typeface="Calibri"/>
              </a:rPr>
              <a:t>Ott</a:t>
            </a:r>
            <a:endParaRPr lang="en" sz="1000" b="1" i="0" u="none" strike="noStrike" cap="none" dirty="0">
              <a:solidFill>
                <a:srgbClr val="0070C0"/>
              </a:solidFill>
              <a:latin typeface="Calibri"/>
              <a:ea typeface="Calibri"/>
              <a:cs typeface="Calibri"/>
              <a:sym typeface="Calibri"/>
            </a:endParaRPr>
          </a:p>
          <a:p>
            <a:pPr marL="0" marR="0" lvl="0" indent="0" algn="ctr" rtl="0">
              <a:spcBef>
                <a:spcPts val="0"/>
              </a:spcBef>
              <a:spcAft>
                <a:spcPts val="0"/>
              </a:spcAft>
              <a:buNone/>
            </a:pPr>
            <a:r>
              <a:rPr lang="en-US" sz="1000" dirty="0" smtClean="0">
                <a:solidFill>
                  <a:schemeClr val="tx1"/>
                </a:solidFill>
                <a:latin typeface="Calibri"/>
                <a:ea typeface="Calibri"/>
                <a:cs typeface="Calibri"/>
                <a:sym typeface="Calibri"/>
              </a:rPr>
              <a:t>M</a:t>
            </a:r>
            <a:r>
              <a:rPr lang="en" sz="1000" dirty="0" smtClean="0">
                <a:solidFill>
                  <a:schemeClr val="tx1"/>
                </a:solidFill>
                <a:latin typeface="Calibri"/>
                <a:ea typeface="Calibri"/>
                <a:cs typeface="Calibri"/>
                <a:sym typeface="Calibri"/>
              </a:rPr>
              <a:t>ember names here</a:t>
            </a:r>
            <a:endParaRPr lang="en" sz="1000" dirty="0">
              <a:solidFill>
                <a:schemeClr val="tx1"/>
              </a:solidFill>
              <a:latin typeface="Calibri"/>
              <a:cs typeface="Calibri"/>
              <a:sym typeface="Calibri"/>
            </a:endParaRPr>
          </a:p>
          <a:p>
            <a:pPr marL="0" marR="0" lvl="0" indent="0" algn="ctr" rtl="0">
              <a:spcBef>
                <a:spcPts val="0"/>
              </a:spcBef>
              <a:spcAft>
                <a:spcPts val="0"/>
              </a:spcAft>
              <a:buNone/>
            </a:pPr>
            <a:endParaRPr sz="1000" dirty="0">
              <a:solidFill>
                <a:schemeClr val="tx1"/>
              </a:solidFill>
            </a:endParaRPr>
          </a:p>
          <a:p>
            <a:pPr marL="0" marR="0" lvl="0" indent="0" algn="ctr" rtl="0">
              <a:spcBef>
                <a:spcPts val="0"/>
              </a:spcBef>
              <a:spcAft>
                <a:spcPts val="0"/>
              </a:spcAft>
              <a:buNone/>
            </a:pPr>
            <a:endParaRPr sz="1000" b="0" i="0" u="none" strike="noStrike" cap="none" dirty="0">
              <a:solidFill>
                <a:srgbClr val="953734"/>
              </a:solidFill>
              <a:latin typeface="Calibri"/>
              <a:ea typeface="Calibri"/>
              <a:cs typeface="Calibri"/>
              <a:sym typeface="Calibri"/>
            </a:endParaRPr>
          </a:p>
        </p:txBody>
      </p:sp>
      <p:sp>
        <p:nvSpPr>
          <p:cNvPr id="37" name="Google Shape;131;p25">
            <a:extLst>
              <a:ext uri="{FF2B5EF4-FFF2-40B4-BE49-F238E27FC236}">
                <a16:creationId xmlns:a16="http://schemas.microsoft.com/office/drawing/2014/main" id="{FBDFAA29-66C3-DA40-AADD-DB9F7BCB59F5}"/>
              </a:ext>
            </a:extLst>
          </p:cNvPr>
          <p:cNvSpPr/>
          <p:nvPr/>
        </p:nvSpPr>
        <p:spPr>
          <a:xfrm>
            <a:off x="3197729" y="3024554"/>
            <a:ext cx="1796991" cy="958991"/>
          </a:xfrm>
          <a:prstGeom prst="rect">
            <a:avLst/>
          </a:prstGeom>
          <a:noFill/>
          <a:ln w="19050" cap="flat"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1000" b="1" i="0" u="none" strike="noStrike" cap="none" dirty="0" smtClean="0">
                <a:solidFill>
                  <a:schemeClr val="dk1"/>
                </a:solidFill>
                <a:latin typeface="Calibri"/>
                <a:ea typeface="Calibri"/>
                <a:cs typeface="Calibri"/>
                <a:sym typeface="Calibri"/>
              </a:rPr>
              <a:t>EDI Committee</a:t>
            </a:r>
            <a:endParaRPr sz="1000" dirty="0"/>
          </a:p>
          <a:p>
            <a:pPr algn="ctr"/>
            <a:r>
              <a:rPr lang="en-US" sz="1000" dirty="0">
                <a:solidFill>
                  <a:schemeClr val="dk1"/>
                </a:solidFill>
                <a:latin typeface="Calibri"/>
                <a:cs typeface="Calibri"/>
                <a:sym typeface="Calibri"/>
              </a:rPr>
              <a:t>Chair: </a:t>
            </a:r>
            <a:r>
              <a:rPr lang="en-US" sz="1000" b="1" dirty="0" err="1">
                <a:solidFill>
                  <a:srgbClr val="0070C0"/>
                </a:solidFill>
                <a:latin typeface="Calibri"/>
                <a:ea typeface="Calibri"/>
                <a:cs typeface="Calibri"/>
                <a:sym typeface="Calibri"/>
              </a:rPr>
              <a:t>Malbrunot</a:t>
            </a:r>
            <a:r>
              <a:rPr lang="en-US" sz="1000" dirty="0">
                <a:solidFill>
                  <a:schemeClr val="tx1"/>
                </a:solidFill>
                <a:latin typeface="Calibri"/>
                <a:ea typeface="Calibri"/>
                <a:cs typeface="Calibri"/>
                <a:sym typeface="Calibri"/>
              </a:rPr>
              <a:t> (TRIUMF)</a:t>
            </a:r>
            <a:endParaRPr lang="en-US" sz="1000" dirty="0">
              <a:solidFill>
                <a:schemeClr val="tx1"/>
              </a:solidFill>
            </a:endParaRPr>
          </a:p>
          <a:p>
            <a:pPr marL="0" marR="0" lvl="0" indent="0" algn="ctr" rtl="0">
              <a:spcBef>
                <a:spcPts val="0"/>
              </a:spcBef>
              <a:spcAft>
                <a:spcPts val="0"/>
              </a:spcAft>
              <a:buNone/>
            </a:pPr>
            <a:r>
              <a:rPr lang="en-US" sz="1000" dirty="0" smtClean="0">
                <a:solidFill>
                  <a:schemeClr val="tx1"/>
                </a:solidFill>
                <a:latin typeface="Calibri"/>
                <a:ea typeface="Calibri"/>
                <a:cs typeface="Calibri"/>
                <a:sym typeface="Calibri"/>
              </a:rPr>
              <a:t>M</a:t>
            </a:r>
            <a:r>
              <a:rPr lang="en" sz="1000" dirty="0" smtClean="0">
                <a:solidFill>
                  <a:schemeClr val="tx1"/>
                </a:solidFill>
                <a:latin typeface="Calibri"/>
                <a:ea typeface="Calibri"/>
                <a:cs typeface="Calibri"/>
                <a:sym typeface="Calibri"/>
              </a:rPr>
              <a:t>ember names here</a:t>
            </a:r>
            <a:endParaRPr lang="en" sz="1000" dirty="0">
              <a:solidFill>
                <a:schemeClr val="tx1"/>
              </a:solidFill>
              <a:latin typeface="Calibri"/>
              <a:cs typeface="Calibri"/>
              <a:sym typeface="Calibri"/>
            </a:endParaRPr>
          </a:p>
          <a:p>
            <a:pPr marL="0" marR="0" lvl="0" indent="0" algn="ctr" rtl="0">
              <a:spcBef>
                <a:spcPts val="0"/>
              </a:spcBef>
              <a:spcAft>
                <a:spcPts val="0"/>
              </a:spcAft>
              <a:buNone/>
            </a:pPr>
            <a:endParaRPr sz="1000" dirty="0">
              <a:solidFill>
                <a:schemeClr val="tx1"/>
              </a:solidFill>
            </a:endParaRPr>
          </a:p>
          <a:p>
            <a:pPr marL="0" marR="0" lvl="0" indent="0" algn="ctr" rtl="0">
              <a:spcBef>
                <a:spcPts val="0"/>
              </a:spcBef>
              <a:spcAft>
                <a:spcPts val="0"/>
              </a:spcAft>
              <a:buNone/>
            </a:pPr>
            <a:endParaRPr sz="1000" b="0" i="0" u="none" strike="noStrike" cap="none" dirty="0">
              <a:solidFill>
                <a:srgbClr val="953734"/>
              </a:solidFill>
              <a:latin typeface="Calibri"/>
              <a:ea typeface="Calibri"/>
              <a:cs typeface="Calibri"/>
              <a:sym typeface="Calibri"/>
            </a:endParaRPr>
          </a:p>
        </p:txBody>
      </p:sp>
      <p:sp>
        <p:nvSpPr>
          <p:cNvPr id="38" name="Google Shape;161;p25">
            <a:extLst>
              <a:ext uri="{FF2B5EF4-FFF2-40B4-BE49-F238E27FC236}">
                <a16:creationId xmlns:a16="http://schemas.microsoft.com/office/drawing/2014/main" id="{F91C6CEB-831C-8E4F-AAD9-727B4CA81DCA}"/>
              </a:ext>
            </a:extLst>
          </p:cNvPr>
          <p:cNvSpPr/>
          <p:nvPr/>
        </p:nvSpPr>
        <p:spPr>
          <a:xfrm>
            <a:off x="657831" y="126901"/>
            <a:ext cx="1647600" cy="1083085"/>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dirty="0" smtClean="0">
                <a:solidFill>
                  <a:schemeClr val="dk1"/>
                </a:solidFill>
                <a:latin typeface="Calibri"/>
                <a:cs typeface="Calibri"/>
                <a:sym typeface="Calibri"/>
              </a:rPr>
              <a:t>Theory Team</a:t>
            </a:r>
            <a:endParaRPr lang="en-US" sz="1100" b="1" dirty="0">
              <a:solidFill>
                <a:schemeClr val="dk1"/>
              </a:solidFill>
              <a:latin typeface="Calibri"/>
              <a:cs typeface="Calibri"/>
              <a:sym typeface="Calibri"/>
            </a:endParaRPr>
          </a:p>
          <a:p>
            <a:pPr marL="0" marR="0" lvl="0" indent="0" algn="ctr" rtl="0">
              <a:spcBef>
                <a:spcPts val="0"/>
              </a:spcBef>
              <a:spcAft>
                <a:spcPts val="0"/>
              </a:spcAft>
              <a:buNone/>
            </a:pPr>
            <a:r>
              <a:rPr lang="en-US" sz="900" b="1" dirty="0" err="1" smtClean="0">
                <a:solidFill>
                  <a:srgbClr val="0070C0"/>
                </a:solidFill>
                <a:latin typeface="Calibri"/>
                <a:ea typeface="Calibri"/>
                <a:cs typeface="Calibri"/>
                <a:sym typeface="Calibri"/>
              </a:rPr>
              <a:t>Cirigliano</a:t>
            </a:r>
            <a:endParaRPr lang="en-US" sz="900" b="1" dirty="0">
              <a:solidFill>
                <a:srgbClr val="0070C0"/>
              </a:solidFill>
              <a:latin typeface="Calibri"/>
              <a:ea typeface="Calibri"/>
              <a:cs typeface="Calibri"/>
              <a:sym typeface="Calibri"/>
            </a:endParaRPr>
          </a:p>
          <a:p>
            <a:pPr marL="0" marR="0" lvl="0" indent="0" algn="ctr" rtl="0">
              <a:spcBef>
                <a:spcPts val="0"/>
              </a:spcBef>
              <a:spcAft>
                <a:spcPts val="0"/>
              </a:spcAft>
              <a:buNone/>
            </a:pPr>
            <a:r>
              <a:rPr lang="en-US" sz="900" b="1" dirty="0" smtClean="0">
                <a:solidFill>
                  <a:srgbClr val="0070C0"/>
                </a:solidFill>
                <a:latin typeface="Calibri"/>
                <a:ea typeface="Calibri"/>
                <a:cs typeface="Calibri"/>
                <a:sym typeface="Calibri"/>
              </a:rPr>
              <a:t> </a:t>
            </a:r>
            <a:r>
              <a:rPr lang="en-US" sz="900" b="1" dirty="0" err="1" smtClean="0">
                <a:solidFill>
                  <a:srgbClr val="0070C0"/>
                </a:solidFill>
                <a:latin typeface="Calibri"/>
                <a:ea typeface="Calibri"/>
                <a:cs typeface="Calibri"/>
                <a:sym typeface="Calibri"/>
              </a:rPr>
              <a:t>Dehmelt</a:t>
            </a:r>
            <a:endParaRPr lang="en-US" sz="900" b="1" dirty="0" smtClean="0">
              <a:solidFill>
                <a:srgbClr val="0070C0"/>
              </a:solidFill>
              <a:latin typeface="Calibri"/>
              <a:ea typeface="Calibri"/>
              <a:cs typeface="Calibri"/>
              <a:sym typeface="Calibri"/>
            </a:endParaRPr>
          </a:p>
          <a:p>
            <a:pPr marL="0" marR="0" lvl="0" indent="0" algn="ctr" rtl="0">
              <a:spcBef>
                <a:spcPts val="0"/>
              </a:spcBef>
              <a:spcAft>
                <a:spcPts val="0"/>
              </a:spcAft>
              <a:buNone/>
            </a:pPr>
            <a:r>
              <a:rPr lang="en-US" sz="900" b="1" dirty="0" err="1" smtClean="0">
                <a:solidFill>
                  <a:srgbClr val="0070C0"/>
                </a:solidFill>
                <a:latin typeface="Calibri"/>
                <a:ea typeface="Calibri"/>
                <a:cs typeface="Calibri"/>
                <a:sym typeface="Calibri"/>
              </a:rPr>
              <a:t>Hoferichter</a:t>
            </a:r>
            <a:endParaRPr lang="en-US" sz="900" b="1" dirty="0" smtClean="0">
              <a:solidFill>
                <a:srgbClr val="0070C0"/>
              </a:solidFill>
              <a:latin typeface="Calibri"/>
              <a:ea typeface="Calibri"/>
              <a:cs typeface="Calibri"/>
              <a:sym typeface="Calibri"/>
            </a:endParaRPr>
          </a:p>
          <a:p>
            <a:pPr marL="0" marR="0" lvl="0" indent="0" algn="ctr" rtl="0">
              <a:spcBef>
                <a:spcPts val="0"/>
              </a:spcBef>
              <a:spcAft>
                <a:spcPts val="0"/>
              </a:spcAft>
              <a:buNone/>
            </a:pPr>
            <a:r>
              <a:rPr lang="en-US" sz="900" b="1" dirty="0" err="1" smtClean="0">
                <a:solidFill>
                  <a:srgbClr val="0070C0"/>
                </a:solidFill>
                <a:latin typeface="Calibri"/>
                <a:ea typeface="Calibri"/>
                <a:cs typeface="Calibri"/>
                <a:sym typeface="Calibri"/>
              </a:rPr>
              <a:t>Shrock</a:t>
            </a:r>
            <a:endParaRPr lang="en" sz="900" b="1" i="0" u="none" strike="noStrike" cap="none" dirty="0">
              <a:solidFill>
                <a:srgbClr val="0070C0"/>
              </a:solidFill>
              <a:latin typeface="Calibri"/>
              <a:ea typeface="Calibri"/>
              <a:cs typeface="Calibri"/>
              <a:sym typeface="Calibri"/>
            </a:endParaRPr>
          </a:p>
        </p:txBody>
      </p:sp>
      <p:cxnSp>
        <p:nvCxnSpPr>
          <p:cNvPr id="39" name="Google Shape;130;p25">
            <a:extLst>
              <a:ext uri="{FF2B5EF4-FFF2-40B4-BE49-F238E27FC236}">
                <a16:creationId xmlns:a16="http://schemas.microsoft.com/office/drawing/2014/main" id="{28F6CEF5-56FD-0D4E-AB59-EFC8291F51D5}"/>
              </a:ext>
            </a:extLst>
          </p:cNvPr>
          <p:cNvCxnSpPr>
            <a:cxnSpLocks/>
            <a:stCxn id="13" idx="1"/>
          </p:cNvCxnSpPr>
          <p:nvPr/>
        </p:nvCxnSpPr>
        <p:spPr>
          <a:xfrm flipH="1" flipV="1">
            <a:off x="2277406" y="371047"/>
            <a:ext cx="407262" cy="736"/>
          </a:xfrm>
          <a:prstGeom prst="straightConnector1">
            <a:avLst/>
          </a:prstGeom>
          <a:noFill/>
          <a:ln w="19050" cap="flat" cmpd="sng">
            <a:solidFill>
              <a:schemeClr val="dk1"/>
            </a:solidFill>
            <a:prstDash val="dash"/>
            <a:round/>
            <a:headEnd type="none" w="sm" len="sm"/>
            <a:tailEnd type="none" w="sm" len="sm"/>
          </a:ln>
        </p:spPr>
      </p:cxnSp>
      <p:sp>
        <p:nvSpPr>
          <p:cNvPr id="4" name="TextBox 3"/>
          <p:cNvSpPr txBox="1"/>
          <p:nvPr/>
        </p:nvSpPr>
        <p:spPr>
          <a:xfrm>
            <a:off x="5579459" y="3888522"/>
            <a:ext cx="3212538" cy="1169551"/>
          </a:xfrm>
          <a:prstGeom prst="rect">
            <a:avLst/>
          </a:prstGeom>
          <a:noFill/>
          <a:ln w="28575">
            <a:solidFill>
              <a:srgbClr val="FF0000"/>
            </a:solidFill>
          </a:ln>
        </p:spPr>
        <p:txBody>
          <a:bodyPr wrap="square" rtlCol="0">
            <a:spAutoFit/>
          </a:bodyPr>
          <a:lstStyle/>
          <a:p>
            <a:r>
              <a:rPr lang="en-US" dirty="0" smtClean="0"/>
              <a:t>We need to identify a </a:t>
            </a:r>
            <a:r>
              <a:rPr lang="en-US" b="1" dirty="0" smtClean="0">
                <a:solidFill>
                  <a:srgbClr val="FF0000"/>
                </a:solidFill>
              </a:rPr>
              <a:t>IB Chair </a:t>
            </a:r>
            <a:r>
              <a:rPr lang="en-US" dirty="0" smtClean="0"/>
              <a:t>and members ASAP in order to initiate the process of a Spokes Election and the blessing of the boxes that are here and next page</a:t>
            </a:r>
            <a:endParaRPr lang="en-US" dirty="0"/>
          </a:p>
        </p:txBody>
      </p:sp>
    </p:spTree>
    <p:extLst>
      <p:ext uri="{BB962C8B-B14F-4D97-AF65-F5344CB8AC3E}">
        <p14:creationId xmlns:p14="http://schemas.microsoft.com/office/powerpoint/2010/main" val="2577548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Google Shape;130;p25">
            <a:extLst>
              <a:ext uri="{FF2B5EF4-FFF2-40B4-BE49-F238E27FC236}">
                <a16:creationId xmlns:a16="http://schemas.microsoft.com/office/drawing/2014/main" id="{28F6CEF5-56FD-0D4E-AB59-EFC8291F51D5}"/>
              </a:ext>
            </a:extLst>
          </p:cNvPr>
          <p:cNvCxnSpPr>
            <a:cxnSpLocks/>
          </p:cNvCxnSpPr>
          <p:nvPr/>
        </p:nvCxnSpPr>
        <p:spPr>
          <a:xfrm flipH="1">
            <a:off x="5772243" y="385379"/>
            <a:ext cx="1266185" cy="4540"/>
          </a:xfrm>
          <a:prstGeom prst="straightConnector1">
            <a:avLst/>
          </a:prstGeom>
          <a:noFill/>
          <a:ln w="19050" cap="flat" cmpd="sng">
            <a:solidFill>
              <a:schemeClr val="dk1"/>
            </a:solidFill>
            <a:prstDash val="dash"/>
            <a:round/>
            <a:headEnd type="none" w="sm" len="sm"/>
            <a:tailEnd type="none" w="sm" len="sm"/>
          </a:ln>
        </p:spPr>
      </p:cxnSp>
      <p:cxnSp>
        <p:nvCxnSpPr>
          <p:cNvPr id="27" name="Google Shape;169;p25">
            <a:extLst>
              <a:ext uri="{FF2B5EF4-FFF2-40B4-BE49-F238E27FC236}">
                <a16:creationId xmlns:a16="http://schemas.microsoft.com/office/drawing/2014/main" id="{ABE5A93F-4BEF-814A-B4F7-5683376D38DE}"/>
              </a:ext>
            </a:extLst>
          </p:cNvPr>
          <p:cNvCxnSpPr>
            <a:cxnSpLocks/>
          </p:cNvCxnSpPr>
          <p:nvPr/>
        </p:nvCxnSpPr>
        <p:spPr>
          <a:xfrm>
            <a:off x="6212616" y="1172315"/>
            <a:ext cx="0" cy="122931"/>
          </a:xfrm>
          <a:prstGeom prst="straightConnector1">
            <a:avLst/>
          </a:prstGeom>
          <a:noFill/>
          <a:ln w="19050" cap="flat" cmpd="sng">
            <a:solidFill>
              <a:srgbClr val="000000"/>
            </a:solidFill>
            <a:prstDash val="solid"/>
            <a:round/>
            <a:headEnd type="none" w="sm" len="sm"/>
            <a:tailEnd type="none" w="sm" len="sm"/>
          </a:ln>
        </p:spPr>
      </p:cxnSp>
      <p:cxnSp>
        <p:nvCxnSpPr>
          <p:cNvPr id="51" name="Google Shape;169;p25">
            <a:extLst>
              <a:ext uri="{FF2B5EF4-FFF2-40B4-BE49-F238E27FC236}">
                <a16:creationId xmlns:a16="http://schemas.microsoft.com/office/drawing/2014/main" id="{111B604E-6618-8B42-B163-D439540F2DB0}"/>
              </a:ext>
            </a:extLst>
          </p:cNvPr>
          <p:cNvCxnSpPr>
            <a:cxnSpLocks/>
          </p:cNvCxnSpPr>
          <p:nvPr/>
        </p:nvCxnSpPr>
        <p:spPr>
          <a:xfrm>
            <a:off x="4526077" y="500993"/>
            <a:ext cx="0" cy="671322"/>
          </a:xfrm>
          <a:prstGeom prst="straightConnector1">
            <a:avLst/>
          </a:prstGeom>
          <a:noFill/>
          <a:ln w="19050" cap="flat" cmpd="sng">
            <a:solidFill>
              <a:srgbClr val="000000"/>
            </a:solidFill>
            <a:prstDash val="solid"/>
            <a:round/>
            <a:headEnd type="none" w="sm" len="sm"/>
            <a:tailEnd type="none" w="sm" len="sm"/>
          </a:ln>
        </p:spPr>
      </p:cxnSp>
      <p:sp>
        <p:nvSpPr>
          <p:cNvPr id="110" name="Google Shape;160;p25">
            <a:extLst>
              <a:ext uri="{FF2B5EF4-FFF2-40B4-BE49-F238E27FC236}">
                <a16:creationId xmlns:a16="http://schemas.microsoft.com/office/drawing/2014/main" id="{7A33D032-8A70-E247-B553-A48864C4B152}"/>
              </a:ext>
            </a:extLst>
          </p:cNvPr>
          <p:cNvSpPr txBox="1"/>
          <p:nvPr/>
        </p:nvSpPr>
        <p:spPr>
          <a:xfrm>
            <a:off x="219197" y="4715695"/>
            <a:ext cx="1493171" cy="342869"/>
          </a:xfrm>
          <a:prstGeom prst="rect">
            <a:avLst/>
          </a:prstGeom>
          <a:noFill/>
          <a:ln w="19050" cap="flat"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ctr" rtl="0">
              <a:spcBef>
                <a:spcPts val="0"/>
              </a:spcBef>
              <a:spcAft>
                <a:spcPts val="0"/>
              </a:spcAft>
              <a:buNone/>
            </a:pPr>
            <a:r>
              <a:rPr lang="en" b="1" smtClean="0">
                <a:solidFill>
                  <a:schemeClr val="dk1"/>
                </a:solidFill>
                <a:latin typeface="Calibri"/>
                <a:cs typeface="Calibri"/>
                <a:sym typeface="Calibri"/>
              </a:rPr>
              <a:t>October 10, </a:t>
            </a:r>
            <a:r>
              <a:rPr lang="en" b="1" dirty="0">
                <a:solidFill>
                  <a:schemeClr val="dk1"/>
                </a:solidFill>
                <a:latin typeface="Calibri"/>
                <a:cs typeface="Calibri"/>
                <a:sym typeface="Calibri"/>
              </a:rPr>
              <a:t>2023</a:t>
            </a:r>
            <a:endParaRPr dirty="0"/>
          </a:p>
        </p:txBody>
      </p:sp>
      <p:sp>
        <p:nvSpPr>
          <p:cNvPr id="46" name="Google Shape;178;p26"/>
          <p:cNvSpPr/>
          <p:nvPr/>
        </p:nvSpPr>
        <p:spPr>
          <a:xfrm>
            <a:off x="287828" y="1307724"/>
            <a:ext cx="1392000" cy="6171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dirty="0" smtClean="0">
                <a:solidFill>
                  <a:schemeClr val="dk1"/>
                </a:solidFill>
                <a:latin typeface="Calibri"/>
                <a:ea typeface="Calibri"/>
                <a:cs typeface="Calibri"/>
                <a:sym typeface="Calibri"/>
              </a:rPr>
              <a:t>Beam team</a:t>
            </a:r>
            <a:endParaRPr sz="1100" dirty="0"/>
          </a:p>
          <a:p>
            <a:pPr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a:t>
            </a:r>
            <a:endParaRPr lang="en-US" sz="1100" dirty="0">
              <a:solidFill>
                <a:schemeClr val="tx1"/>
              </a:solidFill>
            </a:endParaRPr>
          </a:p>
          <a:p>
            <a:pPr marL="0" marR="0" lvl="0" indent="0" algn="ctr" rtl="0">
              <a:spcBef>
                <a:spcPts val="0"/>
              </a:spcBef>
              <a:spcAft>
                <a:spcPts val="0"/>
              </a:spcAft>
              <a:buNone/>
            </a:pPr>
            <a:endParaRPr sz="1100" dirty="0">
              <a:latin typeface="Calibri"/>
              <a:ea typeface="Calibri"/>
              <a:cs typeface="Calibri"/>
              <a:sym typeface="Calibri"/>
            </a:endParaRPr>
          </a:p>
        </p:txBody>
      </p:sp>
      <p:sp>
        <p:nvSpPr>
          <p:cNvPr id="47" name="Google Shape;180;p26"/>
          <p:cNvSpPr/>
          <p:nvPr/>
        </p:nvSpPr>
        <p:spPr>
          <a:xfrm>
            <a:off x="3830112" y="1295247"/>
            <a:ext cx="1506496" cy="62957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Calorimeter team</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a:t>
            </a:r>
            <a:endParaRPr lang="en-US" sz="1100" dirty="0">
              <a:solidFill>
                <a:schemeClr val="tx1"/>
              </a:solidFill>
            </a:endParaRPr>
          </a:p>
          <a:p>
            <a:pPr marL="0" marR="0" lvl="0" indent="0" rtl="0">
              <a:lnSpc>
                <a:spcPct val="100000"/>
              </a:lnSpc>
              <a:spcBef>
                <a:spcPts val="0"/>
              </a:spcBef>
              <a:spcAft>
                <a:spcPts val="0"/>
              </a:spcAft>
              <a:buNone/>
            </a:pPr>
            <a:endParaRPr sz="1100" u="sng" dirty="0">
              <a:latin typeface="Calibri"/>
              <a:ea typeface="Calibri"/>
              <a:cs typeface="Calibri"/>
              <a:sym typeface="Calibri"/>
            </a:endParaRPr>
          </a:p>
        </p:txBody>
      </p:sp>
      <p:cxnSp>
        <p:nvCxnSpPr>
          <p:cNvPr id="48" name="Google Shape;182;p26"/>
          <p:cNvCxnSpPr/>
          <p:nvPr/>
        </p:nvCxnSpPr>
        <p:spPr>
          <a:xfrm>
            <a:off x="1086920" y="1172315"/>
            <a:ext cx="0" cy="123000"/>
          </a:xfrm>
          <a:prstGeom prst="straightConnector1">
            <a:avLst/>
          </a:prstGeom>
          <a:noFill/>
          <a:ln w="19050" cap="flat" cmpd="sng">
            <a:solidFill>
              <a:srgbClr val="000000"/>
            </a:solidFill>
            <a:prstDash val="solid"/>
            <a:round/>
            <a:headEnd type="none" w="sm" len="sm"/>
            <a:tailEnd type="none" w="sm" len="sm"/>
          </a:ln>
        </p:spPr>
      </p:cxnSp>
      <p:cxnSp>
        <p:nvCxnSpPr>
          <p:cNvPr id="49" name="Google Shape;183;p26"/>
          <p:cNvCxnSpPr/>
          <p:nvPr/>
        </p:nvCxnSpPr>
        <p:spPr>
          <a:xfrm>
            <a:off x="2783002" y="1172315"/>
            <a:ext cx="0" cy="123000"/>
          </a:xfrm>
          <a:prstGeom prst="straightConnector1">
            <a:avLst/>
          </a:prstGeom>
          <a:noFill/>
          <a:ln w="19050" cap="flat" cmpd="sng">
            <a:solidFill>
              <a:srgbClr val="000000"/>
            </a:solidFill>
            <a:prstDash val="solid"/>
            <a:round/>
            <a:headEnd type="none" w="sm" len="sm"/>
            <a:tailEnd type="none" w="sm" len="sm"/>
          </a:ln>
        </p:spPr>
      </p:cxnSp>
      <p:cxnSp>
        <p:nvCxnSpPr>
          <p:cNvPr id="50" name="Google Shape;184;p26"/>
          <p:cNvCxnSpPr/>
          <p:nvPr/>
        </p:nvCxnSpPr>
        <p:spPr>
          <a:xfrm>
            <a:off x="4526077" y="1172315"/>
            <a:ext cx="0" cy="123000"/>
          </a:xfrm>
          <a:prstGeom prst="straightConnector1">
            <a:avLst/>
          </a:prstGeom>
          <a:noFill/>
          <a:ln w="19050" cap="flat" cmpd="sng">
            <a:solidFill>
              <a:srgbClr val="000000"/>
            </a:solidFill>
            <a:prstDash val="solid"/>
            <a:round/>
            <a:headEnd type="none" w="sm" len="sm"/>
            <a:tailEnd type="none" w="sm" len="sm"/>
          </a:ln>
        </p:spPr>
      </p:cxnSp>
      <p:sp>
        <p:nvSpPr>
          <p:cNvPr id="53" name="Google Shape;189;p26"/>
          <p:cNvSpPr/>
          <p:nvPr/>
        </p:nvSpPr>
        <p:spPr>
          <a:xfrm>
            <a:off x="2448985" y="1968837"/>
            <a:ext cx="1191900"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LGAD option</a:t>
            </a:r>
            <a:endParaRPr lang="en" sz="1100" b="1" dirty="0">
              <a:solidFill>
                <a:schemeClr val="dk1"/>
              </a:solidFill>
              <a:latin typeface="Calibri"/>
              <a:ea typeface="Calibri"/>
              <a:cs typeface="Calibri"/>
              <a:sym typeface="Calibri"/>
            </a:endParaRPr>
          </a:p>
          <a:p>
            <a:pPr lvl="0" algn="ctr"/>
            <a:r>
              <a:rPr lang="en-US" sz="1100" b="1" dirty="0" err="1" smtClean="0">
                <a:solidFill>
                  <a:srgbClr val="0070C0"/>
                </a:solidFill>
                <a:latin typeface="Calibri"/>
                <a:ea typeface="Calibri"/>
                <a:cs typeface="Calibri"/>
                <a:sym typeface="Calibri"/>
              </a:rPr>
              <a:t>Mazza</a:t>
            </a:r>
            <a:r>
              <a:rPr lang="en-US" sz="1100" b="1" dirty="0" smtClean="0">
                <a:solidFill>
                  <a:srgbClr val="0070C0"/>
                </a:solidFill>
                <a:latin typeface="Calibri"/>
                <a:ea typeface="Calibri"/>
                <a:cs typeface="Calibri"/>
                <a:sym typeface="Calibri"/>
              </a:rPr>
              <a:t> (UCSC)</a:t>
            </a:r>
            <a:endParaRPr lang="en-US" sz="1100" b="1" dirty="0">
              <a:solidFill>
                <a:srgbClr val="0070C0"/>
              </a:solidFill>
            </a:endParaRPr>
          </a:p>
        </p:txBody>
      </p:sp>
      <p:sp>
        <p:nvSpPr>
          <p:cNvPr id="54" name="Google Shape;190;p26"/>
          <p:cNvSpPr/>
          <p:nvPr/>
        </p:nvSpPr>
        <p:spPr>
          <a:xfrm>
            <a:off x="2448985" y="2628633"/>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PIN option</a:t>
            </a:r>
            <a:endParaRPr lang="it-IT" sz="1100" b="1" dirty="0">
              <a:solidFill>
                <a:schemeClr val="dk1"/>
              </a:solidFill>
              <a:latin typeface="Calibri"/>
              <a:ea typeface="Calibri"/>
              <a:cs typeface="Calibri"/>
              <a:sym typeface="Calibri"/>
            </a:endParaRPr>
          </a:p>
          <a:p>
            <a:pPr lvl="0" algn="ctr"/>
            <a:r>
              <a:rPr lang="it-IT" sz="1100" b="1" dirty="0" smtClean="0">
                <a:solidFill>
                  <a:srgbClr val="0070C0"/>
                </a:solidFill>
                <a:latin typeface="Calibri"/>
                <a:ea typeface="Calibri"/>
                <a:cs typeface="Calibri"/>
                <a:sym typeface="Calibri"/>
              </a:rPr>
              <a:t>Qian</a:t>
            </a:r>
            <a:r>
              <a:rPr lang="it-IT" sz="1100" b="1" dirty="0" smtClean="0">
                <a:solidFill>
                  <a:srgbClr val="0070C0"/>
                </a:solidFill>
                <a:latin typeface="Calibri"/>
                <a:cs typeface="Calibri"/>
                <a:sym typeface="Calibri"/>
              </a:rPr>
              <a:t> (BNL)</a:t>
            </a:r>
            <a:endParaRPr lang="it-IT" sz="1100" b="1" dirty="0">
              <a:solidFill>
                <a:srgbClr val="0070C0"/>
              </a:solidFill>
            </a:endParaRPr>
          </a:p>
        </p:txBody>
      </p:sp>
      <p:cxnSp>
        <p:nvCxnSpPr>
          <p:cNvPr id="60" name="Google Shape;205;p26"/>
          <p:cNvCxnSpPr>
            <a:cxnSpLocks/>
          </p:cNvCxnSpPr>
          <p:nvPr/>
        </p:nvCxnSpPr>
        <p:spPr>
          <a:xfrm>
            <a:off x="2210796" y="1882963"/>
            <a:ext cx="0" cy="979223"/>
          </a:xfrm>
          <a:prstGeom prst="straightConnector1">
            <a:avLst/>
          </a:prstGeom>
          <a:noFill/>
          <a:ln w="19050" cap="flat" cmpd="sng">
            <a:solidFill>
              <a:srgbClr val="000000"/>
            </a:solidFill>
            <a:prstDash val="solid"/>
            <a:round/>
            <a:headEnd type="none" w="sm" len="sm"/>
            <a:tailEnd type="none" w="sm" len="sm"/>
          </a:ln>
        </p:spPr>
      </p:cxnSp>
      <p:cxnSp>
        <p:nvCxnSpPr>
          <p:cNvPr id="61" name="Google Shape;206;p26"/>
          <p:cNvCxnSpPr/>
          <p:nvPr/>
        </p:nvCxnSpPr>
        <p:spPr>
          <a:xfrm rot="10800000">
            <a:off x="2210797" y="2233654"/>
            <a:ext cx="238200" cy="0"/>
          </a:xfrm>
          <a:prstGeom prst="straightConnector1">
            <a:avLst/>
          </a:prstGeom>
          <a:noFill/>
          <a:ln w="19050" cap="flat" cmpd="sng">
            <a:solidFill>
              <a:srgbClr val="000000"/>
            </a:solidFill>
            <a:prstDash val="solid"/>
            <a:round/>
            <a:headEnd type="none" w="sm" len="sm"/>
            <a:tailEnd type="none" w="sm" len="sm"/>
          </a:ln>
        </p:spPr>
      </p:cxnSp>
      <p:cxnSp>
        <p:nvCxnSpPr>
          <p:cNvPr id="62" name="Google Shape;207;p26"/>
          <p:cNvCxnSpPr/>
          <p:nvPr/>
        </p:nvCxnSpPr>
        <p:spPr>
          <a:xfrm rot="10800000">
            <a:off x="2224082" y="2871079"/>
            <a:ext cx="238200" cy="0"/>
          </a:xfrm>
          <a:prstGeom prst="straightConnector1">
            <a:avLst/>
          </a:prstGeom>
          <a:noFill/>
          <a:ln w="19050" cap="flat" cmpd="sng">
            <a:solidFill>
              <a:srgbClr val="000000"/>
            </a:solidFill>
            <a:prstDash val="solid"/>
            <a:round/>
            <a:headEnd type="none" w="sm" len="sm"/>
            <a:tailEnd type="none" w="sm" len="sm"/>
          </a:ln>
        </p:spPr>
      </p:cxnSp>
      <p:sp>
        <p:nvSpPr>
          <p:cNvPr id="64" name="Google Shape;218;p26"/>
          <p:cNvSpPr/>
          <p:nvPr/>
        </p:nvSpPr>
        <p:spPr>
          <a:xfrm>
            <a:off x="5447307" y="1301073"/>
            <a:ext cx="1482753" cy="63481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DAQ&amp;Online</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a:t>
            </a:r>
            <a:endParaRPr lang="en-US" sz="1100" dirty="0">
              <a:solidFill>
                <a:schemeClr val="tx1"/>
              </a:solidFill>
            </a:endParaRPr>
          </a:p>
        </p:txBody>
      </p:sp>
      <p:sp>
        <p:nvSpPr>
          <p:cNvPr id="72" name="Google Shape;179;p26"/>
          <p:cNvSpPr/>
          <p:nvPr/>
        </p:nvSpPr>
        <p:spPr>
          <a:xfrm>
            <a:off x="1972819" y="1295246"/>
            <a:ext cx="1667707" cy="61116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ATAR Region Team</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a:t>
            </a:r>
            <a:endParaRPr lang="en-US" sz="1100" dirty="0">
              <a:solidFill>
                <a:schemeClr val="tx1"/>
              </a:solidFill>
            </a:endParaRPr>
          </a:p>
        </p:txBody>
      </p:sp>
      <p:sp>
        <p:nvSpPr>
          <p:cNvPr id="83" name="Google Shape;189;p26"/>
          <p:cNvSpPr/>
          <p:nvPr/>
        </p:nvSpPr>
        <p:spPr>
          <a:xfrm>
            <a:off x="621768" y="2021758"/>
            <a:ext cx="1191900"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Beam Modelling</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smtClean="0">
                <a:solidFill>
                  <a:schemeClr val="tx1"/>
                </a:solidFill>
                <a:latin typeface="Calibri"/>
                <a:ea typeface="Calibri"/>
                <a:cs typeface="Calibri"/>
                <a:sym typeface="Calibri"/>
              </a:rPr>
              <a:t>)</a:t>
            </a:r>
            <a:endParaRPr lang="en-US" sz="1100" dirty="0">
              <a:solidFill>
                <a:schemeClr val="tx1"/>
              </a:solidFill>
            </a:endParaRPr>
          </a:p>
        </p:txBody>
      </p:sp>
      <p:sp>
        <p:nvSpPr>
          <p:cNvPr id="85" name="Google Shape;190;p26"/>
          <p:cNvSpPr/>
          <p:nvPr/>
        </p:nvSpPr>
        <p:spPr>
          <a:xfrm>
            <a:off x="621768" y="2681554"/>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Beam Instrumentation</a:t>
            </a:r>
            <a:endParaRPr lang="it-IT"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cxnSp>
        <p:nvCxnSpPr>
          <p:cNvPr id="87" name="Google Shape;205;p26"/>
          <p:cNvCxnSpPr>
            <a:cxnSpLocks/>
          </p:cNvCxnSpPr>
          <p:nvPr/>
        </p:nvCxnSpPr>
        <p:spPr>
          <a:xfrm>
            <a:off x="383579" y="1935884"/>
            <a:ext cx="0" cy="1544134"/>
          </a:xfrm>
          <a:prstGeom prst="straightConnector1">
            <a:avLst/>
          </a:prstGeom>
          <a:noFill/>
          <a:ln w="19050" cap="flat" cmpd="sng">
            <a:solidFill>
              <a:srgbClr val="000000"/>
            </a:solidFill>
            <a:prstDash val="solid"/>
            <a:round/>
            <a:headEnd type="none" w="sm" len="sm"/>
            <a:tailEnd type="none" w="sm" len="sm"/>
          </a:ln>
        </p:spPr>
      </p:cxnSp>
      <p:cxnSp>
        <p:nvCxnSpPr>
          <p:cNvPr id="88" name="Google Shape;206;p26"/>
          <p:cNvCxnSpPr/>
          <p:nvPr/>
        </p:nvCxnSpPr>
        <p:spPr>
          <a:xfrm rot="10800000">
            <a:off x="383580" y="2286575"/>
            <a:ext cx="238200" cy="0"/>
          </a:xfrm>
          <a:prstGeom prst="straightConnector1">
            <a:avLst/>
          </a:prstGeom>
          <a:noFill/>
          <a:ln w="19050" cap="flat" cmpd="sng">
            <a:solidFill>
              <a:srgbClr val="000000"/>
            </a:solidFill>
            <a:prstDash val="solid"/>
            <a:round/>
            <a:headEnd type="none" w="sm" len="sm"/>
            <a:tailEnd type="none" w="sm" len="sm"/>
          </a:ln>
        </p:spPr>
      </p:cxnSp>
      <p:cxnSp>
        <p:nvCxnSpPr>
          <p:cNvPr id="89" name="Google Shape;207;p26"/>
          <p:cNvCxnSpPr/>
          <p:nvPr/>
        </p:nvCxnSpPr>
        <p:spPr>
          <a:xfrm rot="10800000">
            <a:off x="383580" y="2915107"/>
            <a:ext cx="238200" cy="0"/>
          </a:xfrm>
          <a:prstGeom prst="straightConnector1">
            <a:avLst/>
          </a:prstGeom>
          <a:noFill/>
          <a:ln w="19050" cap="flat" cmpd="sng">
            <a:solidFill>
              <a:srgbClr val="000000"/>
            </a:solidFill>
            <a:prstDash val="solid"/>
            <a:round/>
            <a:headEnd type="none" w="sm" len="sm"/>
            <a:tailEnd type="none" w="sm" len="sm"/>
          </a:ln>
        </p:spPr>
      </p:cxnSp>
      <p:sp>
        <p:nvSpPr>
          <p:cNvPr id="91" name="Google Shape;178;p26"/>
          <p:cNvSpPr/>
          <p:nvPr/>
        </p:nvSpPr>
        <p:spPr>
          <a:xfrm>
            <a:off x="502668" y="439628"/>
            <a:ext cx="1895624" cy="6171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dirty="0" smtClean="0">
                <a:solidFill>
                  <a:schemeClr val="dk1"/>
                </a:solidFill>
                <a:latin typeface="Calibri"/>
                <a:ea typeface="Calibri"/>
                <a:cs typeface="Calibri"/>
                <a:sym typeface="Calibri"/>
              </a:rPr>
              <a:t>PSI </a:t>
            </a:r>
            <a:r>
              <a:rPr lang="en-US" sz="1100" b="1" dirty="0" err="1" smtClean="0">
                <a:solidFill>
                  <a:schemeClr val="dk1"/>
                </a:solidFill>
                <a:latin typeface="Calibri"/>
                <a:ea typeface="Calibri"/>
                <a:cs typeface="Calibri"/>
                <a:sym typeface="Calibri"/>
              </a:rPr>
              <a:t>Liason</a:t>
            </a:r>
            <a:r>
              <a:rPr lang="en-US" sz="1100" dirty="0">
                <a:ea typeface="Calibri"/>
              </a:rPr>
              <a:t> </a:t>
            </a:r>
            <a:r>
              <a:rPr lang="en-US" sz="1100" dirty="0" smtClean="0">
                <a:ea typeface="Calibri"/>
              </a:rPr>
              <a:t> </a:t>
            </a:r>
            <a:r>
              <a:rPr lang="en-US" sz="1100" dirty="0" smtClean="0">
                <a:solidFill>
                  <a:schemeClr val="tx1"/>
                </a:solidFill>
                <a:latin typeface="Calibri"/>
                <a:ea typeface="Calibri"/>
                <a:cs typeface="Calibri"/>
                <a:sym typeface="Calibri"/>
              </a:rPr>
              <a:t>XXX </a:t>
            </a:r>
            <a:r>
              <a:rPr lang="en-US" sz="1100" dirty="0">
                <a:solidFill>
                  <a:schemeClr val="tx1"/>
                </a:solidFill>
                <a:latin typeface="Calibri"/>
                <a:ea typeface="Calibri"/>
                <a:cs typeface="Calibri"/>
                <a:sym typeface="Calibri"/>
              </a:rPr>
              <a:t>(</a:t>
            </a:r>
            <a:r>
              <a:rPr lang="en-US" sz="1100" dirty="0" err="1">
                <a:solidFill>
                  <a:schemeClr val="tx1"/>
                </a:solidFill>
                <a:latin typeface="Calibri"/>
                <a:ea typeface="Calibri"/>
                <a:cs typeface="Calibri"/>
                <a:sym typeface="Calibri"/>
              </a:rPr>
              <a:t>Inst</a:t>
            </a:r>
            <a:r>
              <a:rPr lang="en-US" sz="1100" dirty="0" smtClean="0">
                <a:solidFill>
                  <a:schemeClr val="tx1"/>
                </a:solidFill>
                <a:latin typeface="Calibri"/>
                <a:ea typeface="Calibri"/>
                <a:cs typeface="Calibri"/>
                <a:sym typeface="Calibri"/>
              </a:rPr>
              <a:t>)</a:t>
            </a:r>
          </a:p>
          <a:p>
            <a:pPr marL="0" marR="0" lvl="0" indent="0" algn="ctr" rtl="0">
              <a:spcBef>
                <a:spcPts val="0"/>
              </a:spcBef>
              <a:spcAft>
                <a:spcPts val="0"/>
              </a:spcAft>
              <a:buNone/>
            </a:pPr>
            <a:r>
              <a:rPr lang="en-US" sz="1100" b="1" dirty="0" err="1" smtClean="0">
                <a:solidFill>
                  <a:schemeClr val="tx1"/>
                </a:solidFill>
                <a:latin typeface="Calibri"/>
                <a:ea typeface="Calibri"/>
                <a:cs typeface="Calibri"/>
                <a:sym typeface="Calibri"/>
              </a:rPr>
              <a:t>Mech</a:t>
            </a:r>
            <a:r>
              <a:rPr lang="en-US" sz="1100" b="1" dirty="0" smtClean="0">
                <a:solidFill>
                  <a:schemeClr val="tx1"/>
                </a:solidFill>
                <a:latin typeface="Calibri"/>
                <a:ea typeface="Calibri"/>
                <a:cs typeface="Calibri"/>
                <a:sym typeface="Calibri"/>
              </a:rPr>
              <a:t> Engineering </a:t>
            </a:r>
            <a:r>
              <a:rPr lang="en-US" sz="1100" dirty="0" smtClean="0">
                <a:solidFill>
                  <a:schemeClr val="tx1"/>
                </a:solidFill>
                <a:latin typeface="Calibri"/>
                <a:ea typeface="Calibri"/>
                <a:cs typeface="Calibri"/>
                <a:sym typeface="Calibri"/>
              </a:rPr>
              <a:t>XXX (</a:t>
            </a:r>
            <a:r>
              <a:rPr lang="en-US" sz="1100" dirty="0" err="1" smtClean="0">
                <a:solidFill>
                  <a:schemeClr val="tx1"/>
                </a:solidFill>
                <a:latin typeface="Calibri"/>
                <a:ea typeface="Calibri"/>
                <a:cs typeface="Calibri"/>
                <a:sym typeface="Calibri"/>
              </a:rPr>
              <a:t>Inst</a:t>
            </a:r>
            <a:r>
              <a:rPr lang="en-US" sz="1100" dirty="0" smtClean="0">
                <a:solidFill>
                  <a:schemeClr val="tx1"/>
                </a:solidFill>
                <a:latin typeface="Calibri"/>
                <a:ea typeface="Calibri"/>
                <a:cs typeface="Calibri"/>
                <a:sym typeface="Calibri"/>
              </a:rPr>
              <a:t>) </a:t>
            </a:r>
            <a:endParaRPr lang="en-US" sz="1100" dirty="0">
              <a:solidFill>
                <a:schemeClr val="tx1"/>
              </a:solidFill>
            </a:endParaRPr>
          </a:p>
        </p:txBody>
      </p:sp>
      <p:cxnSp>
        <p:nvCxnSpPr>
          <p:cNvPr id="94" name="Google Shape;130;p25">
            <a:extLst>
              <a:ext uri="{FF2B5EF4-FFF2-40B4-BE49-F238E27FC236}">
                <a16:creationId xmlns:a16="http://schemas.microsoft.com/office/drawing/2014/main" id="{28F6CEF5-56FD-0D4E-AB59-EFC8291F51D5}"/>
              </a:ext>
            </a:extLst>
          </p:cNvPr>
          <p:cNvCxnSpPr>
            <a:cxnSpLocks/>
          </p:cNvCxnSpPr>
          <p:nvPr/>
        </p:nvCxnSpPr>
        <p:spPr>
          <a:xfrm flipH="1">
            <a:off x="2343180" y="811720"/>
            <a:ext cx="601879" cy="398"/>
          </a:xfrm>
          <a:prstGeom prst="straightConnector1">
            <a:avLst/>
          </a:prstGeom>
          <a:noFill/>
          <a:ln w="19050" cap="flat" cmpd="sng">
            <a:solidFill>
              <a:schemeClr val="dk1"/>
            </a:solidFill>
            <a:prstDash val="dash"/>
            <a:round/>
            <a:headEnd type="none" w="sm" len="sm"/>
            <a:tailEnd type="none" w="sm" len="sm"/>
          </a:ln>
        </p:spPr>
      </p:cxnSp>
      <p:sp>
        <p:nvSpPr>
          <p:cNvPr id="95" name="Google Shape;190;p26"/>
          <p:cNvSpPr/>
          <p:nvPr/>
        </p:nvSpPr>
        <p:spPr>
          <a:xfrm>
            <a:off x="621768" y="3270742"/>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Custom Elements</a:t>
            </a:r>
            <a:endParaRPr lang="it-IT"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smtClean="0">
                <a:solidFill>
                  <a:schemeClr val="tx1"/>
                </a:solidFill>
                <a:latin typeface="Calibri"/>
                <a:ea typeface="Calibri"/>
                <a:cs typeface="Calibri"/>
                <a:sym typeface="Calibri"/>
              </a:rPr>
              <a:t>(PSI)</a:t>
            </a:r>
            <a:endParaRPr lang="en-US" sz="1100" dirty="0">
              <a:solidFill>
                <a:schemeClr val="tx1"/>
              </a:solidFill>
            </a:endParaRPr>
          </a:p>
        </p:txBody>
      </p:sp>
      <p:cxnSp>
        <p:nvCxnSpPr>
          <p:cNvPr id="96" name="Google Shape;207;p26"/>
          <p:cNvCxnSpPr/>
          <p:nvPr/>
        </p:nvCxnSpPr>
        <p:spPr>
          <a:xfrm rot="10800000">
            <a:off x="383568" y="3480018"/>
            <a:ext cx="238200" cy="0"/>
          </a:xfrm>
          <a:prstGeom prst="straightConnector1">
            <a:avLst/>
          </a:prstGeom>
          <a:noFill/>
          <a:ln w="19050" cap="flat" cmpd="sng">
            <a:solidFill>
              <a:srgbClr val="000000"/>
            </a:solidFill>
            <a:prstDash val="solid"/>
            <a:round/>
            <a:headEnd type="none" w="sm" len="sm"/>
            <a:tailEnd type="none" w="sm" len="sm"/>
          </a:ln>
        </p:spPr>
      </p:cxnSp>
      <p:sp>
        <p:nvSpPr>
          <p:cNvPr id="98" name="Google Shape;189;p26"/>
          <p:cNvSpPr/>
          <p:nvPr/>
        </p:nvSpPr>
        <p:spPr>
          <a:xfrm>
            <a:off x="2432723" y="3222390"/>
            <a:ext cx="1421896"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LGAD Electronics,</a:t>
            </a:r>
          </a:p>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Cabling, Mechanical</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sp>
        <p:nvSpPr>
          <p:cNvPr id="99" name="Google Shape;190;p26"/>
          <p:cNvSpPr/>
          <p:nvPr/>
        </p:nvSpPr>
        <p:spPr>
          <a:xfrm>
            <a:off x="2446719" y="3889204"/>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DTAR </a:t>
            </a:r>
            <a:endParaRPr lang="it-IT"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cxnSp>
        <p:nvCxnSpPr>
          <p:cNvPr id="100" name="Google Shape;205;p26"/>
          <p:cNvCxnSpPr>
            <a:cxnSpLocks/>
          </p:cNvCxnSpPr>
          <p:nvPr/>
        </p:nvCxnSpPr>
        <p:spPr>
          <a:xfrm>
            <a:off x="2208531" y="2817979"/>
            <a:ext cx="0" cy="1888265"/>
          </a:xfrm>
          <a:prstGeom prst="straightConnector1">
            <a:avLst/>
          </a:prstGeom>
          <a:noFill/>
          <a:ln w="19050" cap="flat" cmpd="sng">
            <a:solidFill>
              <a:srgbClr val="000000"/>
            </a:solidFill>
            <a:prstDash val="solid"/>
            <a:round/>
            <a:headEnd type="none" w="sm" len="sm"/>
            <a:tailEnd type="none" w="sm" len="sm"/>
          </a:ln>
        </p:spPr>
      </p:cxnSp>
      <p:cxnSp>
        <p:nvCxnSpPr>
          <p:cNvPr id="101" name="Google Shape;206;p26"/>
          <p:cNvCxnSpPr/>
          <p:nvPr/>
        </p:nvCxnSpPr>
        <p:spPr>
          <a:xfrm rot="10800000">
            <a:off x="2208531" y="3494225"/>
            <a:ext cx="238200" cy="0"/>
          </a:xfrm>
          <a:prstGeom prst="straightConnector1">
            <a:avLst/>
          </a:prstGeom>
          <a:noFill/>
          <a:ln w="19050" cap="flat" cmpd="sng">
            <a:solidFill>
              <a:srgbClr val="000000"/>
            </a:solidFill>
            <a:prstDash val="solid"/>
            <a:round/>
            <a:headEnd type="none" w="sm" len="sm"/>
            <a:tailEnd type="none" w="sm" len="sm"/>
          </a:ln>
        </p:spPr>
      </p:cxnSp>
      <p:cxnSp>
        <p:nvCxnSpPr>
          <p:cNvPr id="102" name="Google Shape;207;p26"/>
          <p:cNvCxnSpPr/>
          <p:nvPr/>
        </p:nvCxnSpPr>
        <p:spPr>
          <a:xfrm rot="10800000">
            <a:off x="2208519" y="4026504"/>
            <a:ext cx="238200" cy="0"/>
          </a:xfrm>
          <a:prstGeom prst="straightConnector1">
            <a:avLst/>
          </a:prstGeom>
          <a:noFill/>
          <a:ln w="19050" cap="flat" cmpd="sng">
            <a:solidFill>
              <a:srgbClr val="000000"/>
            </a:solidFill>
            <a:prstDash val="solid"/>
            <a:round/>
            <a:headEnd type="none" w="sm" len="sm"/>
            <a:tailEnd type="none" w="sm" len="sm"/>
          </a:ln>
        </p:spPr>
      </p:cxnSp>
      <p:sp>
        <p:nvSpPr>
          <p:cNvPr id="105" name="Google Shape;189;p26"/>
          <p:cNvSpPr/>
          <p:nvPr/>
        </p:nvSpPr>
        <p:spPr>
          <a:xfrm>
            <a:off x="4157297" y="2020115"/>
            <a:ext cx="1191900"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L</a:t>
            </a:r>
            <a:r>
              <a:rPr lang="en-US" sz="1100" b="1" dirty="0" err="1" smtClean="0">
                <a:solidFill>
                  <a:schemeClr val="dk1"/>
                </a:solidFill>
                <a:latin typeface="Calibri"/>
                <a:ea typeface="Calibri"/>
                <a:cs typeface="Calibri"/>
                <a:sym typeface="Calibri"/>
              </a:rPr>
              <a:t>Xe</a:t>
            </a:r>
            <a:r>
              <a:rPr lang="en-US" sz="1100" b="1" dirty="0" smtClean="0">
                <a:solidFill>
                  <a:schemeClr val="dk1"/>
                </a:solidFill>
                <a:latin typeface="Calibri"/>
                <a:ea typeface="Calibri"/>
                <a:cs typeface="Calibri"/>
                <a:sym typeface="Calibri"/>
              </a:rPr>
              <a:t> detector</a:t>
            </a:r>
            <a:endParaRPr lang="en" sz="1100" b="1" dirty="0">
              <a:solidFill>
                <a:schemeClr val="dk1"/>
              </a:solidFill>
              <a:latin typeface="Calibri"/>
              <a:ea typeface="Calibri"/>
              <a:cs typeface="Calibri"/>
              <a:sym typeface="Calibri"/>
            </a:endParaRPr>
          </a:p>
          <a:p>
            <a:pPr lvl="0" algn="ctr"/>
            <a:r>
              <a:rPr lang="en-US" sz="1100" b="1" dirty="0" err="1" smtClean="0">
                <a:solidFill>
                  <a:srgbClr val="0070C0"/>
                </a:solidFill>
                <a:latin typeface="Calibri"/>
                <a:ea typeface="Calibri"/>
                <a:cs typeface="Calibri"/>
                <a:sym typeface="Calibri"/>
              </a:rPr>
              <a:t>Malbrunot</a:t>
            </a:r>
            <a:r>
              <a:rPr lang="en-US" sz="1100" b="1" dirty="0" smtClean="0">
                <a:solidFill>
                  <a:srgbClr val="0070C0"/>
                </a:solidFill>
                <a:latin typeface="Calibri"/>
                <a:ea typeface="Calibri"/>
                <a:cs typeface="Calibri"/>
                <a:sym typeface="Calibri"/>
              </a:rPr>
              <a:t> (TRIUMF)</a:t>
            </a:r>
            <a:endParaRPr lang="en-US" sz="1100" b="1" dirty="0">
              <a:solidFill>
                <a:srgbClr val="0070C0"/>
              </a:solidFill>
            </a:endParaRPr>
          </a:p>
        </p:txBody>
      </p:sp>
      <p:sp>
        <p:nvSpPr>
          <p:cNvPr id="106" name="Google Shape;190;p26"/>
          <p:cNvSpPr/>
          <p:nvPr/>
        </p:nvSpPr>
        <p:spPr>
          <a:xfrm>
            <a:off x="4157297" y="2679911"/>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LYSO crystals</a:t>
            </a:r>
            <a:endParaRPr lang="it-IT" sz="1100" b="1" dirty="0">
              <a:solidFill>
                <a:schemeClr val="dk1"/>
              </a:solidFill>
              <a:latin typeface="Calibri"/>
              <a:ea typeface="Calibri"/>
              <a:cs typeface="Calibri"/>
              <a:sym typeface="Calibri"/>
            </a:endParaRPr>
          </a:p>
          <a:p>
            <a:pPr lvl="0" algn="ctr"/>
            <a:r>
              <a:rPr lang="it-IT" sz="1100" b="1" dirty="0" smtClean="0">
                <a:solidFill>
                  <a:srgbClr val="0070C0"/>
                </a:solidFill>
                <a:latin typeface="Calibri"/>
                <a:ea typeface="Calibri"/>
                <a:cs typeface="Calibri"/>
                <a:sym typeface="Calibri"/>
              </a:rPr>
              <a:t>Hertzog</a:t>
            </a:r>
            <a:r>
              <a:rPr lang="it-IT" sz="1100" b="1" dirty="0" smtClean="0">
                <a:solidFill>
                  <a:srgbClr val="0070C0"/>
                </a:solidFill>
                <a:latin typeface="Calibri"/>
                <a:cs typeface="Calibri"/>
                <a:sym typeface="Calibri"/>
              </a:rPr>
              <a:t> (UW)</a:t>
            </a:r>
            <a:endParaRPr lang="it-IT" sz="1100" b="1" dirty="0">
              <a:solidFill>
                <a:srgbClr val="0070C0"/>
              </a:solidFill>
            </a:endParaRPr>
          </a:p>
        </p:txBody>
      </p:sp>
      <p:cxnSp>
        <p:nvCxnSpPr>
          <p:cNvPr id="107" name="Google Shape;205;p26"/>
          <p:cNvCxnSpPr>
            <a:cxnSpLocks/>
          </p:cNvCxnSpPr>
          <p:nvPr/>
        </p:nvCxnSpPr>
        <p:spPr>
          <a:xfrm>
            <a:off x="3919108" y="1934241"/>
            <a:ext cx="0" cy="979223"/>
          </a:xfrm>
          <a:prstGeom prst="straightConnector1">
            <a:avLst/>
          </a:prstGeom>
          <a:noFill/>
          <a:ln w="19050" cap="flat" cmpd="sng">
            <a:solidFill>
              <a:srgbClr val="000000"/>
            </a:solidFill>
            <a:prstDash val="solid"/>
            <a:round/>
            <a:headEnd type="none" w="sm" len="sm"/>
            <a:tailEnd type="none" w="sm" len="sm"/>
          </a:ln>
        </p:spPr>
      </p:cxnSp>
      <p:cxnSp>
        <p:nvCxnSpPr>
          <p:cNvPr id="108" name="Google Shape;206;p26"/>
          <p:cNvCxnSpPr/>
          <p:nvPr/>
        </p:nvCxnSpPr>
        <p:spPr>
          <a:xfrm rot="10800000">
            <a:off x="3919109" y="2284932"/>
            <a:ext cx="238200" cy="0"/>
          </a:xfrm>
          <a:prstGeom prst="straightConnector1">
            <a:avLst/>
          </a:prstGeom>
          <a:noFill/>
          <a:ln w="19050" cap="flat" cmpd="sng">
            <a:solidFill>
              <a:srgbClr val="000000"/>
            </a:solidFill>
            <a:prstDash val="solid"/>
            <a:round/>
            <a:headEnd type="none" w="sm" len="sm"/>
            <a:tailEnd type="none" w="sm" len="sm"/>
          </a:ln>
        </p:spPr>
      </p:cxnSp>
      <p:cxnSp>
        <p:nvCxnSpPr>
          <p:cNvPr id="109" name="Google Shape;207;p26"/>
          <p:cNvCxnSpPr/>
          <p:nvPr/>
        </p:nvCxnSpPr>
        <p:spPr>
          <a:xfrm rot="10800000">
            <a:off x="3932394" y="2922357"/>
            <a:ext cx="238200" cy="0"/>
          </a:xfrm>
          <a:prstGeom prst="straightConnector1">
            <a:avLst/>
          </a:prstGeom>
          <a:noFill/>
          <a:ln w="19050" cap="flat" cmpd="sng">
            <a:solidFill>
              <a:srgbClr val="000000"/>
            </a:solidFill>
            <a:prstDash val="solid"/>
            <a:round/>
            <a:headEnd type="none" w="sm" len="sm"/>
            <a:tailEnd type="none" w="sm" len="sm"/>
          </a:ln>
        </p:spPr>
      </p:cxnSp>
      <p:sp>
        <p:nvSpPr>
          <p:cNvPr id="111" name="Google Shape;189;p26"/>
          <p:cNvSpPr/>
          <p:nvPr/>
        </p:nvSpPr>
        <p:spPr>
          <a:xfrm>
            <a:off x="4155031" y="3280686"/>
            <a:ext cx="1191900"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Photosensors</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sp>
        <p:nvSpPr>
          <p:cNvPr id="112" name="Google Shape;190;p26"/>
          <p:cNvSpPr/>
          <p:nvPr/>
        </p:nvSpPr>
        <p:spPr>
          <a:xfrm>
            <a:off x="4155031" y="3940482"/>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Calibration </a:t>
            </a:r>
            <a:endParaRPr lang="it-IT"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cxnSp>
        <p:nvCxnSpPr>
          <p:cNvPr id="113" name="Google Shape;205;p26"/>
          <p:cNvCxnSpPr>
            <a:cxnSpLocks/>
          </p:cNvCxnSpPr>
          <p:nvPr/>
        </p:nvCxnSpPr>
        <p:spPr>
          <a:xfrm>
            <a:off x="3916843" y="2869257"/>
            <a:ext cx="0" cy="1879937"/>
          </a:xfrm>
          <a:prstGeom prst="straightConnector1">
            <a:avLst/>
          </a:prstGeom>
          <a:noFill/>
          <a:ln w="19050" cap="flat" cmpd="sng">
            <a:solidFill>
              <a:srgbClr val="000000"/>
            </a:solidFill>
            <a:prstDash val="solid"/>
            <a:round/>
            <a:headEnd type="none" w="sm" len="sm"/>
            <a:tailEnd type="none" w="sm" len="sm"/>
          </a:ln>
        </p:spPr>
      </p:cxnSp>
      <p:cxnSp>
        <p:nvCxnSpPr>
          <p:cNvPr id="114" name="Google Shape;206;p26"/>
          <p:cNvCxnSpPr/>
          <p:nvPr/>
        </p:nvCxnSpPr>
        <p:spPr>
          <a:xfrm rot="10800000">
            <a:off x="3916843" y="3545503"/>
            <a:ext cx="238200" cy="0"/>
          </a:xfrm>
          <a:prstGeom prst="straightConnector1">
            <a:avLst/>
          </a:prstGeom>
          <a:noFill/>
          <a:ln w="19050" cap="flat" cmpd="sng">
            <a:solidFill>
              <a:srgbClr val="000000"/>
            </a:solidFill>
            <a:prstDash val="solid"/>
            <a:round/>
            <a:headEnd type="none" w="sm" len="sm"/>
            <a:tailEnd type="none" w="sm" len="sm"/>
          </a:ln>
        </p:spPr>
      </p:cxnSp>
      <p:cxnSp>
        <p:nvCxnSpPr>
          <p:cNvPr id="115" name="Google Shape;207;p26"/>
          <p:cNvCxnSpPr/>
          <p:nvPr/>
        </p:nvCxnSpPr>
        <p:spPr>
          <a:xfrm rot="10800000">
            <a:off x="3916843" y="4174035"/>
            <a:ext cx="238200" cy="0"/>
          </a:xfrm>
          <a:prstGeom prst="straightConnector1">
            <a:avLst/>
          </a:prstGeom>
          <a:noFill/>
          <a:ln w="19050" cap="flat" cmpd="sng">
            <a:solidFill>
              <a:srgbClr val="000000"/>
            </a:solidFill>
            <a:prstDash val="solid"/>
            <a:round/>
            <a:headEnd type="none" w="sm" len="sm"/>
            <a:tailEnd type="none" w="sm" len="sm"/>
          </a:ln>
        </p:spPr>
      </p:cxnSp>
      <p:sp>
        <p:nvSpPr>
          <p:cNvPr id="116" name="Google Shape;190;p26"/>
          <p:cNvSpPr/>
          <p:nvPr/>
        </p:nvSpPr>
        <p:spPr>
          <a:xfrm>
            <a:off x="4147581" y="4522087"/>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Mechanical Eng </a:t>
            </a:r>
            <a:endParaRPr lang="it-IT"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cxnSp>
        <p:nvCxnSpPr>
          <p:cNvPr id="117" name="Google Shape;207;p26"/>
          <p:cNvCxnSpPr/>
          <p:nvPr/>
        </p:nvCxnSpPr>
        <p:spPr>
          <a:xfrm rot="10800000">
            <a:off x="3913112" y="4749194"/>
            <a:ext cx="238200" cy="0"/>
          </a:xfrm>
          <a:prstGeom prst="straightConnector1">
            <a:avLst/>
          </a:prstGeom>
          <a:noFill/>
          <a:ln w="19050" cap="flat" cmpd="sng">
            <a:solidFill>
              <a:srgbClr val="000000"/>
            </a:solidFill>
            <a:prstDash val="solid"/>
            <a:round/>
            <a:headEnd type="none" w="sm" len="sm"/>
            <a:tailEnd type="none" w="sm" len="sm"/>
          </a:ln>
        </p:spPr>
      </p:cxnSp>
      <p:sp>
        <p:nvSpPr>
          <p:cNvPr id="118" name="Google Shape;189;p26"/>
          <p:cNvSpPr/>
          <p:nvPr/>
        </p:nvSpPr>
        <p:spPr>
          <a:xfrm>
            <a:off x="5740426" y="2020115"/>
            <a:ext cx="1495153"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dirty="0" smtClean="0">
                <a:solidFill>
                  <a:schemeClr val="dk1"/>
                </a:solidFill>
                <a:latin typeface="Calibri"/>
                <a:ea typeface="Calibri"/>
                <a:cs typeface="Calibri"/>
                <a:sym typeface="Calibri"/>
              </a:rPr>
              <a:t>Electronics/Digitizers</a:t>
            </a:r>
            <a:endParaRPr lang="en" sz="1100" b="1" dirty="0">
              <a:solidFill>
                <a:schemeClr val="dk1"/>
              </a:solidFill>
              <a:latin typeface="Calibri"/>
              <a:ea typeface="Calibri"/>
              <a:cs typeface="Calibri"/>
              <a:sym typeface="Calibri"/>
            </a:endParaRPr>
          </a:p>
          <a:p>
            <a:pPr lvl="0" algn="ctr"/>
            <a:r>
              <a:rPr lang="en-US" sz="1100" b="1" dirty="0" smtClean="0">
                <a:solidFill>
                  <a:srgbClr val="0070C0"/>
                </a:solidFill>
                <a:latin typeface="Calibri"/>
                <a:ea typeface="Calibri"/>
                <a:cs typeface="Calibri"/>
                <a:sym typeface="Calibri"/>
              </a:rPr>
              <a:t>Gibbons (Cornell)</a:t>
            </a:r>
            <a:endParaRPr lang="en-US" sz="1100" b="1" dirty="0">
              <a:solidFill>
                <a:srgbClr val="0070C0"/>
              </a:solidFill>
            </a:endParaRPr>
          </a:p>
        </p:txBody>
      </p:sp>
      <p:sp>
        <p:nvSpPr>
          <p:cNvPr id="119" name="Google Shape;190;p26"/>
          <p:cNvSpPr/>
          <p:nvPr/>
        </p:nvSpPr>
        <p:spPr>
          <a:xfrm>
            <a:off x="5740426" y="2679911"/>
            <a:ext cx="1470123"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Triggers</a:t>
            </a:r>
            <a:endParaRPr lang="it-IT" sz="1100" b="1" dirty="0">
              <a:solidFill>
                <a:schemeClr val="dk1"/>
              </a:solidFill>
              <a:latin typeface="Calibri"/>
              <a:ea typeface="Calibri"/>
              <a:cs typeface="Calibri"/>
              <a:sym typeface="Calibri"/>
            </a:endParaRPr>
          </a:p>
          <a:p>
            <a:pPr lvl="0" algn="ctr"/>
            <a:r>
              <a:rPr lang="en-US" sz="1100" dirty="0" smtClean="0">
                <a:solidFill>
                  <a:schemeClr val="tx1"/>
                </a:solidFill>
                <a:latin typeface="Calibri"/>
                <a:ea typeface="Calibri"/>
                <a:cs typeface="Calibri"/>
                <a:sym typeface="Calibri"/>
              </a:rPr>
              <a:t>XXX (</a:t>
            </a:r>
            <a:r>
              <a:rPr lang="en-US" sz="1100" dirty="0" err="1" smtClean="0">
                <a:solidFill>
                  <a:schemeClr val="tx1"/>
                </a:solidFill>
                <a:latin typeface="Calibri"/>
                <a:ea typeface="Calibri"/>
                <a:cs typeface="Calibri"/>
                <a:sym typeface="Calibri"/>
              </a:rPr>
              <a:t>Inst</a:t>
            </a:r>
            <a:r>
              <a:rPr lang="en-US" sz="1100" dirty="0" smtClean="0">
                <a:solidFill>
                  <a:schemeClr val="tx1"/>
                </a:solidFill>
                <a:latin typeface="Calibri"/>
                <a:ea typeface="Calibri"/>
                <a:cs typeface="Calibri"/>
                <a:sym typeface="Calibri"/>
              </a:rPr>
              <a:t>)</a:t>
            </a:r>
            <a:r>
              <a:rPr lang="it-IT" sz="1100" dirty="0" smtClean="0">
                <a:solidFill>
                  <a:schemeClr val="tx1"/>
                </a:solidFill>
                <a:latin typeface="Calibri"/>
                <a:cs typeface="Calibri"/>
                <a:sym typeface="Calibri"/>
              </a:rPr>
              <a:t> </a:t>
            </a:r>
            <a:endParaRPr lang="it-IT" sz="1100" dirty="0">
              <a:solidFill>
                <a:schemeClr val="tx1"/>
              </a:solidFill>
            </a:endParaRPr>
          </a:p>
        </p:txBody>
      </p:sp>
      <p:cxnSp>
        <p:nvCxnSpPr>
          <p:cNvPr id="120" name="Google Shape;205;p26"/>
          <p:cNvCxnSpPr>
            <a:cxnSpLocks/>
          </p:cNvCxnSpPr>
          <p:nvPr/>
        </p:nvCxnSpPr>
        <p:spPr>
          <a:xfrm>
            <a:off x="5502238" y="1934241"/>
            <a:ext cx="0" cy="2337998"/>
          </a:xfrm>
          <a:prstGeom prst="straightConnector1">
            <a:avLst/>
          </a:prstGeom>
          <a:noFill/>
          <a:ln w="19050" cap="flat" cmpd="sng">
            <a:solidFill>
              <a:srgbClr val="000000"/>
            </a:solidFill>
            <a:prstDash val="solid"/>
            <a:round/>
            <a:headEnd type="none" w="sm" len="sm"/>
            <a:tailEnd type="none" w="sm" len="sm"/>
          </a:ln>
        </p:spPr>
      </p:cxnSp>
      <p:cxnSp>
        <p:nvCxnSpPr>
          <p:cNvPr id="121" name="Google Shape;206;p26"/>
          <p:cNvCxnSpPr/>
          <p:nvPr/>
        </p:nvCxnSpPr>
        <p:spPr>
          <a:xfrm rot="10800000">
            <a:off x="5502239" y="2284932"/>
            <a:ext cx="238200" cy="0"/>
          </a:xfrm>
          <a:prstGeom prst="straightConnector1">
            <a:avLst/>
          </a:prstGeom>
          <a:noFill/>
          <a:ln w="19050" cap="flat" cmpd="sng">
            <a:solidFill>
              <a:srgbClr val="000000"/>
            </a:solidFill>
            <a:prstDash val="solid"/>
            <a:round/>
            <a:headEnd type="none" w="sm" len="sm"/>
            <a:tailEnd type="none" w="sm" len="sm"/>
          </a:ln>
        </p:spPr>
      </p:cxnSp>
      <p:cxnSp>
        <p:nvCxnSpPr>
          <p:cNvPr id="122" name="Google Shape;207;p26"/>
          <p:cNvCxnSpPr/>
          <p:nvPr/>
        </p:nvCxnSpPr>
        <p:spPr>
          <a:xfrm rot="10800000">
            <a:off x="5515524" y="2922357"/>
            <a:ext cx="238200" cy="0"/>
          </a:xfrm>
          <a:prstGeom prst="straightConnector1">
            <a:avLst/>
          </a:prstGeom>
          <a:noFill/>
          <a:ln w="19050" cap="flat" cmpd="sng">
            <a:solidFill>
              <a:srgbClr val="000000"/>
            </a:solidFill>
            <a:prstDash val="solid"/>
            <a:round/>
            <a:headEnd type="none" w="sm" len="sm"/>
            <a:tailEnd type="none" w="sm" len="sm"/>
          </a:ln>
        </p:spPr>
      </p:cxnSp>
      <p:sp>
        <p:nvSpPr>
          <p:cNvPr id="123" name="Google Shape;189;p26"/>
          <p:cNvSpPr/>
          <p:nvPr/>
        </p:nvSpPr>
        <p:spPr>
          <a:xfrm>
            <a:off x="5738160" y="3280687"/>
            <a:ext cx="1483421" cy="389974"/>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a:solidFill>
                  <a:schemeClr val="dk1"/>
                </a:solidFill>
                <a:latin typeface="Calibri"/>
                <a:ea typeface="Calibri"/>
                <a:cs typeface="Calibri"/>
                <a:sym typeface="Calibri"/>
              </a:rPr>
              <a:t>FAST DAQ</a:t>
            </a:r>
          </a:p>
          <a:p>
            <a:pPr lvl="0" algn="ctr"/>
            <a:r>
              <a:rPr lang="en-US" sz="1100" b="1" dirty="0" err="1">
                <a:solidFill>
                  <a:srgbClr val="0070C0"/>
                </a:solidFill>
                <a:latin typeface="Calibri"/>
                <a:ea typeface="Calibri"/>
                <a:cs typeface="Calibri"/>
                <a:sym typeface="Calibri"/>
              </a:rPr>
              <a:t>Gorringe</a:t>
            </a:r>
            <a:r>
              <a:rPr lang="en-US" sz="1100" b="1" dirty="0">
                <a:solidFill>
                  <a:srgbClr val="0070C0"/>
                </a:solidFill>
                <a:latin typeface="Calibri"/>
                <a:ea typeface="Calibri"/>
                <a:cs typeface="Calibri"/>
                <a:sym typeface="Calibri"/>
              </a:rPr>
              <a:t> (</a:t>
            </a:r>
            <a:r>
              <a:rPr lang="en-US" sz="1100" b="1" dirty="0" err="1">
                <a:solidFill>
                  <a:srgbClr val="0070C0"/>
                </a:solidFill>
                <a:latin typeface="Calibri"/>
                <a:ea typeface="Calibri"/>
                <a:cs typeface="Calibri"/>
                <a:sym typeface="Calibri"/>
              </a:rPr>
              <a:t>Ky</a:t>
            </a:r>
            <a:r>
              <a:rPr lang="en-US" sz="1100" b="1" dirty="0" smtClean="0">
                <a:solidFill>
                  <a:srgbClr val="0070C0"/>
                </a:solidFill>
                <a:latin typeface="Calibri"/>
                <a:ea typeface="Calibri"/>
                <a:cs typeface="Calibri"/>
                <a:sym typeface="Calibri"/>
              </a:rPr>
              <a:t>)</a:t>
            </a:r>
            <a:endParaRPr lang="en-US" sz="1100" b="1" dirty="0">
              <a:solidFill>
                <a:srgbClr val="0070C0"/>
              </a:solidFill>
            </a:endParaRPr>
          </a:p>
        </p:txBody>
      </p:sp>
      <p:cxnSp>
        <p:nvCxnSpPr>
          <p:cNvPr id="124" name="Google Shape;206;p26"/>
          <p:cNvCxnSpPr/>
          <p:nvPr/>
        </p:nvCxnSpPr>
        <p:spPr>
          <a:xfrm rot="10800000">
            <a:off x="5499973" y="3545503"/>
            <a:ext cx="238200" cy="0"/>
          </a:xfrm>
          <a:prstGeom prst="straightConnector1">
            <a:avLst/>
          </a:prstGeom>
          <a:noFill/>
          <a:ln w="19050" cap="flat" cmpd="sng">
            <a:solidFill>
              <a:srgbClr val="000000"/>
            </a:solidFill>
            <a:prstDash val="solid"/>
            <a:round/>
            <a:headEnd type="none" w="sm" len="sm"/>
            <a:tailEnd type="none" w="sm" len="sm"/>
          </a:ln>
        </p:spPr>
      </p:cxnSp>
      <p:sp>
        <p:nvSpPr>
          <p:cNvPr id="8" name="Google Shape;131;p25">
            <a:extLst>
              <a:ext uri="{FF2B5EF4-FFF2-40B4-BE49-F238E27FC236}">
                <a16:creationId xmlns:a16="http://schemas.microsoft.com/office/drawing/2014/main" id="{EEC6021D-1B0C-B24C-AE71-069D439C1A7A}"/>
              </a:ext>
            </a:extLst>
          </p:cNvPr>
          <p:cNvSpPr/>
          <p:nvPr/>
        </p:nvSpPr>
        <p:spPr>
          <a:xfrm>
            <a:off x="7011753" y="109906"/>
            <a:ext cx="1688186" cy="425100"/>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100" b="1" i="0" u="none" strike="noStrike" cap="none" dirty="0">
              <a:solidFill>
                <a:schemeClr val="dk1"/>
              </a:solidFill>
              <a:latin typeface="Calibri"/>
              <a:ea typeface="Calibri"/>
              <a:cs typeface="Calibri"/>
              <a:sym typeface="Calibri"/>
            </a:endParaRPr>
          </a:p>
          <a:p>
            <a:pPr marL="0" marR="0" lvl="0" indent="0" algn="ctr" rtl="0">
              <a:spcBef>
                <a:spcPts val="0"/>
              </a:spcBef>
              <a:spcAft>
                <a:spcPts val="0"/>
              </a:spcAft>
              <a:buNone/>
            </a:pPr>
            <a:r>
              <a:rPr lang="en" sz="1100" b="1" i="0" u="none" strike="noStrike" cap="none" dirty="0">
                <a:solidFill>
                  <a:schemeClr val="dk1"/>
                </a:solidFill>
                <a:latin typeface="Calibri"/>
                <a:ea typeface="Calibri"/>
                <a:cs typeface="Calibri"/>
                <a:sym typeface="Calibri"/>
              </a:rPr>
              <a:t>Institution Board</a:t>
            </a:r>
            <a:endParaRPr sz="1100" dirty="0"/>
          </a:p>
          <a:p>
            <a:pPr lvl="0" algn="ctr"/>
            <a:r>
              <a:rPr lang="en" sz="1100" b="0" i="0" u="none" strike="noStrike" cap="none" dirty="0">
                <a:solidFill>
                  <a:schemeClr val="dk1"/>
                </a:solidFill>
                <a:latin typeface="Calibri"/>
                <a:ea typeface="Calibri"/>
                <a:cs typeface="Calibri"/>
                <a:sym typeface="Calibri"/>
              </a:rPr>
              <a:t>Chair: </a:t>
            </a:r>
            <a:r>
              <a:rPr lang="en" sz="1100" dirty="0">
                <a:solidFill>
                  <a:schemeClr val="tx1"/>
                </a:solidFill>
                <a:latin typeface="Calibri"/>
                <a:ea typeface="Calibri"/>
                <a:cs typeface="Calibri"/>
                <a:sym typeface="Calibri"/>
              </a:rPr>
              <a:t>XXX (Inst) </a:t>
            </a:r>
            <a:endParaRPr sz="1100" dirty="0">
              <a:solidFill>
                <a:schemeClr val="tx1"/>
              </a:solidFill>
            </a:endParaRPr>
          </a:p>
          <a:p>
            <a:pPr marL="0" marR="0" lvl="0" indent="0" algn="ctr" rtl="0">
              <a:spcBef>
                <a:spcPts val="0"/>
              </a:spcBef>
              <a:spcAft>
                <a:spcPts val="0"/>
              </a:spcAft>
              <a:buNone/>
            </a:pPr>
            <a:endParaRPr sz="1100" b="0" i="0" u="none" strike="noStrike" cap="none" dirty="0">
              <a:solidFill>
                <a:srgbClr val="953734"/>
              </a:solidFill>
              <a:latin typeface="Calibri"/>
              <a:ea typeface="Calibri"/>
              <a:cs typeface="Calibri"/>
              <a:sym typeface="Calibri"/>
            </a:endParaRPr>
          </a:p>
        </p:txBody>
      </p:sp>
      <p:sp>
        <p:nvSpPr>
          <p:cNvPr id="125" name="Google Shape;189;p26"/>
          <p:cNvSpPr/>
          <p:nvPr/>
        </p:nvSpPr>
        <p:spPr>
          <a:xfrm>
            <a:off x="5738159" y="3730430"/>
            <a:ext cx="1472389" cy="39232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DQM Online</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cxnSp>
        <p:nvCxnSpPr>
          <p:cNvPr id="127" name="Google Shape;206;p26"/>
          <p:cNvCxnSpPr/>
          <p:nvPr/>
        </p:nvCxnSpPr>
        <p:spPr>
          <a:xfrm rot="10800000">
            <a:off x="5490494" y="4272239"/>
            <a:ext cx="238200" cy="0"/>
          </a:xfrm>
          <a:prstGeom prst="straightConnector1">
            <a:avLst/>
          </a:prstGeom>
          <a:noFill/>
          <a:ln w="19050" cap="flat" cmpd="sng">
            <a:solidFill>
              <a:srgbClr val="000000"/>
            </a:solidFill>
            <a:prstDash val="solid"/>
            <a:round/>
            <a:headEnd type="none" w="sm" len="sm"/>
            <a:tailEnd type="none" w="sm" len="sm"/>
          </a:ln>
        </p:spPr>
      </p:cxnSp>
      <p:cxnSp>
        <p:nvCxnSpPr>
          <p:cNvPr id="128" name="Google Shape;206;p26"/>
          <p:cNvCxnSpPr/>
          <p:nvPr/>
        </p:nvCxnSpPr>
        <p:spPr>
          <a:xfrm flipH="1">
            <a:off x="1086920" y="1172315"/>
            <a:ext cx="7002555" cy="0"/>
          </a:xfrm>
          <a:prstGeom prst="straightConnector1">
            <a:avLst/>
          </a:prstGeom>
          <a:noFill/>
          <a:ln w="19050" cap="flat" cmpd="sng">
            <a:solidFill>
              <a:srgbClr val="000000"/>
            </a:solidFill>
            <a:prstDash val="solid"/>
            <a:round/>
            <a:headEnd type="none" w="sm" len="sm"/>
            <a:tailEnd type="none" w="sm" len="sm"/>
          </a:ln>
        </p:spPr>
      </p:cxnSp>
      <p:sp>
        <p:nvSpPr>
          <p:cNvPr id="134" name="Google Shape;190;p26"/>
          <p:cNvSpPr/>
          <p:nvPr/>
        </p:nvSpPr>
        <p:spPr>
          <a:xfrm>
            <a:off x="2456283" y="4505133"/>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Tracker</a:t>
            </a:r>
            <a:endParaRPr lang="it-IT"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smtClean="0">
                <a:solidFill>
                  <a:schemeClr val="tx1"/>
                </a:solidFill>
                <a:latin typeface="Calibri"/>
                <a:ea typeface="Calibri"/>
                <a:cs typeface="Calibri"/>
                <a:sym typeface="Calibri"/>
              </a:rPr>
              <a:t>(SUNY)</a:t>
            </a:r>
            <a:endParaRPr lang="en-US" sz="1100" dirty="0">
              <a:solidFill>
                <a:schemeClr val="tx1"/>
              </a:solidFill>
            </a:endParaRPr>
          </a:p>
        </p:txBody>
      </p:sp>
      <p:cxnSp>
        <p:nvCxnSpPr>
          <p:cNvPr id="136" name="Google Shape;207;p26"/>
          <p:cNvCxnSpPr/>
          <p:nvPr/>
        </p:nvCxnSpPr>
        <p:spPr>
          <a:xfrm rot="10800000">
            <a:off x="2224081" y="4706244"/>
            <a:ext cx="238200" cy="0"/>
          </a:xfrm>
          <a:prstGeom prst="straightConnector1">
            <a:avLst/>
          </a:prstGeom>
          <a:noFill/>
          <a:ln w="19050" cap="flat" cmpd="sng">
            <a:solidFill>
              <a:srgbClr val="000000"/>
            </a:solidFill>
            <a:prstDash val="solid"/>
            <a:round/>
            <a:headEnd type="none" w="sm" len="sm"/>
            <a:tailEnd type="none" w="sm" len="sm"/>
          </a:ln>
        </p:spPr>
      </p:cxnSp>
      <p:sp>
        <p:nvSpPr>
          <p:cNvPr id="138" name="TextBox 137"/>
          <p:cNvSpPr txBox="1"/>
          <p:nvPr/>
        </p:nvSpPr>
        <p:spPr>
          <a:xfrm>
            <a:off x="6284113" y="4515759"/>
            <a:ext cx="2351314" cy="646331"/>
          </a:xfrm>
          <a:prstGeom prst="rect">
            <a:avLst/>
          </a:prstGeom>
          <a:solidFill>
            <a:schemeClr val="bg1"/>
          </a:solidFill>
        </p:spPr>
        <p:txBody>
          <a:bodyPr wrap="square" rtlCol="0">
            <a:spAutoFit/>
          </a:bodyPr>
          <a:lstStyle/>
          <a:p>
            <a:r>
              <a:rPr lang="en-US" sz="1800" b="1" dirty="0" smtClean="0">
                <a:solidFill>
                  <a:srgbClr val="0070C0"/>
                </a:solidFill>
              </a:rPr>
              <a:t>EXAMPLES with a few filled in for now</a:t>
            </a:r>
            <a:endParaRPr lang="en-US" sz="1800" b="1" dirty="0">
              <a:solidFill>
                <a:srgbClr val="0070C0"/>
              </a:solidFill>
            </a:endParaRPr>
          </a:p>
        </p:txBody>
      </p:sp>
      <p:sp>
        <p:nvSpPr>
          <p:cNvPr id="75" name="Google Shape;131;p25">
            <a:extLst>
              <a:ext uri="{FF2B5EF4-FFF2-40B4-BE49-F238E27FC236}">
                <a16:creationId xmlns:a16="http://schemas.microsoft.com/office/drawing/2014/main" id="{EEC6021D-1B0C-B24C-AE71-069D439C1A7A}"/>
              </a:ext>
            </a:extLst>
          </p:cNvPr>
          <p:cNvSpPr/>
          <p:nvPr/>
        </p:nvSpPr>
        <p:spPr>
          <a:xfrm>
            <a:off x="7158624" y="600089"/>
            <a:ext cx="1671943" cy="334937"/>
          </a:xfrm>
          <a:prstGeom prst="rect">
            <a:avLst/>
          </a:prstGeom>
          <a:solidFill>
            <a:schemeClr val="bg1"/>
          </a:solid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100" b="1" i="0" u="none" strike="noStrike" cap="none" dirty="0">
              <a:solidFill>
                <a:schemeClr val="dk1"/>
              </a:solidFill>
              <a:latin typeface="Calibri"/>
              <a:ea typeface="Calibri"/>
              <a:cs typeface="Calibri"/>
              <a:sym typeface="Calibri"/>
            </a:endParaRPr>
          </a:p>
          <a:p>
            <a:pPr marL="0" marR="0" lvl="0" indent="0" algn="ctr" rtl="0">
              <a:spcBef>
                <a:spcPts val="0"/>
              </a:spcBef>
              <a:spcAft>
                <a:spcPts val="0"/>
              </a:spcAft>
              <a:buNone/>
            </a:pPr>
            <a:r>
              <a:rPr lang="en-US" sz="1100" b="1" i="0" u="none" strike="noStrike" cap="none" dirty="0" smtClean="0">
                <a:solidFill>
                  <a:schemeClr val="dk1"/>
                </a:solidFill>
                <a:latin typeface="Calibri"/>
                <a:ea typeface="Calibri"/>
                <a:cs typeface="Calibri"/>
                <a:sym typeface="Calibri"/>
              </a:rPr>
              <a:t>Other Admin</a:t>
            </a:r>
            <a:endParaRPr sz="1100" dirty="0"/>
          </a:p>
          <a:p>
            <a:pPr lvl="0" algn="ctr"/>
            <a:r>
              <a:rPr lang="en-US" sz="1100" b="0" i="0" u="none" strike="noStrike" cap="none" dirty="0" smtClean="0">
                <a:solidFill>
                  <a:schemeClr val="dk1"/>
                </a:solidFill>
                <a:latin typeface="Calibri"/>
                <a:ea typeface="Calibri"/>
                <a:cs typeface="Calibri"/>
                <a:sym typeface="Calibri"/>
              </a:rPr>
              <a:t>See next page</a:t>
            </a:r>
            <a:endParaRPr sz="1100" dirty="0">
              <a:solidFill>
                <a:schemeClr val="tx1"/>
              </a:solidFill>
            </a:endParaRPr>
          </a:p>
          <a:p>
            <a:pPr marL="0" marR="0" lvl="0" indent="0" algn="ctr" rtl="0">
              <a:spcBef>
                <a:spcPts val="0"/>
              </a:spcBef>
              <a:spcAft>
                <a:spcPts val="0"/>
              </a:spcAft>
              <a:buNone/>
            </a:pPr>
            <a:endParaRPr sz="1100" b="0" i="0" u="none" strike="noStrike" cap="none" dirty="0">
              <a:solidFill>
                <a:srgbClr val="953734"/>
              </a:solidFill>
              <a:latin typeface="Calibri"/>
              <a:ea typeface="Calibri"/>
              <a:cs typeface="Calibri"/>
              <a:sym typeface="Calibri"/>
            </a:endParaRPr>
          </a:p>
        </p:txBody>
      </p:sp>
      <p:cxnSp>
        <p:nvCxnSpPr>
          <p:cNvPr id="76" name="Google Shape;130;p25">
            <a:extLst>
              <a:ext uri="{FF2B5EF4-FFF2-40B4-BE49-F238E27FC236}">
                <a16:creationId xmlns:a16="http://schemas.microsoft.com/office/drawing/2014/main" id="{28F6CEF5-56FD-0D4E-AB59-EFC8291F51D5}"/>
              </a:ext>
            </a:extLst>
          </p:cNvPr>
          <p:cNvCxnSpPr>
            <a:cxnSpLocks/>
          </p:cNvCxnSpPr>
          <p:nvPr/>
        </p:nvCxnSpPr>
        <p:spPr>
          <a:xfrm flipH="1">
            <a:off x="6930061" y="815958"/>
            <a:ext cx="212321" cy="0"/>
          </a:xfrm>
          <a:prstGeom prst="straightConnector1">
            <a:avLst/>
          </a:prstGeom>
          <a:noFill/>
          <a:ln w="19050" cap="flat" cmpd="sng">
            <a:solidFill>
              <a:schemeClr val="dk1"/>
            </a:solidFill>
            <a:prstDash val="dash"/>
            <a:round/>
            <a:headEnd type="none" w="sm" len="sm"/>
            <a:tailEnd type="none" w="sm" len="sm"/>
          </a:ln>
        </p:spPr>
      </p:cxnSp>
      <p:cxnSp>
        <p:nvCxnSpPr>
          <p:cNvPr id="78" name="Google Shape;130;p25">
            <a:extLst>
              <a:ext uri="{FF2B5EF4-FFF2-40B4-BE49-F238E27FC236}">
                <a16:creationId xmlns:a16="http://schemas.microsoft.com/office/drawing/2014/main" id="{28F6CEF5-56FD-0D4E-AB59-EFC8291F51D5}"/>
              </a:ext>
            </a:extLst>
          </p:cNvPr>
          <p:cNvCxnSpPr>
            <a:cxnSpLocks/>
          </p:cNvCxnSpPr>
          <p:nvPr/>
        </p:nvCxnSpPr>
        <p:spPr>
          <a:xfrm>
            <a:off x="6901793" y="385379"/>
            <a:ext cx="12026" cy="430579"/>
          </a:xfrm>
          <a:prstGeom prst="straightConnector1">
            <a:avLst/>
          </a:prstGeom>
          <a:noFill/>
          <a:ln w="19050" cap="flat" cmpd="sng">
            <a:solidFill>
              <a:schemeClr val="dk1"/>
            </a:solidFill>
            <a:prstDash val="dash"/>
            <a:round/>
            <a:headEnd type="none" w="sm" len="sm"/>
            <a:tailEnd type="none" w="sm" len="sm"/>
          </a:ln>
        </p:spPr>
      </p:cxnSp>
      <p:sp>
        <p:nvSpPr>
          <p:cNvPr id="90" name="Google Shape;218;p26"/>
          <p:cNvSpPr/>
          <p:nvPr/>
        </p:nvSpPr>
        <p:spPr>
          <a:xfrm>
            <a:off x="7331172" y="1308933"/>
            <a:ext cx="1326846" cy="63481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SPA team</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 </a:t>
            </a:r>
            <a:endParaRPr lang="en-US" sz="1100" dirty="0">
              <a:solidFill>
                <a:schemeClr val="tx1"/>
              </a:solidFill>
            </a:endParaRPr>
          </a:p>
        </p:txBody>
      </p:sp>
      <p:sp>
        <p:nvSpPr>
          <p:cNvPr id="92" name="Google Shape;189;p26"/>
          <p:cNvSpPr/>
          <p:nvPr/>
        </p:nvSpPr>
        <p:spPr>
          <a:xfrm>
            <a:off x="7700224" y="2061713"/>
            <a:ext cx="1191900"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dirty="0" smtClean="0">
                <a:solidFill>
                  <a:schemeClr val="dk1"/>
                </a:solidFill>
                <a:latin typeface="Calibri"/>
                <a:ea typeface="Calibri"/>
                <a:cs typeface="Calibri"/>
                <a:sym typeface="Calibri"/>
              </a:rPr>
              <a:t>GEANT model</a:t>
            </a:r>
            <a:endParaRPr lang="en" sz="1100" b="1" dirty="0">
              <a:solidFill>
                <a:schemeClr val="dk1"/>
              </a:solidFill>
              <a:latin typeface="Calibri"/>
              <a:ea typeface="Calibri"/>
              <a:cs typeface="Calibri"/>
              <a:sym typeface="Calibri"/>
            </a:endParaRPr>
          </a:p>
          <a:p>
            <a:pPr lvl="0" algn="ctr"/>
            <a:r>
              <a:rPr lang="en-US" sz="1100" b="1" dirty="0" err="1">
                <a:solidFill>
                  <a:srgbClr val="0070C0"/>
                </a:solidFill>
                <a:latin typeface="Calibri"/>
                <a:ea typeface="Calibri"/>
                <a:cs typeface="Calibri"/>
                <a:sym typeface="Calibri"/>
              </a:rPr>
              <a:t>Schwendimann</a:t>
            </a:r>
            <a:r>
              <a:rPr lang="en-US" sz="1100" b="1" dirty="0">
                <a:solidFill>
                  <a:srgbClr val="0070C0"/>
                </a:solidFill>
                <a:latin typeface="Calibri"/>
                <a:ea typeface="Calibri"/>
                <a:cs typeface="Calibri"/>
                <a:sym typeface="Calibri"/>
              </a:rPr>
              <a:t> </a:t>
            </a:r>
            <a:r>
              <a:rPr lang="en-US" sz="1100" b="1" dirty="0" smtClean="0">
                <a:solidFill>
                  <a:srgbClr val="0070C0"/>
                </a:solidFill>
                <a:latin typeface="Calibri"/>
                <a:ea typeface="Calibri"/>
                <a:cs typeface="Calibri"/>
                <a:sym typeface="Calibri"/>
              </a:rPr>
              <a:t>(UW)</a:t>
            </a:r>
            <a:endParaRPr lang="en-US" sz="1100" b="1" dirty="0">
              <a:solidFill>
                <a:srgbClr val="0070C0"/>
              </a:solidFill>
            </a:endParaRPr>
          </a:p>
        </p:txBody>
      </p:sp>
      <p:sp>
        <p:nvSpPr>
          <p:cNvPr id="93" name="Google Shape;190;p26"/>
          <p:cNvSpPr/>
          <p:nvPr/>
        </p:nvSpPr>
        <p:spPr>
          <a:xfrm>
            <a:off x="7700224" y="2721509"/>
            <a:ext cx="1191900" cy="480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lvl="0" algn="ctr"/>
            <a:r>
              <a:rPr lang="it-IT" sz="1100" b="1" dirty="0" smtClean="0">
                <a:solidFill>
                  <a:schemeClr val="dk1"/>
                </a:solidFill>
                <a:latin typeface="Calibri"/>
                <a:ea typeface="Calibri"/>
                <a:cs typeface="Calibri"/>
                <a:sym typeface="Calibri"/>
              </a:rPr>
              <a:t>Analysis model</a:t>
            </a:r>
            <a:endParaRPr lang="it-IT"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r>
              <a:rPr lang="it-IT" sz="1100" dirty="0" smtClean="0">
                <a:solidFill>
                  <a:schemeClr val="tx1"/>
                </a:solidFill>
                <a:latin typeface="Calibri"/>
                <a:cs typeface="Calibri"/>
                <a:sym typeface="Calibri"/>
              </a:rPr>
              <a:t> </a:t>
            </a:r>
            <a:endParaRPr lang="it-IT" sz="1100" dirty="0">
              <a:solidFill>
                <a:schemeClr val="tx1"/>
              </a:solidFill>
            </a:endParaRPr>
          </a:p>
        </p:txBody>
      </p:sp>
      <p:cxnSp>
        <p:nvCxnSpPr>
          <p:cNvPr id="97" name="Google Shape;205;p26"/>
          <p:cNvCxnSpPr>
            <a:cxnSpLocks/>
          </p:cNvCxnSpPr>
          <p:nvPr/>
        </p:nvCxnSpPr>
        <p:spPr>
          <a:xfrm>
            <a:off x="7459770" y="1968837"/>
            <a:ext cx="2265" cy="2345000"/>
          </a:xfrm>
          <a:prstGeom prst="straightConnector1">
            <a:avLst/>
          </a:prstGeom>
          <a:noFill/>
          <a:ln w="19050" cap="flat" cmpd="sng">
            <a:solidFill>
              <a:srgbClr val="000000"/>
            </a:solidFill>
            <a:prstDash val="solid"/>
            <a:round/>
            <a:headEnd type="none" w="sm" len="sm"/>
            <a:tailEnd type="none" w="sm" len="sm"/>
          </a:ln>
        </p:spPr>
      </p:cxnSp>
      <p:cxnSp>
        <p:nvCxnSpPr>
          <p:cNvPr id="103" name="Google Shape;206;p26"/>
          <p:cNvCxnSpPr/>
          <p:nvPr/>
        </p:nvCxnSpPr>
        <p:spPr>
          <a:xfrm rot="10800000">
            <a:off x="7462036" y="2326530"/>
            <a:ext cx="238200" cy="0"/>
          </a:xfrm>
          <a:prstGeom prst="straightConnector1">
            <a:avLst/>
          </a:prstGeom>
          <a:noFill/>
          <a:ln w="19050" cap="flat" cmpd="sng">
            <a:solidFill>
              <a:srgbClr val="000000"/>
            </a:solidFill>
            <a:prstDash val="solid"/>
            <a:round/>
            <a:headEnd type="none" w="sm" len="sm"/>
            <a:tailEnd type="none" w="sm" len="sm"/>
          </a:ln>
        </p:spPr>
      </p:cxnSp>
      <p:cxnSp>
        <p:nvCxnSpPr>
          <p:cNvPr id="104" name="Google Shape;207;p26"/>
          <p:cNvCxnSpPr/>
          <p:nvPr/>
        </p:nvCxnSpPr>
        <p:spPr>
          <a:xfrm rot="10800000">
            <a:off x="7475321" y="2963955"/>
            <a:ext cx="238200" cy="0"/>
          </a:xfrm>
          <a:prstGeom prst="straightConnector1">
            <a:avLst/>
          </a:prstGeom>
          <a:noFill/>
          <a:ln w="19050" cap="flat" cmpd="sng">
            <a:solidFill>
              <a:srgbClr val="000000"/>
            </a:solidFill>
            <a:prstDash val="solid"/>
            <a:round/>
            <a:headEnd type="none" w="sm" len="sm"/>
            <a:tailEnd type="none" w="sm" len="sm"/>
          </a:ln>
        </p:spPr>
      </p:cxnSp>
      <p:sp>
        <p:nvSpPr>
          <p:cNvPr id="126" name="Google Shape;189;p26"/>
          <p:cNvSpPr/>
          <p:nvPr/>
        </p:nvSpPr>
        <p:spPr>
          <a:xfrm>
            <a:off x="7697958" y="3322284"/>
            <a:ext cx="1191900"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ATAR-phys-model</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cxnSp>
        <p:nvCxnSpPr>
          <p:cNvPr id="129" name="Google Shape;206;p26"/>
          <p:cNvCxnSpPr/>
          <p:nvPr/>
        </p:nvCxnSpPr>
        <p:spPr>
          <a:xfrm rot="10800000">
            <a:off x="7459770" y="3587101"/>
            <a:ext cx="238200" cy="0"/>
          </a:xfrm>
          <a:prstGeom prst="straightConnector1">
            <a:avLst/>
          </a:prstGeom>
          <a:noFill/>
          <a:ln w="19050" cap="flat" cmpd="sng">
            <a:solidFill>
              <a:srgbClr val="000000"/>
            </a:solidFill>
            <a:prstDash val="solid"/>
            <a:round/>
            <a:headEnd type="none" w="sm" len="sm"/>
            <a:tailEnd type="none" w="sm" len="sm"/>
          </a:ln>
        </p:spPr>
      </p:cxnSp>
      <p:sp>
        <p:nvSpPr>
          <p:cNvPr id="130" name="Google Shape;189;p26"/>
          <p:cNvSpPr/>
          <p:nvPr/>
        </p:nvSpPr>
        <p:spPr>
          <a:xfrm>
            <a:off x="7697958" y="3988540"/>
            <a:ext cx="1191900" cy="55819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Calo-phys-model</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cxnSp>
        <p:nvCxnSpPr>
          <p:cNvPr id="131" name="Google Shape;206;p26"/>
          <p:cNvCxnSpPr/>
          <p:nvPr/>
        </p:nvCxnSpPr>
        <p:spPr>
          <a:xfrm rot="10800000">
            <a:off x="7450291" y="4313837"/>
            <a:ext cx="238200" cy="0"/>
          </a:xfrm>
          <a:prstGeom prst="straightConnector1">
            <a:avLst/>
          </a:prstGeom>
          <a:noFill/>
          <a:ln w="19050" cap="flat" cmpd="sng">
            <a:solidFill>
              <a:srgbClr val="000000"/>
            </a:solidFill>
            <a:prstDash val="solid"/>
            <a:round/>
            <a:headEnd type="none" w="sm" len="sm"/>
            <a:tailEnd type="none" w="sm" len="sm"/>
          </a:ln>
        </p:spPr>
      </p:cxnSp>
      <p:cxnSp>
        <p:nvCxnSpPr>
          <p:cNvPr id="132" name="Google Shape;169;p25">
            <a:extLst>
              <a:ext uri="{FF2B5EF4-FFF2-40B4-BE49-F238E27FC236}">
                <a16:creationId xmlns:a16="http://schemas.microsoft.com/office/drawing/2014/main" id="{ABE5A93F-4BEF-814A-B4F7-5683376D38DE}"/>
              </a:ext>
            </a:extLst>
          </p:cNvPr>
          <p:cNvCxnSpPr>
            <a:cxnSpLocks/>
          </p:cNvCxnSpPr>
          <p:nvPr/>
        </p:nvCxnSpPr>
        <p:spPr>
          <a:xfrm>
            <a:off x="8091505" y="1184793"/>
            <a:ext cx="0" cy="122931"/>
          </a:xfrm>
          <a:prstGeom prst="straightConnector1">
            <a:avLst/>
          </a:prstGeom>
          <a:noFill/>
          <a:ln w="19050" cap="flat" cmpd="sng">
            <a:solidFill>
              <a:srgbClr val="000000"/>
            </a:solidFill>
            <a:prstDash val="solid"/>
            <a:round/>
            <a:headEnd type="none" w="sm" len="sm"/>
            <a:tailEnd type="none" w="sm" len="sm"/>
          </a:ln>
        </p:spPr>
      </p:cxnSp>
      <p:sp>
        <p:nvSpPr>
          <p:cNvPr id="133" name="Google Shape;189;p26"/>
          <p:cNvSpPr/>
          <p:nvPr/>
        </p:nvSpPr>
        <p:spPr>
          <a:xfrm>
            <a:off x="5718477" y="4180482"/>
            <a:ext cx="1472389" cy="39232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dirty="0" smtClean="0">
                <a:solidFill>
                  <a:schemeClr val="dk1"/>
                </a:solidFill>
                <a:latin typeface="Calibri"/>
                <a:ea typeface="Calibri"/>
                <a:cs typeface="Calibri"/>
                <a:sym typeface="Calibri"/>
              </a:rPr>
              <a:t>Nearline/Offline</a:t>
            </a:r>
            <a:endParaRPr lang="en" sz="1100" b="1" dirty="0">
              <a:solidFill>
                <a:schemeClr val="dk1"/>
              </a:solidFill>
              <a:latin typeface="Calibri"/>
              <a:ea typeface="Calibri"/>
              <a:cs typeface="Calibri"/>
              <a:sym typeface="Calibri"/>
            </a:endParaRPr>
          </a:p>
          <a:p>
            <a:pPr lvl="0" algn="ctr"/>
            <a:r>
              <a:rPr lang="en-US" sz="1100" dirty="0">
                <a:solidFill>
                  <a:schemeClr val="tx1"/>
                </a:solidFill>
                <a:latin typeface="Calibri"/>
                <a:ea typeface="Calibri"/>
                <a:cs typeface="Calibri"/>
                <a:sym typeface="Calibri"/>
              </a:rPr>
              <a:t>XXX (</a:t>
            </a:r>
            <a:r>
              <a:rPr lang="en-US" sz="1100" dirty="0" err="1">
                <a:solidFill>
                  <a:schemeClr val="tx1"/>
                </a:solidFill>
                <a:latin typeface="Calibri"/>
                <a:ea typeface="Calibri"/>
                <a:cs typeface="Calibri"/>
                <a:sym typeface="Calibri"/>
              </a:rPr>
              <a:t>Inst</a:t>
            </a:r>
            <a:r>
              <a:rPr lang="en-US" sz="1100" dirty="0">
                <a:solidFill>
                  <a:schemeClr val="tx1"/>
                </a:solidFill>
                <a:latin typeface="Calibri"/>
                <a:ea typeface="Calibri"/>
                <a:cs typeface="Calibri"/>
                <a:sym typeface="Calibri"/>
              </a:rPr>
              <a:t>)</a:t>
            </a:r>
            <a:endParaRPr lang="en-US" sz="1100" dirty="0">
              <a:solidFill>
                <a:schemeClr val="tx1"/>
              </a:solidFill>
            </a:endParaRPr>
          </a:p>
        </p:txBody>
      </p:sp>
      <p:cxnSp>
        <p:nvCxnSpPr>
          <p:cNvPr id="135" name="Google Shape;206;p26"/>
          <p:cNvCxnSpPr/>
          <p:nvPr/>
        </p:nvCxnSpPr>
        <p:spPr>
          <a:xfrm rot="10800000">
            <a:off x="5486808" y="3940482"/>
            <a:ext cx="238200" cy="0"/>
          </a:xfrm>
          <a:prstGeom prst="straightConnector1">
            <a:avLst/>
          </a:prstGeom>
          <a:noFill/>
          <a:ln w="19050" cap="flat" cmpd="sng">
            <a:solidFill>
              <a:srgbClr val="000000"/>
            </a:solidFill>
            <a:prstDash val="solid"/>
            <a:round/>
            <a:headEnd type="none" w="sm" len="sm"/>
            <a:tailEnd type="none" w="sm" len="sm"/>
          </a:ln>
        </p:spPr>
      </p:cxnSp>
      <p:sp>
        <p:nvSpPr>
          <p:cNvPr id="80" name="Google Shape;134;p25">
            <a:extLst>
              <a:ext uri="{FF2B5EF4-FFF2-40B4-BE49-F238E27FC236}">
                <a16:creationId xmlns:a16="http://schemas.microsoft.com/office/drawing/2014/main" id="{55DF847A-2741-7C4F-B89B-825569DAC1BE}"/>
              </a:ext>
            </a:extLst>
          </p:cNvPr>
          <p:cNvSpPr/>
          <p:nvPr/>
        </p:nvSpPr>
        <p:spPr>
          <a:xfrm>
            <a:off x="3019258" y="682735"/>
            <a:ext cx="2743200" cy="41012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US" sz="1100" b="1" i="0" u="none" strike="noStrike" cap="none" dirty="0" smtClean="0">
                <a:solidFill>
                  <a:schemeClr val="dk1"/>
                </a:solidFill>
                <a:latin typeface="Calibri"/>
                <a:ea typeface="Calibri"/>
                <a:cs typeface="Calibri"/>
                <a:sym typeface="Calibri"/>
              </a:rPr>
              <a:t>Technical Coordinator / Project Manager</a:t>
            </a:r>
            <a:endParaRPr sz="1100" dirty="0"/>
          </a:p>
          <a:p>
            <a:pPr marL="0" marR="0" lvl="0" indent="0" algn="ctr" rtl="0">
              <a:spcBef>
                <a:spcPts val="0"/>
              </a:spcBef>
              <a:spcAft>
                <a:spcPts val="0"/>
              </a:spcAft>
              <a:buNone/>
            </a:pPr>
            <a:r>
              <a:rPr lang="en" sz="1100" b="0" i="0" u="none" strike="noStrike" cap="none" dirty="0" smtClean="0">
                <a:solidFill>
                  <a:schemeClr val="tx1"/>
                </a:solidFill>
                <a:latin typeface="Calibri"/>
                <a:ea typeface="Calibri"/>
                <a:cs typeface="Calibri"/>
                <a:sym typeface="Calibri"/>
              </a:rPr>
              <a:t>XXX (</a:t>
            </a:r>
            <a:r>
              <a:rPr lang="en" sz="1100" dirty="0" smtClean="0">
                <a:solidFill>
                  <a:schemeClr val="tx1"/>
                </a:solidFill>
                <a:latin typeface="Calibri"/>
                <a:ea typeface="Calibri"/>
                <a:cs typeface="Calibri"/>
                <a:sym typeface="Calibri"/>
              </a:rPr>
              <a:t>Inst</a:t>
            </a:r>
            <a:r>
              <a:rPr lang="en" sz="1100" b="0" i="0" u="none" strike="noStrike" cap="none" dirty="0" smtClean="0">
                <a:solidFill>
                  <a:schemeClr val="tx1"/>
                </a:solidFill>
                <a:latin typeface="Calibri"/>
                <a:ea typeface="Calibri"/>
                <a:cs typeface="Calibri"/>
                <a:sym typeface="Calibri"/>
              </a:rPr>
              <a:t>)</a:t>
            </a:r>
            <a:endParaRPr sz="1100" dirty="0">
              <a:solidFill>
                <a:schemeClr val="tx1"/>
              </a:solidFill>
            </a:endParaRPr>
          </a:p>
        </p:txBody>
      </p:sp>
      <p:sp>
        <p:nvSpPr>
          <p:cNvPr id="4" name="Google Shape;134;p25">
            <a:extLst>
              <a:ext uri="{FF2B5EF4-FFF2-40B4-BE49-F238E27FC236}">
                <a16:creationId xmlns:a16="http://schemas.microsoft.com/office/drawing/2014/main" id="{55DF847A-2741-7C4F-B89B-825569DAC1BE}"/>
              </a:ext>
            </a:extLst>
          </p:cNvPr>
          <p:cNvSpPr/>
          <p:nvPr/>
        </p:nvSpPr>
        <p:spPr>
          <a:xfrm>
            <a:off x="3019258" y="172914"/>
            <a:ext cx="2743200" cy="41012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100" b="1" i="0" u="none" strike="noStrike" cap="none" dirty="0">
                <a:solidFill>
                  <a:schemeClr val="dk1"/>
                </a:solidFill>
                <a:latin typeface="Calibri"/>
                <a:ea typeface="Calibri"/>
                <a:cs typeface="Calibri"/>
                <a:sym typeface="Calibri"/>
              </a:rPr>
              <a:t>Spokespersons</a:t>
            </a:r>
            <a:endParaRPr sz="1100" dirty="0"/>
          </a:p>
          <a:p>
            <a:pPr marL="0" marR="0" lvl="0" indent="0" algn="ctr" rtl="0">
              <a:spcBef>
                <a:spcPts val="0"/>
              </a:spcBef>
              <a:spcAft>
                <a:spcPts val="0"/>
              </a:spcAft>
              <a:buNone/>
            </a:pPr>
            <a:r>
              <a:rPr lang="en" sz="1100" b="0" i="0" u="none" strike="noStrike" cap="none" dirty="0" smtClean="0">
                <a:solidFill>
                  <a:schemeClr val="tx1"/>
                </a:solidFill>
                <a:latin typeface="Calibri"/>
                <a:ea typeface="Calibri"/>
                <a:cs typeface="Calibri"/>
                <a:sym typeface="Calibri"/>
              </a:rPr>
              <a:t>XXX (</a:t>
            </a:r>
            <a:r>
              <a:rPr lang="en" sz="1100" dirty="0" smtClean="0">
                <a:solidFill>
                  <a:schemeClr val="tx1"/>
                </a:solidFill>
                <a:latin typeface="Calibri"/>
                <a:ea typeface="Calibri"/>
                <a:cs typeface="Calibri"/>
                <a:sym typeface="Calibri"/>
              </a:rPr>
              <a:t>Inst</a:t>
            </a:r>
            <a:r>
              <a:rPr lang="en" sz="1100" b="0" i="0" u="none" strike="noStrike" cap="none" dirty="0" smtClean="0">
                <a:solidFill>
                  <a:schemeClr val="tx1"/>
                </a:solidFill>
                <a:latin typeface="Calibri"/>
                <a:ea typeface="Calibri"/>
                <a:cs typeface="Calibri"/>
                <a:sym typeface="Calibri"/>
              </a:rPr>
              <a:t>), </a:t>
            </a:r>
            <a:r>
              <a:rPr lang="en" sz="1100" dirty="0" smtClean="0">
                <a:solidFill>
                  <a:schemeClr val="tx1"/>
                </a:solidFill>
                <a:latin typeface="Calibri"/>
                <a:ea typeface="Calibri"/>
                <a:cs typeface="Calibri"/>
                <a:sym typeface="Calibri"/>
              </a:rPr>
              <a:t>XXX</a:t>
            </a:r>
            <a:r>
              <a:rPr lang="en" sz="1100" b="0" i="0" u="none" strike="noStrike" cap="none" dirty="0" smtClean="0">
                <a:solidFill>
                  <a:schemeClr val="tx1"/>
                </a:solidFill>
                <a:latin typeface="Calibri"/>
                <a:ea typeface="Calibri"/>
                <a:cs typeface="Calibri"/>
                <a:sym typeface="Calibri"/>
              </a:rPr>
              <a:t> (</a:t>
            </a:r>
            <a:r>
              <a:rPr lang="en" sz="1100" dirty="0" smtClean="0">
                <a:solidFill>
                  <a:schemeClr val="tx1"/>
                </a:solidFill>
                <a:latin typeface="Calibri"/>
                <a:ea typeface="Calibri"/>
                <a:cs typeface="Calibri"/>
                <a:sym typeface="Calibri"/>
              </a:rPr>
              <a:t>Inst</a:t>
            </a:r>
            <a:r>
              <a:rPr lang="en" sz="1100" b="0" i="0" u="none" strike="noStrike" cap="none" dirty="0" smtClean="0">
                <a:solidFill>
                  <a:schemeClr val="tx1"/>
                </a:solidFill>
                <a:latin typeface="Calibri"/>
                <a:ea typeface="Calibri"/>
                <a:cs typeface="Calibri"/>
                <a:sym typeface="Calibri"/>
              </a:rPr>
              <a:t>) </a:t>
            </a:r>
            <a:endParaRPr sz="1100" dirty="0">
              <a:solidFill>
                <a:schemeClr val="tx1"/>
              </a:solidFill>
            </a:endParaRPr>
          </a:p>
        </p:txBody>
      </p:sp>
      <p:cxnSp>
        <p:nvCxnSpPr>
          <p:cNvPr id="82" name="Google Shape;130;p25">
            <a:extLst>
              <a:ext uri="{FF2B5EF4-FFF2-40B4-BE49-F238E27FC236}">
                <a16:creationId xmlns:a16="http://schemas.microsoft.com/office/drawing/2014/main" id="{28F6CEF5-56FD-0D4E-AB59-EFC8291F51D5}"/>
              </a:ext>
            </a:extLst>
          </p:cNvPr>
          <p:cNvCxnSpPr>
            <a:cxnSpLocks/>
            <a:stCxn id="4" idx="1"/>
          </p:cNvCxnSpPr>
          <p:nvPr/>
        </p:nvCxnSpPr>
        <p:spPr>
          <a:xfrm flipH="1">
            <a:off x="2398293" y="377974"/>
            <a:ext cx="620965" cy="280246"/>
          </a:xfrm>
          <a:prstGeom prst="straightConnector1">
            <a:avLst/>
          </a:prstGeom>
          <a:noFill/>
          <a:ln w="19050" cap="flat" cmpd="sng">
            <a:solidFill>
              <a:schemeClr val="dk1"/>
            </a:solidFill>
            <a:prstDash val="dash"/>
            <a:round/>
            <a:headEnd type="none" w="sm" len="sm"/>
            <a:tailEnd type="none" w="sm" len="sm"/>
          </a:ln>
        </p:spPr>
      </p:cxnSp>
    </p:spTree>
    <p:extLst>
      <p:ext uri="{BB962C8B-B14F-4D97-AF65-F5344CB8AC3E}">
        <p14:creationId xmlns:p14="http://schemas.microsoft.com/office/powerpoint/2010/main" val="739924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87674"/>
            <a:ext cx="8520600" cy="572700"/>
          </a:xfrm>
        </p:spPr>
        <p:txBody>
          <a:bodyPr/>
          <a:lstStyle/>
          <a:p>
            <a:r>
              <a:rPr lang="en-US" sz="1600" dirty="0" smtClean="0"/>
              <a:t>Bylaws (adapted from g-2; would like to edit in good ideas from other models, remembering we are smaller in general)</a:t>
            </a:r>
            <a:endParaRPr lang="en-US" sz="1600" dirty="0"/>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1119" y="464482"/>
            <a:ext cx="3020591" cy="2221023"/>
          </a:xfrm>
          <a:prstGeom prst="rect">
            <a:avLst/>
          </a:prstGeom>
        </p:spPr>
      </p:pic>
      <p:pic>
        <p:nvPicPr>
          <p:cNvPr id="4" name="Picture 3" descr="Bylaws-Pioneer-V1.1.docx - Word"/>
          <p:cNvPicPr>
            <a:picLocks noChangeAspect="1"/>
          </p:cNvPicPr>
          <p:nvPr/>
        </p:nvPicPr>
        <p:blipFill rotWithShape="1">
          <a:blip r:embed="rId3">
            <a:extLst>
              <a:ext uri="{28A0092B-C50C-407E-A947-70E740481C1C}">
                <a14:useLocalDpi xmlns:a14="http://schemas.microsoft.com/office/drawing/2010/main" val="0"/>
              </a:ext>
            </a:extLst>
          </a:blip>
          <a:srcRect t="33172" b="31681"/>
          <a:stretch/>
        </p:blipFill>
        <p:spPr>
          <a:xfrm>
            <a:off x="29245" y="2396358"/>
            <a:ext cx="9140779" cy="2284249"/>
          </a:xfrm>
          <a:prstGeom prst="rect">
            <a:avLst/>
          </a:prstGeom>
        </p:spPr>
      </p:pic>
      <p:sp>
        <p:nvSpPr>
          <p:cNvPr id="6" name="Bent Arrow 5"/>
          <p:cNvSpPr/>
          <p:nvPr/>
        </p:nvSpPr>
        <p:spPr>
          <a:xfrm rot="16200000" flipH="1">
            <a:off x="1413335" y="937484"/>
            <a:ext cx="907391" cy="1828179"/>
          </a:xfrm>
          <a:prstGeom prst="bentArrow">
            <a:avLst>
              <a:gd name="adj1" fmla="val 8398"/>
              <a:gd name="adj2" fmla="val 13031"/>
              <a:gd name="adj3" fmla="val 25000"/>
              <a:gd name="adj4" fmla="val 518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48906424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45482</TotalTime>
  <Words>947</Words>
  <Application>Microsoft Office PowerPoint</Application>
  <PresentationFormat>On-screen Show (16:9)</PresentationFormat>
  <Paragraphs>234</Paragraphs>
  <Slides>6</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Simple Light</vt:lpstr>
      <vt:lpstr>1_Office Theme</vt:lpstr>
      <vt:lpstr>PIONEER… time to ‘get organized’  </vt:lpstr>
      <vt:lpstr>Meeting Proposal: Tuesdays and Fridays;  Alt Week Schedules; </vt:lpstr>
      <vt:lpstr>Institutional Board … not yet complete, but </vt:lpstr>
      <vt:lpstr>PowerPoint Presentation</vt:lpstr>
      <vt:lpstr>PowerPoint Presentation</vt:lpstr>
      <vt:lpstr>Bylaws (adapted from g-2; would like to edit in good ideas from other models, remembering we are smaller in general)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Hertzog</dc:creator>
  <cp:lastModifiedBy>David Hertzog</cp:lastModifiedBy>
  <cp:revision>293</cp:revision>
  <cp:lastPrinted>2021-05-17T14:45:05Z</cp:lastPrinted>
  <dcterms:modified xsi:type="dcterms:W3CDTF">2023-10-18T15:34:33Z</dcterms:modified>
</cp:coreProperties>
</file>