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11"/>
  </p:notesMasterIdLst>
  <p:sldIdLst>
    <p:sldId id="289" r:id="rId5"/>
    <p:sldId id="290" r:id="rId6"/>
    <p:sldId id="291" r:id="rId7"/>
    <p:sldId id="292" r:id="rId8"/>
    <p:sldId id="293" r:id="rId9"/>
    <p:sldId id="297" r:id="rId10"/>
  </p:sldIdLst>
  <p:sldSz cx="12192000" cy="6858000"/>
  <p:notesSz cx="7010400" cy="92964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Helvetica" panose="020B0604020202020204" pitchFamily="34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248" userDrawn="1">
          <p15:clr>
            <a:srgbClr val="A4A3A4"/>
          </p15:clr>
        </p15:guide>
        <p15:guide id="2" pos="312">
          <p15:clr>
            <a:srgbClr val="A4A3A4"/>
          </p15:clr>
        </p15:guide>
        <p15:guide id="3" pos="1656" userDrawn="1">
          <p15:clr>
            <a:srgbClr val="A4A3A4"/>
          </p15:clr>
        </p15:guide>
        <p15:guide id="5" orient="horz" pos="3792" userDrawn="1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9" roundtripDataSignature="AMtx7mj3jbLeN3tfNeeXPwQSjWj99GkEZ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821A08"/>
    <a:srgbClr val="DF810F"/>
    <a:srgbClr val="EE8A10"/>
    <a:srgbClr val="9EB1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1DCFB4-DC6E-4A83-99DA-36CACB3321ED}" v="33" dt="2023-10-14T03:45:07.986"/>
    <p1510:client id="{B8306B92-2004-F62D-52EA-9FCDF42D0187}" v="4" dt="2023-10-14T16:40:16.456"/>
    <p1510:client id="{E50E0969-5A76-74B1-2CF4-09417779394B}" v="21" dt="2023-10-15T23:58:50.754"/>
  </p1510:revLst>
</p1510:revInfo>
</file>

<file path=ppt/tableStyles.xml><?xml version="1.0" encoding="utf-8"?>
<a:tblStyleLst xmlns:a="http://schemas.openxmlformats.org/drawingml/2006/main" def="{518697F8-4CB7-4AE2-BDD5-BBE467189BEA}">
  <a:tblStyle styleId="{518697F8-4CB7-4AE2-BDD5-BBE467189BE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9" d="100"/>
          <a:sy n="129" d="100"/>
        </p:scale>
        <p:origin x="306" y="132"/>
      </p:cViewPr>
      <p:guideLst>
        <p:guide orient="horz" pos="4248"/>
        <p:guide pos="312"/>
        <p:guide pos="1656"/>
        <p:guide orient="horz" pos="37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54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49" Type="http://customschemas.google.com/relationships/presentationmetadata" Target="metadata"/><Relationship Id="rId10" Type="http://schemas.openxmlformats.org/officeDocument/2006/relationships/slide" Target="slides/slide6.xml"/><Relationship Id="rId19" Type="http://schemas.openxmlformats.org/officeDocument/2006/relationships/font" Target="fonts/font8.fntdata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46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8" tIns="46567" rIns="93158" bIns="46567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8" tIns="46567" rIns="93158" bIns="46567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8" tIns="46567" rIns="93158" bIns="46567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8" tIns="46567" rIns="93158" bIns="46567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8" tIns="46567" rIns="93158" bIns="46567" anchor="b" anchorCtr="0">
            <a:noAutofit/>
          </a:bodyPr>
          <a:lstStyle/>
          <a:p>
            <a:pPr algn="r"/>
            <a:fld id="{00000000-1234-1234-1234-123412341234}" type="slidenum">
              <a:rPr lang="en-US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/>
              <a:t>‹#›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198785" y="2554266"/>
            <a:ext cx="11589424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189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377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566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754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198785" y="1708711"/>
            <a:ext cx="11589425" cy="82226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endParaRPr lang="en-US"/>
          </a:p>
        </p:txBody>
      </p:sp>
      <p:pic>
        <p:nvPicPr>
          <p:cNvPr id="5" name="Picture 4" descr="Screen Clippi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29" y="-31496"/>
            <a:ext cx="12197231" cy="121540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06B1EC6-D754-4946-B843-E6D9C3F690F3}"/>
              </a:ext>
            </a:extLst>
          </p:cNvPr>
          <p:cNvPicPr/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999275" y="131040"/>
            <a:ext cx="2970005" cy="560336"/>
          </a:xfrm>
          <a:prstGeom prst="rect">
            <a:avLst/>
          </a:prstGeom>
          <a:ln>
            <a:noFill/>
          </a:ln>
        </p:spPr>
      </p:pic>
      <p:sp>
        <p:nvSpPr>
          <p:cNvPr id="3" name="Google Shape;94;p2">
            <a:extLst>
              <a:ext uri="{FF2B5EF4-FFF2-40B4-BE49-F238E27FC236}">
                <a16:creationId xmlns:a16="http://schemas.microsoft.com/office/drawing/2014/main" id="{600026A6-8D65-0678-70C4-36308025BFC0}"/>
              </a:ext>
            </a:extLst>
          </p:cNvPr>
          <p:cNvSpPr/>
          <p:nvPr userDrawn="1"/>
        </p:nvSpPr>
        <p:spPr>
          <a:xfrm>
            <a:off x="3493657" y="6554520"/>
            <a:ext cx="4999680" cy="30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Peter Kammel – Discussion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22124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  <p15:guide id="2" orient="horz" pos="22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19487" y="154515"/>
            <a:ext cx="11226396" cy="557705"/>
          </a:xfrm>
          <a:prstGeom prst="rect">
            <a:avLst/>
          </a:prstGeom>
        </p:spPr>
        <p:txBody>
          <a:bodyPr/>
          <a:lstStyle>
            <a:lvl1pPr>
              <a:defRPr sz="32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19487" y="962529"/>
            <a:ext cx="11226396" cy="5439757"/>
          </a:xfrm>
          <a:prstGeom prst="rect">
            <a:avLst/>
          </a:prstGeom>
        </p:spPr>
        <p:txBody>
          <a:bodyPr lIns="0" tIns="0" rIns="0" bIns="0"/>
          <a:lstStyle>
            <a:lvl1pPr marL="106363" indent="-152400">
              <a:tabLst>
                <a:tab pos="288925" algn="l"/>
              </a:tabLst>
              <a:defRPr sz="20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00041" indent="-228594">
              <a:tabLst/>
              <a:defRPr sz="18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14338" indent="-171446">
              <a:buFont typeface="Arial" charset="0"/>
              <a:buChar char="•"/>
              <a:tabLst/>
              <a:defRPr sz="1600">
                <a:solidFill>
                  <a:schemeClr val="accent2">
                    <a:lumMod val="50000"/>
                  </a:schemeClr>
                </a:solidFill>
              </a:defRPr>
            </a:lvl3pPr>
            <a:lvl4pPr marL="690545" indent="-61912">
              <a:buNone/>
              <a:tabLst/>
              <a:defRPr sz="1400">
                <a:solidFill>
                  <a:schemeClr val="accent4">
                    <a:lumMod val="75000"/>
                  </a:schemeClr>
                </a:solidFill>
              </a:defRPr>
            </a:lvl4pPr>
            <a:lvl5pPr marL="858817" indent="-114297">
              <a:buFont typeface="Arial"/>
              <a:buChar char="•"/>
              <a:tabLst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Google Shape;94;p2">
            <a:extLst>
              <a:ext uri="{FF2B5EF4-FFF2-40B4-BE49-F238E27FC236}">
                <a16:creationId xmlns:a16="http://schemas.microsoft.com/office/drawing/2014/main" id="{4028A7B8-268B-650B-1803-F6D01412FBBB}"/>
              </a:ext>
            </a:extLst>
          </p:cNvPr>
          <p:cNvSpPr/>
          <p:nvPr userDrawn="1"/>
        </p:nvSpPr>
        <p:spPr>
          <a:xfrm>
            <a:off x="3488160" y="6516480"/>
            <a:ext cx="4999680" cy="30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Peter Kammel Discussion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992976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ogo Bottom: Title &amp;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3" y="154515"/>
            <a:ext cx="11572775" cy="557705"/>
          </a:xfrm>
          <a:prstGeom prst="rect">
            <a:avLst/>
          </a:prstGeom>
        </p:spPr>
        <p:txBody>
          <a:bodyPr/>
          <a:lstStyle>
            <a:lvl1pPr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1" y="962526"/>
            <a:ext cx="5689643" cy="5492736"/>
          </a:xfrm>
          <a:prstGeom prst="rect">
            <a:avLst/>
          </a:prstGeom>
        </p:spPr>
        <p:txBody>
          <a:bodyPr lIns="0" tIns="0" rIns="0" bIns="0"/>
          <a:lstStyle>
            <a:lvl1pPr marL="171446" indent="-171446">
              <a:tabLst>
                <a:tab pos="104772" algn="l"/>
              </a:tabLst>
              <a:defRPr sz="20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91" indent="-171446">
              <a:tabLst/>
              <a:defRPr sz="18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189" indent="-114297">
              <a:buFont typeface="Arial" charset="0"/>
              <a:buChar char="•"/>
              <a:tabLst/>
              <a:defRPr sz="1600">
                <a:solidFill>
                  <a:schemeClr val="accent2">
                    <a:lumMod val="50000"/>
                  </a:schemeClr>
                </a:solidFill>
              </a:defRPr>
            </a:lvl3pPr>
            <a:lvl4pPr marL="571486" indent="0">
              <a:buNone/>
              <a:tabLst/>
              <a:defRPr sz="1400">
                <a:solidFill>
                  <a:schemeClr val="accent3">
                    <a:lumMod val="50000"/>
                  </a:schemeClr>
                </a:solidFill>
              </a:defRPr>
            </a:lvl4pPr>
            <a:lvl5pPr marL="1031849" indent="-344479">
              <a:buFont typeface="Arial"/>
              <a:buNone/>
              <a:tabLst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416DCD3-0F57-0F43-A320-506838AE045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98672" y="962526"/>
            <a:ext cx="5678905" cy="5459278"/>
          </a:xfrm>
          <a:prstGeom prst="rect">
            <a:avLst/>
          </a:prstGeom>
        </p:spPr>
        <p:txBody>
          <a:bodyPr lIns="0" tIns="0" rIns="0" bIns="0"/>
          <a:lstStyle>
            <a:lvl1pPr marL="171446" indent="-171446">
              <a:tabLst>
                <a:tab pos="104772" algn="l"/>
              </a:tabLst>
              <a:defRPr lang="en-US" sz="2000" kern="12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Geneva" charset="0"/>
                <a:cs typeface="Arial" panose="020B0604020202020204" pitchFamily="34" charset="0"/>
              </a:defRPr>
            </a:lvl1pPr>
            <a:lvl2pPr marL="342891" indent="-171446">
              <a:tabLst/>
              <a:defRPr lang="en-US" sz="1800" kern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2pPr>
            <a:lvl3pPr marL="457189" indent="-114297">
              <a:buFont typeface="Arial" charset="0"/>
              <a:buChar char="•"/>
              <a:tabLst/>
              <a:defRPr sz="1600">
                <a:solidFill>
                  <a:schemeClr val="accent2">
                    <a:lumMod val="50000"/>
                  </a:schemeClr>
                </a:solidFill>
              </a:defRPr>
            </a:lvl3pPr>
            <a:lvl4pPr marL="571486" indent="0">
              <a:buNone/>
              <a:tabLst/>
              <a:defRPr sz="1400">
                <a:solidFill>
                  <a:schemeClr val="accent6">
                    <a:lumMod val="50000"/>
                  </a:schemeClr>
                </a:solidFill>
              </a:defRPr>
            </a:lvl4pPr>
            <a:lvl5pPr marL="687370" indent="0">
              <a:buFont typeface="Arial"/>
              <a:buNone/>
              <a:tabLst/>
              <a:defRPr lang="en-US" sz="1400" kern="1200" dirty="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</a:lstStyle>
          <a:p>
            <a:pPr marL="171446" lvl="0" indent="-171446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>
                <a:tab pos="104772" algn="l"/>
              </a:tabLst>
            </a:pPr>
            <a:r>
              <a:rPr lang="en-US"/>
              <a:t>Click to edit Master text styles</a:t>
            </a:r>
          </a:p>
          <a:p>
            <a:pPr marL="342891" lvl="1" indent="-171446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tabLst/>
            </a:pPr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marL="1031849" lvl="4" indent="-344479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None/>
              <a:tabLst/>
            </a:pPr>
            <a:r>
              <a:rPr lang="en-US"/>
              <a:t>Fifth level</a:t>
            </a:r>
          </a:p>
        </p:txBody>
      </p:sp>
      <p:sp>
        <p:nvSpPr>
          <p:cNvPr id="2" name="Google Shape;94;p2">
            <a:extLst>
              <a:ext uri="{FF2B5EF4-FFF2-40B4-BE49-F238E27FC236}">
                <a16:creationId xmlns:a16="http://schemas.microsoft.com/office/drawing/2014/main" id="{672A8FE4-6454-7964-F65F-53D259E95830}"/>
              </a:ext>
            </a:extLst>
          </p:cNvPr>
          <p:cNvSpPr/>
          <p:nvPr userDrawn="1"/>
        </p:nvSpPr>
        <p:spPr>
          <a:xfrm>
            <a:off x="3494604" y="6540402"/>
            <a:ext cx="4999680" cy="30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Peter Kammel – Discussion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786025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8600019" y="4477484"/>
            <a:ext cx="1435100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sz="2400"/>
          </a:p>
        </p:txBody>
      </p:sp>
      <p:sp>
        <p:nvSpPr>
          <p:cNvPr id="2" name="Rectangle 1"/>
          <p:cNvSpPr/>
          <p:nvPr/>
        </p:nvSpPr>
        <p:spPr>
          <a:xfrm>
            <a:off x="231419" y="6258863"/>
            <a:ext cx="1355340" cy="245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234876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p:hf hdr="0"/>
  <p:txStyles>
    <p:titleStyle>
      <a:lvl1pPr algn="l" defTabSz="457189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189"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377"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566"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754"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891" indent="-342891" algn="l" defTabSz="457189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32" indent="-285744" algn="l" defTabSz="457189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2971" indent="-228594" algn="l" defTabSz="457189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160" indent="-228594" algn="l" defTabSz="457189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349" indent="-228594" algn="l" defTabSz="457189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rive.google.com/drive/folders/1IEraPUBWPBEDVOKSdzjK3b8F14xWoYgz?usp=share_link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9497F2E-D3D4-0153-6B4B-B6AC8FACB4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8786" y="3290246"/>
            <a:ext cx="11589424" cy="1529241"/>
          </a:xfrm>
        </p:spPr>
        <p:txBody>
          <a:bodyPr/>
          <a:lstStyle/>
          <a:p>
            <a:r>
              <a:rPr lang="en-US" dirty="0"/>
              <a:t>Intro</a:t>
            </a:r>
          </a:p>
          <a:p>
            <a:r>
              <a:rPr lang="en-US" dirty="0"/>
              <a:t>Groups strength</a:t>
            </a:r>
          </a:p>
          <a:p>
            <a:r>
              <a:rPr lang="en-US" dirty="0" err="1"/>
              <a:t>TaskBook</a:t>
            </a:r>
            <a:endParaRPr lang="en-US" dirty="0"/>
          </a:p>
          <a:p>
            <a:r>
              <a:rPr lang="en-US" dirty="0"/>
              <a:t>Go through systems with notes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541D80-735B-30C1-DDC6-E716382C82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chemeClr val="accent1">
                    <a:lumMod val="75000"/>
                  </a:schemeClr>
                </a:solidFill>
              </a:rPr>
              <a:t>Wrap up discussion</a:t>
            </a:r>
          </a:p>
        </p:txBody>
      </p:sp>
    </p:spTree>
    <p:extLst>
      <p:ext uri="{BB962C8B-B14F-4D97-AF65-F5344CB8AC3E}">
        <p14:creationId xmlns:p14="http://schemas.microsoft.com/office/powerpoint/2010/main" val="2727764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82EC2-2CCA-D0C7-319C-7165FC3D8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B7905-F928-48BF-0F3A-0B079A1682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Exciting meeting with many areas of significant progress since Santa Cruz, in other areas slower</a:t>
            </a:r>
          </a:p>
          <a:p>
            <a:endParaRPr lang="en-US" dirty="0"/>
          </a:p>
          <a:p>
            <a:r>
              <a:rPr lang="en-US" dirty="0"/>
              <a:t>We still need to listen carefully to the experience of the experts</a:t>
            </a:r>
          </a:p>
          <a:p>
            <a:pPr lvl="1"/>
            <a:r>
              <a:rPr lang="en-US" dirty="0"/>
              <a:t>PEN under-represented, need to hear more, how important are radiative channels for calibration??</a:t>
            </a:r>
          </a:p>
          <a:p>
            <a:pPr lvl="1"/>
            <a:r>
              <a:rPr lang="en-US" dirty="0"/>
              <a:t>Dick as educational as always</a:t>
            </a:r>
          </a:p>
          <a:p>
            <a:pPr lvl="1"/>
            <a:r>
              <a:rPr lang="en-US" dirty="0"/>
              <a:t>MEG impressive machine, started thinking towards PIONEER, but we still could learn more 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153669-B2E3-B375-2DC0-8FC06C9E2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554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D8C84-ADE7-0858-A15D-902217F43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AB1872-7A64-A0AF-0993-ED30D459A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121145-C211-1708-FF45-9873A239A7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3328" y="1170765"/>
            <a:ext cx="4890712" cy="40533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AADDC87-72EA-C336-43E0-721CF9AA3AE6}"/>
              </a:ext>
            </a:extLst>
          </p:cNvPr>
          <p:cNvSpPr txBox="1"/>
          <p:nvPr/>
        </p:nvSpPr>
        <p:spPr>
          <a:xfrm>
            <a:off x="2193074" y="3169233"/>
            <a:ext cx="706243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Beam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950DF5-AC86-29FA-7F01-E4B986F820D2}"/>
              </a:ext>
            </a:extLst>
          </p:cNvPr>
          <p:cNvSpPr txBox="1"/>
          <p:nvPr/>
        </p:nvSpPr>
        <p:spPr>
          <a:xfrm>
            <a:off x="3438294" y="4726687"/>
            <a:ext cx="944136" cy="52322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Upstream region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776106F-6CC5-335D-9E87-5005D27ABD31}"/>
              </a:ext>
            </a:extLst>
          </p:cNvPr>
          <p:cNvCxnSpPr>
            <a:stCxn id="8" idx="0"/>
          </p:cNvCxnSpPr>
          <p:nvPr/>
        </p:nvCxnSpPr>
        <p:spPr>
          <a:xfrm flipV="1">
            <a:off x="3910362" y="3538654"/>
            <a:ext cx="1970048" cy="11880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EA35D4B-177F-B6EC-13B2-BDC9CD0680AA}"/>
              </a:ext>
            </a:extLst>
          </p:cNvPr>
          <p:cNvCxnSpPr>
            <a:cxnSpLocks/>
          </p:cNvCxnSpPr>
          <p:nvPr/>
        </p:nvCxnSpPr>
        <p:spPr>
          <a:xfrm flipV="1">
            <a:off x="3910362" y="3360475"/>
            <a:ext cx="591014" cy="13404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4A20B35-4467-79DD-C64D-6198A4772171}"/>
              </a:ext>
            </a:extLst>
          </p:cNvPr>
          <p:cNvSpPr txBox="1"/>
          <p:nvPr/>
        </p:nvSpPr>
        <p:spPr>
          <a:xfrm>
            <a:off x="6735338" y="5421063"/>
            <a:ext cx="788018" cy="307777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Tracker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DC62CAB-E20B-79C3-F80B-A9A415DB178A}"/>
              </a:ext>
            </a:extLst>
          </p:cNvPr>
          <p:cNvCxnSpPr>
            <a:cxnSpLocks/>
          </p:cNvCxnSpPr>
          <p:nvPr/>
        </p:nvCxnSpPr>
        <p:spPr>
          <a:xfrm flipH="1" flipV="1">
            <a:off x="6415668" y="4267200"/>
            <a:ext cx="676934" cy="11538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A7EC6F8-9A0F-7BB4-64F6-7A9C37AB6E20}"/>
              </a:ext>
            </a:extLst>
          </p:cNvPr>
          <p:cNvSpPr txBox="1"/>
          <p:nvPr/>
        </p:nvSpPr>
        <p:spPr>
          <a:xfrm>
            <a:off x="4895386" y="2446147"/>
            <a:ext cx="691861" cy="30777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ATAR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DBBBFF-FCCE-D283-DF7E-7DF94194ED49}"/>
              </a:ext>
            </a:extLst>
          </p:cNvPr>
          <p:cNvSpPr txBox="1"/>
          <p:nvPr/>
        </p:nvSpPr>
        <p:spPr>
          <a:xfrm>
            <a:off x="4501376" y="1742400"/>
            <a:ext cx="814039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ATAR digitizer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7EAFEE6-BB10-C834-CED1-4FA348B26972}"/>
              </a:ext>
            </a:extLst>
          </p:cNvPr>
          <p:cNvSpPr txBox="1"/>
          <p:nvPr/>
        </p:nvSpPr>
        <p:spPr>
          <a:xfrm>
            <a:off x="8036313" y="2111731"/>
            <a:ext cx="691861" cy="30777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CALO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7E78B03-1688-3CEB-410D-1B06D68B05CA}"/>
              </a:ext>
            </a:extLst>
          </p:cNvPr>
          <p:cNvSpPr txBox="1"/>
          <p:nvPr/>
        </p:nvSpPr>
        <p:spPr>
          <a:xfrm>
            <a:off x="9753601" y="1104198"/>
            <a:ext cx="1077950" cy="30777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Electronics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D2BD7D1-CF3A-5910-70E5-1CF705AAADAF}"/>
              </a:ext>
            </a:extLst>
          </p:cNvPr>
          <p:cNvSpPr txBox="1"/>
          <p:nvPr/>
        </p:nvSpPr>
        <p:spPr>
          <a:xfrm>
            <a:off x="9753601" y="1742400"/>
            <a:ext cx="1077950" cy="30777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DAQ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FF791F-3E40-54DA-D4DC-7D4777CA674F}"/>
              </a:ext>
            </a:extLst>
          </p:cNvPr>
          <p:cNvSpPr txBox="1"/>
          <p:nvPr/>
        </p:nvSpPr>
        <p:spPr>
          <a:xfrm>
            <a:off x="9753601" y="2415857"/>
            <a:ext cx="1077950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Trigger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68F3D2-E5A7-1010-A0E9-01B7BC7648A6}"/>
              </a:ext>
            </a:extLst>
          </p:cNvPr>
          <p:cNvSpPr txBox="1"/>
          <p:nvPr/>
        </p:nvSpPr>
        <p:spPr>
          <a:xfrm>
            <a:off x="9753601" y="3106935"/>
            <a:ext cx="1077950" cy="30777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Simulation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3387BD-4F2F-C6EB-5FC6-81E128A360AD}"/>
              </a:ext>
            </a:extLst>
          </p:cNvPr>
          <p:cNvSpPr txBox="1"/>
          <p:nvPr/>
        </p:nvSpPr>
        <p:spPr>
          <a:xfrm>
            <a:off x="9775903" y="3817548"/>
            <a:ext cx="1077950" cy="307777"/>
          </a:xfrm>
          <a:prstGeom prst="rect">
            <a:avLst/>
          </a:prstGeom>
          <a:solidFill>
            <a:schemeClr val="accent3">
              <a:lumMod val="20000"/>
              <a:lumOff val="80000"/>
              <a:alpha val="50196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Analysis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D9BA63-42D1-7FC4-C6F6-B85BE040F82B}"/>
              </a:ext>
            </a:extLst>
          </p:cNvPr>
          <p:cNvSpPr txBox="1"/>
          <p:nvPr/>
        </p:nvSpPr>
        <p:spPr>
          <a:xfrm>
            <a:off x="9775903" y="4547019"/>
            <a:ext cx="959004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Baseline design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24EADD3-0357-A225-3176-50ADA4A0CA43}"/>
              </a:ext>
            </a:extLst>
          </p:cNvPr>
          <p:cNvSpPr txBox="1"/>
          <p:nvPr/>
        </p:nvSpPr>
        <p:spPr>
          <a:xfrm>
            <a:off x="9787055" y="5492192"/>
            <a:ext cx="1066798" cy="30777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Calibration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7A68CE-DE5A-B472-D535-3FFF48D76DB9}"/>
              </a:ext>
            </a:extLst>
          </p:cNvPr>
          <p:cNvSpPr txBox="1"/>
          <p:nvPr/>
        </p:nvSpPr>
        <p:spPr>
          <a:xfrm>
            <a:off x="919974" y="5574951"/>
            <a:ext cx="31223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Which strategies to go green?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F00F1D1-2C2E-F3D7-8895-91C66335029E}"/>
              </a:ext>
            </a:extLst>
          </p:cNvPr>
          <p:cNvSpPr txBox="1"/>
          <p:nvPr/>
        </p:nvSpPr>
        <p:spPr>
          <a:xfrm>
            <a:off x="821472" y="1141141"/>
            <a:ext cx="31223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Colors (my subjective impression)</a:t>
            </a:r>
          </a:p>
          <a:p>
            <a:r>
              <a:rPr lang="en-US" dirty="0"/>
              <a:t>mix of group strength </a:t>
            </a:r>
          </a:p>
          <a:p>
            <a:r>
              <a:rPr lang="en-US" dirty="0"/>
              <a:t>and progress/status</a:t>
            </a:r>
          </a:p>
        </p:txBody>
      </p:sp>
    </p:spTree>
    <p:extLst>
      <p:ext uri="{BB962C8B-B14F-4D97-AF65-F5344CB8AC3E}">
        <p14:creationId xmlns:p14="http://schemas.microsoft.com/office/powerpoint/2010/main" val="3167795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C5107-06C3-8D26-5752-C6C824F52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Lots of (sometimes diverging ideas)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4280F4-AF66-F2DF-8579-C63F54B1F3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synthesize and formalize</a:t>
            </a:r>
          </a:p>
          <a:p>
            <a:pPr lvl="1"/>
            <a:r>
              <a:rPr lang="en-US" dirty="0"/>
              <a:t>otherwise discussion can become repetitive. </a:t>
            </a:r>
          </a:p>
          <a:p>
            <a:pPr lvl="1"/>
            <a:r>
              <a:rPr lang="en-US" dirty="0"/>
              <a:t>We need to agree on the basics and use identical assumption for technology comparisons </a:t>
            </a:r>
          </a:p>
          <a:p>
            <a:pPr lvl="1"/>
            <a:r>
              <a:rPr lang="en-US" dirty="0"/>
              <a:t>Assumption and derived results have to be clearly stated so that they can be scrutinized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>
                <a:hlinkClick r:id="rId2"/>
              </a:rPr>
              <a:t>TaskBook</a:t>
            </a:r>
            <a:endParaRPr lang="en-US" dirty="0"/>
          </a:p>
          <a:p>
            <a:pPr lvl="1"/>
            <a:r>
              <a:rPr lang="en-US" dirty="0"/>
              <a:t>Organization:</a:t>
            </a:r>
          </a:p>
          <a:p>
            <a:pPr lvl="2"/>
            <a:r>
              <a:rPr lang="en-US" dirty="0"/>
              <a:t>lead: subgroup team lead</a:t>
            </a:r>
          </a:p>
          <a:p>
            <a:pPr lvl="2"/>
            <a:r>
              <a:rPr lang="en-US" dirty="0"/>
              <a:t>lead: most, not all topics represented in Dave’s organizational chart, spokespeople assign leads for the latter.</a:t>
            </a:r>
          </a:p>
          <a:p>
            <a:pPr lvl="2"/>
            <a:r>
              <a:rPr lang="en-US" dirty="0"/>
              <a:t>ready in 3 weeks</a:t>
            </a:r>
          </a:p>
          <a:p>
            <a:pPr lvl="2"/>
            <a:r>
              <a:rPr lang="en-US" dirty="0"/>
              <a:t>critique from collaboration</a:t>
            </a:r>
          </a:p>
          <a:p>
            <a:pPr lvl="2"/>
            <a:r>
              <a:rPr lang="en-US" dirty="0"/>
              <a:t>presentation at coll. zoom</a:t>
            </a:r>
          </a:p>
          <a:p>
            <a:pPr lvl="2"/>
            <a:endParaRPr lang="en-US" dirty="0"/>
          </a:p>
          <a:p>
            <a:pPr marL="228595" lvl="1" indent="0">
              <a:buNone/>
            </a:pPr>
            <a:r>
              <a:rPr lang="en-US" dirty="0"/>
              <a:t>This is not a big task, as so many well-prepared presentation addressed those topics during out meeting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EA29D4-14C9-58A0-EE01-F5F50C4CD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243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642E6-5597-32A0-730E-EFBFABFB6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Upstream veto counters and DTAR?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B09B39-D5A6-582F-78D1-EED3FD45F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27376F-E077-9DC0-5372-4A62D11FC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7233" y="814825"/>
            <a:ext cx="5077534" cy="539190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9565BF2-3458-3CA5-FF73-8F04D6C1C8F7}"/>
              </a:ext>
            </a:extLst>
          </p:cNvPr>
          <p:cNvCxnSpPr/>
          <p:nvPr/>
        </p:nvCxnSpPr>
        <p:spPr>
          <a:xfrm>
            <a:off x="840059" y="3538654"/>
            <a:ext cx="4824761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9EAB2AD-55A0-E7AD-6543-F48F5D37466A}"/>
              </a:ext>
            </a:extLst>
          </p:cNvPr>
          <p:cNvCxnSpPr>
            <a:cxnSpLocks/>
          </p:cNvCxnSpPr>
          <p:nvPr/>
        </p:nvCxnSpPr>
        <p:spPr>
          <a:xfrm flipV="1">
            <a:off x="178420" y="2661424"/>
            <a:ext cx="6495709" cy="535259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6ACE7A6-46A5-C23E-BEC6-2B8592E781CE}"/>
              </a:ext>
            </a:extLst>
          </p:cNvPr>
          <p:cNvCxnSpPr>
            <a:cxnSpLocks/>
          </p:cNvCxnSpPr>
          <p:nvPr/>
        </p:nvCxnSpPr>
        <p:spPr>
          <a:xfrm flipV="1">
            <a:off x="330820" y="2850995"/>
            <a:ext cx="6649843" cy="498088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B5190C0-DE7F-F5CC-519C-AC3CF49C2C06}"/>
              </a:ext>
            </a:extLst>
          </p:cNvPr>
          <p:cNvCxnSpPr>
            <a:cxnSpLocks/>
          </p:cNvCxnSpPr>
          <p:nvPr/>
        </p:nvCxnSpPr>
        <p:spPr>
          <a:xfrm>
            <a:off x="579863" y="3691054"/>
            <a:ext cx="6527181" cy="0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59B00D0-60BA-A790-7DFB-B5FC7A2BA0BA}"/>
              </a:ext>
            </a:extLst>
          </p:cNvPr>
          <p:cNvGrpSpPr/>
          <p:nvPr/>
        </p:nvGrpSpPr>
        <p:grpSpPr>
          <a:xfrm rot="20206935">
            <a:off x="5165577" y="2054441"/>
            <a:ext cx="141250" cy="1077951"/>
            <a:chOff x="8883806" y="1063083"/>
            <a:chExt cx="223024" cy="149426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14EF79D-6CE1-5745-13FF-DF381B4A45DA}"/>
                </a:ext>
              </a:extLst>
            </p:cNvPr>
            <p:cNvSpPr/>
            <p:nvPr/>
          </p:nvSpPr>
          <p:spPr>
            <a:xfrm>
              <a:off x="8883806" y="1063083"/>
              <a:ext cx="223024" cy="149426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99156AB-60B9-B125-E31E-C1641F29012D}"/>
                </a:ext>
              </a:extLst>
            </p:cNvPr>
            <p:cNvSpPr/>
            <p:nvPr/>
          </p:nvSpPr>
          <p:spPr>
            <a:xfrm>
              <a:off x="8979334" y="1063083"/>
              <a:ext cx="45719" cy="1494263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36D0820-1774-9D38-D65D-6B716FA1959B}"/>
              </a:ext>
            </a:extLst>
          </p:cNvPr>
          <p:cNvGrpSpPr/>
          <p:nvPr/>
        </p:nvGrpSpPr>
        <p:grpSpPr>
          <a:xfrm rot="1530475">
            <a:off x="4931793" y="3798199"/>
            <a:ext cx="165252" cy="1104739"/>
            <a:chOff x="8883806" y="1063083"/>
            <a:chExt cx="223024" cy="149426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72234F5-AC5B-8F3A-B487-209936F3E80A}"/>
                </a:ext>
              </a:extLst>
            </p:cNvPr>
            <p:cNvSpPr/>
            <p:nvPr/>
          </p:nvSpPr>
          <p:spPr>
            <a:xfrm>
              <a:off x="8883806" y="1063083"/>
              <a:ext cx="223024" cy="149426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F35585A-67D3-C0CA-7C87-6CC02574486D}"/>
                </a:ext>
              </a:extLst>
            </p:cNvPr>
            <p:cNvSpPr/>
            <p:nvPr/>
          </p:nvSpPr>
          <p:spPr>
            <a:xfrm>
              <a:off x="8979334" y="1063083"/>
              <a:ext cx="45719" cy="1494263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2E1E76AD-0192-3EE0-78AE-39085C246106}"/>
              </a:ext>
            </a:extLst>
          </p:cNvPr>
          <p:cNvSpPr txBox="1"/>
          <p:nvPr/>
        </p:nvSpPr>
        <p:spPr>
          <a:xfrm>
            <a:off x="475109" y="1231195"/>
            <a:ext cx="386191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every particle coming in is seen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every pi and mu is stopped in active counter (or passive material with surrounding active counter), thus that we can veto on decay 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2B64936-4E45-80E0-4786-96258B46499E}"/>
              </a:ext>
            </a:extLst>
          </p:cNvPr>
          <p:cNvSpPr txBox="1"/>
          <p:nvPr/>
        </p:nvSpPr>
        <p:spPr>
          <a:xfrm>
            <a:off x="1541558" y="3879137"/>
            <a:ext cx="25053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mu e through ATAR</a:t>
            </a:r>
            <a:br>
              <a:rPr lang="en-US" dirty="0"/>
            </a:br>
            <a:r>
              <a:rPr lang="en-US" dirty="0"/>
              <a:t>my hope is that this rate is so low that we can apply old muon PP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AC9F016-35AA-1EA9-64A3-52D1F3A122B9}"/>
              </a:ext>
            </a:extLst>
          </p:cNvPr>
          <p:cNvSpPr txBox="1"/>
          <p:nvPr/>
        </p:nvSpPr>
        <p:spPr>
          <a:xfrm>
            <a:off x="2304579" y="3235689"/>
            <a:ext cx="2505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 in ATAR</a:t>
            </a:r>
          </a:p>
        </p:txBody>
      </p:sp>
    </p:spTree>
    <p:extLst>
      <p:ext uri="{BB962C8B-B14F-4D97-AF65-F5344CB8AC3E}">
        <p14:creationId xmlns:p14="http://schemas.microsoft.com/office/powerpoint/2010/main" val="2956101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D8C84-ADE7-0858-A15D-902217F43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systems: Mostly repeat Dave’s intro questions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AB1872-7A64-A0AF-0993-ED30D459A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121145-C211-1708-FF45-9873A239A7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3328" y="1170765"/>
            <a:ext cx="4890712" cy="40533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AADDC87-72EA-C336-43E0-721CF9AA3AE6}"/>
              </a:ext>
            </a:extLst>
          </p:cNvPr>
          <p:cNvSpPr txBox="1"/>
          <p:nvPr/>
        </p:nvSpPr>
        <p:spPr>
          <a:xfrm>
            <a:off x="2193074" y="3169233"/>
            <a:ext cx="706243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Beam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950DF5-AC86-29FA-7F01-E4B986F820D2}"/>
              </a:ext>
            </a:extLst>
          </p:cNvPr>
          <p:cNvSpPr txBox="1"/>
          <p:nvPr/>
        </p:nvSpPr>
        <p:spPr>
          <a:xfrm>
            <a:off x="3438294" y="4726687"/>
            <a:ext cx="944136" cy="52322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Upstream region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776106F-6CC5-335D-9E87-5005D27ABD31}"/>
              </a:ext>
            </a:extLst>
          </p:cNvPr>
          <p:cNvCxnSpPr>
            <a:stCxn id="8" idx="0"/>
          </p:cNvCxnSpPr>
          <p:nvPr/>
        </p:nvCxnSpPr>
        <p:spPr>
          <a:xfrm flipV="1">
            <a:off x="3910362" y="3538654"/>
            <a:ext cx="1970048" cy="11880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EA35D4B-177F-B6EC-13B2-BDC9CD0680AA}"/>
              </a:ext>
            </a:extLst>
          </p:cNvPr>
          <p:cNvCxnSpPr>
            <a:cxnSpLocks/>
          </p:cNvCxnSpPr>
          <p:nvPr/>
        </p:nvCxnSpPr>
        <p:spPr>
          <a:xfrm flipV="1">
            <a:off x="3910362" y="3360475"/>
            <a:ext cx="591014" cy="13404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4A20B35-4467-79DD-C64D-6198A4772171}"/>
              </a:ext>
            </a:extLst>
          </p:cNvPr>
          <p:cNvSpPr txBox="1"/>
          <p:nvPr/>
        </p:nvSpPr>
        <p:spPr>
          <a:xfrm>
            <a:off x="6735338" y="5421063"/>
            <a:ext cx="788018" cy="307777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Tracker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DC62CAB-E20B-79C3-F80B-A9A415DB178A}"/>
              </a:ext>
            </a:extLst>
          </p:cNvPr>
          <p:cNvCxnSpPr>
            <a:cxnSpLocks/>
          </p:cNvCxnSpPr>
          <p:nvPr/>
        </p:nvCxnSpPr>
        <p:spPr>
          <a:xfrm flipH="1" flipV="1">
            <a:off x="6415668" y="4267200"/>
            <a:ext cx="676934" cy="11538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A7EC6F8-9A0F-7BB4-64F6-7A9C37AB6E20}"/>
              </a:ext>
            </a:extLst>
          </p:cNvPr>
          <p:cNvSpPr txBox="1"/>
          <p:nvPr/>
        </p:nvSpPr>
        <p:spPr>
          <a:xfrm>
            <a:off x="4895386" y="2446147"/>
            <a:ext cx="691861" cy="30777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ATAR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DBBBFF-FCCE-D283-DF7E-7DF94194ED49}"/>
              </a:ext>
            </a:extLst>
          </p:cNvPr>
          <p:cNvSpPr txBox="1"/>
          <p:nvPr/>
        </p:nvSpPr>
        <p:spPr>
          <a:xfrm>
            <a:off x="4501376" y="1742400"/>
            <a:ext cx="814039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ATAR digitizer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7EAFEE6-BB10-C834-CED1-4FA348B26972}"/>
              </a:ext>
            </a:extLst>
          </p:cNvPr>
          <p:cNvSpPr txBox="1"/>
          <p:nvPr/>
        </p:nvSpPr>
        <p:spPr>
          <a:xfrm>
            <a:off x="8036313" y="2111731"/>
            <a:ext cx="691861" cy="30777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CALO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7E78B03-1688-3CEB-410D-1B06D68B05CA}"/>
              </a:ext>
            </a:extLst>
          </p:cNvPr>
          <p:cNvSpPr txBox="1"/>
          <p:nvPr/>
        </p:nvSpPr>
        <p:spPr>
          <a:xfrm>
            <a:off x="9753601" y="1104198"/>
            <a:ext cx="1077950" cy="30777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Electronics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D2BD7D1-CF3A-5910-70E5-1CF705AAADAF}"/>
              </a:ext>
            </a:extLst>
          </p:cNvPr>
          <p:cNvSpPr txBox="1"/>
          <p:nvPr/>
        </p:nvSpPr>
        <p:spPr>
          <a:xfrm>
            <a:off x="9753601" y="1742400"/>
            <a:ext cx="1077950" cy="30777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DAQ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FF791F-3E40-54DA-D4DC-7D4777CA674F}"/>
              </a:ext>
            </a:extLst>
          </p:cNvPr>
          <p:cNvSpPr txBox="1"/>
          <p:nvPr/>
        </p:nvSpPr>
        <p:spPr>
          <a:xfrm>
            <a:off x="9753601" y="2415857"/>
            <a:ext cx="1077950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Trigger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68F3D2-E5A7-1010-A0E9-01B7BC7648A6}"/>
              </a:ext>
            </a:extLst>
          </p:cNvPr>
          <p:cNvSpPr txBox="1"/>
          <p:nvPr/>
        </p:nvSpPr>
        <p:spPr>
          <a:xfrm>
            <a:off x="9753601" y="3106935"/>
            <a:ext cx="1077950" cy="30777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Simulation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3387BD-4F2F-C6EB-5FC6-81E128A360AD}"/>
              </a:ext>
            </a:extLst>
          </p:cNvPr>
          <p:cNvSpPr txBox="1"/>
          <p:nvPr/>
        </p:nvSpPr>
        <p:spPr>
          <a:xfrm>
            <a:off x="9775903" y="3817548"/>
            <a:ext cx="1077950" cy="307777"/>
          </a:xfrm>
          <a:prstGeom prst="rect">
            <a:avLst/>
          </a:prstGeom>
          <a:solidFill>
            <a:schemeClr val="accent3">
              <a:lumMod val="20000"/>
              <a:lumOff val="80000"/>
              <a:alpha val="50196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Analysis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D9BA63-42D1-7FC4-C6F6-B85BE040F82B}"/>
              </a:ext>
            </a:extLst>
          </p:cNvPr>
          <p:cNvSpPr txBox="1"/>
          <p:nvPr/>
        </p:nvSpPr>
        <p:spPr>
          <a:xfrm>
            <a:off x="9775903" y="4547019"/>
            <a:ext cx="959004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Baseline design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24EADD3-0357-A225-3176-50ADA4A0CA43}"/>
              </a:ext>
            </a:extLst>
          </p:cNvPr>
          <p:cNvSpPr txBox="1"/>
          <p:nvPr/>
        </p:nvSpPr>
        <p:spPr>
          <a:xfrm>
            <a:off x="9787055" y="5492192"/>
            <a:ext cx="1077950" cy="30777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Calibration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034EE6-2141-7317-0053-BD9C9B7E52D3}"/>
              </a:ext>
            </a:extLst>
          </p:cNvPr>
          <p:cNvSpPr txBox="1"/>
          <p:nvPr/>
        </p:nvSpPr>
        <p:spPr>
          <a:xfrm>
            <a:off x="7274313" y="5840988"/>
            <a:ext cx="2479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ATAR side tracking limited</a:t>
            </a:r>
            <a:br>
              <a:rPr lang="en-US" dirty="0"/>
            </a:br>
            <a:r>
              <a:rPr lang="en-US" dirty="0"/>
              <a:t>cleaner to separate pi/mu and e counter</a:t>
            </a:r>
          </a:p>
          <a:p>
            <a:r>
              <a:rPr lang="en-US" dirty="0"/>
              <a:t>clean impact point</a:t>
            </a:r>
          </a:p>
        </p:txBody>
      </p:sp>
    </p:spTree>
    <p:extLst>
      <p:ext uri="{BB962C8B-B14F-4D97-AF65-F5344CB8AC3E}">
        <p14:creationId xmlns:p14="http://schemas.microsoft.com/office/powerpoint/2010/main" val="2941843548"/>
      </p:ext>
    </p:extLst>
  </p:cSld>
  <p:clrMapOvr>
    <a:masterClrMapping/>
  </p:clrMapOvr>
</p:sld>
</file>

<file path=ppt/theme/theme1.xml><?xml version="1.0" encoding="utf-8"?>
<a:theme xmlns:a="http://schemas.openxmlformats.org/drawingml/2006/main" name="1_Muon Captur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none"/>
        </a:ln>
      </a:spPr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F6FA2263338498B8C11EA7AC4E871" ma:contentTypeVersion="40" ma:contentTypeDescription="Create a new document." ma:contentTypeScope="" ma:versionID="2dd4fa1248b61a6d145e37980755467c">
  <xsd:schema xmlns:xsd="http://www.w3.org/2001/XMLSchema" xmlns:xs="http://www.w3.org/2001/XMLSchema" xmlns:p="http://schemas.microsoft.com/office/2006/metadata/properties" xmlns:ns3="650e7160-32ec-4c07-9be5-59038c21f40c" xmlns:ns4="bcd2a3dc-464a-482d-bf04-afba48fff7e4" targetNamespace="http://schemas.microsoft.com/office/2006/metadata/properties" ma:root="true" ma:fieldsID="58b794a4e18db2bd83b070759585837f" ns3:_="" ns4:_="">
    <xsd:import namespace="650e7160-32ec-4c07-9be5-59038c21f40c"/>
    <xsd:import namespace="bcd2a3dc-464a-482d-bf04-afba48fff7e4"/>
    <xsd:element name="properties">
      <xsd:complexType>
        <xsd:sequence>
          <xsd:element name="documentManagement">
            <xsd:complexType>
              <xsd:all>
                <xsd:element ref="ns3:SharedWithDetails" minOccurs="0"/>
                <xsd:element ref="ns3:SharedWithUser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Leaders" minOccurs="0"/>
                <xsd:element ref="ns4:Members" minOccurs="0"/>
                <xsd:element ref="ns4:Member_Groups" minOccurs="0"/>
                <xsd:element ref="ns4:Invited_Leaders" minOccurs="0"/>
                <xsd:element ref="ns4:Invited_Members" minOccurs="0"/>
                <xsd:element ref="ns4:Has_Leaders_Only_SectionGroup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0e7160-32ec-4c07-9be5-59038c21f40c" elementFormDefault="qualified">
    <xsd:import namespace="http://schemas.microsoft.com/office/2006/documentManagement/types"/>
    <xsd:import namespace="http://schemas.microsoft.com/office/infopath/2007/PartnerControls"/>
    <xsd:element name="SharedWithDetails" ma:index="8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d2a3dc-464a-482d-bf04-afba48fff7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NotebookType" ma:index="17" nillable="true" ma:displayName="Notebook Type" ma:internalName="NotebookType">
      <xsd:simpleType>
        <xsd:restriction base="dms:Text"/>
      </xsd:simpleType>
    </xsd:element>
    <xsd:element name="FolderType" ma:index="18" nillable="true" ma:displayName="Folder Type" ma:internalName="FolderType">
      <xsd:simpleType>
        <xsd:restriction base="dms:Text"/>
      </xsd:simpleType>
    </xsd:element>
    <xsd:element name="CultureName" ma:index="19" nillable="true" ma:displayName="Culture Name" ma:internalName="CultureName">
      <xsd:simpleType>
        <xsd:restriction base="dms:Text"/>
      </xsd:simpleType>
    </xsd:element>
    <xsd:element name="AppVersion" ma:index="20" nillable="true" ma:displayName="App Version" ma:internalName="AppVersion">
      <xsd:simpleType>
        <xsd:restriction base="dms:Text"/>
      </xsd:simpleType>
    </xsd:element>
    <xsd:element name="TeamsChannelId" ma:index="21" nillable="true" ma:displayName="Teams Channel Id" ma:internalName="TeamsChannelId">
      <xsd:simpleType>
        <xsd:restriction base="dms:Text"/>
      </xsd:simpleType>
    </xsd:element>
    <xsd:element name="Owner" ma:index="2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3" nillable="true" ma:displayName="Math Settings" ma:internalName="Math_Settings">
      <xsd:simpleType>
        <xsd:restriction base="dms:Text"/>
      </xsd:simpleType>
    </xsd:element>
    <xsd:element name="DefaultSectionNames" ma:index="24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5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6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7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8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9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0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5" nillable="true" ma:displayName="Is Collaboration Space Locked" ma:internalName="Is_Collaboration_Space_Locked">
      <xsd:simpleType>
        <xsd:restriction base="dms:Boolean"/>
      </xsd:simpleType>
    </xsd:element>
    <xsd:element name="IsNotebookLocked" ma:index="36" nillable="true" ma:displayName="Is Notebook Locked" ma:internalName="IsNotebookLocked">
      <xsd:simpleType>
        <xsd:restriction base="dms:Boolean"/>
      </xsd:simpleType>
    </xsd:element>
    <xsd:element name="Leaders" ma:index="37" nillable="true" ma:displayName="Leaders" ma:internalName="Lead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s" ma:index="38" nillable="true" ma:displayName="Members" ma:internalName="Memb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_Groups" ma:index="39" nillable="true" ma:displayName="Member Groups" ma:internalName="Member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Leaders" ma:index="40" nillable="true" ma:displayName="Invited Leaders" ma:internalName="Invited_Leaders">
      <xsd:simpleType>
        <xsd:restriction base="dms:Note">
          <xsd:maxLength value="255"/>
        </xsd:restriction>
      </xsd:simpleType>
    </xsd:element>
    <xsd:element name="Invited_Members" ma:index="41" nillable="true" ma:displayName="Invited Members" ma:internalName="Invited_Members">
      <xsd:simpleType>
        <xsd:restriction base="dms:Note">
          <xsd:maxLength value="255"/>
        </xsd:restriction>
      </xsd:simpleType>
    </xsd:element>
    <xsd:element name="Has_Leaders_Only_SectionGroup" ma:index="42" nillable="true" ma:displayName="Has Leaders Only SectionGroup" ma:internalName="Has_Leaders_Only_SectionGroup">
      <xsd:simpleType>
        <xsd:restriction base="dms:Boolean"/>
      </xsd:simpleType>
    </xsd:element>
    <xsd:element name="MediaServiceGenerationTime" ma:index="4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4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4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otebookType xmlns="bcd2a3dc-464a-482d-bf04-afba48fff7e4" xsi:nil="true"/>
    <Teachers xmlns="bcd2a3dc-464a-482d-bf04-afba48fff7e4">
      <UserInfo>
        <DisplayName/>
        <AccountId xsi:nil="true"/>
        <AccountType/>
      </UserInfo>
    </Teachers>
    <Leaders xmlns="bcd2a3dc-464a-482d-bf04-afba48fff7e4">
      <UserInfo>
        <DisplayName/>
        <AccountId xsi:nil="true"/>
        <AccountType/>
      </UserInfo>
    </Leaders>
    <Templates xmlns="bcd2a3dc-464a-482d-bf04-afba48fff7e4" xsi:nil="true"/>
    <Members xmlns="bcd2a3dc-464a-482d-bf04-afba48fff7e4">
      <UserInfo>
        <DisplayName/>
        <AccountId xsi:nil="true"/>
        <AccountType/>
      </UserInfo>
    </Members>
    <Member_Groups xmlns="bcd2a3dc-464a-482d-bf04-afba48fff7e4">
      <UserInfo>
        <DisplayName/>
        <AccountId xsi:nil="true"/>
        <AccountType/>
      </UserInfo>
    </Member_Groups>
    <Has_Leaders_Only_SectionGroup xmlns="bcd2a3dc-464a-482d-bf04-afba48fff7e4" xsi:nil="true"/>
    <DefaultSectionNames xmlns="bcd2a3dc-464a-482d-bf04-afba48fff7e4" xsi:nil="true"/>
    <Invited_Students xmlns="bcd2a3dc-464a-482d-bf04-afba48fff7e4" xsi:nil="true"/>
    <CultureName xmlns="bcd2a3dc-464a-482d-bf04-afba48fff7e4" xsi:nil="true"/>
    <Invited_Members xmlns="bcd2a3dc-464a-482d-bf04-afba48fff7e4" xsi:nil="true"/>
    <LMS_Mappings xmlns="bcd2a3dc-464a-482d-bf04-afba48fff7e4" xsi:nil="true"/>
    <Invited_Teachers xmlns="bcd2a3dc-464a-482d-bf04-afba48fff7e4" xsi:nil="true"/>
    <IsNotebookLocked xmlns="bcd2a3dc-464a-482d-bf04-afba48fff7e4" xsi:nil="true"/>
    <FolderType xmlns="bcd2a3dc-464a-482d-bf04-afba48fff7e4" xsi:nil="true"/>
    <Distribution_Groups xmlns="bcd2a3dc-464a-482d-bf04-afba48fff7e4" xsi:nil="true"/>
    <Self_Registration_Enabled xmlns="bcd2a3dc-464a-482d-bf04-afba48fff7e4" xsi:nil="true"/>
    <AppVersion xmlns="bcd2a3dc-464a-482d-bf04-afba48fff7e4" xsi:nil="true"/>
    <TeamsChannelId xmlns="bcd2a3dc-464a-482d-bf04-afba48fff7e4" xsi:nil="true"/>
    <Invited_Leaders xmlns="bcd2a3dc-464a-482d-bf04-afba48fff7e4" xsi:nil="true"/>
    <Students xmlns="bcd2a3dc-464a-482d-bf04-afba48fff7e4">
      <UserInfo>
        <DisplayName/>
        <AccountId xsi:nil="true"/>
        <AccountType/>
      </UserInfo>
    </Students>
    <Student_Groups xmlns="bcd2a3dc-464a-482d-bf04-afba48fff7e4">
      <UserInfo>
        <DisplayName/>
        <AccountId xsi:nil="true"/>
        <AccountType/>
      </UserInfo>
    </Student_Groups>
    <Math_Settings xmlns="bcd2a3dc-464a-482d-bf04-afba48fff7e4" xsi:nil="true"/>
    <Is_Collaboration_Space_Locked xmlns="bcd2a3dc-464a-482d-bf04-afba48fff7e4" xsi:nil="true"/>
    <Owner xmlns="bcd2a3dc-464a-482d-bf04-afba48fff7e4">
      <UserInfo>
        <DisplayName/>
        <AccountId xsi:nil="true"/>
        <AccountType/>
      </UserInfo>
    </Owner>
    <Has_Teacher_Only_SectionGroup xmlns="bcd2a3dc-464a-482d-bf04-afba48fff7e4" xsi:nil="true"/>
  </documentManagement>
</p:properties>
</file>

<file path=customXml/itemProps1.xml><?xml version="1.0" encoding="utf-8"?>
<ds:datastoreItem xmlns:ds="http://schemas.openxmlformats.org/officeDocument/2006/customXml" ds:itemID="{CC47AA08-A0F6-4BE7-8C8C-E74282BC67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F942BC-7EE2-40C0-86FF-D8A0C88D3A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50e7160-32ec-4c07-9be5-59038c21f40c"/>
    <ds:schemaRef ds:uri="bcd2a3dc-464a-482d-bf04-afba48fff7e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CE6087A-EED9-467F-97CB-D47777788B99}">
  <ds:schemaRefs>
    <ds:schemaRef ds:uri="http://purl.org/dc/elements/1.1/"/>
    <ds:schemaRef ds:uri="http://www.w3.org/XML/1998/namespace"/>
    <ds:schemaRef ds:uri="http://schemas.microsoft.com/office/2006/documentManagement/types"/>
    <ds:schemaRef ds:uri="bcd2a3dc-464a-482d-bf04-afba48fff7e4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650e7160-32ec-4c07-9be5-59038c21f40c"/>
    <ds:schemaRef ds:uri="http://purl.org/dc/terms/"/>
  </ds:schemaRefs>
</ds:datastoreItem>
</file>

<file path=docMetadata/LabelInfo.xml><?xml version="1.0" encoding="utf-8"?>
<clbl:labelList xmlns:clbl="http://schemas.microsoft.com/office/2020/mipLabelMetadata">
  <clbl:label id="{f6b6dd5b-f02f-441a-99a0-162ac5060bd2}" enabled="0" method="" siteId="{f6b6dd5b-f02f-441a-99a0-162ac5060bd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495</TotalTime>
  <Words>327</Words>
  <Application>Microsoft Office PowerPoint</Application>
  <PresentationFormat>Widescreen</PresentationFormat>
  <Paragraphs>73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Helvetica</vt:lpstr>
      <vt:lpstr>Arial</vt:lpstr>
      <vt:lpstr>Calibri</vt:lpstr>
      <vt:lpstr>1_Muon Capture</vt:lpstr>
      <vt:lpstr>PowerPoint Presentation</vt:lpstr>
      <vt:lpstr>Intro</vt:lpstr>
      <vt:lpstr>Subsystems</vt:lpstr>
      <vt:lpstr>Lots of (sometimes diverging ideas)</vt:lpstr>
      <vt:lpstr>Upstream veto counters and DTAR?</vt:lpstr>
      <vt:lpstr>Other systems: Mostly repeat Dave’s intro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Precision Muon Group at CENPA/UW</dc:title>
  <dc:creator>Peter Kammel</dc:creator>
  <cp:lastModifiedBy>Peter Kammel</cp:lastModifiedBy>
  <cp:revision>11</cp:revision>
  <cp:lastPrinted>2022-10-19T17:45:30Z</cp:lastPrinted>
  <dcterms:created xsi:type="dcterms:W3CDTF">2018-01-31T17:39:23Z</dcterms:created>
  <dcterms:modified xsi:type="dcterms:W3CDTF">2023-10-18T14:39:35Z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0x010100E63F6FA2263338498B8C11EA7AC4E871</vt:lpwstr>
  </property>
</Properties>
</file>