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4" r:id="rId4"/>
    <p:sldId id="258" r:id="rId5"/>
    <p:sldId id="259" r:id="rId6"/>
    <p:sldId id="267" r:id="rId7"/>
    <p:sldId id="260" r:id="rId8"/>
    <p:sldId id="265" r:id="rId9"/>
    <p:sldId id="262" r:id="rId10"/>
    <p:sldId id="266" r:id="rId11"/>
    <p:sldId id="268" r:id="rId12"/>
    <p:sldId id="269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48" autoAdjust="0"/>
    <p:restoredTop sz="94660"/>
  </p:normalViewPr>
  <p:slideViewPr>
    <p:cSldViewPr snapToGrid="0">
      <p:cViewPr varScale="1">
        <p:scale>
          <a:sx n="60" d="100"/>
          <a:sy n="60" d="100"/>
        </p:scale>
        <p:origin x="6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43BBB-D6EE-4AC9-967C-341902EB08AC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33D5A-5C84-44CB-8840-DDCA72826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44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0DCD-8455-4EA2-8501-846E8002DCFD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7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FD9B6-122D-4A2E-ACCF-159A5883F3FC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6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3D39F-B2A0-495E-A005-3862C5BE67A2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9082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30200" y="1393825"/>
            <a:ext cx="11482917" cy="452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586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4035-DFEA-47CB-A603-141788CDEF8E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5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0852C-9010-45BD-A5A9-D59877C8E341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8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7BD03-045A-472A-A7CE-5061EE9707CE}" type="datetime1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4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9F823-061C-4E34-A590-E2060CBD06E8}" type="datetime1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0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67526-842D-4938-8599-114704D535B7}" type="datetime1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884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61010-08AC-4595-8D73-3FBC5812AC19}" type="datetime1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7F282-28F7-4FA4-995A-D80C48DE52A5}" type="datetime1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0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CE10A-6573-4B45-B7F2-160F9E303B87}" type="datetime1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8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D905-CB94-47AD-BE33-0A7ACFF262B1}" type="datetime1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180A1-4C0C-484A-AAE1-C36C4428E7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9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eflow_solder" TargetMode="External"/><Relationship Id="rId7" Type="http://schemas.openxmlformats.org/officeDocument/2006/relationships/hyperlink" Target="mailto:pinelli@bnl.gov" TargetMode="External"/><Relationship Id="rId2" Type="http://schemas.openxmlformats.org/officeDocument/2006/relationships/hyperlink" Target="https://en.wikipedia.org/wiki/Thermosonic_bond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A09CE-3322-CD9B-9B0F-5D3C9BE57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7612" y="718003"/>
            <a:ext cx="10363200" cy="1470025"/>
          </a:xfrm>
        </p:spPr>
        <p:txBody>
          <a:bodyPr/>
          <a:lstStyle/>
          <a:p>
            <a:r>
              <a:rPr lang="en-US" dirty="0"/>
              <a:t>Evolution of Alternative ATAR Design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8E1BBD-9B15-7A3E-2459-32CEE01941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8320" y="2617467"/>
            <a:ext cx="8534400" cy="1752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Xin Qian</a:t>
            </a:r>
          </a:p>
          <a:p>
            <a:r>
              <a:rPr lang="en-US" dirty="0">
                <a:solidFill>
                  <a:schemeClr val="tx1"/>
                </a:solidFill>
              </a:rPr>
              <a:t>BNL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B53D0-4665-0C0F-94FC-928A4E41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14ADD8-A74A-BAFE-5FF9-74201957E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744" y="3898723"/>
            <a:ext cx="4154172" cy="274917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A9C83D88-E721-B60B-758B-A4790B0C9682}"/>
              </a:ext>
            </a:extLst>
          </p:cNvPr>
          <p:cNvSpPr/>
          <p:nvPr/>
        </p:nvSpPr>
        <p:spPr>
          <a:xfrm>
            <a:off x="5496058" y="5220788"/>
            <a:ext cx="2121726" cy="38843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Screen Shot 2023-04-12 at 5.22.07 PM.png" descr="Screen Shot 2023-04-12 at 5.22.07 PM.png">
            <a:extLst>
              <a:ext uri="{FF2B5EF4-FFF2-40B4-BE49-F238E27FC236}">
                <a16:creationId xmlns:a16="http://schemas.microsoft.com/office/drawing/2014/main" id="{2839F44E-E8AA-99F0-344F-D6192152DF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6718" y="2843349"/>
            <a:ext cx="2723631" cy="380455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63303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33B7D-2F4F-C685-3C5A-6ABABE29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20123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Expected Milestones of Physics Performance </a:t>
            </a:r>
            <a:br>
              <a:rPr lang="en-US" dirty="0"/>
            </a:br>
            <a:r>
              <a:rPr lang="en-US" dirty="0"/>
              <a:t>of Alternative Design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E303377-8AC8-5F87-5108-E04517AD95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599" y="1384663"/>
            <a:ext cx="5846353" cy="533681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Demonstrate the in-situ tail fraction measurement with the current design parameters</a:t>
            </a:r>
          </a:p>
          <a:p>
            <a:pPr lvl="1"/>
            <a:r>
              <a:rPr lang="en-US" dirty="0"/>
              <a:t>Iteration with variations on design parameters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Demonstrate the acceptance difference between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μ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using ATAR only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Provide guidance and requirements on the Trigger Scheme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CFAFE3-C029-8158-7E14-3A4E8F3A9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10</a:t>
            </a:fld>
            <a:endParaRPr lang="en-US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1937FE7C-E487-1E30-1F7D-3497BE56981E}"/>
              </a:ext>
            </a:extLst>
          </p:cNvPr>
          <p:cNvSpPr txBox="1">
            <a:spLocks/>
          </p:cNvSpPr>
          <p:nvPr/>
        </p:nvSpPr>
        <p:spPr>
          <a:xfrm>
            <a:off x="91439" y="1384663"/>
            <a:ext cx="5846354" cy="53368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70C0"/>
                </a:solidFill>
              </a:rPr>
              <a:t>Requirement of in-situ </a:t>
            </a:r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en-US" dirty="0">
                <a:solidFill>
                  <a:srgbClr val="0070C0"/>
                </a:solidFill>
              </a:rPr>
              <a:t>e</a:t>
            </a:r>
            <a:r>
              <a:rPr lang="el-GR" dirty="0">
                <a:solidFill>
                  <a:srgbClr val="0070C0"/>
                </a:solidFill>
              </a:rPr>
              <a:t>ν</a:t>
            </a:r>
            <a:r>
              <a:rPr lang="en-US" dirty="0">
                <a:solidFill>
                  <a:srgbClr val="0070C0"/>
                </a:solidFill>
              </a:rPr>
              <a:t> tail measurements for all positron directions</a:t>
            </a:r>
          </a:p>
          <a:p>
            <a:pPr lvl="1"/>
            <a:r>
              <a:rPr lang="en-US" dirty="0"/>
              <a:t>Relax requirements on the dead materials that need to be minimized</a:t>
            </a:r>
          </a:p>
          <a:p>
            <a:r>
              <a:rPr lang="en-US" dirty="0">
                <a:solidFill>
                  <a:srgbClr val="C00000"/>
                </a:solidFill>
              </a:rPr>
              <a:t>Acceptance of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μ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both defined by ATAR only</a:t>
            </a:r>
          </a:p>
          <a:p>
            <a:pPr lvl="1"/>
            <a:r>
              <a:rPr lang="en-US" dirty="0"/>
              <a:t>Pion stopping point + positron direction (e.g. 5-hit) </a:t>
            </a:r>
          </a:p>
          <a:p>
            <a:r>
              <a:rPr lang="en-US" dirty="0">
                <a:solidFill>
                  <a:srgbClr val="7030A0"/>
                </a:solidFill>
              </a:rPr>
              <a:t>Trigger scheme of </a:t>
            </a:r>
            <a:r>
              <a:rPr lang="el-GR" dirty="0">
                <a:solidFill>
                  <a:srgbClr val="7030A0"/>
                </a:solidFill>
              </a:rPr>
              <a:t>π</a:t>
            </a:r>
            <a:r>
              <a:rPr lang="en-US" dirty="0">
                <a:solidFill>
                  <a:srgbClr val="7030A0"/>
                </a:solidFill>
              </a:rPr>
              <a:t>e</a:t>
            </a:r>
            <a:r>
              <a:rPr lang="el-GR" dirty="0">
                <a:solidFill>
                  <a:srgbClr val="7030A0"/>
                </a:solidFill>
              </a:rPr>
              <a:t>ν</a:t>
            </a:r>
            <a:r>
              <a:rPr lang="en-US" dirty="0">
                <a:solidFill>
                  <a:srgbClr val="7030A0"/>
                </a:solidFill>
              </a:rPr>
              <a:t> events</a:t>
            </a:r>
          </a:p>
          <a:p>
            <a:pPr lvl="1"/>
            <a:r>
              <a:rPr lang="en-US" dirty="0"/>
              <a:t>Coincidence time and position, also energy (not </a:t>
            </a:r>
            <a:r>
              <a:rPr lang="en-US" dirty="0" err="1"/>
              <a:t>dE</a:t>
            </a:r>
            <a:r>
              <a:rPr lang="en-US" dirty="0"/>
              <a:t>/dx) cut based on topology to suppress </a:t>
            </a:r>
            <a:r>
              <a:rPr lang="el-GR" dirty="0"/>
              <a:t>π</a:t>
            </a:r>
            <a:r>
              <a:rPr lang="en-US" dirty="0"/>
              <a:t>μ</a:t>
            </a:r>
            <a:r>
              <a:rPr lang="el-GR" dirty="0"/>
              <a:t>ν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734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59E42-0850-7FEC-4A9B-2C2B57FB8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5BBAD-BF83-E97D-5F37-9AECA640F7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912716-DAF5-02D2-1E2A-E2F98141BF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CA642-0AF9-4179-A9E7-1270DC9D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02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09357C3-8782-3090-3C3C-AECC9597A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464" y="695781"/>
            <a:ext cx="9427758" cy="418767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i="0" strike="noStrike" cap="none" normalizeH="0" baseline="0" dirty="0">
                <a:ln>
                  <a:noFill/>
                </a:ln>
                <a:effectLst/>
              </a:rPr>
              <a:t>A variety of flip-chip techniques can be used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dirty="0"/>
              <a:t>Interconnecting large area strips seems like a simple task – we need to find a suitable technic and tune the process</a:t>
            </a:r>
            <a:endParaRPr kumimoji="0" lang="en-US" altLang="en-US" i="0" strike="noStrike" cap="none" normalizeH="0" baseline="0" dirty="0">
              <a:ln>
                <a:noFill/>
              </a:ln>
              <a:effectLst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How it works: Small bumps, balls, </a:t>
            </a:r>
            <a:r>
              <a:rPr lang="en-US" altLang="en-US" dirty="0">
                <a:cs typeface="Arial" panose="020B0604020202020204" pitchFamily="34" charset="0"/>
              </a:rPr>
              <a:t>or solder 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preforms </a:t>
            </a:r>
            <a:r>
              <a:rPr lang="en-US" altLang="en-US" dirty="0">
                <a:cs typeface="Arial" panose="020B0604020202020204" pitchFamily="34" charset="0"/>
              </a:rPr>
              <a:t>are 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deposited on metalized  strips of the first die </a:t>
            </a:r>
            <a:endParaRPr lang="en-US" altLang="en-US" dirty="0"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cs typeface="Arial" panose="020B0604020202020204" pitchFamily="34" charset="0"/>
              </a:rPr>
              <a:t>The second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 die is inverted to bring the solder bumps down onto strips of the first die</a:t>
            </a:r>
            <a:endParaRPr lang="en-US" altLang="en-US" dirty="0">
              <a:cs typeface="Arial" panose="020B060402020202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cs typeface="Arial" panose="020B0604020202020204" pitchFamily="34" charset="0"/>
              </a:rPr>
              <a:t>S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older is re-melted to produce bonding, typically using a 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hlinkClick r:id="rId2" tooltip="Thermosonic bondin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thermosonic bonding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or alternatively 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hlinkClick r:id="rId3" tooltip="Reflow sold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reflow solder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 process, T &lt; 300 C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cs typeface="Arial" panose="020B0604020202020204" pitchFamily="34" charset="0"/>
              </a:rPr>
              <a:t>Just a few bonds will be enough, e.g., to bond a 1x1 cm2 </a:t>
            </a:r>
            <a:r>
              <a:rPr lang="en-US" altLang="en-US" dirty="0" err="1">
                <a:cs typeface="Arial" panose="020B0604020202020204" pitchFamily="34" charset="0"/>
              </a:rPr>
              <a:t>SiPM</a:t>
            </a:r>
            <a:r>
              <a:rPr lang="en-US" altLang="en-US" dirty="0">
                <a:cs typeface="Arial" panose="020B0604020202020204" pitchFamily="34" charset="0"/>
              </a:rPr>
              <a:t> for </a:t>
            </a:r>
            <a:r>
              <a:rPr lang="en-US" altLang="en-US" dirty="0" err="1">
                <a:cs typeface="Arial" panose="020B0604020202020204" pitchFamily="34" charset="0"/>
              </a:rPr>
              <a:t>nEXO</a:t>
            </a:r>
            <a:r>
              <a:rPr lang="en-US" altLang="en-US" dirty="0">
                <a:cs typeface="Arial" panose="020B0604020202020204" pitchFamily="34" charset="0"/>
              </a:rPr>
              <a:t> we use 6 50-micron bumps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An important question is about gaps between th</a:t>
            </a:r>
            <a:r>
              <a:rPr lang="en-US" altLang="en-US" dirty="0">
                <a:cs typeface="Arial" panose="020B0604020202020204" pitchFamily="34" charset="0"/>
              </a:rPr>
              <a:t>e 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Test </a:t>
            </a:r>
            <a:r>
              <a:rPr lang="en-US" altLang="en-US" dirty="0">
                <a:cs typeface="Arial" panose="020B0604020202020204" pitchFamily="34" charset="0"/>
              </a:rPr>
              <a:t>for t</a:t>
            </a:r>
            <a:r>
              <a:rPr kumimoji="0" lang="en-US" altLang="en-US" b="0" i="0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hermal expansion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29" name="Picture 5" descr="Stud Bumping | Alter Technology (formerly Optocap)">
            <a:extLst>
              <a:ext uri="{FF2B5EF4-FFF2-40B4-BE49-F238E27FC236}">
                <a16:creationId xmlns:a16="http://schemas.microsoft.com/office/drawing/2014/main" id="{39144627-B363-36ED-1183-447E2B5DB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1097" y="1256205"/>
            <a:ext cx="1598957" cy="116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AA43149-DC5A-0A1A-7F33-6085EFDDD7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49" t="5110" r="3741" b="21076"/>
          <a:stretch/>
        </p:blipFill>
        <p:spPr>
          <a:xfrm>
            <a:off x="10055222" y="3210384"/>
            <a:ext cx="2068828" cy="12900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C3EBDB-91AA-EA91-3271-40AF438423B3}"/>
              </a:ext>
            </a:extLst>
          </p:cNvPr>
          <p:cNvSpPr txBox="1"/>
          <p:nvPr/>
        </p:nvSpPr>
        <p:spPr>
          <a:xfrm>
            <a:off x="1339187" y="4757474"/>
            <a:ext cx="578151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Bonding materials: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Solder – use </a:t>
            </a:r>
            <a:r>
              <a:rPr lang="en-US" sz="2000" dirty="0" err="1"/>
              <a:t>fluxless</a:t>
            </a:r>
            <a:r>
              <a:rPr lang="en-US" sz="2000" dirty="0"/>
              <a:t> solder, potential diffusion in 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Conductive epoxy – potential contamination of </a:t>
            </a:r>
            <a:r>
              <a:rPr lang="en-US" sz="2000" dirty="0" err="1"/>
              <a:t>LAr</a:t>
            </a:r>
            <a:endParaRPr lang="en-US" sz="2000" dirty="0"/>
          </a:p>
        </p:txBody>
      </p:sp>
      <p:pic>
        <p:nvPicPr>
          <p:cNvPr id="1035" name="Picture 11" descr="Solder Preforms | Products made by Indium Corporation">
            <a:extLst>
              <a:ext uri="{FF2B5EF4-FFF2-40B4-BE49-F238E27FC236}">
                <a16:creationId xmlns:a16="http://schemas.microsoft.com/office/drawing/2014/main" id="{99E25579-83A3-DE42-6DE1-850566B79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0805" y="5184610"/>
            <a:ext cx="1443813" cy="1443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C52317-DA0E-A394-B335-2AC591DA3D05}"/>
              </a:ext>
            </a:extLst>
          </p:cNvPr>
          <p:cNvSpPr txBox="1"/>
          <p:nvPr/>
        </p:nvSpPr>
        <p:spPr>
          <a:xfrm>
            <a:off x="10389718" y="803015"/>
            <a:ext cx="82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Bumps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FFD218-1BE1-93EB-ABF6-57C3D1909D39}"/>
              </a:ext>
            </a:extLst>
          </p:cNvPr>
          <p:cNvSpPr txBox="1"/>
          <p:nvPr/>
        </p:nvSpPr>
        <p:spPr>
          <a:xfrm>
            <a:off x="2775032" y="164713"/>
            <a:ext cx="61510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Interconnecting Si strip detectors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A11D57-69F0-1AB6-B8EC-C1B5D2A6E05D}"/>
              </a:ext>
            </a:extLst>
          </p:cNvPr>
          <p:cNvSpPr txBox="1"/>
          <p:nvPr/>
        </p:nvSpPr>
        <p:spPr>
          <a:xfrm>
            <a:off x="10171131" y="2841052"/>
            <a:ext cx="126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Solder balls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8A505-BDB4-8460-065C-9C46B46730A2}"/>
              </a:ext>
            </a:extLst>
          </p:cNvPr>
          <p:cNvSpPr txBox="1"/>
          <p:nvPr/>
        </p:nvSpPr>
        <p:spPr>
          <a:xfrm>
            <a:off x="9405091" y="4698785"/>
            <a:ext cx="1689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Solder preforms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D2C1A7-8FEE-46A6-4EEA-E436F171AB2C}"/>
              </a:ext>
            </a:extLst>
          </p:cNvPr>
          <p:cNvSpPr txBox="1"/>
          <p:nvPr/>
        </p:nvSpPr>
        <p:spPr>
          <a:xfrm>
            <a:off x="557689" y="6108512"/>
            <a:ext cx="82570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Done </a:t>
            </a:r>
            <a:r>
              <a:rPr lang="en-US" sz="1600" dirty="0" err="1"/>
              <a:t>Pinelli</a:t>
            </a:r>
            <a:r>
              <a:rPr lang="en-US" sz="1600" dirty="0"/>
              <a:t> (</a:t>
            </a:r>
            <a:r>
              <a:rPr lang="en-US" sz="1600" dirty="0">
                <a:hlinkClick r:id="rId7"/>
              </a:rPr>
              <a:t>pinelli@bnl.gov</a:t>
            </a:r>
            <a:r>
              <a:rPr lang="en-US" sz="1600" dirty="0"/>
              <a:t>) is an expert in bonding and interconnection at Instrumentation</a:t>
            </a:r>
          </a:p>
          <a:p>
            <a:pPr algn="l" fontAlgn="ctr"/>
            <a:r>
              <a:rPr lang="en-US" sz="1600" i="0" dirty="0">
                <a:effectLst/>
                <a:cs typeface="Arial" panose="020B0604020202020204" pitchFamily="34" charset="0"/>
              </a:rPr>
              <a:t>James Clayton</a:t>
            </a:r>
            <a:r>
              <a:rPr lang="en-US" sz="1600" dirty="0">
                <a:cs typeface="Arial" panose="020B0604020202020204" pitchFamily="34" charset="0"/>
              </a:rPr>
              <a:t> </a:t>
            </a:r>
            <a:r>
              <a:rPr lang="en-US" sz="1600" i="0" dirty="0">
                <a:effectLst/>
                <a:cs typeface="Arial" panose="020B0604020202020204" pitchFamily="34" charset="0"/>
              </a:rPr>
              <a:t>President &amp; CEO at Polymer Assembly Technology, Inc.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1A129-60FE-61F4-44E5-B5A91066676D}"/>
              </a:ext>
            </a:extLst>
          </p:cNvPr>
          <p:cNvSpPr txBox="1"/>
          <p:nvPr/>
        </p:nvSpPr>
        <p:spPr>
          <a:xfrm rot="1686545">
            <a:off x="10347919" y="464949"/>
            <a:ext cx="2433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From Aleksey</a:t>
            </a:r>
          </a:p>
        </p:txBody>
      </p:sp>
    </p:spTree>
    <p:extLst>
      <p:ext uri="{BB962C8B-B14F-4D97-AF65-F5344CB8AC3E}">
        <p14:creationId xmlns:p14="http://schemas.microsoft.com/office/powerpoint/2010/main" val="2628016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B0F12D77-C677-5473-8FCC-C4BA602D6086}"/>
              </a:ext>
            </a:extLst>
          </p:cNvPr>
          <p:cNvSpPr/>
          <p:nvPr/>
        </p:nvSpPr>
        <p:spPr>
          <a:xfrm>
            <a:off x="6547490" y="4931868"/>
            <a:ext cx="1110583" cy="5533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375CFC-C168-F0A1-BB52-EF025C87DEDE}"/>
              </a:ext>
            </a:extLst>
          </p:cNvPr>
          <p:cNvSpPr/>
          <p:nvPr/>
        </p:nvSpPr>
        <p:spPr>
          <a:xfrm>
            <a:off x="795130" y="1152939"/>
            <a:ext cx="6851374" cy="104692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E5415-7A0D-124E-40B7-1226C6361795}"/>
              </a:ext>
            </a:extLst>
          </p:cNvPr>
          <p:cNvSpPr/>
          <p:nvPr/>
        </p:nvSpPr>
        <p:spPr>
          <a:xfrm>
            <a:off x="1646582" y="1152939"/>
            <a:ext cx="5148470" cy="228039"/>
          </a:xfrm>
          <a:prstGeom prst="rect">
            <a:avLst/>
          </a:prstGeom>
          <a:solidFill>
            <a:srgbClr val="0070C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6DA32-F0D7-A225-20D3-EBCF6193058E}"/>
              </a:ext>
            </a:extLst>
          </p:cNvPr>
          <p:cNvSpPr/>
          <p:nvPr/>
        </p:nvSpPr>
        <p:spPr>
          <a:xfrm>
            <a:off x="795130" y="956603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5A2381-DA26-A5EB-7759-909743261DF9}"/>
              </a:ext>
            </a:extLst>
          </p:cNvPr>
          <p:cNvSpPr/>
          <p:nvPr/>
        </p:nvSpPr>
        <p:spPr>
          <a:xfrm>
            <a:off x="6655699" y="953647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96E26B-EA8F-A760-D294-671D82ADA936}"/>
              </a:ext>
            </a:extLst>
          </p:cNvPr>
          <p:cNvSpPr/>
          <p:nvPr/>
        </p:nvSpPr>
        <p:spPr>
          <a:xfrm>
            <a:off x="1786597" y="829995"/>
            <a:ext cx="4869102" cy="294198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704F00-68E8-43AD-075A-9A809A853469}"/>
              </a:ext>
            </a:extLst>
          </p:cNvPr>
          <p:cNvSpPr/>
          <p:nvPr/>
        </p:nvSpPr>
        <p:spPr>
          <a:xfrm>
            <a:off x="6316394" y="792175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021892-A3D8-2783-A28A-FBC7C18E3772}"/>
              </a:ext>
            </a:extLst>
          </p:cNvPr>
          <p:cNvSpPr/>
          <p:nvPr/>
        </p:nvSpPr>
        <p:spPr>
          <a:xfrm>
            <a:off x="1565542" y="792174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763992-0648-E61E-48C5-D2F8EFACCE24}"/>
              </a:ext>
            </a:extLst>
          </p:cNvPr>
          <p:cNvSpPr/>
          <p:nvPr/>
        </p:nvSpPr>
        <p:spPr>
          <a:xfrm>
            <a:off x="8393109" y="619362"/>
            <a:ext cx="2481217" cy="421265"/>
          </a:xfrm>
          <a:prstGeom prst="rect">
            <a:avLst/>
          </a:prstGeom>
          <a:solidFill>
            <a:srgbClr val="0070C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P(N)-strips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B5BC8D-DEC5-F3B7-3B5D-F74BD034F79E}"/>
              </a:ext>
            </a:extLst>
          </p:cNvPr>
          <p:cNvSpPr/>
          <p:nvPr/>
        </p:nvSpPr>
        <p:spPr>
          <a:xfrm>
            <a:off x="8393109" y="1194531"/>
            <a:ext cx="2481217" cy="42126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oxide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DC77E4-EC75-6E0D-F6F2-A288B3F89653}"/>
              </a:ext>
            </a:extLst>
          </p:cNvPr>
          <p:cNvSpPr/>
          <p:nvPr/>
        </p:nvSpPr>
        <p:spPr>
          <a:xfrm>
            <a:off x="8393109" y="1778596"/>
            <a:ext cx="2481217" cy="42126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aluminum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52FA1D-343E-9CBD-CFC0-4FFB19A583E5}"/>
              </a:ext>
            </a:extLst>
          </p:cNvPr>
          <p:cNvSpPr/>
          <p:nvPr/>
        </p:nvSpPr>
        <p:spPr>
          <a:xfrm>
            <a:off x="795130" y="3317019"/>
            <a:ext cx="6851374" cy="104692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CBEC5E9-E0C1-8D14-5A25-F71A55BD554C}"/>
              </a:ext>
            </a:extLst>
          </p:cNvPr>
          <p:cNvSpPr/>
          <p:nvPr/>
        </p:nvSpPr>
        <p:spPr>
          <a:xfrm>
            <a:off x="1646582" y="3317019"/>
            <a:ext cx="5148470" cy="228039"/>
          </a:xfrm>
          <a:prstGeom prst="rect">
            <a:avLst/>
          </a:prstGeom>
          <a:solidFill>
            <a:srgbClr val="0070C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1EFB83-2934-BECC-A797-32F9436E482C}"/>
              </a:ext>
            </a:extLst>
          </p:cNvPr>
          <p:cNvSpPr/>
          <p:nvPr/>
        </p:nvSpPr>
        <p:spPr>
          <a:xfrm>
            <a:off x="795130" y="3120683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1D3A12-49AE-C7B3-3AA0-D5B53357BAFA}"/>
              </a:ext>
            </a:extLst>
          </p:cNvPr>
          <p:cNvSpPr/>
          <p:nvPr/>
        </p:nvSpPr>
        <p:spPr>
          <a:xfrm>
            <a:off x="6655699" y="3117727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6DF67D-B504-C781-272B-D31834DB5AC7}"/>
              </a:ext>
            </a:extLst>
          </p:cNvPr>
          <p:cNvSpPr/>
          <p:nvPr/>
        </p:nvSpPr>
        <p:spPr>
          <a:xfrm>
            <a:off x="1786597" y="2994075"/>
            <a:ext cx="4869102" cy="294198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F9D130-4417-B87B-EAC9-AFF5A663157D}"/>
              </a:ext>
            </a:extLst>
          </p:cNvPr>
          <p:cNvSpPr/>
          <p:nvPr/>
        </p:nvSpPr>
        <p:spPr>
          <a:xfrm>
            <a:off x="6316394" y="2956255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7A8D2-89A0-3AAF-8858-05280E705829}"/>
              </a:ext>
            </a:extLst>
          </p:cNvPr>
          <p:cNvSpPr/>
          <p:nvPr/>
        </p:nvSpPr>
        <p:spPr>
          <a:xfrm>
            <a:off x="1565542" y="2956254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718D8B-0809-021A-FA2E-404219B6068F}"/>
              </a:ext>
            </a:extLst>
          </p:cNvPr>
          <p:cNvSpPr/>
          <p:nvPr/>
        </p:nvSpPr>
        <p:spPr>
          <a:xfrm>
            <a:off x="1562204" y="2870677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2F7A0B-4A1D-F0B1-1235-F0B504391336}"/>
              </a:ext>
            </a:extLst>
          </p:cNvPr>
          <p:cNvSpPr/>
          <p:nvPr/>
        </p:nvSpPr>
        <p:spPr>
          <a:xfrm>
            <a:off x="6311373" y="2870094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B79C14-F206-9420-56BF-278089D0B323}"/>
              </a:ext>
            </a:extLst>
          </p:cNvPr>
          <p:cNvSpPr/>
          <p:nvPr/>
        </p:nvSpPr>
        <p:spPr>
          <a:xfrm>
            <a:off x="2283196" y="2910791"/>
            <a:ext cx="403319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3AC9AE-064C-98A1-0D69-1266CA684310}"/>
              </a:ext>
            </a:extLst>
          </p:cNvPr>
          <p:cNvSpPr/>
          <p:nvPr/>
        </p:nvSpPr>
        <p:spPr>
          <a:xfrm>
            <a:off x="8393109" y="2870094"/>
            <a:ext cx="2481217" cy="421265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ENIG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83579D-99D6-03F7-7F86-76D367FC683B}"/>
              </a:ext>
            </a:extLst>
          </p:cNvPr>
          <p:cNvSpPr txBox="1"/>
          <p:nvPr/>
        </p:nvSpPr>
        <p:spPr>
          <a:xfrm>
            <a:off x="478302" y="239151"/>
            <a:ext cx="818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1) Complete the fabrication of the layers of micro-strips, test and select good devices.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1AEBBA-4839-1893-011C-70BF55CE9F10}"/>
              </a:ext>
            </a:extLst>
          </p:cNvPr>
          <p:cNvSpPr txBox="1"/>
          <p:nvPr/>
        </p:nvSpPr>
        <p:spPr>
          <a:xfrm>
            <a:off x="478302" y="2430753"/>
            <a:ext cx="10782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2) Deposit an Under Bump Metallization (UBM) by ENIG (Electroless Nickel Immersion Gold) soon available at BNL.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4D744AC-FF9C-E2E6-6BDD-6C9B835E67D3}"/>
              </a:ext>
            </a:extLst>
          </p:cNvPr>
          <p:cNvSpPr/>
          <p:nvPr/>
        </p:nvSpPr>
        <p:spPr>
          <a:xfrm>
            <a:off x="795130" y="5687427"/>
            <a:ext cx="6851374" cy="104692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71F236-2E3D-733A-022A-A07D872C7496}"/>
              </a:ext>
            </a:extLst>
          </p:cNvPr>
          <p:cNvSpPr/>
          <p:nvPr/>
        </p:nvSpPr>
        <p:spPr>
          <a:xfrm>
            <a:off x="1646582" y="5687427"/>
            <a:ext cx="5148470" cy="228039"/>
          </a:xfrm>
          <a:prstGeom prst="rect">
            <a:avLst/>
          </a:prstGeom>
          <a:solidFill>
            <a:srgbClr val="0070C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CC6D4A7-FFF6-B5F4-AA88-B31C54BF6A85}"/>
              </a:ext>
            </a:extLst>
          </p:cNvPr>
          <p:cNvSpPr/>
          <p:nvPr/>
        </p:nvSpPr>
        <p:spPr>
          <a:xfrm>
            <a:off x="795130" y="5491091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6773DE7-6C46-DB4E-6C3E-BFC1F43ED118}"/>
              </a:ext>
            </a:extLst>
          </p:cNvPr>
          <p:cNvSpPr/>
          <p:nvPr/>
        </p:nvSpPr>
        <p:spPr>
          <a:xfrm>
            <a:off x="6655699" y="5488135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5A2DE7-38EA-D92E-0EB2-B172E93F9408}"/>
              </a:ext>
            </a:extLst>
          </p:cNvPr>
          <p:cNvSpPr/>
          <p:nvPr/>
        </p:nvSpPr>
        <p:spPr>
          <a:xfrm>
            <a:off x="1786597" y="5364483"/>
            <a:ext cx="4869102" cy="294198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D1C7E58-B83C-71AC-172F-EF50F3349829}"/>
              </a:ext>
            </a:extLst>
          </p:cNvPr>
          <p:cNvSpPr/>
          <p:nvPr/>
        </p:nvSpPr>
        <p:spPr>
          <a:xfrm>
            <a:off x="795130" y="4934823"/>
            <a:ext cx="1110583" cy="5533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3C275A-148C-B7EB-AD70-E643A4300A1E}"/>
              </a:ext>
            </a:extLst>
          </p:cNvPr>
          <p:cNvSpPr/>
          <p:nvPr/>
        </p:nvSpPr>
        <p:spPr>
          <a:xfrm>
            <a:off x="6316394" y="5326663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DC9D3AB-64A7-0190-1596-40174324F38A}"/>
              </a:ext>
            </a:extLst>
          </p:cNvPr>
          <p:cNvSpPr/>
          <p:nvPr/>
        </p:nvSpPr>
        <p:spPr>
          <a:xfrm>
            <a:off x="1565542" y="5326662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50B4D4-4F90-08A2-9281-5A34EBD76B45}"/>
              </a:ext>
            </a:extLst>
          </p:cNvPr>
          <p:cNvSpPr/>
          <p:nvPr/>
        </p:nvSpPr>
        <p:spPr>
          <a:xfrm>
            <a:off x="1562204" y="5241085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5766B9-D607-E71A-5536-EE9337E5DBB9}"/>
              </a:ext>
            </a:extLst>
          </p:cNvPr>
          <p:cNvSpPr/>
          <p:nvPr/>
        </p:nvSpPr>
        <p:spPr>
          <a:xfrm>
            <a:off x="6311373" y="5240502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CCD17F-3D09-430B-DDA1-A142645C0EA0}"/>
              </a:ext>
            </a:extLst>
          </p:cNvPr>
          <p:cNvSpPr/>
          <p:nvPr/>
        </p:nvSpPr>
        <p:spPr>
          <a:xfrm>
            <a:off x="2283196" y="5281199"/>
            <a:ext cx="403319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046413-F0FE-4973-421B-49805F344094}"/>
              </a:ext>
            </a:extLst>
          </p:cNvPr>
          <p:cNvSpPr txBox="1"/>
          <p:nvPr/>
        </p:nvSpPr>
        <p:spPr>
          <a:xfrm>
            <a:off x="478302" y="4495339"/>
            <a:ext cx="531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3) Evaporation of thin layer of Indium in lift-off process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0FEB215-FAD4-065D-5E4D-A4C1767D16ED}"/>
              </a:ext>
            </a:extLst>
          </p:cNvPr>
          <p:cNvSpPr/>
          <p:nvPr/>
        </p:nvSpPr>
        <p:spPr>
          <a:xfrm>
            <a:off x="795130" y="4842188"/>
            <a:ext cx="1110583" cy="92634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85A45C-296E-0214-C475-45459377B8F1}"/>
              </a:ext>
            </a:extLst>
          </p:cNvPr>
          <p:cNvSpPr/>
          <p:nvPr/>
        </p:nvSpPr>
        <p:spPr>
          <a:xfrm>
            <a:off x="1905713" y="5176335"/>
            <a:ext cx="4641777" cy="92634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419D5F2-DC53-3F49-59C6-09A5554FFAE2}"/>
              </a:ext>
            </a:extLst>
          </p:cNvPr>
          <p:cNvSpPr/>
          <p:nvPr/>
        </p:nvSpPr>
        <p:spPr>
          <a:xfrm>
            <a:off x="6547490" y="4864671"/>
            <a:ext cx="1110583" cy="92633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041589E-A9FE-90F8-8BD1-0A5BA26EF1F1}"/>
              </a:ext>
            </a:extLst>
          </p:cNvPr>
          <p:cNvSpPr/>
          <p:nvPr/>
        </p:nvSpPr>
        <p:spPr>
          <a:xfrm>
            <a:off x="8417621" y="4787259"/>
            <a:ext cx="2481217" cy="4212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Thick photoresist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618F9A-B8FA-668A-1433-4D5275DEC0C2}"/>
              </a:ext>
            </a:extLst>
          </p:cNvPr>
          <p:cNvSpPr/>
          <p:nvPr/>
        </p:nvSpPr>
        <p:spPr>
          <a:xfrm>
            <a:off x="8416916" y="5411934"/>
            <a:ext cx="2481217" cy="421265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Indium</a:t>
            </a:r>
          </a:p>
        </p:txBody>
      </p:sp>
    </p:spTree>
    <p:extLst>
      <p:ext uri="{BB962C8B-B14F-4D97-AF65-F5344CB8AC3E}">
        <p14:creationId xmlns:p14="http://schemas.microsoft.com/office/powerpoint/2010/main" val="865659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B4D744AC-FF9C-E2E6-6BDD-6C9B835E67D3}"/>
              </a:ext>
            </a:extLst>
          </p:cNvPr>
          <p:cNvSpPr/>
          <p:nvPr/>
        </p:nvSpPr>
        <p:spPr>
          <a:xfrm>
            <a:off x="795130" y="1396773"/>
            <a:ext cx="6851374" cy="104692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71F236-2E3D-733A-022A-A07D872C7496}"/>
              </a:ext>
            </a:extLst>
          </p:cNvPr>
          <p:cNvSpPr/>
          <p:nvPr/>
        </p:nvSpPr>
        <p:spPr>
          <a:xfrm>
            <a:off x="1646582" y="1396773"/>
            <a:ext cx="5148470" cy="228039"/>
          </a:xfrm>
          <a:prstGeom prst="rect">
            <a:avLst/>
          </a:prstGeom>
          <a:solidFill>
            <a:srgbClr val="0070C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CC6D4A7-FFF6-B5F4-AA88-B31C54BF6A85}"/>
              </a:ext>
            </a:extLst>
          </p:cNvPr>
          <p:cNvSpPr/>
          <p:nvPr/>
        </p:nvSpPr>
        <p:spPr>
          <a:xfrm>
            <a:off x="795130" y="1200437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6773DE7-6C46-DB4E-6C3E-BFC1F43ED118}"/>
              </a:ext>
            </a:extLst>
          </p:cNvPr>
          <p:cNvSpPr/>
          <p:nvPr/>
        </p:nvSpPr>
        <p:spPr>
          <a:xfrm>
            <a:off x="6655699" y="1197481"/>
            <a:ext cx="991467" cy="170545"/>
          </a:xfrm>
          <a:prstGeom prst="rect">
            <a:avLst/>
          </a:prstGeom>
          <a:solidFill>
            <a:schemeClr val="bg1">
              <a:lumMod val="65000"/>
            </a:schemeClr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5A2DE7-38EA-D92E-0EB2-B172E93F9408}"/>
              </a:ext>
            </a:extLst>
          </p:cNvPr>
          <p:cNvSpPr/>
          <p:nvPr/>
        </p:nvSpPr>
        <p:spPr>
          <a:xfrm>
            <a:off x="1786597" y="1073829"/>
            <a:ext cx="4869102" cy="294198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3C275A-148C-B7EB-AD70-E643A4300A1E}"/>
              </a:ext>
            </a:extLst>
          </p:cNvPr>
          <p:cNvSpPr/>
          <p:nvPr/>
        </p:nvSpPr>
        <p:spPr>
          <a:xfrm>
            <a:off x="6316394" y="1036009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DC9D3AB-64A7-0190-1596-40174324F38A}"/>
              </a:ext>
            </a:extLst>
          </p:cNvPr>
          <p:cNvSpPr/>
          <p:nvPr/>
        </p:nvSpPr>
        <p:spPr>
          <a:xfrm>
            <a:off x="1565542" y="1036008"/>
            <a:ext cx="716788" cy="170545"/>
          </a:xfrm>
          <a:prstGeom prst="rect">
            <a:avLst/>
          </a:prstGeom>
          <a:solidFill>
            <a:srgbClr val="FFC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50B4D4-4F90-08A2-9281-5A34EBD76B45}"/>
              </a:ext>
            </a:extLst>
          </p:cNvPr>
          <p:cNvSpPr/>
          <p:nvPr/>
        </p:nvSpPr>
        <p:spPr>
          <a:xfrm>
            <a:off x="1562204" y="950431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E5766B9-D607-E71A-5536-EE9337E5DBB9}"/>
              </a:ext>
            </a:extLst>
          </p:cNvPr>
          <p:cNvSpPr/>
          <p:nvPr/>
        </p:nvSpPr>
        <p:spPr>
          <a:xfrm>
            <a:off x="6311373" y="949848"/>
            <a:ext cx="71678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4CCD17F-3D09-430B-DDA1-A142645C0EA0}"/>
              </a:ext>
            </a:extLst>
          </p:cNvPr>
          <p:cNvSpPr/>
          <p:nvPr/>
        </p:nvSpPr>
        <p:spPr>
          <a:xfrm>
            <a:off x="2283196" y="990545"/>
            <a:ext cx="4033198" cy="85578"/>
          </a:xfrm>
          <a:prstGeom prst="rect">
            <a:avLst/>
          </a:prstGeom>
          <a:solidFill>
            <a:srgbClr val="FF0000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046413-F0FE-4973-421B-49805F344094}"/>
              </a:ext>
            </a:extLst>
          </p:cNvPr>
          <p:cNvSpPr txBox="1"/>
          <p:nvPr/>
        </p:nvSpPr>
        <p:spPr>
          <a:xfrm>
            <a:off x="478302" y="204685"/>
            <a:ext cx="620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4) Lift-off (removal of photoresist and indium externally to pads)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085A45C-296E-0214-C475-45459377B8F1}"/>
              </a:ext>
            </a:extLst>
          </p:cNvPr>
          <p:cNvSpPr/>
          <p:nvPr/>
        </p:nvSpPr>
        <p:spPr>
          <a:xfrm>
            <a:off x="1905713" y="885681"/>
            <a:ext cx="4641777" cy="92634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5618F9A-B8FA-668A-1433-4D5275DEC0C2}"/>
              </a:ext>
            </a:extLst>
          </p:cNvPr>
          <p:cNvSpPr/>
          <p:nvPr/>
        </p:nvSpPr>
        <p:spPr>
          <a:xfrm>
            <a:off x="8416916" y="1121280"/>
            <a:ext cx="2481217" cy="421265"/>
          </a:xfrm>
          <a:prstGeom prst="rect">
            <a:avLst/>
          </a:prstGeom>
          <a:solidFill>
            <a:schemeClr val="tx1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Indium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F3FFA3F-5954-5A65-03B0-7540CA0336E4}"/>
              </a:ext>
            </a:extLst>
          </p:cNvPr>
          <p:cNvGrpSpPr/>
          <p:nvPr/>
        </p:nvGrpSpPr>
        <p:grpSpPr>
          <a:xfrm>
            <a:off x="711080" y="3497277"/>
            <a:ext cx="6852036" cy="3156038"/>
            <a:chOff x="795130" y="2828650"/>
            <a:chExt cx="6852036" cy="3156038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526EDA9E-7F7C-D5A7-6EE1-5CA7ED9646F0}"/>
                </a:ext>
              </a:extLst>
            </p:cNvPr>
            <p:cNvGrpSpPr/>
            <p:nvPr/>
          </p:nvGrpSpPr>
          <p:grpSpPr>
            <a:xfrm>
              <a:off x="795130" y="4426674"/>
              <a:ext cx="6852036" cy="1558014"/>
              <a:chOff x="795130" y="4426674"/>
              <a:chExt cx="6852036" cy="1558014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E7B1E2C-C833-5093-89CF-92338F72BF52}"/>
                  </a:ext>
                </a:extLst>
              </p:cNvPr>
              <p:cNvSpPr/>
              <p:nvPr/>
            </p:nvSpPr>
            <p:spPr>
              <a:xfrm>
                <a:off x="795130" y="4937766"/>
                <a:ext cx="6851374" cy="1046922"/>
              </a:xfrm>
              <a:prstGeom prst="rect">
                <a:avLst/>
              </a:prstGeom>
              <a:noFill/>
              <a:ln w="508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4F1BE3E-6A41-45A1-42AB-D0919AA0F1F6}"/>
                  </a:ext>
                </a:extLst>
              </p:cNvPr>
              <p:cNvSpPr/>
              <p:nvPr/>
            </p:nvSpPr>
            <p:spPr>
              <a:xfrm>
                <a:off x="1646582" y="4937766"/>
                <a:ext cx="5148470" cy="228039"/>
              </a:xfrm>
              <a:prstGeom prst="rect">
                <a:avLst/>
              </a:prstGeom>
              <a:solidFill>
                <a:srgbClr val="0070C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DFBC71C-0EBC-E895-D420-037509AF4EC0}"/>
                  </a:ext>
                </a:extLst>
              </p:cNvPr>
              <p:cNvSpPr/>
              <p:nvPr/>
            </p:nvSpPr>
            <p:spPr>
              <a:xfrm>
                <a:off x="795130" y="4741430"/>
                <a:ext cx="991467" cy="17054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78B4A1CB-9108-2AD3-DCC5-539A0F9968A2}"/>
                  </a:ext>
                </a:extLst>
              </p:cNvPr>
              <p:cNvSpPr/>
              <p:nvPr/>
            </p:nvSpPr>
            <p:spPr>
              <a:xfrm>
                <a:off x="6655699" y="4738474"/>
                <a:ext cx="991467" cy="17054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1911915-890F-DAC2-48A2-4DF5FA3CF972}"/>
                  </a:ext>
                </a:extLst>
              </p:cNvPr>
              <p:cNvSpPr/>
              <p:nvPr/>
            </p:nvSpPr>
            <p:spPr>
              <a:xfrm>
                <a:off x="1786597" y="4614822"/>
                <a:ext cx="4869102" cy="294198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F9695C5-1CE3-E9FB-68CB-B29328FED39A}"/>
                  </a:ext>
                </a:extLst>
              </p:cNvPr>
              <p:cNvSpPr/>
              <p:nvPr/>
            </p:nvSpPr>
            <p:spPr>
              <a:xfrm>
                <a:off x="6316394" y="4577002"/>
                <a:ext cx="716788" cy="170545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89B7162B-9BD8-212C-DAF4-DE9F2B3B4A2F}"/>
                  </a:ext>
                </a:extLst>
              </p:cNvPr>
              <p:cNvSpPr/>
              <p:nvPr/>
            </p:nvSpPr>
            <p:spPr>
              <a:xfrm>
                <a:off x="1565542" y="4577001"/>
                <a:ext cx="716788" cy="170545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F8F5A35-8E32-FDC7-D7E7-394F3BF8D0FE}"/>
                  </a:ext>
                </a:extLst>
              </p:cNvPr>
              <p:cNvSpPr/>
              <p:nvPr/>
            </p:nvSpPr>
            <p:spPr>
              <a:xfrm>
                <a:off x="1562204" y="4491424"/>
                <a:ext cx="71678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D5FBF5A5-E32E-4E9D-B13E-D8C936B48FEF}"/>
                  </a:ext>
                </a:extLst>
              </p:cNvPr>
              <p:cNvSpPr/>
              <p:nvPr/>
            </p:nvSpPr>
            <p:spPr>
              <a:xfrm>
                <a:off x="6311373" y="4490841"/>
                <a:ext cx="71678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2BAC8D35-D27B-A513-27A9-109F712F86D0}"/>
                  </a:ext>
                </a:extLst>
              </p:cNvPr>
              <p:cNvSpPr/>
              <p:nvPr/>
            </p:nvSpPr>
            <p:spPr>
              <a:xfrm>
                <a:off x="2283196" y="4531538"/>
                <a:ext cx="403319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4A77AAFD-6E9D-B001-6217-C80605A1A156}"/>
                  </a:ext>
                </a:extLst>
              </p:cNvPr>
              <p:cNvSpPr/>
              <p:nvPr/>
            </p:nvSpPr>
            <p:spPr>
              <a:xfrm>
                <a:off x="1905713" y="4426674"/>
                <a:ext cx="4641777" cy="92634"/>
              </a:xfrm>
              <a:prstGeom prst="rect">
                <a:avLst/>
              </a:prstGeom>
              <a:solidFill>
                <a:schemeClr val="tx1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705B0244-0798-0DAC-A9BB-9D16015341AC}"/>
                </a:ext>
              </a:extLst>
            </p:cNvPr>
            <p:cNvGrpSpPr/>
            <p:nvPr/>
          </p:nvGrpSpPr>
          <p:grpSpPr>
            <a:xfrm rot="10800000">
              <a:off x="795130" y="2828650"/>
              <a:ext cx="6852036" cy="1558014"/>
              <a:chOff x="795130" y="4426674"/>
              <a:chExt cx="6852036" cy="1558014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A2C7522-918D-0366-A513-B8A599B381C3}"/>
                  </a:ext>
                </a:extLst>
              </p:cNvPr>
              <p:cNvSpPr/>
              <p:nvPr/>
            </p:nvSpPr>
            <p:spPr>
              <a:xfrm>
                <a:off x="795130" y="4937766"/>
                <a:ext cx="6851374" cy="1046922"/>
              </a:xfrm>
              <a:prstGeom prst="rect">
                <a:avLst/>
              </a:prstGeom>
              <a:noFill/>
              <a:ln w="508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60301DD-A41E-DE4A-5554-54C98EF62622}"/>
                  </a:ext>
                </a:extLst>
              </p:cNvPr>
              <p:cNvSpPr/>
              <p:nvPr/>
            </p:nvSpPr>
            <p:spPr>
              <a:xfrm>
                <a:off x="1646582" y="4937766"/>
                <a:ext cx="5148470" cy="228039"/>
              </a:xfrm>
              <a:prstGeom prst="rect">
                <a:avLst/>
              </a:prstGeom>
              <a:solidFill>
                <a:srgbClr val="0070C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4B4C49B7-9BA6-FCB2-7759-F8860977157D}"/>
                  </a:ext>
                </a:extLst>
              </p:cNvPr>
              <p:cNvSpPr/>
              <p:nvPr/>
            </p:nvSpPr>
            <p:spPr>
              <a:xfrm>
                <a:off x="795130" y="4741430"/>
                <a:ext cx="991467" cy="17054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85CBC32-DE99-16E0-3B90-721DA20A236C}"/>
                  </a:ext>
                </a:extLst>
              </p:cNvPr>
              <p:cNvSpPr/>
              <p:nvPr/>
            </p:nvSpPr>
            <p:spPr>
              <a:xfrm>
                <a:off x="6655699" y="4738474"/>
                <a:ext cx="991467" cy="17054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DD682347-4404-B732-6A8F-AE00A251E618}"/>
                  </a:ext>
                </a:extLst>
              </p:cNvPr>
              <p:cNvSpPr/>
              <p:nvPr/>
            </p:nvSpPr>
            <p:spPr>
              <a:xfrm>
                <a:off x="1786597" y="4614822"/>
                <a:ext cx="4869102" cy="294198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88AA7F3B-E25D-B117-2B17-31976E7A42EC}"/>
                  </a:ext>
                </a:extLst>
              </p:cNvPr>
              <p:cNvSpPr/>
              <p:nvPr/>
            </p:nvSpPr>
            <p:spPr>
              <a:xfrm>
                <a:off x="6316394" y="4577002"/>
                <a:ext cx="716788" cy="170545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87793C6-9FC3-DE50-E669-BEDCB6248DFA}"/>
                  </a:ext>
                </a:extLst>
              </p:cNvPr>
              <p:cNvSpPr/>
              <p:nvPr/>
            </p:nvSpPr>
            <p:spPr>
              <a:xfrm>
                <a:off x="1565542" y="4577001"/>
                <a:ext cx="716788" cy="170545"/>
              </a:xfrm>
              <a:prstGeom prst="rect">
                <a:avLst/>
              </a:prstGeom>
              <a:solidFill>
                <a:srgbClr val="FFC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5E1A7C4F-7505-94F3-20A7-18EE12C751A1}"/>
                  </a:ext>
                </a:extLst>
              </p:cNvPr>
              <p:cNvSpPr/>
              <p:nvPr/>
            </p:nvSpPr>
            <p:spPr>
              <a:xfrm>
                <a:off x="1562204" y="4491424"/>
                <a:ext cx="71678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CF40CA88-1CC5-FC92-3F07-DC4964BB3CB1}"/>
                  </a:ext>
                </a:extLst>
              </p:cNvPr>
              <p:cNvSpPr/>
              <p:nvPr/>
            </p:nvSpPr>
            <p:spPr>
              <a:xfrm>
                <a:off x="6311373" y="4490841"/>
                <a:ext cx="71678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DE88B476-9629-996C-49A2-9E7C6D720DE8}"/>
                  </a:ext>
                </a:extLst>
              </p:cNvPr>
              <p:cNvSpPr/>
              <p:nvPr/>
            </p:nvSpPr>
            <p:spPr>
              <a:xfrm>
                <a:off x="2283196" y="4531538"/>
                <a:ext cx="4033198" cy="85578"/>
              </a:xfrm>
              <a:prstGeom prst="rect">
                <a:avLst/>
              </a:prstGeom>
              <a:solidFill>
                <a:srgbClr val="FF0000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99D0A003-4D10-F614-6162-59E6C4C947C3}"/>
                  </a:ext>
                </a:extLst>
              </p:cNvPr>
              <p:cNvSpPr/>
              <p:nvPr/>
            </p:nvSpPr>
            <p:spPr>
              <a:xfrm>
                <a:off x="1905713" y="4426674"/>
                <a:ext cx="4641777" cy="92634"/>
              </a:xfrm>
              <a:prstGeom prst="rect">
                <a:avLst/>
              </a:prstGeom>
              <a:solidFill>
                <a:schemeClr val="tx1"/>
              </a:solidFill>
              <a:ln w="508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2B959866-1278-2BE6-CABD-450AEFE28EA1}"/>
              </a:ext>
            </a:extLst>
          </p:cNvPr>
          <p:cNvSpPr txBox="1"/>
          <p:nvPr/>
        </p:nvSpPr>
        <p:spPr>
          <a:xfrm>
            <a:off x="460375" y="3029877"/>
            <a:ext cx="5323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5) Flip-chip and connection of two strip layers together</a:t>
            </a:r>
          </a:p>
        </p:txBody>
      </p:sp>
    </p:spTree>
    <p:extLst>
      <p:ext uri="{BB962C8B-B14F-4D97-AF65-F5344CB8AC3E}">
        <p14:creationId xmlns:p14="http://schemas.microsoft.com/office/powerpoint/2010/main" val="951164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FA4A6C-804D-95D4-760B-A33066D3F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Comparison of Key Parameters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00DBA8-0639-443D-7287-2BF504E53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372" y="1143000"/>
            <a:ext cx="5386917" cy="639762"/>
          </a:xfrm>
        </p:spPr>
        <p:txBody>
          <a:bodyPr/>
          <a:lstStyle/>
          <a:p>
            <a:r>
              <a:rPr lang="en-US" dirty="0"/>
              <a:t>Previous Design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3515B73-57A2-6381-5BF4-21999E7FE2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453" y="1782761"/>
            <a:ext cx="5902837" cy="4495891"/>
          </a:xfrm>
        </p:spPr>
        <p:txBody>
          <a:bodyPr/>
          <a:lstStyle/>
          <a:p>
            <a:r>
              <a:rPr lang="en-US" dirty="0"/>
              <a:t>120 um layer thickness, 48 layers, 200 um strip pitch, 100 strips per face, </a:t>
            </a:r>
            <a:r>
              <a:rPr lang="en-US" b="1" dirty="0"/>
              <a:t>two-sided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X-Y readout</a:t>
            </a:r>
          </a:p>
          <a:p>
            <a:r>
              <a:rPr lang="en-US" b="1" dirty="0"/>
              <a:t>PIN technology</a:t>
            </a:r>
          </a:p>
          <a:p>
            <a:r>
              <a:rPr lang="en-US" dirty="0">
                <a:solidFill>
                  <a:srgbClr val="0070C0"/>
                </a:solidFill>
              </a:rPr>
              <a:t>Separate readout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 9600 channels</a:t>
            </a:r>
          </a:p>
          <a:p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6 ns shaping time electronics</a:t>
            </a:r>
          </a:p>
          <a:p>
            <a:endParaRPr lang="en-US" sz="1800" dirty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Distance between adjacent layers ~25 um</a:t>
            </a:r>
          </a:p>
          <a:p>
            <a:r>
              <a:rPr lang="en-US" dirty="0">
                <a:solidFill>
                  <a:srgbClr val="0070C0"/>
                </a:solidFill>
              </a:rPr>
              <a:t>Rectangular Geometry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4CE1F7-0E5A-915B-06DC-546EB87984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5141" y="1143000"/>
            <a:ext cx="5389033" cy="639762"/>
          </a:xfrm>
        </p:spPr>
        <p:txBody>
          <a:bodyPr/>
          <a:lstStyle/>
          <a:p>
            <a:r>
              <a:rPr lang="en-US" dirty="0"/>
              <a:t>New Design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F71B155-28A4-5729-82BF-91FE704DCF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5141" y="1782761"/>
            <a:ext cx="5902837" cy="4587331"/>
          </a:xfrm>
        </p:spPr>
        <p:txBody>
          <a:bodyPr/>
          <a:lstStyle/>
          <a:p>
            <a:r>
              <a:rPr lang="en-US" dirty="0"/>
              <a:t>120 um layer thickness, 48 layers, 200 um strip pitch, 100 strips per face, </a:t>
            </a:r>
            <a:r>
              <a:rPr lang="en-US" b="1" dirty="0"/>
              <a:t>two-sided </a:t>
            </a:r>
            <a:br>
              <a:rPr lang="en-US" dirty="0"/>
            </a:br>
            <a:r>
              <a:rPr lang="en-US" dirty="0"/>
              <a:t>X-Y readout</a:t>
            </a:r>
          </a:p>
          <a:p>
            <a:r>
              <a:rPr lang="en-US" b="1" dirty="0"/>
              <a:t>PIN technology</a:t>
            </a:r>
          </a:p>
          <a:p>
            <a:r>
              <a:rPr lang="en-US" dirty="0">
                <a:solidFill>
                  <a:srgbClr val="0070C0"/>
                </a:solidFill>
              </a:rPr>
              <a:t>Shared readout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 4900 channels</a:t>
            </a:r>
          </a:p>
          <a:p>
            <a:r>
              <a:rPr lang="en-US" dirty="0">
                <a:solidFill>
                  <a:srgbClr val="7030A0"/>
                </a:solidFill>
                <a:sym typeface="Wingdings" panose="05000000000000000000" pitchFamily="2" charset="2"/>
              </a:rPr>
              <a:t>~20 ns shaping time electronics, cold electronics technology preferred</a:t>
            </a: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Distance between adjacent layers ~ 2 um</a:t>
            </a:r>
          </a:p>
          <a:p>
            <a:r>
              <a:rPr lang="en-US" dirty="0">
                <a:solidFill>
                  <a:srgbClr val="0070C0"/>
                </a:solidFill>
              </a:rPr>
              <a:t>Pyramid Geometry</a:t>
            </a: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51A810-2591-533A-FA9A-8A3C7531B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780F5A-4AE3-382C-199A-C7A1D7773D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4484" y="5251498"/>
            <a:ext cx="2051177" cy="1357442"/>
          </a:xfrm>
          <a:prstGeom prst="rect">
            <a:avLst/>
          </a:prstGeom>
        </p:spPr>
      </p:pic>
      <p:pic>
        <p:nvPicPr>
          <p:cNvPr id="11" name="Screen Shot 2023-04-12 at 5.22.07 PM.png" descr="Screen Shot 2023-04-12 at 5.22.07 PM.png">
            <a:extLst>
              <a:ext uri="{FF2B5EF4-FFF2-40B4-BE49-F238E27FC236}">
                <a16:creationId xmlns:a16="http://schemas.microsoft.com/office/drawing/2014/main" id="{24A65817-F770-9853-7F6E-9073B6E27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9365" y="5075239"/>
            <a:ext cx="1224268" cy="171013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5034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1B480DD-AA2E-60B7-9D38-EFC10FA23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924"/>
            <a:ext cx="10972800" cy="1143000"/>
          </a:xfrm>
        </p:spPr>
        <p:txBody>
          <a:bodyPr/>
          <a:lstStyle/>
          <a:p>
            <a:r>
              <a:rPr lang="en-US" dirty="0"/>
              <a:t>Considerations of Alternative ATAR Design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2A7A145-7086-8D03-8B8A-63FD26102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045" y="1163123"/>
            <a:ext cx="5846354" cy="533681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Requirement of in-situ </a:t>
            </a:r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en-US" dirty="0">
                <a:solidFill>
                  <a:srgbClr val="0070C0"/>
                </a:solidFill>
              </a:rPr>
              <a:t>e</a:t>
            </a:r>
            <a:r>
              <a:rPr lang="el-GR" dirty="0">
                <a:solidFill>
                  <a:srgbClr val="0070C0"/>
                </a:solidFill>
              </a:rPr>
              <a:t>ν</a:t>
            </a:r>
            <a:r>
              <a:rPr lang="en-US" dirty="0">
                <a:solidFill>
                  <a:srgbClr val="0070C0"/>
                </a:solidFill>
              </a:rPr>
              <a:t> tail measurements for all positron directions</a:t>
            </a:r>
          </a:p>
          <a:p>
            <a:pPr lvl="1"/>
            <a:r>
              <a:rPr lang="en-US" dirty="0"/>
              <a:t>Relax requirements on the dead materials that need to be minimized</a:t>
            </a:r>
          </a:p>
          <a:p>
            <a:r>
              <a:rPr lang="en-US" dirty="0">
                <a:solidFill>
                  <a:srgbClr val="C00000"/>
                </a:solidFill>
              </a:rPr>
              <a:t>Acceptance of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μ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l-GR" dirty="0">
                <a:solidFill>
                  <a:srgbClr val="C00000"/>
                </a:solidFill>
              </a:rPr>
              <a:t>ν</a:t>
            </a:r>
            <a:r>
              <a:rPr lang="en-US" dirty="0">
                <a:solidFill>
                  <a:srgbClr val="C00000"/>
                </a:solidFill>
              </a:rPr>
              <a:t> both defined by ATAR only</a:t>
            </a:r>
          </a:p>
          <a:p>
            <a:pPr lvl="1"/>
            <a:r>
              <a:rPr lang="en-US" dirty="0"/>
              <a:t>Pion stopping point + positron direction (e.g. 5-hit) </a:t>
            </a:r>
          </a:p>
          <a:p>
            <a:r>
              <a:rPr lang="en-US" dirty="0">
                <a:solidFill>
                  <a:srgbClr val="7030A0"/>
                </a:solidFill>
              </a:rPr>
              <a:t>Trigger scheme of </a:t>
            </a:r>
            <a:r>
              <a:rPr lang="el-GR" dirty="0">
                <a:solidFill>
                  <a:srgbClr val="7030A0"/>
                </a:solidFill>
              </a:rPr>
              <a:t>π</a:t>
            </a:r>
            <a:r>
              <a:rPr lang="en-US" dirty="0">
                <a:solidFill>
                  <a:srgbClr val="7030A0"/>
                </a:solidFill>
              </a:rPr>
              <a:t>e</a:t>
            </a:r>
            <a:r>
              <a:rPr lang="el-GR" dirty="0">
                <a:solidFill>
                  <a:srgbClr val="7030A0"/>
                </a:solidFill>
              </a:rPr>
              <a:t>ν</a:t>
            </a:r>
            <a:r>
              <a:rPr lang="en-US" dirty="0">
                <a:solidFill>
                  <a:srgbClr val="7030A0"/>
                </a:solidFill>
              </a:rPr>
              <a:t> events</a:t>
            </a:r>
          </a:p>
          <a:p>
            <a:pPr lvl="1"/>
            <a:r>
              <a:rPr lang="en-US" dirty="0"/>
              <a:t>Coincidence time and position, also energy (not </a:t>
            </a:r>
            <a:r>
              <a:rPr lang="en-US" dirty="0" err="1"/>
              <a:t>dE</a:t>
            </a:r>
            <a:r>
              <a:rPr lang="en-US" dirty="0"/>
              <a:t>/dx) cut based on topology to suppress </a:t>
            </a:r>
            <a:r>
              <a:rPr lang="el-GR" dirty="0"/>
              <a:t>π</a:t>
            </a:r>
            <a:r>
              <a:rPr lang="en-US" dirty="0"/>
              <a:t>μ</a:t>
            </a:r>
            <a:r>
              <a:rPr lang="el-GR" dirty="0"/>
              <a:t>ν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9033B58-2D5D-5DDE-D908-61C03956F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2" y="1154828"/>
            <a:ext cx="5924731" cy="5336815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&lt; 100 um position resolution</a:t>
            </a:r>
          </a:p>
          <a:p>
            <a:r>
              <a:rPr lang="en-US" dirty="0">
                <a:solidFill>
                  <a:srgbClr val="0070C0"/>
                </a:solidFill>
              </a:rPr>
              <a:t>2D position determination for each layer enabled by 2-sided readout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 better </a:t>
            </a:r>
            <a:r>
              <a:rPr lang="en-US" dirty="0" err="1">
                <a:solidFill>
                  <a:srgbClr val="0070C0"/>
                </a:solidFill>
                <a:sym typeface="Wingdings" panose="05000000000000000000" pitchFamily="2" charset="2"/>
              </a:rPr>
              <a:t>dE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/</a:t>
            </a:r>
            <a:r>
              <a:rPr 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dx</a:t>
            </a:r>
            <a:endParaRPr lang="en-US" b="1" dirty="0">
              <a:solidFill>
                <a:srgbClr val="0070C0"/>
              </a:solidFill>
            </a:endParaRPr>
          </a:p>
          <a:p>
            <a:r>
              <a:rPr lang="en-US" dirty="0"/>
              <a:t>O(100) </a:t>
            </a:r>
            <a:r>
              <a:rPr lang="en-US" dirty="0" err="1"/>
              <a:t>ps</a:t>
            </a:r>
            <a:r>
              <a:rPr lang="en-US" dirty="0"/>
              <a:t> track timing resolution</a:t>
            </a:r>
          </a:p>
          <a:p>
            <a:r>
              <a:rPr lang="en-US" dirty="0">
                <a:solidFill>
                  <a:srgbClr val="0070C0"/>
                </a:solidFill>
              </a:rPr>
              <a:t>Good energy resolution to separate </a:t>
            </a:r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en-US" dirty="0">
                <a:solidFill>
                  <a:srgbClr val="0070C0"/>
                </a:solidFill>
              </a:rPr>
              <a:t> vs. </a:t>
            </a:r>
            <a:r>
              <a:rPr lang="el-GR" dirty="0">
                <a:solidFill>
                  <a:srgbClr val="0070C0"/>
                </a:solidFill>
              </a:rPr>
              <a:t>μ</a:t>
            </a:r>
            <a:r>
              <a:rPr lang="en-US" dirty="0">
                <a:solidFill>
                  <a:srgbClr val="0070C0"/>
                </a:solidFill>
              </a:rPr>
              <a:t> and (</a:t>
            </a:r>
            <a:r>
              <a:rPr lang="el-GR" dirty="0">
                <a:solidFill>
                  <a:srgbClr val="0070C0"/>
                </a:solidFill>
              </a:rPr>
              <a:t>μ</a:t>
            </a:r>
            <a:r>
              <a:rPr lang="en-US" dirty="0">
                <a:solidFill>
                  <a:srgbClr val="0070C0"/>
                </a:solidFill>
              </a:rPr>
              <a:t>+e) vs. e through </a:t>
            </a:r>
            <a:r>
              <a:rPr lang="en-US" dirty="0" err="1">
                <a:solidFill>
                  <a:srgbClr val="0070C0"/>
                </a:solidFill>
              </a:rPr>
              <a:t>dE</a:t>
            </a:r>
            <a:r>
              <a:rPr lang="en-US" dirty="0">
                <a:solidFill>
                  <a:srgbClr val="0070C0"/>
                </a:solidFill>
              </a:rPr>
              <a:t>/dx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Suppress </a:t>
            </a:r>
            <a:r>
              <a:rPr lang="en-US" dirty="0" err="1">
                <a:solidFill>
                  <a:srgbClr val="0070C0"/>
                </a:solidFill>
              </a:rPr>
              <a:t>μDIF</a:t>
            </a:r>
            <a:r>
              <a:rPr lang="en-US" dirty="0">
                <a:solidFill>
                  <a:srgbClr val="0070C0"/>
                </a:solidFill>
              </a:rPr>
              <a:t>, </a:t>
            </a:r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en-US" dirty="0">
                <a:solidFill>
                  <a:srgbClr val="0070C0"/>
                </a:solidFill>
              </a:rPr>
              <a:t>DIF, DAR for tail determination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No complication of gain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Aim for the lowest electronics noise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&gt; 9:1 (90:1) S/N for MIP (</a:t>
            </a:r>
            <a:r>
              <a:rPr lang="el-GR" dirty="0">
                <a:solidFill>
                  <a:srgbClr val="0070C0"/>
                </a:solidFill>
              </a:rPr>
              <a:t>μ</a:t>
            </a:r>
            <a:r>
              <a:rPr lang="en-US" dirty="0">
                <a:solidFill>
                  <a:srgbClr val="0070C0"/>
                </a:solidFill>
              </a:rPr>
              <a:t>/</a:t>
            </a:r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en-US" dirty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Also important for the trigger design</a:t>
            </a:r>
          </a:p>
          <a:p>
            <a:pPr marL="457200" lvl="1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189808-0307-DD8E-D97C-1C3BAEC8D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5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6C4BF-E14E-66BB-C01B-9E6B9EBE7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377" y="-148915"/>
            <a:ext cx="10972800" cy="1143000"/>
          </a:xfrm>
        </p:spPr>
        <p:txBody>
          <a:bodyPr/>
          <a:lstStyle/>
          <a:p>
            <a:r>
              <a:rPr lang="en-US" dirty="0"/>
              <a:t>Detector Capacitance Estimation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6C7E59-244D-47D3-FC39-118AE7A13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5843" y="994085"/>
            <a:ext cx="6235802" cy="5610377"/>
          </a:xfrm>
        </p:spPr>
        <p:txBody>
          <a:bodyPr>
            <a:normAutofit/>
          </a:bodyPr>
          <a:lstStyle/>
          <a:p>
            <a:r>
              <a:rPr lang="en-US" sz="2400" dirty="0"/>
              <a:t>Important for the electronics noise (S/N &gt; 9:1 for MIP &gt;~ 1.25 </a:t>
            </a:r>
            <a:r>
              <a:rPr lang="en-US" sz="2400" dirty="0" err="1"/>
              <a:t>fC</a:t>
            </a:r>
            <a:r>
              <a:rPr lang="en-US" sz="2400" dirty="0"/>
              <a:t> or 7800 electrons)</a:t>
            </a:r>
          </a:p>
          <a:p>
            <a:pPr lvl="1"/>
            <a:r>
              <a:rPr lang="en-US" sz="2000" dirty="0">
                <a:solidFill>
                  <a:srgbClr val="C00000"/>
                </a:solidFill>
              </a:rPr>
              <a:t>Viability of PIN vs. minimal gain of LGAG</a:t>
            </a: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r>
              <a:rPr lang="en-US" sz="2400" dirty="0"/>
              <a:t>6 e- /pF@ 1 us shaping @ room temperature 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@ 20 pF, 20 ns shaping time gives us ENC 850 or </a:t>
            </a:r>
            <a:br>
              <a:rPr lang="en-US" sz="2000" dirty="0">
                <a:solidFill>
                  <a:srgbClr val="7030A0"/>
                </a:solidFill>
              </a:rPr>
            </a:br>
            <a:r>
              <a:rPr lang="en-US" sz="2000" dirty="0">
                <a:solidFill>
                  <a:srgbClr val="7030A0"/>
                </a:solidFill>
              </a:rPr>
              <a:t>&gt; 9:1 for MIP w. PIN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At </a:t>
            </a:r>
            <a:r>
              <a:rPr lang="en-US" sz="2000" dirty="0" err="1">
                <a:solidFill>
                  <a:srgbClr val="0070C0"/>
                </a:solidFill>
              </a:rPr>
              <a:t>LXe</a:t>
            </a:r>
            <a:r>
              <a:rPr lang="en-US" sz="2000" dirty="0">
                <a:solidFill>
                  <a:srgbClr val="0070C0"/>
                </a:solidFill>
              </a:rPr>
              <a:t> temperature (~4 e/pF), ENC ~ 570 or 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&gt;13:1 for MIP w. PIN</a:t>
            </a:r>
          </a:p>
          <a:p>
            <a:r>
              <a:rPr lang="en-US" sz="2400" b="1" u="sng" dirty="0"/>
              <a:t>Low detector capacitance is preferred </a:t>
            </a:r>
          </a:p>
          <a:p>
            <a:r>
              <a:rPr lang="en-US" sz="2400" b="1" dirty="0"/>
              <a:t>Cold electronics is preferred</a:t>
            </a: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lvl="1"/>
            <a:endParaRPr lang="en-US" sz="2000" dirty="0">
              <a:solidFill>
                <a:srgbClr val="C00000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9EAF2F-2ABE-D1ED-1BC2-0DB45951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4</a:t>
            </a:fld>
            <a:endParaRPr lang="en-US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01E95D1F-F1D1-89F4-64BD-EAB200274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35" y="1211343"/>
            <a:ext cx="5389562" cy="14288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0043F6A-C2C6-0EA0-EA3C-2C55CEFB0904}"/>
              </a:ext>
            </a:extLst>
          </p:cNvPr>
          <p:cNvSpPr txBox="1"/>
          <p:nvPr/>
        </p:nvSpPr>
        <p:spPr>
          <a:xfrm>
            <a:off x="630383" y="746835"/>
            <a:ext cx="4290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Sensor from Gabriele Giacomini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AB296F-5B82-A156-12C4-160E37CA22FA}"/>
              </a:ext>
            </a:extLst>
          </p:cNvPr>
          <p:cNvSpPr txBox="1"/>
          <p:nvPr/>
        </p:nvSpPr>
        <p:spPr>
          <a:xfrm>
            <a:off x="492628" y="2901419"/>
            <a:ext cx="398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 cable from Simone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A52F8BD-AFC4-8395-DF1E-B53A911B4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55" y="4895131"/>
            <a:ext cx="5386388" cy="1494003"/>
          </a:xfrm>
          <a:prstGeom prst="rect">
            <a:avLst/>
          </a:prstGeom>
        </p:spPr>
      </p:pic>
      <p:pic>
        <p:nvPicPr>
          <p:cNvPr id="14" name="Content Placeholder 14">
            <a:extLst>
              <a:ext uri="{FF2B5EF4-FFF2-40B4-BE49-F238E27FC236}">
                <a16:creationId xmlns:a16="http://schemas.microsoft.com/office/drawing/2014/main" id="{B80231E6-9089-E047-27D0-D0336139B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29" y="3243830"/>
            <a:ext cx="5386388" cy="1651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30D13EE3-56E1-8526-9823-900A0C250B8E}"/>
                  </a:ext>
                </a:extLst>
              </p:cNvPr>
              <p:cNvSpPr txBox="1"/>
              <p:nvPr/>
            </p:nvSpPr>
            <p:spPr>
              <a:xfrm>
                <a:off x="6673850" y="2330450"/>
                <a:ext cx="2930525" cy="1143000"/>
              </a:xfrm>
              <a:prstGeom prst="rect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𝐸𝑁𝐶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𝑠h𝑎𝑝𝑖𝑛𝑔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30D13EE3-56E1-8526-9823-900A0C250B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3850" y="2330450"/>
                <a:ext cx="2930525" cy="1143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6D27E6D-A852-47FB-3FB6-35E33AA7BB84}"/>
              </a:ext>
            </a:extLst>
          </p:cNvPr>
          <p:cNvSpPr txBox="1"/>
          <p:nvPr/>
        </p:nvSpPr>
        <p:spPr>
          <a:xfrm>
            <a:off x="9887989" y="2476364"/>
            <a:ext cx="2223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</a:t>
            </a:r>
            <a:r>
              <a:rPr lang="en-US" dirty="0"/>
              <a:t>quivalent </a:t>
            </a:r>
            <a:r>
              <a:rPr lang="en-US" b="1" dirty="0"/>
              <a:t>N</a:t>
            </a:r>
            <a:r>
              <a:rPr lang="en-US" dirty="0"/>
              <a:t>oise </a:t>
            </a:r>
            <a:r>
              <a:rPr lang="en-US" b="1" dirty="0"/>
              <a:t>C</a:t>
            </a:r>
            <a:r>
              <a:rPr lang="en-US" dirty="0"/>
              <a:t>harge</a:t>
            </a:r>
          </a:p>
        </p:txBody>
      </p:sp>
    </p:spTree>
    <p:extLst>
      <p:ext uri="{BB962C8B-B14F-4D97-AF65-F5344CB8AC3E}">
        <p14:creationId xmlns:p14="http://schemas.microsoft.com/office/powerpoint/2010/main" val="146668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AA97-D5C4-4867-69A8-8B9D54454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28529"/>
            <a:ext cx="10972800" cy="1143000"/>
          </a:xfrm>
        </p:spPr>
        <p:txBody>
          <a:bodyPr/>
          <a:lstStyle/>
          <a:p>
            <a:r>
              <a:rPr lang="en-US" dirty="0"/>
              <a:t>Considerations of (Electronics) Cross Talk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0FC203-93B6-BBA1-40A5-B9CAE36D6D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926976" y="839584"/>
            <a:ext cx="6265024" cy="5935289"/>
          </a:xfrm>
        </p:spPr>
        <p:txBody>
          <a:bodyPr>
            <a:normAutofit/>
          </a:bodyPr>
          <a:lstStyle/>
          <a:p>
            <a:r>
              <a:rPr lang="en-US" dirty="0"/>
              <a:t>Cross talk from the readout electronics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 err="1"/>
              <a:t>C</a:t>
            </a:r>
            <a:r>
              <a:rPr lang="en-US" baseline="-25000" dirty="0" err="1"/>
              <a:t>ct</a:t>
            </a:r>
            <a:r>
              <a:rPr lang="en-US" dirty="0"/>
              <a:t>: coupling capacitance ~ 3 pF for adjacent </a:t>
            </a:r>
            <a:r>
              <a:rPr lang="en-US" dirty="0" err="1"/>
              <a:t>chs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baseline="-25000" dirty="0"/>
              <a:t>in</a:t>
            </a:r>
            <a:r>
              <a:rPr lang="en-US" dirty="0"/>
              <a:t>: input </a:t>
            </a:r>
            <a:r>
              <a:rPr lang="en-US" dirty="0" err="1"/>
              <a:t>inpedence</a:t>
            </a:r>
            <a:r>
              <a:rPr lang="en-US" dirty="0"/>
              <a:t> ~ 40 Om</a:t>
            </a:r>
          </a:p>
          <a:p>
            <a:pPr lvl="1"/>
            <a:r>
              <a:rPr lang="en-US" dirty="0" err="1"/>
              <a:t>t</a:t>
            </a:r>
            <a:r>
              <a:rPr lang="en-US" baseline="-25000" dirty="0" err="1"/>
              <a:t>p</a:t>
            </a:r>
            <a:r>
              <a:rPr lang="en-US" dirty="0"/>
              <a:t>: shaping time of electronics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C00000"/>
                </a:solidFill>
              </a:rPr>
              <a:t>@ 1 ns </a:t>
            </a:r>
            <a:r>
              <a:rPr lang="en-US" dirty="0" err="1">
                <a:solidFill>
                  <a:srgbClr val="C00000"/>
                </a:solidFill>
              </a:rPr>
              <a:t>t</a:t>
            </a:r>
            <a:r>
              <a:rPr lang="en-US" baseline="-25000" dirty="0" err="1">
                <a:solidFill>
                  <a:srgbClr val="C00000"/>
                </a:solidFill>
              </a:rPr>
              <a:t>p</a:t>
            </a:r>
            <a:r>
              <a:rPr lang="en-US" dirty="0">
                <a:solidFill>
                  <a:srgbClr val="C00000"/>
                </a:solidFill>
              </a:rPr>
              <a:t>, the cross talk will be ~ 20%</a:t>
            </a:r>
          </a:p>
          <a:p>
            <a:pPr lvl="1"/>
            <a:r>
              <a:rPr lang="en-US" dirty="0"/>
              <a:t>Also, potential coupling with channels far away</a:t>
            </a:r>
          </a:p>
          <a:p>
            <a:pPr lvl="1"/>
            <a:r>
              <a:rPr lang="en-US" dirty="0"/>
              <a:t>Significant effort in calibration is required </a:t>
            </a:r>
          </a:p>
          <a:p>
            <a:r>
              <a:rPr lang="en-US" dirty="0">
                <a:solidFill>
                  <a:srgbClr val="0070C0"/>
                </a:solidFill>
              </a:rPr>
              <a:t>@ 20 ns </a:t>
            </a:r>
            <a:r>
              <a:rPr lang="en-US" dirty="0" err="1">
                <a:solidFill>
                  <a:srgbClr val="0070C0"/>
                </a:solidFill>
              </a:rPr>
              <a:t>t</a:t>
            </a:r>
            <a:r>
              <a:rPr lang="en-US" baseline="-25000" dirty="0" err="1">
                <a:solidFill>
                  <a:srgbClr val="0070C0"/>
                </a:solidFill>
              </a:rPr>
              <a:t>p</a:t>
            </a:r>
            <a:r>
              <a:rPr lang="en-US" dirty="0">
                <a:solidFill>
                  <a:srgbClr val="0070C0"/>
                </a:solidFill>
              </a:rPr>
              <a:t>, the cross talk will be ~1%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37114-91B9-AC42-7DFB-99A0512F9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5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E739B93-7AFA-5EFF-9844-2E6AB46AC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435" y="1211343"/>
            <a:ext cx="5389562" cy="14288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A90BFE-A7FC-571B-D74B-AA7A0D87D97F}"/>
              </a:ext>
            </a:extLst>
          </p:cNvPr>
          <p:cNvSpPr txBox="1"/>
          <p:nvPr/>
        </p:nvSpPr>
        <p:spPr>
          <a:xfrm>
            <a:off x="630383" y="746835"/>
            <a:ext cx="4290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Sensor from Gabriele Giacomini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D7AD62-E37C-0FBE-EDC9-BA3BDEE6EF7D}"/>
              </a:ext>
            </a:extLst>
          </p:cNvPr>
          <p:cNvSpPr txBox="1"/>
          <p:nvPr/>
        </p:nvSpPr>
        <p:spPr>
          <a:xfrm>
            <a:off x="492628" y="2901419"/>
            <a:ext cx="398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 cable from Simone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554F9F-4FB6-600E-4A0D-343A1D2F6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155" y="4895131"/>
            <a:ext cx="5386388" cy="1494003"/>
          </a:xfrm>
          <a:prstGeom prst="rect">
            <a:avLst/>
          </a:prstGeom>
        </p:spPr>
      </p:pic>
      <p:pic>
        <p:nvPicPr>
          <p:cNvPr id="12" name="Content Placeholder 14">
            <a:extLst>
              <a:ext uri="{FF2B5EF4-FFF2-40B4-BE49-F238E27FC236}">
                <a16:creationId xmlns:a16="http://schemas.microsoft.com/office/drawing/2014/main" id="{055B384A-8851-192F-BDA6-6870008A0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29" y="3243830"/>
            <a:ext cx="5386388" cy="16513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ject 14">
                <a:extLst>
                  <a:ext uri="{FF2B5EF4-FFF2-40B4-BE49-F238E27FC236}">
                    <a16:creationId xmlns:a16="http://schemas.microsoft.com/office/drawing/2014/main" id="{692613A7-6F73-634E-06B8-63EA4073740E}"/>
                  </a:ext>
                </a:extLst>
              </p:cNvPr>
              <p:cNvSpPr txBox="1"/>
              <p:nvPr/>
            </p:nvSpPr>
            <p:spPr>
              <a:xfrm>
                <a:off x="6974667" y="1301987"/>
                <a:ext cx="3678093" cy="778594"/>
              </a:xfrm>
              <a:prstGeom prst="rect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𝑐𝑟𝑜𝑠𝑠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𝑡𝑎𝑙𝑘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𝑟𝑎𝑡𝑖𝑜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𝑐𝑡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Object 14">
                <a:extLst>
                  <a:ext uri="{FF2B5EF4-FFF2-40B4-BE49-F238E27FC236}">
                    <a16:creationId xmlns:a16="http://schemas.microsoft.com/office/drawing/2014/main" id="{692613A7-6F73-634E-06B8-63EA407374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4667" y="1301987"/>
                <a:ext cx="3678093" cy="7785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17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0" name="Picture 99">
            <a:extLst>
              <a:ext uri="{FF2B5EF4-FFF2-40B4-BE49-F238E27FC236}">
                <a16:creationId xmlns:a16="http://schemas.microsoft.com/office/drawing/2014/main" id="{E3F65C16-B699-1B32-779A-ECAE3A54FF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509" y="3243830"/>
            <a:ext cx="3908251" cy="168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6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5F317-8F15-6762-136D-F53DA0F96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34517"/>
            <a:ext cx="10972800" cy="1143000"/>
          </a:xfrm>
        </p:spPr>
        <p:txBody>
          <a:bodyPr/>
          <a:lstStyle/>
          <a:p>
            <a:r>
              <a:rPr lang="en-US" dirty="0"/>
              <a:t>Impact of 20 ns Shaping Time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865AF5E2-A7EC-0B3B-1009-FEF1A137FA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027610"/>
                <a:ext cx="12191999" cy="5647509"/>
              </a:xfrm>
            </p:spPr>
            <p:txBody>
              <a:bodyPr/>
              <a:lstStyle/>
              <a:p>
                <a:r>
                  <a:rPr lang="en-US" sz="2400" dirty="0"/>
                  <a:t>Required by small electronics noise level for PIN and minimization of the electronics cross talk</a:t>
                </a:r>
              </a:p>
              <a:p>
                <a:r>
                  <a:rPr lang="en-US" sz="2400" dirty="0">
                    <a:solidFill>
                      <a:srgbClr val="C00000"/>
                    </a:solidFill>
                  </a:rPr>
                  <a:t>Difficulties in separating double hits, if time separation &lt;&lt; 20 ns</a:t>
                </a:r>
              </a:p>
              <a:p>
                <a:r>
                  <a:rPr lang="en-US" sz="2400" b="1" dirty="0">
                    <a:solidFill>
                      <a:srgbClr val="0070C0"/>
                    </a:solidFill>
                  </a:rPr>
                  <a:t>Existing studies suggest that we can identify two hits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𝝅𝝁</m:t>
                        </m:r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US" sz="2400" dirty="0">
                  <a:solidFill>
                    <a:srgbClr val="0070C0"/>
                  </a:solidFill>
                </a:endParaRPr>
              </a:p>
              <a:p>
                <a:pPr lvl="1"/>
                <a:r>
                  <a:rPr lang="en-US" sz="2000" dirty="0"/>
                  <a:t>Tail fraction does not depend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πμ</m:t>
                        </m:r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/>
                  <a:t>!</a:t>
                </a:r>
              </a:p>
              <a:p>
                <a:pPr lvl="1"/>
                <a:r>
                  <a:rPr lang="en-US" sz="2000" dirty="0"/>
                  <a:t>Lower but still sufficient statistics for tail determination </a:t>
                </a:r>
                <a:r>
                  <a:rPr lang="en-US" sz="2000" dirty="0">
                    <a:sym typeface="Wingdings" panose="05000000000000000000" pitchFamily="2" charset="2"/>
                  </a:rPr>
                  <a:t>[20,78] ns  41% of pion decays 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r>
                  <a:rPr lang="en-US" sz="2000" dirty="0">
                    <a:sym typeface="Wingdings" panose="05000000000000000000" pitchFamily="2" charset="2"/>
                  </a:rPr>
                  <a:t>                                                                    </a:t>
                </a:r>
                <a:r>
                  <a:rPr lang="en-US" sz="2000" dirty="0" err="1">
                    <a:sym typeface="Wingdings" panose="05000000000000000000" pitchFamily="2" charset="2"/>
                  </a:rPr>
                  <a:t>Pienu</a:t>
                </a:r>
                <a:r>
                  <a:rPr lang="en-US" sz="2000" dirty="0">
                    <a:sym typeface="Wingdings" panose="05000000000000000000" pitchFamily="2" charset="2"/>
                  </a:rPr>
                  <a:t> experience  </a:t>
                </a:r>
                <a:r>
                  <a:rPr lang="en-US" sz="2000" dirty="0"/>
                  <a:t>[5,35] ns </a:t>
                </a:r>
                <a:r>
                  <a:rPr lang="en-US" sz="2000" dirty="0">
                    <a:sym typeface="Wingdings" panose="05000000000000000000" pitchFamily="2" charset="2"/>
                  </a:rPr>
                  <a:t> 56% of pion decays </a:t>
                </a:r>
                <a:br>
                  <a:rPr lang="en-US" sz="2000" dirty="0">
                    <a:sym typeface="Wingdings" panose="05000000000000000000" pitchFamily="2" charset="2"/>
                  </a:rPr>
                </a:br>
                <a:r>
                  <a:rPr lang="en-US" sz="2000" dirty="0">
                    <a:sym typeface="Wingdings" panose="05000000000000000000" pitchFamily="2" charset="2"/>
                  </a:rPr>
                  <a:t>Need more than 2% overall efficiency after selection assuming 1% </a:t>
                </a:r>
                <a:r>
                  <a:rPr lang="el-GR" sz="2000" dirty="0"/>
                  <a:t>π</a:t>
                </a:r>
                <a:r>
                  <a:rPr lang="en-US" sz="2000" dirty="0"/>
                  <a:t>e</a:t>
                </a:r>
                <a:r>
                  <a:rPr lang="el-GR" sz="2000" dirty="0"/>
                  <a:t>ν </a:t>
                </a:r>
                <a:r>
                  <a:rPr lang="en-US" sz="2000" dirty="0">
                    <a:sym typeface="Wingdings" panose="05000000000000000000" pitchFamily="2" charset="2"/>
                  </a:rPr>
                  <a:t>tail fraction</a:t>
                </a:r>
              </a:p>
              <a:p>
                <a:pPr lvl="1"/>
                <a:endParaRPr lang="en-US" sz="240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865AF5E2-A7EC-0B3B-1009-FEF1A137FA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27610"/>
                <a:ext cx="12191999" cy="5647509"/>
              </a:xfrm>
              <a:blipFill>
                <a:blip r:embed="rId2"/>
                <a:stretch>
                  <a:fillRect l="-650" t="-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05F744-D1F6-F6F2-ED5E-7BB5CC24D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6</a:t>
            </a:fld>
            <a:endParaRPr lang="en-US"/>
          </a:p>
        </p:txBody>
      </p:sp>
      <p:pic>
        <p:nvPicPr>
          <p:cNvPr id="11" name="Content Placeholder 11">
            <a:extLst>
              <a:ext uri="{FF2B5EF4-FFF2-40B4-BE49-F238E27FC236}">
                <a16:creationId xmlns:a16="http://schemas.microsoft.com/office/drawing/2014/main" id="{70E52171-715D-CD6E-A929-656604019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015"/>
          <a:stretch/>
        </p:blipFill>
        <p:spPr>
          <a:xfrm>
            <a:off x="532014" y="4046149"/>
            <a:ext cx="8158246" cy="2617775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AA18445-194A-A9CC-0AEF-8DAC5E7EF9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248" r="68529"/>
          <a:stretch/>
        </p:blipFill>
        <p:spPr>
          <a:xfrm>
            <a:off x="8842067" y="3989202"/>
            <a:ext cx="2538057" cy="262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10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32302-F19B-BF58-0B17-F2F11392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12" y="-137160"/>
            <a:ext cx="10972800" cy="1143000"/>
          </a:xfrm>
        </p:spPr>
        <p:txBody>
          <a:bodyPr/>
          <a:lstStyle/>
          <a:p>
            <a:r>
              <a:rPr lang="en-US" dirty="0"/>
              <a:t>Considerations of Gaps between ATAR layers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B4D0739-1609-515F-4788-D30182C627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4195992"/>
            <a:ext cx="6096000" cy="2525486"/>
          </a:xfrm>
        </p:spPr>
        <p:txBody>
          <a:bodyPr>
            <a:normAutofit/>
          </a:bodyPr>
          <a:lstStyle/>
          <a:p>
            <a:r>
              <a:rPr lang="en-US" sz="2400" dirty="0"/>
              <a:t>Existing simulation assumes a very small </a:t>
            </a:r>
            <a:br>
              <a:rPr lang="en-US" sz="2400" dirty="0"/>
            </a:br>
            <a:r>
              <a:rPr lang="en-US" sz="2400" dirty="0"/>
              <a:t>~ 1 um gap between adjacent ATAR layers</a:t>
            </a:r>
          </a:p>
          <a:p>
            <a:r>
              <a:rPr lang="en-US" sz="2400" dirty="0">
                <a:solidFill>
                  <a:srgbClr val="C00000"/>
                </a:solidFill>
              </a:rPr>
              <a:t>Current reference design has 25 um gap</a:t>
            </a:r>
          </a:p>
          <a:p>
            <a:r>
              <a:rPr lang="en-US" sz="2400" dirty="0">
                <a:solidFill>
                  <a:srgbClr val="7030A0"/>
                </a:solidFill>
              </a:rPr>
              <a:t>Existing study suggests that gap would hurt the background rejection (x2-3 worse)</a:t>
            </a:r>
          </a:p>
          <a:p>
            <a:r>
              <a:rPr lang="en-US" sz="2400" dirty="0">
                <a:solidFill>
                  <a:srgbClr val="0070C0"/>
                </a:solidFill>
              </a:rPr>
              <a:t>Minimize the gap in ATAR design</a:t>
            </a:r>
          </a:p>
          <a:p>
            <a:endParaRPr lang="en-US" sz="24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75F75-6396-E7CC-C2A8-DB1CE9775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7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D200EAD-3B47-853E-4C57-8DFE3AB437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683" y="976683"/>
            <a:ext cx="4792717" cy="3134299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440A1872-CC1F-63CA-C298-4129874F5919}"/>
              </a:ext>
            </a:extLst>
          </p:cNvPr>
          <p:cNvSpPr txBox="1">
            <a:spLocks/>
          </p:cNvSpPr>
          <p:nvPr/>
        </p:nvSpPr>
        <p:spPr>
          <a:xfrm>
            <a:off x="5874723" y="857794"/>
            <a:ext cx="6096000" cy="5817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Also, consideration of detector capacitance</a:t>
            </a:r>
          </a:p>
          <a:p>
            <a:pPr lvl="1"/>
            <a:r>
              <a:rPr lang="en-US" sz="2000" dirty="0"/>
              <a:t>For the original 2-sided readout (9600 channels), minimizing the gap between layers will lead to </a:t>
            </a:r>
            <a:r>
              <a:rPr lang="en-US" sz="2000" dirty="0">
                <a:solidFill>
                  <a:srgbClr val="C00000"/>
                </a:solidFill>
              </a:rPr>
              <a:t>significant increase of the detector capacitance </a:t>
            </a:r>
            <a:r>
              <a:rPr lang="en-US" sz="2000" dirty="0">
                <a:sym typeface="Wingdings" panose="05000000000000000000" pitchFamily="2" charset="2"/>
              </a:rPr>
              <a:t> PIN option is no longer viable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Shared readout concept (4900 channels)</a:t>
            </a:r>
            <a:endParaRPr lang="en-US" sz="2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AC30A1-04C5-9076-331B-F7FA1A812262}"/>
              </a:ext>
            </a:extLst>
          </p:cNvPr>
          <p:cNvGrpSpPr/>
          <p:nvPr/>
        </p:nvGrpSpPr>
        <p:grpSpPr>
          <a:xfrm>
            <a:off x="8417424" y="3024388"/>
            <a:ext cx="3653250" cy="3657988"/>
            <a:chOff x="8190411" y="412413"/>
            <a:chExt cx="3653250" cy="365798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8C006F-2C60-B03B-565E-CAA7E8314AB1}"/>
                </a:ext>
              </a:extLst>
            </p:cNvPr>
            <p:cNvSpPr/>
            <p:nvPr/>
          </p:nvSpPr>
          <p:spPr>
            <a:xfrm>
              <a:off x="8917577" y="785949"/>
              <a:ext cx="1245326" cy="28477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EB979D5-0862-5F62-0A76-03D3B10B810E}"/>
                </a:ext>
              </a:extLst>
            </p:cNvPr>
            <p:cNvSpPr/>
            <p:nvPr/>
          </p:nvSpPr>
          <p:spPr>
            <a:xfrm>
              <a:off x="10223863" y="785949"/>
              <a:ext cx="1245326" cy="284770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2AD8CF9-E881-9FB8-8013-92FE47AC2AEA}"/>
                </a:ext>
              </a:extLst>
            </p:cNvPr>
            <p:cNvSpPr/>
            <p:nvPr/>
          </p:nvSpPr>
          <p:spPr>
            <a:xfrm>
              <a:off x="10136777" y="1116874"/>
              <a:ext cx="126274" cy="609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F99D566-DEFC-D221-EB0E-F02D5D2A7A11}"/>
                </a:ext>
              </a:extLst>
            </p:cNvPr>
            <p:cNvSpPr/>
            <p:nvPr/>
          </p:nvSpPr>
          <p:spPr>
            <a:xfrm>
              <a:off x="10136781" y="1992086"/>
              <a:ext cx="126274" cy="609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91363CA-5F32-5D3A-89B6-830D8DAB544B}"/>
                </a:ext>
              </a:extLst>
            </p:cNvPr>
            <p:cNvSpPr/>
            <p:nvPr/>
          </p:nvSpPr>
          <p:spPr>
            <a:xfrm>
              <a:off x="10136777" y="2811624"/>
              <a:ext cx="126274" cy="6096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D22D438-DB7E-B000-13BE-B1DA34547307}"/>
                </a:ext>
              </a:extLst>
            </p:cNvPr>
            <p:cNvSpPr/>
            <p:nvPr/>
          </p:nvSpPr>
          <p:spPr>
            <a:xfrm>
              <a:off x="11447417" y="934925"/>
              <a:ext cx="82732" cy="26551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7D2D2A4-C507-0767-5E89-C3A741B15CFF}"/>
                </a:ext>
              </a:extLst>
            </p:cNvPr>
            <p:cNvSpPr/>
            <p:nvPr/>
          </p:nvSpPr>
          <p:spPr>
            <a:xfrm>
              <a:off x="8869679" y="882208"/>
              <a:ext cx="82732" cy="2655183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D106786-5E8C-3FD8-13BA-B6C501676699}"/>
                </a:ext>
              </a:extLst>
            </p:cNvPr>
            <p:cNvCxnSpPr/>
            <p:nvPr/>
          </p:nvCxnSpPr>
          <p:spPr>
            <a:xfrm flipV="1">
              <a:off x="8190411" y="2166257"/>
              <a:ext cx="2782389" cy="322217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185F5E-638D-0021-2F4C-D7E87114CF2D}"/>
                </a:ext>
              </a:extLst>
            </p:cNvPr>
            <p:cNvSpPr txBox="1"/>
            <p:nvPr/>
          </p:nvSpPr>
          <p:spPr>
            <a:xfrm>
              <a:off x="9666517" y="2293313"/>
              <a:ext cx="326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33D1F60-601F-E8C9-DEC9-C797860C375F}"/>
                </a:ext>
              </a:extLst>
            </p:cNvPr>
            <p:cNvSpPr txBox="1"/>
            <p:nvPr/>
          </p:nvSpPr>
          <p:spPr>
            <a:xfrm>
              <a:off x="9405261" y="1888756"/>
              <a:ext cx="326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h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D40DF9-92C2-2B33-F235-92453C80ECD8}"/>
                </a:ext>
              </a:extLst>
            </p:cNvPr>
            <p:cNvSpPr txBox="1"/>
            <p:nvPr/>
          </p:nvSpPr>
          <p:spPr>
            <a:xfrm>
              <a:off x="10972800" y="1791251"/>
              <a:ext cx="326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h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367FCA-F1E1-CFD8-20E7-7B8001B20488}"/>
                </a:ext>
              </a:extLst>
            </p:cNvPr>
            <p:cNvSpPr txBox="1"/>
            <p:nvPr/>
          </p:nvSpPr>
          <p:spPr>
            <a:xfrm>
              <a:off x="10513424" y="2277756"/>
              <a:ext cx="326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7030A0"/>
                  </a:solidFill>
                </a:rPr>
                <a:t>e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1024C7B-D5C7-E318-89C5-858D901F2EF2}"/>
                </a:ext>
              </a:extLst>
            </p:cNvPr>
            <p:cNvCxnSpPr>
              <a:cxnSpLocks/>
            </p:cNvCxnSpPr>
            <p:nvPr/>
          </p:nvCxnSpPr>
          <p:spPr>
            <a:xfrm>
              <a:off x="9624060" y="2646934"/>
              <a:ext cx="411483" cy="0"/>
            </a:xfrm>
            <a:prstGeom prst="straightConnector1">
              <a:avLst/>
            </a:prstGeom>
            <a:ln w="317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EE02D73-9FA3-834A-2663-27CDEE13EA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83886" y="2631222"/>
              <a:ext cx="366845" cy="0"/>
            </a:xfrm>
            <a:prstGeom prst="straightConnector1">
              <a:avLst/>
            </a:prstGeom>
            <a:ln w="3175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C7B49D2-41FF-CDC6-3D87-3C6A732355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8206" y="2170997"/>
              <a:ext cx="414746" cy="0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48A345C-3E73-40E6-1845-A8F3390136D2}"/>
                </a:ext>
              </a:extLst>
            </p:cNvPr>
            <p:cNvCxnSpPr>
              <a:cxnSpLocks/>
            </p:cNvCxnSpPr>
            <p:nvPr/>
          </p:nvCxnSpPr>
          <p:spPr>
            <a:xfrm>
              <a:off x="10995664" y="2156615"/>
              <a:ext cx="334191" cy="3968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5BCC74A-5316-53FE-5A6E-259E36DEC881}"/>
                </a:ext>
              </a:extLst>
            </p:cNvPr>
            <p:cNvSpPr txBox="1"/>
            <p:nvPr/>
          </p:nvSpPr>
          <p:spPr>
            <a:xfrm>
              <a:off x="8736878" y="414590"/>
              <a:ext cx="51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7020B70-6554-9E14-10EF-D69929FA1302}"/>
                </a:ext>
              </a:extLst>
            </p:cNvPr>
            <p:cNvSpPr txBox="1"/>
            <p:nvPr/>
          </p:nvSpPr>
          <p:spPr>
            <a:xfrm>
              <a:off x="10021389" y="418162"/>
              <a:ext cx="51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DA49230-BB27-B0BB-4BD2-217B495F0D30}"/>
                </a:ext>
              </a:extLst>
            </p:cNvPr>
            <p:cNvSpPr txBox="1"/>
            <p:nvPr/>
          </p:nvSpPr>
          <p:spPr>
            <a:xfrm>
              <a:off x="11329855" y="412413"/>
              <a:ext cx="51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AC541B3-3830-B86A-0257-7AFA2ED6D019}"/>
                </a:ext>
              </a:extLst>
            </p:cNvPr>
            <p:cNvSpPr txBox="1"/>
            <p:nvPr/>
          </p:nvSpPr>
          <p:spPr>
            <a:xfrm>
              <a:off x="9393287" y="3662203"/>
              <a:ext cx="51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ab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5BAF5B-7458-5E29-FDA2-A2A6A07A801E}"/>
                </a:ext>
              </a:extLst>
            </p:cNvPr>
            <p:cNvSpPr txBox="1"/>
            <p:nvPr/>
          </p:nvSpPr>
          <p:spPr>
            <a:xfrm>
              <a:off x="10660382" y="3701069"/>
              <a:ext cx="5138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bc</a:t>
              </a:r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ontent Placeholder 2">
                <a:extLst>
                  <a:ext uri="{FF2B5EF4-FFF2-40B4-BE49-F238E27FC236}">
                    <a16:creationId xmlns:a16="http://schemas.microsoft.com/office/drawing/2014/main" id="{97F923F2-790C-D882-3408-FE84CA278F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09554" y="3429000"/>
                <a:ext cx="3477490" cy="32863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/>
                  <a:t>We have the following signals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+ …</m:t>
                    </m:r>
                  </m:oMath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𝑎𝑏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𝑏𝑐</m:t>
                    </m:r>
                  </m:oMath>
                </a14:m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𝑏𝑐</m:t>
                    </m:r>
                  </m:oMath>
                </a14:m>
                <a:endParaRPr lang="en-US" sz="1800" dirty="0"/>
              </a:p>
              <a:p>
                <a:pPr lvl="1"/>
                <a:r>
                  <a:rPr lang="en-US" sz="1800" dirty="0"/>
                  <a:t>All information are recorded and can be solved (e.g. Wire-Cell concept in LArTPC)</a:t>
                </a:r>
              </a:p>
            </p:txBody>
          </p:sp>
        </mc:Choice>
        <mc:Fallback xmlns="">
          <p:sp>
            <p:nvSpPr>
              <p:cNvPr id="37" name="Content Placeholder 2">
                <a:extLst>
                  <a:ext uri="{FF2B5EF4-FFF2-40B4-BE49-F238E27FC236}">
                    <a16:creationId xmlns:a16="http://schemas.microsoft.com/office/drawing/2014/main" id="{97F923F2-790C-D882-3408-FE84CA278F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9554" y="3429000"/>
                <a:ext cx="3477490" cy="3286397"/>
              </a:xfrm>
              <a:prstGeom prst="rect">
                <a:avLst/>
              </a:prstGeom>
              <a:blipFill>
                <a:blip r:embed="rId3"/>
                <a:stretch>
                  <a:fillRect l="-1576" t="-11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816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DD4BF-03B7-E8A5-C5AA-D7A0B16AC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20217"/>
            <a:ext cx="10972800" cy="1143000"/>
          </a:xfrm>
        </p:spPr>
        <p:txBody>
          <a:bodyPr/>
          <a:lstStyle/>
          <a:p>
            <a:r>
              <a:rPr lang="en-US" dirty="0"/>
              <a:t>Consideration of Mechanical Structure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610CD2-ED35-C547-1067-5242C1BF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751FE3-A559-7C38-E683-155B4C624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86" y="877190"/>
            <a:ext cx="5021010" cy="2865123"/>
          </a:xfrm>
          <a:prstGeom prst="rect">
            <a:avLst/>
          </a:prstGeom>
        </p:spPr>
      </p:pic>
      <p:pic>
        <p:nvPicPr>
          <p:cNvPr id="10" name="Screen Shot 2023-04-12 at 4.40.49 PM.png" descr="Screen Shot 2023-04-12 at 4.40.49 PM.png">
            <a:extLst>
              <a:ext uri="{FF2B5EF4-FFF2-40B4-BE49-F238E27FC236}">
                <a16:creationId xmlns:a16="http://schemas.microsoft.com/office/drawing/2014/main" id="{021061D0-092E-6EBC-33D7-809EF91736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61882" y="3798918"/>
            <a:ext cx="4239342" cy="2865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Screen Shot 2023-04-12 at 5.13.35 PM.png" descr="Screen Shot 2023-04-12 at 5.13.35 PM.png">
            <a:extLst>
              <a:ext uri="{FF2B5EF4-FFF2-40B4-BE49-F238E27FC236}">
                <a16:creationId xmlns:a16="http://schemas.microsoft.com/office/drawing/2014/main" id="{349B0060-829E-DDDF-6011-215124144C2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864497" y="1021391"/>
            <a:ext cx="3479074" cy="25767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Screen Shot 2023-04-12 at 5.22.07 PM.png" descr="Screen Shot 2023-04-12 at 5.22.07 PM.png">
            <a:extLst>
              <a:ext uri="{FF2B5EF4-FFF2-40B4-BE49-F238E27FC236}">
                <a16:creationId xmlns:a16="http://schemas.microsoft.com/office/drawing/2014/main" id="{4F5166A8-11D7-0356-C00F-DA212579B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2017" y="916448"/>
            <a:ext cx="2099127" cy="2932201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BA0316F-840E-8FC6-01FD-318C94C3D95B}"/>
              </a:ext>
            </a:extLst>
          </p:cNvPr>
          <p:cNvSpPr txBox="1"/>
          <p:nvPr/>
        </p:nvSpPr>
        <p:spPr>
          <a:xfrm>
            <a:off x="5613486" y="3974594"/>
            <a:ext cx="641765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Pyramidal structure is required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Guard rings that avoid breakdowns at the edge of sensor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 bonding for signal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CDD2F5C-3EE9-7FFE-DE19-22F6BB01D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3644" y="5105827"/>
            <a:ext cx="2346700" cy="13276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023C47-3D59-292A-047E-452C708DB4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0344" y="5072985"/>
            <a:ext cx="2376067" cy="13605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0523BB6-91CF-E30C-0D67-A6915E0D8F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0399" y="5072985"/>
            <a:ext cx="2093323" cy="135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69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4C82B-CE03-B949-F6FE-63C6477CC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R&amp;D Needed for the Alternative ATAR Design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F245E-CD4B-A9BD-43B2-08591BD43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683441"/>
            <a:ext cx="5386917" cy="639762"/>
          </a:xfrm>
        </p:spPr>
        <p:txBody>
          <a:bodyPr/>
          <a:lstStyle/>
          <a:p>
            <a:r>
              <a:rPr lang="en-US" dirty="0"/>
              <a:t>Development of Electronics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F2D77-B600-6ED8-6F9B-C664A22129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636" y="1302789"/>
            <a:ext cx="6254016" cy="5234494"/>
          </a:xfrm>
        </p:spPr>
        <p:txBody>
          <a:bodyPr>
            <a:normAutofit/>
          </a:bodyPr>
          <a:lstStyle/>
          <a:p>
            <a:r>
              <a:rPr lang="en-US" dirty="0"/>
              <a:t>Modification of </a:t>
            </a:r>
            <a:r>
              <a:rPr lang="en-US" dirty="0" err="1"/>
              <a:t>LArASIC</a:t>
            </a:r>
            <a:r>
              <a:rPr lang="en-US" dirty="0"/>
              <a:t> for PIONEER</a:t>
            </a:r>
          </a:p>
          <a:p>
            <a:pPr lvl="1"/>
            <a:r>
              <a:rPr lang="en-US" dirty="0"/>
              <a:t>Redesign </a:t>
            </a:r>
            <a:r>
              <a:rPr lang="en-US" dirty="0" err="1"/>
              <a:t>LArASIC</a:t>
            </a:r>
            <a:r>
              <a:rPr lang="en-US" dirty="0"/>
              <a:t> from 180-nm to 65-nm technology is in progress </a:t>
            </a:r>
          </a:p>
          <a:p>
            <a:pPr lvl="2"/>
            <a:r>
              <a:rPr lang="en-US" dirty="0"/>
              <a:t>Minimal shaping time 500 ns</a:t>
            </a:r>
          </a:p>
          <a:p>
            <a:pPr lvl="2"/>
            <a:r>
              <a:rPr lang="en-US" dirty="0"/>
              <a:t>Dynamic range &amp; linearity over 12-bits</a:t>
            </a:r>
          </a:p>
          <a:p>
            <a:pPr lvl="2"/>
            <a:r>
              <a:rPr lang="en-US" dirty="0"/>
              <a:t>Optimized for 200 pF det. capacitance ENC ~ 600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Modification of shaper circuit can satisfy the need of PIONEER (~ 20 ns)</a:t>
            </a:r>
          </a:p>
          <a:p>
            <a:pPr lvl="1"/>
            <a:r>
              <a:rPr lang="en-US" dirty="0"/>
              <a:t>Preamp part </a:t>
            </a:r>
            <a:r>
              <a:rPr lang="en-US" dirty="0">
                <a:solidFill>
                  <a:srgbClr val="FF0000"/>
                </a:solidFill>
              </a:rPr>
              <a:t>does not meet the need </a:t>
            </a:r>
            <a:r>
              <a:rPr lang="en-US" dirty="0"/>
              <a:t>though</a:t>
            </a:r>
          </a:p>
          <a:p>
            <a:pPr lvl="1"/>
            <a:r>
              <a:rPr lang="en-US" b="1" dirty="0"/>
              <a:t>Modification of preamp is needed, but no showstopper observed</a:t>
            </a:r>
          </a:p>
          <a:p>
            <a:pPr lvl="1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85CD2A-AF7D-7C0A-AE84-9A536754B3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3367" y="710011"/>
            <a:ext cx="5389033" cy="639762"/>
          </a:xfrm>
        </p:spPr>
        <p:txBody>
          <a:bodyPr/>
          <a:lstStyle/>
          <a:p>
            <a:r>
              <a:rPr lang="en-US" dirty="0"/>
              <a:t>Mechanical Structure  (Concept)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2AC3DC-4F45-36C7-CFEA-8C45A5228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180A1-4C0C-484A-AAE1-C36C4428E7E0}" type="slidenum">
              <a:rPr lang="en-US" smtClean="0"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A60DA1-B86B-E01D-9682-A01B36128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652" y="1361655"/>
            <a:ext cx="4267322" cy="25889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D1C94E-F58C-D5A5-0922-BA9B48D27277}"/>
              </a:ext>
            </a:extLst>
          </p:cNvPr>
          <p:cNvSpPr txBox="1"/>
          <p:nvPr/>
        </p:nvSpPr>
        <p:spPr>
          <a:xfrm>
            <a:off x="10848109" y="2001165"/>
            <a:ext cx="13092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Gabriele</a:t>
            </a:r>
          </a:p>
          <a:p>
            <a:endParaRPr lang="en-US" dirty="0"/>
          </a:p>
          <a:p>
            <a:r>
              <a:rPr lang="en-US" dirty="0"/>
              <a:t>Also input from Aleksey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2E7A64D-30D6-4578-3C95-180962FC5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8652" y="4098175"/>
            <a:ext cx="4172158" cy="258898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21235A-33E3-0711-981F-EE0AE0797F03}"/>
              </a:ext>
            </a:extLst>
          </p:cNvPr>
          <p:cNvSpPr txBox="1"/>
          <p:nvPr/>
        </p:nvSpPr>
        <p:spPr>
          <a:xfrm>
            <a:off x="9632372" y="5224659"/>
            <a:ext cx="2431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Key is to minimize the gap between the adjacent layers </a:t>
            </a:r>
            <a:br>
              <a:rPr lang="en-US" dirty="0"/>
            </a:br>
            <a:r>
              <a:rPr lang="en-US" dirty="0"/>
              <a:t>~ 2 um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295C0D-E3B2-820D-F19C-22D5FE273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081" y="5224659"/>
            <a:ext cx="6009185" cy="146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4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C1B52CD5-924D-445E-8F92-CA7C36CE2E20}" vid="{7FAA2FA3-34B7-4EFC-8526-D414AAF287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6321</TotalTime>
  <Words>1266</Words>
  <Application>Microsoft Office PowerPoint</Application>
  <PresentationFormat>Widescreen</PresentationFormat>
  <Paragraphs>174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Theme1</vt:lpstr>
      <vt:lpstr>Evolution of Alternative ATAR Design</vt:lpstr>
      <vt:lpstr>Comparison of Key Parameters</vt:lpstr>
      <vt:lpstr>Considerations of Alternative ATAR Design</vt:lpstr>
      <vt:lpstr>Detector Capacitance Estimation</vt:lpstr>
      <vt:lpstr>Considerations of (Electronics) Cross Talk</vt:lpstr>
      <vt:lpstr>Impact of 20 ns Shaping Time</vt:lpstr>
      <vt:lpstr>Considerations of Gaps between ATAR layers</vt:lpstr>
      <vt:lpstr>Consideration of Mechanical Structure</vt:lpstr>
      <vt:lpstr>R&amp;D Needed for the Alternative ATAR Design</vt:lpstr>
      <vt:lpstr>Expected Milestones of Physics Performance  of Alternative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Alternative ATAR Design</dc:title>
  <dc:creator>Qian, Xin</dc:creator>
  <cp:lastModifiedBy>Qian, Xin</cp:lastModifiedBy>
  <cp:revision>129</cp:revision>
  <dcterms:created xsi:type="dcterms:W3CDTF">2023-09-20T12:39:21Z</dcterms:created>
  <dcterms:modified xsi:type="dcterms:W3CDTF">2023-10-16T01:55:22Z</dcterms:modified>
</cp:coreProperties>
</file>