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0" r:id="rId4"/>
    <p:sldMasterId id="2147483652" r:id="rId5"/>
  </p:sldMasterIdLst>
  <p:notesMasterIdLst>
    <p:notesMasterId r:id="rId34"/>
  </p:notesMasterIdLst>
  <p:sldIdLst>
    <p:sldId id="259" r:id="rId6"/>
    <p:sldId id="265" r:id="rId7"/>
    <p:sldId id="372" r:id="rId8"/>
    <p:sldId id="266" r:id="rId9"/>
    <p:sldId id="262" r:id="rId10"/>
    <p:sldId id="348" r:id="rId11"/>
    <p:sldId id="272" r:id="rId12"/>
    <p:sldId id="268" r:id="rId13"/>
    <p:sldId id="366" r:id="rId14"/>
    <p:sldId id="351" r:id="rId15"/>
    <p:sldId id="365" r:id="rId16"/>
    <p:sldId id="353" r:id="rId17"/>
    <p:sldId id="274" r:id="rId18"/>
    <p:sldId id="355" r:id="rId19"/>
    <p:sldId id="275" r:id="rId20"/>
    <p:sldId id="357" r:id="rId21"/>
    <p:sldId id="359" r:id="rId22"/>
    <p:sldId id="356" r:id="rId23"/>
    <p:sldId id="358" r:id="rId24"/>
    <p:sldId id="362" r:id="rId25"/>
    <p:sldId id="363" r:id="rId26"/>
    <p:sldId id="281" r:id="rId27"/>
    <p:sldId id="367" r:id="rId28"/>
    <p:sldId id="371" r:id="rId29"/>
    <p:sldId id="354" r:id="rId30"/>
    <p:sldId id="368" r:id="rId31"/>
    <p:sldId id="370" r:id="rId32"/>
    <p:sldId id="337" r:id="rId33"/>
  </p:sldIdLst>
  <p:sldSz cx="9144000" cy="6858000" type="screen4x3"/>
  <p:notesSz cx="7315200" cy="9601200"/>
  <p:custDataLst>
    <p:tags r:id="rId35"/>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488">
          <p15:clr>
            <a:srgbClr val="A4A3A4"/>
          </p15:clr>
        </p15:guide>
        <p15:guide id="2" pos="478">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rin Carll" initials="EC" lastIdx="1" clrIdx="0">
    <p:extLst>
      <p:ext uri="{19B8F6BF-5375-455C-9EA6-DF929625EA0E}">
        <p15:presenceInfo xmlns:p15="http://schemas.microsoft.com/office/powerpoint/2012/main" userId="Erin Carll"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E622B"/>
    <a:srgbClr val="008000"/>
    <a:srgbClr val="FFFF43"/>
    <a:srgbClr val="FFFF99"/>
    <a:srgbClr val="3E386A"/>
    <a:srgbClr val="413270"/>
    <a:srgbClr val="ACA6CA"/>
    <a:srgbClr val="B6ABC5"/>
    <a:srgbClr val="CCC8DE"/>
    <a:srgbClr val="AFA8D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CF737C5-B1E4-48E4-817A-7CF3258571C3}" v="30" dt="2023-10-14T00:02:25.52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1357" autoAdjust="0"/>
  </p:normalViewPr>
  <p:slideViewPr>
    <p:cSldViewPr snapToGrid="0">
      <p:cViewPr varScale="1">
        <p:scale>
          <a:sx n="75" d="100"/>
          <a:sy n="75" d="100"/>
        </p:scale>
        <p:origin x="1836" y="66"/>
      </p:cViewPr>
      <p:guideLst>
        <p:guide orient="horz" pos="2488"/>
        <p:guide pos="478"/>
      </p:guideLst>
    </p:cSldViewPr>
  </p:slideViewPr>
  <p:notesTextViewPr>
    <p:cViewPr>
      <p:scale>
        <a:sx n="1" d="1"/>
        <a:sy n="1" d="1"/>
      </p:scale>
      <p:origin x="0" y="0"/>
    </p:cViewPr>
  </p:notesTextViewPr>
  <p:notesViewPr>
    <p:cSldViewPr snapToGrid="0">
      <p:cViewPr varScale="1">
        <p:scale>
          <a:sx n="78" d="100"/>
          <a:sy n="78" d="100"/>
        </p:scale>
        <p:origin x="3852" y="84"/>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theme" Target="theme/theme1.xml"/><Relationship Id="rId21" Type="http://schemas.openxmlformats.org/officeDocument/2006/relationships/slide" Target="slides/slide16.xml"/><Relationship Id="rId34" Type="http://schemas.openxmlformats.org/officeDocument/2006/relationships/notesMaster" Target="notesMasters/notesMaster1.xml"/><Relationship Id="rId42" Type="http://schemas.microsoft.com/office/2015/10/relationships/revisionInfo" Target="revisionInfo.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commentAuthors" Target="commentAuthor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tags" Target="tags/tag1.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iz Litzler" userId="017f355e-d3ef-42c8-b484-7b6ebc0dd879" providerId="ADAL" clId="{8CF737C5-B1E4-48E4-817A-7CF3258571C3}"/>
    <pc:docChg chg="custSel addSld delSld modSld">
      <pc:chgData name="Liz Litzler" userId="017f355e-d3ef-42c8-b484-7b6ebc0dd879" providerId="ADAL" clId="{8CF737C5-B1E4-48E4-817A-7CF3258571C3}" dt="2023-10-13T23:28:30.035" v="1972" actId="255"/>
      <pc:docMkLst>
        <pc:docMk/>
      </pc:docMkLst>
      <pc:sldChg chg="modNotes">
        <pc:chgData name="Liz Litzler" userId="017f355e-d3ef-42c8-b484-7b6ebc0dd879" providerId="ADAL" clId="{8CF737C5-B1E4-48E4-817A-7CF3258571C3}" dt="2023-10-13T23:15:51.534" v="1505" actId="255"/>
        <pc:sldMkLst>
          <pc:docMk/>
          <pc:sldMk cId="1913477580" sldId="259"/>
        </pc:sldMkLst>
      </pc:sldChg>
      <pc:sldChg chg="modNotes">
        <pc:chgData name="Liz Litzler" userId="017f355e-d3ef-42c8-b484-7b6ebc0dd879" providerId="ADAL" clId="{8CF737C5-B1E4-48E4-817A-7CF3258571C3}" dt="2023-10-13T23:15:59.554" v="1506" actId="255"/>
        <pc:sldMkLst>
          <pc:docMk/>
          <pc:sldMk cId="4265601290" sldId="265"/>
        </pc:sldMkLst>
      </pc:sldChg>
      <pc:sldChg chg="modNotes">
        <pc:chgData name="Liz Litzler" userId="017f355e-d3ef-42c8-b484-7b6ebc0dd879" providerId="ADAL" clId="{8CF737C5-B1E4-48E4-817A-7CF3258571C3}" dt="2023-10-13T23:17:40.688" v="1560" actId="14100"/>
        <pc:sldMkLst>
          <pc:docMk/>
          <pc:sldMk cId="411844675" sldId="266"/>
        </pc:sldMkLst>
      </pc:sldChg>
      <pc:sldChg chg="modSp mod modNotes">
        <pc:chgData name="Liz Litzler" userId="017f355e-d3ef-42c8-b484-7b6ebc0dd879" providerId="ADAL" clId="{8CF737C5-B1E4-48E4-817A-7CF3258571C3}" dt="2023-10-13T23:19:10.325" v="1579" actId="20577"/>
        <pc:sldMkLst>
          <pc:docMk/>
          <pc:sldMk cId="127651790" sldId="268"/>
        </pc:sldMkLst>
        <pc:spChg chg="mod">
          <ac:chgData name="Liz Litzler" userId="017f355e-d3ef-42c8-b484-7b6ebc0dd879" providerId="ADAL" clId="{8CF737C5-B1E4-48E4-817A-7CF3258571C3}" dt="2023-10-13T23:03:10.866" v="773" actId="113"/>
          <ac:spMkLst>
            <pc:docMk/>
            <pc:sldMk cId="127651790" sldId="268"/>
            <ac:spMk id="6" creationId="{380796FE-A34D-F2CB-FF0A-387B9B2AE740}"/>
          </ac:spMkLst>
        </pc:spChg>
      </pc:sldChg>
      <pc:sldChg chg="modNotes modNotesTx">
        <pc:chgData name="Liz Litzler" userId="017f355e-d3ef-42c8-b484-7b6ebc0dd879" providerId="ADAL" clId="{8CF737C5-B1E4-48E4-817A-7CF3258571C3}" dt="2023-10-13T23:18:25.813" v="1575" actId="20577"/>
        <pc:sldMkLst>
          <pc:docMk/>
          <pc:sldMk cId="1724037601" sldId="272"/>
        </pc:sldMkLst>
      </pc:sldChg>
      <pc:sldChg chg="modNotes">
        <pc:chgData name="Liz Litzler" userId="017f355e-d3ef-42c8-b484-7b6ebc0dd879" providerId="ADAL" clId="{8CF737C5-B1E4-48E4-817A-7CF3258571C3}" dt="2023-10-13T23:20:22.896" v="1590" actId="20577"/>
        <pc:sldMkLst>
          <pc:docMk/>
          <pc:sldMk cId="1589431520" sldId="274"/>
        </pc:sldMkLst>
      </pc:sldChg>
      <pc:sldChg chg="modNotes">
        <pc:chgData name="Liz Litzler" userId="017f355e-d3ef-42c8-b484-7b6ebc0dd879" providerId="ADAL" clId="{8CF737C5-B1E4-48E4-817A-7CF3258571C3}" dt="2023-10-13T23:22:38.658" v="1602" actId="20577"/>
        <pc:sldMkLst>
          <pc:docMk/>
          <pc:sldMk cId="275808982" sldId="275"/>
        </pc:sldMkLst>
      </pc:sldChg>
      <pc:sldChg chg="modNotes modNotesTx">
        <pc:chgData name="Liz Litzler" userId="017f355e-d3ef-42c8-b484-7b6ebc0dd879" providerId="ADAL" clId="{8CF737C5-B1E4-48E4-817A-7CF3258571C3}" dt="2023-10-13T23:28:11.404" v="1970" actId="313"/>
        <pc:sldMkLst>
          <pc:docMk/>
          <pc:sldMk cId="3990319399" sldId="281"/>
        </pc:sldMkLst>
      </pc:sldChg>
      <pc:sldChg chg="modNotesTx">
        <pc:chgData name="Liz Litzler" userId="017f355e-d3ef-42c8-b484-7b6ebc0dd879" providerId="ADAL" clId="{8CF737C5-B1E4-48E4-817A-7CF3258571C3}" dt="2023-10-13T23:14:38.417" v="1501" actId="20577"/>
        <pc:sldMkLst>
          <pc:docMk/>
          <pc:sldMk cId="3531050987" sldId="337"/>
        </pc:sldMkLst>
      </pc:sldChg>
      <pc:sldChg chg="modNotes modNotesTx">
        <pc:chgData name="Liz Litzler" userId="017f355e-d3ef-42c8-b484-7b6ebc0dd879" providerId="ADAL" clId="{8CF737C5-B1E4-48E4-817A-7CF3258571C3}" dt="2023-10-13T23:18:01.368" v="1562" actId="255"/>
        <pc:sldMkLst>
          <pc:docMk/>
          <pc:sldMk cId="1595273343" sldId="348"/>
        </pc:sldMkLst>
      </pc:sldChg>
      <pc:sldChg chg="delSp modSp mod modNotesTx">
        <pc:chgData name="Liz Litzler" userId="017f355e-d3ef-42c8-b484-7b6ebc0dd879" providerId="ADAL" clId="{8CF737C5-B1E4-48E4-817A-7CF3258571C3}" dt="2023-10-13T22:55:08.738" v="223" actId="20577"/>
        <pc:sldMkLst>
          <pc:docMk/>
          <pc:sldMk cId="270988226" sldId="351"/>
        </pc:sldMkLst>
        <pc:spChg chg="mod">
          <ac:chgData name="Liz Litzler" userId="017f355e-d3ef-42c8-b484-7b6ebc0dd879" providerId="ADAL" clId="{8CF737C5-B1E4-48E4-817A-7CF3258571C3}" dt="2023-10-13T22:55:08.738" v="223" actId="20577"/>
          <ac:spMkLst>
            <pc:docMk/>
            <pc:sldMk cId="270988226" sldId="351"/>
            <ac:spMk id="2" creationId="{D43968A8-F950-3728-EC64-FFD36C368913}"/>
          </ac:spMkLst>
        </pc:spChg>
        <pc:picChg chg="del">
          <ac:chgData name="Liz Litzler" userId="017f355e-d3ef-42c8-b484-7b6ebc0dd879" providerId="ADAL" clId="{8CF737C5-B1E4-48E4-817A-7CF3258571C3}" dt="2023-10-13T22:54:45.694" v="217" actId="478"/>
          <ac:picMkLst>
            <pc:docMk/>
            <pc:sldMk cId="270988226" sldId="351"/>
            <ac:picMk id="8" creationId="{7C94A8F1-CF89-E4C6-FA55-86B398C440F0}"/>
          </ac:picMkLst>
        </pc:picChg>
      </pc:sldChg>
      <pc:sldChg chg="modNotes modNotesTx">
        <pc:chgData name="Liz Litzler" userId="017f355e-d3ef-42c8-b484-7b6ebc0dd879" providerId="ADAL" clId="{8CF737C5-B1E4-48E4-817A-7CF3258571C3}" dt="2023-10-13T23:28:22.686" v="1971" actId="255"/>
        <pc:sldMkLst>
          <pc:docMk/>
          <pc:sldMk cId="3197235577" sldId="354"/>
        </pc:sldMkLst>
      </pc:sldChg>
      <pc:sldChg chg="modNotes">
        <pc:chgData name="Liz Litzler" userId="017f355e-d3ef-42c8-b484-7b6ebc0dd879" providerId="ADAL" clId="{8CF737C5-B1E4-48E4-817A-7CF3258571C3}" dt="2023-10-13T23:20:57.990" v="1592" actId="20577"/>
        <pc:sldMkLst>
          <pc:docMk/>
          <pc:sldMk cId="3516583779" sldId="355"/>
        </pc:sldMkLst>
      </pc:sldChg>
      <pc:sldChg chg="modNotes modNotesTx">
        <pc:chgData name="Liz Litzler" userId="017f355e-d3ef-42c8-b484-7b6ebc0dd879" providerId="ADAL" clId="{8CF737C5-B1E4-48E4-817A-7CF3258571C3}" dt="2023-10-13T23:27:11.083" v="1882" actId="255"/>
        <pc:sldMkLst>
          <pc:docMk/>
          <pc:sldMk cId="3196699517" sldId="356"/>
        </pc:sldMkLst>
      </pc:sldChg>
      <pc:sldChg chg="modNotes modNotesTx">
        <pc:chgData name="Liz Litzler" userId="017f355e-d3ef-42c8-b484-7b6ebc0dd879" providerId="ADAL" clId="{8CF737C5-B1E4-48E4-817A-7CF3258571C3}" dt="2023-10-13T23:25:53.057" v="1881" actId="20577"/>
        <pc:sldMkLst>
          <pc:docMk/>
          <pc:sldMk cId="208058028" sldId="357"/>
        </pc:sldMkLst>
      </pc:sldChg>
      <pc:sldChg chg="modNotes modNotesTx">
        <pc:chgData name="Liz Litzler" userId="017f355e-d3ef-42c8-b484-7b6ebc0dd879" providerId="ADAL" clId="{8CF737C5-B1E4-48E4-817A-7CF3258571C3}" dt="2023-10-13T23:27:40.441" v="1967" actId="20577"/>
        <pc:sldMkLst>
          <pc:docMk/>
          <pc:sldMk cId="1509277704" sldId="358"/>
        </pc:sldMkLst>
      </pc:sldChg>
      <pc:sldChg chg="modNotesTx">
        <pc:chgData name="Liz Litzler" userId="017f355e-d3ef-42c8-b484-7b6ebc0dd879" providerId="ADAL" clId="{8CF737C5-B1E4-48E4-817A-7CF3258571C3}" dt="2023-10-13T23:00:06.772" v="565" actId="20577"/>
        <pc:sldMkLst>
          <pc:docMk/>
          <pc:sldMk cId="1321404500" sldId="359"/>
        </pc:sldMkLst>
      </pc:sldChg>
      <pc:sldChg chg="delSp modSp mod">
        <pc:chgData name="Liz Litzler" userId="017f355e-d3ef-42c8-b484-7b6ebc0dd879" providerId="ADAL" clId="{8CF737C5-B1E4-48E4-817A-7CF3258571C3}" dt="2023-10-13T22:58:12.046" v="517" actId="20577"/>
        <pc:sldMkLst>
          <pc:docMk/>
          <pc:sldMk cId="3899921978" sldId="362"/>
        </pc:sldMkLst>
        <pc:spChg chg="mod">
          <ac:chgData name="Liz Litzler" userId="017f355e-d3ef-42c8-b484-7b6ebc0dd879" providerId="ADAL" clId="{8CF737C5-B1E4-48E4-817A-7CF3258571C3}" dt="2023-10-13T22:58:06.999" v="500" actId="20577"/>
          <ac:spMkLst>
            <pc:docMk/>
            <pc:sldMk cId="3899921978" sldId="362"/>
            <ac:spMk id="2" creationId="{D43968A8-F950-3728-EC64-FFD36C368913}"/>
          </ac:spMkLst>
        </pc:spChg>
        <pc:spChg chg="mod">
          <ac:chgData name="Liz Litzler" userId="017f355e-d3ef-42c8-b484-7b6ebc0dd879" providerId="ADAL" clId="{8CF737C5-B1E4-48E4-817A-7CF3258571C3}" dt="2023-10-13T22:58:12.046" v="517" actId="20577"/>
          <ac:spMkLst>
            <pc:docMk/>
            <pc:sldMk cId="3899921978" sldId="362"/>
            <ac:spMk id="4" creationId="{BEB8B6CC-A219-1CF1-EE75-D232E71392CC}"/>
          </ac:spMkLst>
        </pc:spChg>
        <pc:picChg chg="del">
          <ac:chgData name="Liz Litzler" userId="017f355e-d3ef-42c8-b484-7b6ebc0dd879" providerId="ADAL" clId="{8CF737C5-B1E4-48E4-817A-7CF3258571C3}" dt="2023-10-13T22:56:59.687" v="225" actId="478"/>
          <ac:picMkLst>
            <pc:docMk/>
            <pc:sldMk cId="3899921978" sldId="362"/>
            <ac:picMk id="8" creationId="{7C94A8F1-CF89-E4C6-FA55-86B398C440F0}"/>
          </ac:picMkLst>
        </pc:picChg>
      </pc:sldChg>
      <pc:sldChg chg="modNotes">
        <pc:chgData name="Liz Litzler" userId="017f355e-d3ef-42c8-b484-7b6ebc0dd879" providerId="ADAL" clId="{8CF737C5-B1E4-48E4-817A-7CF3258571C3}" dt="2023-10-13T23:19:52.917" v="1580" actId="255"/>
        <pc:sldMkLst>
          <pc:docMk/>
          <pc:sldMk cId="536406257" sldId="365"/>
        </pc:sldMkLst>
      </pc:sldChg>
      <pc:sldChg chg="modSp mod">
        <pc:chgData name="Liz Litzler" userId="017f355e-d3ef-42c8-b484-7b6ebc0dd879" providerId="ADAL" clId="{8CF737C5-B1E4-48E4-817A-7CF3258571C3}" dt="2023-10-13T23:05:28.977" v="793" actId="12"/>
        <pc:sldMkLst>
          <pc:docMk/>
          <pc:sldMk cId="1060975084" sldId="367"/>
        </pc:sldMkLst>
        <pc:spChg chg="mod">
          <ac:chgData name="Liz Litzler" userId="017f355e-d3ef-42c8-b484-7b6ebc0dd879" providerId="ADAL" clId="{8CF737C5-B1E4-48E4-817A-7CF3258571C3}" dt="2023-10-13T23:04:46.084" v="791" actId="115"/>
          <ac:spMkLst>
            <pc:docMk/>
            <pc:sldMk cId="1060975084" sldId="367"/>
            <ac:spMk id="4" creationId="{EF73D901-1314-B123-DE7E-5EE205245D64}"/>
          </ac:spMkLst>
        </pc:spChg>
        <pc:spChg chg="mod">
          <ac:chgData name="Liz Litzler" userId="017f355e-d3ef-42c8-b484-7b6ebc0dd879" providerId="ADAL" clId="{8CF737C5-B1E4-48E4-817A-7CF3258571C3}" dt="2023-10-13T23:05:28.977" v="793" actId="12"/>
          <ac:spMkLst>
            <pc:docMk/>
            <pc:sldMk cId="1060975084" sldId="367"/>
            <ac:spMk id="5" creationId="{0E3E4255-75B1-D7BB-FD5C-6931B3ED15B2}"/>
          </ac:spMkLst>
        </pc:spChg>
      </pc:sldChg>
      <pc:sldChg chg="modSp mod modNotes modNotesTx">
        <pc:chgData name="Liz Litzler" userId="017f355e-d3ef-42c8-b484-7b6ebc0dd879" providerId="ADAL" clId="{8CF737C5-B1E4-48E4-817A-7CF3258571C3}" dt="2023-10-13T23:28:30.035" v="1972" actId="255"/>
        <pc:sldMkLst>
          <pc:docMk/>
          <pc:sldMk cId="178508624" sldId="368"/>
        </pc:sldMkLst>
        <pc:graphicFrameChg chg="modGraphic">
          <ac:chgData name="Liz Litzler" userId="017f355e-d3ef-42c8-b484-7b6ebc0dd879" providerId="ADAL" clId="{8CF737C5-B1E4-48E4-817A-7CF3258571C3}" dt="2023-10-13T23:10:30.233" v="1245" actId="2165"/>
          <ac:graphicFrameMkLst>
            <pc:docMk/>
            <pc:sldMk cId="178508624" sldId="368"/>
            <ac:graphicFrameMk id="4" creationId="{44626178-86B8-FFA5-AF20-C40C8D24EF45}"/>
          </ac:graphicFrameMkLst>
        </pc:graphicFrameChg>
      </pc:sldChg>
      <pc:sldChg chg="delSp modSp mod">
        <pc:chgData name="Liz Litzler" userId="017f355e-d3ef-42c8-b484-7b6ebc0dd879" providerId="ADAL" clId="{8CF737C5-B1E4-48E4-817A-7CF3258571C3}" dt="2023-10-13T23:02:40.301" v="772" actId="255"/>
        <pc:sldMkLst>
          <pc:docMk/>
          <pc:sldMk cId="4218305721" sldId="370"/>
        </pc:sldMkLst>
        <pc:spChg chg="mod">
          <ac:chgData name="Liz Litzler" userId="017f355e-d3ef-42c8-b484-7b6ebc0dd879" providerId="ADAL" clId="{8CF737C5-B1E4-48E4-817A-7CF3258571C3}" dt="2023-10-13T23:02:40.301" v="772" actId="255"/>
          <ac:spMkLst>
            <pc:docMk/>
            <pc:sldMk cId="4218305721" sldId="370"/>
            <ac:spMk id="2" creationId="{D43968A8-F950-3728-EC64-FFD36C368913}"/>
          </ac:spMkLst>
        </pc:spChg>
        <pc:picChg chg="del">
          <ac:chgData name="Liz Litzler" userId="017f355e-d3ef-42c8-b484-7b6ebc0dd879" providerId="ADAL" clId="{8CF737C5-B1E4-48E4-817A-7CF3258571C3}" dt="2023-10-13T23:02:15.110" v="662" actId="478"/>
          <ac:picMkLst>
            <pc:docMk/>
            <pc:sldMk cId="4218305721" sldId="370"/>
            <ac:picMk id="8" creationId="{7C94A8F1-CF89-E4C6-FA55-86B398C440F0}"/>
          </ac:picMkLst>
        </pc:picChg>
      </pc:sldChg>
      <pc:sldChg chg="modSp mod">
        <pc:chgData name="Liz Litzler" userId="017f355e-d3ef-42c8-b484-7b6ebc0dd879" providerId="ADAL" clId="{8CF737C5-B1E4-48E4-817A-7CF3258571C3}" dt="2023-10-13T23:04:50.883" v="792" actId="115"/>
        <pc:sldMkLst>
          <pc:docMk/>
          <pc:sldMk cId="3954416881" sldId="371"/>
        </pc:sldMkLst>
        <pc:spChg chg="mod">
          <ac:chgData name="Liz Litzler" userId="017f355e-d3ef-42c8-b484-7b6ebc0dd879" providerId="ADAL" clId="{8CF737C5-B1E4-48E4-817A-7CF3258571C3}" dt="2023-10-13T23:04:50.883" v="792" actId="115"/>
          <ac:spMkLst>
            <pc:docMk/>
            <pc:sldMk cId="3954416881" sldId="371"/>
            <ac:spMk id="4" creationId="{EF73D901-1314-B123-DE7E-5EE205245D64}"/>
          </ac:spMkLst>
        </pc:spChg>
      </pc:sldChg>
      <pc:sldChg chg="addSp modSp add del mod setBg modAnim replTag">
        <pc:chgData name="Liz Litzler" userId="017f355e-d3ef-42c8-b484-7b6ebc0dd879" providerId="ADAL" clId="{8CF737C5-B1E4-48E4-817A-7CF3258571C3}" dt="2023-10-13T22:55:38.214" v="224" actId="47"/>
        <pc:sldMkLst>
          <pc:docMk/>
          <pc:sldMk cId="1116393186" sldId="373"/>
        </pc:sldMkLst>
        <pc:spChg chg="add mod replST">
          <ac:chgData name="Liz Litzler" userId="017f355e-d3ef-42c8-b484-7b6ebc0dd879" providerId="ADAL" clId="{8CF737C5-B1E4-48E4-817A-7CF3258571C3}" dt="2023-10-13T22:51:52.109" v="42"/>
          <ac:spMkLst>
            <pc:docMk/>
            <pc:sldMk cId="1116393186" sldId="373"/>
            <ac:spMk id="6" creationId="{0801BEF1-5683-9CCA-0ED0-3A4C48551885}"/>
          </ac:spMkLst>
        </pc:spChg>
        <pc:spChg chg="add mod replST">
          <ac:chgData name="Liz Litzler" userId="017f355e-d3ef-42c8-b484-7b6ebc0dd879" providerId="ADAL" clId="{8CF737C5-B1E4-48E4-817A-7CF3258571C3}" dt="2023-10-13T22:51:52.132" v="52"/>
          <ac:spMkLst>
            <pc:docMk/>
            <pc:sldMk cId="1116393186" sldId="373"/>
            <ac:spMk id="7" creationId="{5D2F12D7-8C47-8124-3A6F-C211AF2B29E8}"/>
          </ac:spMkLst>
        </pc:spChg>
        <pc:picChg chg="add mod replST">
          <ac:chgData name="Liz Litzler" userId="017f355e-d3ef-42c8-b484-7b6ebc0dd879" providerId="ADAL" clId="{8CF737C5-B1E4-48E4-817A-7CF3258571C3}" dt="2023-10-13T22:51:51.980" v="29"/>
          <ac:picMkLst>
            <pc:docMk/>
            <pc:sldMk cId="1116393186" sldId="373"/>
            <ac:picMk id="3" creationId="{1950BE5B-BD43-AE3A-7228-31CAC62475FF}"/>
          </ac:picMkLst>
        </pc:picChg>
        <pc:picChg chg="add mod replST">
          <ac:chgData name="Liz Litzler" userId="017f355e-d3ef-42c8-b484-7b6ebc0dd879" providerId="ADAL" clId="{8CF737C5-B1E4-48E4-817A-7CF3258571C3}" dt="2023-10-13T22:51:52.060" v="33"/>
          <ac:picMkLst>
            <pc:docMk/>
            <pc:sldMk cId="1116393186" sldId="373"/>
            <ac:picMk id="5" creationId="{4BE8A8FB-F2ED-71E2-05C9-92415B0E3DE9}"/>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61" tIns="48331" rIns="96661" bIns="48331" rtlCol="0"/>
          <a:lstStyle>
            <a:lvl1pPr algn="l">
              <a:defRPr sz="1300">
                <a:latin typeface="Open Sans" panose="020B0606030504020204" pitchFamily="34" charset="0"/>
              </a:defRPr>
            </a:lvl1pPr>
          </a:lstStyle>
          <a:p>
            <a:endParaRPr lang="en-US"/>
          </a:p>
        </p:txBody>
      </p:sp>
      <p:sp>
        <p:nvSpPr>
          <p:cNvPr id="3" name="Date Placeholder 2"/>
          <p:cNvSpPr>
            <a:spLocks noGrp="1"/>
          </p:cNvSpPr>
          <p:nvPr>
            <p:ph type="dt" idx="1"/>
          </p:nvPr>
        </p:nvSpPr>
        <p:spPr>
          <a:xfrm>
            <a:off x="4143587" y="0"/>
            <a:ext cx="3169920" cy="481727"/>
          </a:xfrm>
          <a:prstGeom prst="rect">
            <a:avLst/>
          </a:prstGeom>
        </p:spPr>
        <p:txBody>
          <a:bodyPr vert="horz" lIns="96661" tIns="48331" rIns="96661" bIns="48331" rtlCol="0"/>
          <a:lstStyle>
            <a:lvl1pPr algn="r">
              <a:defRPr sz="1300">
                <a:latin typeface="Open Sans" panose="020B0606030504020204" pitchFamily="34" charset="0"/>
              </a:defRPr>
            </a:lvl1pPr>
          </a:lstStyle>
          <a:p>
            <a:fld id="{D4C3CDA0-263E-F641-BA66-E72DB1467F58}" type="datetimeFigureOut">
              <a:rPr lang="en-US" smtClean="0"/>
              <a:pPr/>
              <a:t>10/13/2023</a:t>
            </a:fld>
            <a:endParaRPr lang="en-US"/>
          </a:p>
        </p:txBody>
      </p:sp>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474"/>
            <a:ext cx="3169920" cy="481726"/>
          </a:xfrm>
          <a:prstGeom prst="rect">
            <a:avLst/>
          </a:prstGeom>
        </p:spPr>
        <p:txBody>
          <a:bodyPr vert="horz" lIns="96661" tIns="48331" rIns="96661" bIns="48331" rtlCol="0" anchor="b"/>
          <a:lstStyle>
            <a:lvl1pPr algn="l">
              <a:defRPr sz="1300">
                <a:latin typeface="Open Sans" panose="020B0606030504020204" pitchFamily="34" charset="0"/>
              </a:defRPr>
            </a:lvl1pPr>
          </a:lstStyle>
          <a:p>
            <a:endParaRPr lang="en-US"/>
          </a:p>
        </p:txBody>
      </p:sp>
      <p:sp>
        <p:nvSpPr>
          <p:cNvPr id="7" name="Slide Number Placeholder 6"/>
          <p:cNvSpPr>
            <a:spLocks noGrp="1"/>
          </p:cNvSpPr>
          <p:nvPr>
            <p:ph type="sldNum" sz="quarter" idx="5"/>
          </p:nvPr>
        </p:nvSpPr>
        <p:spPr>
          <a:xfrm>
            <a:off x="4143587" y="9119474"/>
            <a:ext cx="3169920" cy="481726"/>
          </a:xfrm>
          <a:prstGeom prst="rect">
            <a:avLst/>
          </a:prstGeom>
        </p:spPr>
        <p:txBody>
          <a:bodyPr vert="horz" lIns="96661" tIns="48331" rIns="96661" bIns="48331" rtlCol="0" anchor="b"/>
          <a:lstStyle>
            <a:lvl1pPr algn="r">
              <a:defRPr sz="1300">
                <a:latin typeface="Open Sans" panose="020B0606030504020204" pitchFamily="34" charset="0"/>
              </a:defRPr>
            </a:lvl1pPr>
          </a:lstStyle>
          <a:p>
            <a:fld id="{401389E4-75EF-EC49-8B38-0C2C11436E7D}" type="slidenum">
              <a:rPr lang="en-US" smtClean="0"/>
              <a:pPr/>
              <a:t>‹#›</a:t>
            </a:fld>
            <a:endParaRPr lang="en-US"/>
          </a:p>
        </p:txBody>
      </p:sp>
    </p:spTree>
    <p:extLst>
      <p:ext uri="{BB962C8B-B14F-4D97-AF65-F5344CB8AC3E}">
        <p14:creationId xmlns:p14="http://schemas.microsoft.com/office/powerpoint/2010/main" val="19163613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Open Sans" panose="020B0606030504020204" pitchFamily="34" charset="0"/>
        <a:ea typeface="+mn-ea"/>
        <a:cs typeface="+mn-cs"/>
      </a:defRPr>
    </a:lvl1pPr>
    <a:lvl2pPr marL="457200" algn="l" defTabSz="914400" rtl="0" eaLnBrk="1" latinLnBrk="0" hangingPunct="1">
      <a:defRPr sz="1200" kern="1200">
        <a:solidFill>
          <a:schemeClr val="tx1"/>
        </a:solidFill>
        <a:latin typeface="Open Sans" panose="020B0606030504020204" pitchFamily="34" charset="0"/>
        <a:ea typeface="+mn-ea"/>
        <a:cs typeface="+mn-cs"/>
      </a:defRPr>
    </a:lvl2pPr>
    <a:lvl3pPr marL="914400" algn="l" defTabSz="914400" rtl="0" eaLnBrk="1" latinLnBrk="0" hangingPunct="1">
      <a:defRPr sz="1200" kern="1200">
        <a:solidFill>
          <a:schemeClr val="tx1"/>
        </a:solidFill>
        <a:latin typeface="Open Sans" panose="020B0606030504020204" pitchFamily="34" charset="0"/>
        <a:ea typeface="+mn-ea"/>
        <a:cs typeface="+mn-cs"/>
      </a:defRPr>
    </a:lvl3pPr>
    <a:lvl4pPr marL="1371600" algn="l" defTabSz="914400" rtl="0" eaLnBrk="1" latinLnBrk="0" hangingPunct="1">
      <a:defRPr sz="1200" kern="1200">
        <a:solidFill>
          <a:schemeClr val="tx1"/>
        </a:solidFill>
        <a:latin typeface="Open Sans" panose="020B0606030504020204" pitchFamily="34" charset="0"/>
        <a:ea typeface="+mn-ea"/>
        <a:cs typeface="+mn-cs"/>
      </a:defRPr>
    </a:lvl4pPr>
    <a:lvl5pPr marL="1828800" algn="l" defTabSz="914400" rtl="0" eaLnBrk="1" latinLnBrk="0" hangingPunct="1">
      <a:defRPr sz="1200" kern="1200">
        <a:solidFill>
          <a:schemeClr val="tx1"/>
        </a:solidFill>
        <a:latin typeface="Open Sans" panose="020B0606030504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www.sciencemag.org/content/311/5769/1870.full" TargetMode="External"/><Relationship Id="rId2" Type="http://schemas.openxmlformats.org/officeDocument/2006/relationships/slide" Target="../slides/slide8.xml"/><Relationship Id="rId1" Type="http://schemas.openxmlformats.org/officeDocument/2006/relationships/notesMaster" Target="../notesMasters/notesMaster1.xml"/><Relationship Id="rId4" Type="http://schemas.openxmlformats.org/officeDocument/2006/relationships/hyperlink" Target="http://www.nature.com/news/collaboration-strength-in-diversity-1.15912" TargetMode="Externa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US" sz="1400" dirty="0">
                <a:latin typeface="+mn-lt"/>
                <a:ea typeface="Calibri" panose="020F0502020204030204" pitchFamily="34" charset="0"/>
                <a:cs typeface="Times New Roman" panose="02020603050405020304" pitchFamily="18" charset="0"/>
              </a:rPr>
              <a:t>This workshop presentation will help participants see how they as individuals and their organizations can help create inclusive and equitable cultures. The presentation will describe research around inclusion and engage the attendees in problem identification and action planning exercises at the individual and organizational levels.</a:t>
            </a:r>
          </a:p>
          <a:p>
            <a:endParaRPr lang="en-US" sz="1400" dirty="0">
              <a:latin typeface="+mn-lt"/>
              <a:ea typeface="Open Sans"/>
              <a:cs typeface="Open Sans"/>
            </a:endParaRPr>
          </a:p>
          <a:p>
            <a:r>
              <a:rPr lang="en-US" sz="1400" dirty="0">
                <a:latin typeface="+mn-lt"/>
                <a:ea typeface="Open Sans"/>
                <a:cs typeface="Open Sans"/>
              </a:rPr>
              <a:t>I'm a sociologist by training, and all of my work focuses on issues of diversity and equity within STEM fields.</a:t>
            </a:r>
          </a:p>
          <a:p>
            <a:r>
              <a:rPr lang="en-US" sz="1400" dirty="0">
                <a:latin typeface="+mn-lt"/>
                <a:ea typeface="Open Sans"/>
                <a:cs typeface="Open Sans"/>
              </a:rPr>
              <a:t> </a:t>
            </a:r>
          </a:p>
          <a:p>
            <a:r>
              <a:rPr lang="en-US" sz="1400" dirty="0">
                <a:latin typeface="+mn-lt"/>
                <a:ea typeface="Open Sans"/>
                <a:cs typeface="Open Sans"/>
              </a:rPr>
              <a:t>Today we're coming into a conversation with you that is ongoing—through your prior presentations and work on these topics, conversations you've had with friends and family, through your various life experiences. We'll be revisiting some topics you've likely seen before—in equity work, these are topics that we encourage folks to continually revisit and continue to learn from. This is not the beginning of a conversation and likewise, we want to set the expectation that we won't find resolution on these topics today. We hope though that in our time together, we're able to move the conversation forward, generate new ideas, and build some consensus around the next steps that your labs can take to improve equity.</a:t>
            </a:r>
          </a:p>
        </p:txBody>
      </p:sp>
      <p:sp>
        <p:nvSpPr>
          <p:cNvPr id="4" name="Slide Number Placeholder 3"/>
          <p:cNvSpPr>
            <a:spLocks noGrp="1"/>
          </p:cNvSpPr>
          <p:nvPr>
            <p:ph type="sldNum" sz="quarter" idx="5"/>
          </p:nvPr>
        </p:nvSpPr>
        <p:spPr/>
        <p:txBody>
          <a:bodyPr/>
          <a:lstStyle/>
          <a:p>
            <a:fld id="{401389E4-75EF-EC49-8B38-0C2C11436E7D}" type="slidenum">
              <a:rPr lang="en-US" smtClean="0"/>
              <a:t>1</a:t>
            </a:fld>
            <a:endParaRPr lang="en-US"/>
          </a:p>
        </p:txBody>
      </p:sp>
    </p:spTree>
    <p:extLst>
      <p:ext uri="{BB962C8B-B14F-4D97-AF65-F5344CB8AC3E}">
        <p14:creationId xmlns:p14="http://schemas.microsoft.com/office/powerpoint/2010/main" val="37513808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01389E4-75EF-EC49-8B38-0C2C11436E7D}" type="slidenum">
              <a:rPr lang="en-US" smtClean="0"/>
              <a:pPr/>
              <a:t>10</a:t>
            </a:fld>
            <a:endParaRPr lang="en-US"/>
          </a:p>
        </p:txBody>
      </p:sp>
    </p:spTree>
    <p:extLst>
      <p:ext uri="{BB962C8B-B14F-4D97-AF65-F5344CB8AC3E}">
        <p14:creationId xmlns:p14="http://schemas.microsoft.com/office/powerpoint/2010/main" val="19822610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Think, then chat with a neighbor:</a:t>
            </a:r>
          </a:p>
          <a:p>
            <a:r>
              <a:rPr lang="en-US" sz="1400" dirty="0"/>
              <a:t>What aspect of yourself do you hide away in your workplace?  How do you change behavior or your look or speech when you go into your research group?</a:t>
            </a:r>
          </a:p>
          <a:p>
            <a:r>
              <a:rPr lang="en-US" sz="1400" dirty="0"/>
              <a:t>What do you think would happen if you were to share those parts of yourself?</a:t>
            </a:r>
          </a:p>
        </p:txBody>
      </p:sp>
      <p:sp>
        <p:nvSpPr>
          <p:cNvPr id="4" name="Slide Number Placeholder 3"/>
          <p:cNvSpPr>
            <a:spLocks noGrp="1"/>
          </p:cNvSpPr>
          <p:nvPr>
            <p:ph type="sldNum" sz="quarter" idx="5"/>
          </p:nvPr>
        </p:nvSpPr>
        <p:spPr/>
        <p:txBody>
          <a:bodyPr/>
          <a:lstStyle/>
          <a:p>
            <a:fld id="{401389E4-75EF-EC49-8B38-0C2C11436E7D}" type="slidenum">
              <a:rPr lang="en-US" smtClean="0"/>
              <a:pPr/>
              <a:t>11</a:t>
            </a:fld>
            <a:endParaRPr lang="en-US"/>
          </a:p>
        </p:txBody>
      </p:sp>
    </p:spTree>
    <p:extLst>
      <p:ext uri="{BB962C8B-B14F-4D97-AF65-F5344CB8AC3E}">
        <p14:creationId xmlns:p14="http://schemas.microsoft.com/office/powerpoint/2010/main" val="41565574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01389E4-75EF-EC49-8B38-0C2C11436E7D}" type="slidenum">
              <a:rPr lang="en-US" smtClean="0"/>
              <a:pPr/>
              <a:t>12</a:t>
            </a:fld>
            <a:endParaRPr lang="en-US"/>
          </a:p>
        </p:txBody>
      </p:sp>
    </p:spTree>
    <p:extLst>
      <p:ext uri="{BB962C8B-B14F-4D97-AF65-F5344CB8AC3E}">
        <p14:creationId xmlns:p14="http://schemas.microsoft.com/office/powerpoint/2010/main" val="187810824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57200" y="4620577"/>
            <a:ext cx="6425514" cy="3780473"/>
          </a:xfrm>
        </p:spPr>
        <p:txBody>
          <a:bodyPr/>
          <a:lstStyle/>
          <a:p>
            <a:r>
              <a:rPr lang="en" dirty="0">
                <a:latin typeface="Open Sans"/>
                <a:ea typeface="Open Sans"/>
                <a:cs typeface="Open Sans"/>
              </a:rPr>
              <a:t>Implicit bias refers to the </a:t>
            </a:r>
            <a:r>
              <a:rPr lang="en-US" dirty="0">
                <a:latin typeface="Open Sans"/>
                <a:ea typeface="Open Sans"/>
                <a:cs typeface="Open Sans"/>
              </a:rPr>
              <a:t>lens with which we’re viewing the world. It affects our understanding, actions, and decisions in an unconscious manner. We ALL have implicit biases, it's part of how we're socialized in society and how our brains work. </a:t>
            </a:r>
          </a:p>
          <a:p>
            <a:endParaRPr lang="en-US" dirty="0">
              <a:latin typeface="Open Sans"/>
              <a:ea typeface="Open Sans"/>
              <a:cs typeface="Open Sans"/>
            </a:endParaRPr>
          </a:p>
          <a:p>
            <a:r>
              <a:rPr lang="en-US" dirty="0">
                <a:latin typeface="Open Sans"/>
                <a:ea typeface="Open Sans"/>
                <a:cs typeface="Open Sans"/>
              </a:rPr>
              <a:t>However, our implicit biases often go unrecognized, we might not be aware of them, and they may not align to our declared beliefs and values. </a:t>
            </a:r>
            <a:r>
              <a:rPr lang="en" dirty="0">
                <a:latin typeface="Open Sans"/>
                <a:ea typeface="Open Sans"/>
                <a:cs typeface="Open Sans"/>
              </a:rPr>
              <a:t> </a:t>
            </a:r>
            <a:r>
              <a:rPr lang="en" b="1" dirty="0">
                <a:latin typeface="Open Sans"/>
                <a:ea typeface="Open Sans"/>
                <a:cs typeface="Open Sans"/>
              </a:rPr>
              <a:t>Awareness is the first step! </a:t>
            </a:r>
            <a:r>
              <a:rPr lang="en" dirty="0">
                <a:latin typeface="Open Sans"/>
                <a:ea typeface="Open Sans"/>
                <a:cs typeface="Open Sans"/>
              </a:rPr>
              <a:t>Awareness can help us make a lens adjustment so that we can take action to counteract our implicit biases. </a:t>
            </a:r>
          </a:p>
          <a:p>
            <a:endParaRPr lang="en" dirty="0">
              <a:latin typeface="Open Sans"/>
              <a:ea typeface="Open Sans"/>
              <a:cs typeface="Open Sans"/>
            </a:endParaRPr>
          </a:p>
          <a:p>
            <a:r>
              <a:rPr lang="en" dirty="0">
                <a:latin typeface="Open Sans"/>
                <a:ea typeface="Open Sans"/>
                <a:cs typeface="Open Sans"/>
              </a:rPr>
              <a:t>Your first thought in a situation comes from your socialization, your second thought is your character.  Example: walk into a room and immediate think: </a:t>
            </a:r>
          </a:p>
          <a:p>
            <a:endParaRPr lang="en" dirty="0">
              <a:latin typeface="Open Sans"/>
              <a:ea typeface="Open Sans"/>
              <a:cs typeface="Open Sans"/>
            </a:endParaRPr>
          </a:p>
          <a:p>
            <a:r>
              <a:rPr lang="en" dirty="0">
                <a:latin typeface="Open Sans"/>
                <a:ea typeface="Open Sans"/>
                <a:cs typeface="Open Sans"/>
              </a:rPr>
              <a:t>Give yourself the time to get to that second thought and don’t just go with the first idea…</a:t>
            </a:r>
          </a:p>
          <a:p>
            <a:endParaRPr lang="en" dirty="0">
              <a:latin typeface="Open Sans"/>
              <a:ea typeface="Open Sans"/>
              <a:cs typeface="Open Sans"/>
            </a:endParaRPr>
          </a:p>
          <a:p>
            <a:r>
              <a:rPr lang="en" dirty="0">
                <a:latin typeface="Open Sans"/>
                <a:ea typeface="Open Sans"/>
                <a:cs typeface="Open Sans"/>
              </a:rPr>
              <a:t>As individuals, we can broaden our networks, get more experiences with other unlike ourselves. We can build in time to examine decision points and possible bias that might be coming inn. </a:t>
            </a:r>
          </a:p>
          <a:p>
            <a:endParaRPr lang="en" dirty="0">
              <a:latin typeface="Open Sans"/>
              <a:ea typeface="Open Sans"/>
              <a:cs typeface="Open Sans"/>
            </a:endParaRPr>
          </a:p>
          <a:p>
            <a:r>
              <a:rPr lang="en" dirty="0">
                <a:latin typeface="Open Sans"/>
                <a:ea typeface="Open Sans"/>
                <a:cs typeface="Open Sans"/>
              </a:rPr>
              <a:t>We can also put into place structural changes that will make </a:t>
            </a:r>
            <a:r>
              <a:rPr lang="en-US" dirty="0">
                <a:latin typeface="Open Sans"/>
                <a:ea typeface="Open Sans"/>
                <a:cs typeface="Open Sans"/>
              </a:rPr>
              <a:t>I</a:t>
            </a:r>
            <a:r>
              <a:rPr lang="en" dirty="0">
                <a:latin typeface="Open Sans"/>
                <a:ea typeface="Open Sans"/>
                <a:cs typeface="Open Sans"/>
              </a:rPr>
              <a:t>t harder for those biases to come out </a:t>
            </a:r>
          </a:p>
          <a:p>
            <a:endParaRPr lang="en" dirty="0">
              <a:latin typeface="Open Sans"/>
              <a:ea typeface="Open Sans"/>
              <a:cs typeface="Open Sans"/>
            </a:endParaRPr>
          </a:p>
          <a:p>
            <a:r>
              <a:rPr lang="en-US" dirty="0">
                <a:latin typeface="Open Sans"/>
                <a:ea typeface="Open Sans"/>
                <a:cs typeface="Open Sans"/>
              </a:rPr>
              <a:t>S</a:t>
            </a:r>
            <a:r>
              <a:rPr lang="en" dirty="0">
                <a:latin typeface="Open Sans"/>
                <a:ea typeface="Open Sans"/>
                <a:cs typeface="Open Sans"/>
              </a:rPr>
              <a:t>tereotypes can make us feel like we don’t belong.  Who is a scientist-  old white guy ala Back to the future?  If you aren’t that person, do you think that you belong in science?</a:t>
            </a:r>
            <a:endParaRPr lang="en-US" dirty="0">
              <a:latin typeface="Open Sans"/>
              <a:ea typeface="Open Sans"/>
              <a:cs typeface="Open Sans"/>
            </a:endParaRPr>
          </a:p>
          <a:p>
            <a:endParaRPr lang="en-US" dirty="0">
              <a:cs typeface="Calibri"/>
            </a:endParaRPr>
          </a:p>
        </p:txBody>
      </p:sp>
      <p:sp>
        <p:nvSpPr>
          <p:cNvPr id="4" name="Slide Number Placeholder 3"/>
          <p:cNvSpPr>
            <a:spLocks noGrp="1"/>
          </p:cNvSpPr>
          <p:nvPr>
            <p:ph type="sldNum" sz="quarter" idx="5"/>
          </p:nvPr>
        </p:nvSpPr>
        <p:spPr/>
        <p:txBody>
          <a:bodyPr/>
          <a:lstStyle/>
          <a:p>
            <a:fld id="{401389E4-75EF-EC49-8B38-0C2C11436E7D}" type="slidenum">
              <a:rPr lang="en-US" smtClean="0"/>
              <a:t>13</a:t>
            </a:fld>
            <a:endParaRPr lang="en-US"/>
          </a:p>
        </p:txBody>
      </p:sp>
    </p:spTree>
    <p:extLst>
      <p:ext uri="{BB962C8B-B14F-4D97-AF65-F5344CB8AC3E}">
        <p14:creationId xmlns:p14="http://schemas.microsoft.com/office/powerpoint/2010/main" val="31896329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InGroup</a:t>
            </a:r>
            <a:r>
              <a:rPr lang="en-US" dirty="0"/>
              <a:t> bias is a phenomenon- We have a tendency to favor and support people who belong to groups we identify with, and we dislike or belittle those who aren’t like us. </a:t>
            </a:r>
          </a:p>
          <a:p>
            <a:r>
              <a:rPr lang="en-US" dirty="0"/>
              <a:t>And the research says that the identification doesn’t even have to be something meaningful (assigned randomly and you’ll still favor your group)</a:t>
            </a:r>
          </a:p>
          <a:p>
            <a:endParaRPr lang="en-US" dirty="0"/>
          </a:p>
          <a:p>
            <a:r>
              <a:rPr lang="en-US" dirty="0"/>
              <a:t>This goes back to our brain’s need to categorize things to make processing easier.  This is why slowing down and re-considering decisions, and involving teamwork across groups, can help mitigate this bias.</a:t>
            </a:r>
          </a:p>
          <a:p>
            <a:endParaRPr lang="en-US" dirty="0"/>
          </a:p>
          <a:p>
            <a:r>
              <a:rPr lang="en-US" dirty="0"/>
              <a:t>Interact with others not like yourself, and find commonalities is one of the biggest ways to interrupt this bias.</a:t>
            </a:r>
          </a:p>
          <a:p>
            <a:endParaRPr lang="en-US" dirty="0"/>
          </a:p>
          <a:p>
            <a:r>
              <a:rPr lang="en-US" dirty="0"/>
              <a:t>We/them</a:t>
            </a:r>
          </a:p>
          <a:p>
            <a:endParaRPr lang="en-US" dirty="0"/>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401389E4-75EF-EC49-8B38-0C2C11436E7D}" type="slidenum">
              <a:rPr lang="en-US" smtClean="0"/>
              <a:pPr/>
              <a:t>14</a:t>
            </a:fld>
            <a:endParaRPr lang="en-US"/>
          </a:p>
        </p:txBody>
      </p:sp>
    </p:spTree>
    <p:extLst>
      <p:ext uri="{BB962C8B-B14F-4D97-AF65-F5344CB8AC3E}">
        <p14:creationId xmlns:p14="http://schemas.microsoft.com/office/powerpoint/2010/main" val="35398214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83059" y="4620577"/>
            <a:ext cx="6783860" cy="4498897"/>
          </a:xfrm>
        </p:spPr>
        <p:txBody>
          <a:bodyPr/>
          <a:lstStyle/>
          <a:p>
            <a:r>
              <a:rPr lang="en-US" dirty="0">
                <a:latin typeface="Open Sans"/>
                <a:ea typeface="Open Sans"/>
                <a:cs typeface="Open Sans"/>
              </a:rPr>
              <a:t>Microaggressions are often indirect and unintentional statements or actions of discrimination, fueled by implicit bias, against a marginalized person. </a:t>
            </a:r>
          </a:p>
          <a:p>
            <a:r>
              <a:rPr lang="en-US" dirty="0">
                <a:latin typeface="Open Sans"/>
                <a:ea typeface="Open Sans"/>
                <a:cs typeface="Open Sans"/>
              </a:rPr>
              <a:t>For example, asking a person of color, "Where are you from? No, where are you really from?“ </a:t>
            </a:r>
          </a:p>
          <a:p>
            <a:r>
              <a:rPr lang="en-US" dirty="0">
                <a:latin typeface="Open Sans"/>
                <a:ea typeface="Open Sans"/>
                <a:cs typeface="Open Sans"/>
              </a:rPr>
              <a:t>Not receiving credit for your ideas, being asked to represent for a group of people like yourself, correcting others assumptions about your personal life, derogatory jokes, are all examples.</a:t>
            </a:r>
          </a:p>
          <a:p>
            <a:endParaRPr lang="en-US" dirty="0">
              <a:latin typeface="Open Sans"/>
              <a:ea typeface="Open Sans"/>
              <a:cs typeface="Open Sans"/>
            </a:endParaRPr>
          </a:p>
          <a:p>
            <a:r>
              <a:rPr lang="en-US" dirty="0">
                <a:latin typeface="Open Sans"/>
                <a:ea typeface="Open Sans"/>
                <a:cs typeface="Open Sans"/>
              </a:rPr>
              <a:t>And women, racial and ethnic minorities and LGBTQ+ respondents to surveys often report more microaggressions than others.</a:t>
            </a:r>
          </a:p>
          <a:p>
            <a:endParaRPr lang="en-US" dirty="0">
              <a:latin typeface="Open Sans"/>
              <a:ea typeface="Open Sans"/>
              <a:cs typeface="Open Sans"/>
            </a:endParaRPr>
          </a:p>
          <a:p>
            <a:r>
              <a:rPr lang="en-US" dirty="0">
                <a:latin typeface="Open Sans"/>
                <a:ea typeface="Open Sans"/>
                <a:cs typeface="Open Sans"/>
              </a:rPr>
              <a:t>So, microaggressions are problematic and diminishing—they are sometimes referred to as death by a 1000 cuts—which is a metaphor that speaks to the accumulated impact of microaggressions over time, since people often experience similar microaggressions many times throughout their lives. </a:t>
            </a:r>
          </a:p>
          <a:p>
            <a:endParaRPr lang="en-US" dirty="0">
              <a:latin typeface="Open Sans"/>
              <a:ea typeface="Open Sans"/>
              <a:cs typeface="Open Sans"/>
            </a:endParaRPr>
          </a:p>
          <a:p>
            <a:r>
              <a:rPr lang="en-US" dirty="0">
                <a:latin typeface="Open Sans"/>
                <a:ea typeface="Open Sans"/>
                <a:cs typeface="Open Sans"/>
              </a:rPr>
              <a:t>Somebody might make what seems like a minor or funny comment, but this can be a microaggression that the person has already heard many times before and can be a source of pain. </a:t>
            </a:r>
          </a:p>
          <a:p>
            <a:endParaRPr lang="en-US" dirty="0">
              <a:latin typeface="Open Sans"/>
              <a:ea typeface="Open Sans"/>
              <a:cs typeface="Open Sans"/>
            </a:endParaRPr>
          </a:p>
          <a:p>
            <a:r>
              <a:rPr lang="en-US" dirty="0">
                <a:latin typeface="Open Sans"/>
                <a:ea typeface="Open Sans"/>
                <a:cs typeface="Open Sans"/>
              </a:rPr>
              <a:t>If we can’t stop these from happening in the first place, the Bystander Interventions:</a:t>
            </a:r>
          </a:p>
          <a:p>
            <a:r>
              <a:rPr lang="en-US" dirty="0">
                <a:latin typeface="Open Sans"/>
                <a:ea typeface="Open Sans"/>
                <a:cs typeface="Open Sans"/>
              </a:rPr>
              <a:t>The 4 Ds of Bystander Intervention: </a:t>
            </a:r>
          </a:p>
          <a:p>
            <a:r>
              <a:rPr lang="en-US" dirty="0">
                <a:latin typeface="Open Sans"/>
                <a:ea typeface="Open Sans"/>
                <a:cs typeface="Open Sans"/>
              </a:rPr>
              <a:t>• Direct – Directly confront a situation where someone is being harmed or is at risk of being harmed. Ask for an explanation of what was said or what's going on, ask if everything is all right, or state being uncomfortable with the situation.</a:t>
            </a:r>
          </a:p>
          <a:p>
            <a:r>
              <a:rPr lang="en-US" dirty="0">
                <a:latin typeface="Open Sans"/>
                <a:ea typeface="Open Sans"/>
                <a:cs typeface="Open Sans"/>
              </a:rPr>
              <a:t>• Distract – Maybe you're not sure how to directly address a situation, but rather than confronting the situation, you can distract one or more of the people involved with the goal of interrupting the behavior.</a:t>
            </a:r>
          </a:p>
          <a:p>
            <a:r>
              <a:rPr lang="en-US" dirty="0">
                <a:latin typeface="Open Sans"/>
                <a:ea typeface="Open Sans"/>
                <a:cs typeface="Open Sans"/>
              </a:rPr>
              <a:t>• Delegate – Look for people to back you up when it is time to intervene. This also helps create a shared sense of responsibility among community members. </a:t>
            </a:r>
          </a:p>
          <a:p>
            <a:r>
              <a:rPr lang="en-US" dirty="0">
                <a:latin typeface="Open Sans"/>
                <a:ea typeface="Open Sans"/>
                <a:cs typeface="Open Sans"/>
              </a:rPr>
              <a:t>• Delay – If the first three Ds don’t work for the situation, if more information needs to be gathered, or the opportunity to intervene passes, you can still follow up and ask is someone is okay after the fact. There are still opportunities to address the situation after it happens—and that support is also important.</a:t>
            </a:r>
          </a:p>
          <a:p>
            <a:endParaRPr lang="en-US" dirty="0">
              <a:cs typeface="Calibri"/>
            </a:endParaRPr>
          </a:p>
          <a:p>
            <a:endParaRPr lang="en-US" dirty="0">
              <a:cs typeface="Calibri"/>
            </a:endParaRPr>
          </a:p>
        </p:txBody>
      </p:sp>
      <p:sp>
        <p:nvSpPr>
          <p:cNvPr id="4" name="Slide Number Placeholder 3"/>
          <p:cNvSpPr>
            <a:spLocks noGrp="1"/>
          </p:cNvSpPr>
          <p:nvPr>
            <p:ph type="sldNum" sz="quarter" idx="5"/>
          </p:nvPr>
        </p:nvSpPr>
        <p:spPr/>
        <p:txBody>
          <a:bodyPr/>
          <a:lstStyle/>
          <a:p>
            <a:fld id="{401389E4-75EF-EC49-8B38-0C2C11436E7D}" type="slidenum">
              <a:rPr lang="en-US" smtClean="0"/>
              <a:t>15</a:t>
            </a:fld>
            <a:endParaRPr lang="en-US"/>
          </a:p>
        </p:txBody>
      </p:sp>
    </p:spTree>
    <p:extLst>
      <p:ext uri="{BB962C8B-B14F-4D97-AF65-F5344CB8AC3E}">
        <p14:creationId xmlns:p14="http://schemas.microsoft.com/office/powerpoint/2010/main" val="20423227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Spaces in which people are taught/work/do research make a difference- star trek/star wars vs. nature posters affected women’s interest in majoring in computing. (Dr. </a:t>
            </a:r>
            <a:r>
              <a:rPr lang="en-US" dirty="0" err="1"/>
              <a:t>Cheryan’s</a:t>
            </a:r>
            <a:r>
              <a:rPr lang="en-US" dirty="0"/>
              <a:t> work)</a:t>
            </a:r>
          </a:p>
          <a:p>
            <a:endParaRPr lang="en-US" dirty="0"/>
          </a:p>
          <a:p>
            <a:r>
              <a:rPr lang="en-US" dirty="0"/>
              <a:t>Also, accessibility matters for inclusion</a:t>
            </a:r>
          </a:p>
          <a:p>
            <a:endParaRPr lang="en-US" dirty="0"/>
          </a:p>
          <a:p>
            <a:r>
              <a:rPr lang="en-US" dirty="0"/>
              <a:t>How is a room organized? Is there space between chairs? Is the building accessible by people in wheelchairs?  Are all the tables at a reception at standing height?</a:t>
            </a:r>
          </a:p>
          <a:p>
            <a:endParaRPr lang="en-US" dirty="0"/>
          </a:p>
          <a:p>
            <a:r>
              <a:rPr lang="en-US" dirty="0"/>
              <a:t>Is the space problematic for those with sensory processing disorders (bright lights, too much decoration, etc.</a:t>
            </a:r>
          </a:p>
          <a:p>
            <a:endParaRPr lang="en-US" dirty="0"/>
          </a:p>
          <a:p>
            <a:r>
              <a:rPr lang="en-US" dirty="0"/>
              <a:t>Are there Spaces for community to gather and celebrate (</a:t>
            </a:r>
            <a:r>
              <a:rPr lang="en-US" dirty="0" err="1"/>
              <a:t>counterspaces</a:t>
            </a:r>
            <a:r>
              <a:rPr lang="en-US" dirty="0"/>
              <a:t>)?</a:t>
            </a:r>
          </a:p>
          <a:p>
            <a:endParaRPr lang="en-US" dirty="0"/>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401389E4-75EF-EC49-8B38-0C2C11436E7D}" type="slidenum">
              <a:rPr lang="en-US" smtClean="0"/>
              <a:pPr/>
              <a:t>16</a:t>
            </a:fld>
            <a:endParaRPr lang="en-US"/>
          </a:p>
        </p:txBody>
      </p:sp>
    </p:spTree>
    <p:extLst>
      <p:ext uri="{BB962C8B-B14F-4D97-AF65-F5344CB8AC3E}">
        <p14:creationId xmlns:p14="http://schemas.microsoft.com/office/powerpoint/2010/main" val="43208655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don’t want to ignore differences.   We should not be color blind.  Using the terms “We are all equal” or “We are all the same” doesn’t play very well when people you say it to have had vastly different experiences and struggles getting to this place than you have.  </a:t>
            </a:r>
          </a:p>
          <a:p>
            <a:endParaRPr lang="en-US" dirty="0"/>
          </a:p>
          <a:p>
            <a:r>
              <a:rPr lang="en-US" dirty="0"/>
              <a:t>Ignoring history, and differences amongst us, puts us in the place of people feeling like they can’t share and celebrate their backgrounds. </a:t>
            </a:r>
          </a:p>
          <a:p>
            <a:endParaRPr lang="en-US" dirty="0"/>
          </a:p>
          <a:p>
            <a:r>
              <a:rPr lang="en-US" dirty="0"/>
              <a:t>We have to Recognize differences, respect and value those differences, and celebrate them. </a:t>
            </a:r>
          </a:p>
        </p:txBody>
      </p:sp>
      <p:sp>
        <p:nvSpPr>
          <p:cNvPr id="4" name="Slide Number Placeholder 3"/>
          <p:cNvSpPr>
            <a:spLocks noGrp="1"/>
          </p:cNvSpPr>
          <p:nvPr>
            <p:ph type="sldNum" sz="quarter" idx="5"/>
          </p:nvPr>
        </p:nvSpPr>
        <p:spPr/>
        <p:txBody>
          <a:bodyPr/>
          <a:lstStyle/>
          <a:p>
            <a:fld id="{401389E4-75EF-EC49-8B38-0C2C11436E7D}" type="slidenum">
              <a:rPr lang="en-US" smtClean="0"/>
              <a:pPr/>
              <a:t>17</a:t>
            </a:fld>
            <a:endParaRPr lang="en-US"/>
          </a:p>
        </p:txBody>
      </p:sp>
    </p:spTree>
    <p:extLst>
      <p:ext uri="{BB962C8B-B14F-4D97-AF65-F5344CB8AC3E}">
        <p14:creationId xmlns:p14="http://schemas.microsoft.com/office/powerpoint/2010/main" val="10150264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b="0" i="0" dirty="0">
                <a:solidFill>
                  <a:srgbClr val="202124"/>
                </a:solidFill>
                <a:effectLst/>
                <a:latin typeface="Google Sans"/>
              </a:rPr>
              <a:t>What is a Culturally Responsive Curriculum? A culturally responsive curriculum is </a:t>
            </a:r>
            <a:r>
              <a:rPr lang="en-US" sz="1400" b="0" i="0" dirty="0">
                <a:solidFill>
                  <a:srgbClr val="040C28"/>
                </a:solidFill>
                <a:effectLst/>
                <a:latin typeface="Google Sans"/>
              </a:rPr>
              <a:t>a curriculum that respects learners' cultures and prior experiences</a:t>
            </a:r>
            <a:r>
              <a:rPr lang="en-US" sz="1400" b="0" i="0" dirty="0">
                <a:solidFill>
                  <a:srgbClr val="202124"/>
                </a:solidFill>
                <a:effectLst/>
                <a:latin typeface="Google Sans"/>
              </a:rPr>
              <a:t>. It acknowledges and values the legitimacy of different cultures, not just the dominant culture of a society, it also encourages intercultural understanding.</a:t>
            </a:r>
          </a:p>
          <a:p>
            <a:endParaRPr lang="en-US" sz="1400" b="0" i="0" dirty="0">
              <a:solidFill>
                <a:srgbClr val="202124"/>
              </a:solidFill>
              <a:effectLst/>
              <a:latin typeface="Google Sans"/>
            </a:endParaRPr>
          </a:p>
          <a:p>
            <a:r>
              <a:rPr lang="en-US" sz="1400" b="0" i="0" dirty="0">
                <a:solidFill>
                  <a:srgbClr val="202124"/>
                </a:solidFill>
                <a:effectLst/>
                <a:latin typeface="Google Sans"/>
              </a:rPr>
              <a:t>Learn about your student’s/research team’s identities and cultures</a:t>
            </a:r>
          </a:p>
          <a:p>
            <a:r>
              <a:rPr lang="en-US" sz="1400" b="0" i="0" dirty="0">
                <a:solidFill>
                  <a:srgbClr val="202124"/>
                </a:solidFill>
                <a:effectLst/>
                <a:latin typeface="Google Sans"/>
              </a:rPr>
              <a:t>See those cultural differences as assets and not deficits</a:t>
            </a:r>
          </a:p>
          <a:p>
            <a:r>
              <a:rPr lang="en-US" sz="1400" b="0" i="0" dirty="0">
                <a:solidFill>
                  <a:srgbClr val="202124"/>
                </a:solidFill>
                <a:effectLst/>
                <a:latin typeface="Google Sans"/>
              </a:rPr>
              <a:t>Tie the work into relevant social communities to give context to the work</a:t>
            </a:r>
          </a:p>
          <a:p>
            <a:endParaRPr lang="en-US" sz="1400" b="0" i="0" dirty="0">
              <a:solidFill>
                <a:srgbClr val="202124"/>
              </a:solidFill>
              <a:effectLst/>
              <a:latin typeface="Google Sans"/>
            </a:endParaRPr>
          </a:p>
          <a:p>
            <a:r>
              <a:rPr lang="en-US" sz="1400" b="0" i="0" dirty="0">
                <a:solidFill>
                  <a:srgbClr val="202124"/>
                </a:solidFill>
                <a:effectLst/>
                <a:latin typeface="Google Sans"/>
              </a:rPr>
              <a:t>Great resources from our own UW campus: Geneva Gay and James A. Banks in the college of Ed.</a:t>
            </a:r>
          </a:p>
          <a:p>
            <a:endParaRPr lang="en-US" dirty="0"/>
          </a:p>
        </p:txBody>
      </p:sp>
      <p:sp>
        <p:nvSpPr>
          <p:cNvPr id="4" name="Slide Number Placeholder 3"/>
          <p:cNvSpPr>
            <a:spLocks noGrp="1"/>
          </p:cNvSpPr>
          <p:nvPr>
            <p:ph type="sldNum" sz="quarter" idx="5"/>
          </p:nvPr>
        </p:nvSpPr>
        <p:spPr/>
        <p:txBody>
          <a:bodyPr/>
          <a:lstStyle/>
          <a:p>
            <a:fld id="{401389E4-75EF-EC49-8B38-0C2C11436E7D}" type="slidenum">
              <a:rPr lang="en-US" smtClean="0"/>
              <a:pPr/>
              <a:t>18</a:t>
            </a:fld>
            <a:endParaRPr lang="en-US"/>
          </a:p>
        </p:txBody>
      </p:sp>
    </p:spTree>
    <p:extLst>
      <p:ext uri="{BB962C8B-B14F-4D97-AF65-F5344CB8AC3E}">
        <p14:creationId xmlns:p14="http://schemas.microsoft.com/office/powerpoint/2010/main" val="112725726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If organizations don’t make it a focus to increase inclusion, then it will fall by the wayside.  </a:t>
            </a:r>
          </a:p>
          <a:p>
            <a:endParaRPr lang="en-US" sz="1400" dirty="0"/>
          </a:p>
          <a:p>
            <a:r>
              <a:rPr lang="en-US" sz="1400" dirty="0"/>
              <a:t>Who is in charge of making sure it gets done?  Assigning one person to do these things will almost certainly ensure that most people do not focus on it. But assigning everyone sometimes means no one feels accountable.  </a:t>
            </a:r>
          </a:p>
          <a:p>
            <a:r>
              <a:rPr lang="en-US" sz="1400" dirty="0"/>
              <a:t>How can we build that accountability into the way we operate? (performance reviews, P&amp;T guidelines, etc.)</a:t>
            </a:r>
          </a:p>
        </p:txBody>
      </p:sp>
      <p:sp>
        <p:nvSpPr>
          <p:cNvPr id="4" name="Slide Number Placeholder 3"/>
          <p:cNvSpPr>
            <a:spLocks noGrp="1"/>
          </p:cNvSpPr>
          <p:nvPr>
            <p:ph type="sldNum" sz="quarter" idx="5"/>
          </p:nvPr>
        </p:nvSpPr>
        <p:spPr/>
        <p:txBody>
          <a:bodyPr/>
          <a:lstStyle/>
          <a:p>
            <a:fld id="{401389E4-75EF-EC49-8B38-0C2C11436E7D}" type="slidenum">
              <a:rPr lang="en-US" smtClean="0"/>
              <a:pPr/>
              <a:t>19</a:t>
            </a:fld>
            <a:endParaRPr lang="en-US"/>
          </a:p>
        </p:txBody>
      </p:sp>
    </p:spTree>
    <p:extLst>
      <p:ext uri="{BB962C8B-B14F-4D97-AF65-F5344CB8AC3E}">
        <p14:creationId xmlns:p14="http://schemas.microsoft.com/office/powerpoint/2010/main" val="17762006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latin typeface="Open Sans"/>
                <a:ea typeface="Open Sans"/>
                <a:cs typeface="Open Sans"/>
              </a:rPr>
              <a:t>At CERSE: We believe that STEM fields should be equitable for and accessible to all people. Significant changes must be made in order for STEM fields to be accessible, welcoming, and desirable to individuals belonging to systemically marginalized groups. We offer evidence-based insights toward improving policies and practices.</a:t>
            </a:r>
            <a:endParaRPr lang="en-US" sz="1400" dirty="0"/>
          </a:p>
          <a:p>
            <a:endParaRPr lang="en-US" sz="1400" dirty="0">
              <a:cs typeface="Calibri"/>
            </a:endParaRPr>
          </a:p>
          <a:p>
            <a:r>
              <a:rPr lang="en-US" sz="1400" dirty="0">
                <a:latin typeface="Open Sans"/>
                <a:ea typeface="Open Sans"/>
                <a:cs typeface="Open Sans"/>
              </a:rPr>
              <a:t>We conduct research, evaluation, and consulting, using multiple methodologies to build relationships; we conduct our work through a critical orientation and social justice approach.</a:t>
            </a:r>
          </a:p>
        </p:txBody>
      </p:sp>
      <p:sp>
        <p:nvSpPr>
          <p:cNvPr id="4" name="Slide Number Placeholder 3"/>
          <p:cNvSpPr>
            <a:spLocks noGrp="1"/>
          </p:cNvSpPr>
          <p:nvPr>
            <p:ph type="sldNum" sz="quarter" idx="5"/>
          </p:nvPr>
        </p:nvSpPr>
        <p:spPr/>
        <p:txBody>
          <a:bodyPr/>
          <a:lstStyle/>
          <a:p>
            <a:fld id="{401389E4-75EF-EC49-8B38-0C2C11436E7D}" type="slidenum">
              <a:rPr lang="en-US" smtClean="0"/>
              <a:t>2</a:t>
            </a:fld>
            <a:endParaRPr lang="en-US"/>
          </a:p>
        </p:txBody>
      </p:sp>
    </p:spTree>
    <p:extLst>
      <p:ext uri="{BB962C8B-B14F-4D97-AF65-F5344CB8AC3E}">
        <p14:creationId xmlns:p14="http://schemas.microsoft.com/office/powerpoint/2010/main" val="29163647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01389E4-75EF-EC49-8B38-0C2C11436E7D}" type="slidenum">
              <a:rPr lang="en-US" smtClean="0"/>
              <a:pPr/>
              <a:t>20</a:t>
            </a:fld>
            <a:endParaRPr lang="en-US"/>
          </a:p>
        </p:txBody>
      </p:sp>
    </p:spTree>
    <p:extLst>
      <p:ext uri="{BB962C8B-B14F-4D97-AF65-F5344CB8AC3E}">
        <p14:creationId xmlns:p14="http://schemas.microsoft.com/office/powerpoint/2010/main" val="103848982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01389E4-75EF-EC49-8B38-0C2C11436E7D}" type="slidenum">
              <a:rPr lang="en-US" smtClean="0"/>
              <a:pPr/>
              <a:t>21</a:t>
            </a:fld>
            <a:endParaRPr lang="en-US"/>
          </a:p>
        </p:txBody>
      </p:sp>
    </p:spTree>
    <p:extLst>
      <p:ext uri="{BB962C8B-B14F-4D97-AF65-F5344CB8AC3E}">
        <p14:creationId xmlns:p14="http://schemas.microsoft.com/office/powerpoint/2010/main" val="125659709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latin typeface="Open Sans"/>
                <a:ea typeface="Open Sans"/>
                <a:cs typeface="Open Sans"/>
              </a:rPr>
              <a:t>Complicity and collusion refer to actions (or inactions) that uphold unjust systems.</a:t>
            </a:r>
          </a:p>
          <a:p>
            <a:endParaRPr lang="en-US" sz="1400" dirty="0">
              <a:latin typeface="Open Sans"/>
              <a:ea typeface="Open Sans"/>
              <a:cs typeface="Open Sans"/>
            </a:endParaRPr>
          </a:p>
          <a:p>
            <a:r>
              <a:rPr lang="en-US" sz="1400" dirty="0">
                <a:latin typeface="Open Sans"/>
                <a:ea typeface="Open Sans"/>
                <a:cs typeface="Open Sans"/>
              </a:rPr>
              <a:t>At a conscious level, complicity and collusion occur when people act to perpetuate oppression or prevent others from working to eliminate oppression. For example, when able-bodied people object to strategies for making buildings more accessible because of the financial cost, they are upholding an ableist system.</a:t>
            </a:r>
          </a:p>
          <a:p>
            <a:endParaRPr lang="en-US" sz="1400" dirty="0"/>
          </a:p>
          <a:p>
            <a:r>
              <a:rPr lang="en-US" sz="1400" dirty="0">
                <a:latin typeface="Open Sans"/>
                <a:ea typeface="Open Sans"/>
                <a:cs typeface="Open Sans"/>
              </a:rPr>
              <a:t>In the context of microaggressions—complicity and collusion occur when we witness microaggressions and yet do nothing. Our silence condones the microaggression. Often, this might be unconscious, because we are unaware that a microaggression even occurred.</a:t>
            </a:r>
          </a:p>
          <a:p>
            <a:endParaRPr lang="en-US" sz="1400" dirty="0">
              <a:latin typeface="Open Sans"/>
              <a:ea typeface="Open Sans"/>
              <a:cs typeface="Open Sans"/>
            </a:endParaRPr>
          </a:p>
          <a:p>
            <a:r>
              <a:rPr lang="en-US" sz="1400" dirty="0">
                <a:latin typeface="Open Sans"/>
                <a:ea typeface="Open Sans"/>
                <a:cs typeface="Open Sans"/>
              </a:rPr>
              <a:t>Good news: this is a learned response and we can change! </a:t>
            </a:r>
          </a:p>
          <a:p>
            <a:endParaRPr lang="en-US" dirty="0">
              <a:ea typeface="Open Sans"/>
              <a:cs typeface="Open Sans"/>
            </a:endParaRPr>
          </a:p>
        </p:txBody>
      </p:sp>
      <p:sp>
        <p:nvSpPr>
          <p:cNvPr id="4" name="Slide Number Placeholder 3"/>
          <p:cNvSpPr>
            <a:spLocks noGrp="1"/>
          </p:cNvSpPr>
          <p:nvPr>
            <p:ph type="sldNum" sz="quarter" idx="5"/>
          </p:nvPr>
        </p:nvSpPr>
        <p:spPr/>
        <p:txBody>
          <a:bodyPr/>
          <a:lstStyle/>
          <a:p>
            <a:fld id="{401389E4-75EF-EC49-8B38-0C2C11436E7D}" type="slidenum">
              <a:rPr lang="en-US" smtClean="0"/>
              <a:t>22</a:t>
            </a:fld>
            <a:endParaRPr lang="en-US"/>
          </a:p>
        </p:txBody>
      </p:sp>
    </p:spTree>
    <p:extLst>
      <p:ext uri="{BB962C8B-B14F-4D97-AF65-F5344CB8AC3E}">
        <p14:creationId xmlns:p14="http://schemas.microsoft.com/office/powerpoint/2010/main" val="411110988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01389E4-75EF-EC49-8B38-0C2C11436E7D}" type="slidenum">
              <a:rPr lang="en-US" smtClean="0"/>
              <a:pPr/>
              <a:t>23</a:t>
            </a:fld>
            <a:endParaRPr lang="en-US"/>
          </a:p>
        </p:txBody>
      </p:sp>
    </p:spTree>
    <p:extLst>
      <p:ext uri="{BB962C8B-B14F-4D97-AF65-F5344CB8AC3E}">
        <p14:creationId xmlns:p14="http://schemas.microsoft.com/office/powerpoint/2010/main" val="390780412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01389E4-75EF-EC49-8B38-0C2C11436E7D}" type="slidenum">
              <a:rPr lang="en-US" smtClean="0"/>
              <a:pPr/>
              <a:t>24</a:t>
            </a:fld>
            <a:endParaRPr lang="en-US"/>
          </a:p>
        </p:txBody>
      </p:sp>
    </p:spTree>
    <p:extLst>
      <p:ext uri="{BB962C8B-B14F-4D97-AF65-F5344CB8AC3E}">
        <p14:creationId xmlns:p14="http://schemas.microsoft.com/office/powerpoint/2010/main" val="279841178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latin typeface="Open Sans"/>
                <a:ea typeface="Open Sans"/>
                <a:cs typeface="Open Sans"/>
              </a:rPr>
              <a:t>Remember this model from before?   The work of improving inclusion and belonging has to happen all of these levels.</a:t>
            </a:r>
          </a:p>
          <a:p>
            <a:endParaRPr lang="en-US" sz="1400" dirty="0">
              <a:latin typeface="Open Sans"/>
              <a:ea typeface="Open Sans"/>
              <a:cs typeface="Open Sans"/>
            </a:endParaRPr>
          </a:p>
          <a:p>
            <a:r>
              <a:rPr lang="en-US" sz="1400" dirty="0">
                <a:latin typeface="Open Sans"/>
                <a:ea typeface="Open Sans"/>
                <a:cs typeface="Open Sans"/>
              </a:rPr>
              <a:t>We are going to focus on just two levels today for some action planning you’ll discuss in small groups</a:t>
            </a:r>
          </a:p>
        </p:txBody>
      </p:sp>
      <p:sp>
        <p:nvSpPr>
          <p:cNvPr id="4" name="Slide Number Placeholder 3"/>
          <p:cNvSpPr>
            <a:spLocks noGrp="1"/>
          </p:cNvSpPr>
          <p:nvPr>
            <p:ph type="sldNum" sz="quarter" idx="5"/>
          </p:nvPr>
        </p:nvSpPr>
        <p:spPr/>
        <p:txBody>
          <a:bodyPr/>
          <a:lstStyle/>
          <a:p>
            <a:fld id="{401389E4-75EF-EC49-8B38-0C2C11436E7D}" type="slidenum">
              <a:rPr lang="en-US" smtClean="0"/>
              <a:t>25</a:t>
            </a:fld>
            <a:endParaRPr lang="en-US"/>
          </a:p>
        </p:txBody>
      </p:sp>
    </p:spTree>
    <p:extLst>
      <p:ext uri="{BB962C8B-B14F-4D97-AF65-F5344CB8AC3E}">
        <p14:creationId xmlns:p14="http://schemas.microsoft.com/office/powerpoint/2010/main" val="323103490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latin typeface="Open Sans"/>
                <a:ea typeface="Open Sans"/>
                <a:cs typeface="Open Sans"/>
              </a:rPr>
              <a:t>What can you as an individual do, and what can your organizations do to improve belonging and inclusion in your Pioneer collaboration, in your research groups, in your academic departments?  </a:t>
            </a:r>
          </a:p>
          <a:p>
            <a:endParaRPr lang="en-US" sz="1400" dirty="0">
              <a:latin typeface="Open Sans"/>
              <a:ea typeface="Open Sans"/>
              <a:cs typeface="Open Sans"/>
            </a:endParaRPr>
          </a:p>
          <a:p>
            <a:r>
              <a:rPr lang="en-US" sz="1400" dirty="0">
                <a:latin typeface="Open Sans"/>
                <a:ea typeface="Open Sans"/>
                <a:cs typeface="Open Sans"/>
              </a:rPr>
              <a:t>Write down some ideas for this.</a:t>
            </a:r>
            <a:endParaRPr lang="en-US" sz="1400" dirty="0"/>
          </a:p>
          <a:p>
            <a:endParaRPr lang="en-US" dirty="0"/>
          </a:p>
        </p:txBody>
      </p:sp>
      <p:sp>
        <p:nvSpPr>
          <p:cNvPr id="4" name="Slide Number Placeholder 3"/>
          <p:cNvSpPr>
            <a:spLocks noGrp="1"/>
          </p:cNvSpPr>
          <p:nvPr>
            <p:ph type="sldNum" sz="quarter" idx="5"/>
          </p:nvPr>
        </p:nvSpPr>
        <p:spPr/>
        <p:txBody>
          <a:bodyPr/>
          <a:lstStyle/>
          <a:p>
            <a:fld id="{401389E4-75EF-EC49-8B38-0C2C11436E7D}" type="slidenum">
              <a:rPr lang="en-US" smtClean="0"/>
              <a:pPr/>
              <a:t>26</a:t>
            </a:fld>
            <a:endParaRPr lang="en-US"/>
          </a:p>
        </p:txBody>
      </p:sp>
    </p:spTree>
    <p:extLst>
      <p:ext uri="{BB962C8B-B14F-4D97-AF65-F5344CB8AC3E}">
        <p14:creationId xmlns:p14="http://schemas.microsoft.com/office/powerpoint/2010/main" val="127546319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01389E4-75EF-EC49-8B38-0C2C11436E7D}" type="slidenum">
              <a:rPr lang="en-US" smtClean="0"/>
              <a:pPr/>
              <a:t>27</a:t>
            </a:fld>
            <a:endParaRPr lang="en-US"/>
          </a:p>
        </p:txBody>
      </p:sp>
    </p:spTree>
    <p:extLst>
      <p:ext uri="{BB962C8B-B14F-4D97-AF65-F5344CB8AC3E}">
        <p14:creationId xmlns:p14="http://schemas.microsoft.com/office/powerpoint/2010/main" val="403901156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Calibri"/>
            </a:endParaRPr>
          </a:p>
        </p:txBody>
      </p:sp>
      <p:sp>
        <p:nvSpPr>
          <p:cNvPr id="4" name="Slide Number Placeholder 3"/>
          <p:cNvSpPr>
            <a:spLocks noGrp="1"/>
          </p:cNvSpPr>
          <p:nvPr>
            <p:ph type="sldNum" sz="quarter" idx="5"/>
          </p:nvPr>
        </p:nvSpPr>
        <p:spPr/>
        <p:txBody>
          <a:bodyPr/>
          <a:lstStyle/>
          <a:p>
            <a:fld id="{053A89D6-CD0A-43E8-A0EF-932F4FC73B5F}" type="slidenum">
              <a:rPr lang="en-US" smtClean="0"/>
              <a:t>28</a:t>
            </a:fld>
            <a:endParaRPr lang="en-US"/>
          </a:p>
        </p:txBody>
      </p:sp>
    </p:spTree>
    <p:extLst>
      <p:ext uri="{BB962C8B-B14F-4D97-AF65-F5344CB8AC3E}">
        <p14:creationId xmlns:p14="http://schemas.microsoft.com/office/powerpoint/2010/main" val="12838667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01389E4-75EF-EC49-8B38-0C2C11436E7D}" type="slidenum">
              <a:rPr lang="en-US" smtClean="0"/>
              <a:pPr/>
              <a:t>3</a:t>
            </a:fld>
            <a:endParaRPr lang="en-US"/>
          </a:p>
        </p:txBody>
      </p:sp>
    </p:spTree>
    <p:extLst>
      <p:ext uri="{BB962C8B-B14F-4D97-AF65-F5344CB8AC3E}">
        <p14:creationId xmlns:p14="http://schemas.microsoft.com/office/powerpoint/2010/main" val="10039057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296563" y="4620577"/>
            <a:ext cx="6746788" cy="3780473"/>
          </a:xfrm>
        </p:spPr>
        <p:txBody>
          <a:bodyPr/>
          <a:lstStyle/>
          <a:p>
            <a:r>
              <a:rPr lang="en-US" dirty="0">
                <a:latin typeface="Open Sans"/>
                <a:ea typeface="Open Sans"/>
                <a:cs typeface="Open Sans"/>
              </a:rPr>
              <a:t>In our workshops, we like to propose some principles of engagement so that we can all learn from each other and hopefully get the most out of the experience. </a:t>
            </a:r>
            <a:r>
              <a:rPr lang="en-US" i="0" u="sng" dirty="0">
                <a:latin typeface="Open Sans"/>
                <a:ea typeface="Open Sans"/>
                <a:cs typeface="Open Sans"/>
              </a:rPr>
              <a:t>The f</a:t>
            </a:r>
            <a:r>
              <a:rPr lang="en-US" dirty="0">
                <a:latin typeface="Open Sans"/>
                <a:ea typeface="Open Sans"/>
                <a:cs typeface="Open Sans"/>
              </a:rPr>
              <a:t>irst item is to stay engaged. Really focus on the discussion. Listen to understand rather than to respond. </a:t>
            </a:r>
          </a:p>
          <a:p>
            <a:r>
              <a:rPr lang="en-US" dirty="0">
                <a:latin typeface="Open Sans"/>
                <a:ea typeface="Open Sans"/>
                <a:cs typeface="Open Sans"/>
              </a:rPr>
              <a:t>The second principle is experience discomfort, which is inevitable in many conversations, including about challenging social problems like social marginalization. Discomfort creates growth. By talking about these things, we can work toward healing and change. </a:t>
            </a:r>
          </a:p>
          <a:p>
            <a:r>
              <a:rPr lang="en-US" dirty="0">
                <a:latin typeface="Open Sans"/>
                <a:ea typeface="Open Sans"/>
                <a:cs typeface="Open Sans"/>
              </a:rPr>
              <a:t>The third is speak your truth, not necessarily what you think others want to hear, and </a:t>
            </a:r>
          </a:p>
          <a:p>
            <a:r>
              <a:rPr lang="en-US" dirty="0">
                <a:latin typeface="Open Sans"/>
                <a:ea typeface="Open Sans"/>
                <a:cs typeface="Open Sans"/>
              </a:rPr>
              <a:t>the fourth is to expect and accept non-closure. We are unfortunately are unable to offer easy solutions in our workshop. And while we can raise and even make plans to address issues in workshops like this, ongoing conversation and work are necessary to address inequities in the long-run. </a:t>
            </a:r>
          </a:p>
          <a:p>
            <a:endParaRPr lang="en-US" dirty="0">
              <a:latin typeface="Open Sans"/>
              <a:ea typeface="Open Sans"/>
              <a:cs typeface="Open Sans"/>
            </a:endParaRPr>
          </a:p>
          <a:p>
            <a:r>
              <a:rPr lang="en-US" dirty="0">
                <a:latin typeface="Open Sans"/>
                <a:ea typeface="Open Sans"/>
                <a:cs typeface="Open Sans"/>
              </a:rPr>
              <a:t>Below is taken verbatim from here: https://www.scboces.org/cms/lib/NY24000912/Centricity/Domain/138/The_Four_Agreements_of_Courageous_Conversations.docx</a:t>
            </a:r>
          </a:p>
          <a:p>
            <a:pPr marL="362480" indent="-362480" algn="just">
              <a:buFont typeface="+mj-lt"/>
              <a:buAutoNum type="arabicPeriod"/>
              <a:tabLst>
                <a:tab pos="483306" algn="l"/>
              </a:tabLst>
            </a:pPr>
            <a:r>
              <a:rPr lang="en-US" sz="1000" b="1" dirty="0">
                <a:latin typeface="Tw Cen MT" panose="020B0602020104020603" pitchFamily="34" charset="0"/>
                <a:ea typeface="Times New Roman" panose="02020603050405020304" pitchFamily="18" charset="0"/>
              </a:rPr>
              <a:t>Stay engaged</a:t>
            </a:r>
            <a:r>
              <a:rPr lang="en-US" sz="1000" dirty="0">
                <a:latin typeface="Tw Cen MT" panose="020B0602020104020603" pitchFamily="34" charset="0"/>
                <a:ea typeface="Times New Roman" panose="02020603050405020304" pitchFamily="18" charset="0"/>
              </a:rPr>
              <a:t>:  Staying engaged means “remaining morally, emotionally, intellectually, and socially involved in the dialogue” (p.59)</a:t>
            </a:r>
            <a:endParaRPr lang="en-US" sz="1000" dirty="0">
              <a:latin typeface="Times New Roman" panose="02020603050405020304" pitchFamily="18" charset="0"/>
              <a:ea typeface="Times New Roman" panose="02020603050405020304" pitchFamily="18" charset="0"/>
            </a:endParaRPr>
          </a:p>
          <a:p>
            <a:pPr marL="362480" indent="-362480" algn="just">
              <a:buFont typeface="+mj-lt"/>
              <a:buAutoNum type="arabicPeriod"/>
              <a:tabLst>
                <a:tab pos="483306" algn="l"/>
              </a:tabLst>
            </a:pPr>
            <a:r>
              <a:rPr lang="en-US" sz="1000" b="1" dirty="0">
                <a:latin typeface="Tw Cen MT" panose="020B0602020104020603" pitchFamily="34" charset="0"/>
                <a:ea typeface="Times New Roman" panose="02020603050405020304" pitchFamily="18" charset="0"/>
              </a:rPr>
              <a:t>Experience discomfort</a:t>
            </a:r>
            <a:r>
              <a:rPr lang="en-US" sz="1000" dirty="0">
                <a:latin typeface="Tw Cen MT" panose="020B0602020104020603" pitchFamily="34" charset="0"/>
                <a:ea typeface="Times New Roman" panose="02020603050405020304" pitchFamily="18" charset="0"/>
              </a:rPr>
              <a:t>:  This norm acknowledges that discomfort is inevitable, especially, in dialogue about race, and that participants make a commitment to bring issues into the open.  It is not talking about these issues that create divisiveness.  The divisiveness already exists in the society and in our schools.  It is through dialogue, even when uncomfortable, the healing and change begin.</a:t>
            </a:r>
            <a:endParaRPr lang="en-US" sz="1000" dirty="0">
              <a:latin typeface="Times New Roman" panose="02020603050405020304" pitchFamily="18" charset="0"/>
              <a:ea typeface="Times New Roman" panose="02020603050405020304" pitchFamily="18" charset="0"/>
            </a:endParaRPr>
          </a:p>
          <a:p>
            <a:pPr marL="362480" indent="-362480" algn="just">
              <a:buFont typeface="+mj-lt"/>
              <a:buAutoNum type="arabicPeriod"/>
              <a:tabLst>
                <a:tab pos="483306" algn="l"/>
              </a:tabLst>
            </a:pPr>
            <a:r>
              <a:rPr lang="en-US" sz="1000" b="1" dirty="0">
                <a:latin typeface="Tw Cen MT" panose="020B0602020104020603" pitchFamily="34" charset="0"/>
                <a:ea typeface="Times New Roman" panose="02020603050405020304" pitchFamily="18" charset="0"/>
              </a:rPr>
              <a:t>Speak your truth</a:t>
            </a:r>
            <a:r>
              <a:rPr lang="en-US" sz="1000" dirty="0">
                <a:latin typeface="Tw Cen MT" panose="020B0602020104020603" pitchFamily="34" charset="0"/>
                <a:ea typeface="Times New Roman" panose="02020603050405020304" pitchFamily="18" charset="0"/>
              </a:rPr>
              <a:t>:  This means being open about thoughts and feelings and not just saying what you think others want to hear.</a:t>
            </a:r>
            <a:endParaRPr lang="en-US" sz="1000" dirty="0">
              <a:latin typeface="Times New Roman" panose="02020603050405020304" pitchFamily="18" charset="0"/>
              <a:ea typeface="Times New Roman" panose="02020603050405020304" pitchFamily="18" charset="0"/>
            </a:endParaRPr>
          </a:p>
          <a:p>
            <a:pPr marL="362480" indent="-362480" algn="just">
              <a:buFont typeface="+mj-lt"/>
              <a:buAutoNum type="arabicPeriod"/>
              <a:tabLst>
                <a:tab pos="483306" algn="l"/>
              </a:tabLst>
            </a:pPr>
            <a:r>
              <a:rPr lang="en-US" sz="1000" b="1" dirty="0">
                <a:latin typeface="Tw Cen MT" panose="020B0602020104020603" pitchFamily="34" charset="0"/>
                <a:ea typeface="Times New Roman" panose="02020603050405020304" pitchFamily="18" charset="0"/>
              </a:rPr>
              <a:t>Expect and accept </a:t>
            </a:r>
            <a:r>
              <a:rPr lang="en-US" sz="1000" b="1" dirty="0" err="1">
                <a:latin typeface="Tw Cen MT" panose="020B0602020104020603" pitchFamily="34" charset="0"/>
                <a:ea typeface="Times New Roman" panose="02020603050405020304" pitchFamily="18" charset="0"/>
              </a:rPr>
              <a:t>nonclosure</a:t>
            </a:r>
            <a:r>
              <a:rPr lang="en-US" sz="1000" dirty="0">
                <a:latin typeface="Tw Cen MT" panose="020B0602020104020603" pitchFamily="34" charset="0"/>
                <a:ea typeface="Times New Roman" panose="02020603050405020304" pitchFamily="18" charset="0"/>
              </a:rPr>
              <a:t>:  This agreement asks participants to “hang out in uncertainty” and not rush to quick solutions, especially in relation to racial understanding, which requires ongoing dialogue (pp.58-65). </a:t>
            </a:r>
            <a:endParaRPr lang="en-US" sz="1000" dirty="0">
              <a:latin typeface="Times New Roman" panose="02020603050405020304" pitchFamily="18" charset="0"/>
              <a:ea typeface="Times New Roman" panose="02020603050405020304" pitchFamily="18" charset="0"/>
            </a:endParaRPr>
          </a:p>
          <a:p>
            <a:pPr algn="just"/>
            <a:r>
              <a:rPr lang="en-US" sz="1000" dirty="0">
                <a:latin typeface="Tw Cen MT" panose="020B0602020104020603" pitchFamily="34" charset="0"/>
                <a:ea typeface="Times New Roman" panose="02020603050405020304" pitchFamily="18" charset="0"/>
              </a:rPr>
              <a:t>Adapted from Glenn E. Singleton &amp; Curtis Linton, Courageous Conversations about Race:  A Field Guide for Achieving Equity in Schools. 2006. pp.58-65. Thousand Oaks, CA: Corwin.</a:t>
            </a:r>
            <a:endParaRPr lang="en-US" sz="1000" dirty="0">
              <a:latin typeface="Times New Roman" panose="02020603050405020304" pitchFamily="18" charset="0"/>
              <a:ea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401389E4-75EF-EC49-8B38-0C2C11436E7D}" type="slidenum">
              <a:rPr lang="en-US" smtClean="0"/>
              <a:t>4</a:t>
            </a:fld>
            <a:endParaRPr lang="en-US"/>
          </a:p>
        </p:txBody>
      </p:sp>
    </p:spTree>
    <p:extLst>
      <p:ext uri="{BB962C8B-B14F-4D97-AF65-F5344CB8AC3E}">
        <p14:creationId xmlns:p14="http://schemas.microsoft.com/office/powerpoint/2010/main" val="21366556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Calibri"/>
              <a:cs typeface="Calibri"/>
            </a:endParaRPr>
          </a:p>
        </p:txBody>
      </p:sp>
      <p:sp>
        <p:nvSpPr>
          <p:cNvPr id="4" name="Slide Number Placeholder 3"/>
          <p:cNvSpPr>
            <a:spLocks noGrp="1"/>
          </p:cNvSpPr>
          <p:nvPr>
            <p:ph type="sldNum" sz="quarter" idx="5"/>
          </p:nvPr>
        </p:nvSpPr>
        <p:spPr/>
        <p:txBody>
          <a:bodyPr/>
          <a:lstStyle/>
          <a:p>
            <a:fld id="{401389E4-75EF-EC49-8B38-0C2C11436E7D}" type="slidenum">
              <a:rPr lang="en-US" smtClean="0"/>
              <a:pPr/>
              <a:t>5</a:t>
            </a:fld>
            <a:endParaRPr lang="en-US"/>
          </a:p>
        </p:txBody>
      </p:sp>
    </p:spTree>
    <p:extLst>
      <p:ext uri="{BB962C8B-B14F-4D97-AF65-F5344CB8AC3E}">
        <p14:creationId xmlns:p14="http://schemas.microsoft.com/office/powerpoint/2010/main" val="28387858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latin typeface="Calibri"/>
                <a:cs typeface="Calibri"/>
              </a:rPr>
              <a:t>Here we see data from the National Science Foundation showing how different groups are underrepresented in science and engineering fields—on the right hand side you can see the percent of each group within the US population, and on the left side within science and engineering. </a:t>
            </a:r>
          </a:p>
          <a:p>
            <a:endParaRPr lang="en-US" dirty="0">
              <a:latin typeface="Calibri"/>
              <a:cs typeface="Calibri"/>
            </a:endParaRPr>
          </a:p>
          <a:p>
            <a:r>
              <a:rPr lang="en-US" dirty="0">
                <a:latin typeface="Calibri"/>
                <a:cs typeface="Calibri"/>
              </a:rPr>
              <a:t>Note that in this data, NSF has aggregated all individuals who identify as Asian or Asian American—this hides the underrepresentation of Pacific Islanders and South Asians. I point this out as an example of how there are differing levels of representations within these broad racial and ethnic categories, as well as across different STEM fields. These numbers are just meant to give a snapshot of broad trends of representation. </a:t>
            </a:r>
          </a:p>
          <a:p>
            <a:endParaRPr lang="en-US" dirty="0">
              <a:latin typeface="Calibri"/>
              <a:cs typeface="Calibri"/>
            </a:endParaRPr>
          </a:p>
          <a:p>
            <a:pPr algn="l"/>
            <a:r>
              <a:rPr lang="en-US" sz="1100" b="0" i="0" dirty="0">
                <a:solidFill>
                  <a:srgbClr val="171717"/>
                </a:solidFill>
                <a:effectLst/>
                <a:latin typeface="Roboto" panose="02000000000000000000" pitchFamily="2" charset="0"/>
              </a:rPr>
              <a:t>S&amp;E = science and engineering.</a:t>
            </a:r>
          </a:p>
          <a:p>
            <a:pPr algn="l"/>
            <a:r>
              <a:rPr lang="en-US" sz="1100" b="1" i="0" dirty="0">
                <a:solidFill>
                  <a:srgbClr val="333333"/>
                </a:solidFill>
                <a:effectLst/>
                <a:latin typeface="inherit"/>
              </a:rPr>
              <a:t>Note(s):</a:t>
            </a:r>
          </a:p>
          <a:p>
            <a:pPr algn="l"/>
            <a:r>
              <a:rPr lang="en-US" sz="1100" b="0" i="0" dirty="0">
                <a:solidFill>
                  <a:srgbClr val="171717"/>
                </a:solidFill>
                <a:effectLst/>
                <a:latin typeface="Roboto" panose="02000000000000000000" pitchFamily="2" charset="0"/>
              </a:rPr>
              <a:t>Hispanic or Latino may be any race; race categories exclude Hispanic origin. Other includes Native Hawaiian and Other Pacific Islander and more than one race. Race and ethnicity data for S&amp;E degree recipients are available only for U.S. citizens and permanent residents. Data are based on degree-granting, primarily postsecondary institutions eligible to participate in Title IV federal financial aid programs.</a:t>
            </a:r>
          </a:p>
          <a:p>
            <a:pPr algn="l"/>
            <a:r>
              <a:rPr lang="en-US" sz="1100" b="1" i="0" dirty="0">
                <a:solidFill>
                  <a:srgbClr val="333333"/>
                </a:solidFill>
                <a:effectLst/>
                <a:latin typeface="inherit"/>
              </a:rPr>
              <a:t>Source(s):</a:t>
            </a:r>
          </a:p>
          <a:p>
            <a:pPr algn="l"/>
            <a:r>
              <a:rPr lang="en-US" sz="1100" b="0" i="0" dirty="0">
                <a:solidFill>
                  <a:srgbClr val="171717"/>
                </a:solidFill>
                <a:effectLst/>
                <a:latin typeface="Roboto" panose="02000000000000000000" pitchFamily="2" charset="0"/>
              </a:rPr>
              <a:t>National Center for Science and Engineering Statistics, special tabulations (2022, Table Builder) of the National Center for Education Statistics, Integrated Postsecondary Education Data System, Completions Survey, provisional release data. Population data from Census Bureau, Current Population Survey, Annual Social and Economic Supplement, 2021.</a:t>
            </a:r>
          </a:p>
          <a:p>
            <a:endParaRPr lang="en-US" sz="1100" dirty="0">
              <a:latin typeface="Calibri"/>
              <a:cs typeface="Calibri"/>
            </a:endParaRPr>
          </a:p>
          <a:p>
            <a:endParaRPr lang="en-US" sz="1100" dirty="0">
              <a:latin typeface="Calibri"/>
              <a:cs typeface="Calibri"/>
            </a:endParaRPr>
          </a:p>
          <a:p>
            <a:endParaRPr lang="en-US" dirty="0">
              <a:ea typeface="Open Sans"/>
              <a:cs typeface="Open Sans"/>
            </a:endParaRPr>
          </a:p>
        </p:txBody>
      </p:sp>
      <p:sp>
        <p:nvSpPr>
          <p:cNvPr id="4" name="Slide Number Placeholder 3"/>
          <p:cNvSpPr>
            <a:spLocks noGrp="1"/>
          </p:cNvSpPr>
          <p:nvPr>
            <p:ph type="sldNum" sz="quarter" idx="5"/>
          </p:nvPr>
        </p:nvSpPr>
        <p:spPr/>
        <p:txBody>
          <a:bodyPr/>
          <a:lstStyle/>
          <a:p>
            <a:fld id="{401389E4-75EF-EC49-8B38-0C2C11436E7D}" type="slidenum">
              <a:rPr lang="en-US" smtClean="0"/>
              <a:pPr/>
              <a:t>6</a:t>
            </a:fld>
            <a:endParaRPr lang="en-US"/>
          </a:p>
        </p:txBody>
      </p:sp>
    </p:spTree>
    <p:extLst>
      <p:ext uri="{BB962C8B-B14F-4D97-AF65-F5344CB8AC3E}">
        <p14:creationId xmlns:p14="http://schemas.microsoft.com/office/powerpoint/2010/main" val="31458822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Open Sans"/>
                <a:ea typeface="Open Sans"/>
                <a:cs typeface="Open Sans"/>
              </a:rPr>
              <a:t>This image provides a simplification of Bronfenbrenner’s ecological systems model, which suggests that social development occurs across multiple, interacting levels of our environment. Likewise, DEI surfaces across these levels – from the individual to the systemic. </a:t>
            </a:r>
          </a:p>
          <a:p>
            <a:endParaRPr lang="en-US" dirty="0">
              <a:latin typeface="Open Sans"/>
              <a:ea typeface="Open Sans"/>
              <a:cs typeface="Open Sans"/>
            </a:endParaRPr>
          </a:p>
          <a:p>
            <a:r>
              <a:rPr lang="en-US" dirty="0">
                <a:latin typeface="Open Sans"/>
                <a:ea typeface="Open Sans"/>
                <a:cs typeface="Open Sans"/>
              </a:rPr>
              <a:t>At the individual level, we're talking about our internal context – our attitudes and behaviors, and of course our physiological context as well. </a:t>
            </a:r>
          </a:p>
          <a:p>
            <a:endParaRPr lang="en-US" dirty="0">
              <a:latin typeface="Open Sans"/>
              <a:ea typeface="Open Sans"/>
              <a:cs typeface="Open Sans"/>
            </a:endParaRPr>
          </a:p>
          <a:p>
            <a:r>
              <a:rPr lang="en-US" dirty="0">
                <a:latin typeface="Open Sans"/>
                <a:ea typeface="Open Sans"/>
                <a:cs typeface="Open Sans"/>
              </a:rPr>
              <a:t>Interpersonal refers to how we relate to each other, while </a:t>
            </a:r>
          </a:p>
          <a:p>
            <a:endParaRPr lang="en-US" dirty="0">
              <a:latin typeface="Open Sans"/>
              <a:ea typeface="Open Sans"/>
              <a:cs typeface="Open Sans"/>
            </a:endParaRPr>
          </a:p>
          <a:p>
            <a:r>
              <a:rPr lang="en-US" dirty="0">
                <a:latin typeface="Open Sans"/>
                <a:ea typeface="Open Sans"/>
                <a:cs typeface="Open Sans"/>
              </a:rPr>
              <a:t>Institutional level focuses on polices and practices within institutions like the UW. </a:t>
            </a:r>
          </a:p>
          <a:p>
            <a:endParaRPr lang="en-US" dirty="0">
              <a:latin typeface="Open Sans"/>
              <a:ea typeface="Open Sans"/>
              <a:cs typeface="Open Sans"/>
            </a:endParaRPr>
          </a:p>
          <a:p>
            <a:r>
              <a:rPr lang="en-US" dirty="0">
                <a:latin typeface="Open Sans"/>
                <a:ea typeface="Open Sans"/>
                <a:cs typeface="Open Sans"/>
              </a:rPr>
              <a:t>At the systemic level, we're talking about cultural norms and broader policies within society, the media, various systems like politics, housing, etc. </a:t>
            </a:r>
          </a:p>
          <a:p>
            <a:endParaRPr lang="en-US" dirty="0">
              <a:latin typeface="Open Sans"/>
              <a:ea typeface="Open Sans"/>
              <a:cs typeface="Open Sans"/>
            </a:endParaRPr>
          </a:p>
          <a:p>
            <a:r>
              <a:rPr lang="en-US" dirty="0">
                <a:latin typeface="Open Sans"/>
                <a:ea typeface="Open Sans"/>
                <a:cs typeface="Open Sans"/>
              </a:rPr>
              <a:t>We'll be talking about DEI at multiple levels today. Also, note that the individual and systemic levels interact level (e.g., a systemic level policy is enacted by an individual, within an institution and/or within an interpersonal dynamic). </a:t>
            </a:r>
          </a:p>
        </p:txBody>
      </p:sp>
      <p:sp>
        <p:nvSpPr>
          <p:cNvPr id="4" name="Slide Number Placeholder 3"/>
          <p:cNvSpPr>
            <a:spLocks noGrp="1"/>
          </p:cNvSpPr>
          <p:nvPr>
            <p:ph type="sldNum" sz="quarter" idx="5"/>
          </p:nvPr>
        </p:nvSpPr>
        <p:spPr/>
        <p:txBody>
          <a:bodyPr/>
          <a:lstStyle/>
          <a:p>
            <a:fld id="{401389E4-75EF-EC49-8B38-0C2C11436E7D}" type="slidenum">
              <a:rPr lang="en-US" smtClean="0"/>
              <a:t>7</a:t>
            </a:fld>
            <a:endParaRPr lang="en-US"/>
          </a:p>
        </p:txBody>
      </p:sp>
    </p:spTree>
    <p:extLst>
      <p:ext uri="{BB962C8B-B14F-4D97-AF65-F5344CB8AC3E}">
        <p14:creationId xmlns:p14="http://schemas.microsoft.com/office/powerpoint/2010/main" val="30005928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21276" y="4620577"/>
            <a:ext cx="6672648" cy="3780473"/>
          </a:xfrm>
        </p:spPr>
        <p:txBody>
          <a:bodyPr/>
          <a:lstStyle/>
          <a:p>
            <a:r>
              <a:rPr lang="en-US" dirty="0">
                <a:latin typeface="Open Sans"/>
                <a:ea typeface="Open Sans"/>
                <a:cs typeface="Open Sans"/>
              </a:rPr>
              <a:t>DEI EDI, DEIA, DEIB, JEDI</a:t>
            </a:r>
          </a:p>
          <a:p>
            <a:endParaRPr lang="en-US" dirty="0">
              <a:latin typeface="Open Sans"/>
              <a:ea typeface="Open Sans"/>
              <a:cs typeface="Open Sans"/>
            </a:endParaRPr>
          </a:p>
          <a:p>
            <a:r>
              <a:rPr lang="en-US" dirty="0">
                <a:latin typeface="Open Sans"/>
                <a:ea typeface="Open Sans"/>
                <a:cs typeface="Open Sans"/>
              </a:rPr>
              <a:t>STEM fields have significant work to do to increase the representation of individuals belonging to minoritized or marginalized identity groups, which include people of color, women, individuals with disabilities, and/or LGBTQ individuals. </a:t>
            </a:r>
          </a:p>
          <a:p>
            <a:endParaRPr lang="en-US" dirty="0"/>
          </a:p>
          <a:p>
            <a:r>
              <a:rPr lang="en-US" dirty="0">
                <a:latin typeface="Open Sans"/>
                <a:ea typeface="Open Sans"/>
                <a:cs typeface="Open Sans"/>
              </a:rPr>
              <a:t>Diversity refers to a wide range of representation of different identity groups. Many people discuss diversity efforts as primarily focused on increasing the numbers of individuals from minoritized groups. It is also necessary to center equity and inclusion.</a:t>
            </a:r>
          </a:p>
          <a:p>
            <a:endParaRPr lang="en-US" dirty="0">
              <a:latin typeface="Open Sans"/>
              <a:ea typeface="Open Sans"/>
              <a:cs typeface="Open Sans"/>
            </a:endParaRPr>
          </a:p>
          <a:p>
            <a:r>
              <a:rPr lang="en-US" dirty="0">
                <a:latin typeface="Open Sans"/>
                <a:ea typeface="Open Sans"/>
                <a:cs typeface="Open Sans"/>
              </a:rPr>
              <a:t>Equity is the fair treatment of people, and acknowledges that not all identity groups are treated equally in our society. Equity calls for redistribution of access and opportunity. Inclusion is the ongoing act of welcoming and valuing people’s differences in terms of their identities, experiences, and ways of thinking and being.</a:t>
            </a:r>
          </a:p>
          <a:p>
            <a:r>
              <a:rPr lang="en-US" dirty="0">
                <a:latin typeface="Open Sans"/>
                <a:ea typeface="Open Sans"/>
                <a:cs typeface="Open Sans"/>
              </a:rPr>
              <a:t> </a:t>
            </a:r>
          </a:p>
          <a:p>
            <a:r>
              <a:rPr lang="en-US" sz="1000" dirty="0">
                <a:latin typeface="Open Sans"/>
                <a:ea typeface="Open Sans"/>
                <a:cs typeface="Open Sans"/>
              </a:rPr>
              <a:t>Sources on diverse groups find better solutions, have increased productivity:</a:t>
            </a:r>
          </a:p>
          <a:p>
            <a:r>
              <a:rPr lang="en-US" sz="1000" dirty="0">
                <a:latin typeface="Open Sans"/>
                <a:ea typeface="Open Sans"/>
                <a:cs typeface="Open Sans"/>
              </a:rPr>
              <a:t>Scott E. Page. </a:t>
            </a:r>
            <a:r>
              <a:rPr lang="en-US" sz="1000" i="1" dirty="0">
                <a:latin typeface="Open Sans"/>
                <a:ea typeface="Open Sans"/>
                <a:cs typeface="Open Sans"/>
              </a:rPr>
              <a:t>The Difference: How the Power of Diversity Creates Better Groups, Firms, Schools, and Societies. </a:t>
            </a:r>
            <a:r>
              <a:rPr lang="en-US" sz="1000" dirty="0">
                <a:latin typeface="Open Sans"/>
                <a:ea typeface="Open Sans"/>
                <a:cs typeface="Open Sans"/>
              </a:rPr>
              <a:t>Princeton, NJ: Princeton University Press, 2007.</a:t>
            </a:r>
          </a:p>
          <a:p>
            <a:r>
              <a:rPr lang="en-US" sz="1000" dirty="0">
                <a:latin typeface="Open Sans"/>
                <a:ea typeface="Open Sans"/>
                <a:cs typeface="Open Sans"/>
              </a:rPr>
              <a:t>P. L. McLeod, S. A. </a:t>
            </a:r>
            <a:r>
              <a:rPr lang="en-US" sz="1000" dirty="0" err="1">
                <a:latin typeface="Open Sans"/>
                <a:ea typeface="Open Sans"/>
                <a:cs typeface="Open Sans"/>
              </a:rPr>
              <a:t>Lobel</a:t>
            </a:r>
            <a:r>
              <a:rPr lang="en-US" sz="1000" dirty="0">
                <a:latin typeface="Open Sans"/>
                <a:ea typeface="Open Sans"/>
                <a:cs typeface="Open Sans"/>
              </a:rPr>
              <a:t>, T. H. Cox Jr. “Ethnic diversity and creativity in small groups.” </a:t>
            </a:r>
            <a:r>
              <a:rPr lang="en-US" sz="1000" i="1" dirty="0">
                <a:latin typeface="Open Sans"/>
                <a:ea typeface="Open Sans"/>
                <a:cs typeface="Open Sans"/>
              </a:rPr>
              <a:t>Small Group Research</a:t>
            </a:r>
            <a:r>
              <a:rPr lang="en-US" sz="1000" dirty="0">
                <a:latin typeface="Open Sans"/>
                <a:ea typeface="Open Sans"/>
                <a:cs typeface="Open Sans"/>
              </a:rPr>
              <a:t>. vol 27, no. 2, pp. 248-264 (1996).</a:t>
            </a:r>
          </a:p>
          <a:p>
            <a:r>
              <a:rPr lang="en-US" sz="1000" dirty="0">
                <a:latin typeface="Open Sans"/>
                <a:ea typeface="Open Sans"/>
                <a:cs typeface="Open Sans"/>
              </a:rPr>
              <a:t> F. J. Milliken, L.L. Martins. “Searching for Common Threads: Understanding the Multiple Effects of Diversity in Organizational Groups.” </a:t>
            </a:r>
            <a:r>
              <a:rPr lang="en-US" sz="1000" i="1" dirty="0">
                <a:latin typeface="Open Sans"/>
                <a:ea typeface="Open Sans"/>
                <a:cs typeface="Open Sans"/>
              </a:rPr>
              <a:t>Academy of Management Review. </a:t>
            </a:r>
            <a:r>
              <a:rPr lang="en-US" sz="1000" dirty="0">
                <a:latin typeface="Open Sans"/>
                <a:ea typeface="Open Sans"/>
                <a:cs typeface="Open Sans"/>
              </a:rPr>
              <a:t>vol 21, pp. 402-433 (1996).</a:t>
            </a:r>
          </a:p>
          <a:p>
            <a:r>
              <a:rPr lang="en-US" sz="1000" dirty="0">
                <a:latin typeface="Open Sans"/>
                <a:ea typeface="Open Sans"/>
                <a:cs typeface="Open Sans"/>
              </a:rPr>
              <a:t>M. F. Summers and F. A. Hrabowski, “Diversity. Preparing Minority Scientists and Engineers,” Science, vol. 311, no. 5769, pp. 1870–1871, 2006. Available: </a:t>
            </a:r>
            <a:r>
              <a:rPr lang="en-US" sz="1000" u="sng" dirty="0">
                <a:latin typeface="Open Sans"/>
                <a:ea typeface="Open Sans"/>
                <a:cs typeface="Open Sans"/>
                <a:hlinkClick r:id="rId3"/>
              </a:rPr>
              <a:t>http://www.sciencemag.org/content/311/5769/1870.full</a:t>
            </a:r>
            <a:endParaRPr lang="en-US" sz="1000" dirty="0">
              <a:latin typeface="Open Sans"/>
              <a:ea typeface="Open Sans"/>
              <a:cs typeface="Open Sans"/>
            </a:endParaRPr>
          </a:p>
          <a:p>
            <a:r>
              <a:rPr lang="en-US" sz="1000" dirty="0">
                <a:latin typeface="Open Sans"/>
                <a:ea typeface="Open Sans"/>
                <a:cs typeface="Open Sans"/>
              </a:rPr>
              <a:t> R. B. Freeman and W. Huang, “Collaboration: Strength in Diversity,” Nature, vol. 513, no. 305, 2014. Available: </a:t>
            </a:r>
            <a:r>
              <a:rPr lang="en-US" sz="1000" dirty="0">
                <a:latin typeface="Open Sans"/>
                <a:ea typeface="Open Sans"/>
                <a:cs typeface="Open Sans"/>
                <a:hlinkClick r:id="rId4"/>
              </a:rPr>
              <a:t>http://www.nature.com/news/collaboration-strength-in-diversity-1.15912</a:t>
            </a:r>
            <a:endParaRPr lang="en-US" sz="1000" dirty="0">
              <a:latin typeface="Open Sans"/>
              <a:ea typeface="Open Sans"/>
              <a:cs typeface="Open Sans"/>
            </a:endParaRPr>
          </a:p>
        </p:txBody>
      </p:sp>
      <p:sp>
        <p:nvSpPr>
          <p:cNvPr id="4" name="Slide Number Placeholder 3"/>
          <p:cNvSpPr>
            <a:spLocks noGrp="1"/>
          </p:cNvSpPr>
          <p:nvPr>
            <p:ph type="sldNum" sz="quarter" idx="5"/>
          </p:nvPr>
        </p:nvSpPr>
        <p:spPr/>
        <p:txBody>
          <a:bodyPr/>
          <a:lstStyle/>
          <a:p>
            <a:fld id="{401389E4-75EF-EC49-8B38-0C2C11436E7D}" type="slidenum">
              <a:rPr lang="en-US" smtClean="0"/>
              <a:t>8</a:t>
            </a:fld>
            <a:endParaRPr lang="en-US"/>
          </a:p>
        </p:txBody>
      </p:sp>
    </p:spTree>
    <p:extLst>
      <p:ext uri="{BB962C8B-B14F-4D97-AF65-F5344CB8AC3E}">
        <p14:creationId xmlns:p14="http://schemas.microsoft.com/office/powerpoint/2010/main" val="16603446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Social Psychologists, including UW’s own Sapna Cheryan would argue that belonging is a human need, just like food and shelter.</a:t>
            </a:r>
          </a:p>
        </p:txBody>
      </p:sp>
      <p:sp>
        <p:nvSpPr>
          <p:cNvPr id="4" name="Slide Number Placeholder 3"/>
          <p:cNvSpPr>
            <a:spLocks noGrp="1"/>
          </p:cNvSpPr>
          <p:nvPr>
            <p:ph type="sldNum" sz="quarter" idx="5"/>
          </p:nvPr>
        </p:nvSpPr>
        <p:spPr/>
        <p:txBody>
          <a:bodyPr/>
          <a:lstStyle/>
          <a:p>
            <a:fld id="{401389E4-75EF-EC49-8B38-0C2C11436E7D}" type="slidenum">
              <a:rPr lang="en-US" smtClean="0"/>
              <a:pPr/>
              <a:t>9</a:t>
            </a:fld>
            <a:endParaRPr lang="en-US"/>
          </a:p>
        </p:txBody>
      </p:sp>
    </p:spTree>
    <p:extLst>
      <p:ext uri="{BB962C8B-B14F-4D97-AF65-F5344CB8AC3E}">
        <p14:creationId xmlns:p14="http://schemas.microsoft.com/office/powerpoint/2010/main" val="248562041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p:bg>
      <p:bgPr>
        <a:solidFill>
          <a:srgbClr val="4B2E83"/>
        </a:solidFill>
        <a:effectLst/>
      </p:bgPr>
    </p:bg>
    <p:spTree>
      <p:nvGrpSpPr>
        <p:cNvPr id="1" name=""/>
        <p:cNvGrpSpPr/>
        <p:nvPr/>
      </p:nvGrpSpPr>
      <p:grpSpPr>
        <a:xfrm>
          <a:off x="0" y="0"/>
          <a:ext cx="0" cy="0"/>
          <a:chOff x="0" y="0"/>
          <a:chExt cx="0" cy="0"/>
        </a:xfrm>
      </p:grpSpPr>
      <p:pic>
        <p:nvPicPr>
          <p:cNvPr id="5" name="Picture 4" descr="UW_W Logo_White.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445815" y="5945854"/>
            <a:ext cx="1371600" cy="923544"/>
          </a:xfrm>
          <a:prstGeom prst="rect">
            <a:avLst/>
          </a:prstGeom>
        </p:spPr>
      </p:pic>
      <p:pic>
        <p:nvPicPr>
          <p:cNvPr id="9" name="Picture 8"/>
          <p:cNvPicPr>
            <a:picLocks noChangeAspect="1"/>
          </p:cNvPicPr>
          <p:nvPr userDrawn="1"/>
        </p:nvPicPr>
        <p:blipFill>
          <a:blip r:embed="rId3"/>
          <a:stretch>
            <a:fillRect/>
          </a:stretch>
        </p:blipFill>
        <p:spPr>
          <a:xfrm>
            <a:off x="677334" y="6354234"/>
            <a:ext cx="2540000" cy="266700"/>
          </a:xfrm>
          <a:prstGeom prst="rect">
            <a:avLst/>
          </a:prstGeom>
        </p:spPr>
      </p:pic>
      <p:pic>
        <p:nvPicPr>
          <p:cNvPr id="2" name="Picture 1" descr="Bar_RtAngle_7502_RGB.png"/>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813587" y="4006085"/>
            <a:ext cx="2284303" cy="112770"/>
          </a:xfrm>
          <a:prstGeom prst="rect">
            <a:avLst/>
          </a:prstGeom>
        </p:spPr>
      </p:pic>
      <p:sp>
        <p:nvSpPr>
          <p:cNvPr id="3" name="Title 2"/>
          <p:cNvSpPr>
            <a:spLocks noGrp="1"/>
          </p:cNvSpPr>
          <p:nvPr>
            <p:ph type="title" hasCustomPrompt="1"/>
          </p:nvPr>
        </p:nvSpPr>
        <p:spPr>
          <a:xfrm>
            <a:off x="671757" y="1179824"/>
            <a:ext cx="6972300" cy="2641756"/>
          </a:xfrm>
          <a:prstGeom prst="rect">
            <a:avLst/>
          </a:prstGeom>
        </p:spPr>
        <p:txBody>
          <a:bodyPr anchor="b"/>
          <a:lstStyle>
            <a:lvl1pPr algn="l">
              <a:defRPr sz="5000" b="1" i="0">
                <a:solidFill>
                  <a:schemeClr val="tx2"/>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a:t>TITLE HERE</a:t>
            </a:r>
            <a:br>
              <a:rPr lang="en-US"/>
            </a:br>
            <a:r>
              <a:rPr lang="en-US"/>
              <a:t>ENCODE NORMAL</a:t>
            </a:r>
            <a:br>
              <a:rPr lang="en-US"/>
            </a:br>
            <a:r>
              <a:rPr lang="en-US"/>
              <a:t>BLACK, 50 PT. </a:t>
            </a:r>
          </a:p>
        </p:txBody>
      </p:sp>
    </p:spTree>
    <p:extLst>
      <p:ext uri="{BB962C8B-B14F-4D97-AF65-F5344CB8AC3E}">
        <p14:creationId xmlns:p14="http://schemas.microsoft.com/office/powerpoint/2010/main" val="2373491258"/>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21806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Header + Subheader + Content">
    <p:spTree>
      <p:nvGrpSpPr>
        <p:cNvPr id="1" name=""/>
        <p:cNvGrpSpPr/>
        <p:nvPr/>
      </p:nvGrpSpPr>
      <p:grpSpPr>
        <a:xfrm>
          <a:off x="0" y="0"/>
          <a:ext cx="0" cy="0"/>
          <a:chOff x="0" y="0"/>
          <a:chExt cx="0" cy="0"/>
        </a:xfrm>
      </p:grpSpPr>
      <p:sp>
        <p:nvSpPr>
          <p:cNvPr id="4" name="Text Placeholder 9"/>
          <p:cNvSpPr>
            <a:spLocks noGrp="1"/>
          </p:cNvSpPr>
          <p:nvPr>
            <p:ph type="body" sz="quarter" idx="11" hasCustomPrompt="1"/>
          </p:nvPr>
        </p:nvSpPr>
        <p:spPr>
          <a:xfrm>
            <a:off x="659305" y="2320239"/>
            <a:ext cx="8197114" cy="3810086"/>
          </a:xfrm>
          <a:prstGeom prst="rect">
            <a:avLst/>
          </a:prstGeom>
        </p:spPr>
        <p:txBody>
          <a:bodyPr/>
          <a:lstStyle>
            <a:lvl1pPr marL="342900" indent="-342900">
              <a:buFont typeface="Lucida Grande"/>
              <a:buChar char="&gt;"/>
              <a:defRPr sz="2400" b="1" i="0" baseline="0">
                <a:solidFill>
                  <a:srgbClr val="FFFFFF"/>
                </a:solidFill>
                <a:latin typeface="Open Sans"/>
                <a:cs typeface="Open Sans"/>
              </a:defRPr>
            </a:lvl1pPr>
            <a:lvl2pPr>
              <a:defRPr sz="2000" b="1" i="0" baseline="0">
                <a:solidFill>
                  <a:srgbClr val="FFFFFF"/>
                </a:solidFill>
                <a:latin typeface="Open Sans"/>
                <a:cs typeface="Open Sans"/>
              </a:defRPr>
            </a:lvl2pPr>
            <a:lvl3pPr marL="1143000" indent="-228600">
              <a:buSzPct val="100000"/>
              <a:buFont typeface="Lucida Grande"/>
              <a:buChar char="&gt;"/>
              <a:defRPr sz="1800" b="1" i="0" baseline="0">
                <a:solidFill>
                  <a:srgbClr val="FFFFFF"/>
                </a:solidFill>
                <a:latin typeface="Open Sans"/>
                <a:cs typeface="Open Sans"/>
              </a:defRPr>
            </a:lvl3pPr>
            <a:lvl4pPr>
              <a:defRPr sz="1600" b="1" i="0" baseline="0">
                <a:solidFill>
                  <a:srgbClr val="FFFFFF"/>
                </a:solidFill>
                <a:latin typeface="Open Sans"/>
                <a:cs typeface="Open Sans"/>
              </a:defRPr>
            </a:lvl4pPr>
            <a:lvl5pPr marL="2057400" indent="-228600">
              <a:buFont typeface="Lucida Grande"/>
              <a:buChar char="&gt;"/>
              <a:defRPr sz="1400" b="1" i="0" baseline="0">
                <a:solidFill>
                  <a:srgbClr val="FFFFFF"/>
                </a:solidFill>
                <a:latin typeface="Open Sans"/>
                <a:cs typeface="Open Sans"/>
              </a:defRPr>
            </a:lvl5pPr>
          </a:lstStyle>
          <a:p>
            <a:pPr lvl="0"/>
            <a:r>
              <a:rPr lang="en-US"/>
              <a:t>Content here (Open Sans Bold, 24 pt.)</a:t>
            </a:r>
          </a:p>
          <a:p>
            <a:pPr lvl="1"/>
            <a:r>
              <a:rPr lang="en-US"/>
              <a:t>Second level (Open Sans Bold, 20)</a:t>
            </a:r>
          </a:p>
          <a:p>
            <a:pPr lvl="2"/>
            <a:r>
              <a:rPr lang="en-US"/>
              <a:t>Third level (Open Sans Bold, 18)</a:t>
            </a:r>
          </a:p>
          <a:p>
            <a:pPr lvl="3"/>
            <a:r>
              <a:rPr lang="en-US"/>
              <a:t>Fourth level (Open Sans Bold, 16)</a:t>
            </a:r>
          </a:p>
          <a:p>
            <a:pPr lvl="4"/>
            <a:r>
              <a:rPr lang="en-US"/>
              <a:t>Fifth level (Open Sans Bold, 14)</a:t>
            </a:r>
          </a:p>
        </p:txBody>
      </p:sp>
      <p:sp>
        <p:nvSpPr>
          <p:cNvPr id="5" name="Text Placeholder 5"/>
          <p:cNvSpPr>
            <a:spLocks noGrp="1"/>
          </p:cNvSpPr>
          <p:nvPr>
            <p:ph type="body" sz="quarter" idx="12" hasCustomPrompt="1"/>
          </p:nvPr>
        </p:nvSpPr>
        <p:spPr>
          <a:xfrm>
            <a:off x="671757" y="1730667"/>
            <a:ext cx="8184662" cy="411171"/>
          </a:xfrm>
          <a:prstGeom prst="rect">
            <a:avLst/>
          </a:prstGeom>
        </p:spPr>
        <p:txBody>
          <a:bodyPr>
            <a:noAutofit/>
          </a:bodyPr>
          <a:lstStyle>
            <a:lvl1pPr marL="0" indent="0">
              <a:lnSpc>
                <a:spcPct val="90000"/>
              </a:lnSpc>
              <a:buNone/>
              <a:defRPr sz="2400" b="0" i="0" baseline="0">
                <a:solidFill>
                  <a:srgbClr val="FFFFFF"/>
                </a:solidFill>
                <a:latin typeface="Uni Sans Regular"/>
                <a:cs typeface="Uni Sans Regular"/>
              </a:defRPr>
            </a:lvl1pPr>
            <a:lvl2pPr marL="457200" indent="0">
              <a:buNone/>
              <a:defRPr b="0" i="0">
                <a:solidFill>
                  <a:srgbClr val="E8D3A2"/>
                </a:solidFill>
                <a:latin typeface="Encode Sans Normal Black"/>
                <a:cs typeface="Encode Sans Normal Black"/>
              </a:defRPr>
            </a:lvl2pPr>
            <a:lvl3pPr marL="914400" indent="0">
              <a:buNone/>
              <a:defRPr b="0" i="0">
                <a:solidFill>
                  <a:srgbClr val="E8D3A2"/>
                </a:solidFill>
                <a:latin typeface="Encode Sans Normal Black"/>
                <a:cs typeface="Encode Sans Normal Black"/>
              </a:defRPr>
            </a:lvl3pPr>
            <a:lvl4pPr marL="1371600" indent="0">
              <a:buNone/>
              <a:defRPr b="0" i="0">
                <a:solidFill>
                  <a:srgbClr val="E8D3A2"/>
                </a:solidFill>
                <a:latin typeface="Encode Sans Normal Black"/>
                <a:cs typeface="Encode Sans Normal Black"/>
              </a:defRPr>
            </a:lvl4pPr>
            <a:lvl5pPr marL="1828800" indent="0">
              <a:buNone/>
              <a:defRPr b="0" i="0">
                <a:solidFill>
                  <a:srgbClr val="E8D3A2"/>
                </a:solidFill>
                <a:latin typeface="Encode Sans Normal Black"/>
                <a:cs typeface="Encode Sans Normal Black"/>
              </a:defRPr>
            </a:lvl5pPr>
          </a:lstStyle>
          <a:p>
            <a:pPr lvl="0"/>
            <a:r>
              <a:rPr lang="en-US"/>
              <a:t>SUB-HEADER HERE (UNI SANS REGULAR	, 24 PT.)</a:t>
            </a:r>
          </a:p>
        </p:txBody>
      </p:sp>
      <p:pic>
        <p:nvPicPr>
          <p:cNvPr id="7" name="Picture 6"/>
          <p:cNvPicPr>
            <a:picLocks noChangeAspect="1"/>
          </p:cNvPicPr>
          <p:nvPr userDrawn="1"/>
        </p:nvPicPr>
        <p:blipFill>
          <a:blip r:embed="rId2"/>
          <a:stretch>
            <a:fillRect/>
          </a:stretch>
        </p:blipFill>
        <p:spPr>
          <a:xfrm>
            <a:off x="6248401" y="6354234"/>
            <a:ext cx="2540000" cy="266700"/>
          </a:xfrm>
          <a:prstGeom prst="rect">
            <a:avLst/>
          </a:prstGeom>
        </p:spPr>
      </p:pic>
      <p:pic>
        <p:nvPicPr>
          <p:cNvPr id="8" name="Picture 7" descr="Bar_RtAngle_7502_RGB.png"/>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784225" y="1437805"/>
            <a:ext cx="1358184" cy="67050"/>
          </a:xfrm>
          <a:prstGeom prst="rect">
            <a:avLst/>
          </a:prstGeom>
        </p:spPr>
      </p:pic>
      <p:sp>
        <p:nvSpPr>
          <p:cNvPr id="2" name="Title 1"/>
          <p:cNvSpPr>
            <a:spLocks noGrp="1"/>
          </p:cNvSpPr>
          <p:nvPr>
            <p:ph type="title" hasCustomPrompt="1"/>
          </p:nvPr>
        </p:nvSpPr>
        <p:spPr>
          <a:xfrm>
            <a:off x="671757" y="365069"/>
            <a:ext cx="8184662" cy="998440"/>
          </a:xfrm>
          <a:prstGeom prst="rect">
            <a:avLst/>
          </a:prstGeom>
        </p:spPr>
        <p:txBody>
          <a:bodyPr anchor="b"/>
          <a:lstStyle>
            <a:lvl1pPr algn="l">
              <a:defRPr sz="3000" b="1" i="0">
                <a:solidFill>
                  <a:schemeClr val="tx2"/>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a:t>HEADER HERE </a:t>
            </a:r>
            <a:br>
              <a:rPr lang="en-US"/>
            </a:br>
            <a:r>
              <a:rPr lang="en-US"/>
              <a:t>(ENCODE NORMAL BLACK, 30 PT.)</a:t>
            </a:r>
          </a:p>
        </p:txBody>
      </p:sp>
    </p:spTree>
    <p:extLst>
      <p:ext uri="{BB962C8B-B14F-4D97-AF65-F5344CB8AC3E}">
        <p14:creationId xmlns:p14="http://schemas.microsoft.com/office/powerpoint/2010/main" val="27692405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Header + Content">
    <p:bg>
      <p:bgPr>
        <a:solidFill>
          <a:srgbClr val="4B2E83"/>
        </a:solidFill>
        <a:effectLst/>
      </p:bgPr>
    </p:bg>
    <p:spTree>
      <p:nvGrpSpPr>
        <p:cNvPr id="1" name=""/>
        <p:cNvGrpSpPr/>
        <p:nvPr/>
      </p:nvGrpSpPr>
      <p:grpSpPr>
        <a:xfrm>
          <a:off x="0" y="0"/>
          <a:ext cx="0" cy="0"/>
          <a:chOff x="0" y="0"/>
          <a:chExt cx="0" cy="0"/>
        </a:xfrm>
      </p:grpSpPr>
      <p:pic>
        <p:nvPicPr>
          <p:cNvPr id="5" name="Picture 4" descr="UW_W Logo_White.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445815" y="5945854"/>
            <a:ext cx="1371600" cy="923544"/>
          </a:xfrm>
          <a:prstGeom prst="rect">
            <a:avLst/>
          </a:prstGeom>
        </p:spPr>
      </p:pic>
      <p:sp>
        <p:nvSpPr>
          <p:cNvPr id="6" name="Text Placeholder 9"/>
          <p:cNvSpPr>
            <a:spLocks noGrp="1"/>
          </p:cNvSpPr>
          <p:nvPr>
            <p:ph type="body" sz="quarter" idx="11" hasCustomPrompt="1"/>
          </p:nvPr>
        </p:nvSpPr>
        <p:spPr>
          <a:xfrm>
            <a:off x="659305" y="1736725"/>
            <a:ext cx="8076956" cy="4015497"/>
          </a:xfrm>
          <a:prstGeom prst="rect">
            <a:avLst/>
          </a:prstGeom>
        </p:spPr>
        <p:txBody>
          <a:bodyPr/>
          <a:lstStyle>
            <a:lvl1pPr marL="342900" indent="-342900">
              <a:buFont typeface="Lucida Grande"/>
              <a:buChar char="&gt;"/>
              <a:defRPr sz="2400" b="1" i="0" baseline="0">
                <a:solidFill>
                  <a:srgbClr val="FFFFFF"/>
                </a:solidFill>
                <a:latin typeface="Open Sans"/>
                <a:cs typeface="Open Sans"/>
              </a:defRPr>
            </a:lvl1pPr>
            <a:lvl2pPr>
              <a:defRPr sz="2000" b="1" i="0" baseline="0">
                <a:solidFill>
                  <a:srgbClr val="FFFFFF"/>
                </a:solidFill>
                <a:latin typeface="Open Sans"/>
                <a:cs typeface="Open Sans"/>
              </a:defRPr>
            </a:lvl2pPr>
            <a:lvl3pPr marL="1143000" indent="-228600">
              <a:buSzPct val="100000"/>
              <a:buFont typeface="Lucida Grande"/>
              <a:buChar char="&gt;"/>
              <a:defRPr sz="1800" b="1" i="0" baseline="0">
                <a:solidFill>
                  <a:srgbClr val="FFFFFF"/>
                </a:solidFill>
                <a:latin typeface="Open Sans"/>
                <a:cs typeface="Open Sans"/>
              </a:defRPr>
            </a:lvl3pPr>
            <a:lvl4pPr>
              <a:defRPr sz="1600" b="1" i="0" baseline="0">
                <a:solidFill>
                  <a:srgbClr val="FFFFFF"/>
                </a:solidFill>
                <a:latin typeface="Open Sans"/>
                <a:cs typeface="Open Sans"/>
              </a:defRPr>
            </a:lvl4pPr>
            <a:lvl5pPr marL="2057400" indent="-228600">
              <a:buFont typeface="Lucida Grande"/>
              <a:buChar char="&gt;"/>
              <a:defRPr sz="1400" b="1" i="0" baseline="0">
                <a:solidFill>
                  <a:srgbClr val="FFFFFF"/>
                </a:solidFill>
                <a:latin typeface="Open Sans"/>
                <a:cs typeface="Open Sans"/>
              </a:defRPr>
            </a:lvl5pPr>
          </a:lstStyle>
          <a:p>
            <a:pPr lvl="0"/>
            <a:r>
              <a:rPr lang="en-US"/>
              <a:t>Bulleted content here (Open Sans Light, 24 pt.)</a:t>
            </a:r>
          </a:p>
          <a:p>
            <a:pPr lvl="1"/>
            <a:r>
              <a:rPr lang="en-US"/>
              <a:t>Second level (Open Sans Light, 20)</a:t>
            </a:r>
          </a:p>
          <a:p>
            <a:pPr lvl="2"/>
            <a:r>
              <a:rPr lang="en-US"/>
              <a:t>Third level (Open Sans Light, 18)</a:t>
            </a:r>
          </a:p>
          <a:p>
            <a:pPr lvl="3"/>
            <a:r>
              <a:rPr lang="en-US"/>
              <a:t>Fourth level (Open Sans Light, 16)</a:t>
            </a:r>
          </a:p>
          <a:p>
            <a:pPr lvl="4"/>
            <a:r>
              <a:rPr lang="en-US"/>
              <a:t>Fifth level (Open Sans Light, 14)</a:t>
            </a:r>
          </a:p>
        </p:txBody>
      </p:sp>
      <p:pic>
        <p:nvPicPr>
          <p:cNvPr id="8" name="Picture 7" descr="Bar_RtAngle_7502_RGB.png"/>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784225" y="1437805"/>
            <a:ext cx="1358184" cy="67050"/>
          </a:xfrm>
          <a:prstGeom prst="rect">
            <a:avLst/>
          </a:prstGeom>
        </p:spPr>
      </p:pic>
      <p:sp>
        <p:nvSpPr>
          <p:cNvPr id="2" name="Title 1"/>
          <p:cNvSpPr>
            <a:spLocks noGrp="1"/>
          </p:cNvSpPr>
          <p:nvPr>
            <p:ph type="title" hasCustomPrompt="1"/>
          </p:nvPr>
        </p:nvSpPr>
        <p:spPr>
          <a:xfrm>
            <a:off x="671756" y="371511"/>
            <a:ext cx="8064505" cy="991998"/>
          </a:xfrm>
          <a:prstGeom prst="rect">
            <a:avLst/>
          </a:prstGeom>
        </p:spPr>
        <p:txBody>
          <a:bodyPr anchor="b"/>
          <a:lstStyle>
            <a:lvl1pPr algn="l">
              <a:defRPr sz="3000" b="1" i="0">
                <a:solidFill>
                  <a:schemeClr val="tx2"/>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a:t>HEADER HERE </a:t>
            </a:r>
            <a:br>
              <a:rPr lang="en-US"/>
            </a:br>
            <a:r>
              <a:rPr lang="en-US"/>
              <a:t>(ENCODE NORMAL BLACK, 30 PT.)</a:t>
            </a:r>
          </a:p>
        </p:txBody>
      </p:sp>
    </p:spTree>
    <p:extLst>
      <p:ext uri="{BB962C8B-B14F-4D97-AF65-F5344CB8AC3E}">
        <p14:creationId xmlns:p14="http://schemas.microsoft.com/office/powerpoint/2010/main" val="3236337975"/>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Header + Graphic">
    <p:bg>
      <p:bgPr>
        <a:solidFill>
          <a:srgbClr val="4B2E83"/>
        </a:solidFill>
        <a:effectLst/>
      </p:bgPr>
    </p:bg>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stretch>
            <a:fillRect/>
          </a:stretch>
        </p:blipFill>
        <p:spPr>
          <a:xfrm>
            <a:off x="6248401" y="6354234"/>
            <a:ext cx="2540000" cy="266700"/>
          </a:xfrm>
          <a:prstGeom prst="rect">
            <a:avLst/>
          </a:prstGeom>
        </p:spPr>
      </p:pic>
      <p:sp>
        <p:nvSpPr>
          <p:cNvPr id="12" name="Chart Placeholder 11"/>
          <p:cNvSpPr>
            <a:spLocks noGrp="1"/>
          </p:cNvSpPr>
          <p:nvPr>
            <p:ph type="chart" sz="quarter" idx="12" hasCustomPrompt="1"/>
          </p:nvPr>
        </p:nvSpPr>
        <p:spPr>
          <a:xfrm>
            <a:off x="766763" y="1736725"/>
            <a:ext cx="8021637" cy="4432300"/>
          </a:xfrm>
          <a:prstGeom prst="rect">
            <a:avLst/>
          </a:prstGeom>
        </p:spPr>
        <p:txBody>
          <a:bodyPr>
            <a:normAutofit/>
          </a:bodyPr>
          <a:lstStyle>
            <a:lvl1pPr marL="0" indent="0">
              <a:buNone/>
              <a:defRPr sz="2400" b="0" i="1" baseline="0">
                <a:solidFill>
                  <a:srgbClr val="FFFFFF"/>
                </a:solidFill>
                <a:latin typeface="Open Sans" panose="020B0606030504020204" pitchFamily="34" charset="0"/>
                <a:cs typeface="Open Sans" panose="020B0606030504020204" pitchFamily="34" charset="0"/>
              </a:defRPr>
            </a:lvl1pPr>
          </a:lstStyle>
          <a:p>
            <a:r>
              <a:rPr lang="en-US"/>
              <a:t>Graphics can go here – </a:t>
            </a:r>
            <a:br>
              <a:rPr lang="en-US"/>
            </a:br>
            <a:r>
              <a:rPr lang="en-US"/>
              <a:t>replace this box with your image or chart</a:t>
            </a:r>
          </a:p>
        </p:txBody>
      </p:sp>
      <p:pic>
        <p:nvPicPr>
          <p:cNvPr id="8" name="Picture 7" descr="Bar_RtAngle_7502_RGB.png"/>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784225" y="1437805"/>
            <a:ext cx="1358184" cy="67050"/>
          </a:xfrm>
          <a:prstGeom prst="rect">
            <a:avLst/>
          </a:prstGeom>
        </p:spPr>
      </p:pic>
      <p:sp>
        <p:nvSpPr>
          <p:cNvPr id="2" name="Title 1"/>
          <p:cNvSpPr>
            <a:spLocks noGrp="1"/>
          </p:cNvSpPr>
          <p:nvPr>
            <p:ph type="title" hasCustomPrompt="1"/>
          </p:nvPr>
        </p:nvSpPr>
        <p:spPr>
          <a:xfrm>
            <a:off x="671756" y="371511"/>
            <a:ext cx="8116644" cy="991998"/>
          </a:xfrm>
          <a:prstGeom prst="rect">
            <a:avLst/>
          </a:prstGeom>
        </p:spPr>
        <p:txBody>
          <a:bodyPr anchor="b"/>
          <a:lstStyle>
            <a:lvl1pPr algn="l">
              <a:defRPr sz="3000" b="1" i="0">
                <a:solidFill>
                  <a:schemeClr val="tx2"/>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a:t>HEADER HERE </a:t>
            </a:r>
            <a:br>
              <a:rPr lang="en-US"/>
            </a:br>
            <a:r>
              <a:rPr lang="en-US"/>
              <a:t>(ENCODE NORMAL BLACK, 30 PT.)</a:t>
            </a:r>
          </a:p>
        </p:txBody>
      </p:sp>
    </p:spTree>
    <p:extLst>
      <p:ext uri="{BB962C8B-B14F-4D97-AF65-F5344CB8AC3E}">
        <p14:creationId xmlns:p14="http://schemas.microsoft.com/office/powerpoint/2010/main" val="38285603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descr="W Logo_Purple_2685_HEX.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448139" y="5949410"/>
            <a:ext cx="1371600" cy="923544"/>
          </a:xfrm>
          <a:prstGeom prst="rect">
            <a:avLst/>
          </a:prstGeom>
        </p:spPr>
      </p:pic>
      <p:pic>
        <p:nvPicPr>
          <p:cNvPr id="9" name="Picture 8" descr="Wordmark_center_Purple_HEX.png"/>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792039" y="6487457"/>
            <a:ext cx="2425295" cy="163374"/>
          </a:xfrm>
          <a:prstGeom prst="rect">
            <a:avLst/>
          </a:prstGeom>
        </p:spPr>
      </p:pic>
      <p:pic>
        <p:nvPicPr>
          <p:cNvPr id="6" name="Picture 5" descr="Bar_RtAngle_7502_RGB.png"/>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813587" y="4006085"/>
            <a:ext cx="2284303" cy="112770"/>
          </a:xfrm>
          <a:prstGeom prst="rect">
            <a:avLst/>
          </a:prstGeom>
        </p:spPr>
      </p:pic>
      <p:sp>
        <p:nvSpPr>
          <p:cNvPr id="3" name="Title 2"/>
          <p:cNvSpPr>
            <a:spLocks noGrp="1"/>
          </p:cNvSpPr>
          <p:nvPr>
            <p:ph type="title" hasCustomPrompt="1"/>
          </p:nvPr>
        </p:nvSpPr>
        <p:spPr>
          <a:xfrm>
            <a:off x="671757" y="1167124"/>
            <a:ext cx="6972300" cy="2641756"/>
          </a:xfrm>
          <a:prstGeom prst="rect">
            <a:avLst/>
          </a:prstGeom>
        </p:spPr>
        <p:txBody>
          <a:bodyPr anchor="b"/>
          <a:lstStyle>
            <a:lvl1pPr algn="l">
              <a:defRPr sz="5000" b="1" i="0">
                <a:solidFill>
                  <a:srgbClr val="4B2E83"/>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a:t>TITLE HERE</a:t>
            </a:r>
            <a:br>
              <a:rPr lang="en-US"/>
            </a:br>
            <a:r>
              <a:rPr lang="en-US"/>
              <a:t>ENCODE NORMAL</a:t>
            </a:r>
            <a:br>
              <a:rPr lang="en-US"/>
            </a:br>
            <a:r>
              <a:rPr lang="en-US"/>
              <a:t>BLACK, 50 PT. </a:t>
            </a:r>
          </a:p>
        </p:txBody>
      </p:sp>
    </p:spTree>
    <p:extLst>
      <p:ext uri="{BB962C8B-B14F-4D97-AF65-F5344CB8AC3E}">
        <p14:creationId xmlns:p14="http://schemas.microsoft.com/office/powerpoint/2010/main" val="33971910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Header + Subheader + Content">
    <p:spTree>
      <p:nvGrpSpPr>
        <p:cNvPr id="1" name=""/>
        <p:cNvGrpSpPr/>
        <p:nvPr/>
      </p:nvGrpSpPr>
      <p:grpSpPr>
        <a:xfrm>
          <a:off x="0" y="0"/>
          <a:ext cx="0" cy="0"/>
          <a:chOff x="0" y="0"/>
          <a:chExt cx="0" cy="0"/>
        </a:xfrm>
      </p:grpSpPr>
      <p:sp>
        <p:nvSpPr>
          <p:cNvPr id="4" name="Text Placeholder 9"/>
          <p:cNvSpPr>
            <a:spLocks noGrp="1"/>
          </p:cNvSpPr>
          <p:nvPr>
            <p:ph type="body" sz="quarter" idx="11" hasCustomPrompt="1"/>
          </p:nvPr>
        </p:nvSpPr>
        <p:spPr>
          <a:xfrm>
            <a:off x="659305" y="2320239"/>
            <a:ext cx="8197114" cy="3810086"/>
          </a:xfrm>
          <a:prstGeom prst="rect">
            <a:avLst/>
          </a:prstGeom>
        </p:spPr>
        <p:txBody>
          <a:bodyPr/>
          <a:lstStyle>
            <a:lvl1pPr marL="342900" indent="-342900">
              <a:buFont typeface="Lucida Grande"/>
              <a:buChar char="&gt;"/>
              <a:defRPr sz="2400" b="1" i="0" baseline="0">
                <a:solidFill>
                  <a:srgbClr val="4B2E83"/>
                </a:solidFill>
                <a:latin typeface="Open Sans"/>
                <a:cs typeface="Open Sans"/>
              </a:defRPr>
            </a:lvl1pPr>
            <a:lvl2pPr>
              <a:defRPr sz="2000" b="1" i="0" baseline="0">
                <a:solidFill>
                  <a:srgbClr val="4B2E83"/>
                </a:solidFill>
                <a:latin typeface="Open Sans"/>
                <a:cs typeface="Open Sans"/>
              </a:defRPr>
            </a:lvl2pPr>
            <a:lvl3pPr marL="1143000" indent="-228600">
              <a:buSzPct val="100000"/>
              <a:buFont typeface="Lucida Grande"/>
              <a:buChar char="&gt;"/>
              <a:defRPr sz="1800" b="1" i="0" baseline="0">
                <a:solidFill>
                  <a:srgbClr val="4B2E83"/>
                </a:solidFill>
                <a:latin typeface="Open Sans"/>
                <a:cs typeface="Open Sans"/>
              </a:defRPr>
            </a:lvl3pPr>
            <a:lvl4pPr>
              <a:defRPr sz="1600" b="1" i="0" baseline="0">
                <a:solidFill>
                  <a:srgbClr val="4B2E83"/>
                </a:solidFill>
                <a:latin typeface="Open Sans"/>
                <a:cs typeface="Open Sans"/>
              </a:defRPr>
            </a:lvl4pPr>
            <a:lvl5pPr marL="2057400" indent="-228600">
              <a:buFont typeface="Lucida Grande"/>
              <a:buChar char="&gt;"/>
              <a:defRPr sz="1400" b="1" i="0" baseline="0">
                <a:solidFill>
                  <a:srgbClr val="4B2E83"/>
                </a:solidFill>
                <a:latin typeface="Open Sans"/>
                <a:cs typeface="Open Sans"/>
              </a:defRPr>
            </a:lvl5pPr>
          </a:lstStyle>
          <a:p>
            <a:pPr lvl="0"/>
            <a:r>
              <a:rPr lang="en-US"/>
              <a:t>Content here (Open Sans Bold, 24 pt.)</a:t>
            </a:r>
          </a:p>
          <a:p>
            <a:pPr lvl="1"/>
            <a:r>
              <a:rPr lang="en-US"/>
              <a:t>Second level (Open Sans Bold, 20)</a:t>
            </a:r>
          </a:p>
          <a:p>
            <a:pPr lvl="2"/>
            <a:r>
              <a:rPr lang="en-US"/>
              <a:t>Third level (Open Sans Bold, 18)</a:t>
            </a:r>
          </a:p>
          <a:p>
            <a:pPr lvl="3"/>
            <a:r>
              <a:rPr lang="en-US"/>
              <a:t>Fourth level (Open Sans Bold, 16)</a:t>
            </a:r>
          </a:p>
          <a:p>
            <a:pPr lvl="4"/>
            <a:r>
              <a:rPr lang="en-US"/>
              <a:t>Fifth level (Open Sans Bold, 14)</a:t>
            </a:r>
          </a:p>
        </p:txBody>
      </p:sp>
      <p:sp>
        <p:nvSpPr>
          <p:cNvPr id="6" name="Text Placeholder 5"/>
          <p:cNvSpPr>
            <a:spLocks noGrp="1"/>
          </p:cNvSpPr>
          <p:nvPr>
            <p:ph type="body" sz="quarter" idx="12" hasCustomPrompt="1"/>
          </p:nvPr>
        </p:nvSpPr>
        <p:spPr>
          <a:xfrm>
            <a:off x="671757" y="1730667"/>
            <a:ext cx="8184662" cy="411171"/>
          </a:xfrm>
          <a:prstGeom prst="rect">
            <a:avLst/>
          </a:prstGeom>
        </p:spPr>
        <p:txBody>
          <a:bodyPr>
            <a:noAutofit/>
          </a:bodyPr>
          <a:lstStyle>
            <a:lvl1pPr marL="0" indent="0">
              <a:lnSpc>
                <a:spcPct val="90000"/>
              </a:lnSpc>
              <a:buNone/>
              <a:defRPr sz="2400" b="0" i="0" baseline="0">
                <a:solidFill>
                  <a:srgbClr val="4B2E83"/>
                </a:solidFill>
                <a:latin typeface="Uni Sans Regular"/>
                <a:cs typeface="Uni Sans Regular"/>
              </a:defRPr>
            </a:lvl1pPr>
            <a:lvl2pPr marL="457200" indent="0">
              <a:buNone/>
              <a:defRPr b="0" i="0">
                <a:solidFill>
                  <a:srgbClr val="E8D3A2"/>
                </a:solidFill>
                <a:latin typeface="Encode Sans Normal Black"/>
                <a:cs typeface="Encode Sans Normal Black"/>
              </a:defRPr>
            </a:lvl2pPr>
            <a:lvl3pPr marL="914400" indent="0">
              <a:buNone/>
              <a:defRPr b="0" i="0">
                <a:solidFill>
                  <a:srgbClr val="E8D3A2"/>
                </a:solidFill>
                <a:latin typeface="Encode Sans Normal Black"/>
                <a:cs typeface="Encode Sans Normal Black"/>
              </a:defRPr>
            </a:lvl3pPr>
            <a:lvl4pPr marL="1371600" indent="0">
              <a:buNone/>
              <a:defRPr b="0" i="0">
                <a:solidFill>
                  <a:srgbClr val="E8D3A2"/>
                </a:solidFill>
                <a:latin typeface="Encode Sans Normal Black"/>
                <a:cs typeface="Encode Sans Normal Black"/>
              </a:defRPr>
            </a:lvl4pPr>
            <a:lvl5pPr marL="1828800" indent="0">
              <a:buNone/>
              <a:defRPr b="0" i="0">
                <a:solidFill>
                  <a:srgbClr val="E8D3A2"/>
                </a:solidFill>
                <a:latin typeface="Encode Sans Normal Black"/>
                <a:cs typeface="Encode Sans Normal Black"/>
              </a:defRPr>
            </a:lvl5pPr>
          </a:lstStyle>
          <a:p>
            <a:pPr lvl="0"/>
            <a:r>
              <a:rPr lang="en-US"/>
              <a:t>SUB-HEADER HERE (UNI SANS LIGHT, 24 PT.)</a:t>
            </a:r>
          </a:p>
        </p:txBody>
      </p:sp>
      <p:pic>
        <p:nvPicPr>
          <p:cNvPr id="9" name="Picture 8" descr="Wordmark_center_Purple_HEX.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6382155" y="6487457"/>
            <a:ext cx="2425295" cy="163374"/>
          </a:xfrm>
          <a:prstGeom prst="rect">
            <a:avLst/>
          </a:prstGeom>
        </p:spPr>
      </p:pic>
      <p:pic>
        <p:nvPicPr>
          <p:cNvPr id="8" name="Picture 7" descr="Bar_RtAngle_7502_RGB.png"/>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784225" y="1437805"/>
            <a:ext cx="1358184" cy="67050"/>
          </a:xfrm>
          <a:prstGeom prst="rect">
            <a:avLst/>
          </a:prstGeom>
        </p:spPr>
      </p:pic>
      <p:sp>
        <p:nvSpPr>
          <p:cNvPr id="2" name="Title 1"/>
          <p:cNvSpPr>
            <a:spLocks noGrp="1"/>
          </p:cNvSpPr>
          <p:nvPr>
            <p:ph type="title" hasCustomPrompt="1"/>
          </p:nvPr>
        </p:nvSpPr>
        <p:spPr>
          <a:xfrm>
            <a:off x="671756" y="371511"/>
            <a:ext cx="8184663" cy="991998"/>
          </a:xfrm>
          <a:prstGeom prst="rect">
            <a:avLst/>
          </a:prstGeom>
        </p:spPr>
        <p:txBody>
          <a:bodyPr anchor="b"/>
          <a:lstStyle>
            <a:lvl1pPr algn="l">
              <a:defRPr sz="3000" b="1" i="0">
                <a:solidFill>
                  <a:srgbClr val="4B2E83"/>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a:t>HEADER HERE </a:t>
            </a:r>
            <a:br>
              <a:rPr lang="en-US"/>
            </a:br>
            <a:r>
              <a:rPr lang="en-US"/>
              <a:t>(ENCODE NORMAL BLACK, 30 PT.)</a:t>
            </a:r>
          </a:p>
        </p:txBody>
      </p:sp>
    </p:spTree>
    <p:extLst>
      <p:ext uri="{BB962C8B-B14F-4D97-AF65-F5344CB8AC3E}">
        <p14:creationId xmlns:p14="http://schemas.microsoft.com/office/powerpoint/2010/main" val="30728726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Header + Content">
    <p:spTree>
      <p:nvGrpSpPr>
        <p:cNvPr id="1" name=""/>
        <p:cNvGrpSpPr/>
        <p:nvPr/>
      </p:nvGrpSpPr>
      <p:grpSpPr>
        <a:xfrm>
          <a:off x="0" y="0"/>
          <a:ext cx="0" cy="0"/>
          <a:chOff x="0" y="0"/>
          <a:chExt cx="0" cy="0"/>
        </a:xfrm>
      </p:grpSpPr>
      <p:sp>
        <p:nvSpPr>
          <p:cNvPr id="6" name="Text Placeholder 9"/>
          <p:cNvSpPr>
            <a:spLocks noGrp="1"/>
          </p:cNvSpPr>
          <p:nvPr>
            <p:ph type="body" sz="quarter" idx="11" hasCustomPrompt="1"/>
          </p:nvPr>
        </p:nvSpPr>
        <p:spPr>
          <a:xfrm>
            <a:off x="659305" y="1736725"/>
            <a:ext cx="8196210" cy="4015497"/>
          </a:xfrm>
          <a:prstGeom prst="rect">
            <a:avLst/>
          </a:prstGeom>
        </p:spPr>
        <p:txBody>
          <a:bodyPr/>
          <a:lstStyle>
            <a:lvl1pPr marL="342900" indent="-342900">
              <a:buFont typeface="Lucida Grande"/>
              <a:buChar char="&gt;"/>
              <a:defRPr sz="2400" b="1" i="0" baseline="0">
                <a:solidFill>
                  <a:srgbClr val="4B2E83"/>
                </a:solidFill>
                <a:latin typeface="Open Sans"/>
                <a:cs typeface="Open Sans"/>
              </a:defRPr>
            </a:lvl1pPr>
            <a:lvl2pPr>
              <a:defRPr sz="2000" b="1" i="0" baseline="0">
                <a:solidFill>
                  <a:srgbClr val="4B2E83"/>
                </a:solidFill>
                <a:latin typeface="Open Sans"/>
                <a:cs typeface="Open Sans"/>
              </a:defRPr>
            </a:lvl2pPr>
            <a:lvl3pPr marL="1143000" indent="-228600">
              <a:buSzPct val="100000"/>
              <a:buFont typeface="Lucida Grande"/>
              <a:buChar char="&gt;"/>
              <a:defRPr sz="1800" b="1" i="0" baseline="0">
                <a:solidFill>
                  <a:srgbClr val="4B2E83"/>
                </a:solidFill>
                <a:latin typeface="Open Sans"/>
                <a:cs typeface="Open Sans"/>
              </a:defRPr>
            </a:lvl3pPr>
            <a:lvl4pPr>
              <a:defRPr sz="1600" b="1" i="0" baseline="0">
                <a:solidFill>
                  <a:srgbClr val="4B2E83"/>
                </a:solidFill>
                <a:latin typeface="Open Sans"/>
                <a:cs typeface="Open Sans"/>
              </a:defRPr>
            </a:lvl4pPr>
            <a:lvl5pPr marL="2057400" indent="-228600">
              <a:buFont typeface="Lucida Grande"/>
              <a:buChar char="&gt;"/>
              <a:defRPr sz="1400" b="1" i="0" baseline="0">
                <a:solidFill>
                  <a:srgbClr val="4B2E83"/>
                </a:solidFill>
                <a:latin typeface="Open Sans"/>
                <a:cs typeface="Open Sans"/>
              </a:defRPr>
            </a:lvl5pPr>
          </a:lstStyle>
          <a:p>
            <a:pPr lvl="0"/>
            <a:r>
              <a:rPr lang="en-US"/>
              <a:t>Content here (Open Sans Bold, 24 pt.)</a:t>
            </a:r>
          </a:p>
          <a:p>
            <a:pPr lvl="1"/>
            <a:r>
              <a:rPr lang="en-US"/>
              <a:t>Second level (Open Sans Bold, 20)</a:t>
            </a:r>
          </a:p>
          <a:p>
            <a:pPr lvl="2"/>
            <a:r>
              <a:rPr lang="en-US"/>
              <a:t>Third level (Open Sans Bold, 18)</a:t>
            </a:r>
          </a:p>
          <a:p>
            <a:pPr lvl="3"/>
            <a:r>
              <a:rPr lang="en-US"/>
              <a:t>Fourth level (Open Sans Bold, 16)</a:t>
            </a:r>
          </a:p>
          <a:p>
            <a:pPr lvl="4"/>
            <a:r>
              <a:rPr lang="en-US"/>
              <a:t>Fifth level (Open Sans Bold, 14)</a:t>
            </a:r>
          </a:p>
        </p:txBody>
      </p:sp>
      <p:pic>
        <p:nvPicPr>
          <p:cNvPr id="9" name="Picture 8" descr="W Logo_Purple_2685_HEX.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448139" y="5949410"/>
            <a:ext cx="1371600" cy="923544"/>
          </a:xfrm>
          <a:prstGeom prst="rect">
            <a:avLst/>
          </a:prstGeom>
        </p:spPr>
      </p:pic>
      <p:pic>
        <p:nvPicPr>
          <p:cNvPr id="7" name="Picture 6" descr="Bar_RtAngle_7502_RGB.png"/>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784225" y="1437805"/>
            <a:ext cx="1358184" cy="67050"/>
          </a:xfrm>
          <a:prstGeom prst="rect">
            <a:avLst/>
          </a:prstGeom>
        </p:spPr>
      </p:pic>
      <p:sp>
        <p:nvSpPr>
          <p:cNvPr id="2" name="Title 1"/>
          <p:cNvSpPr>
            <a:spLocks noGrp="1"/>
          </p:cNvSpPr>
          <p:nvPr>
            <p:ph type="title" hasCustomPrompt="1"/>
          </p:nvPr>
        </p:nvSpPr>
        <p:spPr>
          <a:xfrm>
            <a:off x="671756" y="371511"/>
            <a:ext cx="8183759" cy="991998"/>
          </a:xfrm>
          <a:prstGeom prst="rect">
            <a:avLst/>
          </a:prstGeom>
        </p:spPr>
        <p:txBody>
          <a:bodyPr anchor="b"/>
          <a:lstStyle>
            <a:lvl1pPr algn="l">
              <a:defRPr sz="3000" b="1" i="0">
                <a:latin typeface="Open Sans" panose="020B0606030504020204" pitchFamily="34" charset="0"/>
                <a:ea typeface="Open Sans" panose="020B0606030504020204" pitchFamily="34" charset="0"/>
                <a:cs typeface="Open Sans" panose="020B0606030504020204" pitchFamily="34" charset="0"/>
              </a:defRPr>
            </a:lvl1pPr>
          </a:lstStyle>
          <a:p>
            <a:pPr lvl="0"/>
            <a:r>
              <a:rPr lang="en-US"/>
              <a:t>HEADER HERE </a:t>
            </a:r>
            <a:br>
              <a:rPr lang="en-US"/>
            </a:br>
            <a:r>
              <a:rPr lang="en-US"/>
              <a:t>(ENCODE NORMAL BLACK, 30 PT.)</a:t>
            </a:r>
          </a:p>
        </p:txBody>
      </p:sp>
    </p:spTree>
    <p:extLst>
      <p:ext uri="{BB962C8B-B14F-4D97-AF65-F5344CB8AC3E}">
        <p14:creationId xmlns:p14="http://schemas.microsoft.com/office/powerpoint/2010/main" val="14502204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Header + Graphic">
    <p:spTree>
      <p:nvGrpSpPr>
        <p:cNvPr id="1" name=""/>
        <p:cNvGrpSpPr/>
        <p:nvPr/>
      </p:nvGrpSpPr>
      <p:grpSpPr>
        <a:xfrm>
          <a:off x="0" y="0"/>
          <a:ext cx="0" cy="0"/>
          <a:chOff x="0" y="0"/>
          <a:chExt cx="0" cy="0"/>
        </a:xfrm>
      </p:grpSpPr>
      <p:sp>
        <p:nvSpPr>
          <p:cNvPr id="12" name="Chart Placeholder 11"/>
          <p:cNvSpPr>
            <a:spLocks noGrp="1"/>
          </p:cNvSpPr>
          <p:nvPr>
            <p:ph type="chart" sz="quarter" idx="12" hasCustomPrompt="1"/>
          </p:nvPr>
        </p:nvSpPr>
        <p:spPr>
          <a:xfrm>
            <a:off x="766763" y="1736725"/>
            <a:ext cx="8021637" cy="4432300"/>
          </a:xfrm>
          <a:prstGeom prst="rect">
            <a:avLst/>
          </a:prstGeom>
        </p:spPr>
        <p:txBody>
          <a:bodyPr>
            <a:normAutofit/>
          </a:bodyPr>
          <a:lstStyle>
            <a:lvl1pPr marL="0" indent="0">
              <a:buNone/>
              <a:defRPr sz="2400" b="0" i="1" baseline="0">
                <a:solidFill>
                  <a:srgbClr val="999999"/>
                </a:solidFill>
                <a:latin typeface="Open Sans" panose="020B0606030504020204" pitchFamily="34" charset="0"/>
                <a:cs typeface="Open Sans" panose="020B0606030504020204" pitchFamily="34" charset="0"/>
              </a:defRPr>
            </a:lvl1pPr>
          </a:lstStyle>
          <a:p>
            <a:r>
              <a:rPr lang="en-US"/>
              <a:t>Graphics can go here – </a:t>
            </a:r>
            <a:br>
              <a:rPr lang="en-US"/>
            </a:br>
            <a:r>
              <a:rPr lang="en-US"/>
              <a:t>replace this box with your image or chart</a:t>
            </a:r>
          </a:p>
        </p:txBody>
      </p:sp>
      <p:pic>
        <p:nvPicPr>
          <p:cNvPr id="7" name="Picture 6" descr="Wordmark_center_Purple_HEX.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6363105" y="6487457"/>
            <a:ext cx="2425295" cy="163374"/>
          </a:xfrm>
          <a:prstGeom prst="rect">
            <a:avLst/>
          </a:prstGeom>
        </p:spPr>
      </p:pic>
      <p:pic>
        <p:nvPicPr>
          <p:cNvPr id="6" name="Picture 5" descr="Bar_RtAngle_7502_RGB.png"/>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784225" y="1437805"/>
            <a:ext cx="1358184" cy="67050"/>
          </a:xfrm>
          <a:prstGeom prst="rect">
            <a:avLst/>
          </a:prstGeom>
        </p:spPr>
      </p:pic>
      <p:sp>
        <p:nvSpPr>
          <p:cNvPr id="2" name="Title 1"/>
          <p:cNvSpPr>
            <a:spLocks noGrp="1"/>
          </p:cNvSpPr>
          <p:nvPr>
            <p:ph type="title" hasCustomPrompt="1"/>
          </p:nvPr>
        </p:nvSpPr>
        <p:spPr>
          <a:xfrm>
            <a:off x="671756" y="371511"/>
            <a:ext cx="8116644" cy="991998"/>
          </a:xfrm>
          <a:prstGeom prst="rect">
            <a:avLst/>
          </a:prstGeom>
        </p:spPr>
        <p:txBody>
          <a:bodyPr anchor="b"/>
          <a:lstStyle>
            <a:lvl1pPr algn="l">
              <a:defRPr sz="3000" b="1" i="0">
                <a:latin typeface="Open Sans" panose="020B0606030504020204" pitchFamily="34" charset="0"/>
                <a:ea typeface="Open Sans" panose="020B0606030504020204" pitchFamily="34" charset="0"/>
                <a:cs typeface="Open Sans" panose="020B0606030504020204" pitchFamily="34" charset="0"/>
              </a:defRPr>
            </a:lvl1pPr>
          </a:lstStyle>
          <a:p>
            <a:pPr lvl="0"/>
            <a:r>
              <a:rPr lang="en-US"/>
              <a:t>HEADER HERE </a:t>
            </a:r>
            <a:br>
              <a:rPr lang="en-US"/>
            </a:br>
            <a:r>
              <a:rPr lang="en-US"/>
              <a:t>(ENCODE NORMAL BLACK, 30 PT.)</a:t>
            </a:r>
          </a:p>
        </p:txBody>
      </p:sp>
    </p:spTree>
    <p:extLst>
      <p:ext uri="{BB962C8B-B14F-4D97-AF65-F5344CB8AC3E}">
        <p14:creationId xmlns:p14="http://schemas.microsoft.com/office/powerpoint/2010/main" val="24895524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_Title Slide">
    <p:bg>
      <p:bgPr>
        <a:solidFill>
          <a:srgbClr val="4B2E83"/>
        </a:solidFill>
        <a:effectLst/>
      </p:bgPr>
    </p:bg>
    <p:spTree>
      <p:nvGrpSpPr>
        <p:cNvPr id="1" name=""/>
        <p:cNvGrpSpPr/>
        <p:nvPr/>
      </p:nvGrpSpPr>
      <p:grpSpPr>
        <a:xfrm>
          <a:off x="0" y="0"/>
          <a:ext cx="0" cy="0"/>
          <a:chOff x="0" y="0"/>
          <a:chExt cx="0" cy="0"/>
        </a:xfrm>
      </p:grpSpPr>
      <p:pic>
        <p:nvPicPr>
          <p:cNvPr id="5" name="Picture 4" descr="UW_W Logo_White.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445815" y="5945854"/>
            <a:ext cx="1371600" cy="923544"/>
          </a:xfrm>
          <a:prstGeom prst="rect">
            <a:avLst/>
          </a:prstGeom>
        </p:spPr>
      </p:pic>
      <p:pic>
        <p:nvPicPr>
          <p:cNvPr id="9" name="Picture 8"/>
          <p:cNvPicPr>
            <a:picLocks noChangeAspect="1"/>
          </p:cNvPicPr>
          <p:nvPr userDrawn="1"/>
        </p:nvPicPr>
        <p:blipFill>
          <a:blip r:embed="rId3"/>
          <a:stretch>
            <a:fillRect/>
          </a:stretch>
        </p:blipFill>
        <p:spPr>
          <a:xfrm>
            <a:off x="677335" y="6354234"/>
            <a:ext cx="2540000" cy="266700"/>
          </a:xfrm>
          <a:prstGeom prst="rect">
            <a:avLst/>
          </a:prstGeom>
        </p:spPr>
      </p:pic>
      <p:pic>
        <p:nvPicPr>
          <p:cNvPr id="2" name="Picture 1" descr="Bar_RtAngle_7502_RGB.png"/>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813588" y="4006085"/>
            <a:ext cx="2284303" cy="112770"/>
          </a:xfrm>
          <a:prstGeom prst="rect">
            <a:avLst/>
          </a:prstGeom>
        </p:spPr>
      </p:pic>
      <p:sp>
        <p:nvSpPr>
          <p:cNvPr id="3" name="Title 2"/>
          <p:cNvSpPr>
            <a:spLocks noGrp="1"/>
          </p:cNvSpPr>
          <p:nvPr>
            <p:ph type="title" hasCustomPrompt="1"/>
          </p:nvPr>
        </p:nvSpPr>
        <p:spPr>
          <a:xfrm>
            <a:off x="671757" y="1179824"/>
            <a:ext cx="6972300" cy="2641756"/>
          </a:xfrm>
          <a:prstGeom prst="rect">
            <a:avLst/>
          </a:prstGeom>
        </p:spPr>
        <p:txBody>
          <a:bodyPr anchor="b"/>
          <a:lstStyle>
            <a:lvl1pPr algn="l">
              <a:defRPr sz="3750" b="1" i="0">
                <a:solidFill>
                  <a:schemeClr val="tx2"/>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a:t>TITLE HERE</a:t>
            </a:r>
            <a:br>
              <a:rPr lang="en-US"/>
            </a:br>
            <a:r>
              <a:rPr lang="en-US"/>
              <a:t>ENCODE NORMAL</a:t>
            </a:r>
            <a:br>
              <a:rPr lang="en-US"/>
            </a:br>
            <a:r>
              <a:rPr lang="en-US"/>
              <a:t>BLACK, 50 PT. </a:t>
            </a:r>
          </a:p>
        </p:txBody>
      </p:sp>
    </p:spTree>
    <p:extLst>
      <p:ext uri="{BB962C8B-B14F-4D97-AF65-F5344CB8AC3E}">
        <p14:creationId xmlns:p14="http://schemas.microsoft.com/office/powerpoint/2010/main" val="385895947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5" Type="http://schemas.openxmlformats.org/officeDocument/2006/relationships/slideLayout" Target="../slideLayouts/slideLayout9.xml"/><Relationship Id="rId4"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4B2E8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03703096"/>
      </p:ext>
    </p:extLst>
  </p:cSld>
  <p:clrMap bg1="dk1" tx1="lt1" bg2="dk2" tx2="lt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19868176"/>
      </p:ext>
    </p:extLst>
  </p:cSld>
  <p:clrMap bg1="lt1" tx1="dk1" bg2="lt2" tx2="dk2" accent1="accent1" accent2="accent2" accent3="accent3" accent4="accent4" accent5="accent5" accent6="accent6" hlink="hlink" folHlink="folHlink"/>
  <p:sldLayoutIdLst>
    <p:sldLayoutId id="2147483653" r:id="rId1"/>
    <p:sldLayoutId id="2147483663" r:id="rId2"/>
    <p:sldLayoutId id="2147483664" r:id="rId3"/>
    <p:sldLayoutId id="2147483665" r:id="rId4"/>
    <p:sldLayoutId id="2147483666" r:id="rId5"/>
    <p:sldLayoutId id="2147483667" r:id="rId6"/>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8" Type="http://schemas.openxmlformats.org/officeDocument/2006/relationships/image" Target="../media/image32.svg"/><Relationship Id="rId13" Type="http://schemas.openxmlformats.org/officeDocument/2006/relationships/image" Target="../media/image37.png"/><Relationship Id="rId3" Type="http://schemas.openxmlformats.org/officeDocument/2006/relationships/image" Target="../media/image27.png"/><Relationship Id="rId7" Type="http://schemas.openxmlformats.org/officeDocument/2006/relationships/image" Target="../media/image31.png"/><Relationship Id="rId12" Type="http://schemas.openxmlformats.org/officeDocument/2006/relationships/image" Target="../media/image36.svg"/><Relationship Id="rId2" Type="http://schemas.openxmlformats.org/officeDocument/2006/relationships/notesSlide" Target="../notesSlides/notesSlide11.xml"/><Relationship Id="rId1" Type="http://schemas.openxmlformats.org/officeDocument/2006/relationships/slideLayout" Target="../slideLayouts/slideLayout8.xml"/><Relationship Id="rId6" Type="http://schemas.openxmlformats.org/officeDocument/2006/relationships/image" Target="../media/image30.svg"/><Relationship Id="rId11" Type="http://schemas.openxmlformats.org/officeDocument/2006/relationships/image" Target="../media/image35.png"/><Relationship Id="rId5" Type="http://schemas.openxmlformats.org/officeDocument/2006/relationships/image" Target="../media/image29.png"/><Relationship Id="rId10" Type="http://schemas.openxmlformats.org/officeDocument/2006/relationships/image" Target="../media/image34.svg"/><Relationship Id="rId4" Type="http://schemas.openxmlformats.org/officeDocument/2006/relationships/image" Target="../media/image28.svg"/><Relationship Id="rId9" Type="http://schemas.openxmlformats.org/officeDocument/2006/relationships/image" Target="../media/image33.png"/><Relationship Id="rId14" Type="http://schemas.openxmlformats.org/officeDocument/2006/relationships/image" Target="../media/image38.sv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3.xml"/><Relationship Id="rId1" Type="http://schemas.openxmlformats.org/officeDocument/2006/relationships/slideLayout" Target="../slideLayouts/slideLayout6.xml"/><Relationship Id="rId6" Type="http://schemas.openxmlformats.org/officeDocument/2006/relationships/image" Target="../media/image23.svg"/><Relationship Id="rId5" Type="http://schemas.openxmlformats.org/officeDocument/2006/relationships/image" Target="../media/image22.png"/><Relationship Id="rId4" Type="http://schemas.microsoft.com/office/2007/relationships/hdphoto" Target="../media/hdphoto1.wdp"/></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4.xml"/><Relationship Id="rId1" Type="http://schemas.openxmlformats.org/officeDocument/2006/relationships/slideLayout" Target="../slideLayouts/slideLayout8.xml"/><Relationship Id="rId5" Type="http://schemas.openxmlformats.org/officeDocument/2006/relationships/image" Target="../media/image40.jpeg"/><Relationship Id="rId4" Type="http://schemas.openxmlformats.org/officeDocument/2006/relationships/image" Target="../media/image23.svg"/></Relationships>
</file>

<file path=ppt/slides/_rels/slide15.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15.xml"/><Relationship Id="rId1" Type="http://schemas.openxmlformats.org/officeDocument/2006/relationships/slideLayout" Target="../slideLayouts/slideLayout6.xml"/><Relationship Id="rId5" Type="http://schemas.openxmlformats.org/officeDocument/2006/relationships/image" Target="../media/image23.svg"/><Relationship Id="rId4" Type="http://schemas.openxmlformats.org/officeDocument/2006/relationships/image" Target="../media/image22.png"/></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6.xml"/><Relationship Id="rId1" Type="http://schemas.openxmlformats.org/officeDocument/2006/relationships/slideLayout" Target="../slideLayouts/slideLayout8.xml"/><Relationship Id="rId6" Type="http://schemas.microsoft.com/office/2007/relationships/hdphoto" Target="../media/hdphoto2.wdp"/><Relationship Id="rId5" Type="http://schemas.openxmlformats.org/officeDocument/2006/relationships/image" Target="../media/image42.png"/><Relationship Id="rId4" Type="http://schemas.openxmlformats.org/officeDocument/2006/relationships/image" Target="../media/image25.svg"/></Relationships>
</file>

<file path=ppt/slides/_rels/slide1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7.xml"/><Relationship Id="rId1" Type="http://schemas.openxmlformats.org/officeDocument/2006/relationships/slideLayout" Target="../slideLayouts/slideLayout8.xml"/><Relationship Id="rId5" Type="http://schemas.openxmlformats.org/officeDocument/2006/relationships/image" Target="../media/image43.jpeg"/><Relationship Id="rId4" Type="http://schemas.openxmlformats.org/officeDocument/2006/relationships/image" Target="../media/image25.svg"/></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8.xml"/><Relationship Id="rId1" Type="http://schemas.openxmlformats.org/officeDocument/2006/relationships/slideLayout" Target="../slideLayouts/slideLayout8.xml"/><Relationship Id="rId6" Type="http://schemas.microsoft.com/office/2007/relationships/hdphoto" Target="../media/hdphoto3.wdp"/><Relationship Id="rId5" Type="http://schemas.openxmlformats.org/officeDocument/2006/relationships/image" Target="../media/image44.png"/><Relationship Id="rId4" Type="http://schemas.openxmlformats.org/officeDocument/2006/relationships/image" Target="../media/image25.svg"/></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9.xml"/><Relationship Id="rId1" Type="http://schemas.openxmlformats.org/officeDocument/2006/relationships/slideLayout" Target="../slideLayouts/slideLayout8.xml"/><Relationship Id="rId6" Type="http://schemas.microsoft.com/office/2007/relationships/hdphoto" Target="../media/hdphoto4.wdp"/><Relationship Id="rId5" Type="http://schemas.openxmlformats.org/officeDocument/2006/relationships/image" Target="../media/image45.png"/><Relationship Id="rId4" Type="http://schemas.openxmlformats.org/officeDocument/2006/relationships/image" Target="../media/image25.svg"/></Relationships>
</file>

<file path=ppt/slides/_rels/slide2.xml.rels><?xml version="1.0" encoding="UTF-8" standalone="yes"?>
<Relationships xmlns="http://schemas.openxmlformats.org/package/2006/relationships"><Relationship Id="rId3" Type="http://schemas.openxmlformats.org/officeDocument/2006/relationships/image" Target="../media/image8.jpeg"/><Relationship Id="rId7"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8" Type="http://schemas.openxmlformats.org/officeDocument/2006/relationships/image" Target="../media/image15.jpeg"/><Relationship Id="rId13" Type="http://schemas.openxmlformats.org/officeDocument/2006/relationships/image" Target="../media/image18.png"/><Relationship Id="rId3" Type="http://schemas.openxmlformats.org/officeDocument/2006/relationships/image" Target="../media/image13.jpeg"/><Relationship Id="rId7" Type="http://schemas.openxmlformats.org/officeDocument/2006/relationships/hyperlink" Target="https://creativecommons.org/licenses/by/3.0/" TargetMode="External"/><Relationship Id="rId12" Type="http://schemas.openxmlformats.org/officeDocument/2006/relationships/image" Target="../media/image17.jpeg"/><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hyperlink" Target="https://localwiki.org/bloomington-normal/Swimming/_files/il-state-u-logo2.jpg/_info/" TargetMode="External"/><Relationship Id="rId11" Type="http://schemas.openxmlformats.org/officeDocument/2006/relationships/image" Target="../media/image16.jpeg"/><Relationship Id="rId5" Type="http://schemas.openxmlformats.org/officeDocument/2006/relationships/image" Target="../media/image14.jpeg"/><Relationship Id="rId15" Type="http://schemas.openxmlformats.org/officeDocument/2006/relationships/image" Target="../media/image20.png"/><Relationship Id="rId10" Type="http://schemas.openxmlformats.org/officeDocument/2006/relationships/hyperlink" Target="https://creativecommons.org/licenses/by-nc-sa/3.0/" TargetMode="External"/><Relationship Id="rId4" Type="http://schemas.openxmlformats.org/officeDocument/2006/relationships/hyperlink" Target="https://www.publicdomainpictures.net/view-image.php?image=354346&amp;picture=texte-de-cachet-blanc-de-lamp39ohio-sur-" TargetMode="External"/><Relationship Id="rId9" Type="http://schemas.openxmlformats.org/officeDocument/2006/relationships/hyperlink" Target="http://futures.commons.gc.cuny.edu/2014/11/18/interactive-media-design-job-opportunities-at-uw-bothell/" TargetMode="External"/><Relationship Id="rId14" Type="http://schemas.openxmlformats.org/officeDocument/2006/relationships/image" Target="../media/image19.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7.xml"/><Relationship Id="rId1" Type="http://schemas.openxmlformats.org/officeDocument/2006/relationships/slideLayout" Target="../slideLayouts/slideLayout8.xml"/><Relationship Id="rId6" Type="http://schemas.openxmlformats.org/officeDocument/2006/relationships/image" Target="../media/image25.svg"/><Relationship Id="rId5" Type="http://schemas.openxmlformats.org/officeDocument/2006/relationships/image" Target="../media/image24.png"/><Relationship Id="rId4" Type="http://schemas.openxmlformats.org/officeDocument/2006/relationships/image" Target="../media/image23.sv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671757" y="1179824"/>
            <a:ext cx="7991128" cy="2577984"/>
          </a:xfrm>
        </p:spPr>
        <p:txBody>
          <a:bodyPr lIns="91440" tIns="45720" rIns="91440" bIns="45720" anchor="b"/>
          <a:lstStyle/>
          <a:p>
            <a:r>
              <a:rPr lang="en-US" sz="6000" dirty="0">
                <a:solidFill>
                  <a:srgbClr val="4B2E83"/>
                </a:solidFill>
                <a:latin typeface="Open Sans"/>
                <a:ea typeface="Open Sans"/>
                <a:cs typeface="Open Sans"/>
              </a:rPr>
              <a:t>Creating Inclusive Cultures in STEM</a:t>
            </a:r>
            <a:endParaRPr lang="en-US" sz="6000" dirty="0">
              <a:solidFill>
                <a:srgbClr val="4B2E83"/>
              </a:solidFill>
            </a:endParaRPr>
          </a:p>
        </p:txBody>
      </p:sp>
      <p:pic>
        <p:nvPicPr>
          <p:cNvPr id="4" name="Picture 3">
            <a:extLst>
              <a:ext uri="{FF2B5EF4-FFF2-40B4-BE49-F238E27FC236}">
                <a16:creationId xmlns:a16="http://schemas.microsoft.com/office/drawing/2014/main" id="{6023DDB8-7AA8-4849-8BC1-1E79B7A0E1FC}"/>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784773" y="5437176"/>
            <a:ext cx="7878112" cy="566692"/>
          </a:xfrm>
          <a:prstGeom prst="rect">
            <a:avLst/>
          </a:prstGeom>
        </p:spPr>
      </p:pic>
      <p:sp>
        <p:nvSpPr>
          <p:cNvPr id="5" name="Title 2">
            <a:extLst>
              <a:ext uri="{FF2B5EF4-FFF2-40B4-BE49-F238E27FC236}">
                <a16:creationId xmlns:a16="http://schemas.microsoft.com/office/drawing/2014/main" id="{8B099AEA-55B8-3747-8163-71768519C06B}"/>
              </a:ext>
            </a:extLst>
          </p:cNvPr>
          <p:cNvSpPr txBox="1">
            <a:spLocks/>
          </p:cNvSpPr>
          <p:nvPr/>
        </p:nvSpPr>
        <p:spPr>
          <a:xfrm>
            <a:off x="671757" y="4102768"/>
            <a:ext cx="4610106" cy="1841470"/>
          </a:xfrm>
          <a:prstGeom prst="rect">
            <a:avLst/>
          </a:prstGeom>
        </p:spPr>
        <p:txBody>
          <a:bodyPr anchor="b"/>
          <a:lstStyle>
            <a:lvl1pPr algn="l" defTabSz="457200" rtl="0" eaLnBrk="1" latinLnBrk="0" hangingPunct="1">
              <a:spcBef>
                <a:spcPct val="0"/>
              </a:spcBef>
              <a:buNone/>
              <a:defRPr sz="5000" b="1" i="0" kern="1200">
                <a:solidFill>
                  <a:schemeClr val="tx2"/>
                </a:solidFill>
                <a:latin typeface="Encode Sans Normal Black" charset="0"/>
                <a:ea typeface="Encode Sans Normal Black" charset="0"/>
                <a:cs typeface="Encode Sans Normal Black" charset="0"/>
              </a:defRPr>
            </a:lvl1pPr>
          </a:lstStyle>
          <a:p>
            <a:br>
              <a:rPr lang="en-US" dirty="0">
                <a:solidFill>
                  <a:srgbClr val="4B2E83"/>
                </a:solidFill>
                <a:latin typeface="Open Sans" panose="020B0606030504020204" pitchFamily="34" charset="0"/>
                <a:ea typeface="Open Sans" panose="020B0606030504020204" pitchFamily="34" charset="0"/>
                <a:cs typeface="Open Sans" panose="020B0606030504020204" pitchFamily="34" charset="0"/>
              </a:rPr>
            </a:br>
            <a:r>
              <a:rPr lang="en-US" sz="2800" dirty="0">
                <a:solidFill>
                  <a:srgbClr val="4B2E83"/>
                </a:solidFill>
                <a:latin typeface="Open Sans" panose="020B0606030504020204" pitchFamily="34" charset="0"/>
                <a:ea typeface="Open Sans" panose="020B0606030504020204" pitchFamily="34" charset="0"/>
                <a:cs typeface="Open Sans" panose="020B0606030504020204" pitchFamily="34" charset="0"/>
              </a:rPr>
              <a:t>Dr. Liz Litzler</a:t>
            </a:r>
            <a:br>
              <a:rPr lang="en-US" dirty="0">
                <a:solidFill>
                  <a:srgbClr val="4B2E83"/>
                </a:solidFill>
                <a:latin typeface="Open Sans" panose="020B0606030504020204" pitchFamily="34" charset="0"/>
                <a:ea typeface="Open Sans" panose="020B0606030504020204" pitchFamily="34" charset="0"/>
                <a:cs typeface="Open Sans" panose="020B0606030504020204" pitchFamily="34" charset="0"/>
              </a:rPr>
            </a:br>
            <a:endParaRPr lang="en-US" dirty="0">
              <a:solidFill>
                <a:srgbClr val="4B2E83"/>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9134775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43968A8-F950-3728-EC64-FFD36C368913}"/>
              </a:ext>
            </a:extLst>
          </p:cNvPr>
          <p:cNvSpPr>
            <a:spLocks noGrp="1"/>
          </p:cNvSpPr>
          <p:nvPr>
            <p:ph type="body" sz="quarter" idx="11"/>
          </p:nvPr>
        </p:nvSpPr>
        <p:spPr>
          <a:xfrm>
            <a:off x="745358" y="1819198"/>
            <a:ext cx="8197114" cy="3810086"/>
          </a:xfrm>
        </p:spPr>
        <p:txBody>
          <a:bodyPr/>
          <a:lstStyle/>
          <a:p>
            <a:pPr marL="0" indent="0">
              <a:buNone/>
            </a:pPr>
            <a:r>
              <a:rPr lang="en-US" sz="3600" b="0" i="0" dirty="0">
                <a:solidFill>
                  <a:schemeClr val="accent1"/>
                </a:solidFill>
                <a:effectLst/>
                <a:latin typeface="Roboto" panose="02000000000000000000" pitchFamily="2" charset="0"/>
              </a:rPr>
              <a:t>Picture a situation when you felt included, welcomed, or valued in the recent past….</a:t>
            </a:r>
          </a:p>
          <a:p>
            <a:pPr marL="0" indent="0">
              <a:buNone/>
            </a:pPr>
            <a:endParaRPr lang="en-US" sz="3600" b="0" dirty="0">
              <a:solidFill>
                <a:schemeClr val="accent1"/>
              </a:solidFill>
              <a:latin typeface="Roboto" panose="02000000000000000000" pitchFamily="2" charset="0"/>
            </a:endParaRPr>
          </a:p>
          <a:p>
            <a:pPr marL="0" indent="0">
              <a:buNone/>
            </a:pPr>
            <a:r>
              <a:rPr lang="en-US" sz="3600" b="0" dirty="0">
                <a:solidFill>
                  <a:schemeClr val="accent1"/>
                </a:solidFill>
                <a:latin typeface="Roboto" panose="02000000000000000000" pitchFamily="2" charset="0"/>
              </a:rPr>
              <a:t>What about that situation made you feel that way?</a:t>
            </a:r>
            <a:endParaRPr lang="en-US" sz="3600" b="1" i="0" dirty="0">
              <a:solidFill>
                <a:schemeClr val="accent1"/>
              </a:solidFill>
              <a:effectLst/>
              <a:latin typeface="Roboto" panose="02000000000000000000" pitchFamily="2" charset="0"/>
            </a:endParaRPr>
          </a:p>
        </p:txBody>
      </p:sp>
      <p:sp>
        <p:nvSpPr>
          <p:cNvPr id="4" name="Title 3">
            <a:extLst>
              <a:ext uri="{FF2B5EF4-FFF2-40B4-BE49-F238E27FC236}">
                <a16:creationId xmlns:a16="http://schemas.microsoft.com/office/drawing/2014/main" id="{BEB8B6CC-A219-1CF1-EE75-D232E71392CC}"/>
              </a:ext>
            </a:extLst>
          </p:cNvPr>
          <p:cNvSpPr>
            <a:spLocks noGrp="1"/>
          </p:cNvSpPr>
          <p:nvPr>
            <p:ph type="title"/>
          </p:nvPr>
        </p:nvSpPr>
        <p:spPr/>
        <p:txBody>
          <a:bodyPr/>
          <a:lstStyle/>
          <a:p>
            <a:r>
              <a:rPr lang="en-US" dirty="0"/>
              <a:t>Reflection Exercise</a:t>
            </a:r>
          </a:p>
        </p:txBody>
      </p:sp>
    </p:spTree>
    <p:extLst>
      <p:ext uri="{BB962C8B-B14F-4D97-AF65-F5344CB8AC3E}">
        <p14:creationId xmlns:p14="http://schemas.microsoft.com/office/powerpoint/2010/main" val="2709882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D5A6B9-850C-5C68-9512-0FFB9B3B0A3B}"/>
              </a:ext>
            </a:extLst>
          </p:cNvPr>
          <p:cNvSpPr>
            <a:spLocks noGrp="1"/>
          </p:cNvSpPr>
          <p:nvPr>
            <p:ph type="title"/>
          </p:nvPr>
        </p:nvSpPr>
        <p:spPr/>
        <p:txBody>
          <a:bodyPr/>
          <a:lstStyle/>
          <a:p>
            <a:r>
              <a:rPr lang="en-US" dirty="0"/>
              <a:t>Discuss: Bringing our full selves to our work</a:t>
            </a:r>
          </a:p>
        </p:txBody>
      </p:sp>
      <p:pic>
        <p:nvPicPr>
          <p:cNvPr id="7" name="Graphic 6" descr="Man in pirate attire">
            <a:extLst>
              <a:ext uri="{FF2B5EF4-FFF2-40B4-BE49-F238E27FC236}">
                <a16:creationId xmlns:a16="http://schemas.microsoft.com/office/drawing/2014/main" id="{984A463A-0665-1848-79C8-617137E89C5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621096" y="4039665"/>
            <a:ext cx="1520313" cy="2130832"/>
          </a:xfrm>
          <a:prstGeom prst="rect">
            <a:avLst/>
          </a:prstGeom>
        </p:spPr>
      </p:pic>
      <p:pic>
        <p:nvPicPr>
          <p:cNvPr id="21" name="Graphic 20" descr="Old woman wearing lightning shirt">
            <a:extLst>
              <a:ext uri="{FF2B5EF4-FFF2-40B4-BE49-F238E27FC236}">
                <a16:creationId xmlns:a16="http://schemas.microsoft.com/office/drawing/2014/main" id="{B4BC1208-DE24-8608-3199-B4ACF4EF5ACC}"/>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554266" y="3970509"/>
            <a:ext cx="1484400" cy="2286455"/>
          </a:xfrm>
          <a:prstGeom prst="rect">
            <a:avLst/>
          </a:prstGeom>
        </p:spPr>
      </p:pic>
      <p:pic>
        <p:nvPicPr>
          <p:cNvPr id="23" name="Graphic 22" descr="Crying woman holding a cup">
            <a:extLst>
              <a:ext uri="{FF2B5EF4-FFF2-40B4-BE49-F238E27FC236}">
                <a16:creationId xmlns:a16="http://schemas.microsoft.com/office/drawing/2014/main" id="{95269D2F-7E4F-C473-AAE8-87119B14DFC2}"/>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889859" y="4039665"/>
            <a:ext cx="1699877" cy="2322367"/>
          </a:xfrm>
          <a:prstGeom prst="rect">
            <a:avLst/>
          </a:prstGeom>
        </p:spPr>
      </p:pic>
      <p:pic>
        <p:nvPicPr>
          <p:cNvPr id="30" name="Graphic 29" descr="Man in hoodie holding controller">
            <a:extLst>
              <a:ext uri="{FF2B5EF4-FFF2-40B4-BE49-F238E27FC236}">
                <a16:creationId xmlns:a16="http://schemas.microsoft.com/office/drawing/2014/main" id="{92F58F4F-20FD-5721-FB80-86403740C97C}"/>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889859" y="1624199"/>
            <a:ext cx="1604110" cy="2346310"/>
          </a:xfrm>
          <a:prstGeom prst="rect">
            <a:avLst/>
          </a:prstGeom>
        </p:spPr>
      </p:pic>
      <p:pic>
        <p:nvPicPr>
          <p:cNvPr id="31" name="Graphic 30" descr="Woman taking a photo">
            <a:extLst>
              <a:ext uri="{FF2B5EF4-FFF2-40B4-BE49-F238E27FC236}">
                <a16:creationId xmlns:a16="http://schemas.microsoft.com/office/drawing/2014/main" id="{3130747D-D1B5-24FC-550B-EC04435E52DF}"/>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3621096" y="1604928"/>
            <a:ext cx="1807616" cy="2322368"/>
          </a:xfrm>
          <a:prstGeom prst="rect">
            <a:avLst/>
          </a:prstGeom>
        </p:spPr>
      </p:pic>
      <p:pic>
        <p:nvPicPr>
          <p:cNvPr id="32" name="Graphic 31" descr="Person wearing a mask">
            <a:extLst>
              <a:ext uri="{FF2B5EF4-FFF2-40B4-BE49-F238E27FC236}">
                <a16:creationId xmlns:a16="http://schemas.microsoft.com/office/drawing/2014/main" id="{0F7D2CB0-F31A-90DA-75F1-A826ECB54BB3}"/>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6555839" y="1465951"/>
            <a:ext cx="1580168" cy="2418136"/>
          </a:xfrm>
          <a:prstGeom prst="rect">
            <a:avLst/>
          </a:prstGeom>
        </p:spPr>
      </p:pic>
    </p:spTree>
    <p:extLst>
      <p:ext uri="{BB962C8B-B14F-4D97-AF65-F5344CB8AC3E}">
        <p14:creationId xmlns:p14="http://schemas.microsoft.com/office/powerpoint/2010/main" val="5364062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5A1D0D6-5BA2-26E9-65BC-84BEED191981}"/>
              </a:ext>
            </a:extLst>
          </p:cNvPr>
          <p:cNvSpPr>
            <a:spLocks noGrp="1"/>
          </p:cNvSpPr>
          <p:nvPr>
            <p:ph type="title"/>
          </p:nvPr>
        </p:nvSpPr>
        <p:spPr/>
        <p:txBody>
          <a:bodyPr/>
          <a:lstStyle/>
          <a:p>
            <a:r>
              <a:rPr lang="en-US" dirty="0"/>
              <a:t>Research on Barriers to Inclusion </a:t>
            </a:r>
            <a:br>
              <a:rPr lang="en-US" dirty="0"/>
            </a:br>
            <a:r>
              <a:rPr lang="en-US" dirty="0"/>
              <a:t>(and how to address them)</a:t>
            </a:r>
          </a:p>
        </p:txBody>
      </p:sp>
    </p:spTree>
    <p:extLst>
      <p:ext uri="{BB962C8B-B14F-4D97-AF65-F5344CB8AC3E}">
        <p14:creationId xmlns:p14="http://schemas.microsoft.com/office/powerpoint/2010/main" val="31824250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1F37BC4-377E-2144-B145-30D744A8CB66}"/>
              </a:ext>
            </a:extLst>
          </p:cNvPr>
          <p:cNvSpPr>
            <a:spLocks noGrp="1"/>
          </p:cNvSpPr>
          <p:nvPr>
            <p:ph type="title"/>
          </p:nvPr>
        </p:nvSpPr>
        <p:spPr/>
        <p:txBody>
          <a:bodyPr/>
          <a:lstStyle/>
          <a:p>
            <a:r>
              <a:rPr lang="en-US" dirty="0"/>
              <a:t>Stereotypes/Unconscious Bias/Implicit Bias</a:t>
            </a:r>
          </a:p>
        </p:txBody>
      </p:sp>
      <p:pic>
        <p:nvPicPr>
          <p:cNvPr id="5" name="Content Placeholder 3">
            <a:extLst>
              <a:ext uri="{FF2B5EF4-FFF2-40B4-BE49-F238E27FC236}">
                <a16:creationId xmlns:a16="http://schemas.microsoft.com/office/drawing/2014/main" id="{42C9475B-DE8D-7140-8239-65C70740E181}"/>
              </a:ext>
            </a:extLst>
          </p:cNvPr>
          <p:cNvPicPr>
            <a:picLocks noChangeAspect="1"/>
          </p:cNvPicPr>
          <p:nvPr/>
        </p:nvPicPr>
        <p:blipFill rotWithShape="1">
          <a:blip r:embed="rId3" cstate="print">
            <a:extLst>
              <a:ext uri="{BEBA8EAE-BF5A-486C-A8C5-ECC9F3942E4B}">
                <a14:imgProps xmlns:a14="http://schemas.microsoft.com/office/drawing/2010/main">
                  <a14:imgLayer r:embed="rId4">
                    <a14:imgEffect>
                      <a14:artisticBlur/>
                    </a14:imgEffect>
                  </a14:imgLayer>
                </a14:imgProps>
              </a:ext>
              <a:ext uri="{28A0092B-C50C-407E-A947-70E740481C1C}">
                <a14:useLocalDpi xmlns:a14="http://schemas.microsoft.com/office/drawing/2010/main"/>
              </a:ext>
            </a:extLst>
          </a:blip>
          <a:srcRect/>
          <a:stretch/>
        </p:blipFill>
        <p:spPr>
          <a:xfrm>
            <a:off x="0" y="1555444"/>
            <a:ext cx="9144000" cy="4196220"/>
          </a:xfrm>
          <a:prstGeom prst="rect">
            <a:avLst/>
          </a:prstGeom>
        </p:spPr>
      </p:pic>
      <p:pic>
        <p:nvPicPr>
          <p:cNvPr id="2" name="Graphic 1" descr="User with solid fill">
            <a:extLst>
              <a:ext uri="{FF2B5EF4-FFF2-40B4-BE49-F238E27FC236}">
                <a16:creationId xmlns:a16="http://schemas.microsoft.com/office/drawing/2014/main" id="{BA612BFA-F51A-B3CB-8FEB-7B296485AD3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0" y="5943600"/>
            <a:ext cx="914400" cy="914400"/>
          </a:xfrm>
          <a:prstGeom prst="rect">
            <a:avLst/>
          </a:prstGeom>
        </p:spPr>
      </p:pic>
    </p:spTree>
    <p:extLst>
      <p:ext uri="{BB962C8B-B14F-4D97-AF65-F5344CB8AC3E}">
        <p14:creationId xmlns:p14="http://schemas.microsoft.com/office/powerpoint/2010/main" val="15894315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61C6C62-643E-611B-C8D3-02C7AEE599FB}"/>
              </a:ext>
            </a:extLst>
          </p:cNvPr>
          <p:cNvSpPr>
            <a:spLocks noGrp="1"/>
          </p:cNvSpPr>
          <p:nvPr>
            <p:ph type="title"/>
          </p:nvPr>
        </p:nvSpPr>
        <p:spPr/>
        <p:txBody>
          <a:bodyPr/>
          <a:lstStyle/>
          <a:p>
            <a:r>
              <a:rPr lang="en-US" dirty="0"/>
              <a:t>In-Group / Out-Group bias</a:t>
            </a:r>
          </a:p>
        </p:txBody>
      </p:sp>
      <p:pic>
        <p:nvPicPr>
          <p:cNvPr id="5" name="Graphic 4" descr="User with solid fill">
            <a:extLst>
              <a:ext uri="{FF2B5EF4-FFF2-40B4-BE49-F238E27FC236}">
                <a16:creationId xmlns:a16="http://schemas.microsoft.com/office/drawing/2014/main" id="{19EB6418-47D1-B11A-8DEB-3A9BAE9F857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0" y="5943600"/>
            <a:ext cx="914400" cy="914400"/>
          </a:xfrm>
          <a:prstGeom prst="rect">
            <a:avLst/>
          </a:prstGeom>
        </p:spPr>
      </p:pic>
      <p:pic>
        <p:nvPicPr>
          <p:cNvPr id="9" name="Picture 8" descr="Two penguins gawking">
            <a:extLst>
              <a:ext uri="{FF2B5EF4-FFF2-40B4-BE49-F238E27FC236}">
                <a16:creationId xmlns:a16="http://schemas.microsoft.com/office/drawing/2014/main" id="{C38E9606-E48F-4205-E1A6-6BFC3FC08BD1}"/>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1538" y="1523067"/>
            <a:ext cx="9142462" cy="4503822"/>
          </a:xfrm>
          <a:prstGeom prst="rect">
            <a:avLst/>
          </a:prstGeom>
        </p:spPr>
      </p:pic>
    </p:spTree>
    <p:extLst>
      <p:ext uri="{BB962C8B-B14F-4D97-AF65-F5344CB8AC3E}">
        <p14:creationId xmlns:p14="http://schemas.microsoft.com/office/powerpoint/2010/main" val="35165837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3">
            <a:extLst>
              <a:ext uri="{FF2B5EF4-FFF2-40B4-BE49-F238E27FC236}">
                <a16:creationId xmlns:a16="http://schemas.microsoft.com/office/drawing/2014/main" id="{3BBCB4CB-C8DB-FC4D-9733-20137B7C5FF0}"/>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0" y="901875"/>
            <a:ext cx="9145173" cy="5106133"/>
          </a:xfrm>
          <a:prstGeom prst="rect">
            <a:avLst/>
          </a:prstGeom>
        </p:spPr>
      </p:pic>
      <p:sp>
        <p:nvSpPr>
          <p:cNvPr id="6" name="Title 1">
            <a:extLst>
              <a:ext uri="{FF2B5EF4-FFF2-40B4-BE49-F238E27FC236}">
                <a16:creationId xmlns:a16="http://schemas.microsoft.com/office/drawing/2014/main" id="{DAB27633-EB69-1A48-B22F-6C11CD8C575F}"/>
              </a:ext>
            </a:extLst>
          </p:cNvPr>
          <p:cNvSpPr txBox="1">
            <a:spLocks/>
          </p:cNvSpPr>
          <p:nvPr/>
        </p:nvSpPr>
        <p:spPr>
          <a:xfrm>
            <a:off x="1069969" y="87683"/>
            <a:ext cx="7002888" cy="814192"/>
          </a:xfrm>
          <a:prstGeom prst="rect">
            <a:avLst/>
          </a:prstGeom>
        </p:spPr>
        <p:txBody>
          <a:bodyPr anchor="b"/>
          <a:lstStyle>
            <a:lvl1pPr algn="l" defTabSz="457200" rtl="0" eaLnBrk="1" latinLnBrk="0" hangingPunct="1">
              <a:spcBef>
                <a:spcPct val="0"/>
              </a:spcBef>
              <a:buNone/>
              <a:defRPr sz="3000" b="1" i="0" kern="1200">
                <a:solidFill>
                  <a:srgbClr val="4B2E83"/>
                </a:solidFill>
                <a:latin typeface="Encode Sans Normal Black" charset="0"/>
                <a:ea typeface="Encode Sans Normal Black" charset="0"/>
                <a:cs typeface="Encode Sans Normal Black" charset="0"/>
              </a:defRPr>
            </a:lvl1pPr>
          </a:lstStyle>
          <a:p>
            <a:pPr algn="ctr"/>
            <a:r>
              <a:rPr lang="en-US" sz="4000" dirty="0">
                <a:latin typeface="Open Sans" panose="020B0606030504020204" pitchFamily="34" charset="0"/>
                <a:ea typeface="Open Sans" panose="020B0606030504020204" pitchFamily="34" charset="0"/>
                <a:cs typeface="Open Sans" panose="020B0606030504020204" pitchFamily="34" charset="0"/>
              </a:rPr>
              <a:t>Microaggressions</a:t>
            </a:r>
          </a:p>
        </p:txBody>
      </p:sp>
      <p:pic>
        <p:nvPicPr>
          <p:cNvPr id="2" name="Graphic 1" descr="User with solid fill">
            <a:extLst>
              <a:ext uri="{FF2B5EF4-FFF2-40B4-BE49-F238E27FC236}">
                <a16:creationId xmlns:a16="http://schemas.microsoft.com/office/drawing/2014/main" id="{0CB9416C-F748-5F7B-EA3E-5391AB39BBB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0" y="5943600"/>
            <a:ext cx="914400" cy="914400"/>
          </a:xfrm>
          <a:prstGeom prst="rect">
            <a:avLst/>
          </a:prstGeom>
        </p:spPr>
      </p:pic>
    </p:spTree>
    <p:extLst>
      <p:ext uri="{BB962C8B-B14F-4D97-AF65-F5344CB8AC3E}">
        <p14:creationId xmlns:p14="http://schemas.microsoft.com/office/powerpoint/2010/main" val="2758089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864238C-CF55-6403-A063-3AD214F3BB16}"/>
              </a:ext>
            </a:extLst>
          </p:cNvPr>
          <p:cNvSpPr>
            <a:spLocks noGrp="1"/>
          </p:cNvSpPr>
          <p:nvPr>
            <p:ph type="title"/>
          </p:nvPr>
        </p:nvSpPr>
        <p:spPr/>
        <p:txBody>
          <a:bodyPr/>
          <a:lstStyle/>
          <a:p>
            <a:r>
              <a:rPr lang="en-US" dirty="0"/>
              <a:t>Physical Barriers</a:t>
            </a:r>
          </a:p>
        </p:txBody>
      </p:sp>
      <p:pic>
        <p:nvPicPr>
          <p:cNvPr id="4" name="Graphic 3" descr="Court with solid fill">
            <a:extLst>
              <a:ext uri="{FF2B5EF4-FFF2-40B4-BE49-F238E27FC236}">
                <a16:creationId xmlns:a16="http://schemas.microsoft.com/office/drawing/2014/main" id="{17A85ACC-4943-BD55-E3C1-A569634F2F2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0" y="6029289"/>
            <a:ext cx="914400" cy="914400"/>
          </a:xfrm>
          <a:prstGeom prst="rect">
            <a:avLst/>
          </a:prstGeom>
        </p:spPr>
      </p:pic>
      <p:pic>
        <p:nvPicPr>
          <p:cNvPr id="6" name="Picture 5" descr="Red ropes on a red surface">
            <a:extLst>
              <a:ext uri="{FF2B5EF4-FFF2-40B4-BE49-F238E27FC236}">
                <a16:creationId xmlns:a16="http://schemas.microsoft.com/office/drawing/2014/main" id="{A08A643C-F501-F783-9FD2-4A558EEA322D}"/>
              </a:ext>
            </a:extLst>
          </p:cNvPr>
          <p:cNvPicPr>
            <a:picLocks noChangeAspect="1"/>
          </p:cNvPicPr>
          <p:nvPr/>
        </p:nvPicPr>
        <p:blipFill rotWithShape="1">
          <a:blip r:embed="rId5" cstate="print">
            <a:extLst>
              <a:ext uri="{BEBA8EAE-BF5A-486C-A8C5-ECC9F3942E4B}">
                <a14:imgProps xmlns:a14="http://schemas.microsoft.com/office/drawing/2010/main">
                  <a14:imgLayer r:embed="rId6">
                    <a14:imgEffect>
                      <a14:saturation sat="0"/>
                    </a14:imgEffect>
                  </a14:imgLayer>
                </a14:imgProps>
              </a:ext>
              <a:ext uri="{28A0092B-C50C-407E-A947-70E740481C1C}">
                <a14:useLocalDpi xmlns:a14="http://schemas.microsoft.com/office/drawing/2010/main"/>
              </a:ext>
            </a:extLst>
          </a:blip>
          <a:srcRect b="19178"/>
          <a:stretch/>
        </p:blipFill>
        <p:spPr>
          <a:xfrm>
            <a:off x="0" y="1595076"/>
            <a:ext cx="9144000" cy="4434213"/>
          </a:xfrm>
          <a:prstGeom prst="rect">
            <a:avLst/>
          </a:prstGeom>
        </p:spPr>
      </p:pic>
    </p:spTree>
    <p:extLst>
      <p:ext uri="{BB962C8B-B14F-4D97-AF65-F5344CB8AC3E}">
        <p14:creationId xmlns:p14="http://schemas.microsoft.com/office/powerpoint/2010/main" val="2080580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4ED0128-604B-44FB-5367-5AB768CBF8B2}"/>
              </a:ext>
            </a:extLst>
          </p:cNvPr>
          <p:cNvSpPr>
            <a:spLocks noGrp="1"/>
          </p:cNvSpPr>
          <p:nvPr>
            <p:ph type="title"/>
          </p:nvPr>
        </p:nvSpPr>
        <p:spPr/>
        <p:txBody>
          <a:bodyPr/>
          <a:lstStyle/>
          <a:p>
            <a:r>
              <a:rPr lang="en-US" dirty="0"/>
              <a:t>Ignoring/Tokenizing Differences</a:t>
            </a:r>
          </a:p>
        </p:txBody>
      </p:sp>
      <p:pic>
        <p:nvPicPr>
          <p:cNvPr id="4" name="Graphic 3" descr="Court with solid fill">
            <a:extLst>
              <a:ext uri="{FF2B5EF4-FFF2-40B4-BE49-F238E27FC236}">
                <a16:creationId xmlns:a16="http://schemas.microsoft.com/office/drawing/2014/main" id="{FCACBC14-3E5E-7AA1-4962-2D9CFA1B617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0" y="6029289"/>
            <a:ext cx="914400" cy="914400"/>
          </a:xfrm>
          <a:prstGeom prst="rect">
            <a:avLst/>
          </a:prstGeom>
        </p:spPr>
      </p:pic>
      <p:pic>
        <p:nvPicPr>
          <p:cNvPr id="6" name="Picture 5" descr="Chess pieces">
            <a:extLst>
              <a:ext uri="{FF2B5EF4-FFF2-40B4-BE49-F238E27FC236}">
                <a16:creationId xmlns:a16="http://schemas.microsoft.com/office/drawing/2014/main" id="{7F2C1502-1F10-1E34-801D-690C107406EC}"/>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0" y="1716081"/>
            <a:ext cx="9144000" cy="4313208"/>
          </a:xfrm>
          <a:prstGeom prst="rect">
            <a:avLst/>
          </a:prstGeom>
        </p:spPr>
      </p:pic>
    </p:spTree>
    <p:extLst>
      <p:ext uri="{BB962C8B-B14F-4D97-AF65-F5344CB8AC3E}">
        <p14:creationId xmlns:p14="http://schemas.microsoft.com/office/powerpoint/2010/main" val="13214045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hart Placeholder 1">
            <a:extLst>
              <a:ext uri="{FF2B5EF4-FFF2-40B4-BE49-F238E27FC236}">
                <a16:creationId xmlns:a16="http://schemas.microsoft.com/office/drawing/2014/main" id="{B2D11CAB-4F4C-C7EE-5B92-26D84AB87B2C}"/>
              </a:ext>
            </a:extLst>
          </p:cNvPr>
          <p:cNvSpPr>
            <a:spLocks noGrp="1"/>
          </p:cNvSpPr>
          <p:nvPr>
            <p:ph type="chart" sz="quarter" idx="12"/>
          </p:nvPr>
        </p:nvSpPr>
        <p:spPr/>
        <p:txBody>
          <a:bodyPr/>
          <a:lstStyle/>
          <a:p>
            <a:endParaRPr lang="en-US"/>
          </a:p>
        </p:txBody>
      </p:sp>
      <p:sp>
        <p:nvSpPr>
          <p:cNvPr id="3" name="Title 2">
            <a:extLst>
              <a:ext uri="{FF2B5EF4-FFF2-40B4-BE49-F238E27FC236}">
                <a16:creationId xmlns:a16="http://schemas.microsoft.com/office/drawing/2014/main" id="{44E409CB-6ACE-8CC4-B8D6-0BB8FFA101CE}"/>
              </a:ext>
            </a:extLst>
          </p:cNvPr>
          <p:cNvSpPr>
            <a:spLocks noGrp="1"/>
          </p:cNvSpPr>
          <p:nvPr>
            <p:ph type="title"/>
          </p:nvPr>
        </p:nvSpPr>
        <p:spPr/>
        <p:txBody>
          <a:bodyPr/>
          <a:lstStyle/>
          <a:p>
            <a:r>
              <a:rPr lang="en-US" dirty="0"/>
              <a:t>Curriculum &amp; Pedagogy that is NOT culturally relevant or holds stereotypes</a:t>
            </a:r>
          </a:p>
        </p:txBody>
      </p:sp>
      <p:pic>
        <p:nvPicPr>
          <p:cNvPr id="4" name="Graphic 3" descr="Court with solid fill">
            <a:extLst>
              <a:ext uri="{FF2B5EF4-FFF2-40B4-BE49-F238E27FC236}">
                <a16:creationId xmlns:a16="http://schemas.microsoft.com/office/drawing/2014/main" id="{B32CEFA0-73B7-F855-687E-F0A82D9CF75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0" y="5943600"/>
            <a:ext cx="914400" cy="914400"/>
          </a:xfrm>
          <a:prstGeom prst="rect">
            <a:avLst/>
          </a:prstGeom>
        </p:spPr>
      </p:pic>
      <p:pic>
        <p:nvPicPr>
          <p:cNvPr id="6" name="Picture 5" descr="Teacher and students in laboratory">
            <a:extLst>
              <a:ext uri="{FF2B5EF4-FFF2-40B4-BE49-F238E27FC236}">
                <a16:creationId xmlns:a16="http://schemas.microsoft.com/office/drawing/2014/main" id="{1D145193-C4CB-5D96-E7A7-EE0B1E002B50}"/>
              </a:ext>
            </a:extLst>
          </p:cNvPr>
          <p:cNvPicPr>
            <a:picLocks noChangeAspect="1"/>
          </p:cNvPicPr>
          <p:nvPr/>
        </p:nvPicPr>
        <p:blipFill rotWithShape="1">
          <a:blip r:embed="rId5" cstate="print">
            <a:extLst>
              <a:ext uri="{BEBA8EAE-BF5A-486C-A8C5-ECC9F3942E4B}">
                <a14:imgProps xmlns:a14="http://schemas.microsoft.com/office/drawing/2010/main">
                  <a14:imgLayer r:embed="rId6">
                    <a14:imgEffect>
                      <a14:saturation sat="33000"/>
                    </a14:imgEffect>
                  </a14:imgLayer>
                </a14:imgProps>
              </a:ext>
              <a:ext uri="{28A0092B-C50C-407E-A947-70E740481C1C}">
                <a14:useLocalDpi xmlns:a14="http://schemas.microsoft.com/office/drawing/2010/main"/>
              </a:ext>
            </a:extLst>
          </a:blip>
          <a:srcRect/>
          <a:stretch/>
        </p:blipFill>
        <p:spPr>
          <a:xfrm>
            <a:off x="0" y="1588240"/>
            <a:ext cx="9144000" cy="4355360"/>
          </a:xfrm>
          <a:prstGeom prst="rect">
            <a:avLst/>
          </a:prstGeom>
        </p:spPr>
      </p:pic>
    </p:spTree>
    <p:extLst>
      <p:ext uri="{BB962C8B-B14F-4D97-AF65-F5344CB8AC3E}">
        <p14:creationId xmlns:p14="http://schemas.microsoft.com/office/powerpoint/2010/main" val="31966995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hart Placeholder 1">
            <a:extLst>
              <a:ext uri="{FF2B5EF4-FFF2-40B4-BE49-F238E27FC236}">
                <a16:creationId xmlns:a16="http://schemas.microsoft.com/office/drawing/2014/main" id="{A851BF6D-6BA5-5865-EF9C-206E5B1DA6FA}"/>
              </a:ext>
            </a:extLst>
          </p:cNvPr>
          <p:cNvSpPr>
            <a:spLocks noGrp="1"/>
          </p:cNvSpPr>
          <p:nvPr>
            <p:ph type="chart" sz="quarter" idx="12"/>
          </p:nvPr>
        </p:nvSpPr>
        <p:spPr/>
        <p:txBody>
          <a:bodyPr/>
          <a:lstStyle/>
          <a:p>
            <a:endParaRPr lang="en-US"/>
          </a:p>
        </p:txBody>
      </p:sp>
      <p:sp>
        <p:nvSpPr>
          <p:cNvPr id="3" name="Title 2">
            <a:extLst>
              <a:ext uri="{FF2B5EF4-FFF2-40B4-BE49-F238E27FC236}">
                <a16:creationId xmlns:a16="http://schemas.microsoft.com/office/drawing/2014/main" id="{E4A3A3D1-1873-995B-EECB-CC36E53A1CD0}"/>
              </a:ext>
            </a:extLst>
          </p:cNvPr>
          <p:cNvSpPr>
            <a:spLocks noGrp="1"/>
          </p:cNvSpPr>
          <p:nvPr>
            <p:ph type="title"/>
          </p:nvPr>
        </p:nvSpPr>
        <p:spPr/>
        <p:txBody>
          <a:bodyPr/>
          <a:lstStyle/>
          <a:p>
            <a:r>
              <a:rPr lang="en-US" dirty="0"/>
              <a:t>No Prioritization / Lack of Focus</a:t>
            </a:r>
          </a:p>
        </p:txBody>
      </p:sp>
      <p:pic>
        <p:nvPicPr>
          <p:cNvPr id="4" name="Graphic 3" descr="Court with solid fill">
            <a:extLst>
              <a:ext uri="{FF2B5EF4-FFF2-40B4-BE49-F238E27FC236}">
                <a16:creationId xmlns:a16="http://schemas.microsoft.com/office/drawing/2014/main" id="{79FE8D0C-CB9D-6C10-0F7B-18091754BF4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0" y="5943600"/>
            <a:ext cx="914400" cy="914400"/>
          </a:xfrm>
          <a:prstGeom prst="rect">
            <a:avLst/>
          </a:prstGeom>
        </p:spPr>
      </p:pic>
      <p:pic>
        <p:nvPicPr>
          <p:cNvPr id="6" name="Picture 5" descr="Arrows pointing towards different directions">
            <a:extLst>
              <a:ext uri="{FF2B5EF4-FFF2-40B4-BE49-F238E27FC236}">
                <a16:creationId xmlns:a16="http://schemas.microsoft.com/office/drawing/2014/main" id="{0F536617-E633-6AA1-E6B2-D8978CD53F5D}"/>
              </a:ext>
            </a:extLst>
          </p:cNvPr>
          <p:cNvPicPr>
            <a:picLocks noChangeAspect="1"/>
          </p:cNvPicPr>
          <p:nvPr/>
        </p:nvPicPr>
        <p:blipFill rotWithShape="1">
          <a:blip r:embed="rId5" cstate="print">
            <a:extLst>
              <a:ext uri="{BEBA8EAE-BF5A-486C-A8C5-ECC9F3942E4B}">
                <a14:imgProps xmlns:a14="http://schemas.microsoft.com/office/drawing/2010/main">
                  <a14:imgLayer r:embed="rId6">
                    <a14:imgEffect>
                      <a14:saturation sat="0"/>
                    </a14:imgEffect>
                  </a14:imgLayer>
                </a14:imgProps>
              </a:ext>
              <a:ext uri="{28A0092B-C50C-407E-A947-70E740481C1C}">
                <a14:useLocalDpi xmlns:a14="http://schemas.microsoft.com/office/drawing/2010/main"/>
              </a:ext>
            </a:extLst>
          </a:blip>
          <a:srcRect/>
          <a:stretch/>
        </p:blipFill>
        <p:spPr>
          <a:xfrm>
            <a:off x="0" y="1568714"/>
            <a:ext cx="9144000" cy="4432301"/>
          </a:xfrm>
          <a:prstGeom prst="rect">
            <a:avLst/>
          </a:prstGeom>
        </p:spPr>
      </p:pic>
    </p:spTree>
    <p:extLst>
      <p:ext uri="{BB962C8B-B14F-4D97-AF65-F5344CB8AC3E}">
        <p14:creationId xmlns:p14="http://schemas.microsoft.com/office/powerpoint/2010/main" val="15092777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DEA60BD-15CB-0C48-885F-55B0F9FD5284}"/>
              </a:ext>
            </a:extLst>
          </p:cNvPr>
          <p:cNvSpPr>
            <a:spLocks noGrp="1"/>
          </p:cNvSpPr>
          <p:nvPr>
            <p:ph type="body" sz="quarter" idx="12"/>
          </p:nvPr>
        </p:nvSpPr>
        <p:spPr/>
        <p:txBody>
          <a:bodyPr/>
          <a:lstStyle/>
          <a:p>
            <a:r>
              <a:rPr lang="en-US" sz="2200">
                <a:latin typeface="Open Sans" panose="020B0606030504020204" pitchFamily="34" charset="0"/>
                <a:ea typeface="Open Sans" panose="020B0606030504020204" pitchFamily="34" charset="0"/>
                <a:cs typeface="Open Sans" panose="020B0606030504020204" pitchFamily="34" charset="0"/>
              </a:rPr>
              <a:t>To improve equity and broaden representation in STEM fields</a:t>
            </a:r>
          </a:p>
        </p:txBody>
      </p:sp>
      <p:pic>
        <p:nvPicPr>
          <p:cNvPr id="5" name="Picture 4">
            <a:extLst>
              <a:ext uri="{FF2B5EF4-FFF2-40B4-BE49-F238E27FC236}">
                <a16:creationId xmlns:a16="http://schemas.microsoft.com/office/drawing/2014/main" id="{052C141F-3D25-4347-A1F9-B4898F55B9C8}"/>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59305" y="612697"/>
            <a:ext cx="8000919" cy="571668"/>
          </a:xfrm>
          <a:prstGeom prst="rect">
            <a:avLst/>
          </a:prstGeom>
        </p:spPr>
      </p:pic>
      <p:pic>
        <p:nvPicPr>
          <p:cNvPr id="7" name="Picture 6">
            <a:extLst>
              <a:ext uri="{FF2B5EF4-FFF2-40B4-BE49-F238E27FC236}">
                <a16:creationId xmlns:a16="http://schemas.microsoft.com/office/drawing/2014/main" id="{A85B53BA-9448-2546-8C49-67A63BC53FFC}"/>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671757" y="2587135"/>
            <a:ext cx="1396788" cy="1378675"/>
          </a:xfrm>
          <a:prstGeom prst="rect">
            <a:avLst/>
          </a:prstGeom>
        </p:spPr>
      </p:pic>
      <p:pic>
        <p:nvPicPr>
          <p:cNvPr id="8" name="Picture 7">
            <a:extLst>
              <a:ext uri="{FF2B5EF4-FFF2-40B4-BE49-F238E27FC236}">
                <a16:creationId xmlns:a16="http://schemas.microsoft.com/office/drawing/2014/main" id="{F123FDC9-C83B-D64C-ADED-824960A5A6EC}"/>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671757" y="4200992"/>
            <a:ext cx="1396788" cy="1392044"/>
          </a:xfrm>
          <a:prstGeom prst="rect">
            <a:avLst/>
          </a:prstGeom>
        </p:spPr>
      </p:pic>
      <p:pic>
        <p:nvPicPr>
          <p:cNvPr id="9" name="Picture 8">
            <a:extLst>
              <a:ext uri="{FF2B5EF4-FFF2-40B4-BE49-F238E27FC236}">
                <a16:creationId xmlns:a16="http://schemas.microsoft.com/office/drawing/2014/main" id="{95DB9F1E-A0B7-BD44-82DB-6676473EECB8}"/>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a:off x="5088925" y="2603589"/>
            <a:ext cx="1527154" cy="1351939"/>
          </a:xfrm>
          <a:prstGeom prst="rect">
            <a:avLst/>
          </a:prstGeom>
        </p:spPr>
      </p:pic>
      <p:pic>
        <p:nvPicPr>
          <p:cNvPr id="10" name="Picture 9">
            <a:extLst>
              <a:ext uri="{FF2B5EF4-FFF2-40B4-BE49-F238E27FC236}">
                <a16:creationId xmlns:a16="http://schemas.microsoft.com/office/drawing/2014/main" id="{CB700E9D-C740-1440-85B9-B763DABBD009}"/>
              </a:ext>
            </a:extLst>
          </p:cNvPr>
          <p:cNvPicPr>
            <a:picLocks noChangeAspect="1"/>
          </p:cNvPicPr>
          <p:nvPr/>
        </p:nvPicPr>
        <p:blipFill rotWithShape="1">
          <a:blip r:embed="rId7" cstate="print">
            <a:extLst>
              <a:ext uri="{28A0092B-C50C-407E-A947-70E740481C1C}">
                <a14:useLocalDpi xmlns:a14="http://schemas.microsoft.com/office/drawing/2010/main"/>
              </a:ext>
            </a:extLst>
          </a:blip>
          <a:srcRect/>
          <a:stretch/>
        </p:blipFill>
        <p:spPr>
          <a:xfrm>
            <a:off x="4944050" y="4166336"/>
            <a:ext cx="1802432" cy="1432150"/>
          </a:xfrm>
          <a:prstGeom prst="rect">
            <a:avLst/>
          </a:prstGeom>
        </p:spPr>
      </p:pic>
      <p:sp>
        <p:nvSpPr>
          <p:cNvPr id="11" name="TextBox 10">
            <a:extLst>
              <a:ext uri="{FF2B5EF4-FFF2-40B4-BE49-F238E27FC236}">
                <a16:creationId xmlns:a16="http://schemas.microsoft.com/office/drawing/2014/main" id="{540A8485-7A6A-1842-B37F-3F393C630410}"/>
              </a:ext>
            </a:extLst>
          </p:cNvPr>
          <p:cNvSpPr txBox="1"/>
          <p:nvPr/>
        </p:nvSpPr>
        <p:spPr>
          <a:xfrm>
            <a:off x="2332907" y="2684716"/>
            <a:ext cx="2300339" cy="1200329"/>
          </a:xfrm>
          <a:prstGeom prst="rect">
            <a:avLst/>
          </a:prstGeom>
          <a:noFill/>
        </p:spPr>
        <p:txBody>
          <a:bodyPr wrap="square" rtlCol="0">
            <a:spAutoFit/>
          </a:bodyPr>
          <a:lstStyle/>
          <a:p>
            <a:r>
              <a:rPr lang="en-US" sz="2400">
                <a:latin typeface="Open Sans" panose="020B0606030504020204" pitchFamily="34" charset="0"/>
              </a:rPr>
              <a:t>Research, Evaluation, &amp; Consulting</a:t>
            </a:r>
          </a:p>
        </p:txBody>
      </p:sp>
      <p:sp>
        <p:nvSpPr>
          <p:cNvPr id="12" name="TextBox 11">
            <a:extLst>
              <a:ext uri="{FF2B5EF4-FFF2-40B4-BE49-F238E27FC236}">
                <a16:creationId xmlns:a16="http://schemas.microsoft.com/office/drawing/2014/main" id="{D294D3C7-582D-294B-8AAD-69FCC231E0F4}"/>
              </a:ext>
            </a:extLst>
          </p:cNvPr>
          <p:cNvSpPr txBox="1"/>
          <p:nvPr/>
        </p:nvSpPr>
        <p:spPr>
          <a:xfrm>
            <a:off x="6791202" y="2871873"/>
            <a:ext cx="2422083" cy="830997"/>
          </a:xfrm>
          <a:prstGeom prst="rect">
            <a:avLst/>
          </a:prstGeom>
          <a:noFill/>
        </p:spPr>
        <p:txBody>
          <a:bodyPr wrap="square" rtlCol="0">
            <a:spAutoFit/>
          </a:bodyPr>
          <a:lstStyle/>
          <a:p>
            <a:r>
              <a:rPr lang="en-US" sz="2400">
                <a:latin typeface="Open Sans" panose="020B0606030504020204" pitchFamily="34" charset="0"/>
              </a:rPr>
              <a:t>Building Relationships</a:t>
            </a:r>
          </a:p>
        </p:txBody>
      </p:sp>
      <p:sp>
        <p:nvSpPr>
          <p:cNvPr id="13" name="TextBox 12">
            <a:extLst>
              <a:ext uri="{FF2B5EF4-FFF2-40B4-BE49-F238E27FC236}">
                <a16:creationId xmlns:a16="http://schemas.microsoft.com/office/drawing/2014/main" id="{DD75A4D7-69B5-BF45-83FC-C6354967E33B}"/>
              </a:ext>
            </a:extLst>
          </p:cNvPr>
          <p:cNvSpPr txBox="1"/>
          <p:nvPr/>
        </p:nvSpPr>
        <p:spPr>
          <a:xfrm>
            <a:off x="6786585" y="4313588"/>
            <a:ext cx="2422083" cy="830997"/>
          </a:xfrm>
          <a:prstGeom prst="rect">
            <a:avLst/>
          </a:prstGeom>
          <a:noFill/>
        </p:spPr>
        <p:txBody>
          <a:bodyPr wrap="square" rtlCol="0">
            <a:spAutoFit/>
          </a:bodyPr>
          <a:lstStyle/>
          <a:p>
            <a:r>
              <a:rPr lang="en-US" sz="2400">
                <a:latin typeface="Open Sans" panose="020B0606030504020204" pitchFamily="34" charset="0"/>
              </a:rPr>
              <a:t>Critical Orientation</a:t>
            </a:r>
          </a:p>
        </p:txBody>
      </p:sp>
      <p:sp>
        <p:nvSpPr>
          <p:cNvPr id="14" name="TextBox 13">
            <a:extLst>
              <a:ext uri="{FF2B5EF4-FFF2-40B4-BE49-F238E27FC236}">
                <a16:creationId xmlns:a16="http://schemas.microsoft.com/office/drawing/2014/main" id="{C14F6BAE-5B00-7D40-B0D5-5594ED7FF480}"/>
              </a:ext>
            </a:extLst>
          </p:cNvPr>
          <p:cNvSpPr txBox="1"/>
          <p:nvPr/>
        </p:nvSpPr>
        <p:spPr>
          <a:xfrm>
            <a:off x="2332906" y="4356581"/>
            <a:ext cx="2680858" cy="830997"/>
          </a:xfrm>
          <a:prstGeom prst="rect">
            <a:avLst/>
          </a:prstGeom>
          <a:noFill/>
        </p:spPr>
        <p:txBody>
          <a:bodyPr wrap="square" rtlCol="0">
            <a:spAutoFit/>
          </a:bodyPr>
          <a:lstStyle/>
          <a:p>
            <a:r>
              <a:rPr lang="en-US" sz="2400">
                <a:latin typeface="Open Sans" panose="020B0606030504020204" pitchFamily="34" charset="0"/>
              </a:rPr>
              <a:t>Multiple Methodologies</a:t>
            </a:r>
          </a:p>
        </p:txBody>
      </p:sp>
    </p:spTree>
    <p:extLst>
      <p:ext uri="{BB962C8B-B14F-4D97-AF65-F5344CB8AC3E}">
        <p14:creationId xmlns:p14="http://schemas.microsoft.com/office/powerpoint/2010/main" val="426560129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43968A8-F950-3728-EC64-FFD36C368913}"/>
              </a:ext>
            </a:extLst>
          </p:cNvPr>
          <p:cNvSpPr>
            <a:spLocks noGrp="1"/>
          </p:cNvSpPr>
          <p:nvPr>
            <p:ph type="body" sz="quarter" idx="11"/>
          </p:nvPr>
        </p:nvSpPr>
        <p:spPr>
          <a:xfrm>
            <a:off x="745358" y="1819198"/>
            <a:ext cx="8197114" cy="3810086"/>
          </a:xfrm>
        </p:spPr>
        <p:txBody>
          <a:bodyPr/>
          <a:lstStyle/>
          <a:p>
            <a:r>
              <a:rPr lang="en-US" b="0" dirty="0">
                <a:solidFill>
                  <a:schemeClr val="accent1"/>
                </a:solidFill>
                <a:latin typeface="Roboto" panose="02000000000000000000" pitchFamily="2" charset="0"/>
              </a:rPr>
              <a:t>Microaggressions</a:t>
            </a:r>
          </a:p>
          <a:p>
            <a:r>
              <a:rPr lang="en-US" b="0" i="0" dirty="0">
                <a:solidFill>
                  <a:schemeClr val="accent1"/>
                </a:solidFill>
                <a:effectLst/>
                <a:latin typeface="Roboto" panose="02000000000000000000" pitchFamily="2" charset="0"/>
              </a:rPr>
              <a:t>In-group/ out-group bias</a:t>
            </a:r>
          </a:p>
          <a:p>
            <a:r>
              <a:rPr lang="en-US" b="0" i="0" dirty="0">
                <a:solidFill>
                  <a:schemeClr val="accent1"/>
                </a:solidFill>
                <a:effectLst/>
                <a:latin typeface="Roboto" panose="02000000000000000000" pitchFamily="2" charset="0"/>
              </a:rPr>
              <a:t>Stereotypes/unconscious bias</a:t>
            </a:r>
          </a:p>
          <a:p>
            <a:r>
              <a:rPr lang="en-US" b="0" dirty="0">
                <a:solidFill>
                  <a:schemeClr val="accent1"/>
                </a:solidFill>
                <a:latin typeface="Roboto" panose="02000000000000000000" pitchFamily="2" charset="0"/>
              </a:rPr>
              <a:t>Physical barriers</a:t>
            </a:r>
          </a:p>
          <a:p>
            <a:r>
              <a:rPr lang="en-US" b="0" dirty="0">
                <a:solidFill>
                  <a:schemeClr val="accent1"/>
                </a:solidFill>
                <a:latin typeface="Roboto" panose="02000000000000000000" pitchFamily="2" charset="0"/>
              </a:rPr>
              <a:t>Ignoring Differences</a:t>
            </a:r>
          </a:p>
          <a:p>
            <a:r>
              <a:rPr lang="en-US" b="0" i="0" dirty="0">
                <a:solidFill>
                  <a:schemeClr val="accent1"/>
                </a:solidFill>
                <a:effectLst/>
                <a:latin typeface="Roboto" panose="02000000000000000000" pitchFamily="2" charset="0"/>
              </a:rPr>
              <a:t>C</a:t>
            </a:r>
            <a:r>
              <a:rPr lang="en-US" b="0" dirty="0">
                <a:solidFill>
                  <a:schemeClr val="accent1"/>
                </a:solidFill>
                <a:latin typeface="Roboto" panose="02000000000000000000" pitchFamily="2" charset="0"/>
              </a:rPr>
              <a:t>urriculum/Pedagogy not culturally relevant</a:t>
            </a:r>
          </a:p>
          <a:p>
            <a:r>
              <a:rPr lang="en-US" b="0" i="0" dirty="0">
                <a:solidFill>
                  <a:schemeClr val="accent1"/>
                </a:solidFill>
                <a:effectLst/>
                <a:latin typeface="Roboto" panose="02000000000000000000" pitchFamily="2" charset="0"/>
              </a:rPr>
              <a:t>No Priori</a:t>
            </a:r>
            <a:r>
              <a:rPr lang="en-US" b="0" dirty="0">
                <a:solidFill>
                  <a:schemeClr val="accent1"/>
                </a:solidFill>
                <a:latin typeface="Roboto" panose="02000000000000000000" pitchFamily="2" charset="0"/>
              </a:rPr>
              <a:t>tization of DEI by orgs</a:t>
            </a:r>
            <a:endParaRPr lang="en-US" b="1" i="0" dirty="0">
              <a:solidFill>
                <a:schemeClr val="accent1"/>
              </a:solidFill>
              <a:effectLst/>
              <a:latin typeface="Roboto" panose="02000000000000000000" pitchFamily="2" charset="0"/>
            </a:endParaRPr>
          </a:p>
        </p:txBody>
      </p:sp>
      <p:sp>
        <p:nvSpPr>
          <p:cNvPr id="4" name="Title 3">
            <a:extLst>
              <a:ext uri="{FF2B5EF4-FFF2-40B4-BE49-F238E27FC236}">
                <a16:creationId xmlns:a16="http://schemas.microsoft.com/office/drawing/2014/main" id="{BEB8B6CC-A219-1CF1-EE75-D232E71392CC}"/>
              </a:ext>
            </a:extLst>
          </p:cNvPr>
          <p:cNvSpPr>
            <a:spLocks noGrp="1"/>
          </p:cNvSpPr>
          <p:nvPr>
            <p:ph type="title"/>
          </p:nvPr>
        </p:nvSpPr>
        <p:spPr/>
        <p:txBody>
          <a:bodyPr/>
          <a:lstStyle/>
          <a:p>
            <a:r>
              <a:rPr lang="en-US" dirty="0"/>
              <a:t>Reflection Exercise – show of hands</a:t>
            </a:r>
          </a:p>
        </p:txBody>
      </p:sp>
    </p:spTree>
    <p:extLst>
      <p:ext uri="{BB962C8B-B14F-4D97-AF65-F5344CB8AC3E}">
        <p14:creationId xmlns:p14="http://schemas.microsoft.com/office/powerpoint/2010/main" val="38999219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5A1D0D6-5BA2-26E9-65BC-84BEED191981}"/>
              </a:ext>
            </a:extLst>
          </p:cNvPr>
          <p:cNvSpPr>
            <a:spLocks noGrp="1"/>
          </p:cNvSpPr>
          <p:nvPr>
            <p:ph type="title"/>
          </p:nvPr>
        </p:nvSpPr>
        <p:spPr/>
        <p:txBody>
          <a:bodyPr/>
          <a:lstStyle/>
          <a:p>
            <a:r>
              <a:rPr lang="en-US" dirty="0"/>
              <a:t>Problem Identification and Action Planning</a:t>
            </a:r>
          </a:p>
        </p:txBody>
      </p:sp>
    </p:spTree>
    <p:extLst>
      <p:ext uri="{BB962C8B-B14F-4D97-AF65-F5344CB8AC3E}">
        <p14:creationId xmlns:p14="http://schemas.microsoft.com/office/powerpoint/2010/main" val="35049510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4C785EA-99A8-904D-8720-81A12D46FC16}"/>
              </a:ext>
            </a:extLst>
          </p:cNvPr>
          <p:cNvSpPr>
            <a:spLocks noGrp="1"/>
          </p:cNvSpPr>
          <p:nvPr>
            <p:ph type="body" sz="quarter" idx="11"/>
          </p:nvPr>
        </p:nvSpPr>
        <p:spPr>
          <a:xfrm>
            <a:off x="696727" y="726196"/>
            <a:ext cx="8197114" cy="656037"/>
          </a:xfrm>
        </p:spPr>
        <p:txBody>
          <a:bodyPr/>
          <a:lstStyle/>
          <a:p>
            <a:pPr marL="0" indent="0">
              <a:buNone/>
            </a:pPr>
            <a:r>
              <a:rPr lang="en-US" sz="4000"/>
              <a:t>Complicity &amp; Collusion</a:t>
            </a:r>
          </a:p>
        </p:txBody>
      </p:sp>
      <p:pic>
        <p:nvPicPr>
          <p:cNvPr id="7" name="Picture 6" descr="Woman holding a blank sign">
            <a:extLst>
              <a:ext uri="{FF2B5EF4-FFF2-40B4-BE49-F238E27FC236}">
                <a16:creationId xmlns:a16="http://schemas.microsoft.com/office/drawing/2014/main" id="{555FC89B-FA6D-D86D-92FD-E1C20757F788}"/>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0" y="1574625"/>
            <a:ext cx="9144000" cy="5606441"/>
          </a:xfrm>
          <a:prstGeom prst="rect">
            <a:avLst/>
          </a:prstGeom>
        </p:spPr>
      </p:pic>
      <p:sp>
        <p:nvSpPr>
          <p:cNvPr id="8" name="TextBox 7">
            <a:extLst>
              <a:ext uri="{FF2B5EF4-FFF2-40B4-BE49-F238E27FC236}">
                <a16:creationId xmlns:a16="http://schemas.microsoft.com/office/drawing/2014/main" id="{C7620C6D-C804-3A09-E765-83A7E1E1F4F5}"/>
              </a:ext>
            </a:extLst>
          </p:cNvPr>
          <p:cNvSpPr txBox="1"/>
          <p:nvPr/>
        </p:nvSpPr>
        <p:spPr>
          <a:xfrm>
            <a:off x="2007720" y="3995678"/>
            <a:ext cx="5128560" cy="2862322"/>
          </a:xfrm>
          <a:prstGeom prst="rect">
            <a:avLst/>
          </a:prstGeom>
          <a:noFill/>
        </p:spPr>
        <p:txBody>
          <a:bodyPr wrap="square" rtlCol="0">
            <a:spAutoFit/>
          </a:bodyPr>
          <a:lstStyle/>
          <a:p>
            <a:pPr algn="ctr"/>
            <a:r>
              <a:rPr lang="en-US" sz="6000" b="1" dirty="0">
                <a:solidFill>
                  <a:schemeClr val="accent1"/>
                </a:solidFill>
                <a:latin typeface="Arial Narrow" panose="020B0606020202030204" pitchFamily="34" charset="0"/>
                <a:cs typeface="Aldhabi" panose="020B0604020202020204" pitchFamily="2" charset="-78"/>
              </a:rPr>
              <a:t>SILENCE </a:t>
            </a:r>
          </a:p>
          <a:p>
            <a:pPr algn="ctr"/>
            <a:r>
              <a:rPr lang="en-US" sz="6000" b="1" dirty="0">
                <a:solidFill>
                  <a:schemeClr val="accent1"/>
                </a:solidFill>
                <a:latin typeface="Arial Narrow" panose="020B0606020202030204" pitchFamily="34" charset="0"/>
                <a:cs typeface="Aldhabi" panose="020B0604020202020204" pitchFamily="2" charset="-78"/>
              </a:rPr>
              <a:t>=</a:t>
            </a:r>
          </a:p>
          <a:p>
            <a:pPr algn="ctr"/>
            <a:r>
              <a:rPr lang="en-US" sz="6000" b="1" dirty="0">
                <a:solidFill>
                  <a:schemeClr val="accent1"/>
                </a:solidFill>
                <a:latin typeface="Arial Narrow" panose="020B0606020202030204" pitchFamily="34" charset="0"/>
                <a:cs typeface="Aldhabi" panose="020B0604020202020204" pitchFamily="2" charset="-78"/>
              </a:rPr>
              <a:t>COMPLICITY</a:t>
            </a:r>
          </a:p>
        </p:txBody>
      </p:sp>
    </p:spTree>
    <p:extLst>
      <p:ext uri="{BB962C8B-B14F-4D97-AF65-F5344CB8AC3E}">
        <p14:creationId xmlns:p14="http://schemas.microsoft.com/office/powerpoint/2010/main" val="399031939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0E3E4255-75B1-D7BB-FD5C-6931B3ED15B2}"/>
              </a:ext>
            </a:extLst>
          </p:cNvPr>
          <p:cNvSpPr>
            <a:spLocks noGrp="1"/>
          </p:cNvSpPr>
          <p:nvPr>
            <p:ph type="body" sz="quarter" idx="11"/>
          </p:nvPr>
        </p:nvSpPr>
        <p:spPr/>
        <p:txBody>
          <a:bodyPr/>
          <a:lstStyle/>
          <a:p>
            <a:r>
              <a:rPr lang="en-US" sz="2500" dirty="0"/>
              <a:t>Known/recognized</a:t>
            </a:r>
          </a:p>
          <a:p>
            <a:r>
              <a:rPr lang="en-US" sz="2500" dirty="0"/>
              <a:t>Affirmed for their assets</a:t>
            </a:r>
          </a:p>
          <a:p>
            <a:r>
              <a:rPr lang="en-US" sz="2500" dirty="0"/>
              <a:t>Needed</a:t>
            </a:r>
          </a:p>
          <a:p>
            <a:r>
              <a:rPr lang="en-US" sz="2500" dirty="0"/>
              <a:t>Shown love/care</a:t>
            </a:r>
          </a:p>
          <a:p>
            <a:r>
              <a:rPr lang="en-US" sz="2500" dirty="0"/>
              <a:t>Able to contribute / have their voices heard</a:t>
            </a:r>
          </a:p>
          <a:p>
            <a:r>
              <a:rPr lang="en-US" sz="2500" dirty="0"/>
              <a:t>Able to access relevant opportunities</a:t>
            </a:r>
          </a:p>
          <a:p>
            <a:r>
              <a:rPr lang="en-US" sz="2500" dirty="0"/>
              <a:t>Able to meet with others similar to themselves</a:t>
            </a:r>
          </a:p>
          <a:p>
            <a:r>
              <a:rPr lang="en-US" sz="2500" dirty="0"/>
              <a:t>Open/transparent in communication</a:t>
            </a:r>
          </a:p>
          <a:p>
            <a:endParaRPr lang="en-US" dirty="0"/>
          </a:p>
        </p:txBody>
      </p:sp>
      <p:sp>
        <p:nvSpPr>
          <p:cNvPr id="4" name="Title 3">
            <a:extLst>
              <a:ext uri="{FF2B5EF4-FFF2-40B4-BE49-F238E27FC236}">
                <a16:creationId xmlns:a16="http://schemas.microsoft.com/office/drawing/2014/main" id="{EF73D901-1314-B123-DE7E-5EE205245D64}"/>
              </a:ext>
            </a:extLst>
          </p:cNvPr>
          <p:cNvSpPr>
            <a:spLocks noGrp="1"/>
          </p:cNvSpPr>
          <p:nvPr>
            <p:ph type="title"/>
          </p:nvPr>
        </p:nvSpPr>
        <p:spPr/>
        <p:txBody>
          <a:bodyPr/>
          <a:lstStyle/>
          <a:p>
            <a:r>
              <a:rPr lang="en-US" dirty="0"/>
              <a:t>Belonging and inclusion are enhanced when </a:t>
            </a:r>
            <a:r>
              <a:rPr lang="en-US" u="sng" dirty="0"/>
              <a:t>people </a:t>
            </a:r>
            <a:r>
              <a:rPr lang="en-US" dirty="0"/>
              <a:t>are:</a:t>
            </a:r>
          </a:p>
        </p:txBody>
      </p:sp>
    </p:spTree>
    <p:extLst>
      <p:ext uri="{BB962C8B-B14F-4D97-AF65-F5344CB8AC3E}">
        <p14:creationId xmlns:p14="http://schemas.microsoft.com/office/powerpoint/2010/main" val="106097508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0E3E4255-75B1-D7BB-FD5C-6931B3ED15B2}"/>
              </a:ext>
            </a:extLst>
          </p:cNvPr>
          <p:cNvSpPr>
            <a:spLocks noGrp="1"/>
          </p:cNvSpPr>
          <p:nvPr>
            <p:ph type="body" sz="quarter" idx="11"/>
          </p:nvPr>
        </p:nvSpPr>
        <p:spPr/>
        <p:txBody>
          <a:bodyPr/>
          <a:lstStyle/>
          <a:p>
            <a:r>
              <a:rPr lang="en-US" dirty="0"/>
              <a:t>Providing opportunities to all </a:t>
            </a:r>
          </a:p>
          <a:p>
            <a:r>
              <a:rPr lang="en-US" dirty="0"/>
              <a:t>Creating affinity spaces and supporting them with resources</a:t>
            </a:r>
          </a:p>
          <a:p>
            <a:r>
              <a:rPr lang="en-US" dirty="0"/>
              <a:t>Open/transparent in communication</a:t>
            </a:r>
          </a:p>
          <a:p>
            <a:r>
              <a:rPr lang="en-US" dirty="0"/>
              <a:t>Focused on building team cohesion and empowering others</a:t>
            </a:r>
          </a:p>
          <a:p>
            <a:r>
              <a:rPr lang="en-US" dirty="0"/>
              <a:t>Implementing fair performance evaluations</a:t>
            </a:r>
          </a:p>
          <a:p>
            <a:r>
              <a:rPr lang="en-US" dirty="0"/>
              <a:t>Known for having diverse leaders</a:t>
            </a:r>
          </a:p>
          <a:p>
            <a:r>
              <a:rPr lang="en-US" dirty="0"/>
              <a:t>Examining and addressing structural inequities</a:t>
            </a:r>
          </a:p>
          <a:p>
            <a:endParaRPr lang="en-US" dirty="0"/>
          </a:p>
          <a:p>
            <a:endParaRPr lang="en-US" dirty="0"/>
          </a:p>
        </p:txBody>
      </p:sp>
      <p:sp>
        <p:nvSpPr>
          <p:cNvPr id="4" name="Title 3">
            <a:extLst>
              <a:ext uri="{FF2B5EF4-FFF2-40B4-BE49-F238E27FC236}">
                <a16:creationId xmlns:a16="http://schemas.microsoft.com/office/drawing/2014/main" id="{EF73D901-1314-B123-DE7E-5EE205245D64}"/>
              </a:ext>
            </a:extLst>
          </p:cNvPr>
          <p:cNvSpPr>
            <a:spLocks noGrp="1"/>
          </p:cNvSpPr>
          <p:nvPr>
            <p:ph type="title"/>
          </p:nvPr>
        </p:nvSpPr>
        <p:spPr/>
        <p:txBody>
          <a:bodyPr/>
          <a:lstStyle/>
          <a:p>
            <a:r>
              <a:rPr lang="en-US" dirty="0"/>
              <a:t>Belonging and inclusion are enhanced when </a:t>
            </a:r>
            <a:r>
              <a:rPr lang="en-US" u="sng" dirty="0"/>
              <a:t>organizations</a:t>
            </a:r>
            <a:r>
              <a:rPr lang="en-US" dirty="0"/>
              <a:t> are:</a:t>
            </a:r>
          </a:p>
        </p:txBody>
      </p:sp>
    </p:spTree>
    <p:extLst>
      <p:ext uri="{BB962C8B-B14F-4D97-AF65-F5344CB8AC3E}">
        <p14:creationId xmlns:p14="http://schemas.microsoft.com/office/powerpoint/2010/main" val="395441688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a:extLst>
              <a:ext uri="{FF2B5EF4-FFF2-40B4-BE49-F238E27FC236}">
                <a16:creationId xmlns:a16="http://schemas.microsoft.com/office/drawing/2014/main" id="{768E0812-CD0F-44B0-B440-61CDE770BAD4}"/>
              </a:ext>
            </a:extLst>
          </p:cNvPr>
          <p:cNvSpPr/>
          <p:nvPr/>
        </p:nvSpPr>
        <p:spPr>
          <a:xfrm>
            <a:off x="1531088" y="1489148"/>
            <a:ext cx="6081823" cy="5233438"/>
          </a:xfrm>
          <a:prstGeom prst="ellipse">
            <a:avLst/>
          </a:prstGeom>
          <a:solidFill>
            <a:schemeClr val="tx1">
              <a:lumMod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Open Sans" panose="020B0606030504020204" pitchFamily="34" charset="0"/>
            </a:endParaRPr>
          </a:p>
        </p:txBody>
      </p:sp>
      <p:sp>
        <p:nvSpPr>
          <p:cNvPr id="5" name="Oval 4">
            <a:extLst>
              <a:ext uri="{FF2B5EF4-FFF2-40B4-BE49-F238E27FC236}">
                <a16:creationId xmlns:a16="http://schemas.microsoft.com/office/drawing/2014/main" id="{A6B058A9-9BC5-4BC4-9000-418983619321}"/>
              </a:ext>
            </a:extLst>
          </p:cNvPr>
          <p:cNvSpPr/>
          <p:nvPr/>
        </p:nvSpPr>
        <p:spPr>
          <a:xfrm>
            <a:off x="1887277" y="2581002"/>
            <a:ext cx="5369442" cy="4036109"/>
          </a:xfrm>
          <a:prstGeom prst="ellipse">
            <a:avLst/>
          </a:prstGeom>
          <a:solidFill>
            <a:srgbClr val="3E386A"/>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Open Sans" panose="020B0606030504020204" pitchFamily="34" charset="0"/>
            </a:endParaRPr>
          </a:p>
        </p:txBody>
      </p:sp>
      <p:sp>
        <p:nvSpPr>
          <p:cNvPr id="3" name="Title 2">
            <a:extLst>
              <a:ext uri="{FF2B5EF4-FFF2-40B4-BE49-F238E27FC236}">
                <a16:creationId xmlns:a16="http://schemas.microsoft.com/office/drawing/2014/main" id="{FB8FE387-B0F1-4D44-B4E5-129D087454B3}"/>
              </a:ext>
            </a:extLst>
          </p:cNvPr>
          <p:cNvSpPr>
            <a:spLocks noGrp="1"/>
          </p:cNvSpPr>
          <p:nvPr>
            <p:ph type="title"/>
          </p:nvPr>
        </p:nvSpPr>
        <p:spPr/>
        <p:txBody>
          <a:bodyPr/>
          <a:lstStyle/>
          <a:p>
            <a:r>
              <a:rPr lang="en-US" sz="3200" dirty="0"/>
              <a:t>Action Planning</a:t>
            </a:r>
          </a:p>
        </p:txBody>
      </p:sp>
      <p:sp>
        <p:nvSpPr>
          <p:cNvPr id="9" name="TextBox 8">
            <a:extLst>
              <a:ext uri="{FF2B5EF4-FFF2-40B4-BE49-F238E27FC236}">
                <a16:creationId xmlns:a16="http://schemas.microsoft.com/office/drawing/2014/main" id="{0F7670CB-0F46-41F3-B73D-5BAA98C14C8A}"/>
              </a:ext>
            </a:extLst>
          </p:cNvPr>
          <p:cNvSpPr txBox="1"/>
          <p:nvPr/>
        </p:nvSpPr>
        <p:spPr>
          <a:xfrm>
            <a:off x="3502616" y="2108705"/>
            <a:ext cx="2138765" cy="461665"/>
          </a:xfrm>
          <a:prstGeom prst="rect">
            <a:avLst/>
          </a:prstGeom>
          <a:noFill/>
        </p:spPr>
        <p:txBody>
          <a:bodyPr wrap="square" rtlCol="0">
            <a:spAutoFit/>
          </a:bodyPr>
          <a:lstStyle/>
          <a:p>
            <a:pPr algn="ctr"/>
            <a:r>
              <a:rPr lang="en-US" sz="2400">
                <a:solidFill>
                  <a:schemeClr val="bg2"/>
                </a:solidFill>
                <a:latin typeface="Open Sans" panose="020B0606030504020204" pitchFamily="34" charset="0"/>
              </a:rPr>
              <a:t>Systemic</a:t>
            </a:r>
          </a:p>
        </p:txBody>
      </p:sp>
      <p:sp>
        <p:nvSpPr>
          <p:cNvPr id="13" name="Oval 12">
            <a:extLst>
              <a:ext uri="{FF2B5EF4-FFF2-40B4-BE49-F238E27FC236}">
                <a16:creationId xmlns:a16="http://schemas.microsoft.com/office/drawing/2014/main" id="{21427BA3-E7B0-45C4-AF73-E4A2BCA42E75}"/>
              </a:ext>
            </a:extLst>
          </p:cNvPr>
          <p:cNvSpPr/>
          <p:nvPr/>
        </p:nvSpPr>
        <p:spPr>
          <a:xfrm>
            <a:off x="2387893" y="3338643"/>
            <a:ext cx="4368209" cy="3209888"/>
          </a:xfrm>
          <a:prstGeom prst="ellipse">
            <a:avLst/>
          </a:prstGeom>
          <a:solidFill>
            <a:srgbClr val="B6ABC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Open Sans" panose="020B0606030504020204" pitchFamily="34" charset="0"/>
            </a:endParaRPr>
          </a:p>
        </p:txBody>
      </p:sp>
      <p:sp>
        <p:nvSpPr>
          <p:cNvPr id="11" name="TextBox 10">
            <a:extLst>
              <a:ext uri="{FF2B5EF4-FFF2-40B4-BE49-F238E27FC236}">
                <a16:creationId xmlns:a16="http://schemas.microsoft.com/office/drawing/2014/main" id="{482B1060-2C34-4F57-96AE-51384D16E02E}"/>
              </a:ext>
            </a:extLst>
          </p:cNvPr>
          <p:cNvSpPr txBox="1"/>
          <p:nvPr/>
        </p:nvSpPr>
        <p:spPr>
          <a:xfrm>
            <a:off x="3502616" y="3512250"/>
            <a:ext cx="2138765" cy="461665"/>
          </a:xfrm>
          <a:prstGeom prst="rect">
            <a:avLst/>
          </a:prstGeom>
          <a:noFill/>
        </p:spPr>
        <p:txBody>
          <a:bodyPr wrap="square" rtlCol="0">
            <a:spAutoFit/>
          </a:bodyPr>
          <a:lstStyle/>
          <a:p>
            <a:pPr algn="ctr"/>
            <a:r>
              <a:rPr lang="en-US" sz="2400">
                <a:solidFill>
                  <a:srgbClr val="3E386A"/>
                </a:solidFill>
                <a:latin typeface="Open Sans" panose="020B0606030504020204" pitchFamily="34" charset="0"/>
              </a:rPr>
              <a:t>Interpersonal</a:t>
            </a:r>
          </a:p>
        </p:txBody>
      </p:sp>
      <p:sp>
        <p:nvSpPr>
          <p:cNvPr id="15" name="Oval 14">
            <a:extLst>
              <a:ext uri="{FF2B5EF4-FFF2-40B4-BE49-F238E27FC236}">
                <a16:creationId xmlns:a16="http://schemas.microsoft.com/office/drawing/2014/main" id="{CFC13338-3480-47E4-AEBA-BD4437316693}"/>
              </a:ext>
            </a:extLst>
          </p:cNvPr>
          <p:cNvSpPr/>
          <p:nvPr/>
        </p:nvSpPr>
        <p:spPr>
          <a:xfrm>
            <a:off x="2919963" y="3997569"/>
            <a:ext cx="3304065" cy="2537582"/>
          </a:xfrm>
          <a:prstGeom prst="ellipse">
            <a:avLst/>
          </a:prstGeom>
          <a:solidFill>
            <a:schemeClr val="accent3">
              <a:lumMod val="9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Open Sans" panose="020B0606030504020204" pitchFamily="34" charset="0"/>
            </a:endParaRPr>
          </a:p>
        </p:txBody>
      </p:sp>
      <p:sp>
        <p:nvSpPr>
          <p:cNvPr id="12" name="TextBox 11">
            <a:extLst>
              <a:ext uri="{FF2B5EF4-FFF2-40B4-BE49-F238E27FC236}">
                <a16:creationId xmlns:a16="http://schemas.microsoft.com/office/drawing/2014/main" id="{4780DDE0-9521-4B06-A01A-B82119E4F979}"/>
              </a:ext>
            </a:extLst>
          </p:cNvPr>
          <p:cNvSpPr txBox="1"/>
          <p:nvPr/>
        </p:nvSpPr>
        <p:spPr>
          <a:xfrm>
            <a:off x="3502616" y="4109081"/>
            <a:ext cx="2138765" cy="461665"/>
          </a:xfrm>
          <a:prstGeom prst="rect">
            <a:avLst/>
          </a:prstGeom>
          <a:noFill/>
        </p:spPr>
        <p:txBody>
          <a:bodyPr wrap="square" rtlCol="0">
            <a:spAutoFit/>
          </a:bodyPr>
          <a:lstStyle/>
          <a:p>
            <a:pPr algn="ctr"/>
            <a:r>
              <a:rPr lang="en-US" sz="2400">
                <a:solidFill>
                  <a:srgbClr val="3E386A"/>
                </a:solidFill>
                <a:latin typeface="Open Sans" panose="020B0606030504020204" pitchFamily="34" charset="0"/>
              </a:rPr>
              <a:t>Individual</a:t>
            </a:r>
          </a:p>
        </p:txBody>
      </p:sp>
      <p:sp>
        <p:nvSpPr>
          <p:cNvPr id="14" name="TextBox 13">
            <a:extLst>
              <a:ext uri="{FF2B5EF4-FFF2-40B4-BE49-F238E27FC236}">
                <a16:creationId xmlns:a16="http://schemas.microsoft.com/office/drawing/2014/main" id="{8356F58A-B19B-4D6F-84D9-7ACF716B7D9F}"/>
              </a:ext>
            </a:extLst>
          </p:cNvPr>
          <p:cNvSpPr txBox="1"/>
          <p:nvPr/>
        </p:nvSpPr>
        <p:spPr>
          <a:xfrm>
            <a:off x="3502616" y="2853486"/>
            <a:ext cx="2138765" cy="461665"/>
          </a:xfrm>
          <a:prstGeom prst="rect">
            <a:avLst/>
          </a:prstGeom>
          <a:noFill/>
        </p:spPr>
        <p:txBody>
          <a:bodyPr wrap="square" rtlCol="0">
            <a:spAutoFit/>
          </a:bodyPr>
          <a:lstStyle/>
          <a:p>
            <a:pPr algn="ctr"/>
            <a:r>
              <a:rPr lang="en-US" sz="2400">
                <a:solidFill>
                  <a:schemeClr val="bg2"/>
                </a:solidFill>
                <a:latin typeface="Open Sans" panose="020B0606030504020204" pitchFamily="34" charset="0"/>
              </a:rPr>
              <a:t>Institutional</a:t>
            </a:r>
          </a:p>
        </p:txBody>
      </p:sp>
    </p:spTree>
    <p:extLst>
      <p:ext uri="{BB962C8B-B14F-4D97-AF65-F5344CB8AC3E}">
        <p14:creationId xmlns:p14="http://schemas.microsoft.com/office/powerpoint/2010/main" val="319723557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CF75622-5FFD-E81D-1372-B5B6A824815A}"/>
              </a:ext>
            </a:extLst>
          </p:cNvPr>
          <p:cNvSpPr>
            <a:spLocks noGrp="1"/>
          </p:cNvSpPr>
          <p:nvPr>
            <p:ph type="title"/>
          </p:nvPr>
        </p:nvSpPr>
        <p:spPr/>
        <p:txBody>
          <a:bodyPr/>
          <a:lstStyle/>
          <a:p>
            <a:r>
              <a:rPr lang="en-US" dirty="0"/>
              <a:t>Reflection in Small Groups	 or Pairs</a:t>
            </a:r>
          </a:p>
        </p:txBody>
      </p:sp>
      <p:graphicFrame>
        <p:nvGraphicFramePr>
          <p:cNvPr id="4" name="Table 4">
            <a:extLst>
              <a:ext uri="{FF2B5EF4-FFF2-40B4-BE49-F238E27FC236}">
                <a16:creationId xmlns:a16="http://schemas.microsoft.com/office/drawing/2014/main" id="{44626178-86B8-FFA5-AF20-C40C8D24EF45}"/>
              </a:ext>
            </a:extLst>
          </p:cNvPr>
          <p:cNvGraphicFramePr>
            <a:graphicFrameLocks noGrp="1"/>
          </p:cNvGraphicFramePr>
          <p:nvPr>
            <p:extLst>
              <p:ext uri="{D42A27DB-BD31-4B8C-83A1-F6EECF244321}">
                <p14:modId xmlns:p14="http://schemas.microsoft.com/office/powerpoint/2010/main" val="4009290675"/>
              </p:ext>
            </p:extLst>
          </p:nvPr>
        </p:nvGraphicFramePr>
        <p:xfrm>
          <a:off x="350728" y="1810359"/>
          <a:ext cx="8442543" cy="3444240"/>
        </p:xfrm>
        <a:graphic>
          <a:graphicData uri="http://schemas.openxmlformats.org/drawingml/2006/table">
            <a:tbl>
              <a:tblPr firstRow="1" bandRow="1">
                <a:tableStyleId>{5940675A-B579-460E-94D1-54222C63F5DA}</a:tableStyleId>
              </a:tblPr>
              <a:tblGrid>
                <a:gridCol w="3139238">
                  <a:extLst>
                    <a:ext uri="{9D8B030D-6E8A-4147-A177-3AD203B41FA5}">
                      <a16:colId xmlns:a16="http://schemas.microsoft.com/office/drawing/2014/main" val="4081277560"/>
                    </a:ext>
                  </a:extLst>
                </a:gridCol>
                <a:gridCol w="2184325">
                  <a:extLst>
                    <a:ext uri="{9D8B030D-6E8A-4147-A177-3AD203B41FA5}">
                      <a16:colId xmlns:a16="http://schemas.microsoft.com/office/drawing/2014/main" val="2340963325"/>
                    </a:ext>
                  </a:extLst>
                </a:gridCol>
                <a:gridCol w="3118980">
                  <a:extLst>
                    <a:ext uri="{9D8B030D-6E8A-4147-A177-3AD203B41FA5}">
                      <a16:colId xmlns:a16="http://schemas.microsoft.com/office/drawing/2014/main" val="4087604992"/>
                    </a:ext>
                  </a:extLst>
                </a:gridCol>
              </a:tblGrid>
              <a:tr h="370840">
                <a:tc>
                  <a:txBody>
                    <a:bodyPr/>
                    <a:lstStyle/>
                    <a:p>
                      <a:endParaRPr lang="en-US" sz="2800" b="1">
                        <a:latin typeface="Open Sans" panose="020B0606030504020204" pitchFamily="34" charset="0"/>
                        <a:ea typeface="Open Sans" panose="020B0606030504020204" pitchFamily="34" charset="0"/>
                        <a:cs typeface="Open Sans" panose="020B0606030504020204" pitchFamily="34" charset="0"/>
                      </a:endParaRPr>
                    </a:p>
                  </a:txBody>
                  <a:tcPr/>
                </a:tc>
                <a:tc>
                  <a:txBody>
                    <a:bodyPr/>
                    <a:lstStyle/>
                    <a:p>
                      <a:r>
                        <a:rPr lang="en-US" sz="2800" b="1" dirty="0">
                          <a:latin typeface="Open Sans" panose="020B0606030504020204" pitchFamily="34" charset="0"/>
                          <a:ea typeface="Open Sans" panose="020B0606030504020204" pitchFamily="34" charset="0"/>
                          <a:cs typeface="Open Sans" panose="020B0606030504020204" pitchFamily="34" charset="0"/>
                        </a:rPr>
                        <a:t>Individual</a:t>
                      </a:r>
                    </a:p>
                  </a:txBody>
                  <a:tcPr/>
                </a:tc>
                <a:tc>
                  <a:txBody>
                    <a:bodyPr/>
                    <a:lstStyle/>
                    <a:p>
                      <a:r>
                        <a:rPr lang="en-US" sz="2800" b="1" dirty="0">
                          <a:latin typeface="Open Sans" panose="020B0606030504020204" pitchFamily="34" charset="0"/>
                          <a:ea typeface="Open Sans" panose="020B0606030504020204" pitchFamily="34" charset="0"/>
                          <a:cs typeface="Open Sans" panose="020B0606030504020204" pitchFamily="34" charset="0"/>
                        </a:rPr>
                        <a:t>Organizational</a:t>
                      </a:r>
                    </a:p>
                  </a:txBody>
                  <a:tcPr/>
                </a:tc>
                <a:extLst>
                  <a:ext uri="{0D108BD9-81ED-4DB2-BD59-A6C34878D82A}">
                    <a16:rowId xmlns:a16="http://schemas.microsoft.com/office/drawing/2014/main" val="3148250243"/>
                  </a:ext>
                </a:extLst>
              </a:tr>
              <a:tr h="370840">
                <a:tc>
                  <a:txBody>
                    <a:bodyPr/>
                    <a:lstStyle/>
                    <a:p>
                      <a:r>
                        <a:rPr lang="en-US" sz="2800" b="1" dirty="0">
                          <a:latin typeface="Open Sans" panose="020B0606030504020204" pitchFamily="34" charset="0"/>
                          <a:ea typeface="Open Sans" panose="020B0606030504020204" pitchFamily="34" charset="0"/>
                          <a:cs typeface="Open Sans" panose="020B0606030504020204" pitchFamily="34" charset="0"/>
                        </a:rPr>
                        <a:t>PIONEER collab</a:t>
                      </a:r>
                    </a:p>
                  </a:txBody>
                  <a:tcPr/>
                </a:tc>
                <a:tc>
                  <a:txBody>
                    <a:bodyPr/>
                    <a:lstStyle/>
                    <a:p>
                      <a:endParaRPr lang="en-US" sz="2800">
                        <a:latin typeface="Open Sans" panose="020B0606030504020204" pitchFamily="34" charset="0"/>
                        <a:ea typeface="Open Sans" panose="020B0606030504020204" pitchFamily="34" charset="0"/>
                        <a:cs typeface="Open Sans" panose="020B0606030504020204" pitchFamily="34" charset="0"/>
                      </a:endParaRPr>
                    </a:p>
                  </a:txBody>
                  <a:tcPr/>
                </a:tc>
                <a:tc>
                  <a:txBody>
                    <a:bodyPr/>
                    <a:lstStyle/>
                    <a:p>
                      <a:endParaRPr lang="en-US" sz="2800">
                        <a:latin typeface="Open Sans" panose="020B0606030504020204" pitchFamily="34" charset="0"/>
                        <a:ea typeface="Open Sans" panose="020B0606030504020204" pitchFamily="34" charset="0"/>
                        <a:cs typeface="Open Sans" panose="020B0606030504020204" pitchFamily="34" charset="0"/>
                      </a:endParaRPr>
                    </a:p>
                  </a:txBody>
                  <a:tcPr/>
                </a:tc>
                <a:extLst>
                  <a:ext uri="{0D108BD9-81ED-4DB2-BD59-A6C34878D82A}">
                    <a16:rowId xmlns:a16="http://schemas.microsoft.com/office/drawing/2014/main" val="1246299791"/>
                  </a:ext>
                </a:extLst>
              </a:tr>
              <a:tr h="370840">
                <a:tc>
                  <a:txBody>
                    <a:bodyPr/>
                    <a:lstStyle/>
                    <a:p>
                      <a:r>
                        <a:rPr lang="en-US" sz="2800" b="1" dirty="0">
                          <a:latin typeface="Open Sans" panose="020B0606030504020204" pitchFamily="34" charset="0"/>
                          <a:ea typeface="Open Sans" panose="020B0606030504020204" pitchFamily="34" charset="0"/>
                          <a:cs typeface="Open Sans" panose="020B0606030504020204" pitchFamily="34" charset="0"/>
                        </a:rPr>
                        <a:t>Lab/Research Group</a:t>
                      </a:r>
                    </a:p>
                  </a:txBody>
                  <a:tcPr/>
                </a:tc>
                <a:tc>
                  <a:txBody>
                    <a:bodyPr/>
                    <a:lstStyle/>
                    <a:p>
                      <a:endParaRPr lang="en-US" sz="2800">
                        <a:latin typeface="Open Sans" panose="020B0606030504020204" pitchFamily="34" charset="0"/>
                        <a:ea typeface="Open Sans" panose="020B0606030504020204" pitchFamily="34" charset="0"/>
                        <a:cs typeface="Open Sans" panose="020B0606030504020204" pitchFamily="34" charset="0"/>
                      </a:endParaRPr>
                    </a:p>
                  </a:txBody>
                  <a:tcPr/>
                </a:tc>
                <a:tc>
                  <a:txBody>
                    <a:bodyPr/>
                    <a:lstStyle/>
                    <a:p>
                      <a:endParaRPr lang="en-US" sz="2800" dirty="0">
                        <a:latin typeface="Open Sans" panose="020B0606030504020204" pitchFamily="34" charset="0"/>
                        <a:ea typeface="Open Sans" panose="020B0606030504020204" pitchFamily="34" charset="0"/>
                        <a:cs typeface="Open Sans" panose="020B0606030504020204" pitchFamily="34" charset="0"/>
                      </a:endParaRPr>
                    </a:p>
                  </a:txBody>
                  <a:tcPr/>
                </a:tc>
                <a:extLst>
                  <a:ext uri="{0D108BD9-81ED-4DB2-BD59-A6C34878D82A}">
                    <a16:rowId xmlns:a16="http://schemas.microsoft.com/office/drawing/2014/main" val="2301231414"/>
                  </a:ext>
                </a:extLst>
              </a:tr>
              <a:tr h="451494">
                <a:tc>
                  <a:txBody>
                    <a:bodyPr/>
                    <a:lstStyle/>
                    <a:p>
                      <a:r>
                        <a:rPr lang="en-US" sz="2800" b="1" dirty="0">
                          <a:latin typeface="Open Sans" panose="020B0606030504020204" pitchFamily="34" charset="0"/>
                          <a:ea typeface="Open Sans" panose="020B0606030504020204" pitchFamily="34" charset="0"/>
                          <a:cs typeface="Open Sans" panose="020B0606030504020204" pitchFamily="34" charset="0"/>
                        </a:rPr>
                        <a:t>Department-level</a:t>
                      </a:r>
                    </a:p>
                  </a:txBody>
                  <a:tcPr/>
                </a:tc>
                <a:tc>
                  <a:txBody>
                    <a:bodyPr/>
                    <a:lstStyle/>
                    <a:p>
                      <a:endParaRPr lang="en-US" sz="2800">
                        <a:latin typeface="Open Sans" panose="020B0606030504020204" pitchFamily="34" charset="0"/>
                        <a:ea typeface="Open Sans" panose="020B0606030504020204" pitchFamily="34" charset="0"/>
                        <a:cs typeface="Open Sans" panose="020B0606030504020204" pitchFamily="34" charset="0"/>
                      </a:endParaRPr>
                    </a:p>
                  </a:txBody>
                  <a:tcPr/>
                </a:tc>
                <a:tc>
                  <a:txBody>
                    <a:bodyPr/>
                    <a:lstStyle/>
                    <a:p>
                      <a:endParaRPr lang="en-US" sz="2800" dirty="0">
                        <a:latin typeface="Open Sans" panose="020B0606030504020204" pitchFamily="34" charset="0"/>
                        <a:ea typeface="Open Sans" panose="020B0606030504020204" pitchFamily="34" charset="0"/>
                        <a:cs typeface="Open Sans" panose="020B0606030504020204" pitchFamily="34" charset="0"/>
                      </a:endParaRPr>
                    </a:p>
                  </a:txBody>
                  <a:tcPr/>
                </a:tc>
                <a:extLst>
                  <a:ext uri="{0D108BD9-81ED-4DB2-BD59-A6C34878D82A}">
                    <a16:rowId xmlns:a16="http://schemas.microsoft.com/office/drawing/2014/main" val="3892956667"/>
                  </a:ext>
                </a:extLst>
              </a:tr>
              <a:tr h="370840">
                <a:tc>
                  <a:txBody>
                    <a:bodyPr/>
                    <a:lstStyle/>
                    <a:p>
                      <a:r>
                        <a:rPr lang="en-US" sz="2800" b="1" dirty="0">
                          <a:latin typeface="Open Sans" panose="020B0606030504020204" pitchFamily="34" charset="0"/>
                          <a:ea typeface="Open Sans" panose="020B0606030504020204" pitchFamily="34" charset="0"/>
                          <a:cs typeface="Open Sans" panose="020B0606030504020204" pitchFamily="34" charset="0"/>
                        </a:rPr>
                        <a:t>++++</a:t>
                      </a:r>
                    </a:p>
                  </a:txBody>
                  <a:tcPr/>
                </a:tc>
                <a:tc>
                  <a:txBody>
                    <a:bodyPr/>
                    <a:lstStyle/>
                    <a:p>
                      <a:endParaRPr lang="en-US" sz="2800">
                        <a:latin typeface="Open Sans" panose="020B0606030504020204" pitchFamily="34" charset="0"/>
                        <a:ea typeface="Open Sans" panose="020B0606030504020204" pitchFamily="34" charset="0"/>
                        <a:cs typeface="Open Sans" panose="020B0606030504020204" pitchFamily="34" charset="0"/>
                      </a:endParaRPr>
                    </a:p>
                  </a:txBody>
                  <a:tcPr/>
                </a:tc>
                <a:tc>
                  <a:txBody>
                    <a:bodyPr/>
                    <a:lstStyle/>
                    <a:p>
                      <a:endParaRPr lang="en-US" sz="2800" dirty="0">
                        <a:latin typeface="Open Sans" panose="020B0606030504020204" pitchFamily="34" charset="0"/>
                        <a:ea typeface="Open Sans" panose="020B0606030504020204" pitchFamily="34" charset="0"/>
                        <a:cs typeface="Open Sans" panose="020B0606030504020204" pitchFamily="34" charset="0"/>
                      </a:endParaRPr>
                    </a:p>
                  </a:txBody>
                  <a:tcPr/>
                </a:tc>
                <a:extLst>
                  <a:ext uri="{0D108BD9-81ED-4DB2-BD59-A6C34878D82A}">
                    <a16:rowId xmlns:a16="http://schemas.microsoft.com/office/drawing/2014/main" val="607145137"/>
                  </a:ext>
                </a:extLst>
              </a:tr>
            </a:tbl>
          </a:graphicData>
        </a:graphic>
      </p:graphicFrame>
    </p:spTree>
    <p:extLst>
      <p:ext uri="{BB962C8B-B14F-4D97-AF65-F5344CB8AC3E}">
        <p14:creationId xmlns:p14="http://schemas.microsoft.com/office/powerpoint/2010/main" val="17850862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43968A8-F950-3728-EC64-FFD36C368913}"/>
              </a:ext>
            </a:extLst>
          </p:cNvPr>
          <p:cNvSpPr>
            <a:spLocks noGrp="1"/>
          </p:cNvSpPr>
          <p:nvPr>
            <p:ph type="body" sz="quarter" idx="11"/>
          </p:nvPr>
        </p:nvSpPr>
        <p:spPr>
          <a:xfrm>
            <a:off x="745358" y="1819198"/>
            <a:ext cx="8197114" cy="3810086"/>
          </a:xfrm>
        </p:spPr>
        <p:txBody>
          <a:bodyPr/>
          <a:lstStyle/>
          <a:p>
            <a:pPr marL="0" indent="0">
              <a:buNone/>
            </a:pPr>
            <a:r>
              <a:rPr lang="en-US" sz="3600" b="1" i="0" dirty="0">
                <a:solidFill>
                  <a:schemeClr val="accent1"/>
                </a:solidFill>
                <a:effectLst/>
                <a:latin typeface="Roboto" panose="02000000000000000000" pitchFamily="2" charset="0"/>
              </a:rPr>
              <a:t>What is one commitment you are making today to increase inclusion and belonging in your school/workplace?</a:t>
            </a:r>
          </a:p>
        </p:txBody>
      </p:sp>
      <p:sp>
        <p:nvSpPr>
          <p:cNvPr id="4" name="Title 3">
            <a:extLst>
              <a:ext uri="{FF2B5EF4-FFF2-40B4-BE49-F238E27FC236}">
                <a16:creationId xmlns:a16="http://schemas.microsoft.com/office/drawing/2014/main" id="{BEB8B6CC-A219-1CF1-EE75-D232E71392CC}"/>
              </a:ext>
            </a:extLst>
          </p:cNvPr>
          <p:cNvSpPr>
            <a:spLocks noGrp="1"/>
          </p:cNvSpPr>
          <p:nvPr>
            <p:ph type="title"/>
          </p:nvPr>
        </p:nvSpPr>
        <p:spPr/>
        <p:txBody>
          <a:bodyPr/>
          <a:lstStyle/>
          <a:p>
            <a:r>
              <a:rPr lang="en-US" dirty="0"/>
              <a:t>Final Reflection Exercise</a:t>
            </a:r>
          </a:p>
        </p:txBody>
      </p:sp>
    </p:spTree>
    <p:extLst>
      <p:ext uri="{BB962C8B-B14F-4D97-AF65-F5344CB8AC3E}">
        <p14:creationId xmlns:p14="http://schemas.microsoft.com/office/powerpoint/2010/main" val="421830572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8869B40-21A3-4A60-962B-7701C9A2EAC2}"/>
              </a:ext>
            </a:extLst>
          </p:cNvPr>
          <p:cNvSpPr>
            <a:spLocks noGrp="1"/>
          </p:cNvSpPr>
          <p:nvPr>
            <p:ph type="title"/>
          </p:nvPr>
        </p:nvSpPr>
        <p:spPr/>
        <p:txBody>
          <a:bodyPr lIns="68580" tIns="34290" rIns="68580" bIns="34290" anchor="b"/>
          <a:lstStyle/>
          <a:p>
            <a:r>
              <a:rPr lang="en-US"/>
              <a:t>Questions, Comments, Reflections?</a:t>
            </a:r>
            <a:endParaRPr lang="en-US" b="0"/>
          </a:p>
        </p:txBody>
      </p:sp>
      <p:sp>
        <p:nvSpPr>
          <p:cNvPr id="3" name="Title 3">
            <a:extLst>
              <a:ext uri="{FF2B5EF4-FFF2-40B4-BE49-F238E27FC236}">
                <a16:creationId xmlns:a16="http://schemas.microsoft.com/office/drawing/2014/main" id="{DF6C2346-E535-4CA0-9CE3-1BD418D432BB}"/>
              </a:ext>
            </a:extLst>
          </p:cNvPr>
          <p:cNvSpPr txBox="1">
            <a:spLocks/>
          </p:cNvSpPr>
          <p:nvPr/>
        </p:nvSpPr>
        <p:spPr>
          <a:xfrm>
            <a:off x="671757" y="3997233"/>
            <a:ext cx="7800486" cy="1426723"/>
          </a:xfrm>
          <a:prstGeom prst="rect">
            <a:avLst/>
          </a:prstGeom>
        </p:spPr>
        <p:txBody>
          <a:bodyPr lIns="68580" tIns="34290" rIns="68580" bIns="34290" anchor="b"/>
          <a:lstStyle>
            <a:lvl1pPr algn="l" defTabSz="457200" rtl="0" eaLnBrk="1" latinLnBrk="0" hangingPunct="1">
              <a:spcBef>
                <a:spcPct val="0"/>
              </a:spcBef>
              <a:buNone/>
              <a:defRPr sz="3750" b="1" i="0" kern="1200">
                <a:solidFill>
                  <a:schemeClr val="tx2"/>
                </a:solidFill>
                <a:latin typeface="Open Sans" panose="020B0606030504020204" pitchFamily="34" charset="0"/>
                <a:ea typeface="Open Sans" panose="020B0606030504020204" pitchFamily="34" charset="0"/>
                <a:cs typeface="Open Sans" panose="020B0606030504020204" pitchFamily="34" charset="0"/>
              </a:defRPr>
            </a:lvl1pPr>
          </a:lstStyle>
          <a:p>
            <a:r>
              <a:rPr lang="en-US" sz="3400" dirty="0">
                <a:latin typeface="Open Sans"/>
                <a:ea typeface="Open Sans"/>
                <a:cs typeface="Open Sans"/>
              </a:rPr>
              <a:t>Liz Litzler elitzler@uw.edu</a:t>
            </a:r>
            <a:endParaRPr lang="en-US" sz="3400" dirty="0"/>
          </a:p>
        </p:txBody>
      </p:sp>
    </p:spTree>
    <p:extLst>
      <p:ext uri="{BB962C8B-B14F-4D97-AF65-F5344CB8AC3E}">
        <p14:creationId xmlns:p14="http://schemas.microsoft.com/office/powerpoint/2010/main" val="353105098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6293CAC-F584-E03F-4AF4-CE08AB72FA57}"/>
              </a:ext>
            </a:extLst>
          </p:cNvPr>
          <p:cNvSpPr>
            <a:spLocks noGrp="1"/>
          </p:cNvSpPr>
          <p:nvPr>
            <p:ph type="title"/>
          </p:nvPr>
        </p:nvSpPr>
        <p:spPr/>
        <p:txBody>
          <a:bodyPr/>
          <a:lstStyle/>
          <a:p>
            <a:r>
              <a:rPr lang="en-US" dirty="0"/>
              <a:t>Who Am I?</a:t>
            </a:r>
          </a:p>
        </p:txBody>
      </p:sp>
      <p:pic>
        <p:nvPicPr>
          <p:cNvPr id="6" name="Picture 5" descr="A green and white sign&#10;&#10;Description automatically generated with medium confidence">
            <a:extLst>
              <a:ext uri="{FF2B5EF4-FFF2-40B4-BE49-F238E27FC236}">
                <a16:creationId xmlns:a16="http://schemas.microsoft.com/office/drawing/2014/main" id="{468BE8D0-C80E-D665-743A-4CD06E428AE3}"/>
              </a:ext>
            </a:extLst>
          </p:cNvPr>
          <p:cNvPicPr>
            <a:picLocks noChangeAspect="1"/>
          </p:cNvPicPr>
          <p:nvPr/>
        </p:nvPicPr>
        <p:blipFill rotWithShape="1">
          <a:blip r:embed="rId3" cstate="print">
            <a:extLst>
              <a:ext uri="{28A0092B-C50C-407E-A947-70E740481C1C}">
                <a14:useLocalDpi xmlns:a14="http://schemas.microsoft.com/office/drawing/2010/main"/>
              </a:ext>
              <a:ext uri="{837473B0-CC2E-450A-ABE3-18F120FF3D39}">
                <a1611:picAttrSrcUrl xmlns:a1611="http://schemas.microsoft.com/office/drawing/2016/11/main" r:id="rId4"/>
              </a:ext>
            </a:extLst>
          </a:blip>
          <a:srcRect/>
          <a:stretch/>
        </p:blipFill>
        <p:spPr>
          <a:xfrm>
            <a:off x="287581" y="1640909"/>
            <a:ext cx="2715016" cy="1465547"/>
          </a:xfrm>
          <a:prstGeom prst="rect">
            <a:avLst/>
          </a:prstGeom>
        </p:spPr>
      </p:pic>
      <p:pic>
        <p:nvPicPr>
          <p:cNvPr id="8" name="Picture 7" descr="Logo, company name&#10;&#10;Description automatically generated">
            <a:extLst>
              <a:ext uri="{FF2B5EF4-FFF2-40B4-BE49-F238E27FC236}">
                <a16:creationId xmlns:a16="http://schemas.microsoft.com/office/drawing/2014/main" id="{0D671B34-199D-FCB2-1343-5637A9BF2FF1}"/>
              </a:ext>
            </a:extLst>
          </p:cNvPr>
          <p:cNvPicPr>
            <a:picLocks noChangeAspect="1"/>
          </p:cNvPicPr>
          <p:nvPr/>
        </p:nvPicPr>
        <p:blipFill>
          <a:blip r:embed="rId5" cstate="print">
            <a:extLst>
              <a:ext uri="{28A0092B-C50C-407E-A947-70E740481C1C}">
                <a14:useLocalDpi xmlns:a14="http://schemas.microsoft.com/office/drawing/2010/main"/>
              </a:ext>
              <a:ext uri="{837473B0-CC2E-450A-ABE3-18F120FF3D39}">
                <a1611:picAttrSrcUrl xmlns:a1611="http://schemas.microsoft.com/office/drawing/2016/11/main" r:id="rId6"/>
              </a:ext>
            </a:extLst>
          </a:blip>
          <a:stretch>
            <a:fillRect/>
          </a:stretch>
        </p:blipFill>
        <p:spPr>
          <a:xfrm>
            <a:off x="3527468" y="1539659"/>
            <a:ext cx="2089063" cy="1566797"/>
          </a:xfrm>
          <a:prstGeom prst="rect">
            <a:avLst/>
          </a:prstGeom>
        </p:spPr>
      </p:pic>
      <p:sp>
        <p:nvSpPr>
          <p:cNvPr id="9" name="TextBox 8">
            <a:extLst>
              <a:ext uri="{FF2B5EF4-FFF2-40B4-BE49-F238E27FC236}">
                <a16:creationId xmlns:a16="http://schemas.microsoft.com/office/drawing/2014/main" id="{1B019FDE-1230-2F20-A2B8-94D2C9A8A43F}"/>
              </a:ext>
            </a:extLst>
          </p:cNvPr>
          <p:cNvSpPr txBox="1"/>
          <p:nvPr/>
        </p:nvSpPr>
        <p:spPr>
          <a:xfrm>
            <a:off x="3544170" y="3277959"/>
            <a:ext cx="2072362" cy="338554"/>
          </a:xfrm>
          <a:prstGeom prst="rect">
            <a:avLst/>
          </a:prstGeom>
          <a:noFill/>
        </p:spPr>
        <p:txBody>
          <a:bodyPr wrap="square" rtlCol="0">
            <a:spAutoFit/>
          </a:bodyPr>
          <a:lstStyle/>
          <a:p>
            <a:r>
              <a:rPr lang="en-US" sz="800">
                <a:hlinkClick r:id="rId6" tooltip="https://localwiki.org/bloomington-normal/Swimming/_files/il-state-u-logo2.jpg/_info/"/>
              </a:rPr>
              <a:t>This Photo</a:t>
            </a:r>
            <a:r>
              <a:rPr lang="en-US" sz="800"/>
              <a:t> by Unknown Author is licensed under </a:t>
            </a:r>
            <a:r>
              <a:rPr lang="en-US" sz="800">
                <a:hlinkClick r:id="rId7" tooltip="https://creativecommons.org/licenses/by/3.0/"/>
              </a:rPr>
              <a:t>CC BY</a:t>
            </a:r>
            <a:endParaRPr lang="en-US" sz="800"/>
          </a:p>
        </p:txBody>
      </p:sp>
      <p:pic>
        <p:nvPicPr>
          <p:cNvPr id="11" name="Picture 10" descr="Logo, company name&#10;&#10;Description automatically generated">
            <a:extLst>
              <a:ext uri="{FF2B5EF4-FFF2-40B4-BE49-F238E27FC236}">
                <a16:creationId xmlns:a16="http://schemas.microsoft.com/office/drawing/2014/main" id="{BCF867A0-2C8C-9177-633E-B6EFB17A2E31}"/>
              </a:ext>
            </a:extLst>
          </p:cNvPr>
          <p:cNvPicPr>
            <a:picLocks noChangeAspect="1"/>
          </p:cNvPicPr>
          <p:nvPr/>
        </p:nvPicPr>
        <p:blipFill>
          <a:blip r:embed="rId8" cstate="print">
            <a:extLst>
              <a:ext uri="{28A0092B-C50C-407E-A947-70E740481C1C}">
                <a14:useLocalDpi xmlns:a14="http://schemas.microsoft.com/office/drawing/2010/main"/>
              </a:ext>
              <a:ext uri="{837473B0-CC2E-450A-ABE3-18F120FF3D39}">
                <a1611:picAttrSrcUrl xmlns:a1611="http://schemas.microsoft.com/office/drawing/2016/11/main" r:id="rId9"/>
              </a:ext>
            </a:extLst>
          </a:blip>
          <a:stretch>
            <a:fillRect/>
          </a:stretch>
        </p:blipFill>
        <p:spPr>
          <a:xfrm>
            <a:off x="6311990" y="996696"/>
            <a:ext cx="2432304" cy="2432304"/>
          </a:xfrm>
          <a:prstGeom prst="rect">
            <a:avLst/>
          </a:prstGeom>
        </p:spPr>
      </p:pic>
      <p:sp>
        <p:nvSpPr>
          <p:cNvPr id="12" name="TextBox 11">
            <a:extLst>
              <a:ext uri="{FF2B5EF4-FFF2-40B4-BE49-F238E27FC236}">
                <a16:creationId xmlns:a16="http://schemas.microsoft.com/office/drawing/2014/main" id="{11BCE027-4331-E01F-A44D-E065FC072248}"/>
              </a:ext>
            </a:extLst>
          </p:cNvPr>
          <p:cNvSpPr txBox="1"/>
          <p:nvPr/>
        </p:nvSpPr>
        <p:spPr>
          <a:xfrm>
            <a:off x="6350726" y="3259723"/>
            <a:ext cx="2432304" cy="338554"/>
          </a:xfrm>
          <a:prstGeom prst="rect">
            <a:avLst/>
          </a:prstGeom>
          <a:noFill/>
        </p:spPr>
        <p:txBody>
          <a:bodyPr wrap="square" rtlCol="0">
            <a:spAutoFit/>
          </a:bodyPr>
          <a:lstStyle/>
          <a:p>
            <a:r>
              <a:rPr lang="en-US" sz="800" dirty="0">
                <a:hlinkClick r:id="rId9" tooltip="http://futures.commons.gc.cuny.edu/2014/11/18/interactive-media-design-job-opportunities-at-uw-bothell/"/>
              </a:rPr>
              <a:t>This Photo</a:t>
            </a:r>
            <a:r>
              <a:rPr lang="en-US" sz="800" dirty="0"/>
              <a:t> by Unknown Author is licensed under </a:t>
            </a:r>
            <a:r>
              <a:rPr lang="en-US" sz="800" dirty="0">
                <a:hlinkClick r:id="rId10" tooltip="https://creativecommons.org/licenses/by-nc-sa/3.0/"/>
              </a:rPr>
              <a:t>CC BY-SA-NC</a:t>
            </a:r>
            <a:endParaRPr lang="en-US" sz="800" dirty="0"/>
          </a:p>
        </p:txBody>
      </p:sp>
      <p:sp>
        <p:nvSpPr>
          <p:cNvPr id="14" name="Callout: Down Arrow 13">
            <a:extLst>
              <a:ext uri="{FF2B5EF4-FFF2-40B4-BE49-F238E27FC236}">
                <a16:creationId xmlns:a16="http://schemas.microsoft.com/office/drawing/2014/main" id="{230562A9-E302-03A3-5B4B-03B2CEB101F8}"/>
              </a:ext>
            </a:extLst>
          </p:cNvPr>
          <p:cNvSpPr/>
          <p:nvPr/>
        </p:nvSpPr>
        <p:spPr>
          <a:xfrm>
            <a:off x="3002597" y="1363509"/>
            <a:ext cx="880471" cy="790968"/>
          </a:xfrm>
          <a:prstGeom prst="downArrowCallou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a:t>MN</a:t>
            </a:r>
          </a:p>
        </p:txBody>
      </p:sp>
      <p:sp>
        <p:nvSpPr>
          <p:cNvPr id="15" name="Callout: Down Arrow 14">
            <a:extLst>
              <a:ext uri="{FF2B5EF4-FFF2-40B4-BE49-F238E27FC236}">
                <a16:creationId xmlns:a16="http://schemas.microsoft.com/office/drawing/2014/main" id="{4C597EDE-9769-F781-5AD4-48D03874392C}"/>
              </a:ext>
            </a:extLst>
          </p:cNvPr>
          <p:cNvSpPr/>
          <p:nvPr/>
        </p:nvSpPr>
        <p:spPr>
          <a:xfrm>
            <a:off x="5371766" y="1370346"/>
            <a:ext cx="880471" cy="790968"/>
          </a:xfrm>
          <a:prstGeom prst="downArrowCallou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a:t>MO</a:t>
            </a:r>
          </a:p>
        </p:txBody>
      </p:sp>
      <p:pic>
        <p:nvPicPr>
          <p:cNvPr id="17" name="Picture 16" descr="A person standing next to a table full of pumpkins&#10;&#10;Description automatically generated with medium confidence">
            <a:extLst>
              <a:ext uri="{FF2B5EF4-FFF2-40B4-BE49-F238E27FC236}">
                <a16:creationId xmlns:a16="http://schemas.microsoft.com/office/drawing/2014/main" id="{BFF17FC0-ACE7-6480-5EA5-99A2AE01FD78}"/>
              </a:ext>
            </a:extLst>
          </p:cNvPr>
          <p:cNvPicPr>
            <a:picLocks noChangeAspect="1"/>
          </p:cNvPicPr>
          <p:nvPr/>
        </p:nvPicPr>
        <p:blipFill>
          <a:blip r:embed="rId11" cstate="print">
            <a:extLst>
              <a:ext uri="{28A0092B-C50C-407E-A947-70E740481C1C}">
                <a14:useLocalDpi xmlns:a14="http://schemas.microsoft.com/office/drawing/2010/main"/>
              </a:ext>
            </a:extLst>
          </a:blip>
          <a:stretch>
            <a:fillRect/>
          </a:stretch>
        </p:blipFill>
        <p:spPr>
          <a:xfrm>
            <a:off x="4261663" y="3924952"/>
            <a:ext cx="2089063" cy="2786777"/>
          </a:xfrm>
          <a:prstGeom prst="rect">
            <a:avLst/>
          </a:prstGeom>
        </p:spPr>
      </p:pic>
      <p:pic>
        <p:nvPicPr>
          <p:cNvPr id="19" name="Picture 18" descr="A group of cats sitting on a window sill&#10;&#10;Description automatically generated with medium confidence">
            <a:extLst>
              <a:ext uri="{FF2B5EF4-FFF2-40B4-BE49-F238E27FC236}">
                <a16:creationId xmlns:a16="http://schemas.microsoft.com/office/drawing/2014/main" id="{CF754630-9DCC-1C82-E966-06F2DF749302}"/>
              </a:ext>
            </a:extLst>
          </p:cNvPr>
          <p:cNvPicPr>
            <a:picLocks noChangeAspect="1"/>
          </p:cNvPicPr>
          <p:nvPr/>
        </p:nvPicPr>
        <p:blipFill>
          <a:blip r:embed="rId12" cstate="print">
            <a:extLst>
              <a:ext uri="{28A0092B-C50C-407E-A947-70E740481C1C}">
                <a14:useLocalDpi xmlns:a14="http://schemas.microsoft.com/office/drawing/2010/main"/>
              </a:ext>
            </a:extLst>
          </a:blip>
          <a:stretch>
            <a:fillRect/>
          </a:stretch>
        </p:blipFill>
        <p:spPr>
          <a:xfrm>
            <a:off x="6418447" y="3924951"/>
            <a:ext cx="1691014" cy="2255787"/>
          </a:xfrm>
          <a:prstGeom prst="rect">
            <a:avLst/>
          </a:prstGeom>
        </p:spPr>
      </p:pic>
      <p:pic>
        <p:nvPicPr>
          <p:cNvPr id="23" name="Picture 22">
            <a:extLst>
              <a:ext uri="{FF2B5EF4-FFF2-40B4-BE49-F238E27FC236}">
                <a16:creationId xmlns:a16="http://schemas.microsoft.com/office/drawing/2014/main" id="{3BE72AE7-BA69-181A-E021-ED03C45CAB73}"/>
              </a:ext>
            </a:extLst>
          </p:cNvPr>
          <p:cNvPicPr>
            <a:picLocks noChangeAspect="1"/>
          </p:cNvPicPr>
          <p:nvPr/>
        </p:nvPicPr>
        <p:blipFill rotWithShape="1">
          <a:blip r:embed="rId13" cstate="print">
            <a:extLst>
              <a:ext uri="{28A0092B-C50C-407E-A947-70E740481C1C}">
                <a14:useLocalDpi xmlns:a14="http://schemas.microsoft.com/office/drawing/2010/main"/>
              </a:ext>
            </a:extLst>
          </a:blip>
          <a:srcRect/>
          <a:stretch/>
        </p:blipFill>
        <p:spPr>
          <a:xfrm>
            <a:off x="0" y="3924952"/>
            <a:ext cx="2089063" cy="2446770"/>
          </a:xfrm>
          <a:prstGeom prst="rect">
            <a:avLst/>
          </a:prstGeom>
        </p:spPr>
      </p:pic>
      <p:pic>
        <p:nvPicPr>
          <p:cNvPr id="27" name="Picture 26">
            <a:extLst>
              <a:ext uri="{FF2B5EF4-FFF2-40B4-BE49-F238E27FC236}">
                <a16:creationId xmlns:a16="http://schemas.microsoft.com/office/drawing/2014/main" id="{8E0556FD-8C9F-F845-F3E3-8D6047E11660}"/>
              </a:ext>
            </a:extLst>
          </p:cNvPr>
          <p:cNvPicPr>
            <a:picLocks noChangeAspect="1"/>
          </p:cNvPicPr>
          <p:nvPr/>
        </p:nvPicPr>
        <p:blipFill>
          <a:blip r:embed="rId14" cstate="print">
            <a:extLst>
              <a:ext uri="{28A0092B-C50C-407E-A947-70E740481C1C}">
                <a14:useLocalDpi xmlns:a14="http://schemas.microsoft.com/office/drawing/2010/main"/>
              </a:ext>
            </a:extLst>
          </a:blip>
          <a:stretch>
            <a:fillRect/>
          </a:stretch>
        </p:blipFill>
        <p:spPr>
          <a:xfrm>
            <a:off x="2139537" y="3924951"/>
            <a:ext cx="2054405" cy="1887125"/>
          </a:xfrm>
          <a:prstGeom prst="rect">
            <a:avLst/>
          </a:prstGeom>
        </p:spPr>
      </p:pic>
      <p:pic>
        <p:nvPicPr>
          <p:cNvPr id="29" name="Picture 28">
            <a:extLst>
              <a:ext uri="{FF2B5EF4-FFF2-40B4-BE49-F238E27FC236}">
                <a16:creationId xmlns:a16="http://schemas.microsoft.com/office/drawing/2014/main" id="{0669ED40-ABE2-1DAE-0A34-68F9A7B0DE71}"/>
              </a:ext>
            </a:extLst>
          </p:cNvPr>
          <p:cNvPicPr>
            <a:picLocks noChangeAspect="1"/>
          </p:cNvPicPr>
          <p:nvPr/>
        </p:nvPicPr>
        <p:blipFill rotWithShape="1">
          <a:blip r:embed="rId15" cstate="print">
            <a:extLst>
              <a:ext uri="{28A0092B-C50C-407E-A947-70E740481C1C}">
                <a14:useLocalDpi xmlns:a14="http://schemas.microsoft.com/office/drawing/2010/main"/>
              </a:ext>
            </a:extLst>
          </a:blip>
          <a:srcRect l="6181" r="5567"/>
          <a:stretch/>
        </p:blipFill>
        <p:spPr>
          <a:xfrm>
            <a:off x="8121980" y="3792038"/>
            <a:ext cx="966818" cy="1076475"/>
          </a:xfrm>
          <a:prstGeom prst="rect">
            <a:avLst/>
          </a:prstGeom>
        </p:spPr>
      </p:pic>
    </p:spTree>
    <p:extLst>
      <p:ext uri="{BB962C8B-B14F-4D97-AF65-F5344CB8AC3E}">
        <p14:creationId xmlns:p14="http://schemas.microsoft.com/office/powerpoint/2010/main" val="21836956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37A58EE-7A40-E14D-9272-7B8640470825}"/>
              </a:ext>
            </a:extLst>
          </p:cNvPr>
          <p:cNvSpPr>
            <a:spLocks noGrp="1"/>
          </p:cNvSpPr>
          <p:nvPr>
            <p:ph type="body" sz="quarter" idx="11"/>
          </p:nvPr>
        </p:nvSpPr>
        <p:spPr/>
        <p:txBody>
          <a:bodyPr lIns="91440" tIns="45720" rIns="91440" bIns="45720" anchor="t"/>
          <a:lstStyle/>
          <a:p>
            <a:pPr marL="0" indent="0">
              <a:buNone/>
            </a:pPr>
            <a:endParaRPr lang="en-US" dirty="0">
              <a:solidFill>
                <a:schemeClr val="bg1"/>
              </a:solidFill>
            </a:endParaRPr>
          </a:p>
          <a:p>
            <a:pPr marL="457200" indent="-457200">
              <a:buAutoNum type="arabicPeriod"/>
            </a:pPr>
            <a:r>
              <a:rPr lang="en-US" b="0" dirty="0">
                <a:latin typeface="Open Sans" panose="020B0606030504020204" pitchFamily="34" charset="0"/>
              </a:rPr>
              <a:t>Stay Engaged</a:t>
            </a:r>
          </a:p>
          <a:p>
            <a:pPr marL="457200" indent="-457200">
              <a:buFont typeface="Lucida Grande"/>
              <a:buAutoNum type="arabicPeriod"/>
            </a:pPr>
            <a:r>
              <a:rPr lang="en-US" b="0" dirty="0">
                <a:latin typeface="Open Sans" panose="020B0606030504020204" pitchFamily="34" charset="0"/>
              </a:rPr>
              <a:t>Experience Discomfort</a:t>
            </a:r>
          </a:p>
          <a:p>
            <a:pPr marL="457200" indent="-457200">
              <a:buFont typeface="Lucida Grande"/>
              <a:buAutoNum type="arabicPeriod"/>
            </a:pPr>
            <a:r>
              <a:rPr lang="en-US" b="0" dirty="0">
                <a:latin typeface="Open Sans" panose="020B0606030504020204" pitchFamily="34" charset="0"/>
              </a:rPr>
              <a:t>Speak your Truth</a:t>
            </a:r>
          </a:p>
          <a:p>
            <a:pPr marL="457200" indent="-457200">
              <a:buFont typeface="Lucida Grande"/>
              <a:buAutoNum type="arabicPeriod"/>
            </a:pPr>
            <a:r>
              <a:rPr lang="en-US" b="0" dirty="0">
                <a:latin typeface="Open Sans" panose="020B0606030504020204" pitchFamily="34" charset="0"/>
              </a:rPr>
              <a:t>Expect and Accept Non-Closure </a:t>
            </a:r>
            <a:endParaRPr lang="en-US" dirty="0">
              <a:latin typeface="Open Sans" panose="020B0606030504020204" pitchFamily="34" charset="0"/>
            </a:endParaRPr>
          </a:p>
          <a:p>
            <a:pPr marL="0" indent="0">
              <a:buNone/>
            </a:pPr>
            <a:endParaRPr lang="en-US" dirty="0">
              <a:latin typeface="Open Sans" panose="020B0606030504020204" pitchFamily="34" charset="0"/>
            </a:endParaRPr>
          </a:p>
          <a:p>
            <a:endParaRPr lang="en-US" dirty="0">
              <a:solidFill>
                <a:schemeClr val="bg1"/>
              </a:solidFill>
            </a:endParaRPr>
          </a:p>
          <a:p>
            <a:endParaRPr lang="en-US" dirty="0"/>
          </a:p>
        </p:txBody>
      </p:sp>
      <p:sp>
        <p:nvSpPr>
          <p:cNvPr id="3" name="Text Placeholder 2">
            <a:extLst>
              <a:ext uri="{FF2B5EF4-FFF2-40B4-BE49-F238E27FC236}">
                <a16:creationId xmlns:a16="http://schemas.microsoft.com/office/drawing/2014/main" id="{670FD2B7-91F5-BF47-8225-2D6C2FADC0D9}"/>
              </a:ext>
            </a:extLst>
          </p:cNvPr>
          <p:cNvSpPr>
            <a:spLocks noGrp="1"/>
          </p:cNvSpPr>
          <p:nvPr>
            <p:ph type="body" sz="quarter" idx="12"/>
          </p:nvPr>
        </p:nvSpPr>
        <p:spPr/>
        <p:txBody>
          <a:bodyPr/>
          <a:lstStyle/>
          <a:p>
            <a:r>
              <a:rPr lang="en-US" dirty="0">
                <a:latin typeface="Open Sans" panose="020B0606030504020204" pitchFamily="34" charset="0"/>
              </a:rPr>
              <a:t>Initial Agreements from G. Singleton’s &amp; C. Linton’s Courageous Conversations  </a:t>
            </a:r>
          </a:p>
          <a:p>
            <a:endParaRPr lang="en-US" dirty="0"/>
          </a:p>
        </p:txBody>
      </p:sp>
      <p:sp>
        <p:nvSpPr>
          <p:cNvPr id="4" name="Title 3">
            <a:extLst>
              <a:ext uri="{FF2B5EF4-FFF2-40B4-BE49-F238E27FC236}">
                <a16:creationId xmlns:a16="http://schemas.microsoft.com/office/drawing/2014/main" id="{D26DF4B1-0658-DC43-8C43-A8482598E4B5}"/>
              </a:ext>
            </a:extLst>
          </p:cNvPr>
          <p:cNvSpPr>
            <a:spLocks noGrp="1"/>
          </p:cNvSpPr>
          <p:nvPr>
            <p:ph type="title"/>
          </p:nvPr>
        </p:nvSpPr>
        <p:spPr/>
        <p:txBody>
          <a:bodyPr/>
          <a:lstStyle/>
          <a:p>
            <a:r>
              <a:rPr lang="en-US"/>
              <a:t>Principles of Engagement</a:t>
            </a:r>
          </a:p>
        </p:txBody>
      </p:sp>
    </p:spTree>
    <p:extLst>
      <p:ext uri="{BB962C8B-B14F-4D97-AF65-F5344CB8AC3E}">
        <p14:creationId xmlns:p14="http://schemas.microsoft.com/office/powerpoint/2010/main" val="4118446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E58F41A-BB7E-1C4B-B4E2-CF7C50517424}"/>
              </a:ext>
            </a:extLst>
          </p:cNvPr>
          <p:cNvSpPr>
            <a:spLocks noGrp="1"/>
          </p:cNvSpPr>
          <p:nvPr>
            <p:ph type="body" sz="quarter" idx="11"/>
          </p:nvPr>
        </p:nvSpPr>
        <p:spPr/>
        <p:txBody>
          <a:bodyPr lIns="91440" tIns="45720" rIns="91440" bIns="45720" anchor="t"/>
          <a:lstStyle/>
          <a:p>
            <a:pPr marL="0" indent="0">
              <a:buNone/>
            </a:pPr>
            <a:endParaRPr lang="en-US" dirty="0">
              <a:solidFill>
                <a:srgbClr val="FF0000"/>
              </a:solidFill>
              <a:latin typeface="Open Sans" panose="020B0606030504020204" pitchFamily="34" charset="0"/>
            </a:endParaRPr>
          </a:p>
          <a:p>
            <a:r>
              <a:rPr lang="en-US" dirty="0">
                <a:latin typeface="Open Sans" panose="020B0606030504020204" pitchFamily="34" charset="0"/>
              </a:rPr>
              <a:t>The state of Diversity, Equity, and Inclusion (DEI) in STEM Fields</a:t>
            </a:r>
            <a:r>
              <a:rPr lang="en-US" dirty="0"/>
              <a:t> and what we mean by inclusion</a:t>
            </a:r>
          </a:p>
          <a:p>
            <a:endParaRPr lang="en-US" dirty="0">
              <a:latin typeface="Open Sans" panose="020B0606030504020204" pitchFamily="34" charset="0"/>
            </a:endParaRPr>
          </a:p>
          <a:p>
            <a:r>
              <a:rPr lang="en-US" dirty="0">
                <a:latin typeface="Open Sans" panose="020B0606030504020204" pitchFamily="34" charset="0"/>
              </a:rPr>
              <a:t>Research on Barriers to Inclusion </a:t>
            </a:r>
          </a:p>
          <a:p>
            <a:endParaRPr lang="en-US" dirty="0">
              <a:latin typeface="Open Sans" panose="020B0606030504020204" pitchFamily="34" charset="0"/>
            </a:endParaRPr>
          </a:p>
          <a:p>
            <a:r>
              <a:rPr lang="en-US" dirty="0">
                <a:latin typeface="Open Sans" panose="020B0606030504020204" pitchFamily="34" charset="0"/>
              </a:rPr>
              <a:t>Problem identification &amp; Action Planning</a:t>
            </a:r>
            <a:endParaRPr lang="en-US" dirty="0"/>
          </a:p>
        </p:txBody>
      </p:sp>
      <p:sp>
        <p:nvSpPr>
          <p:cNvPr id="4" name="Title 3">
            <a:extLst>
              <a:ext uri="{FF2B5EF4-FFF2-40B4-BE49-F238E27FC236}">
                <a16:creationId xmlns:a16="http://schemas.microsoft.com/office/drawing/2014/main" id="{D587F742-F245-3446-ABD5-66DDC5E689E4}"/>
              </a:ext>
            </a:extLst>
          </p:cNvPr>
          <p:cNvSpPr>
            <a:spLocks noGrp="1"/>
          </p:cNvSpPr>
          <p:nvPr>
            <p:ph type="title"/>
          </p:nvPr>
        </p:nvSpPr>
        <p:spPr/>
        <p:txBody>
          <a:bodyPr/>
          <a:lstStyle/>
          <a:p>
            <a:r>
              <a:rPr lang="en-US"/>
              <a:t>Today’s Agenda</a:t>
            </a:r>
          </a:p>
        </p:txBody>
      </p:sp>
    </p:spTree>
    <p:extLst>
      <p:ext uri="{BB962C8B-B14F-4D97-AF65-F5344CB8AC3E}">
        <p14:creationId xmlns:p14="http://schemas.microsoft.com/office/powerpoint/2010/main" val="33251424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3">
            <a:extLst>
              <a:ext uri="{FF2B5EF4-FFF2-40B4-BE49-F238E27FC236}">
                <a16:creationId xmlns:a16="http://schemas.microsoft.com/office/drawing/2014/main" id="{7589D66F-C89A-4850-A37E-04669DC0A982}"/>
              </a:ext>
            </a:extLst>
          </p:cNvPr>
          <p:cNvSpPr txBox="1">
            <a:spLocks/>
          </p:cNvSpPr>
          <p:nvPr/>
        </p:nvSpPr>
        <p:spPr>
          <a:xfrm>
            <a:off x="489656" y="361507"/>
            <a:ext cx="8184663" cy="764454"/>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4000" b="1" dirty="0">
                <a:latin typeface="Open Sans" panose="020B0606030504020204" pitchFamily="34" charset="0"/>
                <a:ea typeface="Open Sans" panose="020B0606030504020204" pitchFamily="34" charset="0"/>
                <a:cs typeface="Open Sans" panose="020B0606030504020204" pitchFamily="34" charset="0"/>
              </a:rPr>
              <a:t>The State of DEI in STEM </a:t>
            </a:r>
          </a:p>
        </p:txBody>
      </p:sp>
      <p:pic>
        <p:nvPicPr>
          <p:cNvPr id="5" name="Picture 4" descr="Graphical user interface&#10;&#10;Description automatically generated with low confidence">
            <a:extLst>
              <a:ext uri="{FF2B5EF4-FFF2-40B4-BE49-F238E27FC236}">
                <a16:creationId xmlns:a16="http://schemas.microsoft.com/office/drawing/2014/main" id="{73D30721-1E30-B2FD-8D7D-022CF7829B56}"/>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0" y="1012157"/>
            <a:ext cx="9381245" cy="5598141"/>
          </a:xfrm>
          <a:prstGeom prst="rect">
            <a:avLst/>
          </a:prstGeom>
        </p:spPr>
      </p:pic>
      <p:sp>
        <p:nvSpPr>
          <p:cNvPr id="6" name="TextBox 5">
            <a:extLst>
              <a:ext uri="{FF2B5EF4-FFF2-40B4-BE49-F238E27FC236}">
                <a16:creationId xmlns:a16="http://schemas.microsoft.com/office/drawing/2014/main" id="{A68CBB13-C7FA-A8C6-2144-13AF55F1FF81}"/>
              </a:ext>
            </a:extLst>
          </p:cNvPr>
          <p:cNvSpPr txBox="1"/>
          <p:nvPr/>
        </p:nvSpPr>
        <p:spPr>
          <a:xfrm>
            <a:off x="112735" y="6496493"/>
            <a:ext cx="8918532" cy="430887"/>
          </a:xfrm>
          <a:prstGeom prst="rect">
            <a:avLst/>
          </a:prstGeom>
          <a:noFill/>
        </p:spPr>
        <p:txBody>
          <a:bodyPr wrap="square" rtlCol="0">
            <a:spAutoFit/>
          </a:bodyPr>
          <a:lstStyle/>
          <a:p>
            <a:pPr algn="l"/>
            <a:r>
              <a:rPr lang="en-US" sz="1100" b="1" i="0" dirty="0">
                <a:solidFill>
                  <a:srgbClr val="333333"/>
                </a:solidFill>
                <a:effectLst/>
                <a:latin typeface="Roboto" panose="02000000000000000000" pitchFamily="2" charset="0"/>
              </a:rPr>
              <a:t>Source(s):</a:t>
            </a:r>
          </a:p>
          <a:p>
            <a:pPr algn="l"/>
            <a:r>
              <a:rPr lang="en-US" sz="1100" b="0" i="0" dirty="0">
                <a:solidFill>
                  <a:srgbClr val="171717"/>
                </a:solidFill>
                <a:effectLst/>
                <a:latin typeface="Roboto" panose="02000000000000000000" pitchFamily="2" charset="0"/>
              </a:rPr>
              <a:t>National Center for Science and Engineering Statistics, special tabulations (2022, Table Builder)</a:t>
            </a:r>
          </a:p>
        </p:txBody>
      </p:sp>
    </p:spTree>
    <p:extLst>
      <p:ext uri="{BB962C8B-B14F-4D97-AF65-F5344CB8AC3E}">
        <p14:creationId xmlns:p14="http://schemas.microsoft.com/office/powerpoint/2010/main" val="15952733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a:extLst>
              <a:ext uri="{FF2B5EF4-FFF2-40B4-BE49-F238E27FC236}">
                <a16:creationId xmlns:a16="http://schemas.microsoft.com/office/drawing/2014/main" id="{768E0812-CD0F-44B0-B440-61CDE770BAD4}"/>
              </a:ext>
            </a:extLst>
          </p:cNvPr>
          <p:cNvSpPr/>
          <p:nvPr/>
        </p:nvSpPr>
        <p:spPr>
          <a:xfrm>
            <a:off x="1531088" y="1489148"/>
            <a:ext cx="6081823" cy="5233438"/>
          </a:xfrm>
          <a:prstGeom prst="ellipse">
            <a:avLst/>
          </a:prstGeom>
          <a:solidFill>
            <a:schemeClr val="tx1">
              <a:lumMod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Open Sans" panose="020B0606030504020204" pitchFamily="34" charset="0"/>
            </a:endParaRPr>
          </a:p>
        </p:txBody>
      </p:sp>
      <p:sp>
        <p:nvSpPr>
          <p:cNvPr id="5" name="Oval 4">
            <a:extLst>
              <a:ext uri="{FF2B5EF4-FFF2-40B4-BE49-F238E27FC236}">
                <a16:creationId xmlns:a16="http://schemas.microsoft.com/office/drawing/2014/main" id="{A6B058A9-9BC5-4BC4-9000-418983619321}"/>
              </a:ext>
            </a:extLst>
          </p:cNvPr>
          <p:cNvSpPr/>
          <p:nvPr/>
        </p:nvSpPr>
        <p:spPr>
          <a:xfrm>
            <a:off x="1887277" y="2581002"/>
            <a:ext cx="5369442" cy="4036109"/>
          </a:xfrm>
          <a:prstGeom prst="ellipse">
            <a:avLst/>
          </a:prstGeom>
          <a:solidFill>
            <a:srgbClr val="3E386A"/>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Open Sans" panose="020B0606030504020204" pitchFamily="34" charset="0"/>
            </a:endParaRPr>
          </a:p>
        </p:txBody>
      </p:sp>
      <p:sp>
        <p:nvSpPr>
          <p:cNvPr id="3" name="Title 2">
            <a:extLst>
              <a:ext uri="{FF2B5EF4-FFF2-40B4-BE49-F238E27FC236}">
                <a16:creationId xmlns:a16="http://schemas.microsoft.com/office/drawing/2014/main" id="{FB8FE387-B0F1-4D44-B4E5-129D087454B3}"/>
              </a:ext>
            </a:extLst>
          </p:cNvPr>
          <p:cNvSpPr>
            <a:spLocks noGrp="1"/>
          </p:cNvSpPr>
          <p:nvPr>
            <p:ph type="title"/>
          </p:nvPr>
        </p:nvSpPr>
        <p:spPr/>
        <p:txBody>
          <a:bodyPr/>
          <a:lstStyle/>
          <a:p>
            <a:r>
              <a:rPr lang="en-US" sz="3200" dirty="0"/>
              <a:t>Framework for DEI Analysis</a:t>
            </a:r>
          </a:p>
        </p:txBody>
      </p:sp>
      <p:sp>
        <p:nvSpPr>
          <p:cNvPr id="9" name="TextBox 8">
            <a:extLst>
              <a:ext uri="{FF2B5EF4-FFF2-40B4-BE49-F238E27FC236}">
                <a16:creationId xmlns:a16="http://schemas.microsoft.com/office/drawing/2014/main" id="{0F7670CB-0F46-41F3-B73D-5BAA98C14C8A}"/>
              </a:ext>
            </a:extLst>
          </p:cNvPr>
          <p:cNvSpPr txBox="1"/>
          <p:nvPr/>
        </p:nvSpPr>
        <p:spPr>
          <a:xfrm>
            <a:off x="3502616" y="2108705"/>
            <a:ext cx="2138765" cy="461665"/>
          </a:xfrm>
          <a:prstGeom prst="rect">
            <a:avLst/>
          </a:prstGeom>
          <a:noFill/>
        </p:spPr>
        <p:txBody>
          <a:bodyPr wrap="square" rtlCol="0">
            <a:spAutoFit/>
          </a:bodyPr>
          <a:lstStyle/>
          <a:p>
            <a:pPr algn="ctr"/>
            <a:r>
              <a:rPr lang="en-US" sz="2400">
                <a:solidFill>
                  <a:schemeClr val="bg2"/>
                </a:solidFill>
                <a:latin typeface="Open Sans" panose="020B0606030504020204" pitchFamily="34" charset="0"/>
              </a:rPr>
              <a:t>Systemic</a:t>
            </a:r>
          </a:p>
        </p:txBody>
      </p:sp>
      <p:sp>
        <p:nvSpPr>
          <p:cNvPr id="13" name="Oval 12">
            <a:extLst>
              <a:ext uri="{FF2B5EF4-FFF2-40B4-BE49-F238E27FC236}">
                <a16:creationId xmlns:a16="http://schemas.microsoft.com/office/drawing/2014/main" id="{21427BA3-E7B0-45C4-AF73-E4A2BCA42E75}"/>
              </a:ext>
            </a:extLst>
          </p:cNvPr>
          <p:cNvSpPr/>
          <p:nvPr/>
        </p:nvSpPr>
        <p:spPr>
          <a:xfrm>
            <a:off x="2387893" y="3338643"/>
            <a:ext cx="4368209" cy="3209888"/>
          </a:xfrm>
          <a:prstGeom prst="ellipse">
            <a:avLst/>
          </a:prstGeom>
          <a:solidFill>
            <a:srgbClr val="B6ABC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Open Sans" panose="020B0606030504020204" pitchFamily="34" charset="0"/>
            </a:endParaRPr>
          </a:p>
        </p:txBody>
      </p:sp>
      <p:sp>
        <p:nvSpPr>
          <p:cNvPr id="11" name="TextBox 10">
            <a:extLst>
              <a:ext uri="{FF2B5EF4-FFF2-40B4-BE49-F238E27FC236}">
                <a16:creationId xmlns:a16="http://schemas.microsoft.com/office/drawing/2014/main" id="{482B1060-2C34-4F57-96AE-51384D16E02E}"/>
              </a:ext>
            </a:extLst>
          </p:cNvPr>
          <p:cNvSpPr txBox="1"/>
          <p:nvPr/>
        </p:nvSpPr>
        <p:spPr>
          <a:xfrm>
            <a:off x="3502616" y="3512250"/>
            <a:ext cx="2138765" cy="461665"/>
          </a:xfrm>
          <a:prstGeom prst="rect">
            <a:avLst/>
          </a:prstGeom>
          <a:noFill/>
        </p:spPr>
        <p:txBody>
          <a:bodyPr wrap="square" rtlCol="0">
            <a:spAutoFit/>
          </a:bodyPr>
          <a:lstStyle/>
          <a:p>
            <a:pPr algn="ctr"/>
            <a:r>
              <a:rPr lang="en-US" sz="2400">
                <a:solidFill>
                  <a:srgbClr val="3E386A"/>
                </a:solidFill>
                <a:latin typeface="Open Sans" panose="020B0606030504020204" pitchFamily="34" charset="0"/>
              </a:rPr>
              <a:t>Interpersonal</a:t>
            </a:r>
          </a:p>
        </p:txBody>
      </p:sp>
      <p:sp>
        <p:nvSpPr>
          <p:cNvPr id="15" name="Oval 14">
            <a:extLst>
              <a:ext uri="{FF2B5EF4-FFF2-40B4-BE49-F238E27FC236}">
                <a16:creationId xmlns:a16="http://schemas.microsoft.com/office/drawing/2014/main" id="{CFC13338-3480-47E4-AEBA-BD4437316693}"/>
              </a:ext>
            </a:extLst>
          </p:cNvPr>
          <p:cNvSpPr/>
          <p:nvPr/>
        </p:nvSpPr>
        <p:spPr>
          <a:xfrm>
            <a:off x="2919963" y="3997569"/>
            <a:ext cx="3304065" cy="2537582"/>
          </a:xfrm>
          <a:prstGeom prst="ellipse">
            <a:avLst/>
          </a:prstGeom>
          <a:solidFill>
            <a:schemeClr val="accent3">
              <a:lumMod val="9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Open Sans" panose="020B0606030504020204" pitchFamily="34" charset="0"/>
            </a:endParaRPr>
          </a:p>
        </p:txBody>
      </p:sp>
      <p:sp>
        <p:nvSpPr>
          <p:cNvPr id="12" name="TextBox 11">
            <a:extLst>
              <a:ext uri="{FF2B5EF4-FFF2-40B4-BE49-F238E27FC236}">
                <a16:creationId xmlns:a16="http://schemas.microsoft.com/office/drawing/2014/main" id="{4780DDE0-9521-4B06-A01A-B82119E4F979}"/>
              </a:ext>
            </a:extLst>
          </p:cNvPr>
          <p:cNvSpPr txBox="1"/>
          <p:nvPr/>
        </p:nvSpPr>
        <p:spPr>
          <a:xfrm>
            <a:off x="3502616" y="4109081"/>
            <a:ext cx="2138765" cy="461665"/>
          </a:xfrm>
          <a:prstGeom prst="rect">
            <a:avLst/>
          </a:prstGeom>
          <a:noFill/>
        </p:spPr>
        <p:txBody>
          <a:bodyPr wrap="square" rtlCol="0">
            <a:spAutoFit/>
          </a:bodyPr>
          <a:lstStyle/>
          <a:p>
            <a:pPr algn="ctr"/>
            <a:r>
              <a:rPr lang="en-US" sz="2400">
                <a:solidFill>
                  <a:srgbClr val="3E386A"/>
                </a:solidFill>
                <a:latin typeface="Open Sans" panose="020B0606030504020204" pitchFamily="34" charset="0"/>
              </a:rPr>
              <a:t>Individual</a:t>
            </a:r>
          </a:p>
        </p:txBody>
      </p:sp>
      <p:sp>
        <p:nvSpPr>
          <p:cNvPr id="14" name="TextBox 13">
            <a:extLst>
              <a:ext uri="{FF2B5EF4-FFF2-40B4-BE49-F238E27FC236}">
                <a16:creationId xmlns:a16="http://schemas.microsoft.com/office/drawing/2014/main" id="{8356F58A-B19B-4D6F-84D9-7ACF716B7D9F}"/>
              </a:ext>
            </a:extLst>
          </p:cNvPr>
          <p:cNvSpPr txBox="1"/>
          <p:nvPr/>
        </p:nvSpPr>
        <p:spPr>
          <a:xfrm>
            <a:off x="3502616" y="2853486"/>
            <a:ext cx="2138765" cy="461665"/>
          </a:xfrm>
          <a:prstGeom prst="rect">
            <a:avLst/>
          </a:prstGeom>
          <a:noFill/>
        </p:spPr>
        <p:txBody>
          <a:bodyPr wrap="square" rtlCol="0">
            <a:spAutoFit/>
          </a:bodyPr>
          <a:lstStyle/>
          <a:p>
            <a:pPr algn="ctr"/>
            <a:r>
              <a:rPr lang="en-US" sz="2400">
                <a:solidFill>
                  <a:schemeClr val="bg2"/>
                </a:solidFill>
                <a:latin typeface="Open Sans" panose="020B0606030504020204" pitchFamily="34" charset="0"/>
              </a:rPr>
              <a:t>Institutional</a:t>
            </a:r>
          </a:p>
        </p:txBody>
      </p:sp>
      <p:pic>
        <p:nvPicPr>
          <p:cNvPr id="6" name="Graphic 5" descr="User with solid fill">
            <a:extLst>
              <a:ext uri="{FF2B5EF4-FFF2-40B4-BE49-F238E27FC236}">
                <a16:creationId xmlns:a16="http://schemas.microsoft.com/office/drawing/2014/main" id="{95E9B007-2590-FC3D-CC78-EF2B90F674E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956574" y="4599056"/>
            <a:ext cx="914400" cy="914400"/>
          </a:xfrm>
          <a:prstGeom prst="rect">
            <a:avLst/>
          </a:prstGeom>
        </p:spPr>
      </p:pic>
      <p:pic>
        <p:nvPicPr>
          <p:cNvPr id="8" name="Graphic 7" descr="Court with solid fill">
            <a:extLst>
              <a:ext uri="{FF2B5EF4-FFF2-40B4-BE49-F238E27FC236}">
                <a16:creationId xmlns:a16="http://schemas.microsoft.com/office/drawing/2014/main" id="{9C287FFD-16B8-4D25-661E-40D09797A2E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963380" y="2627118"/>
            <a:ext cx="914400" cy="914400"/>
          </a:xfrm>
          <a:prstGeom prst="rect">
            <a:avLst/>
          </a:prstGeom>
        </p:spPr>
      </p:pic>
    </p:spTree>
    <p:extLst>
      <p:ext uri="{BB962C8B-B14F-4D97-AF65-F5344CB8AC3E}">
        <p14:creationId xmlns:p14="http://schemas.microsoft.com/office/powerpoint/2010/main" val="17240376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D0B91FD-4B0C-954D-8FEF-F83BA442DBC5}"/>
              </a:ext>
            </a:extLst>
          </p:cNvPr>
          <p:cNvSpPr>
            <a:spLocks noGrp="1"/>
          </p:cNvSpPr>
          <p:nvPr>
            <p:ph type="title"/>
          </p:nvPr>
        </p:nvSpPr>
        <p:spPr>
          <a:xfrm>
            <a:off x="721183" y="383868"/>
            <a:ext cx="8116644" cy="991998"/>
          </a:xfrm>
        </p:spPr>
        <p:txBody>
          <a:bodyPr/>
          <a:lstStyle/>
          <a:p>
            <a:r>
              <a:rPr lang="en-US" dirty="0"/>
              <a:t>Why diversity, equity, inclusion and Justice? </a:t>
            </a:r>
          </a:p>
        </p:txBody>
      </p:sp>
      <p:sp>
        <p:nvSpPr>
          <p:cNvPr id="6" name="Text Placeholder 1">
            <a:extLst>
              <a:ext uri="{FF2B5EF4-FFF2-40B4-BE49-F238E27FC236}">
                <a16:creationId xmlns:a16="http://schemas.microsoft.com/office/drawing/2014/main" id="{380796FE-A34D-F2CB-FF0A-387B9B2AE740}"/>
              </a:ext>
            </a:extLst>
          </p:cNvPr>
          <p:cNvSpPr txBox="1">
            <a:spLocks/>
          </p:cNvSpPr>
          <p:nvPr/>
        </p:nvSpPr>
        <p:spPr>
          <a:xfrm>
            <a:off x="680948" y="1375866"/>
            <a:ext cx="8197114" cy="5229650"/>
          </a:xfrm>
          <a:prstGeom prst="rect">
            <a:avLst/>
          </a:prstGeom>
        </p:spPr>
        <p:txBody>
          <a:bodyPr lIns="91440" tIns="45720" rIns="91440" bIns="45720" anchor="t"/>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endParaRPr lang="en-US" dirty="0">
              <a:solidFill>
                <a:schemeClr val="bg1"/>
              </a:solidFill>
            </a:endParaRPr>
          </a:p>
          <a:p>
            <a:pPr marL="1719263" indent="-1719263">
              <a:buNone/>
            </a:pPr>
            <a:r>
              <a:rPr lang="en-US" dirty="0">
                <a:latin typeface="Open Sans" panose="020B0606030504020204" pitchFamily="34" charset="0"/>
              </a:rPr>
              <a:t>Diversity = Numbers</a:t>
            </a:r>
          </a:p>
          <a:p>
            <a:pPr marL="1719263" indent="-1719263">
              <a:buNone/>
            </a:pPr>
            <a:r>
              <a:rPr lang="en-US" dirty="0">
                <a:latin typeface="Open Sans" panose="020B0606030504020204" pitchFamily="34" charset="0"/>
              </a:rPr>
              <a:t>Equity = Fairness, treating people how they want/need to be treated</a:t>
            </a:r>
          </a:p>
          <a:p>
            <a:pPr marL="1719263" indent="-1719263">
              <a:buNone/>
            </a:pPr>
            <a:r>
              <a:rPr lang="en-US" b="1" dirty="0">
                <a:latin typeface="Open Sans" panose="020B0606030504020204" pitchFamily="34" charset="0"/>
              </a:rPr>
              <a:t>Inclusion = Welcoming, respecting, valuing different ways of thinking and being</a:t>
            </a:r>
          </a:p>
          <a:p>
            <a:pPr marL="1719263" indent="-1719263">
              <a:buNone/>
            </a:pPr>
            <a:r>
              <a:rPr lang="en-US" dirty="0">
                <a:latin typeface="Open Sans" panose="020B0606030504020204" pitchFamily="34" charset="0"/>
              </a:rPr>
              <a:t>Justice = Recognizing and addressing inequity</a:t>
            </a:r>
          </a:p>
          <a:p>
            <a:endParaRPr lang="en-US" dirty="0">
              <a:solidFill>
                <a:schemeClr val="bg1"/>
              </a:solidFill>
            </a:endParaRPr>
          </a:p>
          <a:p>
            <a:endParaRPr lang="en-US" dirty="0"/>
          </a:p>
        </p:txBody>
      </p:sp>
    </p:spTree>
    <p:extLst>
      <p:ext uri="{BB962C8B-B14F-4D97-AF65-F5344CB8AC3E}">
        <p14:creationId xmlns:p14="http://schemas.microsoft.com/office/powerpoint/2010/main" val="1276517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hart Placeholder 1">
            <a:extLst>
              <a:ext uri="{FF2B5EF4-FFF2-40B4-BE49-F238E27FC236}">
                <a16:creationId xmlns:a16="http://schemas.microsoft.com/office/drawing/2014/main" id="{7D8B2AB4-8499-6072-EF36-B831ABB31CEF}"/>
              </a:ext>
            </a:extLst>
          </p:cNvPr>
          <p:cNvSpPr>
            <a:spLocks noGrp="1"/>
          </p:cNvSpPr>
          <p:nvPr>
            <p:ph type="chart" sz="quarter" idx="12"/>
          </p:nvPr>
        </p:nvSpPr>
        <p:spPr/>
        <p:txBody>
          <a:bodyPr/>
          <a:lstStyle/>
          <a:p>
            <a:endParaRPr lang="en-US"/>
          </a:p>
        </p:txBody>
      </p:sp>
      <p:sp>
        <p:nvSpPr>
          <p:cNvPr id="3" name="Title 2">
            <a:extLst>
              <a:ext uri="{FF2B5EF4-FFF2-40B4-BE49-F238E27FC236}">
                <a16:creationId xmlns:a16="http://schemas.microsoft.com/office/drawing/2014/main" id="{F1B1D1DD-C767-4946-C9A1-3B2E27BA695D}"/>
              </a:ext>
            </a:extLst>
          </p:cNvPr>
          <p:cNvSpPr>
            <a:spLocks noGrp="1"/>
          </p:cNvSpPr>
          <p:nvPr>
            <p:ph type="title"/>
          </p:nvPr>
        </p:nvSpPr>
        <p:spPr/>
        <p:txBody>
          <a:bodyPr/>
          <a:lstStyle/>
          <a:p>
            <a:r>
              <a:rPr lang="en-US" dirty="0"/>
              <a:t>Belonging is a human need</a:t>
            </a:r>
          </a:p>
        </p:txBody>
      </p:sp>
      <p:pic>
        <p:nvPicPr>
          <p:cNvPr id="5" name="Picture 4" descr="Group of smiling school children">
            <a:extLst>
              <a:ext uri="{FF2B5EF4-FFF2-40B4-BE49-F238E27FC236}">
                <a16:creationId xmlns:a16="http://schemas.microsoft.com/office/drawing/2014/main" id="{C22D1942-5A33-5B05-52A1-A3D4685EE2BE}"/>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0" y="1615858"/>
            <a:ext cx="9144000" cy="4759892"/>
          </a:xfrm>
          <a:prstGeom prst="rect">
            <a:avLst/>
          </a:prstGeom>
        </p:spPr>
      </p:pic>
    </p:spTree>
    <p:extLst>
      <p:ext uri="{BB962C8B-B14F-4D97-AF65-F5344CB8AC3E}">
        <p14:creationId xmlns:p14="http://schemas.microsoft.com/office/powerpoint/2010/main" val="180402467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SLIDO_APP_VERSION" val="1.5.3.3511"/>
  <p:tag name="SLIDO_PRESENTATION_ID" val="00000000-0000-0000-0000-000000000000"/>
  <p:tag name="SLIDO_EVENT_UUID" val="24cb5e0b-ec32-4de7-9145-f1e41c54fcef"/>
  <p:tag name="SLIDO_EVENT_SECTION_UUID" val="78d46249-cbae-43d7-87eb-a901ac46fd78"/>
</p:tagLst>
</file>

<file path=ppt/theme/theme1.xml><?xml version="1.0" encoding="utf-8"?>
<a:theme xmlns:a="http://schemas.openxmlformats.org/drawingml/2006/main" name="Custom Design">
  <a:themeElements>
    <a:clrScheme name="UW Brand">
      <a:dk1>
        <a:srgbClr val="33006F"/>
      </a:dk1>
      <a:lt1>
        <a:srgbClr val="E8D3A2"/>
      </a:lt1>
      <a:dk2>
        <a:srgbClr val="33006F"/>
      </a:dk2>
      <a:lt2>
        <a:srgbClr val="FFFFFF"/>
      </a:lt2>
      <a:accent1>
        <a:srgbClr val="33006F"/>
      </a:accent1>
      <a:accent2>
        <a:srgbClr val="E8D3A2"/>
      </a:accent2>
      <a:accent3>
        <a:srgbClr val="FFFFFF"/>
      </a:accent3>
      <a:accent4>
        <a:srgbClr val="D8D9DA"/>
      </a:accent4>
      <a:accent5>
        <a:srgbClr val="999999"/>
      </a:accent5>
      <a:accent6>
        <a:srgbClr val="917B4C"/>
      </a:accent6>
      <a:hlink>
        <a:srgbClr val="D8D9DA"/>
      </a:hlink>
      <a:folHlink>
        <a:srgbClr val="99999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Custom Design">
  <a:themeElements>
    <a:clrScheme name="4b2e83 1">
      <a:dk1>
        <a:srgbClr val="4B2E83"/>
      </a:dk1>
      <a:lt1>
        <a:srgbClr val="E8D3A2"/>
      </a:lt1>
      <a:dk2>
        <a:srgbClr val="4B2E83"/>
      </a:dk2>
      <a:lt2>
        <a:srgbClr val="FFFFFF"/>
      </a:lt2>
      <a:accent1>
        <a:srgbClr val="4B2E83"/>
      </a:accent1>
      <a:accent2>
        <a:srgbClr val="E8D3A2"/>
      </a:accent2>
      <a:accent3>
        <a:srgbClr val="FFFFFF"/>
      </a:accent3>
      <a:accent4>
        <a:srgbClr val="B2B2B2"/>
      </a:accent4>
      <a:accent5>
        <a:srgbClr val="26005C"/>
      </a:accent5>
      <a:accent6>
        <a:srgbClr val="917B4C"/>
      </a:accent6>
      <a:hlink>
        <a:srgbClr val="26005C"/>
      </a:hlink>
      <a:folHlink>
        <a:srgbClr val="33006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ab06a5aa-8e31-4bdb-9b13-38c58a92ec8a" xsi:nil="true"/>
    <lcf76f155ced4ddcb4097134ff3c332f xmlns="610d99ff-2d6d-4919-866b-eded0567b7db">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4A2D9709B6D40649A3F7AD0C437CA1A1" ma:contentTypeVersion="18" ma:contentTypeDescription="Create a new document." ma:contentTypeScope="" ma:versionID="f544a8944c402c9239fe3855cdc782e8">
  <xsd:schema xmlns:xsd="http://www.w3.org/2001/XMLSchema" xmlns:xs="http://www.w3.org/2001/XMLSchema" xmlns:p="http://schemas.microsoft.com/office/2006/metadata/properties" xmlns:ns2="3595a12d-3f1c-4703-9b97-fcdf8cdf8fe6" xmlns:ns3="610d99ff-2d6d-4919-866b-eded0567b7db" xmlns:ns4="ab06a5aa-8e31-4bdb-9b13-38c58a92ec8a" targetNamespace="http://schemas.microsoft.com/office/2006/metadata/properties" ma:root="true" ma:fieldsID="4c94ddfc58a940caf11d3764944ae49f" ns2:_="" ns3:_="" ns4:_="">
    <xsd:import namespace="3595a12d-3f1c-4703-9b97-fcdf8cdf8fe6"/>
    <xsd:import namespace="610d99ff-2d6d-4919-866b-eded0567b7db"/>
    <xsd:import namespace="ab06a5aa-8e31-4bdb-9b13-38c58a92ec8a"/>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3:MediaServiceLocation" minOccurs="0"/>
                <xsd:element ref="ns3:MediaLengthInSeconds" minOccurs="0"/>
                <xsd:element ref="ns3:lcf76f155ced4ddcb4097134ff3c332f" minOccurs="0"/>
                <xsd:element ref="ns4:TaxCatchAll" minOccurs="0"/>
                <xsd:element ref="ns3:MediaServiceSearchProperties"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595a12d-3f1c-4703-9b97-fcdf8cdf8fe6"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10d99ff-2d6d-4919-866b-eded0567b7db"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e20148b9-20a4-48a0-acba-ba52d68a37a3" ma:termSetId="09814cd3-568e-fe90-9814-8d621ff8fb84" ma:anchorId="fba54fb3-c3e1-fe81-a776-ca4b69148c4d" ma:open="true" ma:isKeyword="false">
      <xsd:complexType>
        <xsd:sequence>
          <xsd:element ref="pc:Terms" minOccurs="0" maxOccurs="1"/>
        </xsd:sequence>
      </xsd:complexType>
    </xsd:element>
    <xsd:element name="MediaServiceSearchProperties" ma:index="24" nillable="true" ma:displayName="MediaServiceSearchProperties" ma:hidden="true" ma:internalName="MediaServiceSearchProperties" ma:readOnly="true">
      <xsd:simpleType>
        <xsd:restriction base="dms:Note"/>
      </xsd:simpleType>
    </xsd:element>
    <xsd:element name="MediaServiceObjectDetectorVersions" ma:index="25"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b06a5aa-8e31-4bdb-9b13-38c58a92ec8a"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ef934904-617f-4251-9a09-790036c99d29}" ma:internalName="TaxCatchAll" ma:showField="CatchAllData" ma:web="3595a12d-3f1c-4703-9b97-fcdf8cdf8fe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456BB2F-E790-4DF5-8696-0F1DA8734D6D}">
  <ds:schemaRefs>
    <ds:schemaRef ds:uri="http://schemas.microsoft.com/sharepoint/v3/contenttype/forms"/>
  </ds:schemaRefs>
</ds:datastoreItem>
</file>

<file path=customXml/itemProps2.xml><?xml version="1.0" encoding="utf-8"?>
<ds:datastoreItem xmlns:ds="http://schemas.openxmlformats.org/officeDocument/2006/customXml" ds:itemID="{850130D8-EEF9-4A21-A713-99A88C341936}">
  <ds:schemaRefs>
    <ds:schemaRef ds:uri="http://schemas.microsoft.com/office/infopath/2007/PartnerControls"/>
    <ds:schemaRef ds:uri="http://www.w3.org/XML/1998/namespace"/>
    <ds:schemaRef ds:uri="http://schemas.microsoft.com/office/2006/documentManagement/types"/>
    <ds:schemaRef ds:uri="http://purl.org/dc/elements/1.1/"/>
    <ds:schemaRef ds:uri="http://purl.org/dc/terms/"/>
    <ds:schemaRef ds:uri="http://schemas.openxmlformats.org/package/2006/metadata/core-properties"/>
    <ds:schemaRef ds:uri="ab06a5aa-8e31-4bdb-9b13-38c58a92ec8a"/>
    <ds:schemaRef ds:uri="http://purl.org/dc/dcmitype/"/>
    <ds:schemaRef ds:uri="610d99ff-2d6d-4919-866b-eded0567b7db"/>
    <ds:schemaRef ds:uri="3595a12d-3f1c-4703-9b97-fcdf8cdf8fe6"/>
    <ds:schemaRef ds:uri="http://schemas.microsoft.com/office/2006/metadata/properties"/>
  </ds:schemaRefs>
</ds:datastoreItem>
</file>

<file path=customXml/itemProps3.xml><?xml version="1.0" encoding="utf-8"?>
<ds:datastoreItem xmlns:ds="http://schemas.openxmlformats.org/officeDocument/2006/customXml" ds:itemID="{3EC67A9F-B49A-48F5-BBCF-DFD8FD585E2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595a12d-3f1c-4703-9b97-fcdf8cdf8fe6"/>
    <ds:schemaRef ds:uri="610d99ff-2d6d-4919-866b-eded0567b7db"/>
    <ds:schemaRef ds:uri="ab06a5aa-8e31-4bdb-9b13-38c58a92ec8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f6b6dd5b-f02f-441a-99a0-162ac5060bd2}" enabled="0" method="" siteId="{f6b6dd5b-f02f-441a-99a0-162ac5060bd2}" removed="1"/>
</clbl:labelList>
</file>

<file path=docProps/app.xml><?xml version="1.0" encoding="utf-8"?>
<Properties xmlns="http://schemas.openxmlformats.org/officeDocument/2006/extended-properties" xmlns:vt="http://schemas.openxmlformats.org/officeDocument/2006/docPropsVTypes">
  <Template/>
  <TotalTime>2051</TotalTime>
  <Words>3413</Words>
  <Application>Microsoft Office PowerPoint</Application>
  <PresentationFormat>On-screen Show (4:3)</PresentationFormat>
  <Paragraphs>266</Paragraphs>
  <Slides>28</Slides>
  <Notes>28</Notes>
  <HiddenSlides>0</HiddenSlides>
  <MMClips>0</MMClips>
  <ScaleCrop>false</ScaleCrop>
  <HeadingPairs>
    <vt:vector size="6" baseType="variant">
      <vt:variant>
        <vt:lpstr>Fonts Used</vt:lpstr>
      </vt:variant>
      <vt:variant>
        <vt:i4>12</vt:i4>
      </vt:variant>
      <vt:variant>
        <vt:lpstr>Theme</vt:lpstr>
      </vt:variant>
      <vt:variant>
        <vt:i4>2</vt:i4>
      </vt:variant>
      <vt:variant>
        <vt:lpstr>Slide Titles</vt:lpstr>
      </vt:variant>
      <vt:variant>
        <vt:i4>28</vt:i4>
      </vt:variant>
    </vt:vector>
  </HeadingPairs>
  <TitlesOfParts>
    <vt:vector size="42" baseType="lpstr">
      <vt:lpstr>Arial</vt:lpstr>
      <vt:lpstr>Arial Narrow</vt:lpstr>
      <vt:lpstr>Calibri</vt:lpstr>
      <vt:lpstr>Encode Sans Normal Black</vt:lpstr>
      <vt:lpstr>Google Sans</vt:lpstr>
      <vt:lpstr>inherit</vt:lpstr>
      <vt:lpstr>Lucida Grande</vt:lpstr>
      <vt:lpstr>Open Sans</vt:lpstr>
      <vt:lpstr>Roboto</vt:lpstr>
      <vt:lpstr>Times New Roman</vt:lpstr>
      <vt:lpstr>Tw Cen MT</vt:lpstr>
      <vt:lpstr>Uni Sans Regular</vt:lpstr>
      <vt:lpstr>Custom Design</vt:lpstr>
      <vt:lpstr>1_Custom Design</vt:lpstr>
      <vt:lpstr>Creating Inclusive Cultures in STEM</vt:lpstr>
      <vt:lpstr>PowerPoint Presentation</vt:lpstr>
      <vt:lpstr>Who Am I?</vt:lpstr>
      <vt:lpstr>Principles of Engagement</vt:lpstr>
      <vt:lpstr>Today’s Agenda</vt:lpstr>
      <vt:lpstr>PowerPoint Presentation</vt:lpstr>
      <vt:lpstr>Framework for DEI Analysis</vt:lpstr>
      <vt:lpstr>Why diversity, equity, inclusion and Justice? </vt:lpstr>
      <vt:lpstr>Belonging is a human need</vt:lpstr>
      <vt:lpstr>Reflection Exercise</vt:lpstr>
      <vt:lpstr>Discuss: Bringing our full selves to our work</vt:lpstr>
      <vt:lpstr>Research on Barriers to Inclusion  (and how to address them)</vt:lpstr>
      <vt:lpstr>Stereotypes/Unconscious Bias/Implicit Bias</vt:lpstr>
      <vt:lpstr>In-Group / Out-Group bias</vt:lpstr>
      <vt:lpstr>PowerPoint Presentation</vt:lpstr>
      <vt:lpstr>Physical Barriers</vt:lpstr>
      <vt:lpstr>Ignoring/Tokenizing Differences</vt:lpstr>
      <vt:lpstr>Curriculum &amp; Pedagogy that is NOT culturally relevant or holds stereotypes</vt:lpstr>
      <vt:lpstr>No Prioritization / Lack of Focus</vt:lpstr>
      <vt:lpstr>Reflection Exercise – show of hands</vt:lpstr>
      <vt:lpstr>Problem Identification and Action Planning</vt:lpstr>
      <vt:lpstr>PowerPoint Presentation</vt:lpstr>
      <vt:lpstr>Belonging and inclusion are enhanced when people are:</vt:lpstr>
      <vt:lpstr>Belonging and inclusion are enhanced when organizations are:</vt:lpstr>
      <vt:lpstr>Action Planning</vt:lpstr>
      <vt:lpstr>Reflection in Small Groups  or Pairs</vt:lpstr>
      <vt:lpstr>Final Reflection Exercise</vt:lpstr>
      <vt:lpstr>Questions, Comments, Reflections?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Alanya Cannon</dc:creator>
  <cp:lastModifiedBy>Liz Litzler</cp:lastModifiedBy>
  <cp:revision>32</cp:revision>
  <cp:lastPrinted>2023-05-03T22:54:38Z</cp:lastPrinted>
  <dcterms:created xsi:type="dcterms:W3CDTF">2014-10-14T00:51:43Z</dcterms:created>
  <dcterms:modified xsi:type="dcterms:W3CDTF">2023-10-14T00:02:31Z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0x0101004A2D9709B6D40649A3F7AD0C437CA1A1</vt:lpwstr>
  </property>
  <property fmtid="{D5CDD505-2E9C-101B-9397-08002B2CF9AE}" pid="3" name="MediaServiceImageTags">
    <vt:lpwstr/>
  </property>
  <property fmtid="{D5CDD505-2E9C-101B-9397-08002B2CF9AE}" pid="4" name="SlidoAppVersion">
    <vt:lpwstr>1.5.3.3511</vt:lpwstr>
  </property>
</Properties>
</file>