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2" r:id="rId5"/>
    <p:sldId id="261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9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08.10.2023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16139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08.10.2023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38204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08.10.2023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82571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08.10.2023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67126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08.10.2023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12721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08.10.2023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88763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08.10.2023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06285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08.10.2023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89925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08.10.2023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97115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08.10.2023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69557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08.10.2023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99735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A92FC-F9F2-4B59-9A0E-00ABCCDD4398}" type="datetimeFigureOut">
              <a:rPr lang="de-CH" smtClean="0"/>
              <a:t>08.10.2023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26478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2507" y="43804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Aramis</a:t>
            </a:r>
            <a:r>
              <a:rPr lang="en-US" dirty="0" smtClean="0"/>
              <a:t>: Bernina 10 and 12 keV</a:t>
            </a:r>
          </a:p>
          <a:p>
            <a:r>
              <a:rPr lang="en-US" b="1" dirty="0" smtClean="0"/>
              <a:t>Athos</a:t>
            </a:r>
            <a:r>
              <a:rPr lang="en-US" dirty="0" smtClean="0"/>
              <a:t>: Maloja 400-630 eV LH</a:t>
            </a:r>
            <a:endParaRPr lang="de-CH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738" y="1084380"/>
            <a:ext cx="9391662" cy="5751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030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6" y="590550"/>
            <a:ext cx="11215385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379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25412" y="365125"/>
            <a:ext cx="10515600" cy="771525"/>
          </a:xfrm>
        </p:spPr>
        <p:txBody>
          <a:bodyPr>
            <a:normAutofit/>
          </a:bodyPr>
          <a:lstStyle/>
          <a:p>
            <a:r>
              <a:rPr lang="en-US" dirty="0" smtClean="0"/>
              <a:t>Set-up</a:t>
            </a:r>
            <a:endParaRPr lang="de-CH" dirty="0"/>
          </a:p>
        </p:txBody>
      </p:sp>
      <p:sp>
        <p:nvSpPr>
          <p:cNvPr id="5" name="TextBox 4"/>
          <p:cNvSpPr txBox="1"/>
          <p:nvPr/>
        </p:nvSpPr>
        <p:spPr>
          <a:xfrm>
            <a:off x="588925" y="3936964"/>
            <a:ext cx="4768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00"/>
              </a:spcBef>
            </a:pPr>
            <a:r>
              <a:rPr lang="en-US" sz="1600" dirty="0"/>
              <a:t>E</a:t>
            </a:r>
            <a:r>
              <a:rPr lang="en-US" sz="1600" dirty="0" smtClean="0"/>
              <a:t>lectron bunch length: 42 fs FW (30%) / 17.4 fs </a:t>
            </a:r>
            <a:r>
              <a:rPr lang="en-US" sz="1600" dirty="0" err="1" smtClean="0"/>
              <a:t>rms</a:t>
            </a:r>
            <a:endParaRPr lang="en-US" sz="1600" dirty="0" smtClean="0"/>
          </a:p>
        </p:txBody>
      </p:sp>
      <p:pic>
        <p:nvPicPr>
          <p:cNvPr id="1028" name="Picture 4" descr="https://elog-gfa.psi.ch/SwissFEL+commissioning+data/231002_155444/20231002_155431_SARCL01-DSCR170_snapshot.h5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57" t="17276" r="47949" b="16355"/>
          <a:stretch/>
        </p:blipFill>
        <p:spPr bwMode="auto">
          <a:xfrm rot="16200000">
            <a:off x="7999375" y="1361671"/>
            <a:ext cx="1404936" cy="2786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926" y="2052228"/>
            <a:ext cx="6433255" cy="1725856"/>
          </a:xfrm>
          <a:prstGeom prst="rect">
            <a:avLst/>
          </a:prstGeom>
        </p:spPr>
      </p:pic>
      <p:pic>
        <p:nvPicPr>
          <p:cNvPr id="1030" name="Picture 6" descr="Screenshot_from_2023-10-02_15-30-58.png (1290×579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6800" y="4106241"/>
            <a:ext cx="5587287" cy="2507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024695" y="6275470"/>
            <a:ext cx="43323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00"/>
              </a:spcBef>
            </a:pPr>
            <a:r>
              <a:rPr lang="en-US" sz="1600" dirty="0" smtClean="0"/>
              <a:t>BW: 0.16% single shot / 0.20% average at 10 keV</a:t>
            </a:r>
            <a:endParaRPr lang="de-CH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607528" y="1133983"/>
            <a:ext cx="4768144" cy="10874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00"/>
              </a:spcBef>
            </a:pPr>
            <a:r>
              <a:rPr lang="en-US" sz="1600" dirty="0" smtClean="0"/>
              <a:t>Aramis settings:</a:t>
            </a:r>
          </a:p>
          <a:p>
            <a:pPr>
              <a:spcBef>
                <a:spcPts val="1000"/>
              </a:spcBef>
            </a:pPr>
            <a:r>
              <a:rPr lang="en-US" sz="1600" dirty="0" smtClean="0"/>
              <a:t>12 keV 800 </a:t>
            </a:r>
            <a:r>
              <a:rPr lang="en-US" sz="1600" dirty="0" err="1" smtClean="0"/>
              <a:t>uJ</a:t>
            </a:r>
            <a:r>
              <a:rPr lang="en-US" sz="1600" dirty="0" smtClean="0"/>
              <a:t> BW 0.18% / 10 keV 990 </a:t>
            </a:r>
            <a:r>
              <a:rPr lang="en-US" sz="1600" dirty="0" err="1" smtClean="0"/>
              <a:t>uJ</a:t>
            </a:r>
            <a:r>
              <a:rPr lang="en-US" sz="1600" dirty="0" smtClean="0"/>
              <a:t> BW 0.16%</a:t>
            </a:r>
          </a:p>
          <a:p>
            <a:pPr>
              <a:spcBef>
                <a:spcPts val="1000"/>
              </a:spcBef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2321083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25412" y="365125"/>
            <a:ext cx="10515600" cy="771525"/>
          </a:xfrm>
        </p:spPr>
        <p:txBody>
          <a:bodyPr/>
          <a:lstStyle/>
          <a:p>
            <a:r>
              <a:rPr lang="en-US" dirty="0" smtClean="0"/>
              <a:t>Set-up</a:t>
            </a:r>
            <a:endParaRPr lang="de-CH" dirty="0"/>
          </a:p>
        </p:txBody>
      </p:sp>
      <p:sp>
        <p:nvSpPr>
          <p:cNvPr id="8" name="TextBox 7"/>
          <p:cNvSpPr txBox="1"/>
          <p:nvPr/>
        </p:nvSpPr>
        <p:spPr>
          <a:xfrm>
            <a:off x="1034962" y="4220855"/>
            <a:ext cx="9623514" cy="2210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00"/>
              </a:spcBef>
            </a:pPr>
            <a:r>
              <a:rPr lang="en-US" sz="1600" dirty="0" smtClean="0"/>
              <a:t>Athos:</a:t>
            </a:r>
          </a:p>
          <a:p>
            <a:pPr>
              <a:spcBef>
                <a:spcPts val="1000"/>
              </a:spcBef>
            </a:pPr>
            <a:r>
              <a:rPr lang="en-US" sz="1600" dirty="0" smtClean="0"/>
              <a:t>400, 530, 600 eV LH =&gt; 3.2, 3 and 2.8 mJ</a:t>
            </a:r>
          </a:p>
          <a:p>
            <a:pPr>
              <a:spcBef>
                <a:spcPts val="1000"/>
              </a:spcBef>
            </a:pPr>
            <a:r>
              <a:rPr lang="en-US" sz="1600" dirty="0" smtClean="0"/>
              <a:t>Checked BW on PMOS &lt;1% in each case</a:t>
            </a:r>
          </a:p>
          <a:p>
            <a:pPr>
              <a:spcBef>
                <a:spcPts val="1000"/>
              </a:spcBef>
            </a:pPr>
            <a:r>
              <a:rPr lang="en-US" sz="1600" dirty="0" smtClean="0"/>
              <a:t>Some instabilities on pulse energy (Thu), possibly due to not optimal compression. </a:t>
            </a:r>
          </a:p>
          <a:p>
            <a:pPr>
              <a:spcBef>
                <a:spcPts val="1000"/>
              </a:spcBef>
            </a:pPr>
            <a:r>
              <a:rPr lang="en-US" sz="1600" dirty="0" smtClean="0"/>
              <a:t>Difficulties with bunch2 compression feedback. Also improved after reducing compression.</a:t>
            </a:r>
          </a:p>
          <a:p>
            <a:pPr>
              <a:spcBef>
                <a:spcPts val="1000"/>
              </a:spcBef>
            </a:pPr>
            <a:r>
              <a:rPr lang="en-US" sz="1600" dirty="0" smtClean="0"/>
              <a:t>Use tilted beam to reduce the pulse length by 30-50% during the weekend.</a:t>
            </a:r>
            <a:endParaRPr lang="de-CH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6673762" y="1239897"/>
            <a:ext cx="4768144" cy="9592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00"/>
              </a:spcBef>
            </a:pPr>
            <a:r>
              <a:rPr lang="en-US" sz="1600" dirty="0" smtClean="0"/>
              <a:t>Aramis:</a:t>
            </a:r>
          </a:p>
          <a:p>
            <a:pPr>
              <a:spcBef>
                <a:spcPts val="1000"/>
              </a:spcBef>
            </a:pPr>
            <a:r>
              <a:rPr lang="en-US" sz="1600" dirty="0" smtClean="0"/>
              <a:t>Checked pointing jitter on SAROP21-PPRM113 (after the mono): +/- 30 um FW / 8% of beam size</a:t>
            </a:r>
            <a:endParaRPr lang="de-CH" sz="1600" dirty="0"/>
          </a:p>
        </p:txBody>
      </p:sp>
      <p:pic>
        <p:nvPicPr>
          <p:cNvPr id="13" name="Picture 8" descr="Screenshot_from_2023-10-02_16-38-56.png (480×240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962" y="1136650"/>
            <a:ext cx="2879999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0" descr="Screenshot_from_2023-10-02_16-38-20.png (480×240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962" y="2576650"/>
            <a:ext cx="2879999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2" descr="Screenshot_from_2023-10-02_16-45-18.png (1000×800)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66" r="10991" b="28635"/>
          <a:stretch/>
        </p:blipFill>
        <p:spPr bwMode="auto">
          <a:xfrm>
            <a:off x="3993321" y="1265388"/>
            <a:ext cx="2333625" cy="2331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2963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25412" y="365125"/>
            <a:ext cx="10515600" cy="771525"/>
          </a:xfrm>
        </p:spPr>
        <p:txBody>
          <a:bodyPr/>
          <a:lstStyle/>
          <a:p>
            <a:r>
              <a:rPr lang="en-US" dirty="0" smtClean="0"/>
              <a:t>Technical problems</a:t>
            </a:r>
            <a:endParaRPr lang="de-CH" dirty="0"/>
          </a:p>
        </p:txBody>
      </p:sp>
      <p:sp>
        <p:nvSpPr>
          <p:cNvPr id="5" name="TextBox 4"/>
          <p:cNvSpPr txBox="1"/>
          <p:nvPr/>
        </p:nvSpPr>
        <p:spPr>
          <a:xfrm>
            <a:off x="990600" y="1533525"/>
            <a:ext cx="10029825" cy="47038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00"/>
              </a:spcBef>
            </a:pPr>
            <a:r>
              <a:rPr lang="en-US" sz="1600" dirty="0" smtClean="0"/>
              <a:t>Problems causing downtime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Mo and </a:t>
            </a:r>
            <a:r>
              <a:rPr lang="en-US" sz="1600" dirty="0" err="1" smtClean="0"/>
              <a:t>Tu</a:t>
            </a:r>
            <a:r>
              <a:rPr lang="en-US" sz="1600" dirty="0" smtClean="0"/>
              <a:t>: DRPS failure DU0504 (45 </a:t>
            </a:r>
            <a:r>
              <a:rPr lang="en-US" sz="1600" dirty="0"/>
              <a:t>min) </a:t>
            </a:r>
            <a:r>
              <a:rPr lang="en-US" sz="1600" dirty="0" smtClean="0"/>
              <a:t>=&gt; Detector </a:t>
            </a:r>
            <a:r>
              <a:rPr lang="en-US" sz="1600" dirty="0"/>
              <a:t>was disabled, to be replaced at next service day. </a:t>
            </a:r>
            <a:endParaRPr lang="en-US" sz="1600" dirty="0" smtClean="0"/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 err="1" smtClean="0"/>
              <a:t>Tu</a:t>
            </a:r>
            <a:r>
              <a:rPr lang="en-US" sz="1600" dirty="0" smtClean="0"/>
              <a:t>: Vacuum problem SATMA02 (30 min) 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Fr: dechirper lost position, needed homing (15 min)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Fr: 6 RF stations tripped simultaneously to stand-by in linac1 and linac2 </a:t>
            </a:r>
            <a:r>
              <a:rPr lang="en-US" sz="1600" dirty="0"/>
              <a:t>(UCS-PSM Error</a:t>
            </a:r>
            <a:r>
              <a:rPr lang="en-US" sz="1600" dirty="0" smtClean="0"/>
              <a:t>) (2h20)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Fr: vacuum failure in Athos (same time as the RF problem, power glitch?)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Sa: </a:t>
            </a:r>
            <a:r>
              <a:rPr lang="en-US" sz="1600" dirty="0"/>
              <a:t>another UCS-PSM </a:t>
            </a:r>
            <a:r>
              <a:rPr lang="en-US" sz="1600" dirty="0" smtClean="0"/>
              <a:t>Error, </a:t>
            </a:r>
            <a:r>
              <a:rPr lang="en-US" sz="1600" dirty="0"/>
              <a:t>this </a:t>
            </a:r>
            <a:r>
              <a:rPr lang="en-US" sz="1600" dirty="0" smtClean="0"/>
              <a:t>time on </a:t>
            </a:r>
            <a:r>
              <a:rPr lang="en-US" sz="1600" dirty="0" smtClean="0"/>
              <a:t>S20CB04 (1h)</a:t>
            </a:r>
            <a:endParaRPr lang="en-US" sz="1600" dirty="0" smtClean="0"/>
          </a:p>
          <a:p>
            <a:pPr>
              <a:spcBef>
                <a:spcPts val="1000"/>
              </a:spcBef>
            </a:pPr>
            <a:r>
              <a:rPr lang="en-US" sz="1600" dirty="0" smtClean="0"/>
              <a:t>Other problems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Problem with pointing feedback, the Aramis undulator orbit feedback stopped when </a:t>
            </a:r>
            <a:r>
              <a:rPr lang="en-US" sz="1600" dirty="0" smtClean="0"/>
              <a:t>enabling </a:t>
            </a:r>
            <a:r>
              <a:rPr lang="en-US" sz="1600" dirty="0" smtClean="0"/>
              <a:t>the pointing feedback, then the pointing feedback seemed to bring the beam away. Configuration problem?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Losses on Aramis DRMs, still below the allowed limit (no reset)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The adaptive orbit correction does not work or works very slowly. Problem with orbit feedback?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Data buffer not working due to bad camera pipelines. Several pipelines were disabled.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621860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329</Words>
  <Application>Microsoft Office PowerPoint</Application>
  <PresentationFormat>Widescreen</PresentationFormat>
  <Paragraphs>29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Set-up</vt:lpstr>
      <vt:lpstr>Set-up</vt:lpstr>
      <vt:lpstr>Technical problems</vt:lpstr>
    </vt:vector>
  </TitlesOfParts>
  <Company>PSI - 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 Machine Report, Week 9/2023</dc:title>
  <dc:creator>Voulot Didier</dc:creator>
  <cp:lastModifiedBy>Voulot Didier</cp:lastModifiedBy>
  <cp:revision>36</cp:revision>
  <dcterms:created xsi:type="dcterms:W3CDTF">2023-03-05T10:46:20Z</dcterms:created>
  <dcterms:modified xsi:type="dcterms:W3CDTF">2023-10-08T14:37:42Z</dcterms:modified>
</cp:coreProperties>
</file>