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64" r:id="rId4"/>
    <p:sldMasterId id="214748366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</p:sldIdLst>
  <p:sldSz cy="5143500" cx="9144000"/>
  <p:notesSz cx="6794500" cy="9931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67">
          <p15:clr>
            <a:srgbClr val="A4A3A4"/>
          </p15:clr>
        </p15:guide>
        <p15:guide id="2" orient="horz" pos="634">
          <p15:clr>
            <a:srgbClr val="A4A3A4"/>
          </p15:clr>
        </p15:guide>
        <p15:guide id="3" orient="horz" pos="2845">
          <p15:clr>
            <a:srgbClr val="A4A3A4"/>
          </p15:clr>
        </p15:guide>
        <p15:guide id="4" orient="horz" pos="838">
          <p15:clr>
            <a:srgbClr val="A4A3A4"/>
          </p15:clr>
        </p15:guide>
        <p15:guide id="5" orient="horz" pos="140">
          <p15:clr>
            <a:srgbClr val="A4A3A4"/>
          </p15:clr>
        </p15:guide>
        <p15:guide id="6" orient="horz" pos="378">
          <p15:clr>
            <a:srgbClr val="A4A3A4"/>
          </p15:clr>
        </p15:guide>
        <p15:guide id="7" orient="horz" pos="3117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>
        <p15:guide id="1" orient="horz" pos="234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67" orient="horz"/>
        <p:guide pos="634" orient="horz"/>
        <p:guide pos="2845" orient="horz"/>
        <p:guide pos="838" orient="horz"/>
        <p:guide pos="140" orient="horz"/>
        <p:guide pos="378" orient="horz"/>
        <p:guide pos="3117" orient="horz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346" orient="horz"/>
        <p:guide pos="214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2" Type="http://schemas.openxmlformats.org/officeDocument/2006/relationships/slide" Target="slides/slide66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20" Type="http://schemas.openxmlformats.org/officeDocument/2006/relationships/slide" Target="slides/slide14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22" Type="http://schemas.openxmlformats.org/officeDocument/2006/relationships/slide" Target="slides/slide16.xml"/><Relationship Id="rId66" Type="http://schemas.openxmlformats.org/officeDocument/2006/relationships/slide" Target="slides/slide60.xml"/><Relationship Id="rId21" Type="http://schemas.openxmlformats.org/officeDocument/2006/relationships/slide" Target="slides/slide15.xml"/><Relationship Id="rId65" Type="http://schemas.openxmlformats.org/officeDocument/2006/relationships/slide" Target="slides/slide59.xml"/><Relationship Id="rId24" Type="http://schemas.openxmlformats.org/officeDocument/2006/relationships/slide" Target="slides/slide18.xml"/><Relationship Id="rId68" Type="http://schemas.openxmlformats.org/officeDocument/2006/relationships/slide" Target="slides/slide62.xml"/><Relationship Id="rId23" Type="http://schemas.openxmlformats.org/officeDocument/2006/relationships/slide" Target="slides/slide17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slide" Target="slides/slide6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4807" cy="497008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94" y="0"/>
            <a:ext cx="2944807" cy="497008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06631" y="4718072"/>
            <a:ext cx="4981238" cy="44678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21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34393"/>
            <a:ext cx="2944807" cy="497008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94" y="9434393"/>
            <a:ext cx="2944807" cy="497008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de-CH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7ab18d2235_0_0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7ab18d2235_0_0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27ab18d2235_0_0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7e3ce77515_0_211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7e3ce77515_0_211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27e3ce77515_0_211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45728496f6_0_107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45728496f6_0_107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245728496f6_0_107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45728496f6_0_119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245728496f6_0_119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245728496f6_0_119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45728496f6_0_95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45728496f6_0_95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245728496f6_0_95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7e3ce77515_0_203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7e3ce77515_0_203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27e3ce77515_0_203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45728496f6_0_85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45728496f6_0_85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245728496f6_0_85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45728496f6_0_175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45728496f6_0_175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245728496f6_0_175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80746c0471_1_54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280746c0471_1_54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g280746c0471_1_54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45728496f6_0_130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45728496f6_0_130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g245728496f6_0_130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7e3ce77515_0_0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7e3ce77515_0_0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27e3ce77515_0_0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7b817af90e_0_0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7b817af90e_0_0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27b817af90e_0_0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7e3ce77515_0_259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27e3ce77515_0_259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27e3ce77515_0_259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7e3ce77515_0_318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27e3ce77515_0_318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g27e3ce77515_0_318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38bff20b31_1_1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238bff20b31_1_1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g238bff20b31_1_1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38bbdc9b1d_0_0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238bbdc9b1d_0_0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g238bbdc9b1d_0_0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7ab18d2235_0_23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27ab18d2235_0_23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27ab18d2235_0_23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7ab18d2235_0_8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27ab18d2235_0_8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27ab18d2235_0_8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7ab18d2235_0_39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27ab18d2235_0_39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g27ab18d2235_0_39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7e3ce77515_0_336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27e3ce77515_0_336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27e3ce77515_0_336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80746c0471_1_7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280746c0471_1_7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g280746c0471_1_7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80746c0471_1_103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80746c0471_1_103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g280746c0471_1_103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7b817af90e_0_9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7b817af90e_0_9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27b817af90e_0_9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45728496f6_0_151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45728496f6_0_151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g245728496f6_0_151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245728496f6_0_163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245728496f6_0_163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g245728496f6_0_163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280746c0471_1_159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280746c0471_1_159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g280746c0471_1_159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280746c0471_1_91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280746c0471_1_91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g280746c0471_1_91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80746c0471_1_128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80746c0471_1_128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g280746c0471_1_128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280746c0471_1_148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280746c0471_1_148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g280746c0471_1_148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27f36ad8868_0_23:notes"/>
          <p:cNvSpPr/>
          <p:nvPr>
            <p:ph idx="2" type="sldImg"/>
          </p:nvPr>
        </p:nvSpPr>
        <p:spPr>
          <a:xfrm>
            <a:off x="377472" y="744855"/>
            <a:ext cx="60396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5" name="Google Shape;485;g27f36ad8868_0_23:notes"/>
          <p:cNvSpPr txBox="1"/>
          <p:nvPr>
            <p:ph idx="1" type="body"/>
          </p:nvPr>
        </p:nvSpPr>
        <p:spPr>
          <a:xfrm>
            <a:off x="679450" y="4717415"/>
            <a:ext cx="5435700" cy="4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27f36ad8868_0_31:notes"/>
          <p:cNvSpPr/>
          <p:nvPr>
            <p:ph idx="2" type="sldImg"/>
          </p:nvPr>
        </p:nvSpPr>
        <p:spPr>
          <a:xfrm>
            <a:off x="377472" y="744855"/>
            <a:ext cx="60396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4" name="Google Shape;494;g27f36ad8868_0_31:notes"/>
          <p:cNvSpPr txBox="1"/>
          <p:nvPr>
            <p:ph idx="1" type="body"/>
          </p:nvPr>
        </p:nvSpPr>
        <p:spPr>
          <a:xfrm>
            <a:off x="679450" y="4717415"/>
            <a:ext cx="5435700" cy="4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27f36ad8868_0_40:notes"/>
          <p:cNvSpPr/>
          <p:nvPr>
            <p:ph idx="2" type="sldImg"/>
          </p:nvPr>
        </p:nvSpPr>
        <p:spPr>
          <a:xfrm>
            <a:off x="377472" y="744855"/>
            <a:ext cx="60396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g27f36ad8868_0_40:notes"/>
          <p:cNvSpPr txBox="1"/>
          <p:nvPr>
            <p:ph idx="1" type="body"/>
          </p:nvPr>
        </p:nvSpPr>
        <p:spPr>
          <a:xfrm>
            <a:off x="679450" y="4717415"/>
            <a:ext cx="5435700" cy="4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27f36ad8868_0_50:notes"/>
          <p:cNvSpPr/>
          <p:nvPr>
            <p:ph idx="2" type="sldImg"/>
          </p:nvPr>
        </p:nvSpPr>
        <p:spPr>
          <a:xfrm>
            <a:off x="377472" y="744855"/>
            <a:ext cx="60396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5" name="Google Shape;515;g27f36ad8868_0_50:notes"/>
          <p:cNvSpPr txBox="1"/>
          <p:nvPr>
            <p:ph idx="1" type="body"/>
          </p:nvPr>
        </p:nvSpPr>
        <p:spPr>
          <a:xfrm>
            <a:off x="679450" y="4717415"/>
            <a:ext cx="5435700" cy="4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80746c0471_1_8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80746c0471_1_8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280746c0471_1_8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7f36ad8868_0_61:notes"/>
          <p:cNvSpPr/>
          <p:nvPr>
            <p:ph idx="2" type="sldImg"/>
          </p:nvPr>
        </p:nvSpPr>
        <p:spPr>
          <a:xfrm>
            <a:off x="377472" y="744855"/>
            <a:ext cx="60396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7" name="Google Shape;527;g27f36ad8868_0_61:notes"/>
          <p:cNvSpPr txBox="1"/>
          <p:nvPr>
            <p:ph idx="1" type="body"/>
          </p:nvPr>
        </p:nvSpPr>
        <p:spPr>
          <a:xfrm>
            <a:off x="679450" y="4717415"/>
            <a:ext cx="5435700" cy="4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27f36ad8868_0_67:notes"/>
          <p:cNvSpPr/>
          <p:nvPr>
            <p:ph idx="2" type="sldImg"/>
          </p:nvPr>
        </p:nvSpPr>
        <p:spPr>
          <a:xfrm>
            <a:off x="377472" y="744855"/>
            <a:ext cx="60396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4" name="Google Shape;534;g27f36ad8868_0_67:notes"/>
          <p:cNvSpPr txBox="1"/>
          <p:nvPr>
            <p:ph idx="1" type="body"/>
          </p:nvPr>
        </p:nvSpPr>
        <p:spPr>
          <a:xfrm>
            <a:off x="679450" y="4717415"/>
            <a:ext cx="5435700" cy="4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27f36ad8868_0_73:notes"/>
          <p:cNvSpPr/>
          <p:nvPr>
            <p:ph idx="2" type="sldImg"/>
          </p:nvPr>
        </p:nvSpPr>
        <p:spPr>
          <a:xfrm>
            <a:off x="377472" y="744855"/>
            <a:ext cx="60396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1" name="Google Shape;541;g27f36ad8868_0_73:notes"/>
          <p:cNvSpPr txBox="1"/>
          <p:nvPr>
            <p:ph idx="1" type="body"/>
          </p:nvPr>
        </p:nvSpPr>
        <p:spPr>
          <a:xfrm>
            <a:off x="679450" y="4717415"/>
            <a:ext cx="5435700" cy="4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27f36ad8868_0_79:notes"/>
          <p:cNvSpPr/>
          <p:nvPr>
            <p:ph idx="2" type="sldImg"/>
          </p:nvPr>
        </p:nvSpPr>
        <p:spPr>
          <a:xfrm>
            <a:off x="377472" y="744855"/>
            <a:ext cx="60396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g27f36ad8868_0_79:notes"/>
          <p:cNvSpPr txBox="1"/>
          <p:nvPr>
            <p:ph idx="1" type="body"/>
          </p:nvPr>
        </p:nvSpPr>
        <p:spPr>
          <a:xfrm>
            <a:off x="679450" y="4717415"/>
            <a:ext cx="5435700" cy="4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27f36ad8868_0_151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27f36ad8868_0_151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g27f36ad8868_0_151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804a19b5b4_0_28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2804a19b5b4_0_28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5" name="Google Shape;565;g2804a19b5b4_0_28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2804a19b5b4_0_1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2804a19b5b4_0_1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g2804a19b5b4_0_1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245728496f6_0_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245728496f6_0_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g245728496f6_0_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45728496f6_0_21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45728496f6_0_21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g245728496f6_0_21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280746c0471_1_17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280746c0471_1_17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g280746c0471_1_17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80746c0471_1_30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80746c0471_1_30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280746c0471_1_30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280746c0471_1_193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Google Shape;619;g280746c0471_1_193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g280746c0471_1_193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280746c0471_1_205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280746c0471_1_205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g280746c0471_1_205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245728496f6_0_3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Google Shape;642;g245728496f6_0_3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g245728496f6_0_3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280746c0471_1_229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Google Shape;654;g280746c0471_1_229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5" name="Google Shape;655;g280746c0471_1_229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280746c0471_1_24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280746c0471_1_24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8" name="Google Shape;668;g280746c0471_1_24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g280a521cc2e_0_17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1" name="Google Shape;681;g280a521cc2e_0_17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g280a521cc2e_0_17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280a521cc2e_0_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Google Shape;695;g280a521cc2e_0_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6" name="Google Shape;696;g280a521cc2e_0_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280a521cc2e_0_39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6" name="Google Shape;716;g280a521cc2e_0_39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g280a521cc2e_0_39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280a521cc2e_0_97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280a521cc2e_0_97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8" name="Google Shape;728;g280a521cc2e_0_97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280a521cc2e_0_68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2" name="Google Shape;742;g280a521cc2e_0_68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g280a521cc2e_0_68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80746c0471_1_2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80746c0471_1_2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280746c0471_1_2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g280a521cc2e_0_89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7" name="Google Shape;757;g280a521cc2e_0_89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8" name="Google Shape;758;g280a521cc2e_0_89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280a521cc2e_0_113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280a521cc2e_0_113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g280a521cc2e_0_113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2456432bcd7_1_0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6" name="Google Shape;776;g2456432bcd7_1_0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7" name="Google Shape;777;g2456432bcd7_1_0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280a521cc2e_0_125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280a521cc2e_0_125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7" name="Google Shape;787;g280a521cc2e_0_125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2804a19b5b4_0_0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2804a19b5b4_0_0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9" name="Google Shape;799;g2804a19b5b4_0_0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245728496f6_0_53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245728496f6_0_53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8" name="Google Shape;808;g245728496f6_0_53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245728496f6_0_77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245728496f6_0_77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7" name="Google Shape;817;g245728496f6_0_77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7e3ce77515_0_18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7e3ce77515_0_18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27e3ce77515_0_18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80746c0471_1_42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80746c0471_1_42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280746c0471_1_42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7e3ce77515_0_221:notes"/>
          <p:cNvSpPr/>
          <p:nvPr>
            <p:ph idx="2" type="sldImg"/>
          </p:nvPr>
        </p:nvSpPr>
        <p:spPr>
          <a:xfrm>
            <a:off x="88371" y="746125"/>
            <a:ext cx="6621000" cy="372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7e3ce77515_0_221:notes"/>
          <p:cNvSpPr txBox="1"/>
          <p:nvPr>
            <p:ph idx="1" type="body"/>
          </p:nvPr>
        </p:nvSpPr>
        <p:spPr>
          <a:xfrm>
            <a:off x="906631" y="4718072"/>
            <a:ext cx="4981200" cy="446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27e3ce77515_0_221:notes"/>
          <p:cNvSpPr txBox="1"/>
          <p:nvPr>
            <p:ph idx="12" type="sldNum"/>
          </p:nvPr>
        </p:nvSpPr>
        <p:spPr>
          <a:xfrm>
            <a:off x="3849694" y="9434393"/>
            <a:ext cx="2944800" cy="4971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Relationship Id="rId3" Type="http://schemas.openxmlformats.org/officeDocument/2006/relationships/image" Target="../media/image6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showMasterSp="0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15" name="Google Shape;15;p2"/>
          <p:cNvPicPr preferRelativeResize="0"/>
          <p:nvPr/>
        </p:nvPicPr>
        <p:blipFill rotWithShape="1">
          <a:blip r:embed="rId2">
            <a:alphaModFix/>
          </a:blip>
          <a:srcRect b="7665" l="0" r="0" t="3436"/>
          <a:stretch/>
        </p:blipFill>
        <p:spPr>
          <a:xfrm>
            <a:off x="2642401" y="212024"/>
            <a:ext cx="5674015" cy="252142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814388" y="31050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rgbClr val="969696"/>
                </a:solidFill>
              </a:defRPr>
            </a:lvl1pPr>
            <a:lvl2pPr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  <a:defRPr/>
            </a:lvl2pPr>
            <a:lvl3pPr lvl="2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3pPr>
            <a:lvl4pPr lvl="3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4pPr>
            <a:lvl5pPr lvl="4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5pPr>
            <a:lvl6pPr lvl="5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lvl="6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lvl="7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lvl="8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/>
        </p:txBody>
      </p:sp>
      <p:sp>
        <p:nvSpPr>
          <p:cNvPr id="18" name="Google Shape;18;p2"/>
          <p:cNvSpPr/>
          <p:nvPr/>
        </p:nvSpPr>
        <p:spPr>
          <a:xfrm>
            <a:off x="-2" y="212024"/>
            <a:ext cx="25344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descr="PSI-Logo_narrow_30k.eps"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0263" y="411510"/>
            <a:ext cx="914402" cy="32623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/>
          <p:nvPr/>
        </p:nvSpPr>
        <p:spPr>
          <a:xfrm>
            <a:off x="5292080" y="2559465"/>
            <a:ext cx="3024300" cy="174300"/>
          </a:xfrm>
          <a:prstGeom prst="rect">
            <a:avLst/>
          </a:prstGeom>
          <a:solidFill>
            <a:schemeClr val="lt1">
              <a:alpha val="73725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CH" sz="1100" u="none" cap="none" strike="noStrike">
                <a:solidFill>
                  <a:srgbClr val="505150"/>
                </a:solidFill>
                <a:latin typeface="Calibri"/>
                <a:ea typeface="Calibri"/>
                <a:cs typeface="Calibri"/>
                <a:sym typeface="Calibri"/>
              </a:rPr>
              <a:t>WIR SCHAFFEN WISSEN – HEUTE FÜR MORGEN</a:t>
            </a: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8424000" y="212024"/>
            <a:ext cx="7200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828000" y="4604147"/>
            <a:ext cx="720600" cy="539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showMasterSp="0" type="title">
  <p:cSld name="TITL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72" name="Google Shape;72;p12"/>
          <p:cNvPicPr preferRelativeResize="0"/>
          <p:nvPr/>
        </p:nvPicPr>
        <p:blipFill rotWithShape="1">
          <a:blip r:embed="rId2">
            <a:alphaModFix/>
          </a:blip>
          <a:srcRect b="7662" l="0" r="0" t="3440"/>
          <a:stretch/>
        </p:blipFill>
        <p:spPr>
          <a:xfrm>
            <a:off x="2642401" y="212023"/>
            <a:ext cx="5674015" cy="252142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2"/>
          <p:cNvSpPr txBox="1"/>
          <p:nvPr>
            <p:ph type="title"/>
          </p:nvPr>
        </p:nvSpPr>
        <p:spPr>
          <a:xfrm>
            <a:off x="814387" y="3429000"/>
            <a:ext cx="7969200" cy="10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subTitle"/>
          </p:nvPr>
        </p:nvSpPr>
        <p:spPr>
          <a:xfrm>
            <a:off x="814388" y="31050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rgbClr val="969696"/>
                </a:solidFill>
              </a:defRPr>
            </a:lvl1pPr>
            <a:lvl2pPr lvl="1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  <a:defRPr/>
            </a:lvl2pPr>
            <a:lvl3pPr lvl="2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3pPr>
            <a:lvl4pPr lvl="3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4pPr>
            <a:lvl5pPr lvl="4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5pPr>
            <a:lvl6pPr lvl="5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lvl="6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lvl="7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lvl="8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/>
        </p:txBody>
      </p:sp>
      <p:sp>
        <p:nvSpPr>
          <p:cNvPr id="75" name="Google Shape;75;p12"/>
          <p:cNvSpPr/>
          <p:nvPr/>
        </p:nvSpPr>
        <p:spPr>
          <a:xfrm>
            <a:off x="-2" y="212023"/>
            <a:ext cx="25344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descr="PSI-Logo_narrow_30k.eps" id="76" name="Google Shape;7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0263" y="411510"/>
            <a:ext cx="685800" cy="24467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2"/>
          <p:cNvSpPr/>
          <p:nvPr/>
        </p:nvSpPr>
        <p:spPr>
          <a:xfrm>
            <a:off x="5292080" y="2559465"/>
            <a:ext cx="3024300" cy="174300"/>
          </a:xfrm>
          <a:prstGeom prst="rect">
            <a:avLst/>
          </a:prstGeom>
          <a:solidFill>
            <a:schemeClr val="lt1">
              <a:alpha val="73730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CH" sz="1100">
                <a:solidFill>
                  <a:srgbClr val="505150"/>
                </a:solidFill>
                <a:latin typeface="Calibri"/>
                <a:ea typeface="Calibri"/>
                <a:cs typeface="Calibri"/>
                <a:sym typeface="Calibri"/>
              </a:rPr>
              <a:t>WIR SCHAFFEN WISSEN – HEUTE FÜR MORGEN</a:t>
            </a:r>
            <a:endParaRPr/>
          </a:p>
        </p:txBody>
      </p:sp>
      <p:sp>
        <p:nvSpPr>
          <p:cNvPr id="78" name="Google Shape;78;p12"/>
          <p:cNvSpPr/>
          <p:nvPr/>
        </p:nvSpPr>
        <p:spPr>
          <a:xfrm>
            <a:off x="8424000" y="212023"/>
            <a:ext cx="7200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9" name="Google Shape;79;p12"/>
          <p:cNvSpPr/>
          <p:nvPr/>
        </p:nvSpPr>
        <p:spPr>
          <a:xfrm>
            <a:off x="828000" y="4604147"/>
            <a:ext cx="720600" cy="539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 (grau)">
  <p:cSld name="Titel und Inhalt (grau)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827088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2" name="Google Shape;82;p1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934839" y="1113587"/>
            <a:ext cx="78855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">
  <p:cSld name="Titel und zwei Inhalt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/>
          <p:nvPr>
            <p:ph idx="1" type="body"/>
          </p:nvPr>
        </p:nvSpPr>
        <p:spPr>
          <a:xfrm>
            <a:off x="1042988" y="1006078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1pPr>
            <a:lvl2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−"/>
              <a:defRPr/>
            </a:lvl2pPr>
            <a:lvl3pPr indent="-3429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3pPr>
            <a:lvl4pPr indent="-3429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4pPr>
            <a:lvl5pPr indent="-3429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5pPr>
            <a:lvl6pPr indent="-3302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88" name="Google Shape;88;p1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1pPr>
            <a:lvl2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−"/>
              <a:defRPr/>
            </a:lvl2pPr>
            <a:lvl3pPr indent="-3429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3pPr>
            <a:lvl4pPr indent="-3429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4pPr>
            <a:lvl5pPr indent="-3429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5pPr>
            <a:lvl6pPr indent="-3302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 (grau)">
  <p:cSld name="Titel und zwei Inhalte (grau)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/>
          <p:nvPr/>
        </p:nvSpPr>
        <p:spPr>
          <a:xfrm>
            <a:off x="827088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92" name="Google Shape;92;p15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93" name="Google Shape;93;p1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" type="body"/>
          </p:nvPr>
        </p:nvSpPr>
        <p:spPr>
          <a:xfrm>
            <a:off x="938416" y="1087352"/>
            <a:ext cx="3781500" cy="3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1pPr>
            <a:lvl2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−"/>
              <a:defRPr/>
            </a:lvl2pPr>
            <a:lvl3pPr indent="-3429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3pPr>
            <a:lvl4pPr indent="-3429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4pPr>
            <a:lvl5pPr indent="-3429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5pPr>
            <a:lvl6pPr indent="-3302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  <p:sp>
        <p:nvSpPr>
          <p:cNvPr id="95" name="Google Shape;95;p15"/>
          <p:cNvSpPr txBox="1"/>
          <p:nvPr>
            <p:ph idx="2" type="body"/>
          </p:nvPr>
        </p:nvSpPr>
        <p:spPr>
          <a:xfrm>
            <a:off x="4899228" y="1084675"/>
            <a:ext cx="37815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1pPr>
            <a:lvl2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−"/>
              <a:defRPr/>
            </a:lvl2pPr>
            <a:lvl3pPr indent="-3429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3pPr>
            <a:lvl4pPr indent="-3429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4pPr>
            <a:lvl5pPr indent="-3429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5pPr>
            <a:lvl6pPr indent="-3302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 (grau)">
  <p:cSld name="Nur Titel (grau)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7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102" name="Google Shape;102;p17"/>
          <p:cNvSpPr/>
          <p:nvPr/>
        </p:nvSpPr>
        <p:spPr>
          <a:xfrm>
            <a:off x="827088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auf Bild (hoch)" showMasterSp="0">
  <p:cSld name="Inhalt auf Bild (hoch)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104" name="Google Shape;10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7088" y="764858"/>
            <a:ext cx="4708550" cy="313824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8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106" name="Google Shape;106;p1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8"/>
          <p:cNvSpPr txBox="1"/>
          <p:nvPr>
            <p:ph idx="1" type="body"/>
          </p:nvPr>
        </p:nvSpPr>
        <p:spPr>
          <a:xfrm>
            <a:off x="827088" y="764857"/>
            <a:ext cx="2289600" cy="4183500"/>
          </a:xfrm>
          <a:prstGeom prst="rect">
            <a:avLst/>
          </a:prstGeom>
          <a:solidFill>
            <a:schemeClr val="lt1">
              <a:alpha val="74900"/>
            </a:schemeClr>
          </a:solidFill>
          <a:ln>
            <a:noFill/>
          </a:ln>
        </p:spPr>
        <p:txBody>
          <a:bodyPr anchorCtr="0" anchor="t" bIns="36000" lIns="72000" spcFirstLastPara="1" rIns="36000" wrap="square" tIns="360000">
            <a:noAutofit/>
          </a:bodyPr>
          <a:lstStyle>
            <a:lvl1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1pPr>
            <a:lvl2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  <a:defRPr sz="1800"/>
            </a:lvl2pPr>
            <a:lvl3pPr indent="-3429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 sz="1800"/>
            </a:lvl3pPr>
            <a:lvl4pPr indent="-3429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 sz="1800"/>
            </a:lvl4pPr>
            <a:lvl5pPr indent="-3429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 sz="1800"/>
            </a:lvl5pPr>
            <a:lvl6pPr indent="-3429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indent="-3429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indent="-3429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indent="-3429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/>
        </p:txBody>
      </p:sp>
      <p:pic>
        <p:nvPicPr>
          <p:cNvPr descr="PSI-Logo_narrow_30k.eps" id="108" name="Google Shape;10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0" y="214313"/>
            <a:ext cx="571497" cy="20359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/>
          <p:nvPr/>
        </p:nvSpPr>
        <p:spPr>
          <a:xfrm>
            <a:off x="0" y="764858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idx="1" type="body"/>
          </p:nvPr>
        </p:nvSpPr>
        <p:spPr>
          <a:xfrm>
            <a:off x="1042988" y="1006079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  <p:sp>
        <p:nvSpPr>
          <p:cNvPr id="25" name="Google Shape;25;p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/>
        </p:nvSpPr>
        <p:spPr>
          <a:xfrm>
            <a:off x="271849" y="133453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/>
          <p:nvPr/>
        </p:nvSpPr>
        <p:spPr>
          <a:xfrm>
            <a:off x="222422" y="1390136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 txBox="1"/>
          <p:nvPr/>
        </p:nvSpPr>
        <p:spPr>
          <a:xfrm>
            <a:off x="424249" y="144883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 txBox="1"/>
          <p:nvPr/>
        </p:nvSpPr>
        <p:spPr>
          <a:xfrm>
            <a:off x="374822" y="1504436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 txBox="1"/>
          <p:nvPr>
            <p:ph idx="12" type="sldNum"/>
          </p:nvPr>
        </p:nvSpPr>
        <p:spPr>
          <a:xfrm>
            <a:off x="8206312" y="4948014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 (grau)">
  <p:cSld name="Titel und Inhalt (grau)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/>
          <p:nvPr/>
        </p:nvSpPr>
        <p:spPr>
          <a:xfrm>
            <a:off x="827088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3" name="Google Shape;33;p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>
            <a:off x="934839" y="1113586"/>
            <a:ext cx="78855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8206312" y="4948014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">
  <p:cSld name="Titel und zwei Inhalt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idx="1" type="body"/>
          </p:nvPr>
        </p:nvSpPr>
        <p:spPr>
          <a:xfrm>
            <a:off x="1042988" y="1006079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3pPr>
            <a:lvl4pPr indent="-342900" lvl="3" marL="1828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4pPr>
            <a:lvl5pPr indent="-342900" lvl="4" marL="22860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5pPr>
            <a:lvl6pPr indent="-330200" lvl="5" marL="2743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  <p:sp>
        <p:nvSpPr>
          <p:cNvPr id="38" name="Google Shape;38;p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3pPr>
            <a:lvl4pPr indent="-342900" lvl="3" marL="1828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4pPr>
            <a:lvl5pPr indent="-342900" lvl="4" marL="22860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5pPr>
            <a:lvl6pPr indent="-330200" lvl="5" marL="2743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8206312" y="4948014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 (grau)">
  <p:cSld name="Titel und zwei Inhalte (grau)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/>
          <p:nvPr/>
        </p:nvSpPr>
        <p:spPr>
          <a:xfrm>
            <a:off x="827088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43" name="Google Shape;43;p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938416" y="1087352"/>
            <a:ext cx="3781500" cy="3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3pPr>
            <a:lvl4pPr indent="-342900" lvl="3" marL="1828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4pPr>
            <a:lvl5pPr indent="-342900" lvl="4" marL="22860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5pPr>
            <a:lvl6pPr indent="-330200" lvl="5" marL="2743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  <p:sp>
        <p:nvSpPr>
          <p:cNvPr id="45" name="Google Shape;45;p6"/>
          <p:cNvSpPr txBox="1"/>
          <p:nvPr>
            <p:ph idx="2" type="body"/>
          </p:nvPr>
        </p:nvSpPr>
        <p:spPr>
          <a:xfrm>
            <a:off x="4899228" y="1084675"/>
            <a:ext cx="37815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3pPr>
            <a:lvl4pPr indent="-342900" lvl="3" marL="1828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4pPr>
            <a:lvl5pPr indent="-342900" lvl="4" marL="22860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/>
            </a:lvl5pPr>
            <a:lvl6pPr indent="-330200" lvl="5" marL="2743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206312" y="4948014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/>
        </p:nvSpPr>
        <p:spPr>
          <a:xfrm>
            <a:off x="321276" y="13716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7"/>
          <p:cNvSpPr txBox="1"/>
          <p:nvPr>
            <p:ph idx="12" type="sldNum"/>
          </p:nvPr>
        </p:nvSpPr>
        <p:spPr>
          <a:xfrm>
            <a:off x="8206312" y="4948014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 (grau)">
  <p:cSld name="Nur Titel (grau)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/>
          <p:nvPr/>
        </p:nvSpPr>
        <p:spPr>
          <a:xfrm>
            <a:off x="827088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8206312" y="4948014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auf Bild (hoch)" showMasterSp="0">
  <p:cSld name="Inhalt auf Bild (hoch)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56" name="Google Shape;56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7088" y="764858"/>
            <a:ext cx="6278065" cy="418433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827088" y="764858"/>
            <a:ext cx="2289600" cy="4183500"/>
          </a:xfrm>
          <a:prstGeom prst="rect">
            <a:avLst/>
          </a:prstGeom>
          <a:solidFill>
            <a:schemeClr val="lt1">
              <a:alpha val="74901"/>
            </a:schemeClr>
          </a:solidFill>
          <a:ln>
            <a:noFill/>
          </a:ln>
        </p:spPr>
        <p:txBody>
          <a:bodyPr anchorCtr="0" anchor="t" bIns="36000" lIns="72000" spcFirstLastPara="1" rIns="36000" wrap="square" tIns="3600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1pPr>
            <a:lvl2pPr indent="-3429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  <a:defRPr sz="1800"/>
            </a:lvl2pPr>
            <a:lvl3pPr indent="-342900" lvl="2" marL="1371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 sz="1800"/>
            </a:lvl3pPr>
            <a:lvl4pPr indent="-342900" lvl="3" marL="1828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 sz="1800"/>
            </a:lvl4pPr>
            <a:lvl5pPr indent="-342900" lvl="4" marL="22860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 sz="1800"/>
            </a:lvl5pPr>
            <a:lvl6pPr indent="-342900" lvl="5" marL="2743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indent="-342900" lvl="6" marL="3200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indent="-342900" lvl="7" marL="3657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indent="-342900" lvl="8" marL="411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/>
        </p:txBody>
      </p:sp>
      <p:pic>
        <p:nvPicPr>
          <p:cNvPr descr="PSI-Logo_narrow_30k.eps" id="59" name="Google Shape;5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0" y="214313"/>
            <a:ext cx="761999" cy="271462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9"/>
          <p:cNvSpPr/>
          <p:nvPr/>
        </p:nvSpPr>
        <p:spPr>
          <a:xfrm>
            <a:off x="0" y="764858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6pPr>
            <a:lvl7pPr indent="-3302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7pPr>
            <a:lvl8pPr indent="-3302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8pPr>
            <a:lvl9pPr indent="-3302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1600"/>
            </a:lvl9pPr>
          </a:lstStyle>
          <a:p/>
        </p:txBody>
      </p:sp>
      <p:sp>
        <p:nvSpPr>
          <p:cNvPr id="69" name="Google Shape;69;p1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0" Type="http://schemas.openxmlformats.org/officeDocument/2006/relationships/theme" Target="../theme/theme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1" name="Google Shape;11;p1"/>
          <p:cNvSpPr/>
          <p:nvPr/>
        </p:nvSpPr>
        <p:spPr>
          <a:xfrm>
            <a:off x="0" y="1059656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1042988" y="1006079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13" name="Google Shape;13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12800" y="214313"/>
            <a:ext cx="761999" cy="27146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3" name="Google Shape;63;p10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64" name="Google Shape;64;p10"/>
          <p:cNvSpPr/>
          <p:nvPr/>
        </p:nvSpPr>
        <p:spPr>
          <a:xfrm>
            <a:off x="0" y="1059656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66" name="Google Shape;66;p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12800" y="214313"/>
            <a:ext cx="571497" cy="20359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8.png"/><Relationship Id="rId4" Type="http://schemas.openxmlformats.org/officeDocument/2006/relationships/image" Target="../media/image2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png"/><Relationship Id="rId4" Type="http://schemas.openxmlformats.org/officeDocument/2006/relationships/image" Target="../media/image2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4.png"/><Relationship Id="rId4" Type="http://schemas.openxmlformats.org/officeDocument/2006/relationships/image" Target="../media/image3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3.png"/><Relationship Id="rId4" Type="http://schemas.openxmlformats.org/officeDocument/2006/relationships/image" Target="../media/image2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0.png"/><Relationship Id="rId4" Type="http://schemas.openxmlformats.org/officeDocument/2006/relationships/image" Target="../media/image1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0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8.png"/><Relationship Id="rId4" Type="http://schemas.openxmlformats.org/officeDocument/2006/relationships/image" Target="../media/image26.png"/><Relationship Id="rId5" Type="http://schemas.openxmlformats.org/officeDocument/2006/relationships/image" Target="../media/image3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8.png"/><Relationship Id="rId4" Type="http://schemas.openxmlformats.org/officeDocument/2006/relationships/image" Target="../media/image27.png"/><Relationship Id="rId5" Type="http://schemas.openxmlformats.org/officeDocument/2006/relationships/image" Target="../media/image3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8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8.png"/><Relationship Id="rId4" Type="http://schemas.openxmlformats.org/officeDocument/2006/relationships/image" Target="../media/image37.png"/><Relationship Id="rId5" Type="http://schemas.openxmlformats.org/officeDocument/2006/relationships/image" Target="../media/image3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8.png"/><Relationship Id="rId4" Type="http://schemas.openxmlformats.org/officeDocument/2006/relationships/image" Target="../media/image32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8.png"/><Relationship Id="rId4" Type="http://schemas.openxmlformats.org/officeDocument/2006/relationships/image" Target="../media/image34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8.png"/><Relationship Id="rId4" Type="http://schemas.openxmlformats.org/officeDocument/2006/relationships/image" Target="../media/image36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8.png"/><Relationship Id="rId4" Type="http://schemas.openxmlformats.org/officeDocument/2006/relationships/image" Target="../media/image35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1.png"/><Relationship Id="rId4" Type="http://schemas.openxmlformats.org/officeDocument/2006/relationships/image" Target="../media/image39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1.png"/><Relationship Id="rId4" Type="http://schemas.openxmlformats.org/officeDocument/2006/relationships/image" Target="../media/image46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0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8.png"/><Relationship Id="rId4" Type="http://schemas.openxmlformats.org/officeDocument/2006/relationships/image" Target="../media/image43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50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1.png"/><Relationship Id="rId4" Type="http://schemas.openxmlformats.org/officeDocument/2006/relationships/image" Target="../media/image50.png"/><Relationship Id="rId5" Type="http://schemas.openxmlformats.org/officeDocument/2006/relationships/image" Target="../media/image44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41.png"/><Relationship Id="rId4" Type="http://schemas.openxmlformats.org/officeDocument/2006/relationships/image" Target="../media/image50.png"/><Relationship Id="rId5" Type="http://schemas.openxmlformats.org/officeDocument/2006/relationships/image" Target="../media/image44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41.png"/><Relationship Id="rId4" Type="http://schemas.openxmlformats.org/officeDocument/2006/relationships/image" Target="../media/image50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1.png"/><Relationship Id="rId4" Type="http://schemas.openxmlformats.org/officeDocument/2006/relationships/image" Target="../media/image30.png"/><Relationship Id="rId5" Type="http://schemas.openxmlformats.org/officeDocument/2006/relationships/image" Target="../media/image23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1.png"/><Relationship Id="rId4" Type="http://schemas.openxmlformats.org/officeDocument/2006/relationships/image" Target="../media/image30.png"/><Relationship Id="rId5" Type="http://schemas.openxmlformats.org/officeDocument/2006/relationships/image" Target="../media/image23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3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8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8.png"/><Relationship Id="rId4" Type="http://schemas.openxmlformats.org/officeDocument/2006/relationships/image" Target="../media/image38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5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47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47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52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52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>
            <p:ph idx="1" type="subTitle"/>
          </p:nvPr>
        </p:nvSpPr>
        <p:spPr>
          <a:xfrm>
            <a:off x="814388" y="3105000"/>
            <a:ext cx="7969200" cy="27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Christopher Arrell - Photon Diagnostics</a:t>
            </a:r>
            <a:endParaRPr/>
          </a:p>
        </p:txBody>
      </p:sp>
      <p:sp>
        <p:nvSpPr>
          <p:cNvPr id="116" name="Google Shape;116;p19"/>
          <p:cNvSpPr txBox="1"/>
          <p:nvPr>
            <p:ph type="title"/>
          </p:nvPr>
        </p:nvSpPr>
        <p:spPr>
          <a:xfrm>
            <a:off x="814387" y="3429000"/>
            <a:ext cx="7969200" cy="1041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Aramis spectral diagnostics - update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200"/>
              <a:t>SwissFEL progress meeting</a:t>
            </a:r>
            <a:endParaRPr sz="2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199" name="Google Shape;199;p28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200" name="Google Shape;200;p28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01" name="Google Shape;201;p28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PSSS panel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202" name="Google Shape;202;p28"/>
          <p:cNvPicPr preferRelativeResize="0"/>
          <p:nvPr/>
        </p:nvPicPr>
        <p:blipFill rotWithShape="1">
          <a:blip r:embed="rId3">
            <a:alphaModFix/>
          </a:blip>
          <a:srcRect b="0" l="519" r="1518" t="1545"/>
          <a:stretch/>
        </p:blipFill>
        <p:spPr>
          <a:xfrm>
            <a:off x="3869975" y="1442475"/>
            <a:ext cx="4425000" cy="3134125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8"/>
          <p:cNvSpPr txBox="1"/>
          <p:nvPr/>
        </p:nvSpPr>
        <p:spPr>
          <a:xfrm>
            <a:off x="1121375" y="1442488"/>
            <a:ext cx="27486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000">
                <a:solidFill>
                  <a:schemeClr val="lt1"/>
                </a:solidFill>
              </a:rPr>
              <a:t>Processed</a:t>
            </a:r>
            <a:r>
              <a:rPr lang="de-CH" sz="2000">
                <a:solidFill>
                  <a:schemeClr val="lt1"/>
                </a:solidFill>
              </a:rPr>
              <a:t> data is clear</a:t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04" name="Google Shape;204;p28"/>
          <p:cNvSpPr/>
          <p:nvPr/>
        </p:nvSpPr>
        <p:spPr>
          <a:xfrm>
            <a:off x="5694725" y="2892975"/>
            <a:ext cx="752700" cy="1494000"/>
          </a:xfrm>
          <a:prstGeom prst="ellipse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211" name="Google Shape;211;p29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212" name="Google Shape;212;p29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13" name="Google Shape;213;p29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PSSS panel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214" name="Google Shape;214;p29"/>
          <p:cNvPicPr preferRelativeResize="0"/>
          <p:nvPr/>
        </p:nvPicPr>
        <p:blipFill rotWithShape="1">
          <a:blip r:embed="rId3">
            <a:alphaModFix/>
          </a:blip>
          <a:srcRect b="0" l="519" r="1518" t="1545"/>
          <a:stretch/>
        </p:blipFill>
        <p:spPr>
          <a:xfrm>
            <a:off x="3869975" y="1442475"/>
            <a:ext cx="4425000" cy="313412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9"/>
          <p:cNvSpPr txBox="1"/>
          <p:nvPr/>
        </p:nvSpPr>
        <p:spPr>
          <a:xfrm>
            <a:off x="1121375" y="1442488"/>
            <a:ext cx="27486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000">
                <a:solidFill>
                  <a:schemeClr val="lt1"/>
                </a:solidFill>
              </a:rPr>
              <a:t>Simple energy tuning</a:t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16" name="Google Shape;216;p29"/>
          <p:cNvSpPr/>
          <p:nvPr/>
        </p:nvSpPr>
        <p:spPr>
          <a:xfrm>
            <a:off x="4622350" y="1638300"/>
            <a:ext cx="762900" cy="264600"/>
          </a:xfrm>
          <a:prstGeom prst="ellipse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0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223" name="Google Shape;223;p30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224" name="Google Shape;224;p30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25" name="Google Shape;225;p30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PSSS panel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26" name="Google Shape;226;p30"/>
          <p:cNvSpPr txBox="1"/>
          <p:nvPr/>
        </p:nvSpPr>
        <p:spPr>
          <a:xfrm>
            <a:off x="1121375" y="1442488"/>
            <a:ext cx="27486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000">
                <a:solidFill>
                  <a:schemeClr val="lt1"/>
                </a:solidFill>
              </a:rPr>
              <a:t>Control and alignment of device in single panel</a:t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227" name="Google Shape;227;p30"/>
          <p:cNvPicPr preferRelativeResize="0"/>
          <p:nvPr/>
        </p:nvPicPr>
        <p:blipFill rotWithShape="1">
          <a:blip r:embed="rId3">
            <a:alphaModFix/>
          </a:blip>
          <a:srcRect b="6182" l="0" r="0" t="0"/>
          <a:stretch/>
        </p:blipFill>
        <p:spPr>
          <a:xfrm>
            <a:off x="3842775" y="1321850"/>
            <a:ext cx="4497950" cy="3053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42775" y="1516225"/>
            <a:ext cx="4497950" cy="2859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235" name="Google Shape;235;p31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236" name="Google Shape;236;p31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37" name="Google Shape;237;p31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PSSS panel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38" name="Google Shape;238;p31"/>
          <p:cNvSpPr txBox="1"/>
          <p:nvPr/>
        </p:nvSpPr>
        <p:spPr>
          <a:xfrm>
            <a:off x="1121375" y="1442488"/>
            <a:ext cx="27486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000">
                <a:solidFill>
                  <a:schemeClr val="lt1"/>
                </a:solidFill>
              </a:rPr>
              <a:t>Control and alignment of device in single panel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</a:pPr>
            <a:r>
              <a:rPr lang="de-CH" sz="2000">
                <a:solidFill>
                  <a:schemeClr val="lt1"/>
                </a:solidFill>
              </a:rPr>
              <a:t>Find energy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</a:pPr>
            <a:r>
              <a:rPr lang="de-CH" sz="2000">
                <a:solidFill>
                  <a:schemeClr val="lt1"/>
                </a:solidFill>
              </a:rPr>
              <a:t>optimise signal</a:t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239" name="Google Shape;23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2778" y="1321851"/>
            <a:ext cx="4497947" cy="3254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2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46" name="Google Shape;246;p3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247" name="Google Shape;247;p32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248" name="Google Shape;248;p32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User guide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249" name="Google Shape;24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1025" y="1329950"/>
            <a:ext cx="7289698" cy="45560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3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56" name="Google Shape;256;p3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257" name="Google Shape;257;p33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258" name="Google Shape;258;p33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User guide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259" name="Google Shape;259;p33"/>
          <p:cNvPicPr preferRelativeResize="0"/>
          <p:nvPr/>
        </p:nvPicPr>
        <p:blipFill rotWithShape="1">
          <a:blip r:embed="rId3">
            <a:alphaModFix/>
          </a:blip>
          <a:srcRect b="0" l="428" r="0" t="0"/>
          <a:stretch/>
        </p:blipFill>
        <p:spPr>
          <a:xfrm>
            <a:off x="1051025" y="1329950"/>
            <a:ext cx="72897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4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66" name="Google Shape;266;p3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267" name="Google Shape;267;p34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268" name="Google Shape;268;p34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User guide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269" name="Google Shape;269;p34"/>
          <p:cNvPicPr preferRelativeResize="0"/>
          <p:nvPr/>
        </p:nvPicPr>
        <p:blipFill rotWithShape="1">
          <a:blip r:embed="rId3">
            <a:alphaModFix/>
          </a:blip>
          <a:srcRect b="0" l="0" r="0" t="229"/>
          <a:stretch/>
        </p:blipFill>
        <p:spPr>
          <a:xfrm>
            <a:off x="1051025" y="1329950"/>
            <a:ext cx="7289702" cy="5131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276" name="Google Shape;276;p35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277" name="Google Shape;277;p35"/>
          <p:cNvSpPr/>
          <p:nvPr/>
        </p:nvSpPr>
        <p:spPr>
          <a:xfrm>
            <a:off x="1051025" y="916600"/>
            <a:ext cx="3265500" cy="3812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The PSSS is a complex device to setup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Key diagnostic for machine setup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Incorrect setup can give misleading spectral data i.e bandwidth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278" name="Google Shape;278;p35"/>
          <p:cNvSpPr/>
          <p:nvPr/>
        </p:nvSpPr>
        <p:spPr>
          <a:xfrm>
            <a:off x="1051025" y="611500"/>
            <a:ext cx="3265500" cy="71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Challenge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285" name="Google Shape;285;p36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286" name="Google Shape;286;p36"/>
          <p:cNvSpPr/>
          <p:nvPr/>
        </p:nvSpPr>
        <p:spPr>
          <a:xfrm>
            <a:off x="1051025" y="916600"/>
            <a:ext cx="3265500" cy="3812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The PSSS is a complex device to setup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Key diagnostic for machine setup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Incorrect setup can give misleading spectral data i.e bandwidth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287" name="Google Shape;287;p36"/>
          <p:cNvSpPr/>
          <p:nvPr/>
        </p:nvSpPr>
        <p:spPr>
          <a:xfrm>
            <a:off x="1051025" y="611500"/>
            <a:ext cx="3265500" cy="71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Challenge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288" name="Google Shape;288;p36"/>
          <p:cNvSpPr txBox="1"/>
          <p:nvPr/>
        </p:nvSpPr>
        <p:spPr>
          <a:xfrm rot="-1979978">
            <a:off x="601921" y="2405887"/>
            <a:ext cx="4163716" cy="71853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800">
                <a:solidFill>
                  <a:srgbClr val="F7F7F8"/>
                </a:solidFill>
                <a:latin typeface="Schoolbell"/>
                <a:ea typeface="Schoolbell"/>
                <a:cs typeface="Schoolbell"/>
                <a:sym typeface="Schoolbell"/>
              </a:rPr>
              <a:t>80% achieved</a:t>
            </a:r>
            <a:r>
              <a:rPr lang="de-CH">
                <a:solidFill>
                  <a:srgbClr val="F7F7F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rgbClr val="F7F7F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37"/>
          <p:cNvPicPr preferRelativeResize="0"/>
          <p:nvPr/>
        </p:nvPicPr>
        <p:blipFill rotWithShape="1">
          <a:blip r:embed="rId3">
            <a:alphaModFix/>
          </a:blip>
          <a:srcRect b="0" l="519" r="1518" t="1545"/>
          <a:stretch/>
        </p:blipFill>
        <p:spPr>
          <a:xfrm>
            <a:off x="63500" y="2290975"/>
            <a:ext cx="1606725" cy="113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086" y="0"/>
            <a:ext cx="889782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37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Data flow</a:t>
            </a:r>
            <a:endParaRPr/>
          </a:p>
        </p:txBody>
      </p:sp>
      <p:sp>
        <p:nvSpPr>
          <p:cNvPr id="298" name="Google Shape;298;p37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>
            <p:ph idx="1" type="body"/>
          </p:nvPr>
        </p:nvSpPr>
        <p:spPr>
          <a:xfrm>
            <a:off x="4909419" y="1006075"/>
            <a:ext cx="38757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Very functional beamline diagnostic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Not at all a routine device at all FELs</a:t>
            </a:r>
            <a:endParaRPr/>
          </a:p>
        </p:txBody>
      </p:sp>
      <p:sp>
        <p:nvSpPr>
          <p:cNvPr id="123" name="Google Shape;123;p20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PSSS history</a:t>
            </a:r>
            <a:endParaRPr/>
          </a:p>
        </p:txBody>
      </p:sp>
      <p:sp>
        <p:nvSpPr>
          <p:cNvPr id="124" name="Google Shape;124;p20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125" name="Google Shape;125;p20"/>
          <p:cNvPicPr preferRelativeResize="0"/>
          <p:nvPr/>
        </p:nvPicPr>
        <p:blipFill rotWithShape="1">
          <a:blip r:embed="rId3">
            <a:alphaModFix/>
          </a:blip>
          <a:srcRect b="0" l="20167" r="20184" t="0"/>
          <a:stretch/>
        </p:blipFill>
        <p:spPr>
          <a:xfrm>
            <a:off x="1043000" y="1006100"/>
            <a:ext cx="3543761" cy="4122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specification</a:t>
            </a:r>
            <a:endParaRPr/>
          </a:p>
        </p:txBody>
      </p:sp>
      <p:sp>
        <p:nvSpPr>
          <p:cNvPr id="305" name="Google Shape;305;p38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306" name="Google Shape;306;p38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The PSSS was design with excellent spectral resolution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Can be pushed even further with Si333 geometry which hasn’t yet been required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Recent science cases have been pushing for</a:t>
            </a:r>
            <a:endParaRPr sz="2000">
              <a:solidFill>
                <a:schemeClr val="lt1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lang="de-CH" sz="2000">
                <a:solidFill>
                  <a:schemeClr val="lt1"/>
                </a:solidFill>
              </a:rPr>
              <a:t>larger bandwidths &gt;2‰</a:t>
            </a:r>
            <a:endParaRPr sz="2000">
              <a:solidFill>
                <a:schemeClr val="lt1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lang="de-CH" sz="2000">
                <a:solidFill>
                  <a:schemeClr val="lt1"/>
                </a:solidFill>
              </a:rPr>
              <a:t>Tender X-ray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Requirement to measure weaker signals e.g. </a:t>
            </a:r>
            <a:r>
              <a:rPr lang="de-CH" sz="2000">
                <a:solidFill>
                  <a:schemeClr val="lt1"/>
                </a:solidFill>
              </a:rPr>
              <a:t>measurement of</a:t>
            </a:r>
            <a:r>
              <a:rPr lang="de-CH" sz="2000">
                <a:solidFill>
                  <a:schemeClr val="lt1"/>
                </a:solidFill>
              </a:rPr>
              <a:t> tender X-ray via 3rd harmonic and few uJ pulses (attosecond mode)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307" name="Google Shape;307;p38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Resolution vs bandwidth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9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314" name="Google Shape;314;p3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specification</a:t>
            </a:r>
            <a:endParaRPr/>
          </a:p>
        </p:txBody>
      </p:sp>
      <p:sp>
        <p:nvSpPr>
          <p:cNvPr id="315" name="Google Shape;315;p39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cxnSp>
        <p:nvCxnSpPr>
          <p:cNvPr id="316" name="Google Shape;316;p39"/>
          <p:cNvCxnSpPr/>
          <p:nvPr/>
        </p:nvCxnSpPr>
        <p:spPr>
          <a:xfrm flipH="1">
            <a:off x="7755675" y="1982750"/>
            <a:ext cx="297300" cy="78600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7" name="Google Shape;317;p39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PSSS changes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grpSp>
        <p:nvGrpSpPr>
          <p:cNvPr id="318" name="Google Shape;318;p39"/>
          <p:cNvGrpSpPr/>
          <p:nvPr/>
        </p:nvGrpSpPr>
        <p:grpSpPr>
          <a:xfrm>
            <a:off x="3851350" y="611425"/>
            <a:ext cx="5490074" cy="4117574"/>
            <a:chOff x="3698950" y="611425"/>
            <a:chExt cx="5490074" cy="4117574"/>
          </a:xfrm>
        </p:grpSpPr>
        <p:pic>
          <p:nvPicPr>
            <p:cNvPr id="319" name="Google Shape;319;p3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698950" y="611425"/>
              <a:ext cx="5490074" cy="41175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0" name="Google Shape;320;p39"/>
            <p:cNvSpPr txBox="1"/>
            <p:nvPr/>
          </p:nvSpPr>
          <p:spPr>
            <a:xfrm>
              <a:off x="3875900" y="2345425"/>
              <a:ext cx="1853400" cy="831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CH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Existing high resolution imaging system</a:t>
              </a: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39"/>
            <p:cNvSpPr txBox="1"/>
            <p:nvPr/>
          </p:nvSpPr>
          <p:spPr>
            <a:xfrm>
              <a:off x="7122650" y="1304625"/>
              <a:ext cx="1853400" cy="61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CH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New larger bandwidth imaging system</a:t>
              </a: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22" name="Google Shape;322;p39"/>
            <p:cNvCxnSpPr/>
            <p:nvPr/>
          </p:nvCxnSpPr>
          <p:spPr>
            <a:xfrm flipH="1" rot="10800000">
              <a:off x="4493450" y="1876675"/>
              <a:ext cx="283800" cy="451800"/>
            </a:xfrm>
            <a:prstGeom prst="straightConnector1">
              <a:avLst/>
            </a:prstGeom>
            <a:noFill/>
            <a:ln cap="flat" cmpd="sng" w="38100">
              <a:solidFill>
                <a:schemeClr val="accent3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323" name="Google Shape;323;p39"/>
          <p:cNvSpPr txBox="1"/>
          <p:nvPr/>
        </p:nvSpPr>
        <p:spPr>
          <a:xfrm>
            <a:off x="1121375" y="1442488"/>
            <a:ext cx="27486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900">
                <a:solidFill>
                  <a:schemeClr val="lt1"/>
                </a:solidFill>
              </a:rPr>
              <a:t>Second imaging system closer to bent crystal</a:t>
            </a:r>
            <a:endParaRPr sz="1900">
              <a:solidFill>
                <a:schemeClr val="lt1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</a:pPr>
            <a:r>
              <a:rPr lang="de-CH" sz="1900">
                <a:solidFill>
                  <a:schemeClr val="lt1"/>
                </a:solidFill>
              </a:rPr>
              <a:t>measures larger bandwidth </a:t>
            </a:r>
            <a:endParaRPr sz="1900">
              <a:solidFill>
                <a:schemeClr val="lt1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</a:pPr>
            <a:r>
              <a:rPr lang="de-CH" sz="1900">
                <a:solidFill>
                  <a:schemeClr val="lt1"/>
                </a:solidFill>
              </a:rPr>
              <a:t>larger signal to noise</a:t>
            </a:r>
            <a:endParaRPr sz="1900">
              <a:solidFill>
                <a:schemeClr val="lt1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</a:pPr>
            <a:r>
              <a:rPr lang="de-CH" sz="1900">
                <a:solidFill>
                  <a:schemeClr val="lt1"/>
                </a:solidFill>
              </a:rPr>
              <a:t>lower resolution</a:t>
            </a:r>
            <a:endParaRPr sz="190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900">
                <a:solidFill>
                  <a:schemeClr val="lt1"/>
                </a:solidFill>
              </a:rPr>
              <a:t>2D CMOS with Ce:YAG</a:t>
            </a:r>
            <a:endParaRPr sz="19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0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Increase in user requests for energy range 2.5 - 5 keV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Energy range in ‘spectral gap’ between </a:t>
            </a:r>
            <a:r>
              <a:rPr lang="de-CH"/>
              <a:t>efficient</a:t>
            </a:r>
            <a:r>
              <a:rPr lang="de-CH"/>
              <a:t> use of ruled gratings and </a:t>
            </a:r>
            <a:r>
              <a:rPr lang="de-CH"/>
              <a:t>traditional</a:t>
            </a:r>
            <a:r>
              <a:rPr lang="de-CH"/>
              <a:t> bent crystals spectrometers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Possibility</a:t>
            </a:r>
            <a:r>
              <a:rPr lang="de-CH"/>
              <a:t> to use elastic scattering and von Hamos geometry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de-CH"/>
              <a:t>Presented here is direct </a:t>
            </a:r>
            <a:r>
              <a:rPr b="1" lang="de-CH"/>
              <a:t>measurement</a:t>
            </a:r>
            <a:r>
              <a:rPr b="1" lang="de-CH"/>
              <a:t> of 3rd harmonic to provide information of the fundamental</a:t>
            </a:r>
            <a:endParaRPr b="1"/>
          </a:p>
        </p:txBody>
      </p:sp>
      <p:sp>
        <p:nvSpPr>
          <p:cNvPr id="330" name="Google Shape;330;p40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Tender X-ray spectral measurements</a:t>
            </a:r>
            <a:endParaRPr/>
          </a:p>
        </p:txBody>
      </p:sp>
      <p:sp>
        <p:nvSpPr>
          <p:cNvPr id="331" name="Google Shape;331;p40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332" name="Google Shape;33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104257"/>
            <a:ext cx="9144003" cy="1830586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40"/>
          <p:cNvSpPr txBox="1"/>
          <p:nvPr/>
        </p:nvSpPr>
        <p:spPr>
          <a:xfrm>
            <a:off x="1477025" y="3973200"/>
            <a:ext cx="2004000" cy="40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1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4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Single shot spectra at 2.5 keV (full beam)</a:t>
            </a:r>
            <a:endParaRPr/>
          </a:p>
        </p:txBody>
      </p:sp>
      <p:sp>
        <p:nvSpPr>
          <p:cNvPr id="341" name="Google Shape;341;p41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342" name="Google Shape;34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2225" y="713050"/>
            <a:ext cx="4169775" cy="416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875" y="713050"/>
            <a:ext cx="4169775" cy="41697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4" name="Google Shape;344;p41"/>
          <p:cNvCxnSpPr/>
          <p:nvPr/>
        </p:nvCxnSpPr>
        <p:spPr>
          <a:xfrm rot="10800000">
            <a:off x="1165675" y="2983725"/>
            <a:ext cx="0" cy="1432500"/>
          </a:xfrm>
          <a:prstGeom prst="straightConnector1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5" name="Google Shape;345;p41"/>
          <p:cNvSpPr txBox="1"/>
          <p:nvPr/>
        </p:nvSpPr>
        <p:spPr>
          <a:xfrm rot="-5400000">
            <a:off x="-473725" y="3466350"/>
            <a:ext cx="1427700" cy="3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Transverse profile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41"/>
          <p:cNvSpPr txBox="1"/>
          <p:nvPr/>
        </p:nvSpPr>
        <p:spPr>
          <a:xfrm>
            <a:off x="3455525" y="4757600"/>
            <a:ext cx="2737800" cy="38130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Corrected axis! - really measuring 7.5 keV</a:t>
            </a: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2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4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Single shot spectra at 2.5 keV (full beam)</a:t>
            </a:r>
            <a:endParaRPr/>
          </a:p>
        </p:txBody>
      </p:sp>
      <p:sp>
        <p:nvSpPr>
          <p:cNvPr id="354" name="Google Shape;354;p42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355" name="Google Shape;35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2225" y="713050"/>
            <a:ext cx="4169775" cy="416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875" y="713050"/>
            <a:ext cx="4169775" cy="41697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7" name="Google Shape;357;p42"/>
          <p:cNvCxnSpPr/>
          <p:nvPr/>
        </p:nvCxnSpPr>
        <p:spPr>
          <a:xfrm rot="10800000">
            <a:off x="1165675" y="2983725"/>
            <a:ext cx="0" cy="1432500"/>
          </a:xfrm>
          <a:prstGeom prst="straightConnector1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8" name="Google Shape;358;p42"/>
          <p:cNvSpPr txBox="1"/>
          <p:nvPr/>
        </p:nvSpPr>
        <p:spPr>
          <a:xfrm rot="-5400000">
            <a:off x="-473725" y="3466350"/>
            <a:ext cx="1427700" cy="3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Transverse profile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9" name="Google Shape;359;p42"/>
          <p:cNvCxnSpPr/>
          <p:nvPr/>
        </p:nvCxnSpPr>
        <p:spPr>
          <a:xfrm flipH="1" rot="10800000">
            <a:off x="1760825" y="3917525"/>
            <a:ext cx="2002500" cy="427800"/>
          </a:xfrm>
          <a:prstGeom prst="straightConnector1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0" name="Google Shape;360;p42"/>
          <p:cNvSpPr txBox="1"/>
          <p:nvPr/>
        </p:nvSpPr>
        <p:spPr>
          <a:xfrm>
            <a:off x="2541875" y="4192925"/>
            <a:ext cx="2002500" cy="38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Horizontal</a:t>
            </a:r>
            <a:r>
              <a:rPr lang="de-CH">
                <a:latin typeface="Calibri"/>
                <a:ea typeface="Calibri"/>
                <a:cs typeface="Calibri"/>
                <a:sym typeface="Calibri"/>
              </a:rPr>
              <a:t> spatial chirp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42"/>
          <p:cNvSpPr/>
          <p:nvPr/>
        </p:nvSpPr>
        <p:spPr>
          <a:xfrm>
            <a:off x="6575875" y="3021000"/>
            <a:ext cx="742200" cy="1054800"/>
          </a:xfrm>
          <a:prstGeom prst="ellipse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42"/>
          <p:cNvSpPr txBox="1"/>
          <p:nvPr/>
        </p:nvSpPr>
        <p:spPr>
          <a:xfrm>
            <a:off x="6068025" y="4134775"/>
            <a:ext cx="2430900" cy="38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Poor transverse coherence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3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4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Comparison to monochromator scans</a:t>
            </a:r>
            <a:endParaRPr/>
          </a:p>
        </p:txBody>
      </p:sp>
      <p:sp>
        <p:nvSpPr>
          <p:cNvPr id="370" name="Google Shape;370;p43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371" name="Google Shape;37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7100" y="771758"/>
            <a:ext cx="3986875" cy="405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43"/>
          <p:cNvPicPr preferRelativeResize="0"/>
          <p:nvPr/>
        </p:nvPicPr>
        <p:blipFill rotWithShape="1">
          <a:blip r:embed="rId4">
            <a:alphaModFix/>
          </a:blip>
          <a:srcRect b="0" l="0" r="0" t="3772"/>
          <a:stretch/>
        </p:blipFill>
        <p:spPr>
          <a:xfrm>
            <a:off x="4824425" y="885475"/>
            <a:ext cx="4295175" cy="4133125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43"/>
          <p:cNvSpPr txBox="1"/>
          <p:nvPr/>
        </p:nvSpPr>
        <p:spPr>
          <a:xfrm>
            <a:off x="5364875" y="4134775"/>
            <a:ext cx="1536600" cy="38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>
                <a:latin typeface="Calibri"/>
                <a:ea typeface="Calibri"/>
                <a:cs typeface="Calibri"/>
                <a:sym typeface="Calibri"/>
              </a:rPr>
              <a:t>Single shot image</a:t>
            </a:r>
            <a:r>
              <a:rPr b="1" lang="de-CH">
                <a:latin typeface="Calibri"/>
                <a:ea typeface="Calibri"/>
                <a:cs typeface="Calibri"/>
                <a:sym typeface="Calibri"/>
              </a:rPr>
              <a:t> 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43"/>
          <p:cNvSpPr txBox="1"/>
          <p:nvPr/>
        </p:nvSpPr>
        <p:spPr>
          <a:xfrm>
            <a:off x="5293650" y="1059650"/>
            <a:ext cx="1536600" cy="38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>
                <a:latin typeface="Calibri"/>
                <a:ea typeface="Calibri"/>
                <a:cs typeface="Calibri"/>
                <a:sym typeface="Calibri"/>
              </a:rPr>
              <a:t>2k shot average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4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4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Comparison to monochromator scans</a:t>
            </a:r>
            <a:endParaRPr/>
          </a:p>
        </p:txBody>
      </p:sp>
      <p:sp>
        <p:nvSpPr>
          <p:cNvPr id="382" name="Google Shape;382;p44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383" name="Google Shape;383;p44"/>
          <p:cNvPicPr preferRelativeResize="0"/>
          <p:nvPr/>
        </p:nvPicPr>
        <p:blipFill rotWithShape="1">
          <a:blip r:embed="rId3">
            <a:alphaModFix/>
          </a:blip>
          <a:srcRect b="0" l="0" r="0" t="3772"/>
          <a:stretch/>
        </p:blipFill>
        <p:spPr>
          <a:xfrm>
            <a:off x="4824425" y="885475"/>
            <a:ext cx="4295175" cy="4133125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44"/>
          <p:cNvSpPr txBox="1"/>
          <p:nvPr/>
        </p:nvSpPr>
        <p:spPr>
          <a:xfrm>
            <a:off x="5364875" y="4134775"/>
            <a:ext cx="1536600" cy="38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>
                <a:latin typeface="Calibri"/>
                <a:ea typeface="Calibri"/>
                <a:cs typeface="Calibri"/>
                <a:sym typeface="Calibri"/>
              </a:rPr>
              <a:t>Single shot image 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5" name="Google Shape;385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384" y="1006064"/>
            <a:ext cx="4180040" cy="4133126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44"/>
          <p:cNvSpPr txBox="1"/>
          <p:nvPr/>
        </p:nvSpPr>
        <p:spPr>
          <a:xfrm>
            <a:off x="5293650" y="1059650"/>
            <a:ext cx="1536600" cy="38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>
                <a:latin typeface="Calibri"/>
                <a:ea typeface="Calibri"/>
                <a:cs typeface="Calibri"/>
                <a:sym typeface="Calibri"/>
              </a:rPr>
              <a:t>2k shot average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5"/>
          <p:cNvSpPr txBox="1"/>
          <p:nvPr>
            <p:ph idx="1" type="body"/>
          </p:nvPr>
        </p:nvSpPr>
        <p:spPr>
          <a:xfrm>
            <a:off x="1043000" y="1006075"/>
            <a:ext cx="49815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Requirement of 4‰ bandwidth for upcoming user beamtime</a:t>
            </a:r>
            <a:endParaRPr/>
          </a:p>
        </p:txBody>
      </p:sp>
      <p:sp>
        <p:nvSpPr>
          <p:cNvPr id="393" name="Google Shape;393;p45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394" name="Google Shape;394;p45"/>
          <p:cNvPicPr preferRelativeResize="0"/>
          <p:nvPr/>
        </p:nvPicPr>
        <p:blipFill rotWithShape="1">
          <a:blip r:embed="rId3">
            <a:alphaModFix/>
          </a:blip>
          <a:srcRect b="1031" l="-2760" r="2760" t="9249"/>
          <a:stretch/>
        </p:blipFill>
        <p:spPr>
          <a:xfrm>
            <a:off x="6024550" y="451250"/>
            <a:ext cx="3290899" cy="492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4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- larg(er) bandwidth</a:t>
            </a:r>
            <a:endParaRPr/>
          </a:p>
        </p:txBody>
      </p:sp>
      <p:pic>
        <p:nvPicPr>
          <p:cNvPr id="396" name="Google Shape;396;p45"/>
          <p:cNvPicPr preferRelativeResize="0"/>
          <p:nvPr/>
        </p:nvPicPr>
        <p:blipFill rotWithShape="1">
          <a:blip r:embed="rId4">
            <a:alphaModFix/>
          </a:blip>
          <a:srcRect b="1377" l="4726" r="6099" t="9152"/>
          <a:stretch/>
        </p:blipFill>
        <p:spPr>
          <a:xfrm>
            <a:off x="985375" y="1579575"/>
            <a:ext cx="4736226" cy="356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6"/>
          <p:cNvSpPr txBox="1"/>
          <p:nvPr>
            <p:ph idx="1" type="body"/>
          </p:nvPr>
        </p:nvSpPr>
        <p:spPr>
          <a:xfrm>
            <a:off x="1043000" y="1006075"/>
            <a:ext cx="31167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Crystallina science case requires online diagnostic for single spike pulses.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Demonstrated use of PSSS with grating for few uJ pulses</a:t>
            </a:r>
            <a:endParaRPr/>
          </a:p>
        </p:txBody>
      </p:sp>
      <p:sp>
        <p:nvSpPr>
          <p:cNvPr id="403" name="Google Shape;403;p46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404" name="Google Shape;404;p4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- online few uJ</a:t>
            </a:r>
            <a:endParaRPr/>
          </a:p>
        </p:txBody>
      </p:sp>
      <p:pic>
        <p:nvPicPr>
          <p:cNvPr id="405" name="Google Shape;40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4175" y="1329950"/>
            <a:ext cx="4827774" cy="362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7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12" name="Google Shape;412;p4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413" name="Google Shape;413;p47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414" name="Google Shape;414;p47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Spectrum as a barometer of machine performance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15" name="Google Shape;415;p47"/>
          <p:cNvSpPr txBox="1"/>
          <p:nvPr/>
        </p:nvSpPr>
        <p:spPr>
          <a:xfrm>
            <a:off x="1121375" y="1442500"/>
            <a:ext cx="69861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1"/>
          <p:cNvPicPr preferRelativeResize="0"/>
          <p:nvPr/>
        </p:nvPicPr>
        <p:blipFill rotWithShape="1">
          <a:blip r:embed="rId3">
            <a:alphaModFix/>
          </a:blip>
          <a:srcRect b="0" l="22828" r="21233" t="0"/>
          <a:stretch/>
        </p:blipFill>
        <p:spPr>
          <a:xfrm>
            <a:off x="4954800" y="0"/>
            <a:ext cx="41542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1"/>
          <p:cNvSpPr txBox="1"/>
          <p:nvPr>
            <p:ph idx="1" type="body"/>
          </p:nvPr>
        </p:nvSpPr>
        <p:spPr>
          <a:xfrm>
            <a:off x="1042994" y="1006075"/>
            <a:ext cx="38382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S</a:t>
            </a:r>
            <a:r>
              <a:rPr lang="de-CH"/>
              <a:t>pectral diagnostics review</a:t>
            </a:r>
            <a:endParaRPr/>
          </a:p>
        </p:txBody>
      </p:sp>
      <p:sp>
        <p:nvSpPr>
          <p:cNvPr id="134" name="Google Shape;134;p21"/>
          <p:cNvSpPr/>
          <p:nvPr/>
        </p:nvSpPr>
        <p:spPr>
          <a:xfrm>
            <a:off x="4757575" y="4030025"/>
            <a:ext cx="4308300" cy="111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1042994" y="1006075"/>
            <a:ext cx="38382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SwissFEL wide review of spectral diagnostics in 2021/2022.  The following </a:t>
            </a:r>
            <a:r>
              <a:rPr lang="de-CH"/>
              <a:t>requirements</a:t>
            </a:r>
            <a:r>
              <a:rPr lang="de-CH"/>
              <a:t> for Aramis were identified.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8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22" name="Google Shape;422;p4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423" name="Google Shape;423;p48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424" name="Google Shape;424;p48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Spectrum as a barometer of machine performance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25" name="Google Shape;425;p48"/>
          <p:cNvSpPr txBox="1"/>
          <p:nvPr/>
        </p:nvSpPr>
        <p:spPr>
          <a:xfrm>
            <a:off x="1121375" y="1442500"/>
            <a:ext cx="69861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800">
                <a:solidFill>
                  <a:schemeClr val="lt1"/>
                </a:solidFill>
              </a:rPr>
              <a:t>The measured X-ray spectrum provides insight into machine setup and performance other than bandwidth and central energy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49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32" name="Google Shape;432;p4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433" name="Google Shape;433;p49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434" name="Google Shape;434;p49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Spectrum as a barometer of machine performance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35" name="Google Shape;435;p49"/>
          <p:cNvSpPr txBox="1"/>
          <p:nvPr/>
        </p:nvSpPr>
        <p:spPr>
          <a:xfrm>
            <a:off x="1121375" y="1442500"/>
            <a:ext cx="69861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800">
                <a:solidFill>
                  <a:schemeClr val="lt1"/>
                </a:solidFill>
              </a:rPr>
              <a:t>The measured X-ray spectrum provides insight into machine setup and performance other than bandwidth and central energy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Spectral intensity profile as an indicator of spatial chirp</a:t>
            </a:r>
            <a:endParaRPr sz="180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436" name="Google Shape;436;p49"/>
          <p:cNvPicPr preferRelativeResize="0"/>
          <p:nvPr/>
        </p:nvPicPr>
        <p:blipFill rotWithShape="1">
          <a:blip r:embed="rId3">
            <a:alphaModFix/>
          </a:blip>
          <a:srcRect b="4804" l="0" r="0" t="49564"/>
          <a:stretch/>
        </p:blipFill>
        <p:spPr>
          <a:xfrm>
            <a:off x="1051025" y="2810518"/>
            <a:ext cx="3662751" cy="1934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49"/>
          <p:cNvPicPr preferRelativeResize="0"/>
          <p:nvPr/>
        </p:nvPicPr>
        <p:blipFill rotWithShape="1">
          <a:blip r:embed="rId3">
            <a:alphaModFix/>
          </a:blip>
          <a:srcRect b="57659" l="0" r="0" t="0"/>
          <a:stretch/>
        </p:blipFill>
        <p:spPr>
          <a:xfrm>
            <a:off x="1051025" y="2642400"/>
            <a:ext cx="3662751" cy="1794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49"/>
          <p:cNvPicPr preferRelativeResize="0"/>
          <p:nvPr/>
        </p:nvPicPr>
        <p:blipFill rotWithShape="1">
          <a:blip r:embed="rId3">
            <a:alphaModFix/>
          </a:blip>
          <a:srcRect b="5024" l="0" r="0" t="45380"/>
          <a:stretch/>
        </p:blipFill>
        <p:spPr>
          <a:xfrm>
            <a:off x="4713775" y="2642400"/>
            <a:ext cx="3662751" cy="2102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50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45" name="Google Shape;445;p50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446" name="Google Shape;446;p50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447" name="Google Shape;447;p50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Spectrum as a barometer of machine performance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48" name="Google Shape;448;p50"/>
          <p:cNvSpPr txBox="1"/>
          <p:nvPr/>
        </p:nvSpPr>
        <p:spPr>
          <a:xfrm>
            <a:off x="1121375" y="1442500"/>
            <a:ext cx="69861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800">
                <a:solidFill>
                  <a:schemeClr val="lt1"/>
                </a:solidFill>
              </a:rPr>
              <a:t>The measured X-ray spectrum provides insight into machine setup and performance other than bandwidth and central energy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Spectral intensity profile as an indicator of spatial chirp</a:t>
            </a:r>
            <a:endParaRPr sz="180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449" name="Google Shape;449;p50"/>
          <p:cNvPicPr preferRelativeResize="0"/>
          <p:nvPr/>
        </p:nvPicPr>
        <p:blipFill rotWithShape="1">
          <a:blip r:embed="rId3">
            <a:alphaModFix/>
          </a:blip>
          <a:srcRect b="4804" l="0" r="0" t="49564"/>
          <a:stretch/>
        </p:blipFill>
        <p:spPr>
          <a:xfrm>
            <a:off x="1051025" y="2810518"/>
            <a:ext cx="3662751" cy="1934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50"/>
          <p:cNvPicPr preferRelativeResize="0"/>
          <p:nvPr/>
        </p:nvPicPr>
        <p:blipFill rotWithShape="1">
          <a:blip r:embed="rId3">
            <a:alphaModFix/>
          </a:blip>
          <a:srcRect b="57659" l="0" r="0" t="0"/>
          <a:stretch/>
        </p:blipFill>
        <p:spPr>
          <a:xfrm>
            <a:off x="1051025" y="2642400"/>
            <a:ext cx="3662751" cy="1794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50"/>
          <p:cNvPicPr preferRelativeResize="0"/>
          <p:nvPr/>
        </p:nvPicPr>
        <p:blipFill rotWithShape="1">
          <a:blip r:embed="rId3">
            <a:alphaModFix/>
          </a:blip>
          <a:srcRect b="5024" l="0" r="0" t="45380"/>
          <a:stretch/>
        </p:blipFill>
        <p:spPr>
          <a:xfrm>
            <a:off x="4713775" y="2642400"/>
            <a:ext cx="3662751" cy="2102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50"/>
          <p:cNvPicPr preferRelativeResize="0"/>
          <p:nvPr/>
        </p:nvPicPr>
        <p:blipFill rotWithShape="1">
          <a:blip r:embed="rId4">
            <a:alphaModFix/>
          </a:blip>
          <a:srcRect b="44099" l="517" r="35559" t="1543"/>
          <a:stretch/>
        </p:blipFill>
        <p:spPr>
          <a:xfrm>
            <a:off x="2912600" y="2772975"/>
            <a:ext cx="3508026" cy="2102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51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59" name="Google Shape;459;p5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460" name="Google Shape;460;p51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461" name="Google Shape;461;p51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Spectrum as a barometer of machine performance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62" name="Google Shape;462;p51"/>
          <p:cNvSpPr txBox="1"/>
          <p:nvPr/>
        </p:nvSpPr>
        <p:spPr>
          <a:xfrm>
            <a:off x="1121375" y="1442500"/>
            <a:ext cx="69861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800">
                <a:solidFill>
                  <a:schemeClr val="lt1"/>
                </a:solidFill>
              </a:rPr>
              <a:t>The measured X-ray spectrum provides insight into machine setup and performance other than bandwidth and central energy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Spectral intensity profile as an indicator of spatial chirp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Single shot pulse energy and central energy correlation as and indication of over or under compression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52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69" name="Google Shape;469;p5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470" name="Google Shape;470;p52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471" name="Google Shape;471;p52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Spectrum as a barometer of machine performance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72" name="Google Shape;472;p52"/>
          <p:cNvSpPr txBox="1"/>
          <p:nvPr/>
        </p:nvSpPr>
        <p:spPr>
          <a:xfrm>
            <a:off x="1121375" y="1442500"/>
            <a:ext cx="69861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800">
                <a:solidFill>
                  <a:schemeClr val="lt1"/>
                </a:solidFill>
              </a:rPr>
              <a:t>The measured X-ray spectrum provides insight into machine setup and performance other than bandwidth and central energy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Spectral intensity profile as an indicator of spatial chirp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Single shot pulse energy and central energy correlation as and indication of over or under compression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Number of SASE spikes indication pulse duration and coherence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53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79" name="Google Shape;479;p5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480" name="Google Shape;480;p53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481" name="Google Shape;481;p53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Spectrum as a barometer of machine performance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482" name="Google Shape;482;p53"/>
          <p:cNvSpPr txBox="1"/>
          <p:nvPr/>
        </p:nvSpPr>
        <p:spPr>
          <a:xfrm>
            <a:off x="1121375" y="1442500"/>
            <a:ext cx="69861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800">
                <a:solidFill>
                  <a:schemeClr val="lt1"/>
                </a:solidFill>
              </a:rPr>
              <a:t>The measured X-ray spectrum provides insight into machine setup and performance other than bandwidth and central energy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Spectral intensity profile as an indicator of spatial chirp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Single shot pulse energy and central energy correlation as and indication of over or under compression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Number of SASE spikes indication pulse duration and coh</a:t>
            </a:r>
            <a:r>
              <a:rPr lang="de-CH" sz="1800">
                <a:solidFill>
                  <a:schemeClr val="lt1"/>
                </a:solidFill>
              </a:rPr>
              <a:t>e</a:t>
            </a:r>
            <a:r>
              <a:rPr lang="de-CH" sz="1800">
                <a:solidFill>
                  <a:schemeClr val="lt1"/>
                </a:solidFill>
              </a:rPr>
              <a:t>rence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CH" sz="1800">
                <a:solidFill>
                  <a:schemeClr val="lt1"/>
                </a:solidFill>
              </a:rPr>
              <a:t>Autocorrelation of signal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5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CH"/>
              <a:t>Pulse energy - central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CH"/>
              <a:t>energy correlation</a:t>
            </a:r>
            <a:endParaRPr/>
          </a:p>
        </p:txBody>
      </p:sp>
      <p:pic>
        <p:nvPicPr>
          <p:cNvPr id="488" name="Google Shape;488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3333750"/>
            <a:ext cx="9143996" cy="1828799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54"/>
          <p:cNvSpPr txBox="1"/>
          <p:nvPr/>
        </p:nvSpPr>
        <p:spPr>
          <a:xfrm>
            <a:off x="902989" y="989039"/>
            <a:ext cx="1366500" cy="20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nn….00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4C72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400" u="none" cap="none" strike="noStrike">
              <a:solidFill>
                <a:srgbClr val="4C72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0" name="Google Shape;490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7829" y="166875"/>
            <a:ext cx="3600000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54"/>
          <p:cNvPicPr preferRelativeResize="0"/>
          <p:nvPr/>
        </p:nvPicPr>
        <p:blipFill rotWithShape="1">
          <a:blip r:embed="rId5">
            <a:alphaModFix/>
          </a:blip>
          <a:srcRect b="0" l="0" r="71125" t="0"/>
          <a:stretch/>
        </p:blipFill>
        <p:spPr>
          <a:xfrm>
            <a:off x="-191626" y="2220453"/>
            <a:ext cx="2639554" cy="1826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5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Pulse energy - central 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energy correlation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497" name="Google Shape;497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3333750"/>
            <a:ext cx="9143996" cy="1828799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55"/>
          <p:cNvSpPr txBox="1"/>
          <p:nvPr/>
        </p:nvSpPr>
        <p:spPr>
          <a:xfrm>
            <a:off x="902989" y="989039"/>
            <a:ext cx="13665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nn….00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4C72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200" u="none" cap="none" strike="noStrike">
              <a:solidFill>
                <a:srgbClr val="4C72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55"/>
          <p:cNvSpPr txBox="1"/>
          <p:nvPr/>
        </p:nvSpPr>
        <p:spPr>
          <a:xfrm>
            <a:off x="1962452" y="989039"/>
            <a:ext cx="13665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nn….01</a:t>
            </a:r>
            <a:endParaRPr b="0" i="0" sz="1200" u="none" cap="none" strike="noStrike">
              <a:solidFill>
                <a:srgbClr val="DD845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DD845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b="0" baseline="-25000" i="0" sz="1400" u="none" cap="none" strike="noStrike">
              <a:solidFill>
                <a:srgbClr val="DD845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400" u="none" cap="none" strike="noStrike">
              <a:solidFill>
                <a:srgbClr val="DD845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0" name="Google Shape;500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7829" y="166875"/>
            <a:ext cx="3600000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55"/>
          <p:cNvPicPr preferRelativeResize="0"/>
          <p:nvPr/>
        </p:nvPicPr>
        <p:blipFill rotWithShape="1">
          <a:blip r:embed="rId5">
            <a:alphaModFix/>
          </a:blip>
          <a:srcRect b="0" l="0" r="60759" t="0"/>
          <a:stretch/>
        </p:blipFill>
        <p:spPr>
          <a:xfrm>
            <a:off x="-191626" y="2220453"/>
            <a:ext cx="3587290" cy="1826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5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Pulse energy - central 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energy correlation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507" name="Google Shape;507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3333750"/>
            <a:ext cx="9143996" cy="1828799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56"/>
          <p:cNvSpPr txBox="1"/>
          <p:nvPr/>
        </p:nvSpPr>
        <p:spPr>
          <a:xfrm>
            <a:off x="902989" y="989039"/>
            <a:ext cx="13665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nn….00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4C72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200" u="none" cap="none" strike="noStrike">
              <a:solidFill>
                <a:srgbClr val="4C72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56"/>
          <p:cNvSpPr txBox="1"/>
          <p:nvPr/>
        </p:nvSpPr>
        <p:spPr>
          <a:xfrm>
            <a:off x="1962452" y="989039"/>
            <a:ext cx="1366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nn….01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DD845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200" u="none" cap="none" strike="noStrike">
              <a:solidFill>
                <a:srgbClr val="DD845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56"/>
          <p:cNvSpPr txBox="1"/>
          <p:nvPr/>
        </p:nvSpPr>
        <p:spPr>
          <a:xfrm>
            <a:off x="3021915" y="989039"/>
            <a:ext cx="13665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nn….02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55A86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b="0" baseline="-25000" i="0" sz="1400" u="none" cap="none" strike="noStrike">
              <a:solidFill>
                <a:srgbClr val="55A86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400" u="none" cap="none" strike="noStrike">
              <a:solidFill>
                <a:srgbClr val="55A86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1" name="Google Shape;511;p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7829" y="166875"/>
            <a:ext cx="3600000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Google Shape;512;p56"/>
          <p:cNvPicPr preferRelativeResize="0"/>
          <p:nvPr/>
        </p:nvPicPr>
        <p:blipFill rotWithShape="1">
          <a:blip r:embed="rId5">
            <a:alphaModFix/>
          </a:blip>
          <a:srcRect b="0" l="0" r="50236" t="0"/>
          <a:stretch/>
        </p:blipFill>
        <p:spPr>
          <a:xfrm>
            <a:off x="-191626" y="2220453"/>
            <a:ext cx="4549311" cy="1826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5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Pulse energy - central 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CH">
                <a:solidFill>
                  <a:schemeClr val="lt2"/>
                </a:solidFill>
              </a:rPr>
              <a:t>energy correlation</a:t>
            </a:r>
            <a:endParaRPr/>
          </a:p>
        </p:txBody>
      </p:sp>
      <p:pic>
        <p:nvPicPr>
          <p:cNvPr id="518" name="Google Shape;518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3333750"/>
            <a:ext cx="9143996" cy="1828799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57"/>
          <p:cNvSpPr txBox="1"/>
          <p:nvPr/>
        </p:nvSpPr>
        <p:spPr>
          <a:xfrm>
            <a:off x="902989" y="989039"/>
            <a:ext cx="13665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nn….00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4C72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4C72B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200" u="none" cap="none" strike="noStrike">
              <a:solidFill>
                <a:srgbClr val="4C72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57"/>
          <p:cNvSpPr txBox="1"/>
          <p:nvPr/>
        </p:nvSpPr>
        <p:spPr>
          <a:xfrm>
            <a:off x="1962452" y="989039"/>
            <a:ext cx="1366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nn….01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DD845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DD845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200" u="none" cap="none" strike="noStrike">
              <a:solidFill>
                <a:srgbClr val="DD845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57"/>
          <p:cNvSpPr txBox="1"/>
          <p:nvPr/>
        </p:nvSpPr>
        <p:spPr>
          <a:xfrm>
            <a:off x="3021915" y="989039"/>
            <a:ext cx="13665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nn….02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55A86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55A868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b="0" baseline="-25000" i="0" sz="1400" u="none" cap="none" strike="noStrike">
              <a:solidFill>
                <a:srgbClr val="55A86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400" u="none" cap="none" strike="noStrike">
              <a:solidFill>
                <a:srgbClr val="55A86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2" name="Google Shape;522;p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7829" y="166875"/>
            <a:ext cx="3600000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57"/>
          <p:cNvSpPr txBox="1"/>
          <p:nvPr/>
        </p:nvSpPr>
        <p:spPr>
          <a:xfrm>
            <a:off x="4081378" y="989039"/>
            <a:ext cx="13665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C44E52"/>
                </a:solidFill>
                <a:latin typeface="Arial"/>
                <a:ea typeface="Arial"/>
                <a:cs typeface="Arial"/>
                <a:sym typeface="Arial"/>
              </a:rPr>
              <a:t>Pulse number: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C44E52"/>
                </a:solidFill>
                <a:latin typeface="Arial"/>
                <a:ea typeface="Arial"/>
                <a:cs typeface="Arial"/>
                <a:sym typeface="Arial"/>
              </a:rPr>
              <a:t>nn….03</a:t>
            </a:r>
            <a:endParaRPr b="0" i="0" sz="1200" u="none" cap="none" strike="noStrike">
              <a:solidFill>
                <a:srgbClr val="C44E5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C44E52"/>
                </a:solidFill>
                <a:latin typeface="Arial"/>
                <a:ea typeface="Arial"/>
                <a:cs typeface="Arial"/>
                <a:sym typeface="Arial"/>
              </a:rPr>
              <a:t>Intensity: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C44E5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C44E52"/>
                </a:solidFill>
                <a:latin typeface="Arial"/>
                <a:ea typeface="Arial"/>
                <a:cs typeface="Arial"/>
                <a:sym typeface="Arial"/>
              </a:rPr>
              <a:t>Spectra: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CH" sz="1200" u="none" cap="none" strike="noStrike">
                <a:solidFill>
                  <a:srgbClr val="C44E5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baseline="-25000" i="0" sz="1200" u="none" cap="none" strike="noStrike">
              <a:solidFill>
                <a:srgbClr val="C44E5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C44E5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baseline="-25000" i="0" lang="de-CH" sz="1200" u="none" cap="none" strike="noStrike">
                <a:solidFill>
                  <a:srgbClr val="C44E5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b="0" baseline="-25000" i="0" sz="1400" u="none" cap="none" strike="noStrike">
              <a:solidFill>
                <a:srgbClr val="C44E5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-25000" i="0" sz="1400" u="none" cap="none" strike="noStrike">
              <a:solidFill>
                <a:srgbClr val="C44E5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4" name="Google Shape;524;p57"/>
          <p:cNvPicPr preferRelativeResize="0"/>
          <p:nvPr/>
        </p:nvPicPr>
        <p:blipFill rotWithShape="1">
          <a:blip r:embed="rId5">
            <a:alphaModFix/>
          </a:blip>
          <a:srcRect b="0" l="0" r="43480" t="0"/>
          <a:stretch/>
        </p:blipFill>
        <p:spPr>
          <a:xfrm>
            <a:off x="-191626" y="2220453"/>
            <a:ext cx="5166901" cy="1826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2"/>
          <p:cNvPicPr preferRelativeResize="0"/>
          <p:nvPr/>
        </p:nvPicPr>
        <p:blipFill rotWithShape="1">
          <a:blip r:embed="rId3">
            <a:alphaModFix/>
          </a:blip>
          <a:srcRect b="0" l="22828" r="21233" t="0"/>
          <a:stretch/>
        </p:blipFill>
        <p:spPr>
          <a:xfrm>
            <a:off x="4954800" y="0"/>
            <a:ext cx="41542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2"/>
          <p:cNvSpPr txBox="1"/>
          <p:nvPr>
            <p:ph idx="1" type="body"/>
          </p:nvPr>
        </p:nvSpPr>
        <p:spPr>
          <a:xfrm>
            <a:off x="1042994" y="1006075"/>
            <a:ext cx="38382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Capability: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Larger bandwidth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Tender X-ray spectral information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Spectral diagnostics review</a:t>
            </a:r>
            <a:endParaRPr/>
          </a:p>
        </p:txBody>
      </p:sp>
      <p:sp>
        <p:nvSpPr>
          <p:cNvPr id="144" name="Google Shape;144;p22"/>
          <p:cNvSpPr/>
          <p:nvPr/>
        </p:nvSpPr>
        <p:spPr>
          <a:xfrm>
            <a:off x="4757575" y="4030025"/>
            <a:ext cx="2780400" cy="111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5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Pulse energy - central 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CH">
                <a:solidFill>
                  <a:schemeClr val="lt2"/>
                </a:solidFill>
              </a:rPr>
              <a:t>energy correlation</a:t>
            </a:r>
            <a:endParaRPr/>
          </a:p>
        </p:txBody>
      </p:sp>
      <p:pic>
        <p:nvPicPr>
          <p:cNvPr id="530" name="Google Shape;530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3333750"/>
            <a:ext cx="9143996" cy="182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07829" y="166875"/>
            <a:ext cx="2879996" cy="3600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5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Pulse energy - central 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energy correlation</a:t>
            </a:r>
            <a:endParaRPr/>
          </a:p>
        </p:txBody>
      </p:sp>
      <p:pic>
        <p:nvPicPr>
          <p:cNvPr id="537" name="Google Shape;537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3333750"/>
            <a:ext cx="9143996" cy="182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07829" y="166876"/>
            <a:ext cx="2879996" cy="3600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60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Pulse energy - central 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energy correlation</a:t>
            </a:r>
            <a:endParaRPr/>
          </a:p>
        </p:txBody>
      </p:sp>
      <p:pic>
        <p:nvPicPr>
          <p:cNvPr id="544" name="Google Shape;544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3333750"/>
            <a:ext cx="9143996" cy="182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07829" y="166876"/>
            <a:ext cx="2879996" cy="3600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6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Pulse energy - central 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energy correlation</a:t>
            </a:r>
            <a:endParaRPr/>
          </a:p>
        </p:txBody>
      </p:sp>
      <p:pic>
        <p:nvPicPr>
          <p:cNvPr id="551" name="Google Shape;551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3333750"/>
            <a:ext cx="9143996" cy="182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p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07829" y="166876"/>
            <a:ext cx="2879996" cy="3600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62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6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Web app example</a:t>
            </a:r>
            <a:endParaRPr/>
          </a:p>
        </p:txBody>
      </p:sp>
      <p:sp>
        <p:nvSpPr>
          <p:cNvPr id="560" name="Google Shape;560;p62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561" name="Google Shape;561;p62"/>
          <p:cNvPicPr preferRelativeResize="0"/>
          <p:nvPr/>
        </p:nvPicPr>
        <p:blipFill rotWithShape="1">
          <a:blip r:embed="rId3">
            <a:alphaModFix/>
          </a:blip>
          <a:srcRect b="0" l="0" r="10944" t="0"/>
          <a:stretch/>
        </p:blipFill>
        <p:spPr>
          <a:xfrm>
            <a:off x="1043000" y="643122"/>
            <a:ext cx="7703450" cy="4748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63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p6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Web app example</a:t>
            </a:r>
            <a:endParaRPr/>
          </a:p>
        </p:txBody>
      </p:sp>
      <p:sp>
        <p:nvSpPr>
          <p:cNvPr id="569" name="Google Shape;569;p63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570" name="Google Shape;570;p63"/>
          <p:cNvPicPr preferRelativeResize="0"/>
          <p:nvPr/>
        </p:nvPicPr>
        <p:blipFill rotWithShape="1">
          <a:blip r:embed="rId3">
            <a:alphaModFix/>
          </a:blip>
          <a:srcRect b="0" l="0" r="10944" t="0"/>
          <a:stretch/>
        </p:blipFill>
        <p:spPr>
          <a:xfrm>
            <a:off x="1043000" y="643122"/>
            <a:ext cx="7703450" cy="4748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p63"/>
          <p:cNvPicPr preferRelativeResize="0"/>
          <p:nvPr/>
        </p:nvPicPr>
        <p:blipFill rotWithShape="1">
          <a:blip r:embed="rId4">
            <a:alphaModFix/>
          </a:blip>
          <a:srcRect b="55856" l="8650" r="50927" t="4842"/>
          <a:stretch/>
        </p:blipFill>
        <p:spPr>
          <a:xfrm>
            <a:off x="1374675" y="2329875"/>
            <a:ext cx="2002749" cy="102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63"/>
          <p:cNvPicPr preferRelativeResize="0"/>
          <p:nvPr/>
        </p:nvPicPr>
        <p:blipFill rotWithShape="1">
          <a:blip r:embed="rId4">
            <a:alphaModFix/>
          </a:blip>
          <a:srcRect b="13268" l="9470" r="50107" t="47429"/>
          <a:stretch/>
        </p:blipFill>
        <p:spPr>
          <a:xfrm>
            <a:off x="1374675" y="3606550"/>
            <a:ext cx="2002749" cy="102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" name="Google Shape;573;p63"/>
          <p:cNvPicPr preferRelativeResize="0"/>
          <p:nvPr/>
        </p:nvPicPr>
        <p:blipFill rotWithShape="1">
          <a:blip r:embed="rId4">
            <a:alphaModFix/>
          </a:blip>
          <a:srcRect b="13412" l="58488" r="2283" t="4901"/>
          <a:stretch/>
        </p:blipFill>
        <p:spPr>
          <a:xfrm>
            <a:off x="5225425" y="2398775"/>
            <a:ext cx="1943624" cy="2139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64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0" name="Google Shape;580;p6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- data</a:t>
            </a:r>
            <a:endParaRPr/>
          </a:p>
        </p:txBody>
      </p:sp>
      <p:sp>
        <p:nvSpPr>
          <p:cNvPr id="581" name="Google Shape;581;p64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582" name="Google Shape;582;p64"/>
          <p:cNvPicPr preferRelativeResize="0"/>
          <p:nvPr/>
        </p:nvPicPr>
        <p:blipFill rotWithShape="1">
          <a:blip r:embed="rId3">
            <a:alphaModFix/>
          </a:blip>
          <a:srcRect b="64275" l="0" r="10944" t="0"/>
          <a:stretch/>
        </p:blipFill>
        <p:spPr>
          <a:xfrm>
            <a:off x="1043000" y="643123"/>
            <a:ext cx="7703450" cy="1696474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p64"/>
          <p:cNvSpPr/>
          <p:nvPr/>
        </p:nvSpPr>
        <p:spPr>
          <a:xfrm>
            <a:off x="2266775" y="2112025"/>
            <a:ext cx="1097100" cy="296100"/>
          </a:xfrm>
          <a:prstGeom prst="ellipse">
            <a:avLst/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4" name="Google Shape;584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9075" y="2603600"/>
            <a:ext cx="2985400" cy="2217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65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p6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- data</a:t>
            </a:r>
            <a:endParaRPr/>
          </a:p>
        </p:txBody>
      </p:sp>
      <p:sp>
        <p:nvSpPr>
          <p:cNvPr id="592" name="Google Shape;592;p65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593" name="Google Shape;593;p65"/>
          <p:cNvPicPr preferRelativeResize="0"/>
          <p:nvPr/>
        </p:nvPicPr>
        <p:blipFill rotWithShape="1">
          <a:blip r:embed="rId3">
            <a:alphaModFix/>
          </a:blip>
          <a:srcRect b="64275" l="0" r="10944" t="0"/>
          <a:stretch/>
        </p:blipFill>
        <p:spPr>
          <a:xfrm>
            <a:off x="1043000" y="643123"/>
            <a:ext cx="7703450" cy="1696474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65"/>
          <p:cNvSpPr/>
          <p:nvPr/>
        </p:nvSpPr>
        <p:spPr>
          <a:xfrm>
            <a:off x="2266775" y="2112025"/>
            <a:ext cx="1097100" cy="296100"/>
          </a:xfrm>
          <a:prstGeom prst="ellipse">
            <a:avLst/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5" name="Google Shape;595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775" y="2603575"/>
            <a:ext cx="2985400" cy="22199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66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6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- data</a:t>
            </a:r>
            <a:endParaRPr/>
          </a:p>
        </p:txBody>
      </p:sp>
      <p:sp>
        <p:nvSpPr>
          <p:cNvPr id="603" name="Google Shape;603;p66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604" name="Google Shape;604;p66"/>
          <p:cNvPicPr preferRelativeResize="0"/>
          <p:nvPr/>
        </p:nvPicPr>
        <p:blipFill rotWithShape="1">
          <a:blip r:embed="rId3">
            <a:alphaModFix/>
          </a:blip>
          <a:srcRect b="64275" l="0" r="10944" t="0"/>
          <a:stretch/>
        </p:blipFill>
        <p:spPr>
          <a:xfrm>
            <a:off x="1043000" y="643123"/>
            <a:ext cx="7703450" cy="1696474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66"/>
          <p:cNvSpPr/>
          <p:nvPr/>
        </p:nvSpPr>
        <p:spPr>
          <a:xfrm>
            <a:off x="2266775" y="2112025"/>
            <a:ext cx="1097100" cy="296100"/>
          </a:xfrm>
          <a:prstGeom prst="ellipse">
            <a:avLst/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6" name="Google Shape;606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775" y="2603575"/>
            <a:ext cx="2985400" cy="2219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43475" y="2601307"/>
            <a:ext cx="2985400" cy="22244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67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Autocorrelation is a useful method to extract further data from spectrum</a:t>
            </a:r>
            <a:endParaRPr/>
          </a:p>
        </p:txBody>
      </p:sp>
      <p:sp>
        <p:nvSpPr>
          <p:cNvPr id="614" name="Google Shape;614;p6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615" name="Google Shape;615;p67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616" name="Google Shape;616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200" y="1834950"/>
            <a:ext cx="3057525" cy="28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3"/>
          <p:cNvPicPr preferRelativeResize="0"/>
          <p:nvPr/>
        </p:nvPicPr>
        <p:blipFill rotWithShape="1">
          <a:blip r:embed="rId3">
            <a:alphaModFix/>
          </a:blip>
          <a:srcRect b="0" l="22828" r="21233" t="0"/>
          <a:stretch/>
        </p:blipFill>
        <p:spPr>
          <a:xfrm>
            <a:off x="4954800" y="0"/>
            <a:ext cx="41542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3"/>
          <p:cNvSpPr txBox="1"/>
          <p:nvPr>
            <p:ph idx="1" type="body"/>
          </p:nvPr>
        </p:nvSpPr>
        <p:spPr>
          <a:xfrm>
            <a:off x="1042994" y="1006075"/>
            <a:ext cx="38382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Capability: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Larger bandwidth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Tender X-ray spectral information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Useability: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Click button setup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Access to processed data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Spectral diagnostics review</a:t>
            </a:r>
            <a:endParaRPr/>
          </a:p>
        </p:txBody>
      </p:sp>
      <p:sp>
        <p:nvSpPr>
          <p:cNvPr id="153" name="Google Shape;153;p23"/>
          <p:cNvSpPr/>
          <p:nvPr/>
        </p:nvSpPr>
        <p:spPr>
          <a:xfrm>
            <a:off x="6266475" y="4030025"/>
            <a:ext cx="1271400" cy="111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68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Autocorrelation is a useful method to extract further data from spectrum</a:t>
            </a:r>
            <a:endParaRPr/>
          </a:p>
        </p:txBody>
      </p:sp>
      <p:sp>
        <p:nvSpPr>
          <p:cNvPr id="623" name="Google Shape;623;p6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624" name="Google Shape;624;p68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625" name="Google Shape;625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200" y="1834950"/>
            <a:ext cx="3057525" cy="280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6" name="Google Shape;626;p68"/>
          <p:cNvCxnSpPr>
            <a:stCxn id="625" idx="3"/>
          </p:cNvCxnSpPr>
          <p:nvPr/>
        </p:nvCxnSpPr>
        <p:spPr>
          <a:xfrm flipH="1" rot="10800000">
            <a:off x="3337725" y="3233925"/>
            <a:ext cx="637800" cy="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27" name="Google Shape;627;p68"/>
          <p:cNvSpPr txBox="1"/>
          <p:nvPr/>
        </p:nvSpPr>
        <p:spPr>
          <a:xfrm>
            <a:off x="3337725" y="2797150"/>
            <a:ext cx="777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S★S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8" name="Google Shape;628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75525" y="1834950"/>
            <a:ext cx="5067300" cy="28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69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Autocorrelation is a useful method to extract further data from spectrum</a:t>
            </a:r>
            <a:endParaRPr/>
          </a:p>
        </p:txBody>
      </p:sp>
      <p:sp>
        <p:nvSpPr>
          <p:cNvPr id="635" name="Google Shape;635;p6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Capability - data</a:t>
            </a:r>
            <a:endParaRPr/>
          </a:p>
        </p:txBody>
      </p:sp>
      <p:sp>
        <p:nvSpPr>
          <p:cNvPr id="636" name="Google Shape;636;p69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grpSp>
        <p:nvGrpSpPr>
          <p:cNvPr id="637" name="Google Shape;637;p69"/>
          <p:cNvGrpSpPr/>
          <p:nvPr/>
        </p:nvGrpSpPr>
        <p:grpSpPr>
          <a:xfrm>
            <a:off x="1043000" y="1329950"/>
            <a:ext cx="7207325" cy="3458576"/>
            <a:chOff x="1043000" y="1329950"/>
            <a:chExt cx="7207325" cy="3458576"/>
          </a:xfrm>
        </p:grpSpPr>
        <p:pic>
          <p:nvPicPr>
            <p:cNvPr id="638" name="Google Shape;638;p69"/>
            <p:cNvPicPr preferRelativeResize="0"/>
            <p:nvPr/>
          </p:nvPicPr>
          <p:blipFill rotWithShape="1">
            <a:blip r:embed="rId3">
              <a:alphaModFix/>
            </a:blip>
            <a:srcRect b="34051" l="0" r="0" t="33958"/>
            <a:stretch/>
          </p:blipFill>
          <p:spPr>
            <a:xfrm>
              <a:off x="1043000" y="1329950"/>
              <a:ext cx="7207325" cy="3458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9" name="Google Shape;639;p69"/>
            <p:cNvPicPr preferRelativeResize="0"/>
            <p:nvPr/>
          </p:nvPicPr>
          <p:blipFill rotWithShape="1">
            <a:blip r:embed="rId3">
              <a:alphaModFix/>
            </a:blip>
            <a:srcRect b="53845" l="26258" r="67947" t="42627"/>
            <a:stretch/>
          </p:blipFill>
          <p:spPr>
            <a:xfrm>
              <a:off x="2935525" y="1826700"/>
              <a:ext cx="417550" cy="3813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70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6" name="Google Shape;646;p70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- data</a:t>
            </a:r>
            <a:endParaRPr/>
          </a:p>
        </p:txBody>
      </p:sp>
      <p:sp>
        <p:nvSpPr>
          <p:cNvPr id="647" name="Google Shape;647;p70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648" name="Google Shape;648;p70"/>
          <p:cNvPicPr preferRelativeResize="0"/>
          <p:nvPr/>
        </p:nvPicPr>
        <p:blipFill rotWithShape="1">
          <a:blip r:embed="rId3">
            <a:alphaModFix/>
          </a:blip>
          <a:srcRect b="64275" l="0" r="10944" t="0"/>
          <a:stretch/>
        </p:blipFill>
        <p:spPr>
          <a:xfrm>
            <a:off x="1043000" y="643123"/>
            <a:ext cx="7703450" cy="1696474"/>
          </a:xfrm>
          <a:prstGeom prst="rect">
            <a:avLst/>
          </a:prstGeom>
          <a:noFill/>
          <a:ln>
            <a:noFill/>
          </a:ln>
        </p:spPr>
      </p:pic>
      <p:sp>
        <p:nvSpPr>
          <p:cNvPr id="649" name="Google Shape;649;p70"/>
          <p:cNvSpPr/>
          <p:nvPr/>
        </p:nvSpPr>
        <p:spPr>
          <a:xfrm>
            <a:off x="4346950" y="2112025"/>
            <a:ext cx="1483800" cy="296100"/>
          </a:xfrm>
          <a:prstGeom prst="ellipse">
            <a:avLst/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0" name="Google Shape;650;p70"/>
          <p:cNvPicPr preferRelativeResize="0"/>
          <p:nvPr/>
        </p:nvPicPr>
        <p:blipFill rotWithShape="1">
          <a:blip r:embed="rId4">
            <a:alphaModFix/>
          </a:blip>
          <a:srcRect b="34051" l="0" r="0" t="33958"/>
          <a:stretch/>
        </p:blipFill>
        <p:spPr>
          <a:xfrm>
            <a:off x="956175" y="2537050"/>
            <a:ext cx="3306225" cy="1586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1" name="Google Shape;651;p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3000" y="4427127"/>
            <a:ext cx="5830749" cy="791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71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7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- data</a:t>
            </a:r>
            <a:endParaRPr/>
          </a:p>
        </p:txBody>
      </p:sp>
      <p:sp>
        <p:nvSpPr>
          <p:cNvPr id="659" name="Google Shape;659;p71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660" name="Google Shape;660;p71"/>
          <p:cNvPicPr preferRelativeResize="0"/>
          <p:nvPr/>
        </p:nvPicPr>
        <p:blipFill rotWithShape="1">
          <a:blip r:embed="rId3">
            <a:alphaModFix/>
          </a:blip>
          <a:srcRect b="64275" l="0" r="10944" t="0"/>
          <a:stretch/>
        </p:blipFill>
        <p:spPr>
          <a:xfrm>
            <a:off x="1043000" y="643123"/>
            <a:ext cx="7703450" cy="1696474"/>
          </a:xfrm>
          <a:prstGeom prst="rect">
            <a:avLst/>
          </a:prstGeom>
          <a:noFill/>
          <a:ln>
            <a:noFill/>
          </a:ln>
        </p:spPr>
      </p:pic>
      <p:sp>
        <p:nvSpPr>
          <p:cNvPr id="661" name="Google Shape;661;p71"/>
          <p:cNvSpPr/>
          <p:nvPr/>
        </p:nvSpPr>
        <p:spPr>
          <a:xfrm>
            <a:off x="4346950" y="2112025"/>
            <a:ext cx="1483800" cy="296100"/>
          </a:xfrm>
          <a:prstGeom prst="ellipse">
            <a:avLst/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2" name="Google Shape;662;p71"/>
          <p:cNvPicPr preferRelativeResize="0"/>
          <p:nvPr/>
        </p:nvPicPr>
        <p:blipFill rotWithShape="1">
          <a:blip r:embed="rId4">
            <a:alphaModFix/>
          </a:blip>
          <a:srcRect b="65792" l="0" r="0" t="0"/>
          <a:stretch/>
        </p:blipFill>
        <p:spPr>
          <a:xfrm>
            <a:off x="4302588" y="2458925"/>
            <a:ext cx="3306238" cy="1696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71"/>
          <p:cNvPicPr preferRelativeResize="0"/>
          <p:nvPr/>
        </p:nvPicPr>
        <p:blipFill rotWithShape="1">
          <a:blip r:embed="rId4">
            <a:alphaModFix/>
          </a:blip>
          <a:srcRect b="34051" l="0" r="0" t="33958"/>
          <a:stretch/>
        </p:blipFill>
        <p:spPr>
          <a:xfrm>
            <a:off x="956175" y="2537050"/>
            <a:ext cx="3306225" cy="1586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4" name="Google Shape;664;p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3000" y="4427127"/>
            <a:ext cx="5830749" cy="791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72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1" name="Google Shape;671;p7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- data</a:t>
            </a:r>
            <a:endParaRPr/>
          </a:p>
        </p:txBody>
      </p:sp>
      <p:sp>
        <p:nvSpPr>
          <p:cNvPr id="672" name="Google Shape;672;p72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673" name="Google Shape;673;p72"/>
          <p:cNvPicPr preferRelativeResize="0"/>
          <p:nvPr/>
        </p:nvPicPr>
        <p:blipFill rotWithShape="1">
          <a:blip r:embed="rId3">
            <a:alphaModFix/>
          </a:blip>
          <a:srcRect b="64275" l="0" r="10944" t="0"/>
          <a:stretch/>
        </p:blipFill>
        <p:spPr>
          <a:xfrm>
            <a:off x="1043000" y="643123"/>
            <a:ext cx="7703450" cy="1696474"/>
          </a:xfrm>
          <a:prstGeom prst="rect">
            <a:avLst/>
          </a:prstGeom>
          <a:noFill/>
          <a:ln>
            <a:noFill/>
          </a:ln>
        </p:spPr>
      </p:pic>
      <p:sp>
        <p:nvSpPr>
          <p:cNvPr id="674" name="Google Shape;674;p72"/>
          <p:cNvSpPr/>
          <p:nvPr/>
        </p:nvSpPr>
        <p:spPr>
          <a:xfrm>
            <a:off x="4346950" y="2112025"/>
            <a:ext cx="1483800" cy="296100"/>
          </a:xfrm>
          <a:prstGeom prst="ellipse">
            <a:avLst/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5" name="Google Shape;675;p72"/>
          <p:cNvPicPr preferRelativeResize="0"/>
          <p:nvPr/>
        </p:nvPicPr>
        <p:blipFill rotWithShape="1">
          <a:blip r:embed="rId4">
            <a:alphaModFix/>
          </a:blip>
          <a:srcRect b="65792" l="0" r="0" t="0"/>
          <a:stretch/>
        </p:blipFill>
        <p:spPr>
          <a:xfrm>
            <a:off x="4302588" y="2458925"/>
            <a:ext cx="3306238" cy="1696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6" name="Google Shape;676;p72"/>
          <p:cNvPicPr preferRelativeResize="0"/>
          <p:nvPr/>
        </p:nvPicPr>
        <p:blipFill rotWithShape="1">
          <a:blip r:embed="rId4">
            <a:alphaModFix/>
          </a:blip>
          <a:srcRect b="34051" l="0" r="0" t="33958"/>
          <a:stretch/>
        </p:blipFill>
        <p:spPr>
          <a:xfrm>
            <a:off x="956175" y="2537050"/>
            <a:ext cx="3306225" cy="1586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7" name="Google Shape;677;p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3000" y="4427127"/>
            <a:ext cx="5830749" cy="791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8" name="Google Shape;678;p7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65375" y="1150000"/>
            <a:ext cx="3813249" cy="368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73"/>
          <p:cNvSpPr txBox="1"/>
          <p:nvPr>
            <p:ph idx="1" type="body"/>
          </p:nvPr>
        </p:nvSpPr>
        <p:spPr>
          <a:xfrm>
            <a:off x="1042988" y="1006078"/>
            <a:ext cx="37815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Spectral</a:t>
            </a:r>
            <a:endParaRPr b="1"/>
          </a:p>
        </p:txBody>
      </p:sp>
      <p:sp>
        <p:nvSpPr>
          <p:cNvPr id="685" name="Google Shape;685;p7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summary</a:t>
            </a:r>
            <a:endParaRPr/>
          </a:p>
        </p:txBody>
      </p:sp>
      <p:sp>
        <p:nvSpPr>
          <p:cNvPr id="686" name="Google Shape;686;p73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687" name="Google Shape;687;p73"/>
          <p:cNvPicPr preferRelativeResize="0"/>
          <p:nvPr/>
        </p:nvPicPr>
        <p:blipFill rotWithShape="1">
          <a:blip r:embed="rId3">
            <a:alphaModFix/>
          </a:blip>
          <a:srcRect b="51039" l="10833" r="0" t="7146"/>
          <a:stretch/>
        </p:blipFill>
        <p:spPr>
          <a:xfrm>
            <a:off x="2708425" y="1329950"/>
            <a:ext cx="1906225" cy="893925"/>
          </a:xfrm>
          <a:prstGeom prst="rect">
            <a:avLst/>
          </a:prstGeom>
          <a:noFill/>
          <a:ln>
            <a:noFill/>
          </a:ln>
        </p:spPr>
      </p:pic>
      <p:sp>
        <p:nvSpPr>
          <p:cNvPr id="688" name="Google Shape;688;p73"/>
          <p:cNvSpPr txBox="1"/>
          <p:nvPr/>
        </p:nvSpPr>
        <p:spPr>
          <a:xfrm>
            <a:off x="1451825" y="1455375"/>
            <a:ext cx="11076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Single shot tender X-ray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9" name="Google Shape;689;p73"/>
          <p:cNvPicPr preferRelativeResize="0"/>
          <p:nvPr/>
        </p:nvPicPr>
        <p:blipFill rotWithShape="1">
          <a:blip r:embed="rId4">
            <a:alphaModFix/>
          </a:blip>
          <a:srcRect b="37815" l="11099" r="8118" t="38878"/>
          <a:stretch/>
        </p:blipFill>
        <p:spPr>
          <a:xfrm>
            <a:off x="536000" y="2223875"/>
            <a:ext cx="2172425" cy="1044650"/>
          </a:xfrm>
          <a:prstGeom prst="rect">
            <a:avLst/>
          </a:prstGeom>
          <a:noFill/>
          <a:ln>
            <a:noFill/>
          </a:ln>
        </p:spPr>
      </p:pic>
      <p:sp>
        <p:nvSpPr>
          <p:cNvPr id="690" name="Google Shape;690;p73"/>
          <p:cNvSpPr txBox="1"/>
          <p:nvPr/>
        </p:nvSpPr>
        <p:spPr>
          <a:xfrm>
            <a:off x="3107738" y="2570425"/>
            <a:ext cx="11076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Larger bandwidth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91" name="Google Shape;691;p73"/>
          <p:cNvPicPr preferRelativeResize="0"/>
          <p:nvPr/>
        </p:nvPicPr>
        <p:blipFill rotWithShape="1">
          <a:blip r:embed="rId5">
            <a:alphaModFix/>
          </a:blip>
          <a:srcRect b="56537" l="30617" r="21453" t="16403"/>
          <a:stretch/>
        </p:blipFill>
        <p:spPr>
          <a:xfrm>
            <a:off x="2708425" y="3436075"/>
            <a:ext cx="1986901" cy="841300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73"/>
          <p:cNvSpPr txBox="1"/>
          <p:nvPr/>
        </p:nvSpPr>
        <p:spPr>
          <a:xfrm>
            <a:off x="1533763" y="3655725"/>
            <a:ext cx="11076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Online few uJ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74"/>
          <p:cNvSpPr txBox="1"/>
          <p:nvPr>
            <p:ph idx="1" type="body"/>
          </p:nvPr>
        </p:nvSpPr>
        <p:spPr>
          <a:xfrm>
            <a:off x="1042988" y="1006078"/>
            <a:ext cx="37815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Spectral</a:t>
            </a:r>
            <a:endParaRPr b="1"/>
          </a:p>
        </p:txBody>
      </p:sp>
      <p:sp>
        <p:nvSpPr>
          <p:cNvPr id="699" name="Google Shape;699;p7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Capability summary</a:t>
            </a:r>
            <a:endParaRPr/>
          </a:p>
        </p:txBody>
      </p:sp>
      <p:sp>
        <p:nvSpPr>
          <p:cNvPr id="700" name="Google Shape;700;p74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701" name="Google Shape;701;p74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Data</a:t>
            </a:r>
            <a:endParaRPr b="1"/>
          </a:p>
        </p:txBody>
      </p:sp>
      <p:pic>
        <p:nvPicPr>
          <p:cNvPr id="702" name="Google Shape;702;p74"/>
          <p:cNvPicPr preferRelativeResize="0"/>
          <p:nvPr/>
        </p:nvPicPr>
        <p:blipFill rotWithShape="1">
          <a:blip r:embed="rId3">
            <a:alphaModFix/>
          </a:blip>
          <a:srcRect b="51039" l="10833" r="0" t="7146"/>
          <a:stretch/>
        </p:blipFill>
        <p:spPr>
          <a:xfrm>
            <a:off x="2708425" y="1329950"/>
            <a:ext cx="1906225" cy="893925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p74"/>
          <p:cNvSpPr txBox="1"/>
          <p:nvPr/>
        </p:nvSpPr>
        <p:spPr>
          <a:xfrm>
            <a:off x="1451825" y="1455375"/>
            <a:ext cx="11076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Single shot tender X-ray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4" name="Google Shape;704;p74"/>
          <p:cNvPicPr preferRelativeResize="0"/>
          <p:nvPr/>
        </p:nvPicPr>
        <p:blipFill rotWithShape="1">
          <a:blip r:embed="rId4">
            <a:alphaModFix/>
          </a:blip>
          <a:srcRect b="37815" l="11099" r="8118" t="38878"/>
          <a:stretch/>
        </p:blipFill>
        <p:spPr>
          <a:xfrm>
            <a:off x="536000" y="2223875"/>
            <a:ext cx="2172425" cy="1044650"/>
          </a:xfrm>
          <a:prstGeom prst="rect">
            <a:avLst/>
          </a:prstGeom>
          <a:noFill/>
          <a:ln>
            <a:noFill/>
          </a:ln>
        </p:spPr>
      </p:pic>
      <p:sp>
        <p:nvSpPr>
          <p:cNvPr id="705" name="Google Shape;705;p74"/>
          <p:cNvSpPr txBox="1"/>
          <p:nvPr/>
        </p:nvSpPr>
        <p:spPr>
          <a:xfrm>
            <a:off x="3107738" y="2570425"/>
            <a:ext cx="11076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Larger bandwidth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6" name="Google Shape;706;p74"/>
          <p:cNvPicPr preferRelativeResize="0"/>
          <p:nvPr/>
        </p:nvPicPr>
        <p:blipFill rotWithShape="1">
          <a:blip r:embed="rId5">
            <a:alphaModFix/>
          </a:blip>
          <a:srcRect b="56537" l="30617" r="21453" t="16403"/>
          <a:stretch/>
        </p:blipFill>
        <p:spPr>
          <a:xfrm>
            <a:off x="2708425" y="3436075"/>
            <a:ext cx="1986901" cy="841300"/>
          </a:xfrm>
          <a:prstGeom prst="rect">
            <a:avLst/>
          </a:prstGeom>
          <a:noFill/>
          <a:ln>
            <a:noFill/>
          </a:ln>
        </p:spPr>
      </p:pic>
      <p:sp>
        <p:nvSpPr>
          <p:cNvPr id="707" name="Google Shape;707;p74"/>
          <p:cNvSpPr txBox="1"/>
          <p:nvPr/>
        </p:nvSpPr>
        <p:spPr>
          <a:xfrm>
            <a:off x="1533763" y="3655725"/>
            <a:ext cx="11076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Online few uJ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8" name="Google Shape;708;p74"/>
          <p:cNvPicPr preferRelativeResize="0"/>
          <p:nvPr/>
        </p:nvPicPr>
        <p:blipFill rotWithShape="1">
          <a:blip r:embed="rId6">
            <a:alphaModFix/>
          </a:blip>
          <a:srcRect b="55856" l="8650" r="50927" t="4842"/>
          <a:stretch/>
        </p:blipFill>
        <p:spPr>
          <a:xfrm>
            <a:off x="6920047" y="1262250"/>
            <a:ext cx="1739305" cy="893925"/>
          </a:xfrm>
          <a:prstGeom prst="rect">
            <a:avLst/>
          </a:prstGeom>
          <a:noFill/>
          <a:ln>
            <a:noFill/>
          </a:ln>
        </p:spPr>
      </p:pic>
      <p:sp>
        <p:nvSpPr>
          <p:cNvPr id="709" name="Google Shape;709;p74"/>
          <p:cNvSpPr txBox="1"/>
          <p:nvPr/>
        </p:nvSpPr>
        <p:spPr>
          <a:xfrm>
            <a:off x="5267500" y="1455375"/>
            <a:ext cx="11076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Online correlation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0" name="Google Shape;710;p7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18844" y="2203793"/>
            <a:ext cx="1570257" cy="11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74"/>
          <p:cNvSpPr txBox="1"/>
          <p:nvPr/>
        </p:nvSpPr>
        <p:spPr>
          <a:xfrm>
            <a:off x="7235900" y="2555550"/>
            <a:ext cx="11076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Online</a:t>
            </a:r>
            <a:r>
              <a:rPr lang="de-CH">
                <a:latin typeface="Calibri"/>
                <a:ea typeface="Calibri"/>
                <a:cs typeface="Calibri"/>
                <a:sym typeface="Calibri"/>
              </a:rPr>
              <a:t> peak counting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2" name="Google Shape;712;p74"/>
          <p:cNvPicPr preferRelativeResize="0"/>
          <p:nvPr/>
        </p:nvPicPr>
        <p:blipFill rotWithShape="1">
          <a:blip r:embed="rId8">
            <a:alphaModFix/>
          </a:blip>
          <a:srcRect b="14846" l="10717" r="1862" t="3172"/>
          <a:stretch/>
        </p:blipFill>
        <p:spPr>
          <a:xfrm>
            <a:off x="6740000" y="3471425"/>
            <a:ext cx="2099400" cy="1087875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p74"/>
          <p:cNvSpPr txBox="1"/>
          <p:nvPr/>
        </p:nvSpPr>
        <p:spPr>
          <a:xfrm>
            <a:off x="5450175" y="3740900"/>
            <a:ext cx="11076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latin typeface="Calibri"/>
                <a:ea typeface="Calibri"/>
                <a:cs typeface="Calibri"/>
                <a:sym typeface="Calibri"/>
              </a:rPr>
              <a:t>Online auto correlation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75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Current spectral intensity fidelity of PSSS needs to be improved</a:t>
            </a:r>
            <a:endParaRPr/>
          </a:p>
        </p:txBody>
      </p:sp>
      <p:sp>
        <p:nvSpPr>
          <p:cNvPr id="720" name="Google Shape;720;p7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Fidelity</a:t>
            </a:r>
            <a:endParaRPr b="1"/>
          </a:p>
        </p:txBody>
      </p:sp>
      <p:sp>
        <p:nvSpPr>
          <p:cNvPr id="721" name="Google Shape;721;p75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722" name="Google Shape;722;p75"/>
          <p:cNvPicPr preferRelativeResize="0"/>
          <p:nvPr/>
        </p:nvPicPr>
        <p:blipFill rotWithShape="1">
          <a:blip r:embed="rId3">
            <a:alphaModFix/>
          </a:blip>
          <a:srcRect b="0" l="22828" r="21233" t="78271"/>
          <a:stretch/>
        </p:blipFill>
        <p:spPr>
          <a:xfrm>
            <a:off x="5270500" y="0"/>
            <a:ext cx="3754174" cy="1009976"/>
          </a:xfrm>
          <a:prstGeom prst="rect">
            <a:avLst/>
          </a:prstGeom>
          <a:noFill/>
          <a:ln>
            <a:noFill/>
          </a:ln>
        </p:spPr>
      </p:pic>
      <p:sp>
        <p:nvSpPr>
          <p:cNvPr id="723" name="Google Shape;723;p75"/>
          <p:cNvSpPr/>
          <p:nvPr/>
        </p:nvSpPr>
        <p:spPr>
          <a:xfrm>
            <a:off x="6367200" y="323850"/>
            <a:ext cx="1422300" cy="717600"/>
          </a:xfrm>
          <a:prstGeom prst="ellipse">
            <a:avLst/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4" name="Google Shape;724;p75"/>
          <p:cNvSpPr txBox="1"/>
          <p:nvPr/>
        </p:nvSpPr>
        <p:spPr>
          <a:xfrm>
            <a:off x="1066800" y="1441450"/>
            <a:ext cx="3754200" cy="30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76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Current spectral intensity fidelity of PSSS needs to be improved</a:t>
            </a:r>
            <a:endParaRPr/>
          </a:p>
        </p:txBody>
      </p:sp>
      <p:sp>
        <p:nvSpPr>
          <p:cNvPr id="731" name="Google Shape;731;p7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Fidelity</a:t>
            </a:r>
            <a:endParaRPr b="1"/>
          </a:p>
        </p:txBody>
      </p:sp>
      <p:sp>
        <p:nvSpPr>
          <p:cNvPr id="732" name="Google Shape;732;p76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733" name="Google Shape;733;p76"/>
          <p:cNvSpPr txBox="1"/>
          <p:nvPr/>
        </p:nvSpPr>
        <p:spPr>
          <a:xfrm>
            <a:off x="1066800" y="1441450"/>
            <a:ext cx="3754200" cy="30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4" name="Google Shape;734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3333750"/>
            <a:ext cx="9143996" cy="182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p76"/>
          <p:cNvPicPr preferRelativeResize="0"/>
          <p:nvPr/>
        </p:nvPicPr>
        <p:blipFill rotWithShape="1">
          <a:blip r:embed="rId4">
            <a:alphaModFix/>
          </a:blip>
          <a:srcRect b="19949" l="28839" r="14254" t="5446"/>
          <a:stretch/>
        </p:blipFill>
        <p:spPr>
          <a:xfrm>
            <a:off x="3794725" y="2654300"/>
            <a:ext cx="999525" cy="1200150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76"/>
          <p:cNvSpPr txBox="1"/>
          <p:nvPr/>
        </p:nvSpPr>
        <p:spPr>
          <a:xfrm>
            <a:off x="3267625" y="2921000"/>
            <a:ext cx="5271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000">
                <a:solidFill>
                  <a:srgbClr val="4D5156"/>
                </a:solidFill>
                <a:highlight>
                  <a:srgbClr val="FFFFFF"/>
                </a:highlight>
              </a:rPr>
              <a:t> ∑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7" name="Google Shape;737;p76"/>
          <p:cNvSpPr txBox="1"/>
          <p:nvPr/>
        </p:nvSpPr>
        <p:spPr>
          <a:xfrm>
            <a:off x="5648875" y="2921000"/>
            <a:ext cx="17043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000">
                <a:solidFill>
                  <a:srgbClr val="4D5156"/>
                </a:solidFill>
                <a:highlight>
                  <a:srgbClr val="FFFFFF"/>
                </a:highlight>
              </a:rPr>
              <a:t> </a:t>
            </a:r>
            <a:r>
              <a:rPr lang="de-CH" sz="2000">
                <a:solidFill>
                  <a:schemeClr val="dk1"/>
                </a:solidFill>
                <a:highlight>
                  <a:srgbClr val="FFFFFF"/>
                </a:highlight>
              </a:rPr>
              <a:t>I0 ± 0.01%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8" name="Google Shape;738;p76"/>
          <p:cNvSpPr txBox="1"/>
          <p:nvPr/>
        </p:nvSpPr>
        <p:spPr>
          <a:xfrm>
            <a:off x="5051975" y="2921000"/>
            <a:ext cx="5271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000">
                <a:solidFill>
                  <a:srgbClr val="4D5156"/>
                </a:solidFill>
                <a:highlight>
                  <a:srgbClr val="FFFFFF"/>
                </a:highlight>
              </a:rPr>
              <a:t> </a:t>
            </a:r>
            <a:r>
              <a:rPr lang="de-CH" sz="2000">
                <a:solidFill>
                  <a:srgbClr val="040C28"/>
                </a:solidFill>
              </a:rPr>
              <a:t>∝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39" name="Google Shape;739;p76"/>
          <p:cNvCxnSpPr/>
          <p:nvPr/>
        </p:nvCxnSpPr>
        <p:spPr>
          <a:xfrm rot="10800000">
            <a:off x="6057900" y="3346400"/>
            <a:ext cx="990600" cy="60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77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Current spectral intensity fidelity of PSSS needs to be improved</a:t>
            </a:r>
            <a:endParaRPr/>
          </a:p>
        </p:txBody>
      </p:sp>
      <p:sp>
        <p:nvSpPr>
          <p:cNvPr id="746" name="Google Shape;746;p7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Fidelity</a:t>
            </a:r>
            <a:endParaRPr b="1"/>
          </a:p>
        </p:txBody>
      </p:sp>
      <p:sp>
        <p:nvSpPr>
          <p:cNvPr id="747" name="Google Shape;747;p77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748" name="Google Shape;748;p77"/>
          <p:cNvSpPr txBox="1"/>
          <p:nvPr/>
        </p:nvSpPr>
        <p:spPr>
          <a:xfrm>
            <a:off x="1066800" y="1441450"/>
            <a:ext cx="3754200" cy="30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9" name="Google Shape;749;p77"/>
          <p:cNvSpPr txBox="1"/>
          <p:nvPr/>
        </p:nvSpPr>
        <p:spPr>
          <a:xfrm>
            <a:off x="5051975" y="2921000"/>
            <a:ext cx="5271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000">
                <a:solidFill>
                  <a:srgbClr val="4D5156"/>
                </a:solidFill>
                <a:highlight>
                  <a:srgbClr val="FFFFFF"/>
                </a:highlight>
              </a:rPr>
              <a:t> 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50" name="Google Shape;750;p77"/>
          <p:cNvGrpSpPr/>
          <p:nvPr/>
        </p:nvGrpSpPr>
        <p:grpSpPr>
          <a:xfrm>
            <a:off x="768350" y="1778950"/>
            <a:ext cx="8020150" cy="3328125"/>
            <a:chOff x="768350" y="1778950"/>
            <a:chExt cx="8020150" cy="3328125"/>
          </a:xfrm>
        </p:grpSpPr>
        <p:pic>
          <p:nvPicPr>
            <p:cNvPr id="751" name="Google Shape;751;p7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68350" y="1778950"/>
              <a:ext cx="7102475" cy="3328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52" name="Google Shape;752;p77"/>
            <p:cNvSpPr/>
            <p:nvPr/>
          </p:nvSpPr>
          <p:spPr>
            <a:xfrm>
              <a:off x="1123950" y="1784350"/>
              <a:ext cx="3517800" cy="5334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3" name="Google Shape;753;p77"/>
            <p:cNvSpPr/>
            <p:nvPr/>
          </p:nvSpPr>
          <p:spPr>
            <a:xfrm>
              <a:off x="6858000" y="3022600"/>
              <a:ext cx="1930500" cy="20256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4" name="Google Shape;754;p77"/>
            <p:cNvSpPr/>
            <p:nvPr/>
          </p:nvSpPr>
          <p:spPr>
            <a:xfrm>
              <a:off x="6007100" y="3105200"/>
              <a:ext cx="850800" cy="7176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4"/>
          <p:cNvPicPr preferRelativeResize="0"/>
          <p:nvPr/>
        </p:nvPicPr>
        <p:blipFill rotWithShape="1">
          <a:blip r:embed="rId3">
            <a:alphaModFix/>
          </a:blip>
          <a:srcRect b="0" l="22828" r="21233" t="0"/>
          <a:stretch/>
        </p:blipFill>
        <p:spPr>
          <a:xfrm>
            <a:off x="4954800" y="0"/>
            <a:ext cx="41542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4"/>
          <p:cNvSpPr txBox="1"/>
          <p:nvPr>
            <p:ph idx="1" type="body"/>
          </p:nvPr>
        </p:nvSpPr>
        <p:spPr>
          <a:xfrm>
            <a:off x="1042994" y="1006075"/>
            <a:ext cx="38382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Capability: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Larger bandwidth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Tender X-ray spectral information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Useability: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Click button setup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Access to processed data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Fidelity: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Spectral profile intensity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CH"/>
              <a:t>Improved signal to noise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Spectral diagnostics review</a:t>
            </a:r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78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Using bent crystals means we are very sensitive to </a:t>
            </a:r>
            <a:r>
              <a:rPr lang="de-CH"/>
              <a:t>spatial</a:t>
            </a:r>
            <a:r>
              <a:rPr lang="de-CH"/>
              <a:t> </a:t>
            </a:r>
            <a:r>
              <a:rPr lang="de-CH"/>
              <a:t>inhomogeneities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de-CH"/>
              <a:t>Spatial chirp</a:t>
            </a:r>
            <a:r>
              <a:rPr lang="de-CH"/>
              <a:t> - we measure a different spectral content to the spectrum the sample interacts with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de-CH"/>
              <a:t>Spatial profile</a:t>
            </a:r>
            <a:r>
              <a:rPr lang="de-CH"/>
              <a:t> - the bent crystal samples over beam profile and jitter</a:t>
            </a:r>
            <a:r>
              <a:rPr b="1" lang="de-CH"/>
              <a:t> </a:t>
            </a:r>
            <a:endParaRPr b="1"/>
          </a:p>
        </p:txBody>
      </p:sp>
      <p:sp>
        <p:nvSpPr>
          <p:cNvPr id="761" name="Google Shape;761;p7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Fidelity</a:t>
            </a:r>
            <a:endParaRPr/>
          </a:p>
        </p:txBody>
      </p:sp>
      <p:sp>
        <p:nvSpPr>
          <p:cNvPr id="762" name="Google Shape;762;p78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763" name="Google Shape;763;p78"/>
          <p:cNvPicPr preferRelativeResize="0"/>
          <p:nvPr/>
        </p:nvPicPr>
        <p:blipFill rotWithShape="1">
          <a:blip r:embed="rId3">
            <a:alphaModFix/>
          </a:blip>
          <a:srcRect b="0" l="3755" r="3505" t="0"/>
          <a:stretch/>
        </p:blipFill>
        <p:spPr>
          <a:xfrm>
            <a:off x="5454650" y="2370425"/>
            <a:ext cx="3016251" cy="223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p79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Using bent crystals means we are very sensitive to spatial inhomogeneities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de-CH"/>
              <a:t>Spatial chirp</a:t>
            </a:r>
            <a:r>
              <a:rPr lang="de-CH"/>
              <a:t> - we measure a different spectral content to the spectrum the sample interacts with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de-CH"/>
              <a:t>Spatial profile</a:t>
            </a:r>
            <a:r>
              <a:rPr lang="de-CH"/>
              <a:t> - the bent crystal samples over beam profile and jitter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0" name="Google Shape;770;p7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Fidelity</a:t>
            </a:r>
            <a:endParaRPr/>
          </a:p>
        </p:txBody>
      </p:sp>
      <p:sp>
        <p:nvSpPr>
          <p:cNvPr id="771" name="Google Shape;771;p79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772" name="Google Shape;772;p79"/>
          <p:cNvPicPr preferRelativeResize="0"/>
          <p:nvPr/>
        </p:nvPicPr>
        <p:blipFill rotWithShape="1">
          <a:blip r:embed="rId3">
            <a:alphaModFix/>
          </a:blip>
          <a:srcRect b="0" l="3755" r="3505" t="0"/>
          <a:stretch/>
        </p:blipFill>
        <p:spPr>
          <a:xfrm>
            <a:off x="5454650" y="2370425"/>
            <a:ext cx="3016251" cy="2230925"/>
          </a:xfrm>
          <a:prstGeom prst="rect">
            <a:avLst/>
          </a:prstGeom>
          <a:noFill/>
          <a:ln>
            <a:noFill/>
          </a:ln>
        </p:spPr>
      </p:pic>
      <p:sp>
        <p:nvSpPr>
          <p:cNvPr id="773" name="Google Shape;773;p79"/>
          <p:cNvSpPr txBox="1"/>
          <p:nvPr/>
        </p:nvSpPr>
        <p:spPr>
          <a:xfrm>
            <a:off x="1047750" y="2520950"/>
            <a:ext cx="3918000" cy="199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1800">
                <a:latin typeface="Calibri"/>
                <a:ea typeface="Calibri"/>
                <a:cs typeface="Calibri"/>
                <a:sym typeface="Calibri"/>
              </a:rPr>
              <a:t>Furthermore we are at the detection limit of Ce:YAG and CMOS - blurring and intensity response coupled with </a:t>
            </a:r>
            <a:r>
              <a:rPr lang="de-CH" sz="1800">
                <a:latin typeface="Calibri"/>
                <a:ea typeface="Calibri"/>
                <a:cs typeface="Calibri"/>
                <a:sym typeface="Calibri"/>
              </a:rPr>
              <a:t>neighbouring</a:t>
            </a:r>
            <a:r>
              <a:rPr lang="de-CH" sz="1800">
                <a:latin typeface="Calibri"/>
                <a:ea typeface="Calibri"/>
                <a:cs typeface="Calibri"/>
                <a:sym typeface="Calibri"/>
              </a:rPr>
              <a:t> pixels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80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Ongoing investigation involving endstations at Aramis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80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Fidelity</a:t>
            </a:r>
            <a:endParaRPr/>
          </a:p>
        </p:txBody>
      </p:sp>
      <p:sp>
        <p:nvSpPr>
          <p:cNvPr id="781" name="Google Shape;781;p80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782" name="Google Shape;782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1051" y="1416050"/>
            <a:ext cx="4157250" cy="3295649"/>
          </a:xfrm>
          <a:prstGeom prst="rect">
            <a:avLst/>
          </a:prstGeom>
          <a:noFill/>
          <a:ln>
            <a:noFill/>
          </a:ln>
        </p:spPr>
      </p:pic>
      <p:sp>
        <p:nvSpPr>
          <p:cNvPr id="783" name="Google Shape;783;p80"/>
          <p:cNvSpPr txBox="1"/>
          <p:nvPr/>
        </p:nvSpPr>
        <p:spPr>
          <a:xfrm>
            <a:off x="1028700" y="1416050"/>
            <a:ext cx="3524400" cy="30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de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tests of direct X-ray detection (JF)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de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small angle scattering to diffuse spatial chirp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81"/>
          <p:cNvSpPr txBox="1"/>
          <p:nvPr>
            <p:ph idx="1" type="body"/>
          </p:nvPr>
        </p:nvSpPr>
        <p:spPr>
          <a:xfrm>
            <a:off x="1042988" y="1006078"/>
            <a:ext cx="77421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Ongoing investigation involving endstations at Aramis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8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Fidelity</a:t>
            </a:r>
            <a:endParaRPr/>
          </a:p>
        </p:txBody>
      </p:sp>
      <p:sp>
        <p:nvSpPr>
          <p:cNvPr id="791" name="Google Shape;791;p81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pic>
        <p:nvPicPr>
          <p:cNvPr id="792" name="Google Shape;792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1051" y="1416050"/>
            <a:ext cx="4157250" cy="3295649"/>
          </a:xfrm>
          <a:prstGeom prst="rect">
            <a:avLst/>
          </a:prstGeom>
          <a:noFill/>
          <a:ln>
            <a:noFill/>
          </a:ln>
        </p:spPr>
      </p:pic>
      <p:sp>
        <p:nvSpPr>
          <p:cNvPr id="793" name="Google Shape;793;p81"/>
          <p:cNvSpPr txBox="1"/>
          <p:nvPr/>
        </p:nvSpPr>
        <p:spPr>
          <a:xfrm>
            <a:off x="1028700" y="1416050"/>
            <a:ext cx="3524400" cy="30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de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tests of direct X-ray detection (JF)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de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small angle scattering to diffuse spatial chirp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4" name="Google Shape;794;p81"/>
          <p:cNvPicPr preferRelativeResize="0"/>
          <p:nvPr/>
        </p:nvPicPr>
        <p:blipFill rotWithShape="1">
          <a:blip r:embed="rId4">
            <a:alphaModFix/>
          </a:blip>
          <a:srcRect b="11444" l="12237" r="19740" t="12155"/>
          <a:stretch/>
        </p:blipFill>
        <p:spPr>
          <a:xfrm>
            <a:off x="7569200" y="1385050"/>
            <a:ext cx="1574800" cy="132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5" name="Google Shape;795;p81"/>
          <p:cNvPicPr preferRelativeResize="0"/>
          <p:nvPr/>
        </p:nvPicPr>
        <p:blipFill rotWithShape="1">
          <a:blip r:embed="rId5">
            <a:alphaModFix/>
          </a:blip>
          <a:srcRect b="0" l="2253" r="6137" t="11441"/>
          <a:stretch/>
        </p:blipFill>
        <p:spPr>
          <a:xfrm>
            <a:off x="1028700" y="2750450"/>
            <a:ext cx="3213101" cy="232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82"/>
          <p:cNvSpPr txBox="1"/>
          <p:nvPr>
            <p:ph idx="1" type="body"/>
          </p:nvPr>
        </p:nvSpPr>
        <p:spPr>
          <a:xfrm>
            <a:off x="1042988" y="1006078"/>
            <a:ext cx="37815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 u="sng"/>
              <a:t>Hardware</a:t>
            </a:r>
            <a:endParaRPr b="1" u="sng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Decide on full installation of LB camera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Solution for He flight tube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Continue tests of JF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Crystal with smaller bending radius?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Check grating for tender X-ray measurements</a:t>
            </a:r>
            <a:endParaRPr b="1">
              <a:solidFill>
                <a:schemeClr val="accent3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>
                <a:solidFill>
                  <a:schemeClr val="accent3"/>
                </a:solidFill>
              </a:rPr>
              <a:t>**Correct pulse ID from large ROI (even full) on PCO.Edge**</a:t>
            </a:r>
            <a:endParaRPr b="1">
              <a:solidFill>
                <a:schemeClr val="accent3"/>
              </a:solidFill>
            </a:endParaRPr>
          </a:p>
        </p:txBody>
      </p:sp>
      <p:sp>
        <p:nvSpPr>
          <p:cNvPr id="802" name="Google Shape;802;p8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Next steps</a:t>
            </a:r>
            <a:endParaRPr/>
          </a:p>
        </p:txBody>
      </p:sp>
      <p:sp>
        <p:nvSpPr>
          <p:cNvPr id="803" name="Google Shape;803;p82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804" name="Google Shape;804;p82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 u="sng"/>
              <a:t>Data</a:t>
            </a:r>
            <a:endParaRPr b="1" u="sng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Further integrate extra spectral data into machine setup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Incorporate spatial chirp scan tool into web app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Addition of spectral brightness metric using I0 measurement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83"/>
          <p:cNvSpPr txBox="1"/>
          <p:nvPr>
            <p:ph idx="1" type="body"/>
          </p:nvPr>
        </p:nvSpPr>
        <p:spPr>
          <a:xfrm>
            <a:off x="1042988" y="1006078"/>
            <a:ext cx="37815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 u="sng"/>
              <a:t>Hardware</a:t>
            </a:r>
            <a:endParaRPr b="1" u="sng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Decide on full installation of LB camera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Solution for He flight tube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Continue tests of JF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Crystal with smaller bending radius?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Check grating for tender X-ray measurements</a:t>
            </a:r>
            <a:endParaRPr b="1">
              <a:solidFill>
                <a:schemeClr val="accent3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>
                <a:solidFill>
                  <a:schemeClr val="accent3"/>
                </a:solidFill>
              </a:rPr>
              <a:t>**Correct pulse ID from large ROI (even full) on PCO.Edge**</a:t>
            </a:r>
            <a:endParaRPr b="1">
              <a:solidFill>
                <a:schemeClr val="accent3"/>
              </a:solidFill>
            </a:endParaRPr>
          </a:p>
        </p:txBody>
      </p:sp>
      <p:sp>
        <p:nvSpPr>
          <p:cNvPr id="811" name="Google Shape;811;p8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Next steps</a:t>
            </a:r>
            <a:endParaRPr/>
          </a:p>
        </p:txBody>
      </p:sp>
      <p:sp>
        <p:nvSpPr>
          <p:cNvPr id="812" name="Google Shape;812;p83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813" name="Google Shape;813;p83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 u="sng"/>
              <a:t>Data</a:t>
            </a:r>
            <a:endParaRPr b="1" u="sng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AutoNum type="arabicPeriod"/>
            </a:pPr>
            <a:r>
              <a:rPr b="1" lang="de-CH">
                <a:solidFill>
                  <a:schemeClr val="accent3"/>
                </a:solidFill>
              </a:rPr>
              <a:t>Further integrate extra spectral data into machine setup</a:t>
            </a:r>
            <a:endParaRPr b="1">
              <a:solidFill>
                <a:schemeClr val="accent3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-CH"/>
              <a:t>Incorporate spatial chirp scan tool into web app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AutoNum type="arabicPeriod"/>
            </a:pPr>
            <a:r>
              <a:rPr b="1" lang="de-CH">
                <a:solidFill>
                  <a:schemeClr val="accent3"/>
                </a:solidFill>
              </a:rPr>
              <a:t>Addition of spectral brightness metric using I0 measurement</a:t>
            </a:r>
            <a:endParaRPr b="1">
              <a:solidFill>
                <a:schemeClr val="accent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accent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>
                <a:solidFill>
                  <a:schemeClr val="accent3"/>
                </a:solidFill>
              </a:rPr>
              <a:t>Functionality limited by incorrect pulse ID from PCP.Edge</a:t>
            </a:r>
            <a:endParaRPr b="1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84"/>
          <p:cNvSpPr txBox="1"/>
          <p:nvPr>
            <p:ph idx="1" type="body"/>
          </p:nvPr>
        </p:nvSpPr>
        <p:spPr>
          <a:xfrm>
            <a:off x="5856304" y="764850"/>
            <a:ext cx="2975400" cy="4183500"/>
          </a:xfrm>
          <a:prstGeom prst="rect">
            <a:avLst/>
          </a:prstGeom>
        </p:spPr>
        <p:txBody>
          <a:bodyPr anchorCtr="0" anchor="t" bIns="36000" lIns="72000" spcFirstLastPara="1" rIns="36000" wrap="square" tIns="360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PSSS panel and webapp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Alex Gobbo, Ivan Usov, </a:t>
            </a:r>
            <a:r>
              <a:rPr lang="de-CH"/>
              <a:t>Sem </a:t>
            </a:r>
            <a:r>
              <a:rPr lang="de-CH"/>
              <a:t>Bühlmann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CH"/>
              <a:t>JF tests and correlation measurements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CH"/>
              <a:t>Bernina and Crystallina teams,</a:t>
            </a:r>
            <a:r>
              <a:rPr lang="de-CH"/>
              <a:t>Dmitry </a:t>
            </a:r>
            <a:r>
              <a:rPr lang="de-CH"/>
              <a:t>Ozerov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0" name="Google Shape;820;p84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821" name="Google Shape;821;p8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Thanks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168" name="Google Shape;168;p25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169" name="Google Shape;169;p25"/>
          <p:cNvSpPr/>
          <p:nvPr/>
        </p:nvSpPr>
        <p:spPr>
          <a:xfrm>
            <a:off x="1051025" y="916600"/>
            <a:ext cx="3265500" cy="3812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The PSSS is a complex device to setup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Key diagnostic for machine setup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Incorrect setup can give misleading spectral data i.e bandwidth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170" name="Google Shape;170;p25"/>
          <p:cNvSpPr/>
          <p:nvPr/>
        </p:nvSpPr>
        <p:spPr>
          <a:xfrm>
            <a:off x="1051025" y="611500"/>
            <a:ext cx="3265500" cy="71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Challenge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177" name="Google Shape;177;p26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178" name="Google Shape;178;p26"/>
          <p:cNvSpPr/>
          <p:nvPr/>
        </p:nvSpPr>
        <p:spPr>
          <a:xfrm>
            <a:off x="1051025" y="916600"/>
            <a:ext cx="3265500" cy="3812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The PSSS is a complex device to setup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Key diagnostic for machine setup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Incorrect setup can give misleading spectral data i.e bandwidth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179" name="Google Shape;179;p26"/>
          <p:cNvSpPr/>
          <p:nvPr/>
        </p:nvSpPr>
        <p:spPr>
          <a:xfrm>
            <a:off x="1051025" y="611500"/>
            <a:ext cx="3265500" cy="71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Challenge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180" name="Google Shape;180;p26"/>
          <p:cNvSpPr/>
          <p:nvPr/>
        </p:nvSpPr>
        <p:spPr>
          <a:xfrm>
            <a:off x="4880825" y="916600"/>
            <a:ext cx="34599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Click button alignment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Clear presentation of data/performance</a:t>
            </a:r>
            <a:endParaRPr sz="2000">
              <a:solidFill>
                <a:schemeClr val="l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★"/>
            </a:pPr>
            <a:r>
              <a:rPr lang="de-CH" sz="2000">
                <a:solidFill>
                  <a:schemeClr val="lt1"/>
                </a:solidFill>
              </a:rPr>
              <a:t>Comprehensive user guide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4880825" y="611500"/>
            <a:ext cx="34599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Solution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>
                <a:solidFill>
                  <a:schemeClr val="lt2"/>
                </a:solidFill>
              </a:rPr>
              <a:t>Accessibility</a:t>
            </a:r>
            <a:endParaRPr/>
          </a:p>
        </p:txBody>
      </p:sp>
      <p:sp>
        <p:nvSpPr>
          <p:cNvPr id="188" name="Google Shape;188;p27"/>
          <p:cNvSpPr txBox="1"/>
          <p:nvPr>
            <p:ph idx="12" type="sldNum"/>
          </p:nvPr>
        </p:nvSpPr>
        <p:spPr>
          <a:xfrm>
            <a:off x="8206312" y="4995863"/>
            <a:ext cx="575700" cy="14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Page </a:t>
            </a:r>
            <a:fld id="{00000000-1234-1234-1234-123412341234}" type="slidenum">
              <a:rPr lang="de-CH"/>
              <a:t>‹#›</a:t>
            </a:fld>
            <a:endParaRPr/>
          </a:p>
        </p:txBody>
      </p:sp>
      <p:sp>
        <p:nvSpPr>
          <p:cNvPr id="189" name="Google Shape;189;p27"/>
          <p:cNvSpPr/>
          <p:nvPr/>
        </p:nvSpPr>
        <p:spPr>
          <a:xfrm>
            <a:off x="1051025" y="916600"/>
            <a:ext cx="7289700" cy="38124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190" name="Google Shape;190;p27"/>
          <p:cNvSpPr/>
          <p:nvPr/>
        </p:nvSpPr>
        <p:spPr>
          <a:xfrm>
            <a:off x="1051025" y="611500"/>
            <a:ext cx="7289700" cy="718500"/>
          </a:xfrm>
          <a:prstGeom prst="roundRect">
            <a:avLst>
              <a:gd fmla="val 16667" name="adj"/>
            </a:avLst>
          </a:prstGeom>
          <a:solidFill>
            <a:srgbClr val="674E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>
                <a:solidFill>
                  <a:schemeClr val="lt1"/>
                </a:solidFill>
                <a:latin typeface="Schoolbell"/>
                <a:ea typeface="Schoolbell"/>
                <a:cs typeface="Schoolbell"/>
                <a:sym typeface="Schoolbell"/>
              </a:rPr>
              <a:t>PSSS panel</a:t>
            </a:r>
            <a:endParaRPr sz="24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pic>
        <p:nvPicPr>
          <p:cNvPr id="191" name="Google Shape;191;p27"/>
          <p:cNvPicPr preferRelativeResize="0"/>
          <p:nvPr/>
        </p:nvPicPr>
        <p:blipFill rotWithShape="1">
          <a:blip r:embed="rId3">
            <a:alphaModFix/>
          </a:blip>
          <a:srcRect b="0" l="519" r="1518" t="1545"/>
          <a:stretch/>
        </p:blipFill>
        <p:spPr>
          <a:xfrm>
            <a:off x="3869975" y="1442475"/>
            <a:ext cx="4425000" cy="31341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7"/>
          <p:cNvSpPr txBox="1"/>
          <p:nvPr/>
        </p:nvSpPr>
        <p:spPr>
          <a:xfrm>
            <a:off x="1121375" y="1442488"/>
            <a:ext cx="2748600" cy="31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000">
                <a:solidFill>
                  <a:schemeClr val="lt1"/>
                </a:solidFill>
              </a:rPr>
              <a:t>PShell based - great support from Alex Gobbo - common platform between control room and endstations</a:t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