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9"/>
  </p:notesMasterIdLst>
  <p:handoutMasterIdLst>
    <p:handoutMasterId r:id="rId10"/>
  </p:handoutMasterIdLst>
  <p:sldIdLst>
    <p:sldId id="331" r:id="rId2"/>
    <p:sldId id="406" r:id="rId3"/>
    <p:sldId id="332" r:id="rId4"/>
    <p:sldId id="404" r:id="rId5"/>
    <p:sldId id="403" r:id="rId6"/>
    <p:sldId id="400" r:id="rId7"/>
    <p:sldId id="402" r:id="rId8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7" userDrawn="1">
          <p15:clr>
            <a:srgbClr val="A4A3A4"/>
          </p15:clr>
        </p15:guide>
        <p15:guide id="2" orient="horz" pos="622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292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3" autoAdjust="0"/>
    <p:restoredTop sz="97274" autoAdjust="0"/>
  </p:normalViewPr>
  <p:slideViewPr>
    <p:cSldViewPr snapToObjects="1">
      <p:cViewPr varScale="1">
        <p:scale>
          <a:sx n="95" d="100"/>
          <a:sy n="95" d="100"/>
        </p:scale>
        <p:origin x="66" y="723"/>
      </p:cViewPr>
      <p:guideLst>
        <p:guide orient="horz" pos="667"/>
        <p:guide orient="horz" pos="622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292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6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5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4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6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5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4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4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6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500"/>
            </a:lvl2pPr>
            <a:lvl3pPr marL="539724" indent="-184142">
              <a:buFont typeface="Symbol" panose="05050102010706020507" pitchFamily="18" charset="2"/>
              <a:buChar char="-"/>
              <a:defRPr sz="1400"/>
            </a:lvl3pPr>
            <a:lvl4pPr marL="717515" indent="-177792">
              <a:buFont typeface="Symbol" panose="05050102010706020507" pitchFamily="18" charset="2"/>
              <a:buChar char="-"/>
              <a:defRPr sz="1400"/>
            </a:lvl4pPr>
            <a:lvl5pPr marL="895306" indent="-177792">
              <a:buFont typeface="Symbol" panose="05050102010706020507" pitchFamily="18" charset="2"/>
              <a:buChar char="-"/>
              <a:defRPr sz="1400"/>
            </a:lvl5pPr>
            <a:lvl6pPr marL="1074685" indent="-179380">
              <a:buFont typeface="Symbol" panose="05050102010706020507" pitchFamily="18" charset="2"/>
              <a:buChar char="-"/>
              <a:defRPr sz="1400"/>
            </a:lvl6pPr>
            <a:lvl7pPr marL="1257238" indent="-182554">
              <a:buFont typeface="Symbol" panose="05050102010706020507" pitchFamily="18" charset="2"/>
              <a:buChar char="-"/>
              <a:defRPr sz="1400"/>
            </a:lvl7pPr>
            <a:lvl8pPr marL="1436616" indent="-179380">
              <a:buFont typeface="Symbol" panose="05050102010706020507" pitchFamily="18" charset="2"/>
              <a:buChar char="-"/>
              <a:defRPr sz="1400"/>
            </a:lvl8pPr>
            <a:lvl9pPr marL="1614408" indent="-177792">
              <a:buFont typeface="Symbol" panose="05050102010706020507" pitchFamily="18" charset="2"/>
              <a:buChar char="-"/>
              <a:defRPr sz="14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6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5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log-gfa.psi.ch/SwissFEL+commissioning/29968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intranet.psi.ch/Pcubed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Low-Energy Beam Transport to Linac3 End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/>
              <a:t>Mattia Schaer, Riccardo Zennaro, Eduard Prat, Sven Reiche :: Paul 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SwissFEL Progress Meeting on 10.10.2023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67229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09F9583-B8E4-FAEA-C6BA-B7A4B19C04A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Overall Goal:</a:t>
            </a:r>
            <a:r>
              <a:rPr lang="en-US" dirty="0"/>
              <a:t> Reach end of Linac3 (SARCL02) with 50 MeV beam</a:t>
            </a:r>
          </a:p>
          <a:p>
            <a:endParaRPr lang="en-US" dirty="0"/>
          </a:p>
          <a:p>
            <a:r>
              <a:rPr lang="en-US" dirty="0"/>
              <a:t>Motivation 1 – P</a:t>
            </a:r>
            <a:r>
              <a:rPr lang="en-US" baseline="30000" dirty="0"/>
              <a:t>3</a:t>
            </a:r>
            <a:r>
              <a:rPr lang="en-US" dirty="0"/>
              <a:t> team:</a:t>
            </a:r>
            <a:br>
              <a:rPr lang="en-US" dirty="0"/>
            </a:br>
            <a:r>
              <a:rPr lang="en-US" dirty="0"/>
              <a:t>Being able to use the SwissFEL electron beam to test/calibrate the diagnostic devices</a:t>
            </a:r>
          </a:p>
          <a:p>
            <a:pPr lvl="1"/>
            <a:r>
              <a:rPr lang="en-US" dirty="0"/>
              <a:t>Beam energy ≤ 50 MeV</a:t>
            </a:r>
          </a:p>
          <a:p>
            <a:pPr lvl="1"/>
            <a:r>
              <a:rPr lang="en-US" dirty="0"/>
              <a:t>Faraday cups</a:t>
            </a:r>
          </a:p>
          <a:p>
            <a:pPr lvl="1"/>
            <a:r>
              <a:rPr lang="en-US" dirty="0"/>
              <a:t>Scintillating fibers / screens</a:t>
            </a:r>
          </a:p>
          <a:p>
            <a:pPr lvl="1"/>
            <a:r>
              <a:rPr lang="en-US" dirty="0"/>
              <a:t>Broadband pickups</a:t>
            </a:r>
          </a:p>
          <a:p>
            <a:r>
              <a:rPr lang="en-US" dirty="0"/>
              <a:t>Motivation 2 – Eduard:</a:t>
            </a:r>
            <a:br>
              <a:rPr lang="en-US" dirty="0"/>
            </a:br>
            <a:r>
              <a:rPr lang="en-US" dirty="0"/>
              <a:t>Energy spread measurements (without RF) at different z to verify:</a:t>
            </a:r>
          </a:p>
          <a:p>
            <a:pPr lvl="1"/>
            <a:r>
              <a:rPr lang="en-US" dirty="0"/>
              <a:t>Intra-beam scattering scaling as z</a:t>
            </a:r>
            <a:r>
              <a:rPr lang="en-US" baseline="30000" dirty="0"/>
              <a:t>0.5</a:t>
            </a:r>
            <a:r>
              <a:rPr lang="en-US" dirty="0"/>
              <a:t> vs.</a:t>
            </a:r>
          </a:p>
          <a:p>
            <a:pPr lvl="1"/>
            <a:r>
              <a:rPr lang="en-US" dirty="0"/>
              <a:t>Microbunching scaling with z</a:t>
            </a:r>
            <a:endParaRPr lang="en-US" baseline="300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B3A1A33-6B41-697B-4BCE-8ACEE361B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and Motivation</a:t>
            </a:r>
            <a:endParaRPr lang="de-CH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18A53D-C1A1-3DCE-8008-9C72CD44AC7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175099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83568" y="1418185"/>
            <a:ext cx="4140851" cy="35298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“Nominal” acceleration in Injector, Linac1-2</a:t>
            </a:r>
          </a:p>
          <a:p>
            <a:pPr marL="0" indent="0">
              <a:buNone/>
            </a:pPr>
            <a:r>
              <a:rPr lang="en-US" dirty="0"/>
              <a:t>and deceleration in Linac3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Manual adjustment of the optics with quads</a:t>
            </a:r>
          </a:p>
          <a:p>
            <a:r>
              <a:rPr lang="en-US" dirty="0"/>
              <a:t>Manual adjustment of the orbit with correctors</a:t>
            </a:r>
          </a:p>
          <a:p>
            <a:r>
              <a:rPr lang="en-US" dirty="0"/>
              <a:t>Find best compromise for compression in BC1 (S-band phases, X-band phases and power) and BC2:</a:t>
            </a:r>
          </a:p>
          <a:p>
            <a:pPr lvl="1"/>
            <a:r>
              <a:rPr lang="en-US" dirty="0"/>
              <a:t>Short bunch = larger space charge</a:t>
            </a:r>
          </a:p>
          <a:p>
            <a:pPr lvl="1"/>
            <a:r>
              <a:rPr lang="en-US" dirty="0"/>
              <a:t>Long bunch = larger energy spread due to RF curvature</a:t>
            </a:r>
          </a:p>
          <a:p>
            <a:r>
              <a:rPr lang="en-US" dirty="0"/>
              <a:t>All transverse and energy collimators and S30CB15 </a:t>
            </a:r>
            <a:r>
              <a:rPr lang="en-US" dirty="0" err="1"/>
              <a:t>decirper</a:t>
            </a:r>
            <a:r>
              <a:rPr lang="en-US" dirty="0"/>
              <a:t> opened to max. aperture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  <a:endParaRPr lang="de-CH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20A9588-F0F2-769E-E6AF-70D4E206AFB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003806" y="1418185"/>
            <a:ext cx="4104698" cy="35298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RF off (no accel.) after injector (300 MeV)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Optics (quads) rescaled based on energy</a:t>
            </a:r>
          </a:p>
          <a:p>
            <a:r>
              <a:rPr lang="en-US" dirty="0"/>
              <a:t>Manual adjustment of the orbit with correctors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Otherwise, no transmission in Linac1-3</a:t>
            </a:r>
          </a:p>
          <a:p>
            <a:r>
              <a:rPr lang="en-US" dirty="0">
                <a:sym typeface="Wingdings" panose="05000000000000000000" pitchFamily="2" charset="2"/>
              </a:rPr>
              <a:t>Manual adjustment of optics with quads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 Transmission to middle of Linac3</a:t>
            </a:r>
            <a:b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</a:br>
            <a:r>
              <a:rPr lang="en-US" dirty="0">
                <a:solidFill>
                  <a:schemeClr val="accent1"/>
                </a:solidFill>
                <a:sym typeface="Wingdings" panose="05000000000000000000" pitchFamily="2" charset="2"/>
              </a:rPr>
              <a:t>(we stopped here)</a:t>
            </a:r>
          </a:p>
          <a:p>
            <a:endParaRPr lang="en-US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Next step (another shift?):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Rematching of the optics between </a:t>
            </a:r>
            <a:r>
              <a:rPr lang="en-US" dirty="0" err="1">
                <a:sym typeface="Wingdings" panose="05000000000000000000" pitchFamily="2" charset="2"/>
              </a:rPr>
              <a:t>linac</a:t>
            </a:r>
            <a:r>
              <a:rPr lang="en-US" dirty="0">
                <a:sym typeface="Wingdings" panose="05000000000000000000" pitchFamily="2" charset="2"/>
              </a:rPr>
              <a:t> sections</a:t>
            </a:r>
            <a:endParaRPr lang="de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A1851E-F2CB-8B02-01CA-28857F1836DC}"/>
              </a:ext>
            </a:extLst>
          </p:cNvPr>
          <p:cNvSpPr txBox="1"/>
          <p:nvPr/>
        </p:nvSpPr>
        <p:spPr>
          <a:xfrm>
            <a:off x="1042988" y="699541"/>
            <a:ext cx="7739066" cy="2878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b="1" dirty="0" err="1">
              <a:solidFill>
                <a:schemeClr val="accent5">
                  <a:lumMod val="60000"/>
                  <a:lumOff val="40000"/>
                </a:schemeClr>
              </a:solidFill>
              <a:latin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02EE43-B5EF-B11E-2D15-6060B166E857}"/>
              </a:ext>
            </a:extLst>
          </p:cNvPr>
          <p:cNvSpPr txBox="1"/>
          <p:nvPr/>
        </p:nvSpPr>
        <p:spPr>
          <a:xfrm>
            <a:off x="683569" y="1058863"/>
            <a:ext cx="4140850" cy="2878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chemeClr val="accent6"/>
                </a:solidFill>
                <a:latin typeface="Calibri"/>
              </a:rPr>
              <a:t>Method 1</a:t>
            </a:r>
            <a:endParaRPr lang="de-CH" sz="1800" b="1" dirty="0" err="1">
              <a:solidFill>
                <a:schemeClr val="accent6"/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89DD4A-48E2-2F6D-7F7C-2DE6DA891080}"/>
              </a:ext>
            </a:extLst>
          </p:cNvPr>
          <p:cNvSpPr txBox="1"/>
          <p:nvPr/>
        </p:nvSpPr>
        <p:spPr>
          <a:xfrm>
            <a:off x="5004048" y="1059582"/>
            <a:ext cx="4104456" cy="2878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b="1" dirty="0">
                <a:solidFill>
                  <a:schemeClr val="accent1"/>
                </a:solidFill>
                <a:latin typeface="Calibri"/>
              </a:rPr>
              <a:t>Method 2</a:t>
            </a:r>
            <a:endParaRPr lang="de-CH" sz="1800" b="1" dirty="0" err="1">
              <a:solidFill>
                <a:schemeClr val="accent1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073107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385C0E5-3216-DBCC-5B82-81A541284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Results, Method 1</a:t>
            </a:r>
            <a:endParaRPr lang="de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CBDF43-DF83-6580-64A5-166953FE5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914FCB-F09F-6792-4960-30B6EE2253D8}"/>
              </a:ext>
            </a:extLst>
          </p:cNvPr>
          <p:cNvSpPr txBox="1"/>
          <p:nvPr/>
        </p:nvSpPr>
        <p:spPr>
          <a:xfrm>
            <a:off x="1042988" y="267494"/>
            <a:ext cx="7739066" cy="2878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latin typeface="Calibri"/>
              </a:rPr>
              <a:t>See all details in </a:t>
            </a:r>
            <a:r>
              <a:rPr lang="en-US" dirty="0">
                <a:latin typeface="Calibri"/>
                <a:hlinkClick r:id="rId2"/>
              </a:rPr>
              <a:t>Shift Summary 29968</a:t>
            </a:r>
            <a:endParaRPr lang="en-US" dirty="0">
              <a:latin typeface="Calibri"/>
            </a:endParaRPr>
          </a:p>
          <a:p>
            <a:pPr algn="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b="1" dirty="0" err="1">
              <a:solidFill>
                <a:schemeClr val="accent5">
                  <a:lumMod val="60000"/>
                  <a:lumOff val="40000"/>
                </a:schemeClr>
              </a:solidFill>
              <a:latin typeface="Calibri"/>
            </a:endParaRPr>
          </a:p>
        </p:txBody>
      </p:sp>
      <p:pic>
        <p:nvPicPr>
          <p:cNvPr id="11" name="Picture 10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57CCB46-8713-DD24-51BA-8F9095D952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801"/>
          <a:stretch/>
        </p:blipFill>
        <p:spPr>
          <a:xfrm>
            <a:off x="1043608" y="1059582"/>
            <a:ext cx="2250281" cy="1825524"/>
          </a:xfrm>
          <a:prstGeom prst="rect">
            <a:avLst/>
          </a:prstGeom>
        </p:spPr>
      </p:pic>
      <p:pic>
        <p:nvPicPr>
          <p:cNvPr id="12" name="Picture 11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C176741-E42F-DA34-4B9D-A6A1F278A0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7" r="59527" b="87848"/>
          <a:stretch/>
        </p:blipFill>
        <p:spPr>
          <a:xfrm>
            <a:off x="1057431" y="1058863"/>
            <a:ext cx="1750080" cy="597953"/>
          </a:xfrm>
          <a:prstGeom prst="rect">
            <a:avLst/>
          </a:prstGeom>
        </p:spPr>
      </p:pic>
      <p:pic>
        <p:nvPicPr>
          <p:cNvPr id="14" name="Picture 1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80B67AF-6254-B2E5-D031-C9162868EA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5801"/>
          <a:stretch/>
        </p:blipFill>
        <p:spPr>
          <a:xfrm>
            <a:off x="5003800" y="1059582"/>
            <a:ext cx="2250281" cy="1825524"/>
          </a:xfrm>
          <a:prstGeom prst="rect">
            <a:avLst/>
          </a:prstGeom>
        </p:spPr>
      </p:pic>
      <p:pic>
        <p:nvPicPr>
          <p:cNvPr id="15" name="Picture 1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2FC3D56-004D-B56A-4BCF-3D4AF81EF4B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93" r="58401" b="88299"/>
          <a:stretch/>
        </p:blipFill>
        <p:spPr>
          <a:xfrm>
            <a:off x="5004048" y="1059582"/>
            <a:ext cx="1933909" cy="6168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ECBA42-55B8-B138-D803-C68A380F7555}"/>
              </a:ext>
            </a:extLst>
          </p:cNvPr>
          <p:cNvSpPr txBox="1"/>
          <p:nvPr/>
        </p:nvSpPr>
        <p:spPr>
          <a:xfrm>
            <a:off x="1043608" y="2931790"/>
            <a:ext cx="7738446" cy="11521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Q = 100 pC,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f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rep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= 1 Hz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Full transmission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E = 50 MeV at SARCL02-DSCR280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dirty="0">
                <a:solidFill>
                  <a:srgbClr val="000000"/>
                </a:solidFill>
                <a:latin typeface="Calibri"/>
              </a:rPr>
              <a:t>δ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= ≤ 0.8 %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4 h machine setup to reach these results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Wingdings" panose="05000000000000000000" pitchFamily="2" charset="2"/>
              <a:buChar char="à"/>
            </a:pPr>
            <a:r>
              <a:rPr lang="en-US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Reasonable, since required only few times</a:t>
            </a:r>
            <a:endParaRPr lang="de-CH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EF8858-4E37-ABBC-44ED-995EE64771D5}"/>
              </a:ext>
            </a:extLst>
          </p:cNvPr>
          <p:cNvSpPr txBox="1"/>
          <p:nvPr/>
        </p:nvSpPr>
        <p:spPr>
          <a:xfrm>
            <a:off x="5004048" y="2931790"/>
            <a:ext cx="3528392" cy="11521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</a:rPr>
              <a:t>Q = 200 pC,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f</a:t>
            </a:r>
            <a:r>
              <a:rPr lang="en-US" baseline="-25000" dirty="0" err="1">
                <a:solidFill>
                  <a:srgbClr val="000000"/>
                </a:solidFill>
                <a:latin typeface="Calibri"/>
              </a:rPr>
              <a:t>rep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= 5 Hz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>
                <a:solidFill>
                  <a:srgbClr val="000000"/>
                </a:solidFill>
                <a:latin typeface="Calibri"/>
                <a:sym typeface="Wingdings" panose="05000000000000000000" pitchFamily="2" charset="2"/>
              </a:rPr>
              <a:t> Laser energy increased back</a:t>
            </a:r>
            <a:endParaRPr lang="en-US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424266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</a:t>
            </a:r>
            <a:r>
              <a:rPr lang="en-US" baseline="30000" dirty="0"/>
              <a:t>3</a:t>
            </a:r>
            <a:r>
              <a:rPr lang="en-US" dirty="0"/>
              <a:t> Experiment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Follow us at </a:t>
            </a:r>
            <a:r>
              <a:rPr lang="en-US" dirty="0">
                <a:sym typeface="Wingdings" panose="05000000000000000000" pitchFamily="2" charset="2"/>
                <a:hlinkClick r:id="rId2"/>
              </a:rPr>
              <a:t>intranet.psi.ch\</a:t>
            </a:r>
            <a:r>
              <a:rPr lang="en-US" dirty="0" err="1">
                <a:sym typeface="Wingdings" panose="05000000000000000000" pitchFamily="2" charset="2"/>
                <a:hlinkClick r:id="rId2"/>
              </a:rPr>
              <a:t>Pcubed</a:t>
            </a:r>
            <a:r>
              <a:rPr lang="en-US" dirty="0">
                <a:sym typeface="Wingdings" panose="05000000000000000000" pitchFamily="2" charset="2"/>
              </a:rPr>
              <a:t>!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1006"/>
            <a:ext cx="7956376" cy="346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51821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15566"/>
            <a:ext cx="8640960" cy="393219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baseline="30000" dirty="0"/>
              <a:t>3</a:t>
            </a:r>
            <a:r>
              <a:rPr lang="en-US" dirty="0"/>
              <a:t> Bunker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705929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Porthos Switchyard and P</a:t>
            </a:r>
            <a:r>
              <a:rPr lang="en-US" baseline="30000" dirty="0"/>
              <a:t>3</a:t>
            </a:r>
            <a:r>
              <a:rPr lang="en-US" dirty="0"/>
              <a:t> Exp. in SwissFEL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6" name="Content Placeholder 1"/>
          <p:cNvSpPr>
            <a:spLocks noGrp="1"/>
          </p:cNvSpPr>
          <p:nvPr>
            <p:ph sz="quarter" idx="13"/>
          </p:nvPr>
        </p:nvSpPr>
        <p:spPr>
          <a:xfrm>
            <a:off x="1043000" y="2686792"/>
            <a:ext cx="7742237" cy="2117206"/>
          </a:xfrm>
        </p:spPr>
        <p:txBody>
          <a:bodyPr/>
          <a:lstStyle/>
          <a:p>
            <a:r>
              <a:rPr lang="en-US" dirty="0"/>
              <a:t>Status:</a:t>
            </a:r>
          </a:p>
          <a:p>
            <a:pPr lvl="2"/>
            <a:r>
              <a:rPr lang="en-US" sz="1600" dirty="0"/>
              <a:t>Technical design complete</a:t>
            </a:r>
          </a:p>
          <a:p>
            <a:pPr lvl="2"/>
            <a:r>
              <a:rPr lang="en-US" sz="1600" dirty="0"/>
              <a:t>Most beamline components (including magnets) delivered</a:t>
            </a:r>
          </a:p>
          <a:p>
            <a:pPr lvl="2"/>
            <a:r>
              <a:rPr lang="en-US" sz="1600" dirty="0"/>
              <a:t>All girder footplates installed</a:t>
            </a:r>
          </a:p>
          <a:p>
            <a:pPr lvl="2"/>
            <a:r>
              <a:rPr lang="en-US" sz="1600" dirty="0"/>
              <a:t>Cables for magnets and BPMs installed</a:t>
            </a:r>
          </a:p>
          <a:p>
            <a:r>
              <a:rPr lang="en-US" dirty="0"/>
              <a:t>Next steps:</a:t>
            </a:r>
          </a:p>
          <a:p>
            <a:pPr lvl="2"/>
            <a:r>
              <a:rPr lang="en-US" sz="1600" dirty="0"/>
              <a:t>Q4 2023: Start pre-assembly of Porthos girders</a:t>
            </a:r>
          </a:p>
          <a:p>
            <a:pPr lvl="2"/>
            <a:r>
              <a:rPr lang="en-US" sz="1600" dirty="0"/>
              <a:t>Spring Shutdown 2024: Aramis modification complete</a:t>
            </a:r>
          </a:p>
          <a:p>
            <a:pPr lvl="2"/>
            <a:r>
              <a:rPr lang="en-US" sz="1600" dirty="0"/>
              <a:t>Summer Shutdown 2024: Start Porthos installation</a:t>
            </a:r>
          </a:p>
          <a:p>
            <a:endParaRPr lang="de-CH" sz="1800" dirty="0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39" y="843558"/>
            <a:ext cx="8533498" cy="18432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06F866-DE04-BFF7-BFB3-C83C0E22C9CF}"/>
              </a:ext>
            </a:extLst>
          </p:cNvPr>
          <p:cNvSpPr txBox="1"/>
          <p:nvPr/>
        </p:nvSpPr>
        <p:spPr>
          <a:xfrm rot="300000">
            <a:off x="7294006" y="2506199"/>
            <a:ext cx="151680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Target at z = 480 m</a:t>
            </a:r>
            <a:endParaRPr lang="de-CH" sz="1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231564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resentation1" id="{0F7C3BD3-2E67-4699-B7E7-45B1103C825D}" vid="{9AB2074F-16F5-4F35-BCD5-8407FA2E4B22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XXXXXXX_Template_Pcubed</Template>
  <TotalTime>0</TotalTime>
  <Words>408</Words>
  <Application>Microsoft Office PowerPoint</Application>
  <PresentationFormat>On-screen Show (16:9)</PresentationFormat>
  <Paragraphs>65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Narrow</vt:lpstr>
      <vt:lpstr>Calibri</vt:lpstr>
      <vt:lpstr>Georgia</vt:lpstr>
      <vt:lpstr>Symbol</vt:lpstr>
      <vt:lpstr>Times</vt:lpstr>
      <vt:lpstr>Wingdings</vt:lpstr>
      <vt:lpstr>PSI-Powerpoint-Master Calibri V2</vt:lpstr>
      <vt:lpstr>Low-Energy Beam Transport to Linac3 End</vt:lpstr>
      <vt:lpstr>Goals and Motivation</vt:lpstr>
      <vt:lpstr>Methods</vt:lpstr>
      <vt:lpstr>Results, Method 1</vt:lpstr>
      <vt:lpstr>The P3 Experiment  Follow us at intranet.psi.ch\Pcubed!</vt:lpstr>
      <vt:lpstr>P3 Bunker</vt:lpstr>
      <vt:lpstr>Porthos Switchyard and P3 Exp. in SwissFEL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Low-Energy Beam Transport to Linac3 End</dc:title>
  <dc:creator>Schär Mattia</dc:creator>
  <cp:lastModifiedBy>Mattia Schär</cp:lastModifiedBy>
  <cp:revision>19</cp:revision>
  <cp:lastPrinted>2015-09-30T13:23:15Z</cp:lastPrinted>
  <dcterms:created xsi:type="dcterms:W3CDTF">2023-10-06T13:39:06Z</dcterms:created>
  <dcterms:modified xsi:type="dcterms:W3CDTF">2023-10-10T06:05:40Z</dcterms:modified>
</cp:coreProperties>
</file>