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Lst>
  <p:sldSz cx="30275213" cy="42803763"/>
  <p:notesSz cx="29459238" cy="41986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8F1F"/>
    <a:srgbClr val="FFFFFF"/>
    <a:srgbClr val="B9B9B9"/>
    <a:srgbClr val="009FDF"/>
    <a:srgbClr val="5BC1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603" autoAdjust="0"/>
    <p:restoredTop sz="94660"/>
  </p:normalViewPr>
  <p:slideViewPr>
    <p:cSldViewPr snapToGrid="0">
      <p:cViewPr>
        <p:scale>
          <a:sx n="20" d="100"/>
          <a:sy n="20" d="100"/>
        </p:scale>
        <p:origin x="3138"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de-DE"/>
              <a:t>Mastertitelformat bearbeiten</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8439207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Vertical Text Placehold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3016345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de-DE"/>
              <a:t>Mastertitelformat bearbeiten</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546019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3096822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de-DE"/>
              <a:t>Mastertitelformat bearbeiten</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de-DE"/>
              <a:t>Mastertextformat bearbeiten</a:t>
            </a:r>
          </a:p>
        </p:txBody>
      </p:sp>
      <p:sp>
        <p:nvSpPr>
          <p:cNvPr id="4" name="Date Placeholder 3"/>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5" name="Footer Placeholder 4"/>
          <p:cNvSpPr>
            <a:spLocks noGrp="1"/>
          </p:cNvSpPr>
          <p:nvPr>
            <p:ph type="ftr" sz="quarter" idx="11"/>
          </p:nvPr>
        </p:nvSpPr>
        <p:spPr/>
        <p:txBody>
          <a:bodyPr/>
          <a:lstStyle/>
          <a:p>
            <a:endParaRPr lang="de-DE" dirty="0"/>
          </a:p>
        </p:txBody>
      </p:sp>
      <p:sp>
        <p:nvSpPr>
          <p:cNvPr id="6" name="Slide Number Placeholder 5"/>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29260396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Date Placeholder 4"/>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24970657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de-DE"/>
              <a:t>Mastertitelformat bearbeiten</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de-DE"/>
              <a:t>Mastertextformat bearbeiten</a:t>
            </a:r>
          </a:p>
        </p:txBody>
      </p:sp>
      <p:sp>
        <p:nvSpPr>
          <p:cNvPr id="4" name="Content Placeholder 3"/>
          <p:cNvSpPr>
            <a:spLocks noGrp="1"/>
          </p:cNvSpPr>
          <p:nvPr>
            <p:ph sz="half" idx="2"/>
          </p:nvPr>
        </p:nvSpPr>
        <p:spPr>
          <a:xfrm>
            <a:off x="2085368" y="15635264"/>
            <a:ext cx="12807832" cy="2299711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de-DE"/>
              <a:t>Mastertextformat bearbeiten</a:t>
            </a:r>
          </a:p>
        </p:txBody>
      </p:sp>
      <p:sp>
        <p:nvSpPr>
          <p:cNvPr id="6" name="Content Placeholder 5"/>
          <p:cNvSpPr>
            <a:spLocks noGrp="1"/>
          </p:cNvSpPr>
          <p:nvPr>
            <p:ph sz="quarter" idx="4"/>
          </p:nvPr>
        </p:nvSpPr>
        <p:spPr>
          <a:xfrm>
            <a:off x="15326828" y="15635264"/>
            <a:ext cx="12870909" cy="22997117"/>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Date Placeholder 6"/>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8" name="Footer Placeholder 7"/>
          <p:cNvSpPr>
            <a:spLocks noGrp="1"/>
          </p:cNvSpPr>
          <p:nvPr>
            <p:ph type="ftr" sz="quarter" idx="11"/>
          </p:nvPr>
        </p:nvSpPr>
        <p:spPr/>
        <p:txBody>
          <a:bodyPr/>
          <a:lstStyle/>
          <a:p>
            <a:endParaRPr lang="de-DE" dirty="0"/>
          </a:p>
        </p:txBody>
      </p:sp>
      <p:sp>
        <p:nvSpPr>
          <p:cNvPr id="9" name="Slide Number Placeholder 8"/>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2791590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Date Placeholder 2"/>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4" name="Footer Placeholder 3"/>
          <p:cNvSpPr>
            <a:spLocks noGrp="1"/>
          </p:cNvSpPr>
          <p:nvPr>
            <p:ph type="ftr" sz="quarter" idx="11"/>
          </p:nvPr>
        </p:nvSpPr>
        <p:spPr/>
        <p:txBody>
          <a:bodyPr/>
          <a:lstStyle/>
          <a:p>
            <a:endParaRPr lang="de-DE" dirty="0"/>
          </a:p>
        </p:txBody>
      </p:sp>
      <p:sp>
        <p:nvSpPr>
          <p:cNvPr id="5" name="Slide Number Placeholder 4"/>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362096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3" name="Footer Placeholder 2"/>
          <p:cNvSpPr>
            <a:spLocks noGrp="1"/>
          </p:cNvSpPr>
          <p:nvPr>
            <p:ph type="ftr" sz="quarter" idx="11"/>
          </p:nvPr>
        </p:nvSpPr>
        <p:spPr/>
        <p:txBody>
          <a:bodyPr/>
          <a:lstStyle/>
          <a:p>
            <a:endParaRPr lang="de-DE" dirty="0"/>
          </a:p>
        </p:txBody>
      </p:sp>
      <p:sp>
        <p:nvSpPr>
          <p:cNvPr id="4" name="Slide Number Placeholder 3"/>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1477122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de-DE"/>
              <a:t>Mastertitelformat bearbeiten</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de-DE"/>
              <a:t>Mastertextformat bearbeiten</a:t>
            </a:r>
          </a:p>
        </p:txBody>
      </p:sp>
      <p:sp>
        <p:nvSpPr>
          <p:cNvPr id="5" name="Date Placeholder 4"/>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1649966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de-DE"/>
              <a:t>Mastertitelformat bearbeiten</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de-DE"/>
              <a:t>Mastertextformat bearbeiten</a:t>
            </a:r>
          </a:p>
        </p:txBody>
      </p:sp>
      <p:sp>
        <p:nvSpPr>
          <p:cNvPr id="5" name="Date Placeholder 4"/>
          <p:cNvSpPr>
            <a:spLocks noGrp="1"/>
          </p:cNvSpPr>
          <p:nvPr>
            <p:ph type="dt" sz="half" idx="10"/>
          </p:nvPr>
        </p:nvSpPr>
        <p:spPr/>
        <p:txBody>
          <a:bodyPr/>
          <a:lstStyle/>
          <a:p>
            <a:fld id="{A31FB705-8022-402D-8981-EFC644D954F9}" type="datetimeFigureOut">
              <a:rPr lang="de-DE" smtClean="0"/>
              <a:t>04.10.2024</a:t>
            </a:fld>
            <a:endParaRPr lang="de-DE" dirty="0"/>
          </a:p>
        </p:txBody>
      </p:sp>
      <p:sp>
        <p:nvSpPr>
          <p:cNvPr id="6" name="Footer Placeholder 5"/>
          <p:cNvSpPr>
            <a:spLocks noGrp="1"/>
          </p:cNvSpPr>
          <p:nvPr>
            <p:ph type="ftr" sz="quarter" idx="11"/>
          </p:nvPr>
        </p:nvSpPr>
        <p:spPr/>
        <p:txBody>
          <a:bodyPr/>
          <a:lstStyle/>
          <a:p>
            <a:endParaRPr lang="de-DE" dirty="0"/>
          </a:p>
        </p:txBody>
      </p:sp>
      <p:sp>
        <p:nvSpPr>
          <p:cNvPr id="7" name="Slide Number Placeholder 6"/>
          <p:cNvSpPr>
            <a:spLocks noGrp="1"/>
          </p:cNvSpPr>
          <p:nvPr>
            <p:ph type="sldNum" sz="quarter" idx="12"/>
          </p:nvPr>
        </p:nvSpPr>
        <p:spPr/>
        <p:txBody>
          <a:bodyPr/>
          <a:lstStyle/>
          <a:p>
            <a:fld id="{F9E3152E-674C-46FE-9FE1-AB0A158BA8F0}" type="slidenum">
              <a:rPr lang="de-DE" smtClean="0"/>
              <a:t>‹Nr.›</a:t>
            </a:fld>
            <a:endParaRPr lang="de-DE" dirty="0"/>
          </a:p>
        </p:txBody>
      </p:sp>
    </p:spTree>
    <p:extLst>
      <p:ext uri="{BB962C8B-B14F-4D97-AF65-F5344CB8AC3E}">
        <p14:creationId xmlns:p14="http://schemas.microsoft.com/office/powerpoint/2010/main" val="3362872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A31FB705-8022-402D-8981-EFC644D954F9}" type="datetimeFigureOut">
              <a:rPr lang="de-DE" smtClean="0"/>
              <a:t>04.10.2024</a:t>
            </a:fld>
            <a:endParaRPr lang="de-DE" dirty="0"/>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de-DE" dirty="0"/>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F9E3152E-674C-46FE-9FE1-AB0A158BA8F0}" type="slidenum">
              <a:rPr lang="de-DE" smtClean="0"/>
              <a:t>‹Nr.›</a:t>
            </a:fld>
            <a:endParaRPr lang="de-DE" dirty="0"/>
          </a:p>
        </p:txBody>
      </p:sp>
    </p:spTree>
    <p:extLst>
      <p:ext uri="{BB962C8B-B14F-4D97-AF65-F5344CB8AC3E}">
        <p14:creationId xmlns:p14="http://schemas.microsoft.com/office/powerpoint/2010/main" val="21631658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2.jpeg"/><Relationship Id="rId18" Type="http://schemas.openxmlformats.org/officeDocument/2006/relationships/image" Target="../media/image17.svg"/><Relationship Id="rId26" Type="http://schemas.openxmlformats.org/officeDocument/2006/relationships/image" Target="../media/image25.png"/><Relationship Id="rId39" Type="http://schemas.openxmlformats.org/officeDocument/2006/relationships/image" Target="../media/image37.jpeg"/><Relationship Id="rId21" Type="http://schemas.openxmlformats.org/officeDocument/2006/relationships/image" Target="../media/image20.svg"/><Relationship Id="rId34" Type="http://schemas.openxmlformats.org/officeDocument/2006/relationships/image" Target="../media/image33.jpeg"/><Relationship Id="rId42" Type="http://schemas.openxmlformats.org/officeDocument/2006/relationships/image" Target="../media/image40.JPG"/><Relationship Id="rId7" Type="http://schemas.openxmlformats.org/officeDocument/2006/relationships/image" Target="../media/image6.png"/><Relationship Id="rId2" Type="http://schemas.openxmlformats.org/officeDocument/2006/relationships/image" Target="../media/image1.png"/><Relationship Id="rId16" Type="http://schemas.openxmlformats.org/officeDocument/2006/relationships/image" Target="../media/image15.png"/><Relationship Id="rId29" Type="http://schemas.openxmlformats.org/officeDocument/2006/relationships/image" Target="../media/image28.png"/><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png"/><Relationship Id="rId24" Type="http://schemas.openxmlformats.org/officeDocument/2006/relationships/image" Target="../media/image23.png"/><Relationship Id="rId32" Type="http://schemas.openxmlformats.org/officeDocument/2006/relationships/image" Target="../media/image31.jpeg"/><Relationship Id="rId37" Type="http://schemas.openxmlformats.org/officeDocument/2006/relationships/image" Target="../media/image36.png"/><Relationship Id="rId40" Type="http://schemas.openxmlformats.org/officeDocument/2006/relationships/image" Target="../media/image38.png"/><Relationship Id="rId45" Type="http://schemas.openxmlformats.org/officeDocument/2006/relationships/image" Target="../media/image43.png"/><Relationship Id="rId5" Type="http://schemas.openxmlformats.org/officeDocument/2006/relationships/image" Target="../media/image4.png"/><Relationship Id="rId15" Type="http://schemas.openxmlformats.org/officeDocument/2006/relationships/image" Target="../media/image14.png"/><Relationship Id="rId23" Type="http://schemas.openxmlformats.org/officeDocument/2006/relationships/image" Target="../media/image22.svg"/><Relationship Id="rId28" Type="http://schemas.openxmlformats.org/officeDocument/2006/relationships/image" Target="../media/image27.png"/><Relationship Id="rId36" Type="http://schemas.openxmlformats.org/officeDocument/2006/relationships/image" Target="../media/image35.jpeg"/><Relationship Id="rId10" Type="http://schemas.openxmlformats.org/officeDocument/2006/relationships/image" Target="../media/image9.png"/><Relationship Id="rId19" Type="http://schemas.openxmlformats.org/officeDocument/2006/relationships/image" Target="../media/image18.png"/><Relationship Id="rId31" Type="http://schemas.openxmlformats.org/officeDocument/2006/relationships/image" Target="../media/image30.jpg"/><Relationship Id="rId44" Type="http://schemas.openxmlformats.org/officeDocument/2006/relationships/image" Target="../media/image42.jpeg"/><Relationship Id="rId4" Type="http://schemas.openxmlformats.org/officeDocument/2006/relationships/image" Target="../media/image3.png"/><Relationship Id="rId9" Type="http://schemas.openxmlformats.org/officeDocument/2006/relationships/image" Target="../media/image8.jpg"/><Relationship Id="rId14" Type="http://schemas.openxmlformats.org/officeDocument/2006/relationships/image" Target="../media/image13.jpeg"/><Relationship Id="rId22" Type="http://schemas.openxmlformats.org/officeDocument/2006/relationships/image" Target="../media/image21.png"/><Relationship Id="rId27" Type="http://schemas.openxmlformats.org/officeDocument/2006/relationships/image" Target="../media/image26.jpeg"/><Relationship Id="rId30" Type="http://schemas.openxmlformats.org/officeDocument/2006/relationships/image" Target="../media/image29.jpeg"/><Relationship Id="rId35" Type="http://schemas.openxmlformats.org/officeDocument/2006/relationships/image" Target="../media/image34.jpeg"/><Relationship Id="rId43" Type="http://schemas.openxmlformats.org/officeDocument/2006/relationships/image" Target="../media/image41.png"/><Relationship Id="rId8" Type="http://schemas.openxmlformats.org/officeDocument/2006/relationships/image" Target="../media/image7.jpeg"/><Relationship Id="rId3" Type="http://schemas.openxmlformats.org/officeDocument/2006/relationships/image" Target="../media/image2.png"/><Relationship Id="rId12" Type="http://schemas.openxmlformats.org/officeDocument/2006/relationships/image" Target="../media/image11.jpeg"/><Relationship Id="rId17" Type="http://schemas.openxmlformats.org/officeDocument/2006/relationships/image" Target="../media/image16.png"/><Relationship Id="rId25" Type="http://schemas.openxmlformats.org/officeDocument/2006/relationships/image" Target="../media/image24.svg"/><Relationship Id="rId33" Type="http://schemas.openxmlformats.org/officeDocument/2006/relationships/image" Target="../media/image32.jpeg"/><Relationship Id="rId38" Type="http://schemas.microsoft.com/office/2007/relationships/hdphoto" Target="../media/hdphoto1.wdp"/><Relationship Id="rId46" Type="http://schemas.openxmlformats.org/officeDocument/2006/relationships/image" Target="../media/image44.png"/><Relationship Id="rId20" Type="http://schemas.openxmlformats.org/officeDocument/2006/relationships/image" Target="../media/image19.png"/><Relationship Id="rId41"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Rechteck: abgerundete Ecken 190">
            <a:extLst>
              <a:ext uri="{FF2B5EF4-FFF2-40B4-BE49-F238E27FC236}">
                <a16:creationId xmlns:a16="http://schemas.microsoft.com/office/drawing/2014/main" id="{96F11C7B-D468-4966-BE1A-3E622934614D}"/>
              </a:ext>
            </a:extLst>
          </p:cNvPr>
          <p:cNvSpPr/>
          <p:nvPr/>
        </p:nvSpPr>
        <p:spPr>
          <a:xfrm>
            <a:off x="15859282" y="13387993"/>
            <a:ext cx="13947497" cy="19931812"/>
          </a:xfrm>
          <a:prstGeom prst="roundRect">
            <a:avLst>
              <a:gd name="adj" fmla="val 3073"/>
            </a:avLst>
          </a:prstGeom>
          <a:solidFill>
            <a:schemeClr val="bg1">
              <a:lumMod val="95000"/>
            </a:schemeClr>
          </a:solidFill>
          <a:ln>
            <a:solidFill>
              <a:schemeClr val="accent1">
                <a:shade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dirty="0"/>
          </a:p>
        </p:txBody>
      </p:sp>
      <p:sp>
        <p:nvSpPr>
          <p:cNvPr id="99" name="Rechteck: abgerundete Ecken 98">
            <a:extLst>
              <a:ext uri="{FF2B5EF4-FFF2-40B4-BE49-F238E27FC236}">
                <a16:creationId xmlns:a16="http://schemas.microsoft.com/office/drawing/2014/main" id="{859B4ADD-BF43-4832-8FCC-0ACF89D09343}"/>
              </a:ext>
            </a:extLst>
          </p:cNvPr>
          <p:cNvSpPr/>
          <p:nvPr/>
        </p:nvSpPr>
        <p:spPr>
          <a:xfrm>
            <a:off x="15854177" y="33493921"/>
            <a:ext cx="13952604" cy="8983072"/>
          </a:xfrm>
          <a:prstGeom prst="roundRect">
            <a:avLst>
              <a:gd name="adj" fmla="val 4495"/>
            </a:avLst>
          </a:prstGeom>
          <a:solidFill>
            <a:schemeClr val="bg1">
              <a:lumMod val="95000"/>
            </a:schemeClr>
          </a:solidFill>
          <a:ln>
            <a:solidFill>
              <a:schemeClr val="accent1">
                <a:shade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dirty="0"/>
          </a:p>
        </p:txBody>
      </p:sp>
      <p:sp>
        <p:nvSpPr>
          <p:cNvPr id="98" name="Rechteck: abgerundete Ecken 97">
            <a:extLst>
              <a:ext uri="{FF2B5EF4-FFF2-40B4-BE49-F238E27FC236}">
                <a16:creationId xmlns:a16="http://schemas.microsoft.com/office/drawing/2014/main" id="{A9B46307-94DF-48E6-9DEE-4993B1D0B396}"/>
              </a:ext>
            </a:extLst>
          </p:cNvPr>
          <p:cNvSpPr/>
          <p:nvPr/>
        </p:nvSpPr>
        <p:spPr>
          <a:xfrm>
            <a:off x="360891" y="13376783"/>
            <a:ext cx="15328288" cy="27524748"/>
          </a:xfrm>
          <a:prstGeom prst="roundRect">
            <a:avLst>
              <a:gd name="adj" fmla="val 2586"/>
            </a:avLst>
          </a:prstGeom>
          <a:solidFill>
            <a:schemeClr val="bg1">
              <a:lumMod val="95000"/>
            </a:schemeClr>
          </a:solidFill>
          <a:ln>
            <a:solidFill>
              <a:schemeClr val="accent1">
                <a:shade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dirty="0"/>
          </a:p>
        </p:txBody>
      </p:sp>
      <p:sp>
        <p:nvSpPr>
          <p:cNvPr id="84" name="Rechteck: abgerundete Ecken 83">
            <a:extLst>
              <a:ext uri="{FF2B5EF4-FFF2-40B4-BE49-F238E27FC236}">
                <a16:creationId xmlns:a16="http://schemas.microsoft.com/office/drawing/2014/main" id="{22FD6E2A-2E61-4604-A78D-C28C5489F48E}"/>
              </a:ext>
            </a:extLst>
          </p:cNvPr>
          <p:cNvSpPr/>
          <p:nvPr/>
        </p:nvSpPr>
        <p:spPr>
          <a:xfrm>
            <a:off x="404233" y="6789084"/>
            <a:ext cx="29402548" cy="6306232"/>
          </a:xfrm>
          <a:prstGeom prst="roundRect">
            <a:avLst>
              <a:gd name="adj" fmla="val 6946"/>
            </a:avLst>
          </a:prstGeom>
          <a:solidFill>
            <a:schemeClr val="bg1">
              <a:lumMod val="95000"/>
            </a:schemeClr>
          </a:solidFill>
          <a:ln>
            <a:solidFill>
              <a:schemeClr val="accent1">
                <a:shade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dirty="0"/>
          </a:p>
        </p:txBody>
      </p:sp>
      <p:pic>
        <p:nvPicPr>
          <p:cNvPr id="11" name="Grafik 10">
            <a:extLst>
              <a:ext uri="{FF2B5EF4-FFF2-40B4-BE49-F238E27FC236}">
                <a16:creationId xmlns:a16="http://schemas.microsoft.com/office/drawing/2014/main" id="{7A51706A-DB12-4B48-A4E9-82DC008E4D2E}"/>
              </a:ext>
            </a:extLst>
          </p:cNvPr>
          <p:cNvPicPr>
            <a:picLocks noChangeAspect="1"/>
          </p:cNvPicPr>
          <p:nvPr/>
        </p:nvPicPr>
        <p:blipFill>
          <a:blip r:embed="rId2"/>
          <a:stretch>
            <a:fillRect/>
          </a:stretch>
        </p:blipFill>
        <p:spPr>
          <a:xfrm>
            <a:off x="659139" y="9858022"/>
            <a:ext cx="14125575" cy="2047875"/>
          </a:xfrm>
          <a:prstGeom prst="rect">
            <a:avLst/>
          </a:prstGeom>
        </p:spPr>
      </p:pic>
      <p:pic>
        <p:nvPicPr>
          <p:cNvPr id="3" name="Grafik 2">
            <a:extLst>
              <a:ext uri="{FF2B5EF4-FFF2-40B4-BE49-F238E27FC236}">
                <a16:creationId xmlns:a16="http://schemas.microsoft.com/office/drawing/2014/main" id="{C604C27A-4027-4407-B60C-32E22E063E31}"/>
              </a:ext>
            </a:extLst>
          </p:cNvPr>
          <p:cNvPicPr>
            <a:picLocks noChangeAspect="1"/>
          </p:cNvPicPr>
          <p:nvPr/>
        </p:nvPicPr>
        <p:blipFill rotWithShape="1">
          <a:blip r:embed="rId3"/>
          <a:srcRect b="24244"/>
          <a:stretch/>
        </p:blipFill>
        <p:spPr>
          <a:xfrm>
            <a:off x="19918236" y="7331907"/>
            <a:ext cx="9630727" cy="4573990"/>
          </a:xfrm>
          <a:prstGeom prst="rect">
            <a:avLst/>
          </a:prstGeom>
        </p:spPr>
      </p:pic>
      <p:pic>
        <p:nvPicPr>
          <p:cNvPr id="32" name="Grafik 31">
            <a:extLst>
              <a:ext uri="{FF2B5EF4-FFF2-40B4-BE49-F238E27FC236}">
                <a16:creationId xmlns:a16="http://schemas.microsoft.com/office/drawing/2014/main" id="{E779A61A-43B6-4BC6-A13F-9A10571AFFF5}"/>
              </a:ext>
            </a:extLst>
          </p:cNvPr>
          <p:cNvPicPr>
            <a:picLocks noChangeAspect="1"/>
          </p:cNvPicPr>
          <p:nvPr/>
        </p:nvPicPr>
        <p:blipFill rotWithShape="1">
          <a:blip r:embed="rId4">
            <a:extLst>
              <a:ext uri="{28A0092B-C50C-407E-A947-70E740481C1C}">
                <a14:useLocalDpi xmlns:a14="http://schemas.microsoft.com/office/drawing/2010/main" val="0"/>
              </a:ext>
            </a:extLst>
          </a:blip>
          <a:srcRect l="20239"/>
          <a:stretch/>
        </p:blipFill>
        <p:spPr>
          <a:xfrm>
            <a:off x="783717" y="31816419"/>
            <a:ext cx="6249246" cy="2005218"/>
          </a:xfrm>
          <a:prstGeom prst="rect">
            <a:avLst/>
          </a:prstGeom>
        </p:spPr>
      </p:pic>
      <p:sp>
        <p:nvSpPr>
          <p:cNvPr id="10" name="Text Box 284">
            <a:extLst>
              <a:ext uri="{FF2B5EF4-FFF2-40B4-BE49-F238E27FC236}">
                <a16:creationId xmlns:a16="http://schemas.microsoft.com/office/drawing/2014/main" id="{60556EF7-4BF5-4105-B465-3F05467308CE}"/>
              </a:ext>
            </a:extLst>
          </p:cNvPr>
          <p:cNvSpPr txBox="1">
            <a:spLocks noChangeArrowheads="1"/>
          </p:cNvSpPr>
          <p:nvPr/>
        </p:nvSpPr>
        <p:spPr bwMode="auto">
          <a:xfrm>
            <a:off x="383803" y="737703"/>
            <a:ext cx="29311503" cy="2831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p>
            <a:r>
              <a:rPr lang="en-US" sz="9200" b="1" dirty="0">
                <a:solidFill>
                  <a:srgbClr val="009FDF"/>
                </a:solidFill>
              </a:rPr>
              <a:t>Set-up, characterization &amp; mitigation of cross-talk between PM-based &amp; ferrite-enforced appliances for FLASH 2020</a:t>
            </a:r>
            <a:endParaRPr lang="en-GB" sz="9200" b="1" dirty="0">
              <a:solidFill>
                <a:srgbClr val="009FDF"/>
              </a:solidFill>
            </a:endParaRPr>
          </a:p>
        </p:txBody>
      </p:sp>
      <p:pic>
        <p:nvPicPr>
          <p:cNvPr id="5" name="Grafik 4">
            <a:extLst>
              <a:ext uri="{FF2B5EF4-FFF2-40B4-BE49-F238E27FC236}">
                <a16:creationId xmlns:a16="http://schemas.microsoft.com/office/drawing/2014/main" id="{DD4FB2A8-6BE6-4994-9D33-D75AD64EE85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568440" y="3305133"/>
            <a:ext cx="2980523" cy="2980523"/>
          </a:xfrm>
          <a:prstGeom prst="rect">
            <a:avLst/>
          </a:prstGeom>
        </p:spPr>
      </p:pic>
      <p:pic>
        <p:nvPicPr>
          <p:cNvPr id="7" name="Picture 39">
            <a:extLst>
              <a:ext uri="{FF2B5EF4-FFF2-40B4-BE49-F238E27FC236}">
                <a16:creationId xmlns:a16="http://schemas.microsoft.com/office/drawing/2014/main" id="{A4749644-571E-4F1B-8754-417163F7CC6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t="27737" b="14043"/>
          <a:stretch/>
        </p:blipFill>
        <p:spPr>
          <a:xfrm>
            <a:off x="5708899" y="41253576"/>
            <a:ext cx="3175334" cy="1390775"/>
          </a:xfrm>
          <a:prstGeom prst="rect">
            <a:avLst/>
          </a:prstGeom>
        </p:spPr>
      </p:pic>
      <p:sp>
        <p:nvSpPr>
          <p:cNvPr id="9" name="Rectangle 79">
            <a:extLst>
              <a:ext uri="{FF2B5EF4-FFF2-40B4-BE49-F238E27FC236}">
                <a16:creationId xmlns:a16="http://schemas.microsoft.com/office/drawing/2014/main" id="{D8B2D8AD-69AA-4DE9-BDAA-4D1562B06732}"/>
              </a:ext>
            </a:extLst>
          </p:cNvPr>
          <p:cNvSpPr>
            <a:spLocks noChangeArrowheads="1"/>
          </p:cNvSpPr>
          <p:nvPr/>
        </p:nvSpPr>
        <p:spPr bwMode="auto">
          <a:xfrm>
            <a:off x="495276" y="3644787"/>
            <a:ext cx="26037408" cy="3120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r>
              <a:rPr lang="en-GB" sz="5100" b="1" dirty="0">
                <a:solidFill>
                  <a:srgbClr val="F18F1F"/>
                </a:solidFill>
                <a:latin typeface="DesySans Office Cn Regular" panose="020B0604020202020204" charset="0"/>
              </a:rPr>
              <a:t>K. Götze</a:t>
            </a:r>
            <a:r>
              <a:rPr lang="en-GB" sz="5100" b="1" baseline="30000" dirty="0">
                <a:solidFill>
                  <a:srgbClr val="F18F1F"/>
                </a:solidFill>
                <a:latin typeface="DesySans Office Cn Regular" panose="020B0604020202020204" charset="0"/>
              </a:rPr>
              <a:t>1</a:t>
            </a:r>
            <a:r>
              <a:rPr lang="en-GB" sz="5100" b="1" dirty="0">
                <a:solidFill>
                  <a:srgbClr val="F18F1F"/>
                </a:solidFill>
                <a:latin typeface="DesySans Office Cn Regular" panose="020B0604020202020204" charset="0"/>
              </a:rPr>
              <a:t>, P. Vagin</a:t>
            </a:r>
            <a:r>
              <a:rPr lang="en-GB" sz="5100" b="1" baseline="30000" dirty="0">
                <a:solidFill>
                  <a:srgbClr val="F18F1F"/>
                </a:solidFill>
                <a:latin typeface="DesySans Office Cn Regular" panose="020B0604020202020204" charset="0"/>
              </a:rPr>
              <a:t>1</a:t>
            </a:r>
            <a:r>
              <a:rPr lang="en-GB" sz="5100" b="1" dirty="0">
                <a:solidFill>
                  <a:srgbClr val="F18F1F"/>
                </a:solidFill>
                <a:latin typeface="DesySans Office Cn Regular" panose="020B0604020202020204" charset="0"/>
              </a:rPr>
              <a:t>, P. Neumann</a:t>
            </a:r>
            <a:r>
              <a:rPr lang="en-GB" sz="5100" b="1" baseline="30000" dirty="0">
                <a:solidFill>
                  <a:srgbClr val="F18F1F"/>
                </a:solidFill>
                <a:latin typeface="DesySans Office Cn Regular" panose="020B0604020202020204" charset="0"/>
              </a:rPr>
              <a:t>1</a:t>
            </a:r>
            <a:r>
              <a:rPr lang="en-GB" sz="5100" b="1" dirty="0">
                <a:solidFill>
                  <a:srgbClr val="F18F1F"/>
                </a:solidFill>
                <a:latin typeface="DesySans Office Cn Regular" panose="020B0604020202020204" charset="0"/>
              </a:rPr>
              <a:t>, S. Telawane</a:t>
            </a:r>
            <a:r>
              <a:rPr lang="en-GB" sz="5100" b="1" baseline="30000" dirty="0">
                <a:solidFill>
                  <a:srgbClr val="F18F1F"/>
                </a:solidFill>
                <a:latin typeface="DesySans Office Cn Regular" panose="020B0604020202020204" charset="0"/>
              </a:rPr>
              <a:t>1</a:t>
            </a:r>
            <a:r>
              <a:rPr lang="en-GB" sz="5100" b="1" dirty="0">
                <a:solidFill>
                  <a:srgbClr val="F18F1F"/>
                </a:solidFill>
                <a:latin typeface="DesySans Office Cn Regular" panose="020B0604020202020204" charset="0"/>
              </a:rPr>
              <a:t>, A. Schöps</a:t>
            </a:r>
            <a:r>
              <a:rPr lang="en-GB" sz="5100" b="1" baseline="30000" dirty="0">
                <a:solidFill>
                  <a:srgbClr val="F18F1F"/>
                </a:solidFill>
                <a:latin typeface="DesySans Office Cn Regular" panose="020B0604020202020204" charset="0"/>
              </a:rPr>
              <a:t>1</a:t>
            </a:r>
            <a:r>
              <a:rPr lang="en-GB" sz="5100" b="1" dirty="0">
                <a:solidFill>
                  <a:srgbClr val="F18F1F"/>
                </a:solidFill>
                <a:latin typeface="DesySans Office Cn Regular" panose="020B0604020202020204" charset="0"/>
              </a:rPr>
              <a:t>, S. Yamin</a:t>
            </a:r>
            <a:r>
              <a:rPr lang="en-GB" sz="5100" b="1" baseline="30000" dirty="0">
                <a:solidFill>
                  <a:srgbClr val="F18F1F"/>
                </a:solidFill>
                <a:latin typeface="DesySans Office Cn Regular" panose="020B0604020202020204" charset="0"/>
              </a:rPr>
              <a:t>1</a:t>
            </a:r>
            <a:r>
              <a:rPr lang="en-GB" sz="5100" b="1" dirty="0">
                <a:solidFill>
                  <a:srgbClr val="F18F1F"/>
                </a:solidFill>
                <a:latin typeface="DesySans Office Cn Regular" panose="020B0604020202020204" charset="0"/>
              </a:rPr>
              <a:t>, T. Ramm</a:t>
            </a:r>
            <a:r>
              <a:rPr lang="en-GB" sz="5100" b="1" baseline="30000" dirty="0">
                <a:solidFill>
                  <a:srgbClr val="F18F1F"/>
                </a:solidFill>
                <a:latin typeface="DesySans Office Cn Regular" panose="020B0604020202020204" charset="0"/>
              </a:rPr>
              <a:t>1</a:t>
            </a:r>
            <a:r>
              <a:rPr lang="en-GB" sz="5100" b="1" dirty="0">
                <a:solidFill>
                  <a:srgbClr val="F18F1F"/>
                </a:solidFill>
                <a:latin typeface="DesySans Office Cn Regular" panose="020B0604020202020204" charset="0"/>
              </a:rPr>
              <a:t>, P. N’Gotta</a:t>
            </a:r>
            <a:r>
              <a:rPr lang="en-GB" sz="5100" b="1" baseline="30000" dirty="0">
                <a:solidFill>
                  <a:srgbClr val="F18F1F"/>
                </a:solidFill>
                <a:latin typeface="DesySans Office Cn Regular" panose="020B0604020202020204" charset="0"/>
              </a:rPr>
              <a:t>2</a:t>
            </a:r>
            <a:r>
              <a:rPr lang="en-GB" sz="5100" b="1" dirty="0">
                <a:solidFill>
                  <a:srgbClr val="F18F1F"/>
                </a:solidFill>
                <a:latin typeface="DesySans Office Cn Regular" panose="020B0604020202020204" charset="0"/>
              </a:rPr>
              <a:t>,</a:t>
            </a:r>
          </a:p>
          <a:p>
            <a:r>
              <a:rPr lang="en-GB" sz="5100" b="1" dirty="0">
                <a:solidFill>
                  <a:srgbClr val="F18F1F"/>
                </a:solidFill>
                <a:latin typeface="DesySans Office Cn Regular" panose="020B0604020202020204" charset="0"/>
              </a:rPr>
              <a:t>M. Tischer</a:t>
            </a:r>
            <a:r>
              <a:rPr lang="en-GB" sz="5100" b="1" baseline="30000" dirty="0">
                <a:solidFill>
                  <a:srgbClr val="F18F1F"/>
                </a:solidFill>
                <a:latin typeface="DesySans Office Cn Regular" panose="020B0604020202020204" charset="0"/>
              </a:rPr>
              <a:t>1</a:t>
            </a:r>
          </a:p>
          <a:p>
            <a:r>
              <a:rPr lang="en-GB" sz="4800" b="0" i="1" baseline="30000" dirty="0">
                <a:solidFill>
                  <a:srgbClr val="F18F1F"/>
                </a:solidFill>
                <a:latin typeface="DesySans Office Cn Regular" panose="020B0604020202020204" charset="0"/>
              </a:rPr>
              <a:t>1</a:t>
            </a:r>
            <a:r>
              <a:rPr lang="en-GB" sz="4800" b="0" i="1" dirty="0">
                <a:solidFill>
                  <a:srgbClr val="F18F1F"/>
                </a:solidFill>
                <a:latin typeface="DesySans Office Cn Regular" panose="020B0604020202020204" charset="0"/>
              </a:rPr>
              <a:t> DESY Undulator</a:t>
            </a:r>
            <a:r>
              <a:rPr lang="de-DE" sz="4800" b="0" i="1" dirty="0">
                <a:solidFill>
                  <a:srgbClr val="F18F1F"/>
                </a:solidFill>
                <a:latin typeface="DesySans Office Cn Regular" panose="020B0604020202020204" charset="0"/>
              </a:rPr>
              <a:t> </a:t>
            </a:r>
            <a:r>
              <a:rPr lang="en-GB" sz="4800" b="0" i="1" dirty="0">
                <a:solidFill>
                  <a:srgbClr val="F18F1F"/>
                </a:solidFill>
                <a:latin typeface="DesySans Office Cn Regular" panose="020B0604020202020204" charset="0"/>
              </a:rPr>
              <a:t>group FS-US, </a:t>
            </a:r>
            <a:r>
              <a:rPr lang="en-GB" sz="4800" i="1" dirty="0" err="1">
                <a:solidFill>
                  <a:srgbClr val="F18F1F"/>
                </a:solidFill>
                <a:latin typeface="DesySans Office Cn Regular" panose="020B0604020202020204" charset="0"/>
              </a:rPr>
              <a:t>Deutsches</a:t>
            </a:r>
            <a:r>
              <a:rPr lang="en-GB" sz="4800" i="1" dirty="0">
                <a:solidFill>
                  <a:srgbClr val="F18F1F"/>
                </a:solidFill>
                <a:latin typeface="DesySans Office Cn Regular" panose="020B0604020202020204" charset="0"/>
              </a:rPr>
              <a:t> </a:t>
            </a:r>
            <a:r>
              <a:rPr lang="en-GB" sz="4800" i="1" dirty="0" err="1">
                <a:solidFill>
                  <a:srgbClr val="F18F1F"/>
                </a:solidFill>
                <a:latin typeface="DesySans Office Cn Regular" panose="020B0604020202020204" charset="0"/>
              </a:rPr>
              <a:t>Elektronen</a:t>
            </a:r>
            <a:r>
              <a:rPr lang="en-GB" sz="4800" i="1" dirty="0">
                <a:solidFill>
                  <a:srgbClr val="F18F1F"/>
                </a:solidFill>
                <a:latin typeface="DesySans Office Cn Regular" panose="020B0604020202020204" charset="0"/>
              </a:rPr>
              <a:t>-Synchrotron, </a:t>
            </a:r>
            <a:r>
              <a:rPr lang="en-GB" sz="4800" i="1" dirty="0" err="1">
                <a:solidFill>
                  <a:srgbClr val="F18F1F"/>
                </a:solidFill>
                <a:latin typeface="DesySans Office Cn Regular" panose="020B0604020202020204" charset="0"/>
              </a:rPr>
              <a:t>Notkestraße</a:t>
            </a:r>
            <a:r>
              <a:rPr lang="en-GB" sz="4800" i="1" dirty="0">
                <a:solidFill>
                  <a:srgbClr val="F18F1F"/>
                </a:solidFill>
                <a:latin typeface="DesySans Office Cn Regular" panose="020B0604020202020204" charset="0"/>
              </a:rPr>
              <a:t> 85, 22607 Hamburg, Germany </a:t>
            </a:r>
            <a:r>
              <a:rPr lang="en-GB" sz="4800" b="0" i="1" baseline="30000" dirty="0">
                <a:solidFill>
                  <a:srgbClr val="F18F1F"/>
                </a:solidFill>
                <a:latin typeface="DesySans Office Cn Regular" panose="020B0604020202020204" charset="0"/>
              </a:rPr>
              <a:t>2</a:t>
            </a:r>
            <a:r>
              <a:rPr lang="en-GB" sz="4800" i="1" dirty="0">
                <a:solidFill>
                  <a:srgbClr val="F18F1F"/>
                </a:solidFill>
                <a:latin typeface="DesySans Office Cn Regular" panose="020B0604020202020204" charset="0"/>
              </a:rPr>
              <a:t>Brookhaven National Laboratory, Upton, NY 11973-5000, USA	</a:t>
            </a:r>
            <a:r>
              <a:rPr lang="en-GB" sz="4800" b="1" dirty="0">
                <a:solidFill>
                  <a:srgbClr val="F18F1F"/>
                </a:solidFill>
                <a:latin typeface="DesySans Office Cn Regular" panose="020B0604020202020204" charset="0"/>
              </a:rPr>
              <a:t>kathrin.goetze@desy.de</a:t>
            </a:r>
            <a:endParaRPr lang="en-GB" sz="4800" b="1" dirty="0">
              <a:latin typeface="DesySans Office Cn Regular" panose="020B0604020202020204" charset="0"/>
            </a:endParaRPr>
          </a:p>
        </p:txBody>
      </p:sp>
      <p:pic>
        <p:nvPicPr>
          <p:cNvPr id="23" name="Picture 1">
            <a:extLst>
              <a:ext uri="{FF2B5EF4-FFF2-40B4-BE49-F238E27FC236}">
                <a16:creationId xmlns:a16="http://schemas.microsoft.com/office/drawing/2014/main" id="{153FFF61-A5F5-47A7-A590-E6120E627B79}"/>
              </a:ext>
            </a:extLst>
          </p:cNvPr>
          <p:cNvPicPr>
            <a:picLocks noChangeAspect="1"/>
          </p:cNvPicPr>
          <p:nvPr/>
        </p:nvPicPr>
        <p:blipFill rotWithShape="1">
          <a:blip r:embed="rId7"/>
          <a:srcRect r="64754"/>
          <a:stretch/>
        </p:blipFill>
        <p:spPr>
          <a:xfrm>
            <a:off x="7463292" y="14587661"/>
            <a:ext cx="3114820" cy="7069998"/>
          </a:xfrm>
          <a:prstGeom prst="rect">
            <a:avLst/>
          </a:prstGeom>
        </p:spPr>
      </p:pic>
      <p:pic>
        <p:nvPicPr>
          <p:cNvPr id="24" name="Grafik 23">
            <a:extLst>
              <a:ext uri="{FF2B5EF4-FFF2-40B4-BE49-F238E27FC236}">
                <a16:creationId xmlns:a16="http://schemas.microsoft.com/office/drawing/2014/main" id="{737CEAAE-0089-4C12-990D-51E5AF1E3D8A}"/>
              </a:ext>
            </a:extLst>
          </p:cNvPr>
          <p:cNvPicPr>
            <a:picLocks noChangeAspect="1"/>
          </p:cNvPicPr>
          <p:nvPr/>
        </p:nvPicPr>
        <p:blipFill rotWithShape="1">
          <a:blip r:embed="rId8">
            <a:extLst>
              <a:ext uri="{28A0092B-C50C-407E-A947-70E740481C1C}">
                <a14:useLocalDpi xmlns:a14="http://schemas.microsoft.com/office/drawing/2010/main" val="0"/>
              </a:ext>
            </a:extLst>
          </a:blip>
          <a:srcRect t="30215" r="28587" b="10012"/>
          <a:stretch/>
        </p:blipFill>
        <p:spPr>
          <a:xfrm>
            <a:off x="3459174" y="29275836"/>
            <a:ext cx="2063214" cy="2302503"/>
          </a:xfrm>
          <a:prstGeom prst="rect">
            <a:avLst/>
          </a:prstGeom>
        </p:spPr>
      </p:pic>
      <p:pic>
        <p:nvPicPr>
          <p:cNvPr id="28" name="Grafik 27">
            <a:extLst>
              <a:ext uri="{FF2B5EF4-FFF2-40B4-BE49-F238E27FC236}">
                <a16:creationId xmlns:a16="http://schemas.microsoft.com/office/drawing/2014/main" id="{9B7E0A65-BAAF-4054-AEB4-D1C3FA0A691C}"/>
              </a:ext>
            </a:extLst>
          </p:cNvPr>
          <p:cNvPicPr>
            <a:picLocks noChangeAspect="1"/>
          </p:cNvPicPr>
          <p:nvPr/>
        </p:nvPicPr>
        <p:blipFill rotWithShape="1">
          <a:blip r:embed="rId9">
            <a:extLst>
              <a:ext uri="{28A0092B-C50C-407E-A947-70E740481C1C}">
                <a14:useLocalDpi xmlns:a14="http://schemas.microsoft.com/office/drawing/2010/main" val="0"/>
              </a:ext>
            </a:extLst>
          </a:blip>
          <a:srcRect b="10561"/>
          <a:stretch/>
        </p:blipFill>
        <p:spPr>
          <a:xfrm>
            <a:off x="7543947" y="22637116"/>
            <a:ext cx="2206352" cy="2631110"/>
          </a:xfrm>
          <a:prstGeom prst="rect">
            <a:avLst/>
          </a:prstGeom>
        </p:spPr>
      </p:pic>
      <p:pic>
        <p:nvPicPr>
          <p:cNvPr id="34" name="Grafik 33">
            <a:extLst>
              <a:ext uri="{FF2B5EF4-FFF2-40B4-BE49-F238E27FC236}">
                <a16:creationId xmlns:a16="http://schemas.microsoft.com/office/drawing/2014/main" id="{442B447F-AE7E-44D4-886C-D74716DB4DDA}"/>
              </a:ext>
            </a:extLst>
          </p:cNvPr>
          <p:cNvPicPr>
            <a:picLocks noChangeAspect="1"/>
          </p:cNvPicPr>
          <p:nvPr/>
        </p:nvPicPr>
        <p:blipFill rotWithShape="1">
          <a:blip r:embed="rId10">
            <a:extLst>
              <a:ext uri="{28A0092B-C50C-407E-A947-70E740481C1C}">
                <a14:useLocalDpi xmlns:a14="http://schemas.microsoft.com/office/drawing/2010/main" val="0"/>
              </a:ext>
            </a:extLst>
          </a:blip>
          <a:srcRect t="1" r="49540" b="47657"/>
          <a:stretch/>
        </p:blipFill>
        <p:spPr>
          <a:xfrm>
            <a:off x="9945365" y="34877400"/>
            <a:ext cx="5400507" cy="3959999"/>
          </a:xfrm>
          <a:prstGeom prst="rect">
            <a:avLst/>
          </a:prstGeom>
        </p:spPr>
      </p:pic>
      <p:sp>
        <p:nvSpPr>
          <p:cNvPr id="43" name="Textfeld 42">
            <a:extLst>
              <a:ext uri="{FF2B5EF4-FFF2-40B4-BE49-F238E27FC236}">
                <a16:creationId xmlns:a16="http://schemas.microsoft.com/office/drawing/2014/main" id="{0E8F95E2-03DC-4FB8-9E60-3696D5EAAAEA}"/>
              </a:ext>
            </a:extLst>
          </p:cNvPr>
          <p:cNvSpPr txBox="1"/>
          <p:nvPr/>
        </p:nvSpPr>
        <p:spPr>
          <a:xfrm>
            <a:off x="860113" y="13387992"/>
            <a:ext cx="14372626" cy="707886"/>
          </a:xfrm>
          <a:prstGeom prst="rect">
            <a:avLst/>
          </a:prstGeom>
          <a:noFill/>
        </p:spPr>
        <p:txBody>
          <a:bodyPr wrap="square" rtlCol="0">
            <a:spAutoFit/>
          </a:bodyPr>
          <a:lstStyle/>
          <a:p>
            <a:pPr algn="ctr"/>
            <a:r>
              <a:rPr lang="en-GB" sz="4000" b="1" dirty="0">
                <a:solidFill>
                  <a:srgbClr val="009FDF"/>
                </a:solidFill>
              </a:rPr>
              <a:t>Permanent-magnet based phased phase shifters</a:t>
            </a:r>
            <a:endParaRPr lang="en-GB" sz="2400" dirty="0">
              <a:solidFill>
                <a:srgbClr val="5BC1EA"/>
              </a:solidFill>
            </a:endParaRPr>
          </a:p>
        </p:txBody>
      </p:sp>
      <p:sp>
        <p:nvSpPr>
          <p:cNvPr id="55" name="Textfeld 54">
            <a:extLst>
              <a:ext uri="{FF2B5EF4-FFF2-40B4-BE49-F238E27FC236}">
                <a16:creationId xmlns:a16="http://schemas.microsoft.com/office/drawing/2014/main" id="{9C7A99FB-A489-4A07-BB0F-B29FFFA91102}"/>
              </a:ext>
            </a:extLst>
          </p:cNvPr>
          <p:cNvSpPr txBox="1"/>
          <p:nvPr/>
        </p:nvSpPr>
        <p:spPr>
          <a:xfrm>
            <a:off x="564604" y="6902541"/>
            <a:ext cx="19353632" cy="2923877"/>
          </a:xfrm>
          <a:prstGeom prst="rect">
            <a:avLst/>
          </a:prstGeom>
          <a:noFill/>
        </p:spPr>
        <p:txBody>
          <a:bodyPr wrap="square" rtlCol="0">
            <a:spAutoFit/>
          </a:bodyPr>
          <a:lstStyle/>
          <a:p>
            <a:pPr algn="ctr"/>
            <a:r>
              <a:rPr lang="en-GB" sz="4000" b="1" dirty="0">
                <a:solidFill>
                  <a:srgbClr val="009FDF"/>
                </a:solidFill>
              </a:rPr>
              <a:t>Seeding line with radiators – Upgrade of FLASH1 to a seeded FEL</a:t>
            </a:r>
          </a:p>
          <a:p>
            <a:pPr marL="342900" indent="-342900">
              <a:buFont typeface="Arial" panose="020B0604020202020204" pitchFamily="34" charset="0"/>
              <a:buChar char="•"/>
            </a:pPr>
            <a:r>
              <a:rPr lang="en-GB" sz="2400" dirty="0"/>
              <a:t>6 variable polarisation undulators (APPLE III) of 2.5m length each, with intersections of about 0.8m length between the undulators.</a:t>
            </a:r>
          </a:p>
          <a:p>
            <a:pPr marL="342900" indent="-342900">
              <a:buFont typeface="Arial" panose="020B0604020202020204" pitchFamily="34" charset="0"/>
              <a:buChar char="•"/>
            </a:pPr>
            <a:r>
              <a:rPr lang="en-GB" sz="2400" dirty="0"/>
              <a:t>Intersection contains various e-beam diagnostics, vacuum instrumentation, a quadrupole magnet, </a:t>
            </a:r>
            <a:r>
              <a:rPr lang="en-GB" sz="2400" b="1" dirty="0"/>
              <a:t>corrector coils  </a:t>
            </a:r>
            <a:r>
              <a:rPr lang="en-GB" sz="2400" dirty="0"/>
              <a:t>and a </a:t>
            </a:r>
            <a:r>
              <a:rPr lang="en-GB" sz="2400" b="1" dirty="0"/>
              <a:t>phase shifter chicane magnet</a:t>
            </a:r>
            <a:r>
              <a:rPr lang="en-GB" sz="2400" dirty="0"/>
              <a:t>.</a:t>
            </a:r>
          </a:p>
          <a:p>
            <a:pPr marL="342900" indent="-342900">
              <a:buFont typeface="Arial" panose="020B0604020202020204" pitchFamily="34" charset="0"/>
              <a:buChar char="•"/>
            </a:pPr>
            <a:r>
              <a:rPr lang="en-GB" sz="2400" dirty="0"/>
              <a:t>The phase shifters are used to </a:t>
            </a:r>
            <a:r>
              <a:rPr lang="en-GB" sz="2400" b="1" dirty="0"/>
              <a:t>delay the electron beam trajectory </a:t>
            </a:r>
            <a:r>
              <a:rPr lang="en-GB" sz="2400" dirty="0"/>
              <a:t>to phase the </a:t>
            </a:r>
            <a:r>
              <a:rPr lang="en-GB" sz="2400" b="1" dirty="0"/>
              <a:t>radiation of the adjacent undulators </a:t>
            </a:r>
            <a:r>
              <a:rPr lang="en-GB" sz="2400" dirty="0"/>
              <a:t>which shall </a:t>
            </a:r>
            <a:r>
              <a:rPr lang="en-GB" sz="2400" b="1" dirty="0"/>
              <a:t>interfere constructively and radiate coherently</a:t>
            </a:r>
            <a:r>
              <a:rPr lang="en-GB" sz="2400" dirty="0"/>
              <a:t>.</a:t>
            </a:r>
          </a:p>
          <a:p>
            <a:pPr marL="342900" indent="-342900">
              <a:buFont typeface="Arial" panose="020B0604020202020204" pitchFamily="34" charset="0"/>
              <a:buChar char="•"/>
            </a:pPr>
            <a:r>
              <a:rPr lang="en-GB" sz="2400" dirty="0"/>
              <a:t>Longitudinal space in the intersections is constrained: a </a:t>
            </a:r>
            <a:r>
              <a:rPr lang="en-GB" sz="2400" b="1" dirty="0"/>
              <a:t>compact, permanent magnet-based </a:t>
            </a:r>
            <a:r>
              <a:rPr lang="en-GB" sz="2400" dirty="0"/>
              <a:t>phase shifter was developed to replace larger EM phase shifters and a </a:t>
            </a:r>
            <a:r>
              <a:rPr lang="en-GB" sz="2400" b="1" dirty="0"/>
              <a:t>series of ten PSs</a:t>
            </a:r>
            <a:r>
              <a:rPr lang="en-GB" sz="2400" dirty="0"/>
              <a:t> was built.</a:t>
            </a:r>
          </a:p>
        </p:txBody>
      </p:sp>
      <p:sp>
        <p:nvSpPr>
          <p:cNvPr id="59" name="Textfeld 58">
            <a:extLst>
              <a:ext uri="{FF2B5EF4-FFF2-40B4-BE49-F238E27FC236}">
                <a16:creationId xmlns:a16="http://schemas.microsoft.com/office/drawing/2014/main" id="{66264F68-79BF-486E-AD5C-489D2C830680}"/>
              </a:ext>
            </a:extLst>
          </p:cNvPr>
          <p:cNvSpPr txBox="1"/>
          <p:nvPr/>
        </p:nvSpPr>
        <p:spPr>
          <a:xfrm>
            <a:off x="564601" y="18849658"/>
            <a:ext cx="6533610" cy="1200329"/>
          </a:xfrm>
          <a:prstGeom prst="rect">
            <a:avLst/>
          </a:prstGeom>
          <a:noFill/>
        </p:spPr>
        <p:txBody>
          <a:bodyPr wrap="square" rtlCol="0">
            <a:spAutoFit/>
          </a:bodyPr>
          <a:lstStyle/>
          <a:p>
            <a:pPr algn="just"/>
            <a:r>
              <a:rPr lang="en-US" sz="2400" dirty="0"/>
              <a:t>L: Phase advance along the beam direction for 8mm gap. R: Magnet configuration, black arrows indicate the direction of magnetization.</a:t>
            </a:r>
            <a:endParaRPr lang="de-DE" sz="2400" dirty="0"/>
          </a:p>
        </p:txBody>
      </p:sp>
      <p:sp>
        <p:nvSpPr>
          <p:cNvPr id="60" name="Textfeld 59">
            <a:extLst>
              <a:ext uri="{FF2B5EF4-FFF2-40B4-BE49-F238E27FC236}">
                <a16:creationId xmlns:a16="http://schemas.microsoft.com/office/drawing/2014/main" id="{BAED9614-CFE1-43DA-B936-301B6FDBF9DF}"/>
              </a:ext>
            </a:extLst>
          </p:cNvPr>
          <p:cNvSpPr txBox="1"/>
          <p:nvPr/>
        </p:nvSpPr>
        <p:spPr>
          <a:xfrm>
            <a:off x="7419833" y="21917255"/>
            <a:ext cx="8222628" cy="707886"/>
          </a:xfrm>
          <a:prstGeom prst="rect">
            <a:avLst/>
          </a:prstGeom>
          <a:noFill/>
        </p:spPr>
        <p:txBody>
          <a:bodyPr wrap="square" rtlCol="0">
            <a:spAutoFit/>
          </a:bodyPr>
          <a:lstStyle/>
          <a:p>
            <a:r>
              <a:rPr lang="en-GB" sz="4000" dirty="0">
                <a:solidFill>
                  <a:srgbClr val="009FDF"/>
                </a:solidFill>
              </a:rPr>
              <a:t>Magnet characterization and sorting</a:t>
            </a:r>
          </a:p>
        </p:txBody>
      </p:sp>
      <p:sp>
        <p:nvSpPr>
          <p:cNvPr id="65" name="Textfeld 64">
            <a:extLst>
              <a:ext uri="{FF2B5EF4-FFF2-40B4-BE49-F238E27FC236}">
                <a16:creationId xmlns:a16="http://schemas.microsoft.com/office/drawing/2014/main" id="{60A4491D-F869-4130-B248-0CE9A7C93B75}"/>
              </a:ext>
            </a:extLst>
          </p:cNvPr>
          <p:cNvSpPr txBox="1"/>
          <p:nvPr/>
        </p:nvSpPr>
        <p:spPr>
          <a:xfrm>
            <a:off x="7556227" y="30711138"/>
            <a:ext cx="7943822" cy="3785652"/>
          </a:xfrm>
          <a:prstGeom prst="rect">
            <a:avLst/>
          </a:prstGeom>
          <a:noFill/>
        </p:spPr>
        <p:txBody>
          <a:bodyPr wrap="square" rtlCol="0">
            <a:spAutoFit/>
          </a:bodyPr>
          <a:lstStyle/>
          <a:p>
            <a:pPr algn="just"/>
            <a:r>
              <a:rPr lang="en-GB" sz="2400" dirty="0"/>
              <a:t>L: Total magnetic moment and angular distribution of the moment for 88 magnets. R: Inset: Vert and </a:t>
            </a:r>
            <a:r>
              <a:rPr lang="en-GB" sz="2400" dirty="0" err="1"/>
              <a:t>hor</a:t>
            </a:r>
            <a:r>
              <a:rPr lang="en-GB" sz="2400" dirty="0"/>
              <a:t> 1st field integral of a phase shifter with </a:t>
            </a:r>
            <a:r>
              <a:rPr lang="en-GB" sz="2400" b="1" dirty="0"/>
              <a:t>arbitrarily picked magnets</a:t>
            </a:r>
            <a:r>
              <a:rPr lang="en-GB" sz="2400" dirty="0"/>
              <a:t>. A </a:t>
            </a:r>
            <a:r>
              <a:rPr lang="en-GB" sz="2400" b="1" dirty="0"/>
              <a:t>sorting process </a:t>
            </a:r>
            <a:r>
              <a:rPr lang="en-GB" sz="2400" dirty="0"/>
              <a:t>would start with an arbitrary starting configuration and would rotate and swap magnets randomly in each position, keeping only more favourable configurations. After 50‘000 iterations, the total field integral close to the beam was reduced to </a:t>
            </a:r>
            <a:r>
              <a:rPr lang="en-GB" sz="2400" b="1" dirty="0"/>
              <a:t>&lt;0.05Tmm</a:t>
            </a:r>
            <a:r>
              <a:rPr lang="en-GB" sz="2400" dirty="0"/>
              <a:t>. </a:t>
            </a:r>
            <a:r>
              <a:rPr lang="en-GB" sz="2400" b="1" dirty="0"/>
              <a:t>Off-sets</a:t>
            </a:r>
            <a:r>
              <a:rPr lang="en-GB" sz="2400" dirty="0"/>
              <a:t> in the measured data (symbols) result from </a:t>
            </a:r>
            <a:r>
              <a:rPr lang="en-GB" sz="2400" b="1" dirty="0"/>
              <a:t>small misalignments </a:t>
            </a:r>
            <a:r>
              <a:rPr lang="en-GB" sz="2400" dirty="0"/>
              <a:t>during the mounting process.</a:t>
            </a:r>
          </a:p>
        </p:txBody>
      </p:sp>
      <p:sp>
        <p:nvSpPr>
          <p:cNvPr id="66" name="Textfeld 65">
            <a:extLst>
              <a:ext uri="{FF2B5EF4-FFF2-40B4-BE49-F238E27FC236}">
                <a16:creationId xmlns:a16="http://schemas.microsoft.com/office/drawing/2014/main" id="{B58137A7-F2AB-4282-8417-85024E95803C}"/>
              </a:ext>
            </a:extLst>
          </p:cNvPr>
          <p:cNvSpPr txBox="1"/>
          <p:nvPr/>
        </p:nvSpPr>
        <p:spPr>
          <a:xfrm>
            <a:off x="564601" y="20096687"/>
            <a:ext cx="6657701" cy="2185214"/>
          </a:xfrm>
          <a:prstGeom prst="rect">
            <a:avLst/>
          </a:prstGeom>
          <a:noFill/>
        </p:spPr>
        <p:txBody>
          <a:bodyPr wrap="square" rtlCol="0">
            <a:spAutoFit/>
          </a:bodyPr>
          <a:lstStyle/>
          <a:p>
            <a:pPr algn="just"/>
            <a:r>
              <a:rPr lang="en-GB" sz="4000" dirty="0">
                <a:solidFill>
                  <a:srgbClr val="009FDF"/>
                </a:solidFill>
              </a:rPr>
              <a:t>Assembly</a:t>
            </a:r>
          </a:p>
          <a:p>
            <a:pPr algn="just"/>
            <a:r>
              <a:rPr lang="en-GB" sz="2400" b="1" dirty="0"/>
              <a:t>Large forces </a:t>
            </a:r>
            <a:r>
              <a:rPr lang="en-GB" sz="2400" dirty="0"/>
              <a:t>of &gt;700N: </a:t>
            </a:r>
            <a:r>
              <a:rPr lang="en-GB" sz="2400" b="1" dirty="0"/>
              <a:t>dedicated frame </a:t>
            </a:r>
            <a:r>
              <a:rPr lang="en-GB" sz="2400" dirty="0"/>
              <a:t>that allows for a </a:t>
            </a:r>
            <a:r>
              <a:rPr lang="en-GB" sz="2400" b="1" dirty="0"/>
              <a:t>safe and accurate mounting </a:t>
            </a:r>
            <a:r>
              <a:rPr lang="en-GB" sz="2400" dirty="0"/>
              <a:t>of the magnets into their keepers. </a:t>
            </a:r>
          </a:p>
          <a:p>
            <a:pPr algn="just"/>
            <a:r>
              <a:rPr lang="en-GB" sz="2400" dirty="0"/>
              <a:t>Process can be </a:t>
            </a:r>
            <a:r>
              <a:rPr lang="en-GB" sz="2400" b="1" dirty="0"/>
              <a:t>reversed</a:t>
            </a:r>
            <a:r>
              <a:rPr lang="en-GB" sz="2400" dirty="0"/>
              <a:t> to take magnets out safely.</a:t>
            </a:r>
          </a:p>
        </p:txBody>
      </p:sp>
      <p:sp>
        <p:nvSpPr>
          <p:cNvPr id="67" name="Textfeld 66">
            <a:extLst>
              <a:ext uri="{FF2B5EF4-FFF2-40B4-BE49-F238E27FC236}">
                <a16:creationId xmlns:a16="http://schemas.microsoft.com/office/drawing/2014/main" id="{A954C7A9-6E94-4ED9-8452-EAC6276D3DF2}"/>
              </a:ext>
            </a:extLst>
          </p:cNvPr>
          <p:cNvSpPr txBox="1"/>
          <p:nvPr/>
        </p:nvSpPr>
        <p:spPr>
          <a:xfrm>
            <a:off x="564602" y="25233371"/>
            <a:ext cx="6754976" cy="4031873"/>
          </a:xfrm>
          <a:prstGeom prst="rect">
            <a:avLst/>
          </a:prstGeom>
          <a:noFill/>
        </p:spPr>
        <p:txBody>
          <a:bodyPr wrap="square" rtlCol="0">
            <a:spAutoFit/>
          </a:bodyPr>
          <a:lstStyle/>
          <a:p>
            <a:pPr algn="just"/>
            <a:r>
              <a:rPr lang="en-GB" sz="4000" dirty="0">
                <a:solidFill>
                  <a:srgbClr val="009FDF"/>
                </a:solidFill>
              </a:rPr>
              <a:t>Characterization and tuning</a:t>
            </a:r>
          </a:p>
          <a:p>
            <a:pPr algn="just"/>
            <a:r>
              <a:rPr lang="en-GB" sz="2400" dirty="0"/>
              <a:t>Characterization by </a:t>
            </a:r>
            <a:r>
              <a:rPr lang="en-GB" sz="2400" b="1" dirty="0"/>
              <a:t>Hall probe and stretched wire measurements</a:t>
            </a:r>
            <a:r>
              <a:rPr lang="en-GB" sz="2400" dirty="0"/>
              <a:t>. </a:t>
            </a:r>
            <a:r>
              <a:rPr lang="en-GB" sz="2400" b="1" dirty="0"/>
              <a:t>Remaining on-axis field integrals </a:t>
            </a:r>
            <a:r>
              <a:rPr lang="en-GB" sz="2400" dirty="0"/>
              <a:t>compensated by </a:t>
            </a:r>
            <a:r>
              <a:rPr lang="en-GB" sz="2400" b="1" dirty="0"/>
              <a:t>inserting magnetic screws</a:t>
            </a:r>
            <a:r>
              <a:rPr lang="en-GB" sz="2400" dirty="0"/>
              <a:t> </a:t>
            </a:r>
            <a:r>
              <a:rPr lang="en-US" sz="2400" dirty="0"/>
              <a:t>acting as a shunt </a:t>
            </a:r>
            <a:r>
              <a:rPr lang="en-GB" sz="2400" dirty="0"/>
              <a:t>on the side of the keepers. </a:t>
            </a:r>
            <a:r>
              <a:rPr lang="en-GB" sz="2400" b="1" dirty="0"/>
              <a:t>Magnetic signature </a:t>
            </a:r>
            <a:r>
              <a:rPr lang="en-GB" sz="2400" dirty="0"/>
              <a:t>of one screw at different distances to the magnets was </a:t>
            </a:r>
            <a:r>
              <a:rPr lang="en-GB" sz="2400" b="1" dirty="0"/>
              <a:t>first calculated in </a:t>
            </a:r>
            <a:r>
              <a:rPr lang="en-GB" sz="2400" b="1" dirty="0" err="1"/>
              <a:t>Radia</a:t>
            </a:r>
            <a:r>
              <a:rPr lang="en-GB" sz="2400" dirty="0"/>
              <a:t> (below). Specific screw configuration (number of screws, position and distance to magnets) was computed for the remaining field integral of each PS. </a:t>
            </a:r>
            <a:endParaRPr lang="en-GB" sz="4000" dirty="0"/>
          </a:p>
        </p:txBody>
      </p:sp>
      <p:pic>
        <p:nvPicPr>
          <p:cNvPr id="69" name="Grafik 68">
            <a:extLst>
              <a:ext uri="{FF2B5EF4-FFF2-40B4-BE49-F238E27FC236}">
                <a16:creationId xmlns:a16="http://schemas.microsoft.com/office/drawing/2014/main" id="{A25E6F4A-9A38-4D22-9901-804AA43F423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811638" y="22292292"/>
            <a:ext cx="2588210" cy="2751033"/>
          </a:xfrm>
          <a:prstGeom prst="rect">
            <a:avLst/>
          </a:prstGeom>
        </p:spPr>
      </p:pic>
      <p:sp>
        <p:nvSpPr>
          <p:cNvPr id="70" name="Textfeld 69">
            <a:extLst>
              <a:ext uri="{FF2B5EF4-FFF2-40B4-BE49-F238E27FC236}">
                <a16:creationId xmlns:a16="http://schemas.microsoft.com/office/drawing/2014/main" id="{F1EA6876-999E-44C6-9753-D6FFC6BBEA96}"/>
              </a:ext>
            </a:extLst>
          </p:cNvPr>
          <p:cNvSpPr txBox="1"/>
          <p:nvPr/>
        </p:nvSpPr>
        <p:spPr>
          <a:xfrm>
            <a:off x="564602" y="34094845"/>
            <a:ext cx="3761222" cy="707886"/>
          </a:xfrm>
          <a:prstGeom prst="rect">
            <a:avLst/>
          </a:prstGeom>
          <a:noFill/>
        </p:spPr>
        <p:txBody>
          <a:bodyPr wrap="none" rtlCol="0">
            <a:spAutoFit/>
          </a:bodyPr>
          <a:lstStyle/>
          <a:p>
            <a:r>
              <a:rPr lang="en-GB" sz="4000" dirty="0">
                <a:solidFill>
                  <a:srgbClr val="009FDF"/>
                </a:solidFill>
              </a:rPr>
              <a:t>Final parameters</a:t>
            </a:r>
          </a:p>
        </p:txBody>
      </p:sp>
      <p:sp>
        <p:nvSpPr>
          <p:cNvPr id="71" name="Textfeld 70">
            <a:extLst>
              <a:ext uri="{FF2B5EF4-FFF2-40B4-BE49-F238E27FC236}">
                <a16:creationId xmlns:a16="http://schemas.microsoft.com/office/drawing/2014/main" id="{FC5029C6-9D73-4090-A470-8FBB2BA94AD5}"/>
              </a:ext>
            </a:extLst>
          </p:cNvPr>
          <p:cNvSpPr txBox="1"/>
          <p:nvPr/>
        </p:nvSpPr>
        <p:spPr>
          <a:xfrm>
            <a:off x="10696529" y="17200855"/>
            <a:ext cx="4132443" cy="461665"/>
          </a:xfrm>
          <a:prstGeom prst="rect">
            <a:avLst/>
          </a:prstGeom>
          <a:noFill/>
        </p:spPr>
        <p:txBody>
          <a:bodyPr wrap="square" rtlCol="0">
            <a:spAutoFit/>
          </a:bodyPr>
          <a:lstStyle/>
          <a:p>
            <a:r>
              <a:rPr lang="en-GB" sz="2400" dirty="0"/>
              <a:t>By(T) on axis for different gaps.</a:t>
            </a:r>
          </a:p>
        </p:txBody>
      </p:sp>
      <p:sp>
        <p:nvSpPr>
          <p:cNvPr id="72" name="Textfeld 71">
            <a:extLst>
              <a:ext uri="{FF2B5EF4-FFF2-40B4-BE49-F238E27FC236}">
                <a16:creationId xmlns:a16="http://schemas.microsoft.com/office/drawing/2014/main" id="{382BD296-34E8-4816-B6C1-8A21E64E92A8}"/>
              </a:ext>
            </a:extLst>
          </p:cNvPr>
          <p:cNvSpPr txBox="1"/>
          <p:nvPr/>
        </p:nvSpPr>
        <p:spPr>
          <a:xfrm>
            <a:off x="9889405" y="39009667"/>
            <a:ext cx="5545402" cy="1569660"/>
          </a:xfrm>
          <a:prstGeom prst="rect">
            <a:avLst/>
          </a:prstGeom>
          <a:noFill/>
        </p:spPr>
        <p:txBody>
          <a:bodyPr wrap="square" rtlCol="0">
            <a:spAutoFit/>
          </a:bodyPr>
          <a:lstStyle/>
          <a:p>
            <a:pPr algn="just"/>
            <a:r>
              <a:rPr lang="en-GB" sz="2400" b="1" dirty="0"/>
              <a:t>Phase advance </a:t>
            </a:r>
            <a:r>
              <a:rPr lang="en-GB" sz="2400" dirty="0"/>
              <a:t>as a function of gap. The technical specifications asked for a minimum phase range of 1.5*2</a:t>
            </a:r>
            <a:r>
              <a:rPr lang="el-GR" sz="2400" dirty="0"/>
              <a:t>π</a:t>
            </a:r>
            <a:r>
              <a:rPr lang="de-DE" sz="2400" dirty="0"/>
              <a:t> ,all </a:t>
            </a:r>
            <a:r>
              <a:rPr lang="de-DE" sz="2400" dirty="0" err="1"/>
              <a:t>phase</a:t>
            </a:r>
            <a:r>
              <a:rPr lang="de-DE" sz="2400" dirty="0"/>
              <a:t> </a:t>
            </a:r>
            <a:r>
              <a:rPr lang="de-DE" sz="2400" dirty="0" err="1"/>
              <a:t>shifters</a:t>
            </a:r>
            <a:r>
              <a:rPr lang="de-DE" sz="2400" dirty="0"/>
              <a:t> </a:t>
            </a:r>
            <a:r>
              <a:rPr lang="de-DE" sz="2400" dirty="0" err="1"/>
              <a:t>achieve</a:t>
            </a:r>
            <a:r>
              <a:rPr lang="de-DE" sz="2400" dirty="0"/>
              <a:t> at least </a:t>
            </a:r>
            <a:r>
              <a:rPr lang="de-DE" sz="2400" b="1" dirty="0"/>
              <a:t>2.8</a:t>
            </a:r>
            <a:r>
              <a:rPr lang="en-GB" sz="2400" b="1" dirty="0"/>
              <a:t>*2</a:t>
            </a:r>
            <a:r>
              <a:rPr lang="el-GR" sz="2400" b="1" dirty="0"/>
              <a:t>π</a:t>
            </a:r>
            <a:r>
              <a:rPr lang="de-DE" sz="2400" dirty="0"/>
              <a:t>.</a:t>
            </a:r>
            <a:endParaRPr lang="en-GB" sz="2400" dirty="0"/>
          </a:p>
        </p:txBody>
      </p:sp>
      <p:pic>
        <p:nvPicPr>
          <p:cNvPr id="78" name="Grafik 77">
            <a:extLst>
              <a:ext uri="{FF2B5EF4-FFF2-40B4-BE49-F238E27FC236}">
                <a16:creationId xmlns:a16="http://schemas.microsoft.com/office/drawing/2014/main" id="{917CCDB6-6953-4A12-91BC-8ED1A2D05505}"/>
              </a:ext>
            </a:extLst>
          </p:cNvPr>
          <p:cNvPicPr>
            <a:picLocks noChangeAspect="1"/>
          </p:cNvPicPr>
          <p:nvPr/>
        </p:nvPicPr>
        <p:blipFill rotWithShape="1">
          <a:blip r:embed="rId12">
            <a:extLst>
              <a:ext uri="{28A0092B-C50C-407E-A947-70E740481C1C}">
                <a14:useLocalDpi xmlns:a14="http://schemas.microsoft.com/office/drawing/2010/main" val="0"/>
              </a:ext>
            </a:extLst>
          </a:blip>
          <a:srcRect l="31416" t="38685" r="45069" b="40384"/>
          <a:stretch/>
        </p:blipFill>
        <p:spPr>
          <a:xfrm rot="16200000">
            <a:off x="13017673" y="17769443"/>
            <a:ext cx="1679925" cy="1993796"/>
          </a:xfrm>
          <a:prstGeom prst="rect">
            <a:avLst/>
          </a:prstGeom>
        </p:spPr>
      </p:pic>
      <p:pic>
        <p:nvPicPr>
          <p:cNvPr id="80" name="Grafik 79">
            <a:extLst>
              <a:ext uri="{FF2B5EF4-FFF2-40B4-BE49-F238E27FC236}">
                <a16:creationId xmlns:a16="http://schemas.microsoft.com/office/drawing/2014/main" id="{6941A52E-B9AC-4D47-BB7E-D3AF3139374A}"/>
              </a:ext>
            </a:extLst>
          </p:cNvPr>
          <p:cNvPicPr>
            <a:picLocks noChangeAspect="1"/>
          </p:cNvPicPr>
          <p:nvPr/>
        </p:nvPicPr>
        <p:blipFill rotWithShape="1">
          <a:blip r:embed="rId13">
            <a:extLst>
              <a:ext uri="{28A0092B-C50C-407E-A947-70E740481C1C}">
                <a14:useLocalDpi xmlns:a14="http://schemas.microsoft.com/office/drawing/2010/main" val="0"/>
              </a:ext>
            </a:extLst>
          </a:blip>
          <a:srcRect l="23764" t="37193" r="48313" b="39080"/>
          <a:stretch/>
        </p:blipFill>
        <p:spPr>
          <a:xfrm rot="16200000">
            <a:off x="10871393" y="17849461"/>
            <a:ext cx="1684029" cy="1908000"/>
          </a:xfrm>
          <a:prstGeom prst="rect">
            <a:avLst/>
          </a:prstGeom>
        </p:spPr>
      </p:pic>
      <p:pic>
        <p:nvPicPr>
          <p:cNvPr id="82" name="Grafik 81">
            <a:extLst>
              <a:ext uri="{FF2B5EF4-FFF2-40B4-BE49-F238E27FC236}">
                <a16:creationId xmlns:a16="http://schemas.microsoft.com/office/drawing/2014/main" id="{49C04C20-ED38-4E1E-A91D-98BD142BD94A}"/>
              </a:ext>
            </a:extLst>
          </p:cNvPr>
          <p:cNvPicPr>
            <a:picLocks noChangeAspect="1"/>
          </p:cNvPicPr>
          <p:nvPr/>
        </p:nvPicPr>
        <p:blipFill rotWithShape="1">
          <a:blip r:embed="rId14">
            <a:extLst>
              <a:ext uri="{28A0092B-C50C-407E-A947-70E740481C1C}">
                <a14:useLocalDpi xmlns:a14="http://schemas.microsoft.com/office/drawing/2010/main" val="0"/>
              </a:ext>
            </a:extLst>
          </a:blip>
          <a:srcRect l="26823" t="20239" r="31910" b="23898"/>
          <a:stretch/>
        </p:blipFill>
        <p:spPr>
          <a:xfrm>
            <a:off x="3684492" y="22318295"/>
            <a:ext cx="2703650" cy="2744938"/>
          </a:xfrm>
          <a:prstGeom prst="rect">
            <a:avLst/>
          </a:prstGeom>
        </p:spPr>
      </p:pic>
      <p:sp>
        <p:nvSpPr>
          <p:cNvPr id="87" name="Textfeld 86">
            <a:extLst>
              <a:ext uri="{FF2B5EF4-FFF2-40B4-BE49-F238E27FC236}">
                <a16:creationId xmlns:a16="http://schemas.microsoft.com/office/drawing/2014/main" id="{8FFB61D2-ECBE-4CC3-B5C7-CC00486C9884}"/>
              </a:ext>
            </a:extLst>
          </p:cNvPr>
          <p:cNvSpPr txBox="1"/>
          <p:nvPr/>
        </p:nvSpPr>
        <p:spPr>
          <a:xfrm>
            <a:off x="643423" y="39014059"/>
            <a:ext cx="8808993" cy="1200329"/>
          </a:xfrm>
          <a:prstGeom prst="rect">
            <a:avLst/>
          </a:prstGeom>
          <a:noFill/>
        </p:spPr>
        <p:txBody>
          <a:bodyPr wrap="square" rtlCol="0">
            <a:spAutoFit/>
          </a:bodyPr>
          <a:lstStyle/>
          <a:p>
            <a:pPr algn="just"/>
            <a:r>
              <a:rPr lang="en-GB" sz="2400" dirty="0"/>
              <a:t>L: Remaining </a:t>
            </a:r>
            <a:r>
              <a:rPr lang="en-GB" sz="2400" b="1" dirty="0"/>
              <a:t>vertical and horizontal first field integral after screw correction</a:t>
            </a:r>
            <a:r>
              <a:rPr lang="en-GB" sz="2400" dirty="0"/>
              <a:t> (centre) for different gaps between 8 and 100mm. Signal at 100mm gap was subtracted at smaller gaps as a background.</a:t>
            </a:r>
          </a:p>
        </p:txBody>
      </p:sp>
      <p:pic>
        <p:nvPicPr>
          <p:cNvPr id="41" name="Grafik 40">
            <a:extLst>
              <a:ext uri="{FF2B5EF4-FFF2-40B4-BE49-F238E27FC236}">
                <a16:creationId xmlns:a16="http://schemas.microsoft.com/office/drawing/2014/main" id="{1C91CE11-887B-445A-8CB9-167960A7DF75}"/>
              </a:ext>
            </a:extLst>
          </p:cNvPr>
          <p:cNvPicPr>
            <a:picLocks noChangeAspect="1"/>
          </p:cNvPicPr>
          <p:nvPr/>
        </p:nvPicPr>
        <p:blipFill>
          <a:blip r:embed="rId15"/>
          <a:stretch>
            <a:fillRect/>
          </a:stretch>
        </p:blipFill>
        <p:spPr>
          <a:xfrm>
            <a:off x="10833768" y="20363043"/>
            <a:ext cx="2440602" cy="1393148"/>
          </a:xfrm>
          <a:prstGeom prst="rect">
            <a:avLst/>
          </a:prstGeom>
          <a:ln>
            <a:solidFill>
              <a:schemeClr val="tx1"/>
            </a:solidFill>
          </a:ln>
        </p:spPr>
      </p:pic>
      <p:sp>
        <p:nvSpPr>
          <p:cNvPr id="2" name="Rechteck 1">
            <a:extLst>
              <a:ext uri="{FF2B5EF4-FFF2-40B4-BE49-F238E27FC236}">
                <a16:creationId xmlns:a16="http://schemas.microsoft.com/office/drawing/2014/main" id="{104DA35B-233F-4099-A2B0-DFE18590BEF4}"/>
              </a:ext>
            </a:extLst>
          </p:cNvPr>
          <p:cNvSpPr/>
          <p:nvPr/>
        </p:nvSpPr>
        <p:spPr>
          <a:xfrm>
            <a:off x="10652211" y="11761898"/>
            <a:ext cx="434427" cy="163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4" name="Rechteck 103">
            <a:extLst>
              <a:ext uri="{FF2B5EF4-FFF2-40B4-BE49-F238E27FC236}">
                <a16:creationId xmlns:a16="http://schemas.microsoft.com/office/drawing/2014/main" id="{472EE2E5-1918-406B-88CC-D95BE1021D47}"/>
              </a:ext>
            </a:extLst>
          </p:cNvPr>
          <p:cNvSpPr/>
          <p:nvPr/>
        </p:nvSpPr>
        <p:spPr>
          <a:xfrm>
            <a:off x="11040594" y="11839501"/>
            <a:ext cx="434427" cy="737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5" name="Rechteck 104">
            <a:extLst>
              <a:ext uri="{FF2B5EF4-FFF2-40B4-BE49-F238E27FC236}">
                <a16:creationId xmlns:a16="http://schemas.microsoft.com/office/drawing/2014/main" id="{92DEA692-659F-4E0B-94F2-3B6C5DB24570}"/>
              </a:ext>
            </a:extLst>
          </p:cNvPr>
          <p:cNvSpPr/>
          <p:nvPr/>
        </p:nvSpPr>
        <p:spPr>
          <a:xfrm>
            <a:off x="11363449" y="11746462"/>
            <a:ext cx="434427" cy="163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6" name="Rechteck 105">
            <a:extLst>
              <a:ext uri="{FF2B5EF4-FFF2-40B4-BE49-F238E27FC236}">
                <a16:creationId xmlns:a16="http://schemas.microsoft.com/office/drawing/2014/main" id="{946941C6-3B82-4CD7-9628-467DCA8CFA46}"/>
              </a:ext>
            </a:extLst>
          </p:cNvPr>
          <p:cNvSpPr/>
          <p:nvPr/>
        </p:nvSpPr>
        <p:spPr>
          <a:xfrm>
            <a:off x="11770882" y="11805994"/>
            <a:ext cx="434427" cy="103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7" name="Rechteck 106">
            <a:extLst>
              <a:ext uri="{FF2B5EF4-FFF2-40B4-BE49-F238E27FC236}">
                <a16:creationId xmlns:a16="http://schemas.microsoft.com/office/drawing/2014/main" id="{7A5F552F-7DBD-4C48-982A-2B23710355EE}"/>
              </a:ext>
            </a:extLst>
          </p:cNvPr>
          <p:cNvSpPr/>
          <p:nvPr/>
        </p:nvSpPr>
        <p:spPr>
          <a:xfrm>
            <a:off x="12604041" y="11751259"/>
            <a:ext cx="434427" cy="173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8" name="Grafik 107">
            <a:extLst>
              <a:ext uri="{FF2B5EF4-FFF2-40B4-BE49-F238E27FC236}">
                <a16:creationId xmlns:a16="http://schemas.microsoft.com/office/drawing/2014/main" id="{C4B4E5D6-E33D-4564-9AD3-8E23555E3038}"/>
              </a:ext>
            </a:extLst>
          </p:cNvPr>
          <p:cNvPicPr>
            <a:picLocks noChangeAspect="1"/>
          </p:cNvPicPr>
          <p:nvPr/>
        </p:nvPicPr>
        <p:blipFill>
          <a:blip r:embed="rId16"/>
          <a:stretch>
            <a:fillRect/>
          </a:stretch>
        </p:blipFill>
        <p:spPr>
          <a:xfrm>
            <a:off x="17422037" y="9850481"/>
            <a:ext cx="2282981" cy="2009711"/>
          </a:xfrm>
          <a:prstGeom prst="rect">
            <a:avLst/>
          </a:prstGeom>
        </p:spPr>
      </p:pic>
      <p:sp>
        <p:nvSpPr>
          <p:cNvPr id="12" name="Textfeld 11">
            <a:extLst>
              <a:ext uri="{FF2B5EF4-FFF2-40B4-BE49-F238E27FC236}">
                <a16:creationId xmlns:a16="http://schemas.microsoft.com/office/drawing/2014/main" id="{BFF860CD-63C5-495E-B0C5-134883175F6B}"/>
              </a:ext>
            </a:extLst>
          </p:cNvPr>
          <p:cNvSpPr txBox="1"/>
          <p:nvPr/>
        </p:nvSpPr>
        <p:spPr>
          <a:xfrm>
            <a:off x="14784714" y="9765054"/>
            <a:ext cx="2554117" cy="2308324"/>
          </a:xfrm>
          <a:prstGeom prst="rect">
            <a:avLst/>
          </a:prstGeom>
          <a:noFill/>
        </p:spPr>
        <p:txBody>
          <a:bodyPr wrap="square" rtlCol="0">
            <a:spAutoFit/>
          </a:bodyPr>
          <a:lstStyle/>
          <a:p>
            <a:pPr algn="r"/>
            <a:r>
              <a:rPr lang="en-GB" sz="2400" dirty="0"/>
              <a:t>Intersection with phase shifter, corrector coils, BPM and quadrupole magnet. ►</a:t>
            </a:r>
          </a:p>
        </p:txBody>
      </p:sp>
      <p:sp>
        <p:nvSpPr>
          <p:cNvPr id="109" name="Textfeld 108">
            <a:extLst>
              <a:ext uri="{FF2B5EF4-FFF2-40B4-BE49-F238E27FC236}">
                <a16:creationId xmlns:a16="http://schemas.microsoft.com/office/drawing/2014/main" id="{5C68092F-0C08-422C-9AED-92E83EF9FB7A}"/>
              </a:ext>
            </a:extLst>
          </p:cNvPr>
          <p:cNvSpPr txBox="1"/>
          <p:nvPr/>
        </p:nvSpPr>
        <p:spPr>
          <a:xfrm>
            <a:off x="860113" y="11504120"/>
            <a:ext cx="2554117" cy="461665"/>
          </a:xfrm>
          <a:prstGeom prst="rect">
            <a:avLst/>
          </a:prstGeom>
          <a:noFill/>
        </p:spPr>
        <p:txBody>
          <a:bodyPr wrap="square" rtlCol="0">
            <a:spAutoFit/>
          </a:bodyPr>
          <a:lstStyle/>
          <a:p>
            <a:r>
              <a:rPr lang="en-GB" sz="2400" dirty="0"/>
              <a:t>Seeding beamline.</a:t>
            </a:r>
          </a:p>
        </p:txBody>
      </p:sp>
      <p:sp>
        <p:nvSpPr>
          <p:cNvPr id="110" name="Textfeld 109">
            <a:extLst>
              <a:ext uri="{FF2B5EF4-FFF2-40B4-BE49-F238E27FC236}">
                <a16:creationId xmlns:a16="http://schemas.microsoft.com/office/drawing/2014/main" id="{0FD479DE-98BE-4B42-9404-BFEF887A1349}"/>
              </a:ext>
            </a:extLst>
          </p:cNvPr>
          <p:cNvSpPr txBox="1"/>
          <p:nvPr/>
        </p:nvSpPr>
        <p:spPr>
          <a:xfrm>
            <a:off x="20158402" y="11344420"/>
            <a:ext cx="2554117" cy="461665"/>
          </a:xfrm>
          <a:prstGeom prst="rect">
            <a:avLst/>
          </a:prstGeom>
          <a:noFill/>
        </p:spPr>
        <p:txBody>
          <a:bodyPr wrap="square" rtlCol="0">
            <a:spAutoFit/>
          </a:bodyPr>
          <a:lstStyle/>
          <a:p>
            <a:r>
              <a:rPr lang="en-GB" sz="2400" dirty="0"/>
              <a:t>Seeding concept.</a:t>
            </a:r>
          </a:p>
        </p:txBody>
      </p:sp>
      <p:sp>
        <p:nvSpPr>
          <p:cNvPr id="14" name="Rechteck 13">
            <a:extLst>
              <a:ext uri="{FF2B5EF4-FFF2-40B4-BE49-F238E27FC236}">
                <a16:creationId xmlns:a16="http://schemas.microsoft.com/office/drawing/2014/main" id="{5F788681-DEB4-4F24-966B-6D5D1D50F1AD}"/>
              </a:ext>
            </a:extLst>
          </p:cNvPr>
          <p:cNvSpPr/>
          <p:nvPr/>
        </p:nvSpPr>
        <p:spPr>
          <a:xfrm>
            <a:off x="10787623" y="14642761"/>
            <a:ext cx="4132442" cy="2447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40" name="Gruppieren 39">
            <a:extLst>
              <a:ext uri="{FF2B5EF4-FFF2-40B4-BE49-F238E27FC236}">
                <a16:creationId xmlns:a16="http://schemas.microsoft.com/office/drawing/2014/main" id="{4C5815C6-5638-447E-86FF-7DCB8FF59F27}"/>
              </a:ext>
            </a:extLst>
          </p:cNvPr>
          <p:cNvGrpSpPr>
            <a:grpSpLocks noChangeAspect="1"/>
          </p:cNvGrpSpPr>
          <p:nvPr/>
        </p:nvGrpSpPr>
        <p:grpSpPr>
          <a:xfrm>
            <a:off x="10761420" y="14809489"/>
            <a:ext cx="3883700" cy="1980000"/>
            <a:chOff x="-10542375" y="37491549"/>
            <a:chExt cx="7678696" cy="3914775"/>
          </a:xfrm>
        </p:grpSpPr>
        <p:pic>
          <p:nvPicPr>
            <p:cNvPr id="38" name="Grafik 37">
              <a:extLst>
                <a:ext uri="{FF2B5EF4-FFF2-40B4-BE49-F238E27FC236}">
                  <a16:creationId xmlns:a16="http://schemas.microsoft.com/office/drawing/2014/main" id="{253BA3CC-518C-4774-8C5C-C64C0D890CD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10542375" y="37491549"/>
              <a:ext cx="6353175" cy="3914775"/>
            </a:xfrm>
            <a:prstGeom prst="rect">
              <a:avLst/>
            </a:prstGeom>
          </p:spPr>
        </p:pic>
        <p:pic>
          <p:nvPicPr>
            <p:cNvPr id="39" name="Grafik 38">
              <a:extLst>
                <a:ext uri="{FF2B5EF4-FFF2-40B4-BE49-F238E27FC236}">
                  <a16:creationId xmlns:a16="http://schemas.microsoft.com/office/drawing/2014/main" id="{88E706FC-9F50-479D-B89C-019DF9015F83}"/>
                </a:ext>
              </a:extLst>
            </p:cNvPr>
            <p:cNvPicPr>
              <a:picLocks noChangeAspect="1"/>
            </p:cNvPicPr>
            <p:nvPr/>
          </p:nvPicPr>
          <p:blipFill>
            <a:blip r:embed="rId19"/>
            <a:stretch>
              <a:fillRect/>
            </a:stretch>
          </p:blipFill>
          <p:spPr>
            <a:xfrm>
              <a:off x="-3842396" y="37491549"/>
              <a:ext cx="978717" cy="3543204"/>
            </a:xfrm>
            <a:prstGeom prst="rect">
              <a:avLst/>
            </a:prstGeom>
          </p:spPr>
        </p:pic>
      </p:grpSp>
      <p:sp>
        <p:nvSpPr>
          <p:cNvPr id="111" name="Rechteck 110">
            <a:extLst>
              <a:ext uri="{FF2B5EF4-FFF2-40B4-BE49-F238E27FC236}">
                <a16:creationId xmlns:a16="http://schemas.microsoft.com/office/drawing/2014/main" id="{AC6D0FAD-F55C-4DA7-A342-480AB7CA40E7}"/>
              </a:ext>
            </a:extLst>
          </p:cNvPr>
          <p:cNvSpPr/>
          <p:nvPr/>
        </p:nvSpPr>
        <p:spPr>
          <a:xfrm>
            <a:off x="13276273" y="22584741"/>
            <a:ext cx="2297349" cy="29455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74" name="Grafik 73">
            <a:extLst>
              <a:ext uri="{FF2B5EF4-FFF2-40B4-BE49-F238E27FC236}">
                <a16:creationId xmlns:a16="http://schemas.microsoft.com/office/drawing/2014/main" id="{5DF468FE-8AB3-4A62-BEC8-D25324CAB408}"/>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13056085" y="24041753"/>
            <a:ext cx="2398503" cy="1512000"/>
          </a:xfrm>
          <a:prstGeom prst="rect">
            <a:avLst/>
          </a:prstGeom>
        </p:spPr>
      </p:pic>
      <p:pic>
        <p:nvPicPr>
          <p:cNvPr id="73" name="Grafik 72">
            <a:extLst>
              <a:ext uri="{FF2B5EF4-FFF2-40B4-BE49-F238E27FC236}">
                <a16:creationId xmlns:a16="http://schemas.microsoft.com/office/drawing/2014/main" id="{E3F20AD1-4522-4DCE-B002-F328114651E2}"/>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13056087" y="22611891"/>
            <a:ext cx="2398501" cy="1512000"/>
          </a:xfrm>
          <a:prstGeom prst="rect">
            <a:avLst/>
          </a:prstGeom>
        </p:spPr>
      </p:pic>
      <p:sp>
        <p:nvSpPr>
          <p:cNvPr id="113" name="Rechteck 112">
            <a:extLst>
              <a:ext uri="{FF2B5EF4-FFF2-40B4-BE49-F238E27FC236}">
                <a16:creationId xmlns:a16="http://schemas.microsoft.com/office/drawing/2014/main" id="{03BFE001-7913-4904-93F4-772251AFE4B7}"/>
              </a:ext>
            </a:extLst>
          </p:cNvPr>
          <p:cNvSpPr/>
          <p:nvPr/>
        </p:nvSpPr>
        <p:spPr>
          <a:xfrm>
            <a:off x="564601" y="16130882"/>
            <a:ext cx="4007767" cy="26794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68" name="Grafik 67">
            <a:extLst>
              <a:ext uri="{FF2B5EF4-FFF2-40B4-BE49-F238E27FC236}">
                <a16:creationId xmlns:a16="http://schemas.microsoft.com/office/drawing/2014/main" id="{AC6FEAD0-C686-4382-98BB-2A4A376C0ADB}"/>
              </a:ext>
            </a:extLst>
          </p:cNvPr>
          <p:cNvPicPr>
            <a:picLocks noChangeAspect="1"/>
          </p:cNvPicPr>
          <p:nvPr/>
        </p:nvPicPr>
        <p:blipFill>
          <a:blip r:embed="rId24">
            <a:extLst>
              <a:ext uri="{96DAC541-7B7A-43D3-8B79-37D633B846F1}">
                <asvg:svgBlip xmlns:asvg="http://schemas.microsoft.com/office/drawing/2016/SVG/main" r:embed="rId25"/>
              </a:ext>
            </a:extLst>
          </a:blip>
          <a:stretch>
            <a:fillRect/>
          </a:stretch>
        </p:blipFill>
        <p:spPr>
          <a:xfrm>
            <a:off x="643423" y="16130882"/>
            <a:ext cx="3811812" cy="2657411"/>
          </a:xfrm>
          <a:prstGeom prst="rect">
            <a:avLst/>
          </a:prstGeom>
        </p:spPr>
      </p:pic>
      <p:grpSp>
        <p:nvGrpSpPr>
          <p:cNvPr id="77" name="Gruppieren 76">
            <a:extLst>
              <a:ext uri="{FF2B5EF4-FFF2-40B4-BE49-F238E27FC236}">
                <a16:creationId xmlns:a16="http://schemas.microsoft.com/office/drawing/2014/main" id="{7C19B501-398B-4B43-9EB8-49B6C1FB0E9B}"/>
              </a:ext>
            </a:extLst>
          </p:cNvPr>
          <p:cNvGrpSpPr>
            <a:grpSpLocks noChangeAspect="1"/>
          </p:cNvGrpSpPr>
          <p:nvPr/>
        </p:nvGrpSpPr>
        <p:grpSpPr>
          <a:xfrm>
            <a:off x="4864704" y="15704372"/>
            <a:ext cx="2233507" cy="3205461"/>
            <a:chOff x="564602" y="19087379"/>
            <a:chExt cx="5597745" cy="6074067"/>
          </a:xfrm>
        </p:grpSpPr>
        <p:pic>
          <p:nvPicPr>
            <p:cNvPr id="79" name="Picture 174">
              <a:extLst>
                <a:ext uri="{FF2B5EF4-FFF2-40B4-BE49-F238E27FC236}">
                  <a16:creationId xmlns:a16="http://schemas.microsoft.com/office/drawing/2014/main" id="{C575CD66-20E1-46FD-8CB0-9B82ED0A690A}"/>
                </a:ext>
              </a:extLst>
            </p:cNvPr>
            <p:cNvPicPr>
              <a:picLocks noChangeAspect="1"/>
            </p:cNvPicPr>
            <p:nvPr/>
          </p:nvPicPr>
          <p:blipFill>
            <a:blip r:embed="rId26"/>
            <a:stretch>
              <a:fillRect/>
            </a:stretch>
          </p:blipFill>
          <p:spPr>
            <a:xfrm>
              <a:off x="564602" y="19087379"/>
              <a:ext cx="5597745" cy="6074067"/>
            </a:xfrm>
            <a:prstGeom prst="rect">
              <a:avLst/>
            </a:prstGeom>
          </p:spPr>
        </p:pic>
        <p:sp>
          <p:nvSpPr>
            <p:cNvPr id="81" name="Arrow: Right 175">
              <a:extLst>
                <a:ext uri="{FF2B5EF4-FFF2-40B4-BE49-F238E27FC236}">
                  <a16:creationId xmlns:a16="http://schemas.microsoft.com/office/drawing/2014/main" id="{A46D1221-46C8-4E29-B41F-5AAA39309714}"/>
                </a:ext>
              </a:extLst>
            </p:cNvPr>
            <p:cNvSpPr/>
            <p:nvPr/>
          </p:nvSpPr>
          <p:spPr>
            <a:xfrm>
              <a:off x="1180263" y="20316402"/>
              <a:ext cx="826335" cy="45064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8" name="Arrow: Right 176">
              <a:extLst>
                <a:ext uri="{FF2B5EF4-FFF2-40B4-BE49-F238E27FC236}">
                  <a16:creationId xmlns:a16="http://schemas.microsoft.com/office/drawing/2014/main" id="{1E92FA89-C486-4927-B673-12E7751EE22F}"/>
                </a:ext>
              </a:extLst>
            </p:cNvPr>
            <p:cNvSpPr/>
            <p:nvPr/>
          </p:nvSpPr>
          <p:spPr>
            <a:xfrm>
              <a:off x="4957795" y="20316402"/>
              <a:ext cx="826335" cy="45064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9" name="Arrow: Right 177">
              <a:extLst>
                <a:ext uri="{FF2B5EF4-FFF2-40B4-BE49-F238E27FC236}">
                  <a16:creationId xmlns:a16="http://schemas.microsoft.com/office/drawing/2014/main" id="{F5AD3B66-BBD1-40AF-9C98-B11EE95E672A}"/>
                </a:ext>
              </a:extLst>
            </p:cNvPr>
            <p:cNvSpPr/>
            <p:nvPr/>
          </p:nvSpPr>
          <p:spPr>
            <a:xfrm rot="10800000">
              <a:off x="2442700" y="20316402"/>
              <a:ext cx="826335" cy="45064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0" name="Arrow: Right 178">
              <a:extLst>
                <a:ext uri="{FF2B5EF4-FFF2-40B4-BE49-F238E27FC236}">
                  <a16:creationId xmlns:a16="http://schemas.microsoft.com/office/drawing/2014/main" id="{FF343C15-BC95-4A87-8884-0E4492C41794}"/>
                </a:ext>
              </a:extLst>
            </p:cNvPr>
            <p:cNvSpPr/>
            <p:nvPr/>
          </p:nvSpPr>
          <p:spPr>
            <a:xfrm rot="10800000">
              <a:off x="3695358" y="20316402"/>
              <a:ext cx="826335" cy="45064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nvGrpSpPr>
            <p:cNvPr id="91" name="Group 179">
              <a:extLst>
                <a:ext uri="{FF2B5EF4-FFF2-40B4-BE49-F238E27FC236}">
                  <a16:creationId xmlns:a16="http://schemas.microsoft.com/office/drawing/2014/main" id="{3CF1D9FD-0654-440B-B973-E70A09555C78}"/>
                </a:ext>
              </a:extLst>
            </p:cNvPr>
            <p:cNvGrpSpPr/>
            <p:nvPr/>
          </p:nvGrpSpPr>
          <p:grpSpPr>
            <a:xfrm rot="10800000">
              <a:off x="1180263" y="23409438"/>
              <a:ext cx="4603867" cy="450641"/>
              <a:chOff x="6524625" y="3162300"/>
              <a:chExt cx="1857375" cy="209550"/>
            </a:xfrm>
            <a:solidFill>
              <a:schemeClr val="tx1"/>
            </a:solidFill>
          </p:grpSpPr>
          <p:sp>
            <p:nvSpPr>
              <p:cNvPr id="92" name="Arrow: Right 180">
                <a:extLst>
                  <a:ext uri="{FF2B5EF4-FFF2-40B4-BE49-F238E27FC236}">
                    <a16:creationId xmlns:a16="http://schemas.microsoft.com/office/drawing/2014/main" id="{619C8AFF-0722-4B49-AC28-0FFC2B83AF4A}"/>
                  </a:ext>
                </a:extLst>
              </p:cNvPr>
              <p:cNvSpPr/>
              <p:nvPr/>
            </p:nvSpPr>
            <p:spPr>
              <a:xfrm>
                <a:off x="6524625" y="3162300"/>
                <a:ext cx="333375" cy="209550"/>
              </a:xfrm>
              <a:prstGeom prst="rightArrow">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3" name="Arrow: Right 181">
                <a:extLst>
                  <a:ext uri="{FF2B5EF4-FFF2-40B4-BE49-F238E27FC236}">
                    <a16:creationId xmlns:a16="http://schemas.microsoft.com/office/drawing/2014/main" id="{983B3E14-D7A1-400E-A60C-582418D361DF}"/>
                  </a:ext>
                </a:extLst>
              </p:cNvPr>
              <p:cNvSpPr/>
              <p:nvPr/>
            </p:nvSpPr>
            <p:spPr>
              <a:xfrm>
                <a:off x="8048625" y="3162300"/>
                <a:ext cx="333375" cy="209550"/>
              </a:xfrm>
              <a:prstGeom prst="rightArrow">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4" name="Arrow: Right 182">
                <a:extLst>
                  <a:ext uri="{FF2B5EF4-FFF2-40B4-BE49-F238E27FC236}">
                    <a16:creationId xmlns:a16="http://schemas.microsoft.com/office/drawing/2014/main" id="{45D441C0-D1E9-46FE-A8CE-5F4D919312BB}"/>
                  </a:ext>
                </a:extLst>
              </p:cNvPr>
              <p:cNvSpPr/>
              <p:nvPr/>
            </p:nvSpPr>
            <p:spPr>
              <a:xfrm rot="10800000">
                <a:off x="7033940" y="3162300"/>
                <a:ext cx="333375" cy="209550"/>
              </a:xfrm>
              <a:prstGeom prst="rightArrow">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5" name="Arrow: Right 183">
                <a:extLst>
                  <a:ext uri="{FF2B5EF4-FFF2-40B4-BE49-F238E27FC236}">
                    <a16:creationId xmlns:a16="http://schemas.microsoft.com/office/drawing/2014/main" id="{FA03F0D9-6746-441F-AFFC-2A0CE9C43F67}"/>
                  </a:ext>
                </a:extLst>
              </p:cNvPr>
              <p:cNvSpPr/>
              <p:nvPr/>
            </p:nvSpPr>
            <p:spPr>
              <a:xfrm rot="10800000">
                <a:off x="7539310" y="3162300"/>
                <a:ext cx="333375" cy="209550"/>
              </a:xfrm>
              <a:prstGeom prst="rightArrow">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sp>
        <p:nvSpPr>
          <p:cNvPr id="15" name="Textfeld 14">
            <a:extLst>
              <a:ext uri="{FF2B5EF4-FFF2-40B4-BE49-F238E27FC236}">
                <a16:creationId xmlns:a16="http://schemas.microsoft.com/office/drawing/2014/main" id="{FBBF7D2D-C5C5-4734-AF84-24BF95C33E9F}"/>
              </a:ext>
            </a:extLst>
          </p:cNvPr>
          <p:cNvSpPr txBox="1"/>
          <p:nvPr/>
        </p:nvSpPr>
        <p:spPr>
          <a:xfrm>
            <a:off x="12107269" y="16724480"/>
            <a:ext cx="867545" cy="369332"/>
          </a:xfrm>
          <a:prstGeom prst="rect">
            <a:avLst/>
          </a:prstGeom>
          <a:noFill/>
        </p:spPr>
        <p:txBody>
          <a:bodyPr wrap="none" rtlCol="0">
            <a:spAutoFit/>
          </a:bodyPr>
          <a:lstStyle/>
          <a:p>
            <a:r>
              <a:rPr lang="de-DE" dirty="0">
                <a:solidFill>
                  <a:schemeClr val="bg1">
                    <a:lumMod val="65000"/>
                  </a:schemeClr>
                </a:solidFill>
              </a:rPr>
              <a:t>x (mm)</a:t>
            </a:r>
          </a:p>
        </p:txBody>
      </p:sp>
      <p:sp>
        <p:nvSpPr>
          <p:cNvPr id="114" name="Textfeld 113">
            <a:extLst>
              <a:ext uri="{FF2B5EF4-FFF2-40B4-BE49-F238E27FC236}">
                <a16:creationId xmlns:a16="http://schemas.microsoft.com/office/drawing/2014/main" id="{0F0252A2-2F58-41D1-9195-8952675CF704}"/>
              </a:ext>
            </a:extLst>
          </p:cNvPr>
          <p:cNvSpPr txBox="1"/>
          <p:nvPr/>
        </p:nvSpPr>
        <p:spPr>
          <a:xfrm>
            <a:off x="10643908" y="14557685"/>
            <a:ext cx="664926" cy="369332"/>
          </a:xfrm>
          <a:prstGeom prst="rect">
            <a:avLst/>
          </a:prstGeom>
          <a:noFill/>
        </p:spPr>
        <p:txBody>
          <a:bodyPr wrap="none" rtlCol="0">
            <a:spAutoFit/>
          </a:bodyPr>
          <a:lstStyle/>
          <a:p>
            <a:r>
              <a:rPr lang="en-GB" dirty="0">
                <a:solidFill>
                  <a:schemeClr val="bg1">
                    <a:lumMod val="65000"/>
                  </a:schemeClr>
                </a:solidFill>
              </a:rPr>
              <a:t>By(T)</a:t>
            </a:r>
            <a:endParaRPr lang="de-DE" dirty="0">
              <a:solidFill>
                <a:schemeClr val="bg1">
                  <a:lumMod val="65000"/>
                </a:schemeClr>
              </a:solidFill>
            </a:endParaRPr>
          </a:p>
        </p:txBody>
      </p:sp>
      <p:sp>
        <p:nvSpPr>
          <p:cNvPr id="118" name="Textfeld 117">
            <a:extLst>
              <a:ext uri="{FF2B5EF4-FFF2-40B4-BE49-F238E27FC236}">
                <a16:creationId xmlns:a16="http://schemas.microsoft.com/office/drawing/2014/main" id="{1B961BF1-8203-4715-9C2B-451442361C2E}"/>
              </a:ext>
            </a:extLst>
          </p:cNvPr>
          <p:cNvSpPr txBox="1"/>
          <p:nvPr/>
        </p:nvSpPr>
        <p:spPr>
          <a:xfrm rot="16200000">
            <a:off x="7228182" y="29602593"/>
            <a:ext cx="840295" cy="307777"/>
          </a:xfrm>
          <a:prstGeom prst="rect">
            <a:avLst/>
          </a:prstGeom>
          <a:noFill/>
        </p:spPr>
        <p:txBody>
          <a:bodyPr wrap="none" rtlCol="0">
            <a:spAutoFit/>
          </a:bodyPr>
          <a:lstStyle/>
          <a:p>
            <a:r>
              <a:rPr lang="el-GR" sz="1400" dirty="0">
                <a:solidFill>
                  <a:schemeClr val="bg1">
                    <a:lumMod val="65000"/>
                  </a:schemeClr>
                </a:solidFill>
              </a:rPr>
              <a:t>Δ</a:t>
            </a:r>
            <a:r>
              <a:rPr lang="de-DE" sz="1400" dirty="0">
                <a:solidFill>
                  <a:schemeClr val="bg1">
                    <a:lumMod val="65000"/>
                  </a:schemeClr>
                </a:solidFill>
              </a:rPr>
              <a:t> </a:t>
            </a:r>
            <a:r>
              <a:rPr lang="el-GR" sz="1400" dirty="0">
                <a:solidFill>
                  <a:schemeClr val="bg1">
                    <a:lumMod val="65000"/>
                  </a:schemeClr>
                </a:solidFill>
              </a:rPr>
              <a:t>β</a:t>
            </a:r>
            <a:r>
              <a:rPr lang="de-DE" sz="1400" dirty="0">
                <a:solidFill>
                  <a:schemeClr val="bg1">
                    <a:lumMod val="65000"/>
                  </a:schemeClr>
                </a:solidFill>
              </a:rPr>
              <a:t> (</a:t>
            </a:r>
            <a:r>
              <a:rPr lang="de-DE" sz="1400" dirty="0" err="1">
                <a:solidFill>
                  <a:schemeClr val="bg1">
                    <a:lumMod val="65000"/>
                  </a:schemeClr>
                </a:solidFill>
              </a:rPr>
              <a:t>deg</a:t>
            </a:r>
            <a:r>
              <a:rPr lang="de-DE" sz="1400" dirty="0">
                <a:solidFill>
                  <a:schemeClr val="bg1">
                    <a:lumMod val="65000"/>
                  </a:schemeClr>
                </a:solidFill>
              </a:rPr>
              <a:t>)</a:t>
            </a:r>
          </a:p>
        </p:txBody>
      </p:sp>
      <p:sp>
        <p:nvSpPr>
          <p:cNvPr id="121" name="Textfeld 120">
            <a:extLst>
              <a:ext uri="{FF2B5EF4-FFF2-40B4-BE49-F238E27FC236}">
                <a16:creationId xmlns:a16="http://schemas.microsoft.com/office/drawing/2014/main" id="{27BA7991-BC2D-4DB0-9EC1-7C2F20C52CC7}"/>
              </a:ext>
            </a:extLst>
          </p:cNvPr>
          <p:cNvSpPr txBox="1"/>
          <p:nvPr/>
        </p:nvSpPr>
        <p:spPr>
          <a:xfrm rot="16200000">
            <a:off x="521434" y="32613287"/>
            <a:ext cx="832344" cy="307777"/>
          </a:xfrm>
          <a:prstGeom prst="rect">
            <a:avLst/>
          </a:prstGeom>
          <a:noFill/>
        </p:spPr>
        <p:txBody>
          <a:bodyPr wrap="none" rtlCol="0">
            <a:spAutoFit/>
          </a:bodyPr>
          <a:lstStyle/>
          <a:p>
            <a:r>
              <a:rPr lang="de-DE" sz="1400" dirty="0">
                <a:solidFill>
                  <a:schemeClr val="bg1">
                    <a:lumMod val="65000"/>
                  </a:schemeClr>
                </a:solidFill>
              </a:rPr>
              <a:t>I1 (</a:t>
            </a:r>
            <a:r>
              <a:rPr lang="de-DE" sz="1400" dirty="0" err="1">
                <a:solidFill>
                  <a:schemeClr val="bg1">
                    <a:lumMod val="65000"/>
                  </a:schemeClr>
                </a:solidFill>
              </a:rPr>
              <a:t>Tmm</a:t>
            </a:r>
            <a:r>
              <a:rPr lang="de-DE" sz="1400" dirty="0">
                <a:solidFill>
                  <a:schemeClr val="bg1">
                    <a:lumMod val="65000"/>
                  </a:schemeClr>
                </a:solidFill>
              </a:rPr>
              <a:t>)</a:t>
            </a:r>
          </a:p>
        </p:txBody>
      </p:sp>
      <p:sp>
        <p:nvSpPr>
          <p:cNvPr id="122" name="Textfeld 121">
            <a:extLst>
              <a:ext uri="{FF2B5EF4-FFF2-40B4-BE49-F238E27FC236}">
                <a16:creationId xmlns:a16="http://schemas.microsoft.com/office/drawing/2014/main" id="{03C9A696-68A5-4539-BEC6-E8F4B0A9E75F}"/>
              </a:ext>
            </a:extLst>
          </p:cNvPr>
          <p:cNvSpPr txBox="1"/>
          <p:nvPr/>
        </p:nvSpPr>
        <p:spPr>
          <a:xfrm>
            <a:off x="2183417" y="33597102"/>
            <a:ext cx="702436" cy="307777"/>
          </a:xfrm>
          <a:prstGeom prst="rect">
            <a:avLst/>
          </a:prstGeom>
          <a:noFill/>
        </p:spPr>
        <p:txBody>
          <a:bodyPr wrap="none" rtlCol="0">
            <a:spAutoFit/>
          </a:bodyPr>
          <a:lstStyle/>
          <a:p>
            <a:r>
              <a:rPr lang="de-DE" sz="1400" dirty="0">
                <a:solidFill>
                  <a:schemeClr val="bg1">
                    <a:lumMod val="65000"/>
                  </a:schemeClr>
                </a:solidFill>
              </a:rPr>
              <a:t>z (mm)</a:t>
            </a:r>
          </a:p>
        </p:txBody>
      </p:sp>
      <p:sp>
        <p:nvSpPr>
          <p:cNvPr id="123" name="Textfeld 122">
            <a:extLst>
              <a:ext uri="{FF2B5EF4-FFF2-40B4-BE49-F238E27FC236}">
                <a16:creationId xmlns:a16="http://schemas.microsoft.com/office/drawing/2014/main" id="{4A35693A-0F7B-4495-ACBF-C42A35441162}"/>
              </a:ext>
            </a:extLst>
          </p:cNvPr>
          <p:cNvSpPr txBox="1"/>
          <p:nvPr/>
        </p:nvSpPr>
        <p:spPr>
          <a:xfrm>
            <a:off x="5417554" y="33574702"/>
            <a:ext cx="702436" cy="307777"/>
          </a:xfrm>
          <a:prstGeom prst="rect">
            <a:avLst/>
          </a:prstGeom>
          <a:noFill/>
        </p:spPr>
        <p:txBody>
          <a:bodyPr wrap="none" rtlCol="0">
            <a:spAutoFit/>
          </a:bodyPr>
          <a:lstStyle/>
          <a:p>
            <a:r>
              <a:rPr lang="de-DE" sz="1400" dirty="0">
                <a:solidFill>
                  <a:schemeClr val="bg1">
                    <a:lumMod val="65000"/>
                  </a:schemeClr>
                </a:solidFill>
              </a:rPr>
              <a:t>z (mm)</a:t>
            </a:r>
          </a:p>
        </p:txBody>
      </p:sp>
      <p:sp>
        <p:nvSpPr>
          <p:cNvPr id="124" name="Textfeld 123">
            <a:extLst>
              <a:ext uri="{FF2B5EF4-FFF2-40B4-BE49-F238E27FC236}">
                <a16:creationId xmlns:a16="http://schemas.microsoft.com/office/drawing/2014/main" id="{739EEFBB-6448-4908-A955-9F11FDB2D88C}"/>
              </a:ext>
            </a:extLst>
          </p:cNvPr>
          <p:cNvSpPr txBox="1"/>
          <p:nvPr/>
        </p:nvSpPr>
        <p:spPr>
          <a:xfrm rot="16200000">
            <a:off x="3782776" y="32027741"/>
            <a:ext cx="832344" cy="307777"/>
          </a:xfrm>
          <a:prstGeom prst="rect">
            <a:avLst/>
          </a:prstGeom>
          <a:noFill/>
        </p:spPr>
        <p:txBody>
          <a:bodyPr wrap="none" rtlCol="0">
            <a:spAutoFit/>
          </a:bodyPr>
          <a:lstStyle/>
          <a:p>
            <a:r>
              <a:rPr lang="de-DE" sz="1400" dirty="0">
                <a:solidFill>
                  <a:schemeClr val="bg1">
                    <a:lumMod val="65000"/>
                  </a:schemeClr>
                </a:solidFill>
              </a:rPr>
              <a:t>I1 (</a:t>
            </a:r>
            <a:r>
              <a:rPr lang="de-DE" sz="1400" dirty="0" err="1">
                <a:solidFill>
                  <a:schemeClr val="bg1">
                    <a:lumMod val="65000"/>
                  </a:schemeClr>
                </a:solidFill>
              </a:rPr>
              <a:t>Tmm</a:t>
            </a:r>
            <a:r>
              <a:rPr lang="de-DE" sz="1400" dirty="0">
                <a:solidFill>
                  <a:schemeClr val="bg1">
                    <a:lumMod val="65000"/>
                  </a:schemeClr>
                </a:solidFill>
              </a:rPr>
              <a:t>)</a:t>
            </a:r>
          </a:p>
        </p:txBody>
      </p:sp>
      <p:sp>
        <p:nvSpPr>
          <p:cNvPr id="125" name="Pfeil: nach oben 124">
            <a:extLst>
              <a:ext uri="{FF2B5EF4-FFF2-40B4-BE49-F238E27FC236}">
                <a16:creationId xmlns:a16="http://schemas.microsoft.com/office/drawing/2014/main" id="{B03A6BEB-1F52-440D-8DD2-74C129EB81B9}"/>
              </a:ext>
            </a:extLst>
          </p:cNvPr>
          <p:cNvSpPr/>
          <p:nvPr/>
        </p:nvSpPr>
        <p:spPr>
          <a:xfrm rot="15038318">
            <a:off x="5457472" y="29443725"/>
            <a:ext cx="313189" cy="410463"/>
          </a:xfrm>
          <a:prstGeom prst="upArrow">
            <a:avLst>
              <a:gd name="adj1" fmla="val 32050"/>
              <a:gd name="adj2" fmla="val 8475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dirty="0"/>
          </a:p>
        </p:txBody>
      </p:sp>
      <p:sp>
        <p:nvSpPr>
          <p:cNvPr id="35" name="Textfeld 34">
            <a:extLst>
              <a:ext uri="{FF2B5EF4-FFF2-40B4-BE49-F238E27FC236}">
                <a16:creationId xmlns:a16="http://schemas.microsoft.com/office/drawing/2014/main" id="{E34688C0-60AB-46F1-8BBB-2D9D55647F5F}"/>
              </a:ext>
            </a:extLst>
          </p:cNvPr>
          <p:cNvSpPr txBox="1"/>
          <p:nvPr/>
        </p:nvSpPr>
        <p:spPr>
          <a:xfrm>
            <a:off x="564602" y="11993904"/>
            <a:ext cx="29130705" cy="954107"/>
          </a:xfrm>
          <a:prstGeom prst="rect">
            <a:avLst/>
          </a:prstGeom>
          <a:noFill/>
        </p:spPr>
        <p:txBody>
          <a:bodyPr wrap="square" rtlCol="0">
            <a:spAutoFit/>
          </a:bodyPr>
          <a:lstStyle/>
          <a:p>
            <a:pPr algn="ctr"/>
            <a:r>
              <a:rPr lang="en-GB" sz="2800" dirty="0">
                <a:cs typeface="DilleniaUPC" panose="02020603050405020304" pitchFamily="18" charset="-34"/>
              </a:rPr>
              <a:t>● Phase range of 2.8*2</a:t>
            </a:r>
            <a:r>
              <a:rPr lang="el-GR" sz="2800" dirty="0">
                <a:cs typeface="DilleniaUPC" panose="02020603050405020304" pitchFamily="18" charset="-34"/>
              </a:rPr>
              <a:t>π</a:t>
            </a:r>
            <a:r>
              <a:rPr lang="en-GB" sz="2800" dirty="0">
                <a:cs typeface="DilleniaUPC" panose="02020603050405020304" pitchFamily="18" charset="-34"/>
              </a:rPr>
              <a:t> for 20nm</a:t>
            </a:r>
            <a:r>
              <a:rPr lang="en-US" sz="2800" dirty="0">
                <a:cs typeface="DilleniaUPC" panose="02020603050405020304" pitchFamily="18" charset="-34"/>
              </a:rPr>
              <a:t>@1.35GeV	</a:t>
            </a:r>
            <a:r>
              <a:rPr lang="en-GB" sz="2800" dirty="0">
                <a:cs typeface="DilleniaUPC" panose="02020603050405020304" pitchFamily="18" charset="-34"/>
              </a:rPr>
              <a:t>● </a:t>
            </a:r>
            <a:r>
              <a:rPr lang="en-GB" sz="2800" dirty="0"/>
              <a:t>Series of 10 phase shifters	</a:t>
            </a:r>
            <a:r>
              <a:rPr lang="en-GB" sz="2800" dirty="0">
                <a:cs typeface="DilleniaUPC" panose="02020603050405020304" pitchFamily="18" charset="-34"/>
              </a:rPr>
              <a:t>● C</a:t>
            </a:r>
            <a:r>
              <a:rPr lang="en-GB" sz="2800" dirty="0"/>
              <a:t>ompact, permanent magnet-based design </a:t>
            </a:r>
            <a:r>
              <a:rPr lang="en-GB" sz="2800" dirty="0">
                <a:cs typeface="DilleniaUPC" panose="02020603050405020304" pitchFamily="18" charset="-34"/>
              </a:rPr>
              <a:t>● Pre-s</a:t>
            </a:r>
            <a:r>
              <a:rPr lang="en-GB" sz="2800" dirty="0"/>
              <a:t>orting allows for using lower quality, low price magnets	</a:t>
            </a:r>
            <a:r>
              <a:rPr lang="en-GB" sz="2800" dirty="0">
                <a:cs typeface="DilleniaUPC" panose="02020603050405020304" pitchFamily="18" charset="-34"/>
              </a:rPr>
              <a:t>● &lt;0.02Tmm on-axis</a:t>
            </a:r>
            <a:r>
              <a:rPr lang="en-GB" sz="2800" dirty="0"/>
              <a:t> kick remaining </a:t>
            </a:r>
            <a:r>
              <a:rPr lang="en-GB" sz="2800" dirty="0">
                <a:cs typeface="DilleniaUPC" panose="02020603050405020304" pitchFamily="18" charset="-34"/>
              </a:rPr>
              <a:t>● </a:t>
            </a:r>
            <a:r>
              <a:rPr lang="en-US" sz="2800" dirty="0"/>
              <a:t>novel tuning method for meticulous and individual correction </a:t>
            </a:r>
            <a:r>
              <a:rPr lang="de-DE" sz="2800" dirty="0">
                <a:cs typeface="DilleniaUPC" panose="02020603050405020304" pitchFamily="18" charset="-34"/>
              </a:rPr>
              <a:t>● </a:t>
            </a:r>
            <a:r>
              <a:rPr lang="en-GB" sz="2800" dirty="0"/>
              <a:t>high uniformity within series</a:t>
            </a:r>
          </a:p>
        </p:txBody>
      </p:sp>
      <p:pic>
        <p:nvPicPr>
          <p:cNvPr id="130" name="Grafik 129">
            <a:extLst>
              <a:ext uri="{FF2B5EF4-FFF2-40B4-BE49-F238E27FC236}">
                <a16:creationId xmlns:a16="http://schemas.microsoft.com/office/drawing/2014/main" id="{875F393D-8132-41B8-8A99-74FDBECB1846}"/>
              </a:ext>
            </a:extLst>
          </p:cNvPr>
          <p:cNvPicPr>
            <a:picLocks noChangeAspect="1"/>
          </p:cNvPicPr>
          <p:nvPr/>
        </p:nvPicPr>
        <p:blipFill>
          <a:blip r:embed="rId27"/>
          <a:stretch>
            <a:fillRect/>
          </a:stretch>
        </p:blipFill>
        <p:spPr>
          <a:xfrm>
            <a:off x="733659" y="34858908"/>
            <a:ext cx="5172780" cy="3960000"/>
          </a:xfrm>
          <a:prstGeom prst="rect">
            <a:avLst/>
          </a:prstGeom>
        </p:spPr>
      </p:pic>
      <p:sp>
        <p:nvSpPr>
          <p:cNvPr id="131" name="Textfeld 130">
            <a:extLst>
              <a:ext uri="{FF2B5EF4-FFF2-40B4-BE49-F238E27FC236}">
                <a16:creationId xmlns:a16="http://schemas.microsoft.com/office/drawing/2014/main" id="{37492D79-EF95-4EAF-B7AF-C5D02389783B}"/>
              </a:ext>
            </a:extLst>
          </p:cNvPr>
          <p:cNvSpPr txBox="1"/>
          <p:nvPr/>
        </p:nvSpPr>
        <p:spPr>
          <a:xfrm>
            <a:off x="11873617" y="35322795"/>
            <a:ext cx="3015256" cy="400110"/>
          </a:xfrm>
          <a:prstGeom prst="rect">
            <a:avLst/>
          </a:prstGeom>
          <a:noFill/>
        </p:spPr>
        <p:txBody>
          <a:bodyPr wrap="square" rtlCol="0">
            <a:spAutoFit/>
          </a:bodyPr>
          <a:lstStyle/>
          <a:p>
            <a:r>
              <a:rPr lang="en-US" sz="2000" dirty="0">
                <a:solidFill>
                  <a:schemeClr val="accent1"/>
                </a:solidFill>
              </a:rPr>
              <a:t>As measured</a:t>
            </a:r>
            <a:endParaRPr lang="de-DE" sz="2000" dirty="0">
              <a:solidFill>
                <a:schemeClr val="accent2"/>
              </a:solidFill>
            </a:endParaRPr>
          </a:p>
        </p:txBody>
      </p:sp>
      <p:sp>
        <p:nvSpPr>
          <p:cNvPr id="132" name="Textfeld 131">
            <a:extLst>
              <a:ext uri="{FF2B5EF4-FFF2-40B4-BE49-F238E27FC236}">
                <a16:creationId xmlns:a16="http://schemas.microsoft.com/office/drawing/2014/main" id="{45E11ACD-1712-49F3-82FF-09FB22A4E683}"/>
              </a:ext>
            </a:extLst>
          </p:cNvPr>
          <p:cNvSpPr txBox="1"/>
          <p:nvPr/>
        </p:nvSpPr>
        <p:spPr>
          <a:xfrm>
            <a:off x="11200566" y="35814357"/>
            <a:ext cx="3796416" cy="1015663"/>
          </a:xfrm>
          <a:prstGeom prst="rect">
            <a:avLst/>
          </a:prstGeom>
          <a:solidFill>
            <a:srgbClr val="FFFFFF">
              <a:alpha val="47059"/>
            </a:srgbClr>
          </a:solidFill>
        </p:spPr>
        <p:txBody>
          <a:bodyPr wrap="square" rtlCol="0">
            <a:spAutoFit/>
          </a:bodyPr>
          <a:lstStyle/>
          <a:p>
            <a:pPr algn="r"/>
            <a:r>
              <a:rPr lang="en-US" sz="2000" dirty="0">
                <a:solidFill>
                  <a:schemeClr val="accent2"/>
                </a:solidFill>
              </a:rPr>
              <a:t>Background by the vacuum phase advance within the Hall-probe scan range subtracted</a:t>
            </a:r>
            <a:endParaRPr lang="de-DE" sz="2000" dirty="0">
              <a:solidFill>
                <a:schemeClr val="accent2"/>
              </a:solidFill>
            </a:endParaRPr>
          </a:p>
        </p:txBody>
      </p:sp>
      <p:cxnSp>
        <p:nvCxnSpPr>
          <p:cNvPr id="21" name="Gerade Verbindung mit Pfeil 20">
            <a:extLst>
              <a:ext uri="{FF2B5EF4-FFF2-40B4-BE49-F238E27FC236}">
                <a16:creationId xmlns:a16="http://schemas.microsoft.com/office/drawing/2014/main" id="{29A4B799-AB98-4B27-81F1-1553D473CADD}"/>
              </a:ext>
            </a:extLst>
          </p:cNvPr>
          <p:cNvCxnSpPr>
            <a:cxnSpLocks/>
          </p:cNvCxnSpPr>
          <p:nvPr/>
        </p:nvCxnSpPr>
        <p:spPr>
          <a:xfrm>
            <a:off x="1779256" y="36312131"/>
            <a:ext cx="0" cy="1557275"/>
          </a:xfrm>
          <a:prstGeom prst="straightConnector1">
            <a:avLst/>
          </a:prstGeom>
          <a:ln w="50800">
            <a:solidFill>
              <a:schemeClr val="accent5"/>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0" name="Rechteck 19">
            <a:extLst>
              <a:ext uri="{FF2B5EF4-FFF2-40B4-BE49-F238E27FC236}">
                <a16:creationId xmlns:a16="http://schemas.microsoft.com/office/drawing/2014/main" id="{4DFA1228-D46B-4348-970D-91BD9D1EBF5E}"/>
              </a:ext>
            </a:extLst>
          </p:cNvPr>
          <p:cNvSpPr/>
          <p:nvPr/>
        </p:nvSpPr>
        <p:spPr>
          <a:xfrm>
            <a:off x="1850557" y="37500074"/>
            <a:ext cx="1631922" cy="369332"/>
          </a:xfrm>
          <a:prstGeom prst="rect">
            <a:avLst/>
          </a:prstGeom>
        </p:spPr>
        <p:txBody>
          <a:bodyPr wrap="none">
            <a:spAutoFit/>
          </a:bodyPr>
          <a:lstStyle/>
          <a:p>
            <a:r>
              <a:rPr lang="de-DE" b="1" dirty="0">
                <a:solidFill>
                  <a:schemeClr val="accent5"/>
                </a:solidFill>
              </a:rPr>
              <a:t>12urad @1GeV</a:t>
            </a:r>
          </a:p>
        </p:txBody>
      </p:sp>
      <p:pic>
        <p:nvPicPr>
          <p:cNvPr id="133" name="Grafik 132">
            <a:extLst>
              <a:ext uri="{FF2B5EF4-FFF2-40B4-BE49-F238E27FC236}">
                <a16:creationId xmlns:a16="http://schemas.microsoft.com/office/drawing/2014/main" id="{44693FF5-2698-46A5-9D6D-3EB4C240801E}"/>
              </a:ext>
            </a:extLst>
          </p:cNvPr>
          <p:cNvPicPr>
            <a:picLocks noChangeAspect="1"/>
          </p:cNvPicPr>
          <p:nvPr/>
        </p:nvPicPr>
        <p:blipFill rotWithShape="1">
          <a:blip r:embed="rId28">
            <a:extLst>
              <a:ext uri="{28A0092B-C50C-407E-A947-70E740481C1C}">
                <a14:useLocalDpi xmlns:a14="http://schemas.microsoft.com/office/drawing/2010/main" val="0"/>
              </a:ext>
            </a:extLst>
          </a:blip>
          <a:srcRect r="66937" b="67552"/>
          <a:stretch/>
        </p:blipFill>
        <p:spPr>
          <a:xfrm>
            <a:off x="7748607" y="27101138"/>
            <a:ext cx="2536844" cy="1776812"/>
          </a:xfrm>
          <a:prstGeom prst="rect">
            <a:avLst/>
          </a:prstGeom>
        </p:spPr>
      </p:pic>
      <p:pic>
        <p:nvPicPr>
          <p:cNvPr id="134" name="Grafik 133">
            <a:extLst>
              <a:ext uri="{FF2B5EF4-FFF2-40B4-BE49-F238E27FC236}">
                <a16:creationId xmlns:a16="http://schemas.microsoft.com/office/drawing/2014/main" id="{B383608B-991B-46CD-A763-5AA008DAB21E}"/>
              </a:ext>
            </a:extLst>
          </p:cNvPr>
          <p:cNvPicPr>
            <a:picLocks noChangeAspect="1"/>
          </p:cNvPicPr>
          <p:nvPr/>
        </p:nvPicPr>
        <p:blipFill rotWithShape="1">
          <a:blip r:embed="rId28">
            <a:extLst>
              <a:ext uri="{28A0092B-C50C-407E-A947-70E740481C1C}">
                <a14:useLocalDpi xmlns:a14="http://schemas.microsoft.com/office/drawing/2010/main" val="0"/>
              </a:ext>
            </a:extLst>
          </a:blip>
          <a:srcRect l="81714" t="5964" b="67551"/>
          <a:stretch/>
        </p:blipFill>
        <p:spPr>
          <a:xfrm>
            <a:off x="7743755" y="29043027"/>
            <a:ext cx="1501196" cy="1551726"/>
          </a:xfrm>
          <a:prstGeom prst="rect">
            <a:avLst/>
          </a:prstGeom>
        </p:spPr>
      </p:pic>
      <p:pic>
        <p:nvPicPr>
          <p:cNvPr id="4" name="Grafik 3">
            <a:extLst>
              <a:ext uri="{FF2B5EF4-FFF2-40B4-BE49-F238E27FC236}">
                <a16:creationId xmlns:a16="http://schemas.microsoft.com/office/drawing/2014/main" id="{95336E7B-6AAD-4361-8D53-2EC072D4DC3C}"/>
              </a:ext>
            </a:extLst>
          </p:cNvPr>
          <p:cNvPicPr>
            <a:picLocks noChangeAspect="1"/>
          </p:cNvPicPr>
          <p:nvPr/>
        </p:nvPicPr>
        <p:blipFill rotWithShape="1">
          <a:blip r:embed="rId29">
            <a:extLst>
              <a:ext uri="{28A0092B-C50C-407E-A947-70E740481C1C}">
                <a14:useLocalDpi xmlns:a14="http://schemas.microsoft.com/office/drawing/2010/main" val="0"/>
              </a:ext>
            </a:extLst>
          </a:blip>
          <a:srcRect r="79165"/>
          <a:stretch/>
        </p:blipFill>
        <p:spPr>
          <a:xfrm>
            <a:off x="6325575" y="34847810"/>
            <a:ext cx="3199289" cy="3959999"/>
          </a:xfrm>
          <a:prstGeom prst="rect">
            <a:avLst/>
          </a:prstGeom>
        </p:spPr>
      </p:pic>
      <p:sp>
        <p:nvSpPr>
          <p:cNvPr id="135" name="Textfeld 134">
            <a:extLst>
              <a:ext uri="{FF2B5EF4-FFF2-40B4-BE49-F238E27FC236}">
                <a16:creationId xmlns:a16="http://schemas.microsoft.com/office/drawing/2014/main" id="{0DBC28C0-A0A9-40A1-B74B-E89F56BFEF21}"/>
              </a:ext>
            </a:extLst>
          </p:cNvPr>
          <p:cNvSpPr txBox="1"/>
          <p:nvPr/>
        </p:nvSpPr>
        <p:spPr>
          <a:xfrm>
            <a:off x="564602" y="13970209"/>
            <a:ext cx="6754975" cy="2185214"/>
          </a:xfrm>
          <a:prstGeom prst="rect">
            <a:avLst/>
          </a:prstGeom>
          <a:noFill/>
        </p:spPr>
        <p:txBody>
          <a:bodyPr wrap="square" rtlCol="0">
            <a:spAutoFit/>
          </a:bodyPr>
          <a:lstStyle/>
          <a:p>
            <a:r>
              <a:rPr lang="en-GB" sz="4000" dirty="0">
                <a:solidFill>
                  <a:srgbClr val="009FDF"/>
                </a:solidFill>
              </a:rPr>
              <a:t>Magnetic set-up</a:t>
            </a:r>
          </a:p>
          <a:p>
            <a:pPr algn="just"/>
            <a:r>
              <a:rPr lang="en-GB" sz="2400" dirty="0"/>
              <a:t>Each phase shifter consists of </a:t>
            </a:r>
            <a:r>
              <a:rPr lang="en-GB" sz="2400" b="1" dirty="0"/>
              <a:t>eight equal permanent magnet blocks </a:t>
            </a:r>
            <a:r>
              <a:rPr lang="en-GB" sz="2400" dirty="0"/>
              <a:t>(four in the top and four in the bottom keeper) mounted on a support structure with </a:t>
            </a:r>
            <a:r>
              <a:rPr lang="en-GB" sz="2400" b="1" dirty="0"/>
              <a:t>movable gap.</a:t>
            </a:r>
            <a:r>
              <a:rPr lang="en-GB" sz="2400" dirty="0"/>
              <a:t> [1]</a:t>
            </a:r>
            <a:endParaRPr lang="en-GB" sz="2400" dirty="0">
              <a:solidFill>
                <a:srgbClr val="5BC1EA"/>
              </a:solidFill>
            </a:endParaRPr>
          </a:p>
        </p:txBody>
      </p:sp>
      <p:sp>
        <p:nvSpPr>
          <p:cNvPr id="97" name="Textfeld 96">
            <a:extLst>
              <a:ext uri="{FF2B5EF4-FFF2-40B4-BE49-F238E27FC236}">
                <a16:creationId xmlns:a16="http://schemas.microsoft.com/office/drawing/2014/main" id="{2AE55451-CD52-4C1D-AEB9-A0FC396E576F}"/>
              </a:ext>
            </a:extLst>
          </p:cNvPr>
          <p:cNvSpPr txBox="1"/>
          <p:nvPr/>
        </p:nvSpPr>
        <p:spPr>
          <a:xfrm>
            <a:off x="4407896" y="17004367"/>
            <a:ext cx="655949" cy="338554"/>
          </a:xfrm>
          <a:prstGeom prst="rect">
            <a:avLst/>
          </a:prstGeom>
          <a:noFill/>
        </p:spPr>
        <p:txBody>
          <a:bodyPr wrap="none" rtlCol="0">
            <a:spAutoFit/>
          </a:bodyPr>
          <a:lstStyle/>
          <a:p>
            <a:r>
              <a:rPr lang="de-DE" sz="1600" dirty="0">
                <a:solidFill>
                  <a:schemeClr val="accent6"/>
                </a:solidFill>
              </a:rPr>
              <a:t>beam</a:t>
            </a:r>
          </a:p>
        </p:txBody>
      </p:sp>
      <p:cxnSp>
        <p:nvCxnSpPr>
          <p:cNvPr id="96" name="Gerade Verbindung mit Pfeil 95">
            <a:extLst>
              <a:ext uri="{FF2B5EF4-FFF2-40B4-BE49-F238E27FC236}">
                <a16:creationId xmlns:a16="http://schemas.microsoft.com/office/drawing/2014/main" id="{D5CC0101-A2D7-4CD3-B7A7-4343D157A0AC}"/>
              </a:ext>
            </a:extLst>
          </p:cNvPr>
          <p:cNvCxnSpPr>
            <a:cxnSpLocks/>
          </p:cNvCxnSpPr>
          <p:nvPr/>
        </p:nvCxnSpPr>
        <p:spPr>
          <a:xfrm flipV="1">
            <a:off x="4833293" y="17289256"/>
            <a:ext cx="2365969" cy="0"/>
          </a:xfrm>
          <a:prstGeom prst="straightConnector1">
            <a:avLst/>
          </a:prstGeom>
          <a:ln w="28575">
            <a:headEnd w="lg" len="lg"/>
            <a:tailEnd type="triangle" w="lg" len="med"/>
          </a:ln>
        </p:spPr>
        <p:style>
          <a:lnRef idx="1">
            <a:schemeClr val="accent6"/>
          </a:lnRef>
          <a:fillRef idx="0">
            <a:schemeClr val="accent6"/>
          </a:fillRef>
          <a:effectRef idx="0">
            <a:schemeClr val="accent6"/>
          </a:effectRef>
          <a:fontRef idx="minor">
            <a:schemeClr val="tx1"/>
          </a:fontRef>
        </p:style>
      </p:cxnSp>
      <p:sp>
        <p:nvSpPr>
          <p:cNvPr id="119" name="Textfeld 118">
            <a:extLst>
              <a:ext uri="{FF2B5EF4-FFF2-40B4-BE49-F238E27FC236}">
                <a16:creationId xmlns:a16="http://schemas.microsoft.com/office/drawing/2014/main" id="{332316DA-0499-4B3F-839B-B3490B8A5FEA}"/>
              </a:ext>
            </a:extLst>
          </p:cNvPr>
          <p:cNvSpPr txBox="1"/>
          <p:nvPr/>
        </p:nvSpPr>
        <p:spPr>
          <a:xfrm>
            <a:off x="8110069" y="30356010"/>
            <a:ext cx="846707" cy="307777"/>
          </a:xfrm>
          <a:prstGeom prst="rect">
            <a:avLst/>
          </a:prstGeom>
          <a:noFill/>
        </p:spPr>
        <p:txBody>
          <a:bodyPr wrap="none" rtlCol="0">
            <a:spAutoFit/>
          </a:bodyPr>
          <a:lstStyle/>
          <a:p>
            <a:r>
              <a:rPr lang="el-GR" sz="1400" dirty="0">
                <a:solidFill>
                  <a:schemeClr val="bg1">
                    <a:lumMod val="65000"/>
                  </a:schemeClr>
                </a:solidFill>
              </a:rPr>
              <a:t>Δ</a:t>
            </a:r>
            <a:r>
              <a:rPr lang="de-DE" sz="1400" dirty="0">
                <a:solidFill>
                  <a:schemeClr val="bg1">
                    <a:lumMod val="65000"/>
                  </a:schemeClr>
                </a:solidFill>
              </a:rPr>
              <a:t> </a:t>
            </a:r>
            <a:r>
              <a:rPr lang="el-GR" sz="1400" dirty="0">
                <a:solidFill>
                  <a:schemeClr val="bg1">
                    <a:lumMod val="65000"/>
                  </a:schemeClr>
                </a:solidFill>
              </a:rPr>
              <a:t>α</a:t>
            </a:r>
            <a:r>
              <a:rPr lang="de-DE" sz="1400" dirty="0">
                <a:solidFill>
                  <a:schemeClr val="bg1">
                    <a:lumMod val="65000"/>
                  </a:schemeClr>
                </a:solidFill>
              </a:rPr>
              <a:t> (</a:t>
            </a:r>
            <a:r>
              <a:rPr lang="de-DE" sz="1400" dirty="0" err="1">
                <a:solidFill>
                  <a:schemeClr val="bg1">
                    <a:lumMod val="65000"/>
                  </a:schemeClr>
                </a:solidFill>
              </a:rPr>
              <a:t>deg</a:t>
            </a:r>
            <a:r>
              <a:rPr lang="de-DE" sz="1400" dirty="0">
                <a:solidFill>
                  <a:schemeClr val="bg1">
                    <a:lumMod val="65000"/>
                  </a:schemeClr>
                </a:solidFill>
              </a:rPr>
              <a:t>)</a:t>
            </a:r>
          </a:p>
        </p:txBody>
      </p:sp>
      <p:sp>
        <p:nvSpPr>
          <p:cNvPr id="115" name="Textfeld 114">
            <a:extLst>
              <a:ext uri="{FF2B5EF4-FFF2-40B4-BE49-F238E27FC236}">
                <a16:creationId xmlns:a16="http://schemas.microsoft.com/office/drawing/2014/main" id="{1769BE00-FF1B-452D-B0A6-7E5D97155DCE}"/>
              </a:ext>
            </a:extLst>
          </p:cNvPr>
          <p:cNvSpPr txBox="1"/>
          <p:nvPr/>
        </p:nvSpPr>
        <p:spPr>
          <a:xfrm rot="16200000">
            <a:off x="7072980" y="27921017"/>
            <a:ext cx="1431482" cy="338554"/>
          </a:xfrm>
          <a:prstGeom prst="rect">
            <a:avLst/>
          </a:prstGeom>
          <a:noFill/>
        </p:spPr>
        <p:txBody>
          <a:bodyPr wrap="none" rtlCol="0">
            <a:spAutoFit/>
          </a:bodyPr>
          <a:lstStyle/>
          <a:p>
            <a:r>
              <a:rPr lang="de-DE" sz="1600" dirty="0">
                <a:solidFill>
                  <a:schemeClr val="bg1">
                    <a:lumMod val="65000"/>
                  </a:schemeClr>
                </a:solidFill>
              </a:rPr>
              <a:t>Moment (Am</a:t>
            </a:r>
            <a:r>
              <a:rPr lang="de-DE" sz="1600" baseline="30000" dirty="0">
                <a:solidFill>
                  <a:schemeClr val="bg1">
                    <a:lumMod val="65000"/>
                  </a:schemeClr>
                </a:solidFill>
              </a:rPr>
              <a:t>2</a:t>
            </a:r>
            <a:r>
              <a:rPr lang="de-DE" sz="1600" dirty="0">
                <a:solidFill>
                  <a:schemeClr val="bg1">
                    <a:lumMod val="65000"/>
                  </a:schemeClr>
                </a:solidFill>
              </a:rPr>
              <a:t>)</a:t>
            </a:r>
          </a:p>
        </p:txBody>
      </p:sp>
      <p:sp>
        <p:nvSpPr>
          <p:cNvPr id="16" name="Textfeld 15">
            <a:extLst>
              <a:ext uri="{FF2B5EF4-FFF2-40B4-BE49-F238E27FC236}">
                <a16:creationId xmlns:a16="http://schemas.microsoft.com/office/drawing/2014/main" id="{CAB5932C-7349-4854-9D3D-65D97560300F}"/>
              </a:ext>
            </a:extLst>
          </p:cNvPr>
          <p:cNvSpPr txBox="1"/>
          <p:nvPr/>
        </p:nvSpPr>
        <p:spPr>
          <a:xfrm>
            <a:off x="8664868" y="28702009"/>
            <a:ext cx="980268" cy="338554"/>
          </a:xfrm>
          <a:prstGeom prst="rect">
            <a:avLst/>
          </a:prstGeom>
          <a:noFill/>
        </p:spPr>
        <p:txBody>
          <a:bodyPr wrap="none" rtlCol="0">
            <a:spAutoFit/>
          </a:bodyPr>
          <a:lstStyle/>
          <a:p>
            <a:r>
              <a:rPr lang="de-DE" sz="1600" dirty="0">
                <a:solidFill>
                  <a:schemeClr val="bg1">
                    <a:lumMod val="65000"/>
                  </a:schemeClr>
                </a:solidFill>
              </a:rPr>
              <a:t>Magnet #</a:t>
            </a:r>
          </a:p>
        </p:txBody>
      </p:sp>
      <p:pic>
        <p:nvPicPr>
          <p:cNvPr id="22" name="Grafik 21">
            <a:extLst>
              <a:ext uri="{FF2B5EF4-FFF2-40B4-BE49-F238E27FC236}">
                <a16:creationId xmlns:a16="http://schemas.microsoft.com/office/drawing/2014/main" id="{473F33D3-EF9E-4034-9764-1608895C0829}"/>
              </a:ext>
            </a:extLst>
          </p:cNvPr>
          <p:cNvPicPr>
            <a:picLocks noChangeAspect="1"/>
          </p:cNvPicPr>
          <p:nvPr/>
        </p:nvPicPr>
        <p:blipFill>
          <a:blip r:embed="rId30"/>
          <a:stretch>
            <a:fillRect/>
          </a:stretch>
        </p:blipFill>
        <p:spPr>
          <a:xfrm>
            <a:off x="10495547" y="27091510"/>
            <a:ext cx="4938211" cy="3264500"/>
          </a:xfrm>
          <a:prstGeom prst="rect">
            <a:avLst/>
          </a:prstGeom>
        </p:spPr>
      </p:pic>
      <p:pic>
        <p:nvPicPr>
          <p:cNvPr id="136" name="Grafik 135">
            <a:extLst>
              <a:ext uri="{FF2B5EF4-FFF2-40B4-BE49-F238E27FC236}">
                <a16:creationId xmlns:a16="http://schemas.microsoft.com/office/drawing/2014/main" id="{DA19E461-9EFC-46E1-9034-64F9B69B5E3E}"/>
              </a:ext>
            </a:extLst>
          </p:cNvPr>
          <p:cNvPicPr>
            <a:picLocks noChangeAspect="1"/>
          </p:cNvPicPr>
          <p:nvPr/>
        </p:nvPicPr>
        <p:blipFill rotWithShape="1">
          <a:blip r:embed="rId4">
            <a:extLst>
              <a:ext uri="{28A0092B-C50C-407E-A947-70E740481C1C}">
                <a14:useLocalDpi xmlns:a14="http://schemas.microsoft.com/office/drawing/2010/main" val="0"/>
              </a:ext>
            </a:extLst>
          </a:blip>
          <a:srcRect r="77738"/>
          <a:stretch/>
        </p:blipFill>
        <p:spPr>
          <a:xfrm>
            <a:off x="811636" y="29318642"/>
            <a:ext cx="2063215" cy="2372003"/>
          </a:xfrm>
          <a:prstGeom prst="rect">
            <a:avLst/>
          </a:prstGeom>
        </p:spPr>
      </p:pic>
      <p:sp>
        <p:nvSpPr>
          <p:cNvPr id="86" name="Pfeil: nach oben 85">
            <a:extLst>
              <a:ext uri="{FF2B5EF4-FFF2-40B4-BE49-F238E27FC236}">
                <a16:creationId xmlns:a16="http://schemas.microsoft.com/office/drawing/2014/main" id="{4F31D4B8-5F6B-4EC0-A285-6B85EA027210}"/>
              </a:ext>
            </a:extLst>
          </p:cNvPr>
          <p:cNvSpPr/>
          <p:nvPr/>
        </p:nvSpPr>
        <p:spPr>
          <a:xfrm rot="6475911">
            <a:off x="3208271" y="29652291"/>
            <a:ext cx="313189" cy="410463"/>
          </a:xfrm>
          <a:prstGeom prst="upArrow">
            <a:avLst>
              <a:gd name="adj1" fmla="val 32050"/>
              <a:gd name="adj2" fmla="val 84757"/>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dirty="0"/>
          </a:p>
        </p:txBody>
      </p:sp>
      <p:sp>
        <p:nvSpPr>
          <p:cNvPr id="137" name="Textfeld 136">
            <a:extLst>
              <a:ext uri="{FF2B5EF4-FFF2-40B4-BE49-F238E27FC236}">
                <a16:creationId xmlns:a16="http://schemas.microsoft.com/office/drawing/2014/main" id="{84DBA25A-280A-464C-97DA-62EEBB6C50C5}"/>
              </a:ext>
            </a:extLst>
          </p:cNvPr>
          <p:cNvSpPr txBox="1"/>
          <p:nvPr/>
        </p:nvSpPr>
        <p:spPr>
          <a:xfrm>
            <a:off x="10679649" y="19790415"/>
            <a:ext cx="4666223" cy="461665"/>
          </a:xfrm>
          <a:prstGeom prst="rect">
            <a:avLst/>
          </a:prstGeom>
          <a:noFill/>
        </p:spPr>
        <p:txBody>
          <a:bodyPr wrap="square" rtlCol="0">
            <a:spAutoFit/>
          </a:bodyPr>
          <a:lstStyle/>
          <a:p>
            <a:r>
              <a:rPr lang="de-DE" sz="2400" dirty="0"/>
              <a:t>Magnet </a:t>
            </a:r>
            <a:r>
              <a:rPr lang="en-GB" sz="2400" dirty="0"/>
              <a:t>blocks</a:t>
            </a:r>
            <a:r>
              <a:rPr lang="de-DE" sz="2400" dirty="0"/>
              <a:t>. Size: 35x35x15mm</a:t>
            </a:r>
            <a:r>
              <a:rPr lang="de-DE" sz="2400" baseline="30000" dirty="0"/>
              <a:t>3</a:t>
            </a:r>
            <a:endParaRPr lang="en-GB" sz="2400" dirty="0"/>
          </a:p>
        </p:txBody>
      </p:sp>
      <p:pic>
        <p:nvPicPr>
          <p:cNvPr id="45" name="Grafik 44">
            <a:extLst>
              <a:ext uri="{FF2B5EF4-FFF2-40B4-BE49-F238E27FC236}">
                <a16:creationId xmlns:a16="http://schemas.microsoft.com/office/drawing/2014/main" id="{AC3A631A-74C9-449D-9AD4-BB54C82C4935}"/>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9894840" y="22637890"/>
            <a:ext cx="3266597" cy="2073974"/>
          </a:xfrm>
          <a:prstGeom prst="rect">
            <a:avLst/>
          </a:prstGeom>
        </p:spPr>
      </p:pic>
      <p:sp>
        <p:nvSpPr>
          <p:cNvPr id="138" name="Textfeld 137">
            <a:extLst>
              <a:ext uri="{FF2B5EF4-FFF2-40B4-BE49-F238E27FC236}">
                <a16:creationId xmlns:a16="http://schemas.microsoft.com/office/drawing/2014/main" id="{35CB7C2F-DD36-4F1E-86D5-BB0F72B7ED21}"/>
              </a:ext>
            </a:extLst>
          </p:cNvPr>
          <p:cNvSpPr txBox="1"/>
          <p:nvPr/>
        </p:nvSpPr>
        <p:spPr>
          <a:xfrm>
            <a:off x="7519690" y="25601354"/>
            <a:ext cx="8222628" cy="1569660"/>
          </a:xfrm>
          <a:prstGeom prst="rect">
            <a:avLst/>
          </a:prstGeom>
          <a:noFill/>
        </p:spPr>
        <p:txBody>
          <a:bodyPr wrap="square" rtlCol="0">
            <a:spAutoFit/>
          </a:bodyPr>
          <a:lstStyle/>
          <a:p>
            <a:r>
              <a:rPr lang="en-GB" sz="2400" b="1" dirty="0"/>
              <a:t>88 magnets w</a:t>
            </a:r>
            <a:r>
              <a:rPr lang="en-GB" sz="2400" dirty="0"/>
              <a:t>ere characterized by </a:t>
            </a:r>
            <a:r>
              <a:rPr lang="en-GB" sz="2400" b="1" dirty="0"/>
              <a:t>Helmholtz coil </a:t>
            </a:r>
            <a:r>
              <a:rPr lang="en-GB" sz="2400" dirty="0"/>
              <a:t>(L) and </a:t>
            </a:r>
            <a:r>
              <a:rPr lang="en-GB" sz="2400" b="1" dirty="0"/>
              <a:t>stretched-wire</a:t>
            </a:r>
            <a:r>
              <a:rPr lang="en-GB" sz="2400" dirty="0"/>
              <a:t> (centre). Example for </a:t>
            </a:r>
            <a:r>
              <a:rPr lang="en-GB" sz="2400" dirty="0" err="1"/>
              <a:t>hor</a:t>
            </a:r>
            <a:r>
              <a:rPr lang="en-GB" sz="2400" dirty="0"/>
              <a:t> (top R) and vert (bottom R) first field integral of the four sides of one magnet.</a:t>
            </a:r>
          </a:p>
          <a:p>
            <a:endParaRPr lang="en-GB" sz="2400" dirty="0"/>
          </a:p>
        </p:txBody>
      </p:sp>
      <p:pic>
        <p:nvPicPr>
          <p:cNvPr id="30" name="Grafik 29">
            <a:extLst>
              <a:ext uri="{FF2B5EF4-FFF2-40B4-BE49-F238E27FC236}">
                <a16:creationId xmlns:a16="http://schemas.microsoft.com/office/drawing/2014/main" id="{E2379931-178B-43AB-B746-3C7BB8B268B8}"/>
              </a:ext>
            </a:extLst>
          </p:cNvPr>
          <p:cNvPicPr>
            <a:picLocks noChangeAspect="1"/>
          </p:cNvPicPr>
          <p:nvPr/>
        </p:nvPicPr>
        <p:blipFill rotWithShape="1">
          <a:blip r:embed="rId28">
            <a:extLst>
              <a:ext uri="{28A0092B-C50C-407E-A947-70E740481C1C}">
                <a14:useLocalDpi xmlns:a14="http://schemas.microsoft.com/office/drawing/2010/main" val="0"/>
              </a:ext>
            </a:extLst>
          </a:blip>
          <a:srcRect l="67629" t="14276" r="22016" b="80035"/>
          <a:stretch/>
        </p:blipFill>
        <p:spPr>
          <a:xfrm>
            <a:off x="9205003" y="29230412"/>
            <a:ext cx="1224041" cy="479979"/>
          </a:xfrm>
          <a:prstGeom prst="rect">
            <a:avLst/>
          </a:prstGeom>
        </p:spPr>
      </p:pic>
      <p:sp>
        <p:nvSpPr>
          <p:cNvPr id="139" name="Textfeld 138">
            <a:extLst>
              <a:ext uri="{FF2B5EF4-FFF2-40B4-BE49-F238E27FC236}">
                <a16:creationId xmlns:a16="http://schemas.microsoft.com/office/drawing/2014/main" id="{3F220CA6-9ADC-4F22-B7A9-F2287634764F}"/>
              </a:ext>
            </a:extLst>
          </p:cNvPr>
          <p:cNvSpPr txBox="1"/>
          <p:nvPr/>
        </p:nvSpPr>
        <p:spPr>
          <a:xfrm>
            <a:off x="16444478" y="33548810"/>
            <a:ext cx="13104485" cy="707886"/>
          </a:xfrm>
          <a:prstGeom prst="rect">
            <a:avLst/>
          </a:prstGeom>
          <a:noFill/>
        </p:spPr>
        <p:txBody>
          <a:bodyPr wrap="square" rtlCol="0">
            <a:spAutoFit/>
          </a:bodyPr>
          <a:lstStyle/>
          <a:p>
            <a:pPr algn="ctr"/>
            <a:r>
              <a:rPr lang="en-GB" sz="4000" b="1" dirty="0">
                <a:solidFill>
                  <a:srgbClr val="009FDF"/>
                </a:solidFill>
              </a:rPr>
              <a:t>Mitigation of cross-talk</a:t>
            </a:r>
            <a:endParaRPr lang="en-GB" sz="2400" dirty="0">
              <a:solidFill>
                <a:srgbClr val="5BC1EA"/>
              </a:solidFill>
            </a:endParaRPr>
          </a:p>
        </p:txBody>
      </p:sp>
      <p:pic>
        <p:nvPicPr>
          <p:cNvPr id="140" name="Grafik 139">
            <a:extLst>
              <a:ext uri="{FF2B5EF4-FFF2-40B4-BE49-F238E27FC236}">
                <a16:creationId xmlns:a16="http://schemas.microsoft.com/office/drawing/2014/main" id="{0799653A-AB5B-4F3E-BC28-D06BBABEB60C}"/>
              </a:ext>
            </a:extLst>
          </p:cNvPr>
          <p:cNvPicPr>
            <a:picLocks noChangeAspect="1"/>
          </p:cNvPicPr>
          <p:nvPr/>
        </p:nvPicPr>
        <p:blipFill rotWithShape="1">
          <a:blip r:embed="rId32"/>
          <a:srcRect t="8214" r="11127"/>
          <a:stretch/>
        </p:blipFill>
        <p:spPr>
          <a:xfrm>
            <a:off x="16139926" y="23652248"/>
            <a:ext cx="5717714" cy="4235290"/>
          </a:xfrm>
          <a:prstGeom prst="rect">
            <a:avLst/>
          </a:prstGeom>
        </p:spPr>
      </p:pic>
      <p:pic>
        <p:nvPicPr>
          <p:cNvPr id="141" name="Grafik 140">
            <a:extLst>
              <a:ext uri="{FF2B5EF4-FFF2-40B4-BE49-F238E27FC236}">
                <a16:creationId xmlns:a16="http://schemas.microsoft.com/office/drawing/2014/main" id="{4B3A03C8-F4F6-4563-B043-0C4AB56682D5}"/>
              </a:ext>
            </a:extLst>
          </p:cNvPr>
          <p:cNvPicPr>
            <a:picLocks noChangeAspect="1"/>
          </p:cNvPicPr>
          <p:nvPr/>
        </p:nvPicPr>
        <p:blipFill rotWithShape="1">
          <a:blip r:embed="rId33"/>
          <a:srcRect r="8754"/>
          <a:stretch/>
        </p:blipFill>
        <p:spPr>
          <a:xfrm>
            <a:off x="16165295" y="29643584"/>
            <a:ext cx="4133316" cy="3467813"/>
          </a:xfrm>
          <a:prstGeom prst="rect">
            <a:avLst/>
          </a:prstGeom>
        </p:spPr>
      </p:pic>
      <p:pic>
        <p:nvPicPr>
          <p:cNvPr id="142" name="Grafik 141">
            <a:extLst>
              <a:ext uri="{FF2B5EF4-FFF2-40B4-BE49-F238E27FC236}">
                <a16:creationId xmlns:a16="http://schemas.microsoft.com/office/drawing/2014/main" id="{2D206EA8-7B24-49F7-95EC-68AB6E1E12A4}"/>
              </a:ext>
            </a:extLst>
          </p:cNvPr>
          <p:cNvPicPr>
            <a:picLocks noChangeAspect="1"/>
          </p:cNvPicPr>
          <p:nvPr/>
        </p:nvPicPr>
        <p:blipFill rotWithShape="1">
          <a:blip r:embed="rId34"/>
          <a:srcRect r="11070"/>
          <a:stretch/>
        </p:blipFill>
        <p:spPr>
          <a:xfrm>
            <a:off x="20508758" y="29635595"/>
            <a:ext cx="4028440" cy="3467812"/>
          </a:xfrm>
          <a:prstGeom prst="rect">
            <a:avLst/>
          </a:prstGeom>
        </p:spPr>
      </p:pic>
      <p:pic>
        <p:nvPicPr>
          <p:cNvPr id="143" name="Grafik 142">
            <a:extLst>
              <a:ext uri="{FF2B5EF4-FFF2-40B4-BE49-F238E27FC236}">
                <a16:creationId xmlns:a16="http://schemas.microsoft.com/office/drawing/2014/main" id="{6AC5E5C0-8426-4D3F-BEA0-F6B703674163}"/>
              </a:ext>
            </a:extLst>
          </p:cNvPr>
          <p:cNvPicPr>
            <a:picLocks noChangeAspect="1"/>
          </p:cNvPicPr>
          <p:nvPr/>
        </p:nvPicPr>
        <p:blipFill>
          <a:blip r:embed="rId35"/>
          <a:stretch>
            <a:fillRect/>
          </a:stretch>
        </p:blipFill>
        <p:spPr>
          <a:xfrm>
            <a:off x="25300141" y="36439919"/>
            <a:ext cx="4241413" cy="3247003"/>
          </a:xfrm>
          <a:prstGeom prst="rect">
            <a:avLst/>
          </a:prstGeom>
        </p:spPr>
      </p:pic>
      <p:pic>
        <p:nvPicPr>
          <p:cNvPr id="144" name="Grafik 143">
            <a:extLst>
              <a:ext uri="{FF2B5EF4-FFF2-40B4-BE49-F238E27FC236}">
                <a16:creationId xmlns:a16="http://schemas.microsoft.com/office/drawing/2014/main" id="{FBBD585B-4891-4693-82DA-3A9F3FE70B17}"/>
              </a:ext>
            </a:extLst>
          </p:cNvPr>
          <p:cNvPicPr>
            <a:picLocks noChangeAspect="1"/>
          </p:cNvPicPr>
          <p:nvPr/>
        </p:nvPicPr>
        <p:blipFill>
          <a:blip r:embed="rId36"/>
          <a:stretch>
            <a:fillRect/>
          </a:stretch>
        </p:blipFill>
        <p:spPr>
          <a:xfrm>
            <a:off x="16252183" y="36425072"/>
            <a:ext cx="3946481" cy="3021219"/>
          </a:xfrm>
          <a:prstGeom prst="rect">
            <a:avLst/>
          </a:prstGeom>
        </p:spPr>
      </p:pic>
      <p:grpSp>
        <p:nvGrpSpPr>
          <p:cNvPr id="145" name="Gruppieren 144">
            <a:extLst>
              <a:ext uri="{FF2B5EF4-FFF2-40B4-BE49-F238E27FC236}">
                <a16:creationId xmlns:a16="http://schemas.microsoft.com/office/drawing/2014/main" id="{C9B17CF9-82C5-414D-B7A6-7EA4A8B033C1}"/>
              </a:ext>
            </a:extLst>
          </p:cNvPr>
          <p:cNvGrpSpPr>
            <a:grpSpLocks noChangeAspect="1"/>
          </p:cNvGrpSpPr>
          <p:nvPr/>
        </p:nvGrpSpPr>
        <p:grpSpPr>
          <a:xfrm>
            <a:off x="19378848" y="18630015"/>
            <a:ext cx="7775215" cy="2406663"/>
            <a:chOff x="338401" y="2560075"/>
            <a:chExt cx="8990754" cy="3022017"/>
          </a:xfrm>
        </p:grpSpPr>
        <p:grpSp>
          <p:nvGrpSpPr>
            <p:cNvPr id="146" name="Gruppieren 145">
              <a:extLst>
                <a:ext uri="{FF2B5EF4-FFF2-40B4-BE49-F238E27FC236}">
                  <a16:creationId xmlns:a16="http://schemas.microsoft.com/office/drawing/2014/main" id="{EB44DD11-5F5A-49AA-AF6E-CD6AAEAD9C78}"/>
                </a:ext>
              </a:extLst>
            </p:cNvPr>
            <p:cNvGrpSpPr>
              <a:grpSpLocks noChangeAspect="1"/>
            </p:cNvGrpSpPr>
            <p:nvPr/>
          </p:nvGrpSpPr>
          <p:grpSpPr>
            <a:xfrm>
              <a:off x="338401" y="2560075"/>
              <a:ext cx="8990754" cy="3022017"/>
              <a:chOff x="-16924781" y="9589084"/>
              <a:chExt cx="15925800" cy="5353050"/>
            </a:xfrm>
          </p:grpSpPr>
          <p:pic>
            <p:nvPicPr>
              <p:cNvPr id="159" name="Picture 1">
                <a:extLst>
                  <a:ext uri="{FF2B5EF4-FFF2-40B4-BE49-F238E27FC236}">
                    <a16:creationId xmlns:a16="http://schemas.microsoft.com/office/drawing/2014/main" id="{1092B478-E915-460E-94E5-00F1A6A2CE09}"/>
                  </a:ext>
                </a:extLst>
              </p:cNvPr>
              <p:cNvPicPr>
                <a:picLocks noChangeAspect="1"/>
              </p:cNvPicPr>
              <p:nvPr/>
            </p:nvPicPr>
            <p:blipFill>
              <a:blip r:embed="rId37">
                <a:extLst>
                  <a:ext uri="{BEBA8EAE-BF5A-486C-A8C5-ECC9F3942E4B}">
                    <a14:imgProps xmlns:a14="http://schemas.microsoft.com/office/drawing/2010/main">
                      <a14:imgLayer r:embed="rId38">
                        <a14:imgEffect>
                          <a14:colorTemperature colorTemp="5374"/>
                        </a14:imgEffect>
                        <a14:imgEffect>
                          <a14:saturation sat="230000"/>
                        </a14:imgEffect>
                        <a14:imgEffect>
                          <a14:brightnessContrast bright="45000" contrast="84000"/>
                        </a14:imgEffect>
                      </a14:imgLayer>
                    </a14:imgProps>
                  </a:ext>
                </a:extLst>
              </a:blip>
              <a:stretch>
                <a:fillRect/>
              </a:stretch>
            </p:blipFill>
            <p:spPr>
              <a:xfrm>
                <a:off x="-16924781" y="9589084"/>
                <a:ext cx="15925800" cy="5353050"/>
              </a:xfrm>
              <a:prstGeom prst="rect">
                <a:avLst/>
              </a:prstGeom>
            </p:spPr>
          </p:pic>
          <p:sp>
            <p:nvSpPr>
              <p:cNvPr id="160" name="Pfeil: nach links 51">
                <a:extLst>
                  <a:ext uri="{FF2B5EF4-FFF2-40B4-BE49-F238E27FC236}">
                    <a16:creationId xmlns:a16="http://schemas.microsoft.com/office/drawing/2014/main" id="{48736015-47B0-4B98-A220-A0EAE23E50FA}"/>
                  </a:ext>
                </a:extLst>
              </p:cNvPr>
              <p:cNvSpPr/>
              <p:nvPr/>
            </p:nvSpPr>
            <p:spPr>
              <a:xfrm rot="8100000">
                <a:off x="-16027676" y="11002658"/>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1" name="Pfeil: nach links 51">
                <a:extLst>
                  <a:ext uri="{FF2B5EF4-FFF2-40B4-BE49-F238E27FC236}">
                    <a16:creationId xmlns:a16="http://schemas.microsoft.com/office/drawing/2014/main" id="{9B64E678-5538-45BB-B4C3-8465D60355B3}"/>
                  </a:ext>
                </a:extLst>
              </p:cNvPr>
              <p:cNvSpPr/>
              <p:nvPr/>
            </p:nvSpPr>
            <p:spPr>
              <a:xfrm rot="8100000">
                <a:off x="-13959390" y="12977879"/>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2" name="Pfeil: nach links 51">
                <a:extLst>
                  <a:ext uri="{FF2B5EF4-FFF2-40B4-BE49-F238E27FC236}">
                    <a16:creationId xmlns:a16="http://schemas.microsoft.com/office/drawing/2014/main" id="{A6A16D09-5EF6-43C8-A72D-FEC18676C731}"/>
                  </a:ext>
                </a:extLst>
              </p:cNvPr>
              <p:cNvSpPr/>
              <p:nvPr/>
            </p:nvSpPr>
            <p:spPr>
              <a:xfrm rot="2700000">
                <a:off x="-16011148" y="12963796"/>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3" name="Pfeil: nach links 51">
                <a:extLst>
                  <a:ext uri="{FF2B5EF4-FFF2-40B4-BE49-F238E27FC236}">
                    <a16:creationId xmlns:a16="http://schemas.microsoft.com/office/drawing/2014/main" id="{7A95E977-B20E-41B8-A881-07D477D06AC1}"/>
                  </a:ext>
                </a:extLst>
              </p:cNvPr>
              <p:cNvSpPr/>
              <p:nvPr/>
            </p:nvSpPr>
            <p:spPr>
              <a:xfrm rot="2700000">
                <a:off x="-14012808" y="11045498"/>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4" name="Pfeil: nach links 51">
                <a:extLst>
                  <a:ext uri="{FF2B5EF4-FFF2-40B4-BE49-F238E27FC236}">
                    <a16:creationId xmlns:a16="http://schemas.microsoft.com/office/drawing/2014/main" id="{4CC182F7-8FE0-4A6C-9CCB-45830CA33C94}"/>
                  </a:ext>
                </a:extLst>
              </p:cNvPr>
              <p:cNvSpPr/>
              <p:nvPr/>
            </p:nvSpPr>
            <p:spPr>
              <a:xfrm rot="18900000">
                <a:off x="-10721892" y="11017690"/>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5" name="Pfeil: nach links 51">
                <a:extLst>
                  <a:ext uri="{FF2B5EF4-FFF2-40B4-BE49-F238E27FC236}">
                    <a16:creationId xmlns:a16="http://schemas.microsoft.com/office/drawing/2014/main" id="{F594FD8E-DCEF-4CC0-B9B8-ABD10FA83E94}"/>
                  </a:ext>
                </a:extLst>
              </p:cNvPr>
              <p:cNvSpPr/>
              <p:nvPr/>
            </p:nvSpPr>
            <p:spPr>
              <a:xfrm rot="18900000">
                <a:off x="-8653606" y="12992911"/>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6" name="Pfeil: nach links 51">
                <a:extLst>
                  <a:ext uri="{FF2B5EF4-FFF2-40B4-BE49-F238E27FC236}">
                    <a16:creationId xmlns:a16="http://schemas.microsoft.com/office/drawing/2014/main" id="{AD024646-C062-47BD-8326-B6FB29F993EE}"/>
                  </a:ext>
                </a:extLst>
              </p:cNvPr>
              <p:cNvSpPr/>
              <p:nvPr/>
            </p:nvSpPr>
            <p:spPr>
              <a:xfrm rot="2700000">
                <a:off x="-10705364" y="12978828"/>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7" name="Pfeil: nach links 51">
                <a:extLst>
                  <a:ext uri="{FF2B5EF4-FFF2-40B4-BE49-F238E27FC236}">
                    <a16:creationId xmlns:a16="http://schemas.microsoft.com/office/drawing/2014/main" id="{963189D7-C543-4184-8E89-74B479CBA83C}"/>
                  </a:ext>
                </a:extLst>
              </p:cNvPr>
              <p:cNvSpPr/>
              <p:nvPr/>
            </p:nvSpPr>
            <p:spPr>
              <a:xfrm rot="2700000">
                <a:off x="-8707024" y="11060530"/>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8" name="Pfeil: nach links 51">
                <a:extLst>
                  <a:ext uri="{FF2B5EF4-FFF2-40B4-BE49-F238E27FC236}">
                    <a16:creationId xmlns:a16="http://schemas.microsoft.com/office/drawing/2014/main" id="{9C0B2A3F-E665-411E-B010-F0C91AEFCE70}"/>
                  </a:ext>
                </a:extLst>
              </p:cNvPr>
              <p:cNvSpPr/>
              <p:nvPr/>
            </p:nvSpPr>
            <p:spPr>
              <a:xfrm rot="8100000">
                <a:off x="-5450111" y="11085455"/>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9" name="Pfeil: nach links 51">
                <a:extLst>
                  <a:ext uri="{FF2B5EF4-FFF2-40B4-BE49-F238E27FC236}">
                    <a16:creationId xmlns:a16="http://schemas.microsoft.com/office/drawing/2014/main" id="{2A742082-FB1D-4DFC-AF7B-38E9D01855D0}"/>
                  </a:ext>
                </a:extLst>
              </p:cNvPr>
              <p:cNvSpPr/>
              <p:nvPr/>
            </p:nvSpPr>
            <p:spPr>
              <a:xfrm rot="18904134">
                <a:off x="-3381825" y="13060676"/>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0" name="Pfeil: nach links 51">
                <a:extLst>
                  <a:ext uri="{FF2B5EF4-FFF2-40B4-BE49-F238E27FC236}">
                    <a16:creationId xmlns:a16="http://schemas.microsoft.com/office/drawing/2014/main" id="{D530ED88-A38B-4E36-9895-DE4A56DA2897}"/>
                  </a:ext>
                </a:extLst>
              </p:cNvPr>
              <p:cNvSpPr/>
              <p:nvPr/>
            </p:nvSpPr>
            <p:spPr>
              <a:xfrm rot="13504134">
                <a:off x="-5433583" y="13046593"/>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1" name="Pfeil: nach links 51">
                <a:extLst>
                  <a:ext uri="{FF2B5EF4-FFF2-40B4-BE49-F238E27FC236}">
                    <a16:creationId xmlns:a16="http://schemas.microsoft.com/office/drawing/2014/main" id="{AE1E90B5-7825-472B-9068-B497EF0BFA67}"/>
                  </a:ext>
                </a:extLst>
              </p:cNvPr>
              <p:cNvSpPr/>
              <p:nvPr/>
            </p:nvSpPr>
            <p:spPr>
              <a:xfrm rot="2700000">
                <a:off x="-3435243" y="11128295"/>
                <a:ext cx="1586522" cy="357729"/>
              </a:xfrm>
              <a:prstGeom prst="left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47" name="Pfeil: nach oben 146">
              <a:extLst>
                <a:ext uri="{FF2B5EF4-FFF2-40B4-BE49-F238E27FC236}">
                  <a16:creationId xmlns:a16="http://schemas.microsoft.com/office/drawing/2014/main" id="{ED6B4CE8-3A95-4D48-9442-F95263517A3D}"/>
                </a:ext>
              </a:extLst>
            </p:cNvPr>
            <p:cNvSpPr/>
            <p:nvPr/>
          </p:nvSpPr>
          <p:spPr>
            <a:xfrm rot="2647373">
              <a:off x="1122559" y="2999172"/>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Pfeil: nach oben 147">
              <a:extLst>
                <a:ext uri="{FF2B5EF4-FFF2-40B4-BE49-F238E27FC236}">
                  <a16:creationId xmlns:a16="http://schemas.microsoft.com/office/drawing/2014/main" id="{4375AEEB-29E7-4FE8-AE5B-CAB5B28E1198}"/>
                </a:ext>
              </a:extLst>
            </p:cNvPr>
            <p:cNvSpPr/>
            <p:nvPr/>
          </p:nvSpPr>
          <p:spPr>
            <a:xfrm rot="2647373">
              <a:off x="2308692" y="4105038"/>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9" name="Pfeil: nach oben 148">
              <a:extLst>
                <a:ext uri="{FF2B5EF4-FFF2-40B4-BE49-F238E27FC236}">
                  <a16:creationId xmlns:a16="http://schemas.microsoft.com/office/drawing/2014/main" id="{6F42DCAD-4274-484C-B122-1DDF90690004}"/>
                </a:ext>
              </a:extLst>
            </p:cNvPr>
            <p:cNvSpPr/>
            <p:nvPr/>
          </p:nvSpPr>
          <p:spPr>
            <a:xfrm rot="18861534">
              <a:off x="2260033" y="3031374"/>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0" name="Pfeil: nach oben 149">
              <a:extLst>
                <a:ext uri="{FF2B5EF4-FFF2-40B4-BE49-F238E27FC236}">
                  <a16:creationId xmlns:a16="http://schemas.microsoft.com/office/drawing/2014/main" id="{094152A0-A455-4280-9D7E-39BBB1E679DC}"/>
                </a:ext>
              </a:extLst>
            </p:cNvPr>
            <p:cNvSpPr/>
            <p:nvPr/>
          </p:nvSpPr>
          <p:spPr>
            <a:xfrm rot="18861534">
              <a:off x="1143574" y="4119227"/>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1" name="Pfeil: nach oben 150">
              <a:extLst>
                <a:ext uri="{FF2B5EF4-FFF2-40B4-BE49-F238E27FC236}">
                  <a16:creationId xmlns:a16="http://schemas.microsoft.com/office/drawing/2014/main" id="{CAF96F5A-D0E1-42CA-B538-B17EBF48529B}"/>
                </a:ext>
              </a:extLst>
            </p:cNvPr>
            <p:cNvSpPr/>
            <p:nvPr/>
          </p:nvSpPr>
          <p:spPr>
            <a:xfrm rot="18861534">
              <a:off x="5272744" y="3028612"/>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2" name="Pfeil: nach oben 151">
              <a:extLst>
                <a:ext uri="{FF2B5EF4-FFF2-40B4-BE49-F238E27FC236}">
                  <a16:creationId xmlns:a16="http://schemas.microsoft.com/office/drawing/2014/main" id="{4D7E4222-348D-4E31-900B-3165B1461542}"/>
                </a:ext>
              </a:extLst>
            </p:cNvPr>
            <p:cNvSpPr/>
            <p:nvPr/>
          </p:nvSpPr>
          <p:spPr>
            <a:xfrm rot="18861534">
              <a:off x="4127218" y="4130767"/>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3" name="Pfeil: nach oben 152">
              <a:extLst>
                <a:ext uri="{FF2B5EF4-FFF2-40B4-BE49-F238E27FC236}">
                  <a16:creationId xmlns:a16="http://schemas.microsoft.com/office/drawing/2014/main" id="{BEA04204-E002-497C-B7E5-24A6B7744B30}"/>
                </a:ext>
              </a:extLst>
            </p:cNvPr>
            <p:cNvSpPr/>
            <p:nvPr/>
          </p:nvSpPr>
          <p:spPr>
            <a:xfrm rot="13451466">
              <a:off x="4117886" y="3023587"/>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4" name="Pfeil: nach oben 153">
              <a:extLst>
                <a:ext uri="{FF2B5EF4-FFF2-40B4-BE49-F238E27FC236}">
                  <a16:creationId xmlns:a16="http://schemas.microsoft.com/office/drawing/2014/main" id="{191D38C8-7D0E-406E-B091-A1CD304B83FB}"/>
                </a:ext>
              </a:extLst>
            </p:cNvPr>
            <p:cNvSpPr/>
            <p:nvPr/>
          </p:nvSpPr>
          <p:spPr>
            <a:xfrm rot="13451466">
              <a:off x="5285519" y="4122281"/>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5" name="Pfeil: nach oben 154">
              <a:extLst>
                <a:ext uri="{FF2B5EF4-FFF2-40B4-BE49-F238E27FC236}">
                  <a16:creationId xmlns:a16="http://schemas.microsoft.com/office/drawing/2014/main" id="{E81A4B94-AB9B-4B38-842A-4F5ABEA0AFF3}"/>
                </a:ext>
              </a:extLst>
            </p:cNvPr>
            <p:cNvSpPr/>
            <p:nvPr/>
          </p:nvSpPr>
          <p:spPr>
            <a:xfrm rot="18861534">
              <a:off x="8231493" y="3083626"/>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6" name="Pfeil: nach oben 155">
              <a:extLst>
                <a:ext uri="{FF2B5EF4-FFF2-40B4-BE49-F238E27FC236}">
                  <a16:creationId xmlns:a16="http://schemas.microsoft.com/office/drawing/2014/main" id="{84CECF44-73CE-4A60-8A36-8D9A3DC79C5F}"/>
                </a:ext>
              </a:extLst>
            </p:cNvPr>
            <p:cNvSpPr/>
            <p:nvPr/>
          </p:nvSpPr>
          <p:spPr>
            <a:xfrm rot="8146401">
              <a:off x="7103350" y="4160707"/>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7" name="Pfeil: nach oben 156">
              <a:extLst>
                <a:ext uri="{FF2B5EF4-FFF2-40B4-BE49-F238E27FC236}">
                  <a16:creationId xmlns:a16="http://schemas.microsoft.com/office/drawing/2014/main" id="{1D4E4FFA-3D33-45CB-924B-41AB3FA08E0B}"/>
                </a:ext>
              </a:extLst>
            </p:cNvPr>
            <p:cNvSpPr/>
            <p:nvPr/>
          </p:nvSpPr>
          <p:spPr>
            <a:xfrm rot="2647373">
              <a:off x="7083412" y="3066210"/>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8" name="Pfeil: nach oben 157">
              <a:extLst>
                <a:ext uri="{FF2B5EF4-FFF2-40B4-BE49-F238E27FC236}">
                  <a16:creationId xmlns:a16="http://schemas.microsoft.com/office/drawing/2014/main" id="{6011390D-1F37-460D-93AC-7390BF4199C7}"/>
                </a:ext>
              </a:extLst>
            </p:cNvPr>
            <p:cNvSpPr/>
            <p:nvPr/>
          </p:nvSpPr>
          <p:spPr>
            <a:xfrm rot="13451466">
              <a:off x="8256464" y="4181163"/>
              <a:ext cx="340242" cy="903767"/>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72" name="Textfeld 171">
            <a:extLst>
              <a:ext uri="{FF2B5EF4-FFF2-40B4-BE49-F238E27FC236}">
                <a16:creationId xmlns:a16="http://schemas.microsoft.com/office/drawing/2014/main" id="{5F95D47F-E040-484D-B0F9-71EF64283AFF}"/>
              </a:ext>
            </a:extLst>
          </p:cNvPr>
          <p:cNvSpPr txBox="1"/>
          <p:nvPr/>
        </p:nvSpPr>
        <p:spPr>
          <a:xfrm>
            <a:off x="20166933" y="20792679"/>
            <a:ext cx="971100" cy="400110"/>
          </a:xfrm>
          <a:prstGeom prst="rect">
            <a:avLst/>
          </a:prstGeom>
          <a:noFill/>
        </p:spPr>
        <p:txBody>
          <a:bodyPr wrap="none" rtlCol="0">
            <a:spAutoFit/>
          </a:bodyPr>
          <a:lstStyle/>
          <a:p>
            <a:r>
              <a:rPr lang="en-GB" sz="2000" b="1" dirty="0"/>
              <a:t>vertical</a:t>
            </a:r>
          </a:p>
        </p:txBody>
      </p:sp>
      <p:sp>
        <p:nvSpPr>
          <p:cNvPr id="173" name="Textfeld 172">
            <a:extLst>
              <a:ext uri="{FF2B5EF4-FFF2-40B4-BE49-F238E27FC236}">
                <a16:creationId xmlns:a16="http://schemas.microsoft.com/office/drawing/2014/main" id="{98A6D9C3-CDC2-42AA-8F6A-424F9F40BB7A}"/>
              </a:ext>
            </a:extLst>
          </p:cNvPr>
          <p:cNvSpPr txBox="1"/>
          <p:nvPr/>
        </p:nvSpPr>
        <p:spPr>
          <a:xfrm>
            <a:off x="22520916" y="20792679"/>
            <a:ext cx="1260666" cy="400110"/>
          </a:xfrm>
          <a:prstGeom prst="rect">
            <a:avLst/>
          </a:prstGeom>
          <a:noFill/>
        </p:spPr>
        <p:txBody>
          <a:bodyPr wrap="none" rtlCol="0">
            <a:spAutoFit/>
          </a:bodyPr>
          <a:lstStyle/>
          <a:p>
            <a:r>
              <a:rPr lang="en-GB" sz="2000" b="1" dirty="0"/>
              <a:t>horizontal</a:t>
            </a:r>
          </a:p>
        </p:txBody>
      </p:sp>
      <p:sp>
        <p:nvSpPr>
          <p:cNvPr id="174" name="Textfeld 173">
            <a:extLst>
              <a:ext uri="{FF2B5EF4-FFF2-40B4-BE49-F238E27FC236}">
                <a16:creationId xmlns:a16="http://schemas.microsoft.com/office/drawing/2014/main" id="{3ED31666-F386-4464-A872-9EEECA8A1F47}"/>
              </a:ext>
            </a:extLst>
          </p:cNvPr>
          <p:cNvSpPr txBox="1"/>
          <p:nvPr/>
        </p:nvSpPr>
        <p:spPr>
          <a:xfrm>
            <a:off x="25198998" y="20792679"/>
            <a:ext cx="1422184" cy="400110"/>
          </a:xfrm>
          <a:prstGeom prst="rect">
            <a:avLst/>
          </a:prstGeom>
          <a:noFill/>
        </p:spPr>
        <p:txBody>
          <a:bodyPr wrap="none" rtlCol="0">
            <a:spAutoFit/>
          </a:bodyPr>
          <a:lstStyle/>
          <a:p>
            <a:r>
              <a:rPr lang="en-GB" sz="2000" b="1" dirty="0"/>
              <a:t>quadrupole</a:t>
            </a:r>
          </a:p>
        </p:txBody>
      </p:sp>
      <p:pic>
        <p:nvPicPr>
          <p:cNvPr id="175" name="Grafik 174">
            <a:extLst>
              <a:ext uri="{FF2B5EF4-FFF2-40B4-BE49-F238E27FC236}">
                <a16:creationId xmlns:a16="http://schemas.microsoft.com/office/drawing/2014/main" id="{6EF066E5-DF72-4B8B-BA66-9E2419C08B20}"/>
              </a:ext>
            </a:extLst>
          </p:cNvPr>
          <p:cNvPicPr>
            <a:picLocks noChangeAspect="1"/>
          </p:cNvPicPr>
          <p:nvPr/>
        </p:nvPicPr>
        <p:blipFill rotWithShape="1">
          <a:blip r:embed="rId39" cstate="print">
            <a:extLst>
              <a:ext uri="{28A0092B-C50C-407E-A947-70E740481C1C}">
                <a14:useLocalDpi xmlns:a14="http://schemas.microsoft.com/office/drawing/2010/main" val="0"/>
              </a:ext>
            </a:extLst>
          </a:blip>
          <a:srcRect l="19111" t="15032" r="22335"/>
          <a:stretch/>
        </p:blipFill>
        <p:spPr>
          <a:xfrm>
            <a:off x="27325779" y="18556035"/>
            <a:ext cx="2245756" cy="2444105"/>
          </a:xfrm>
          <a:prstGeom prst="rect">
            <a:avLst/>
          </a:prstGeom>
        </p:spPr>
      </p:pic>
      <p:pic>
        <p:nvPicPr>
          <p:cNvPr id="176" name="Grafik 175">
            <a:extLst>
              <a:ext uri="{FF2B5EF4-FFF2-40B4-BE49-F238E27FC236}">
                <a16:creationId xmlns:a16="http://schemas.microsoft.com/office/drawing/2014/main" id="{5B07CE4F-DD2B-42B9-941B-3A73B35590E9}"/>
              </a:ext>
            </a:extLst>
          </p:cNvPr>
          <p:cNvPicPr>
            <a:picLocks noChangeAspect="1"/>
          </p:cNvPicPr>
          <p:nvPr/>
        </p:nvPicPr>
        <p:blipFill rotWithShape="1">
          <a:blip r:embed="rId40">
            <a:extLst>
              <a:ext uri="{28A0092B-C50C-407E-A947-70E740481C1C}">
                <a14:useLocalDpi xmlns:a14="http://schemas.microsoft.com/office/drawing/2010/main" val="0"/>
              </a:ext>
            </a:extLst>
          </a:blip>
          <a:srcRect r="82645"/>
          <a:stretch/>
        </p:blipFill>
        <p:spPr>
          <a:xfrm>
            <a:off x="16235235" y="39564622"/>
            <a:ext cx="1426283" cy="2724690"/>
          </a:xfrm>
          <a:prstGeom prst="rect">
            <a:avLst/>
          </a:prstGeom>
        </p:spPr>
      </p:pic>
      <p:pic>
        <p:nvPicPr>
          <p:cNvPr id="177" name="Grafik 176">
            <a:extLst>
              <a:ext uri="{FF2B5EF4-FFF2-40B4-BE49-F238E27FC236}">
                <a16:creationId xmlns:a16="http://schemas.microsoft.com/office/drawing/2014/main" id="{BC1CBD0A-19D1-4057-AD6B-1466810BDBFD}"/>
              </a:ext>
            </a:extLst>
          </p:cNvPr>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16144980" y="18613204"/>
            <a:ext cx="3051348" cy="2412275"/>
          </a:xfrm>
          <a:prstGeom prst="rect">
            <a:avLst/>
          </a:prstGeom>
        </p:spPr>
      </p:pic>
      <p:sp>
        <p:nvSpPr>
          <p:cNvPr id="178" name="Textfeld 177">
            <a:extLst>
              <a:ext uri="{FF2B5EF4-FFF2-40B4-BE49-F238E27FC236}">
                <a16:creationId xmlns:a16="http://schemas.microsoft.com/office/drawing/2014/main" id="{01A00BA0-8DD8-411D-8C56-8E6F258E997E}"/>
              </a:ext>
            </a:extLst>
          </p:cNvPr>
          <p:cNvSpPr txBox="1"/>
          <p:nvPr/>
        </p:nvSpPr>
        <p:spPr>
          <a:xfrm>
            <a:off x="17307139" y="19473428"/>
            <a:ext cx="854721" cy="400110"/>
          </a:xfrm>
          <a:prstGeom prst="rect">
            <a:avLst/>
          </a:prstGeom>
          <a:noFill/>
        </p:spPr>
        <p:txBody>
          <a:bodyPr wrap="none" rtlCol="0">
            <a:spAutoFit/>
          </a:bodyPr>
          <a:lstStyle/>
          <a:p>
            <a:r>
              <a:rPr lang="de-DE" sz="2000" dirty="0"/>
              <a:t>35mm</a:t>
            </a:r>
          </a:p>
        </p:txBody>
      </p:sp>
      <p:cxnSp>
        <p:nvCxnSpPr>
          <p:cNvPr id="181" name="Gerade Verbindung mit Pfeil 180">
            <a:extLst>
              <a:ext uri="{FF2B5EF4-FFF2-40B4-BE49-F238E27FC236}">
                <a16:creationId xmlns:a16="http://schemas.microsoft.com/office/drawing/2014/main" id="{AA5C8A84-F3E7-44CD-9D44-BE8AD8E5A5B9}"/>
              </a:ext>
            </a:extLst>
          </p:cNvPr>
          <p:cNvCxnSpPr>
            <a:cxnSpLocks/>
          </p:cNvCxnSpPr>
          <p:nvPr/>
        </p:nvCxnSpPr>
        <p:spPr>
          <a:xfrm>
            <a:off x="17116742" y="19819341"/>
            <a:ext cx="1080000" cy="0"/>
          </a:xfrm>
          <a:prstGeom prst="straightConnector1">
            <a:avLst/>
          </a:prstGeom>
          <a:ln w="15875">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190" name="Textfeld 189">
            <a:extLst>
              <a:ext uri="{FF2B5EF4-FFF2-40B4-BE49-F238E27FC236}">
                <a16:creationId xmlns:a16="http://schemas.microsoft.com/office/drawing/2014/main" id="{1934ACC6-8C05-487F-B00B-E285A3BFC0E5}"/>
              </a:ext>
            </a:extLst>
          </p:cNvPr>
          <p:cNvSpPr txBox="1"/>
          <p:nvPr/>
        </p:nvSpPr>
        <p:spPr>
          <a:xfrm>
            <a:off x="18771291" y="38500032"/>
            <a:ext cx="850074" cy="307777"/>
          </a:xfrm>
          <a:prstGeom prst="rect">
            <a:avLst/>
          </a:prstGeom>
          <a:noFill/>
        </p:spPr>
        <p:txBody>
          <a:bodyPr wrap="square" rtlCol="0">
            <a:spAutoFit/>
          </a:bodyPr>
          <a:lstStyle/>
          <a:p>
            <a:r>
              <a:rPr lang="de-DE" sz="700" dirty="0"/>
              <a:t>Background </a:t>
            </a:r>
            <a:r>
              <a:rPr lang="de-DE" sz="700" dirty="0" err="1"/>
              <a:t>subtracted</a:t>
            </a:r>
            <a:endParaRPr lang="de-DE" sz="700" dirty="0"/>
          </a:p>
        </p:txBody>
      </p:sp>
      <p:pic>
        <p:nvPicPr>
          <p:cNvPr id="192" name="Grafik 191">
            <a:extLst>
              <a:ext uri="{FF2B5EF4-FFF2-40B4-BE49-F238E27FC236}">
                <a16:creationId xmlns:a16="http://schemas.microsoft.com/office/drawing/2014/main" id="{BACDDBE8-E480-4B13-A29C-8B87BB556D63}"/>
              </a:ext>
            </a:extLst>
          </p:cNvPr>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24872679" y="29677578"/>
            <a:ext cx="4563158" cy="3042105"/>
          </a:xfrm>
          <a:prstGeom prst="rect">
            <a:avLst/>
          </a:prstGeom>
        </p:spPr>
      </p:pic>
      <p:pic>
        <p:nvPicPr>
          <p:cNvPr id="193" name="Grafik 192">
            <a:extLst>
              <a:ext uri="{FF2B5EF4-FFF2-40B4-BE49-F238E27FC236}">
                <a16:creationId xmlns:a16="http://schemas.microsoft.com/office/drawing/2014/main" id="{BB9BACB5-6AE0-443D-82A9-B346ED8AE84A}"/>
              </a:ext>
            </a:extLst>
          </p:cNvPr>
          <p:cNvPicPr>
            <a:picLocks noChangeAspect="1"/>
          </p:cNvPicPr>
          <p:nvPr/>
        </p:nvPicPr>
        <p:blipFill rotWithShape="1">
          <a:blip r:embed="rId43">
            <a:extLst>
              <a:ext uri="{28A0092B-C50C-407E-A947-70E740481C1C}">
                <a14:useLocalDpi xmlns:a14="http://schemas.microsoft.com/office/drawing/2010/main" val="0"/>
              </a:ext>
            </a:extLst>
          </a:blip>
          <a:srcRect l="49566" b="11885"/>
          <a:stretch/>
        </p:blipFill>
        <p:spPr>
          <a:xfrm>
            <a:off x="20327464" y="36302440"/>
            <a:ext cx="4710060" cy="3502199"/>
          </a:xfrm>
          <a:prstGeom prst="rect">
            <a:avLst/>
          </a:prstGeom>
        </p:spPr>
      </p:pic>
      <p:pic>
        <p:nvPicPr>
          <p:cNvPr id="194" name="Grafik 193">
            <a:extLst>
              <a:ext uri="{FF2B5EF4-FFF2-40B4-BE49-F238E27FC236}">
                <a16:creationId xmlns:a16="http://schemas.microsoft.com/office/drawing/2014/main" id="{4AAFA782-A712-4454-B6FE-EE8341F23D83}"/>
              </a:ext>
            </a:extLst>
          </p:cNvPr>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rot="5400000">
            <a:off x="17561340" y="39901321"/>
            <a:ext cx="2693593" cy="2020196"/>
          </a:xfrm>
          <a:prstGeom prst="rect">
            <a:avLst/>
          </a:prstGeom>
        </p:spPr>
      </p:pic>
      <p:sp>
        <p:nvSpPr>
          <p:cNvPr id="195" name="Textfeld 194">
            <a:extLst>
              <a:ext uri="{FF2B5EF4-FFF2-40B4-BE49-F238E27FC236}">
                <a16:creationId xmlns:a16="http://schemas.microsoft.com/office/drawing/2014/main" id="{096B845F-910E-445F-9AC9-4E10685DA160}"/>
              </a:ext>
            </a:extLst>
          </p:cNvPr>
          <p:cNvSpPr txBox="1"/>
          <p:nvPr/>
        </p:nvSpPr>
        <p:spPr>
          <a:xfrm>
            <a:off x="16444478" y="13387993"/>
            <a:ext cx="12959825" cy="707886"/>
          </a:xfrm>
          <a:prstGeom prst="rect">
            <a:avLst/>
          </a:prstGeom>
          <a:noFill/>
        </p:spPr>
        <p:txBody>
          <a:bodyPr wrap="square" rtlCol="0">
            <a:spAutoFit/>
          </a:bodyPr>
          <a:lstStyle/>
          <a:p>
            <a:pPr algn="ctr"/>
            <a:r>
              <a:rPr lang="en-US" sz="4000" b="1" dirty="0">
                <a:solidFill>
                  <a:srgbClr val="009FDF"/>
                </a:solidFill>
              </a:rPr>
              <a:t>Corrector coils with variable field direction</a:t>
            </a:r>
            <a:endParaRPr lang="en-GB" sz="2400" dirty="0">
              <a:solidFill>
                <a:srgbClr val="5BC1EA"/>
              </a:solidFill>
            </a:endParaRPr>
          </a:p>
        </p:txBody>
      </p:sp>
      <p:sp>
        <p:nvSpPr>
          <p:cNvPr id="196" name="Textfeld 195">
            <a:extLst>
              <a:ext uri="{FF2B5EF4-FFF2-40B4-BE49-F238E27FC236}">
                <a16:creationId xmlns:a16="http://schemas.microsoft.com/office/drawing/2014/main" id="{1CB95AF4-29C1-4E6D-92D9-34DBDFBCEE17}"/>
              </a:ext>
            </a:extLst>
          </p:cNvPr>
          <p:cNvSpPr txBox="1"/>
          <p:nvPr/>
        </p:nvSpPr>
        <p:spPr>
          <a:xfrm>
            <a:off x="16054260" y="14063473"/>
            <a:ext cx="13494703" cy="2431435"/>
          </a:xfrm>
          <a:prstGeom prst="rect">
            <a:avLst/>
          </a:prstGeom>
          <a:noFill/>
        </p:spPr>
        <p:txBody>
          <a:bodyPr wrap="square" rtlCol="0">
            <a:spAutoFit/>
          </a:bodyPr>
          <a:lstStyle/>
          <a:p>
            <a:pPr algn="just"/>
            <a:r>
              <a:rPr lang="en-GB" sz="2400" dirty="0"/>
              <a:t>(Usually </a:t>
            </a:r>
            <a:r>
              <a:rPr lang="en-GB" sz="2400" b="1" dirty="0"/>
              <a:t>gap dependent</a:t>
            </a:r>
            <a:r>
              <a:rPr lang="en-GB" sz="2400" dirty="0"/>
              <a:t>) </a:t>
            </a:r>
            <a:r>
              <a:rPr lang="en-GB" sz="2400" b="1" dirty="0"/>
              <a:t>kicks to the electron beam that remain after undulator tuning</a:t>
            </a:r>
            <a:r>
              <a:rPr lang="en-GB" sz="2400" dirty="0"/>
              <a:t> have to be corrected with the help of steerer coils. Small, </a:t>
            </a:r>
            <a:r>
              <a:rPr lang="en-GB" sz="2400" b="1" dirty="0"/>
              <a:t>resistive coils </a:t>
            </a:r>
            <a:r>
              <a:rPr lang="en-GB" sz="2400" dirty="0"/>
              <a:t>are </a:t>
            </a:r>
            <a:r>
              <a:rPr lang="en-US" sz="2400" dirty="0"/>
              <a:t>placed </a:t>
            </a:r>
            <a:r>
              <a:rPr lang="en-US" sz="2400" b="1" dirty="0"/>
              <a:t>upstream and downstream of an undulator </a:t>
            </a:r>
            <a:r>
              <a:rPr lang="en-US" sz="2400" dirty="0"/>
              <a:t>and by varying the strength and direction of the generated magnetic field, they allow to </a:t>
            </a:r>
            <a:r>
              <a:rPr lang="en-US" sz="2400" b="1" dirty="0"/>
              <a:t>deflect the beam </a:t>
            </a:r>
            <a:r>
              <a:rPr lang="en-US" sz="2400" dirty="0"/>
              <a:t>by a small angle and to consequently </a:t>
            </a:r>
            <a:r>
              <a:rPr lang="en-US" sz="2400" b="1" dirty="0"/>
              <a:t>correct its trajectory</a:t>
            </a:r>
            <a:r>
              <a:rPr lang="en-US" sz="2400" dirty="0"/>
              <a:t>.</a:t>
            </a:r>
            <a:endParaRPr lang="de-DE" sz="2400" dirty="0"/>
          </a:p>
          <a:p>
            <a:pPr algn="just"/>
            <a:r>
              <a:rPr lang="en-GB" sz="2800" dirty="0">
                <a:latin typeface="DilleniaUPC" panose="020B0502040204020203" pitchFamily="18" charset="-34"/>
                <a:cs typeface="DilleniaUPC" panose="020B0502040204020203" pitchFamily="18" charset="-34"/>
              </a:rPr>
              <a:t>● </a:t>
            </a:r>
            <a:r>
              <a:rPr lang="en-GB" sz="2800" dirty="0"/>
              <a:t>Ferrite-based.			</a:t>
            </a:r>
            <a:r>
              <a:rPr lang="en-GB" sz="2800" dirty="0">
                <a:latin typeface="DilleniaUPC" panose="02020603050405020304" pitchFamily="18" charset="-34"/>
                <a:cs typeface="DilleniaUPC" panose="02020603050405020304" pitchFamily="18" charset="-34"/>
              </a:rPr>
              <a:t>● </a:t>
            </a:r>
            <a:r>
              <a:rPr lang="en-GB" sz="2800" dirty="0"/>
              <a:t>0.55Tmm at 1A.			</a:t>
            </a:r>
            <a:r>
              <a:rPr lang="en-GB" sz="2800" dirty="0">
                <a:latin typeface="DilleniaUPC" panose="02020603050405020304" pitchFamily="18" charset="-34"/>
                <a:cs typeface="DilleniaUPC" panose="02020603050405020304" pitchFamily="18" charset="-34"/>
              </a:rPr>
              <a:t>● </a:t>
            </a:r>
            <a:r>
              <a:rPr lang="en-GB" sz="2800" dirty="0"/>
              <a:t>AC capability.			</a:t>
            </a:r>
            <a:r>
              <a:rPr lang="en-GB" sz="2800" dirty="0">
                <a:latin typeface="DilleniaUPC" panose="02020603050405020304" pitchFamily="18" charset="-34"/>
                <a:cs typeface="DilleniaUPC" panose="02020603050405020304" pitchFamily="18" charset="-34"/>
              </a:rPr>
              <a:t>● </a:t>
            </a:r>
            <a:r>
              <a:rPr lang="en-GB" sz="2800" dirty="0"/>
              <a:t>Air-cooled			</a:t>
            </a:r>
            <a:r>
              <a:rPr lang="en-GB" sz="2800" dirty="0">
                <a:latin typeface="DilleniaUPC" panose="02020603050405020304" pitchFamily="18" charset="-34"/>
                <a:cs typeface="DilleniaUPC" panose="02020603050405020304" pitchFamily="18" charset="-34"/>
              </a:rPr>
              <a:t>● </a:t>
            </a:r>
            <a:r>
              <a:rPr lang="en-GB" sz="2800" dirty="0"/>
              <a:t>Compact and cost-efficient design			</a:t>
            </a:r>
            <a:r>
              <a:rPr lang="en-GB" sz="2800" dirty="0">
                <a:latin typeface="DilleniaUPC" panose="02020603050405020304" pitchFamily="18" charset="-34"/>
                <a:cs typeface="DilleniaUPC" panose="02020603050405020304" pitchFamily="18" charset="-34"/>
              </a:rPr>
              <a:t>● </a:t>
            </a:r>
            <a:r>
              <a:rPr lang="en-GB" sz="2800" dirty="0"/>
              <a:t>Series of 40 coils manufactured</a:t>
            </a:r>
            <a:endParaRPr lang="en-GB" sz="4000" dirty="0"/>
          </a:p>
        </p:txBody>
      </p:sp>
      <p:sp>
        <p:nvSpPr>
          <p:cNvPr id="198" name="Textfeld 197">
            <a:extLst>
              <a:ext uri="{FF2B5EF4-FFF2-40B4-BE49-F238E27FC236}">
                <a16:creationId xmlns:a16="http://schemas.microsoft.com/office/drawing/2014/main" id="{644D1A8C-D331-4CD8-9460-B245DD1374EA}"/>
              </a:ext>
            </a:extLst>
          </p:cNvPr>
          <p:cNvSpPr txBox="1"/>
          <p:nvPr/>
        </p:nvSpPr>
        <p:spPr>
          <a:xfrm>
            <a:off x="16054261" y="16345145"/>
            <a:ext cx="13494702" cy="2185214"/>
          </a:xfrm>
          <a:prstGeom prst="rect">
            <a:avLst/>
          </a:prstGeom>
          <a:noFill/>
        </p:spPr>
        <p:txBody>
          <a:bodyPr wrap="square" rtlCol="0">
            <a:spAutoFit/>
          </a:bodyPr>
          <a:lstStyle/>
          <a:p>
            <a:r>
              <a:rPr lang="en-GB" sz="4000" dirty="0">
                <a:solidFill>
                  <a:srgbClr val="009FDF"/>
                </a:solidFill>
              </a:rPr>
              <a:t>Set-up and operation</a:t>
            </a:r>
          </a:p>
          <a:p>
            <a:pPr algn="just"/>
            <a:r>
              <a:rPr lang="en-GB" sz="2400" dirty="0"/>
              <a:t>Steerers/corrector coils will be mounted around a 34mm CF16 flange of the vacuum chamber on an </a:t>
            </a:r>
            <a:r>
              <a:rPr lang="en-GB" sz="2400" b="1" dirty="0"/>
              <a:t>adjustable holder</a:t>
            </a:r>
            <a:r>
              <a:rPr lang="en-GB" sz="2400" dirty="0"/>
              <a:t>. </a:t>
            </a:r>
            <a:r>
              <a:rPr lang="en-US" sz="2400" dirty="0"/>
              <a:t>The </a:t>
            </a:r>
            <a:r>
              <a:rPr lang="en-US" sz="2400" b="1" dirty="0"/>
              <a:t>ferrite core enhances</a:t>
            </a:r>
            <a:r>
              <a:rPr lang="en-US" sz="2400" dirty="0"/>
              <a:t> the coil strength by </a:t>
            </a:r>
            <a:r>
              <a:rPr lang="en-US" sz="2400" b="1" dirty="0"/>
              <a:t>more than 50% compared to previous design</a:t>
            </a:r>
            <a:r>
              <a:rPr lang="en-US" sz="2400" dirty="0"/>
              <a:t> (air coils). The ferrite </a:t>
            </a:r>
            <a:r>
              <a:rPr lang="en-US" sz="2400" b="1" dirty="0"/>
              <a:t>is suitable for HF use (&gt;10MHz)</a:t>
            </a:r>
            <a:r>
              <a:rPr lang="en-US" sz="2400" dirty="0"/>
              <a:t>, however, for practical purpose the ramp rate will be limited and the coils are </a:t>
            </a:r>
            <a:r>
              <a:rPr lang="en-US" sz="2400" b="1" dirty="0"/>
              <a:t>part of a slow feedback system</a:t>
            </a:r>
            <a:r>
              <a:rPr lang="en-US" sz="2400" dirty="0"/>
              <a:t>.</a:t>
            </a:r>
            <a:endParaRPr lang="en-GB" sz="2400" dirty="0"/>
          </a:p>
        </p:txBody>
      </p:sp>
      <p:sp>
        <p:nvSpPr>
          <p:cNvPr id="199" name="Textfeld 198">
            <a:extLst>
              <a:ext uri="{FF2B5EF4-FFF2-40B4-BE49-F238E27FC236}">
                <a16:creationId xmlns:a16="http://schemas.microsoft.com/office/drawing/2014/main" id="{EB8E3AB3-FBE4-4350-8D24-FB5B0FBE9B3C}"/>
              </a:ext>
            </a:extLst>
          </p:cNvPr>
          <p:cNvSpPr txBox="1"/>
          <p:nvPr/>
        </p:nvSpPr>
        <p:spPr>
          <a:xfrm>
            <a:off x="16054260" y="21039907"/>
            <a:ext cx="13494702" cy="1938992"/>
          </a:xfrm>
          <a:prstGeom prst="rect">
            <a:avLst/>
          </a:prstGeom>
          <a:noFill/>
        </p:spPr>
        <p:txBody>
          <a:bodyPr wrap="square" rtlCol="0">
            <a:spAutoFit/>
          </a:bodyPr>
          <a:lstStyle/>
          <a:p>
            <a:pPr algn="just"/>
            <a:r>
              <a:rPr lang="en-GB" sz="2400" dirty="0"/>
              <a:t>L: On-axis view of the corrector coil. </a:t>
            </a:r>
            <a:r>
              <a:rPr lang="en-GB" sz="2400" b="1" dirty="0"/>
              <a:t>Each corrector </a:t>
            </a:r>
            <a:r>
              <a:rPr lang="en-GB" sz="2400" dirty="0"/>
              <a:t>contains </a:t>
            </a:r>
            <a:r>
              <a:rPr lang="en-GB" sz="2400" b="1" dirty="0"/>
              <a:t>four sub-coils</a:t>
            </a:r>
            <a:r>
              <a:rPr lang="en-GB" sz="2400" dirty="0"/>
              <a:t>. Centre: Depending on the polarity, </a:t>
            </a:r>
            <a:r>
              <a:rPr lang="en-GB" sz="2400" b="1" dirty="0"/>
              <a:t>vertical, horizontal or quadrupole fields</a:t>
            </a:r>
            <a:r>
              <a:rPr lang="en-GB" sz="2400" dirty="0"/>
              <a:t>, or any linear combination can be generated when powered independently. An integrated quadrupole of 30mT@1A could be used as an alignment quadrupole for undulators, if  both were measured and aligned together in the lab before installation in  the tunnel. R: Coil in lab set-up.</a:t>
            </a:r>
            <a:endParaRPr lang="de-DE" sz="2400" dirty="0"/>
          </a:p>
        </p:txBody>
      </p:sp>
      <p:sp>
        <p:nvSpPr>
          <p:cNvPr id="200" name="Textfeld 199">
            <a:extLst>
              <a:ext uri="{FF2B5EF4-FFF2-40B4-BE49-F238E27FC236}">
                <a16:creationId xmlns:a16="http://schemas.microsoft.com/office/drawing/2014/main" id="{B6F4A11A-C457-4A4E-A4BF-D85BBDE4F12C}"/>
              </a:ext>
            </a:extLst>
          </p:cNvPr>
          <p:cNvSpPr txBox="1"/>
          <p:nvPr/>
        </p:nvSpPr>
        <p:spPr>
          <a:xfrm>
            <a:off x="16054261" y="22849448"/>
            <a:ext cx="9486830" cy="707886"/>
          </a:xfrm>
          <a:prstGeom prst="rect">
            <a:avLst/>
          </a:prstGeom>
          <a:noFill/>
        </p:spPr>
        <p:txBody>
          <a:bodyPr wrap="square" rtlCol="0">
            <a:spAutoFit/>
          </a:bodyPr>
          <a:lstStyle/>
          <a:p>
            <a:r>
              <a:rPr lang="en-GB" sz="4000" dirty="0">
                <a:solidFill>
                  <a:srgbClr val="009FDF"/>
                </a:solidFill>
              </a:rPr>
              <a:t>Characterisation by stretched wire</a:t>
            </a:r>
          </a:p>
        </p:txBody>
      </p:sp>
      <p:sp>
        <p:nvSpPr>
          <p:cNvPr id="201" name="Textfeld 200">
            <a:extLst>
              <a:ext uri="{FF2B5EF4-FFF2-40B4-BE49-F238E27FC236}">
                <a16:creationId xmlns:a16="http://schemas.microsoft.com/office/drawing/2014/main" id="{AE2EB654-6357-474F-ADB5-047B7985949E}"/>
              </a:ext>
            </a:extLst>
          </p:cNvPr>
          <p:cNvSpPr txBox="1"/>
          <p:nvPr/>
        </p:nvSpPr>
        <p:spPr>
          <a:xfrm>
            <a:off x="16054261" y="28056912"/>
            <a:ext cx="13494702" cy="1446550"/>
          </a:xfrm>
          <a:prstGeom prst="rect">
            <a:avLst/>
          </a:prstGeom>
          <a:noFill/>
        </p:spPr>
        <p:txBody>
          <a:bodyPr wrap="square" rtlCol="0">
            <a:spAutoFit/>
          </a:bodyPr>
          <a:lstStyle/>
          <a:p>
            <a:r>
              <a:rPr lang="en-GB" sz="4000" dirty="0">
                <a:solidFill>
                  <a:srgbClr val="009FDF"/>
                </a:solidFill>
              </a:rPr>
              <a:t>Heating effects</a:t>
            </a:r>
          </a:p>
          <a:p>
            <a:r>
              <a:rPr lang="en-GB" sz="2400" dirty="0"/>
              <a:t>Both</a:t>
            </a:r>
            <a:r>
              <a:rPr lang="en-US" sz="2400" dirty="0"/>
              <a:t> </a:t>
            </a:r>
            <a:r>
              <a:rPr lang="en-GB" sz="2400" dirty="0"/>
              <a:t>coil halves powered with the same current. Resistance of </a:t>
            </a:r>
            <a:r>
              <a:rPr lang="en-GB" sz="2400" b="1" dirty="0"/>
              <a:t>one half </a:t>
            </a:r>
            <a:r>
              <a:rPr lang="en-GB" sz="2400" dirty="0"/>
              <a:t>of the coil: </a:t>
            </a:r>
            <a:r>
              <a:rPr lang="en-GB" sz="2400" b="1" dirty="0"/>
              <a:t>3.3 Ohm</a:t>
            </a:r>
            <a:r>
              <a:rPr lang="en-GB" sz="2400" dirty="0"/>
              <a:t>.</a:t>
            </a:r>
          </a:p>
          <a:p>
            <a:r>
              <a:rPr lang="en-GB" sz="2400" dirty="0"/>
              <a:t>2A * 2A * 3.3Ohm * 2coils ~ </a:t>
            </a:r>
            <a:r>
              <a:rPr lang="en-GB" sz="2400" b="1" dirty="0"/>
              <a:t>26W Max and 75°C</a:t>
            </a:r>
            <a:r>
              <a:rPr lang="en-GB" sz="2400" dirty="0"/>
              <a:t>,  (incl. resistance increase due to temperature)</a:t>
            </a:r>
            <a:endParaRPr lang="en-GB" sz="4000" dirty="0"/>
          </a:p>
        </p:txBody>
      </p:sp>
      <p:sp>
        <p:nvSpPr>
          <p:cNvPr id="202" name="Textfeld 201">
            <a:extLst>
              <a:ext uri="{FF2B5EF4-FFF2-40B4-BE49-F238E27FC236}">
                <a16:creationId xmlns:a16="http://schemas.microsoft.com/office/drawing/2014/main" id="{C3C39A83-D177-4DAE-9741-1C07AD936559}"/>
              </a:ext>
            </a:extLst>
          </p:cNvPr>
          <p:cNvSpPr txBox="1"/>
          <p:nvPr/>
        </p:nvSpPr>
        <p:spPr>
          <a:xfrm>
            <a:off x="22018981" y="23593952"/>
            <a:ext cx="3043623" cy="2308324"/>
          </a:xfrm>
          <a:prstGeom prst="rect">
            <a:avLst/>
          </a:prstGeom>
          <a:noFill/>
        </p:spPr>
        <p:txBody>
          <a:bodyPr wrap="square" rtlCol="0">
            <a:spAutoFit/>
          </a:bodyPr>
          <a:lstStyle/>
          <a:p>
            <a:r>
              <a:rPr lang="en-GB" sz="2400" b="1" dirty="0">
                <a:latin typeface="DesySans Office"/>
              </a:rPr>
              <a:t>◄</a:t>
            </a:r>
            <a:r>
              <a:rPr lang="en-GB" sz="2400" b="1" dirty="0"/>
              <a:t>On-axis first field-integral </a:t>
            </a:r>
            <a:r>
              <a:rPr lang="en-GB" sz="2400" dirty="0"/>
              <a:t>provided by the corrector coil as a </a:t>
            </a:r>
            <a:r>
              <a:rPr lang="en-GB" sz="2400" b="1" dirty="0"/>
              <a:t>function of current</a:t>
            </a:r>
            <a:r>
              <a:rPr lang="en-GB" sz="2400" dirty="0"/>
              <a:t> (black: </a:t>
            </a:r>
            <a:r>
              <a:rPr lang="en-GB" sz="2400" dirty="0" err="1"/>
              <a:t>hor</a:t>
            </a:r>
            <a:r>
              <a:rPr lang="en-GB" sz="2400" dirty="0"/>
              <a:t> field, red: vert field). </a:t>
            </a:r>
          </a:p>
        </p:txBody>
      </p:sp>
      <p:pic>
        <p:nvPicPr>
          <p:cNvPr id="203" name="Grafik 202">
            <a:extLst>
              <a:ext uri="{FF2B5EF4-FFF2-40B4-BE49-F238E27FC236}">
                <a16:creationId xmlns:a16="http://schemas.microsoft.com/office/drawing/2014/main" id="{084AA0CB-E7AC-45C5-992C-EA917EBB84B8}"/>
              </a:ext>
            </a:extLst>
          </p:cNvPr>
          <p:cNvPicPr>
            <a:picLocks noChangeAspect="1"/>
          </p:cNvPicPr>
          <p:nvPr/>
        </p:nvPicPr>
        <p:blipFill rotWithShape="1">
          <a:blip r:embed="rId45">
            <a:extLst>
              <a:ext uri="{28A0092B-C50C-407E-A947-70E740481C1C}">
                <a14:useLocalDpi xmlns:a14="http://schemas.microsoft.com/office/drawing/2010/main" val="0"/>
              </a:ext>
            </a:extLst>
          </a:blip>
          <a:srcRect l="8062" t="6961" r="51909" b="46762"/>
          <a:stretch/>
        </p:blipFill>
        <p:spPr>
          <a:xfrm>
            <a:off x="25166997" y="25941889"/>
            <a:ext cx="4115671" cy="2664000"/>
          </a:xfrm>
          <a:prstGeom prst="rect">
            <a:avLst/>
          </a:prstGeom>
        </p:spPr>
      </p:pic>
      <p:sp>
        <p:nvSpPr>
          <p:cNvPr id="204" name="Textfeld 203">
            <a:extLst>
              <a:ext uri="{FF2B5EF4-FFF2-40B4-BE49-F238E27FC236}">
                <a16:creationId xmlns:a16="http://schemas.microsoft.com/office/drawing/2014/main" id="{8CE09BF7-AF31-4E22-B2AD-E8161ECF11CC}"/>
              </a:ext>
            </a:extLst>
          </p:cNvPr>
          <p:cNvSpPr txBox="1"/>
          <p:nvPr/>
        </p:nvSpPr>
        <p:spPr>
          <a:xfrm>
            <a:off x="22038324" y="26113275"/>
            <a:ext cx="3043622" cy="1938992"/>
          </a:xfrm>
          <a:prstGeom prst="rect">
            <a:avLst/>
          </a:prstGeom>
          <a:noFill/>
        </p:spPr>
        <p:txBody>
          <a:bodyPr wrap="square" rtlCol="0">
            <a:spAutoFit/>
          </a:bodyPr>
          <a:lstStyle/>
          <a:p>
            <a:pPr algn="r"/>
            <a:r>
              <a:rPr lang="en-GB" sz="2400" dirty="0"/>
              <a:t>Maximum value of </a:t>
            </a:r>
            <a:r>
              <a:rPr lang="en-GB" sz="2400" b="1" dirty="0"/>
              <a:t>first field integral </a:t>
            </a:r>
            <a:r>
              <a:rPr lang="en-GB" sz="2400" dirty="0"/>
              <a:t>for some arbitrarily selected coils from the </a:t>
            </a:r>
            <a:r>
              <a:rPr lang="en-GB" sz="2400" b="1" dirty="0"/>
              <a:t>series (all at 1A)</a:t>
            </a:r>
            <a:r>
              <a:rPr lang="en-GB" sz="2400" dirty="0"/>
              <a:t>.</a:t>
            </a:r>
            <a:r>
              <a:rPr lang="en-GB" sz="2400" dirty="0">
                <a:latin typeface="DesySans Office"/>
              </a:rPr>
              <a:t>►</a:t>
            </a:r>
            <a:endParaRPr lang="en-GB" sz="2400" dirty="0"/>
          </a:p>
        </p:txBody>
      </p:sp>
      <p:pic>
        <p:nvPicPr>
          <p:cNvPr id="207" name="Grafik 206">
            <a:extLst>
              <a:ext uri="{FF2B5EF4-FFF2-40B4-BE49-F238E27FC236}">
                <a16:creationId xmlns:a16="http://schemas.microsoft.com/office/drawing/2014/main" id="{1CC1551D-9B58-4746-9B52-E9189A2A26BE}"/>
              </a:ext>
            </a:extLst>
          </p:cNvPr>
          <p:cNvPicPr>
            <a:picLocks noChangeAspect="1"/>
          </p:cNvPicPr>
          <p:nvPr/>
        </p:nvPicPr>
        <p:blipFill rotWithShape="1">
          <a:blip r:embed="rId45">
            <a:extLst>
              <a:ext uri="{28A0092B-C50C-407E-A947-70E740481C1C}">
                <a14:useLocalDpi xmlns:a14="http://schemas.microsoft.com/office/drawing/2010/main" val="0"/>
              </a:ext>
            </a:extLst>
          </a:blip>
          <a:srcRect l="52395" t="52177" r="7775" b="1416"/>
          <a:stretch/>
        </p:blipFill>
        <p:spPr>
          <a:xfrm>
            <a:off x="25198998" y="23120955"/>
            <a:ext cx="4083670" cy="2664000"/>
          </a:xfrm>
          <a:prstGeom prst="rect">
            <a:avLst/>
          </a:prstGeom>
        </p:spPr>
      </p:pic>
      <p:sp>
        <p:nvSpPr>
          <p:cNvPr id="208" name="Textfeld 207">
            <a:extLst>
              <a:ext uri="{FF2B5EF4-FFF2-40B4-BE49-F238E27FC236}">
                <a16:creationId xmlns:a16="http://schemas.microsoft.com/office/drawing/2014/main" id="{85A1AE17-12BA-4A7C-AAC5-53710E25B96B}"/>
              </a:ext>
            </a:extLst>
          </p:cNvPr>
          <p:cNvSpPr txBox="1"/>
          <p:nvPr/>
        </p:nvSpPr>
        <p:spPr>
          <a:xfrm>
            <a:off x="24897312" y="32848924"/>
            <a:ext cx="2888355" cy="461665"/>
          </a:xfrm>
          <a:prstGeom prst="rect">
            <a:avLst/>
          </a:prstGeom>
          <a:noFill/>
        </p:spPr>
        <p:txBody>
          <a:bodyPr wrap="none" rtlCol="0">
            <a:spAutoFit/>
          </a:bodyPr>
          <a:lstStyle/>
          <a:p>
            <a:r>
              <a:rPr lang="de-DE" sz="2400" dirty="0"/>
              <a:t>Measurement </a:t>
            </a:r>
            <a:r>
              <a:rPr lang="de-DE" sz="2400" dirty="0" err="1"/>
              <a:t>set-up</a:t>
            </a:r>
            <a:r>
              <a:rPr lang="de-DE" sz="2400" dirty="0"/>
              <a:t>.</a:t>
            </a:r>
          </a:p>
        </p:txBody>
      </p:sp>
      <p:sp>
        <p:nvSpPr>
          <p:cNvPr id="211" name="Textfeld 210">
            <a:extLst>
              <a:ext uri="{FF2B5EF4-FFF2-40B4-BE49-F238E27FC236}">
                <a16:creationId xmlns:a16="http://schemas.microsoft.com/office/drawing/2014/main" id="{2B066D31-6BF6-4F42-9DC3-9981FB21AAF3}"/>
              </a:ext>
            </a:extLst>
          </p:cNvPr>
          <p:cNvSpPr txBox="1"/>
          <p:nvPr/>
        </p:nvSpPr>
        <p:spPr>
          <a:xfrm>
            <a:off x="16139926" y="34183821"/>
            <a:ext cx="13409036" cy="2308324"/>
          </a:xfrm>
          <a:prstGeom prst="rect">
            <a:avLst/>
          </a:prstGeom>
          <a:noFill/>
        </p:spPr>
        <p:txBody>
          <a:bodyPr wrap="square" rtlCol="0">
            <a:spAutoFit/>
          </a:bodyPr>
          <a:lstStyle/>
          <a:p>
            <a:r>
              <a:rPr lang="en-GB" sz="2400" dirty="0"/>
              <a:t>Due to spatial constraints: only </a:t>
            </a:r>
            <a:r>
              <a:rPr lang="en-GB" sz="2400" b="1" dirty="0"/>
              <a:t>30mm space between the phase shifter and the correction coil.</a:t>
            </a:r>
          </a:p>
          <a:p>
            <a:r>
              <a:rPr lang="en-GB" sz="2400" dirty="0">
                <a:sym typeface="Wingdings" panose="05000000000000000000" pitchFamily="2" charset="2"/>
              </a:rPr>
              <a:t>Leads to</a:t>
            </a:r>
            <a:r>
              <a:rPr lang="en-GB" sz="2400" dirty="0"/>
              <a:t> significant </a:t>
            </a:r>
            <a:r>
              <a:rPr lang="en-GB" sz="2400" b="1" dirty="0"/>
              <a:t>cross-talk</a:t>
            </a:r>
            <a:r>
              <a:rPr lang="en-GB" sz="2400" dirty="0"/>
              <a:t> resulting in a </a:t>
            </a:r>
            <a:r>
              <a:rPr lang="en-GB" sz="2400" b="1" dirty="0"/>
              <a:t>dampening of the phase shifter fringe field</a:t>
            </a:r>
            <a:r>
              <a:rPr lang="en-GB" sz="2400" dirty="0"/>
              <a:t>. Unwanted vertical kick of </a:t>
            </a:r>
            <a:r>
              <a:rPr lang="en-GB" sz="2400" b="1" dirty="0"/>
              <a:t>0.5Tmm</a:t>
            </a:r>
            <a:r>
              <a:rPr lang="en-GB" sz="2400" dirty="0"/>
              <a:t> at smallest gap.</a:t>
            </a:r>
          </a:p>
          <a:p>
            <a:r>
              <a:rPr lang="en-GB" sz="2400" dirty="0"/>
              <a:t>Solution: Installation </a:t>
            </a:r>
            <a:r>
              <a:rPr lang="en-GB" sz="2400" b="1" dirty="0"/>
              <a:t>of two sets of ferromagnetic screws </a:t>
            </a:r>
            <a:r>
              <a:rPr lang="en-GB" sz="2400" dirty="0"/>
              <a:t>above and below the beam pipe, respectively.</a:t>
            </a:r>
          </a:p>
          <a:p>
            <a:r>
              <a:rPr lang="en-GB" sz="2400" dirty="0"/>
              <a:t>Exact position and size of the screws calculated beforehand in RADIA and refined based on stretched-wire measurement results.</a:t>
            </a:r>
          </a:p>
        </p:txBody>
      </p:sp>
      <p:sp>
        <p:nvSpPr>
          <p:cNvPr id="212" name="Textfeld 211">
            <a:extLst>
              <a:ext uri="{FF2B5EF4-FFF2-40B4-BE49-F238E27FC236}">
                <a16:creationId xmlns:a16="http://schemas.microsoft.com/office/drawing/2014/main" id="{6B136BAE-5A24-4B3C-B844-D4D155C35009}"/>
              </a:ext>
            </a:extLst>
          </p:cNvPr>
          <p:cNvSpPr txBox="1"/>
          <p:nvPr/>
        </p:nvSpPr>
        <p:spPr>
          <a:xfrm>
            <a:off x="20222283" y="39957471"/>
            <a:ext cx="9249546" cy="1938992"/>
          </a:xfrm>
          <a:prstGeom prst="rect">
            <a:avLst/>
          </a:prstGeom>
          <a:noFill/>
        </p:spPr>
        <p:txBody>
          <a:bodyPr wrap="square" rtlCol="0">
            <a:spAutoFit/>
          </a:bodyPr>
          <a:lstStyle/>
          <a:p>
            <a:pPr algn="just"/>
            <a:r>
              <a:rPr lang="en-GB" sz="2400" b="1" dirty="0"/>
              <a:t>Remaining kick </a:t>
            </a:r>
            <a:r>
              <a:rPr lang="en-GB" sz="2400" dirty="0"/>
              <a:t>reduced to </a:t>
            </a:r>
            <a:r>
              <a:rPr lang="en-GB" sz="2400" b="1" dirty="0"/>
              <a:t>0.2Tmm</a:t>
            </a:r>
            <a:r>
              <a:rPr lang="en-GB" sz="2400" dirty="0"/>
              <a:t> with a </a:t>
            </a:r>
            <a:r>
              <a:rPr lang="en-GB" sz="2400" b="1" dirty="0"/>
              <a:t>±0.06Tmm gap-dependent variation </a:t>
            </a:r>
            <a:r>
              <a:rPr lang="en-GB" sz="2400" dirty="0"/>
              <a:t>in vertical direction (red data points). Varying part is small enough to be forward-corrected by the steerer itself, DC part can be corrected by a small displacement of the </a:t>
            </a:r>
            <a:r>
              <a:rPr lang="en-GB" sz="2400" dirty="0" err="1"/>
              <a:t>neighboring</a:t>
            </a:r>
            <a:r>
              <a:rPr lang="en-GB" sz="2400" dirty="0"/>
              <a:t> quadrupole sitting on a motorized mover.</a:t>
            </a:r>
            <a:endParaRPr lang="en-GB" sz="4800" dirty="0"/>
          </a:p>
        </p:txBody>
      </p:sp>
      <p:sp>
        <p:nvSpPr>
          <p:cNvPr id="103" name="Rechteck: abgerundete Ecken 102">
            <a:extLst>
              <a:ext uri="{FF2B5EF4-FFF2-40B4-BE49-F238E27FC236}">
                <a16:creationId xmlns:a16="http://schemas.microsoft.com/office/drawing/2014/main" id="{222F88DF-3648-4F8D-B3C1-EF3BA769347E}"/>
              </a:ext>
            </a:extLst>
          </p:cNvPr>
          <p:cNvSpPr/>
          <p:nvPr/>
        </p:nvSpPr>
        <p:spPr>
          <a:xfrm>
            <a:off x="8626807" y="41085642"/>
            <a:ext cx="7058239" cy="1390775"/>
          </a:xfrm>
          <a:prstGeom prst="roundRect">
            <a:avLst>
              <a:gd name="adj" fmla="val 25731"/>
            </a:avLst>
          </a:prstGeom>
          <a:solidFill>
            <a:schemeClr val="bg1">
              <a:lumMod val="95000"/>
            </a:schemeClr>
          </a:solidFill>
          <a:ln>
            <a:solidFill>
              <a:schemeClr val="accent1">
                <a:shade val="5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dirty="0"/>
          </a:p>
        </p:txBody>
      </p:sp>
      <p:sp>
        <p:nvSpPr>
          <p:cNvPr id="56" name="Textfeld 55">
            <a:extLst>
              <a:ext uri="{FF2B5EF4-FFF2-40B4-BE49-F238E27FC236}">
                <a16:creationId xmlns:a16="http://schemas.microsoft.com/office/drawing/2014/main" id="{B8B94A58-ED03-4007-ABDE-15FFDDCA41BA}"/>
              </a:ext>
            </a:extLst>
          </p:cNvPr>
          <p:cNvSpPr txBox="1"/>
          <p:nvPr/>
        </p:nvSpPr>
        <p:spPr>
          <a:xfrm>
            <a:off x="8795937" y="41164951"/>
            <a:ext cx="7233505" cy="1077218"/>
          </a:xfrm>
          <a:prstGeom prst="rect">
            <a:avLst/>
          </a:prstGeom>
          <a:noFill/>
        </p:spPr>
        <p:txBody>
          <a:bodyPr wrap="square" rtlCol="0">
            <a:spAutoFit/>
          </a:bodyPr>
          <a:lstStyle/>
          <a:p>
            <a:r>
              <a:rPr lang="en-GB" sz="4000" b="1" dirty="0">
                <a:solidFill>
                  <a:srgbClr val="009FDF"/>
                </a:solidFill>
              </a:rPr>
              <a:t>References</a:t>
            </a:r>
          </a:p>
          <a:p>
            <a:r>
              <a:rPr lang="fr-FR" sz="2300" dirty="0"/>
              <a:t> [1] P. N'</a:t>
            </a:r>
            <a:r>
              <a:rPr lang="fr-FR" sz="2300" dirty="0" err="1"/>
              <a:t>gotta</a:t>
            </a:r>
            <a:r>
              <a:rPr lang="fr-FR" sz="2300" dirty="0"/>
              <a:t> </a:t>
            </a:r>
            <a:r>
              <a:rPr lang="fr-FR" sz="2300" i="1" dirty="0"/>
              <a:t>et al</a:t>
            </a:r>
            <a:r>
              <a:rPr lang="fr-FR" sz="2300" dirty="0"/>
              <a:t> 2022 </a:t>
            </a:r>
            <a:r>
              <a:rPr lang="fr-FR" sz="2300" i="1" dirty="0"/>
              <a:t>J. Phys.: Conf. </a:t>
            </a:r>
            <a:r>
              <a:rPr lang="fr-FR" sz="2300" i="1" dirty="0" err="1"/>
              <a:t>Ser</a:t>
            </a:r>
            <a:r>
              <a:rPr lang="fr-FR" sz="2300" i="1" dirty="0"/>
              <a:t>.</a:t>
            </a:r>
            <a:r>
              <a:rPr lang="fr-FR" sz="2300" dirty="0"/>
              <a:t> </a:t>
            </a:r>
            <a:r>
              <a:rPr lang="fr-FR" sz="2300" b="1" dirty="0"/>
              <a:t>2380</a:t>
            </a:r>
            <a:r>
              <a:rPr lang="fr-FR" sz="2300" dirty="0"/>
              <a:t> 012007</a:t>
            </a:r>
            <a:endParaRPr lang="de-DE" sz="2300" dirty="0"/>
          </a:p>
        </p:txBody>
      </p:sp>
      <p:pic>
        <p:nvPicPr>
          <p:cNvPr id="6" name="Grafik 5">
            <a:extLst>
              <a:ext uri="{FF2B5EF4-FFF2-40B4-BE49-F238E27FC236}">
                <a16:creationId xmlns:a16="http://schemas.microsoft.com/office/drawing/2014/main" id="{31E10BE1-6154-435E-B8F2-266B26A57462}"/>
              </a:ext>
            </a:extLst>
          </p:cNvPr>
          <p:cNvPicPr>
            <a:picLocks noChangeAspect="1"/>
          </p:cNvPicPr>
          <p:nvPr/>
        </p:nvPicPr>
        <p:blipFill>
          <a:blip r:embed="rId46" cstate="print">
            <a:extLst>
              <a:ext uri="{28A0092B-C50C-407E-A947-70E740481C1C}">
                <a14:useLocalDpi xmlns:a14="http://schemas.microsoft.com/office/drawing/2010/main" val="0"/>
              </a:ext>
            </a:extLst>
          </a:blip>
          <a:srcRect/>
          <a:stretch/>
        </p:blipFill>
        <p:spPr>
          <a:xfrm>
            <a:off x="433975" y="41717672"/>
            <a:ext cx="5476967" cy="743143"/>
          </a:xfrm>
          <a:prstGeom prst="rect">
            <a:avLst/>
          </a:prstGeom>
        </p:spPr>
      </p:pic>
      <p:sp>
        <p:nvSpPr>
          <p:cNvPr id="50" name="Rechteck 49">
            <a:extLst>
              <a:ext uri="{FF2B5EF4-FFF2-40B4-BE49-F238E27FC236}">
                <a16:creationId xmlns:a16="http://schemas.microsoft.com/office/drawing/2014/main" id="{6A757E43-654F-4A58-959B-2A775EA817AD}"/>
              </a:ext>
            </a:extLst>
          </p:cNvPr>
          <p:cNvSpPr/>
          <p:nvPr/>
        </p:nvSpPr>
        <p:spPr>
          <a:xfrm>
            <a:off x="14255336" y="23931790"/>
            <a:ext cx="389784" cy="864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3" name="Rechteck 212">
            <a:extLst>
              <a:ext uri="{FF2B5EF4-FFF2-40B4-BE49-F238E27FC236}">
                <a16:creationId xmlns:a16="http://schemas.microsoft.com/office/drawing/2014/main" id="{2347E502-760C-4B3E-BC36-38D9434FFF65}"/>
              </a:ext>
            </a:extLst>
          </p:cNvPr>
          <p:cNvSpPr/>
          <p:nvPr/>
        </p:nvSpPr>
        <p:spPr>
          <a:xfrm>
            <a:off x="14230055" y="25367587"/>
            <a:ext cx="389784" cy="864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6" name="Textfeld 125">
            <a:extLst>
              <a:ext uri="{FF2B5EF4-FFF2-40B4-BE49-F238E27FC236}">
                <a16:creationId xmlns:a16="http://schemas.microsoft.com/office/drawing/2014/main" id="{CCA80389-D3EE-422C-BC7E-2ED6E241868D}"/>
              </a:ext>
            </a:extLst>
          </p:cNvPr>
          <p:cNvSpPr txBox="1"/>
          <p:nvPr/>
        </p:nvSpPr>
        <p:spPr>
          <a:xfrm>
            <a:off x="13892937" y="25299716"/>
            <a:ext cx="1168910" cy="230832"/>
          </a:xfrm>
          <a:prstGeom prst="rect">
            <a:avLst/>
          </a:prstGeom>
          <a:noFill/>
        </p:spPr>
        <p:txBody>
          <a:bodyPr wrap="none" rtlCol="0">
            <a:spAutoFit/>
          </a:bodyPr>
          <a:lstStyle/>
          <a:p>
            <a:r>
              <a:rPr lang="de-DE" sz="900" dirty="0">
                <a:solidFill>
                  <a:schemeClr val="bg1">
                    <a:lumMod val="65000"/>
                  </a:schemeClr>
                </a:solidFill>
              </a:rPr>
              <a:t>Transverse </a:t>
            </a:r>
            <a:r>
              <a:rPr lang="de-DE" sz="900" dirty="0" err="1">
                <a:solidFill>
                  <a:schemeClr val="bg1">
                    <a:lumMod val="65000"/>
                  </a:schemeClr>
                </a:solidFill>
              </a:rPr>
              <a:t>pos</a:t>
            </a:r>
            <a:r>
              <a:rPr lang="de-DE" sz="900" dirty="0">
                <a:solidFill>
                  <a:schemeClr val="bg1">
                    <a:lumMod val="65000"/>
                  </a:schemeClr>
                </a:solidFill>
              </a:rPr>
              <a:t> (mm)</a:t>
            </a:r>
          </a:p>
        </p:txBody>
      </p:sp>
      <p:sp>
        <p:nvSpPr>
          <p:cNvPr id="127" name="Textfeld 126">
            <a:extLst>
              <a:ext uri="{FF2B5EF4-FFF2-40B4-BE49-F238E27FC236}">
                <a16:creationId xmlns:a16="http://schemas.microsoft.com/office/drawing/2014/main" id="{86A738A4-1604-4B8B-992D-56842958D4CC}"/>
              </a:ext>
            </a:extLst>
          </p:cNvPr>
          <p:cNvSpPr txBox="1"/>
          <p:nvPr/>
        </p:nvSpPr>
        <p:spPr>
          <a:xfrm>
            <a:off x="13892937" y="23860794"/>
            <a:ext cx="1168910" cy="230832"/>
          </a:xfrm>
          <a:prstGeom prst="rect">
            <a:avLst/>
          </a:prstGeom>
          <a:noFill/>
        </p:spPr>
        <p:txBody>
          <a:bodyPr wrap="none" rtlCol="0">
            <a:spAutoFit/>
          </a:bodyPr>
          <a:lstStyle/>
          <a:p>
            <a:r>
              <a:rPr lang="de-DE" sz="900" dirty="0">
                <a:solidFill>
                  <a:schemeClr val="bg1">
                    <a:lumMod val="65000"/>
                  </a:schemeClr>
                </a:solidFill>
              </a:rPr>
              <a:t>Transverse </a:t>
            </a:r>
            <a:r>
              <a:rPr lang="de-DE" sz="900" dirty="0" err="1">
                <a:solidFill>
                  <a:schemeClr val="bg1">
                    <a:lumMod val="65000"/>
                  </a:schemeClr>
                </a:solidFill>
              </a:rPr>
              <a:t>pos</a:t>
            </a:r>
            <a:r>
              <a:rPr lang="de-DE" sz="900" dirty="0">
                <a:solidFill>
                  <a:schemeClr val="bg1">
                    <a:lumMod val="65000"/>
                  </a:schemeClr>
                </a:solidFill>
              </a:rPr>
              <a:t> (mm)</a:t>
            </a:r>
          </a:p>
        </p:txBody>
      </p:sp>
      <p:sp>
        <p:nvSpPr>
          <p:cNvPr id="51" name="Textfeld 50">
            <a:extLst>
              <a:ext uri="{FF2B5EF4-FFF2-40B4-BE49-F238E27FC236}">
                <a16:creationId xmlns:a16="http://schemas.microsoft.com/office/drawing/2014/main" id="{D7541572-5C4C-441B-8EA4-69F1BE2BF14C}"/>
              </a:ext>
            </a:extLst>
          </p:cNvPr>
          <p:cNvSpPr txBox="1"/>
          <p:nvPr/>
        </p:nvSpPr>
        <p:spPr>
          <a:xfrm>
            <a:off x="25951272" y="39648119"/>
            <a:ext cx="489236" cy="461665"/>
          </a:xfrm>
          <a:prstGeom prst="rect">
            <a:avLst/>
          </a:prstGeom>
          <a:noFill/>
        </p:spPr>
        <p:txBody>
          <a:bodyPr wrap="none" rtlCol="0">
            <a:spAutoFit/>
          </a:bodyPr>
          <a:lstStyle/>
          <a:p>
            <a:r>
              <a:rPr lang="de-DE" sz="2400" dirty="0">
                <a:latin typeface="Arial" panose="020B0604020202020204" pitchFamily="34" charset="0"/>
                <a:cs typeface="Arial" panose="020B0604020202020204" pitchFamily="34" charset="0"/>
              </a:rPr>
              <a:t>▲</a:t>
            </a:r>
            <a:endParaRPr lang="de-DE" sz="2400" dirty="0"/>
          </a:p>
        </p:txBody>
      </p:sp>
    </p:spTree>
    <p:extLst>
      <p:ext uri="{BB962C8B-B14F-4D97-AF65-F5344CB8AC3E}">
        <p14:creationId xmlns:p14="http://schemas.microsoft.com/office/powerpoint/2010/main" val="518529723"/>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1272</Words>
  <Application>Microsoft Office PowerPoint</Application>
  <PresentationFormat>Benutzerdefiniert</PresentationFormat>
  <Paragraphs>73</Paragraphs>
  <Slides>1</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vt:i4>
      </vt:variant>
    </vt:vector>
  </HeadingPairs>
  <TitlesOfParts>
    <vt:vector size="9" baseType="lpstr">
      <vt:lpstr>Arial</vt:lpstr>
      <vt:lpstr>Calibri</vt:lpstr>
      <vt:lpstr>Calibri Light</vt:lpstr>
      <vt:lpstr>DesySans Office</vt:lpstr>
      <vt:lpstr>DesySans Office Cn Regular</vt:lpstr>
      <vt:lpstr>DilleniaUPC</vt:lpstr>
      <vt:lpstr>Wingdings</vt:lpstr>
      <vt:lpstr>Office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Goetze, Kathrin Constanze</dc:creator>
  <cp:lastModifiedBy>Goetze, Kathrin Constanze</cp:lastModifiedBy>
  <cp:revision>137</cp:revision>
  <cp:lastPrinted>2024-10-04T13:25:42Z</cp:lastPrinted>
  <dcterms:created xsi:type="dcterms:W3CDTF">2024-03-13T15:38:52Z</dcterms:created>
  <dcterms:modified xsi:type="dcterms:W3CDTF">2024-10-04T13:40:05Z</dcterms:modified>
</cp:coreProperties>
</file>