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7"/>
  </p:notesMasterIdLst>
  <p:sldIdLst>
    <p:sldId id="256" r:id="rId6"/>
  </p:sldIdLst>
  <p:sldSz cx="30275213" cy="42803763"/>
  <p:notesSz cx="41984613" cy="29456063"/>
  <p:defaultTextStyle>
    <a:defPPr>
      <a:defRPr lang="en-US"/>
    </a:defPPr>
    <a:lvl1pPr marL="0" algn="l" defTabSz="4175434" rtl="0" eaLnBrk="1" latinLnBrk="0" hangingPunct="1">
      <a:defRPr sz="8187" kern="1200">
        <a:solidFill>
          <a:schemeClr val="tx1"/>
        </a:solidFill>
        <a:latin typeface="+mn-lt"/>
        <a:ea typeface="+mn-ea"/>
        <a:cs typeface="+mn-cs"/>
      </a:defRPr>
    </a:lvl1pPr>
    <a:lvl2pPr marL="2087717" algn="l" defTabSz="4175434" rtl="0" eaLnBrk="1" latinLnBrk="0" hangingPunct="1">
      <a:defRPr sz="8187" kern="1200">
        <a:solidFill>
          <a:schemeClr val="tx1"/>
        </a:solidFill>
        <a:latin typeface="+mn-lt"/>
        <a:ea typeface="+mn-ea"/>
        <a:cs typeface="+mn-cs"/>
      </a:defRPr>
    </a:lvl2pPr>
    <a:lvl3pPr marL="4175434" algn="l" defTabSz="4175434" rtl="0" eaLnBrk="1" latinLnBrk="0" hangingPunct="1">
      <a:defRPr sz="8187" kern="1200">
        <a:solidFill>
          <a:schemeClr val="tx1"/>
        </a:solidFill>
        <a:latin typeface="+mn-lt"/>
        <a:ea typeface="+mn-ea"/>
        <a:cs typeface="+mn-cs"/>
      </a:defRPr>
    </a:lvl3pPr>
    <a:lvl4pPr marL="6263151" algn="l" defTabSz="4175434" rtl="0" eaLnBrk="1" latinLnBrk="0" hangingPunct="1">
      <a:defRPr sz="8187" kern="1200">
        <a:solidFill>
          <a:schemeClr val="tx1"/>
        </a:solidFill>
        <a:latin typeface="+mn-lt"/>
        <a:ea typeface="+mn-ea"/>
        <a:cs typeface="+mn-cs"/>
      </a:defRPr>
    </a:lvl4pPr>
    <a:lvl5pPr marL="8350868" algn="l" defTabSz="4175434" rtl="0" eaLnBrk="1" latinLnBrk="0" hangingPunct="1">
      <a:defRPr sz="8187" kern="1200">
        <a:solidFill>
          <a:schemeClr val="tx1"/>
        </a:solidFill>
        <a:latin typeface="+mn-lt"/>
        <a:ea typeface="+mn-ea"/>
        <a:cs typeface="+mn-cs"/>
      </a:defRPr>
    </a:lvl5pPr>
    <a:lvl6pPr marL="10438585" algn="l" defTabSz="4175434" rtl="0" eaLnBrk="1" latinLnBrk="0" hangingPunct="1">
      <a:defRPr sz="8187" kern="1200">
        <a:solidFill>
          <a:schemeClr val="tx1"/>
        </a:solidFill>
        <a:latin typeface="+mn-lt"/>
        <a:ea typeface="+mn-ea"/>
        <a:cs typeface="+mn-cs"/>
      </a:defRPr>
    </a:lvl6pPr>
    <a:lvl7pPr marL="12526302" algn="l" defTabSz="4175434" rtl="0" eaLnBrk="1" latinLnBrk="0" hangingPunct="1">
      <a:defRPr sz="8187" kern="1200">
        <a:solidFill>
          <a:schemeClr val="tx1"/>
        </a:solidFill>
        <a:latin typeface="+mn-lt"/>
        <a:ea typeface="+mn-ea"/>
        <a:cs typeface="+mn-cs"/>
      </a:defRPr>
    </a:lvl7pPr>
    <a:lvl8pPr marL="14614018" algn="l" defTabSz="4175434" rtl="0" eaLnBrk="1" latinLnBrk="0" hangingPunct="1">
      <a:defRPr sz="8187" kern="1200">
        <a:solidFill>
          <a:schemeClr val="tx1"/>
        </a:solidFill>
        <a:latin typeface="+mn-lt"/>
        <a:ea typeface="+mn-ea"/>
        <a:cs typeface="+mn-cs"/>
      </a:defRPr>
    </a:lvl8pPr>
    <a:lvl9pPr marL="16701736" algn="l" defTabSz="4175434" rtl="0" eaLnBrk="1" latinLnBrk="0" hangingPunct="1">
      <a:defRPr sz="8187"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 uri="{2D200454-40CA-4A62-9FC3-DE9A4176ACB9}">
      <p15:notesGuideLst xmlns:p15="http://schemas.microsoft.com/office/powerpoint/2012/main">
        <p15:guide id="1" orient="horz" pos="9278" userDrawn="1">
          <p15:clr>
            <a:srgbClr val="A4A3A4"/>
          </p15:clr>
        </p15:guide>
        <p15:guide id="2" pos="1322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345"/>
    <a:srgbClr val="392B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33" d="100"/>
          <a:sy n="33" d="100"/>
        </p:scale>
        <p:origin x="24" y="-3876"/>
      </p:cViewPr>
      <p:guideLst>
        <p:guide orient="horz" pos="13482"/>
        <p:guide pos="9536"/>
      </p:guideLst>
    </p:cSldViewPr>
  </p:slideViewPr>
  <p:notesTextViewPr>
    <p:cViewPr>
      <p:scale>
        <a:sx n="1" d="1"/>
        <a:sy n="1" d="1"/>
      </p:scale>
      <p:origin x="0" y="0"/>
    </p:cViewPr>
  </p:notesTextViewPr>
  <p:notesViewPr>
    <p:cSldViewPr>
      <p:cViewPr varScale="1">
        <p:scale>
          <a:sx n="116" d="100"/>
          <a:sy n="116" d="100"/>
        </p:scale>
        <p:origin x="-510" y="-96"/>
      </p:cViewPr>
      <p:guideLst>
        <p:guide orient="horz" pos="9278"/>
        <p:guide pos="1322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ableStyles" Target="tableStyles.xml"/><Relationship Id="rId5" Type="http://schemas.openxmlformats.org/officeDocument/2006/relationships/slideMaster" Target="slideMasters/slideMaster1.xml"/><Relationship Id="rId10"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18193332" cy="1472805"/>
          </a:xfrm>
          <a:prstGeom prst="rect">
            <a:avLst/>
          </a:prstGeom>
        </p:spPr>
        <p:txBody>
          <a:bodyPr vert="horz" lIns="408167" tIns="204086" rIns="408167" bIns="204086" rtlCol="0"/>
          <a:lstStyle>
            <a:lvl1pPr algn="l">
              <a:defRPr sz="5300"/>
            </a:lvl1pPr>
          </a:lstStyle>
          <a:p>
            <a:endParaRPr lang="en-CA"/>
          </a:p>
        </p:txBody>
      </p:sp>
      <p:sp>
        <p:nvSpPr>
          <p:cNvPr id="3" name="Date Placeholder 2"/>
          <p:cNvSpPr>
            <a:spLocks noGrp="1"/>
          </p:cNvSpPr>
          <p:nvPr>
            <p:ph type="dt" idx="1"/>
          </p:nvPr>
        </p:nvSpPr>
        <p:spPr>
          <a:xfrm>
            <a:off x="23783999" y="2"/>
            <a:ext cx="18193332" cy="1472805"/>
          </a:xfrm>
          <a:prstGeom prst="rect">
            <a:avLst/>
          </a:prstGeom>
        </p:spPr>
        <p:txBody>
          <a:bodyPr vert="horz" lIns="408167" tIns="204086" rIns="408167" bIns="204086" rtlCol="0"/>
          <a:lstStyle>
            <a:lvl1pPr algn="r">
              <a:defRPr sz="5300"/>
            </a:lvl1pPr>
          </a:lstStyle>
          <a:p>
            <a:fld id="{F9966F29-BE7E-415E-8B1F-6BB52E5D1C2F}" type="datetimeFigureOut">
              <a:rPr lang="en-CA" smtClean="0"/>
              <a:pPr/>
              <a:t>2024-09-27</a:t>
            </a:fld>
            <a:endParaRPr lang="en-CA"/>
          </a:p>
        </p:txBody>
      </p:sp>
      <p:sp>
        <p:nvSpPr>
          <p:cNvPr id="4" name="Slide Image Placeholder 3"/>
          <p:cNvSpPr>
            <a:spLocks noGrp="1" noRot="1" noChangeAspect="1"/>
          </p:cNvSpPr>
          <p:nvPr>
            <p:ph type="sldImg" idx="2"/>
          </p:nvPr>
        </p:nvSpPr>
        <p:spPr>
          <a:xfrm>
            <a:off x="17084675" y="2206625"/>
            <a:ext cx="7815263" cy="11049000"/>
          </a:xfrm>
          <a:prstGeom prst="rect">
            <a:avLst/>
          </a:prstGeom>
          <a:noFill/>
          <a:ln w="12700">
            <a:solidFill>
              <a:prstClr val="black"/>
            </a:solidFill>
          </a:ln>
        </p:spPr>
        <p:txBody>
          <a:bodyPr vert="horz" lIns="408167" tIns="204086" rIns="408167" bIns="204086" rtlCol="0" anchor="ctr"/>
          <a:lstStyle/>
          <a:p>
            <a:endParaRPr lang="en-CA"/>
          </a:p>
        </p:txBody>
      </p:sp>
      <p:sp>
        <p:nvSpPr>
          <p:cNvPr id="5" name="Notes Placeholder 4"/>
          <p:cNvSpPr>
            <a:spLocks noGrp="1"/>
          </p:cNvSpPr>
          <p:nvPr>
            <p:ph type="body" sz="quarter" idx="3"/>
          </p:nvPr>
        </p:nvSpPr>
        <p:spPr>
          <a:xfrm>
            <a:off x="4198462" y="13991633"/>
            <a:ext cx="33587690" cy="13255230"/>
          </a:xfrm>
          <a:prstGeom prst="rect">
            <a:avLst/>
          </a:prstGeom>
        </p:spPr>
        <p:txBody>
          <a:bodyPr vert="horz" lIns="408167" tIns="204086" rIns="408167" bIns="20408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2" y="27976444"/>
            <a:ext cx="18193332" cy="1472805"/>
          </a:xfrm>
          <a:prstGeom prst="rect">
            <a:avLst/>
          </a:prstGeom>
        </p:spPr>
        <p:txBody>
          <a:bodyPr vert="horz" lIns="408167" tIns="204086" rIns="408167" bIns="204086" rtlCol="0" anchor="b"/>
          <a:lstStyle>
            <a:lvl1pPr algn="l">
              <a:defRPr sz="5300"/>
            </a:lvl1pPr>
          </a:lstStyle>
          <a:p>
            <a:endParaRPr lang="en-CA"/>
          </a:p>
        </p:txBody>
      </p:sp>
      <p:sp>
        <p:nvSpPr>
          <p:cNvPr id="7" name="Slide Number Placeholder 6"/>
          <p:cNvSpPr>
            <a:spLocks noGrp="1"/>
          </p:cNvSpPr>
          <p:nvPr>
            <p:ph type="sldNum" sz="quarter" idx="5"/>
          </p:nvPr>
        </p:nvSpPr>
        <p:spPr>
          <a:xfrm>
            <a:off x="23783999" y="27976444"/>
            <a:ext cx="18193332" cy="1472805"/>
          </a:xfrm>
          <a:prstGeom prst="rect">
            <a:avLst/>
          </a:prstGeom>
        </p:spPr>
        <p:txBody>
          <a:bodyPr vert="horz" lIns="408167" tIns="204086" rIns="408167" bIns="204086" rtlCol="0" anchor="b"/>
          <a:lstStyle>
            <a:lvl1pPr algn="r">
              <a:defRPr sz="5300"/>
            </a:lvl1pPr>
          </a:lstStyle>
          <a:p>
            <a:fld id="{9A5AB9F5-4EEE-4B42-A70A-F5A7A0BE8194}" type="slidenum">
              <a:rPr lang="en-CA" smtClean="0"/>
              <a:pPr/>
              <a:t>‹#›</a:t>
            </a:fld>
            <a:endParaRPr lang="en-CA"/>
          </a:p>
        </p:txBody>
      </p:sp>
    </p:spTree>
    <p:extLst>
      <p:ext uri="{BB962C8B-B14F-4D97-AF65-F5344CB8AC3E}">
        <p14:creationId xmlns:p14="http://schemas.microsoft.com/office/powerpoint/2010/main" val="430694501"/>
      </p:ext>
    </p:extLst>
  </p:cSld>
  <p:clrMap bg1="lt1" tx1="dk1" bg2="lt2" tx2="dk2" accent1="accent1" accent2="accent2" accent3="accent3" accent4="accent4" accent5="accent5" accent6="accent6" hlink="hlink" folHlink="folHlink"/>
  <p:notesStyle>
    <a:lvl1pPr marL="0" algn="l" defTabSz="4175434" rtl="0" eaLnBrk="1" latinLnBrk="0" hangingPunct="1">
      <a:defRPr sz="5458" kern="1200">
        <a:solidFill>
          <a:schemeClr val="tx1"/>
        </a:solidFill>
        <a:latin typeface="+mn-lt"/>
        <a:ea typeface="+mn-ea"/>
        <a:cs typeface="+mn-cs"/>
      </a:defRPr>
    </a:lvl1pPr>
    <a:lvl2pPr marL="2087717" algn="l" defTabSz="4175434" rtl="0" eaLnBrk="1" latinLnBrk="0" hangingPunct="1">
      <a:defRPr sz="5458" kern="1200">
        <a:solidFill>
          <a:schemeClr val="tx1"/>
        </a:solidFill>
        <a:latin typeface="+mn-lt"/>
        <a:ea typeface="+mn-ea"/>
        <a:cs typeface="+mn-cs"/>
      </a:defRPr>
    </a:lvl2pPr>
    <a:lvl3pPr marL="4175434" algn="l" defTabSz="4175434" rtl="0" eaLnBrk="1" latinLnBrk="0" hangingPunct="1">
      <a:defRPr sz="5458" kern="1200">
        <a:solidFill>
          <a:schemeClr val="tx1"/>
        </a:solidFill>
        <a:latin typeface="+mn-lt"/>
        <a:ea typeface="+mn-ea"/>
        <a:cs typeface="+mn-cs"/>
      </a:defRPr>
    </a:lvl3pPr>
    <a:lvl4pPr marL="6263151" algn="l" defTabSz="4175434" rtl="0" eaLnBrk="1" latinLnBrk="0" hangingPunct="1">
      <a:defRPr sz="5458" kern="1200">
        <a:solidFill>
          <a:schemeClr val="tx1"/>
        </a:solidFill>
        <a:latin typeface="+mn-lt"/>
        <a:ea typeface="+mn-ea"/>
        <a:cs typeface="+mn-cs"/>
      </a:defRPr>
    </a:lvl4pPr>
    <a:lvl5pPr marL="8350868" algn="l" defTabSz="4175434" rtl="0" eaLnBrk="1" latinLnBrk="0" hangingPunct="1">
      <a:defRPr sz="5458" kern="1200">
        <a:solidFill>
          <a:schemeClr val="tx1"/>
        </a:solidFill>
        <a:latin typeface="+mn-lt"/>
        <a:ea typeface="+mn-ea"/>
        <a:cs typeface="+mn-cs"/>
      </a:defRPr>
    </a:lvl5pPr>
    <a:lvl6pPr marL="10438585" algn="l" defTabSz="4175434" rtl="0" eaLnBrk="1" latinLnBrk="0" hangingPunct="1">
      <a:defRPr sz="5458" kern="1200">
        <a:solidFill>
          <a:schemeClr val="tx1"/>
        </a:solidFill>
        <a:latin typeface="+mn-lt"/>
        <a:ea typeface="+mn-ea"/>
        <a:cs typeface="+mn-cs"/>
      </a:defRPr>
    </a:lvl6pPr>
    <a:lvl7pPr marL="12526302" algn="l" defTabSz="4175434" rtl="0" eaLnBrk="1" latinLnBrk="0" hangingPunct="1">
      <a:defRPr sz="5458" kern="1200">
        <a:solidFill>
          <a:schemeClr val="tx1"/>
        </a:solidFill>
        <a:latin typeface="+mn-lt"/>
        <a:ea typeface="+mn-ea"/>
        <a:cs typeface="+mn-cs"/>
      </a:defRPr>
    </a:lvl7pPr>
    <a:lvl8pPr marL="14614018" algn="l" defTabSz="4175434" rtl="0" eaLnBrk="1" latinLnBrk="0" hangingPunct="1">
      <a:defRPr sz="5458" kern="1200">
        <a:solidFill>
          <a:schemeClr val="tx1"/>
        </a:solidFill>
        <a:latin typeface="+mn-lt"/>
        <a:ea typeface="+mn-ea"/>
        <a:cs typeface="+mn-cs"/>
      </a:defRPr>
    </a:lvl8pPr>
    <a:lvl9pPr marL="16701736" algn="l" defTabSz="4175434" rtl="0" eaLnBrk="1" latinLnBrk="0" hangingPunct="1">
      <a:defRPr sz="5458"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7831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 Id="rId9" Type="http://schemas.openxmlformats.org/officeDocument/2006/relationships/image" Target="../media/image7.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 name="TextBox 20"/>
          <p:cNvSpPr txBox="1"/>
          <p:nvPr userDrawn="1"/>
        </p:nvSpPr>
        <p:spPr>
          <a:xfrm>
            <a:off x="5507431" y="41557470"/>
            <a:ext cx="7783516" cy="707886"/>
          </a:xfrm>
          <a:prstGeom prst="rect">
            <a:avLst/>
          </a:prstGeom>
          <a:noFill/>
        </p:spPr>
        <p:txBody>
          <a:bodyPr wrap="square" rtlCol="0">
            <a:spAutoFit/>
          </a:bodyPr>
          <a:lstStyle/>
          <a:p>
            <a:pPr algn="ctr"/>
            <a:r>
              <a:rPr lang="en-CA" sz="4000" b="1" i="0" dirty="0">
                <a:solidFill>
                  <a:srgbClr val="392B53"/>
                </a:solidFill>
                <a:latin typeface="+mn-lt"/>
                <a:cs typeface="Arial" pitchFamily="34" charset="0"/>
              </a:rPr>
              <a:t>Our Operating Funding Partners</a:t>
            </a:r>
          </a:p>
        </p:txBody>
      </p:sp>
      <p:pic>
        <p:nvPicPr>
          <p:cNvPr id="25" name="Picture 2"/>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7025985" y="41426438"/>
            <a:ext cx="2159207" cy="922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9" descr="CIH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23061367" y="40647865"/>
            <a:ext cx="2188052" cy="159997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0"/>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19423481" y="41422020"/>
            <a:ext cx="3161311" cy="9234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5" descr="http://www.innovation.ca/sites/default/files/images/corporate_logos/INN_CFI_ENB_2C_RGB.jpg"/>
          <p:cNvPicPr>
            <a:picLocks noChangeAspect="1" noChangeArrowheads="1"/>
          </p:cNvPicPr>
          <p:nvPr userDrawn="1"/>
        </p:nvPicPr>
        <p:blipFill>
          <a:blip r:embed="rId6" cstate="print"/>
          <a:srcRect/>
          <a:stretch>
            <a:fillRect/>
          </a:stretch>
        </p:blipFill>
        <p:spPr bwMode="auto">
          <a:xfrm>
            <a:off x="13290948" y="41336872"/>
            <a:ext cx="3258461" cy="1095934"/>
          </a:xfrm>
          <a:prstGeom prst="rect">
            <a:avLst/>
          </a:prstGeom>
          <a:noFill/>
        </p:spPr>
      </p:pic>
      <p:pic>
        <p:nvPicPr>
          <p:cNvPr id="32" name="Picture 9" descr="The Government of Saskatchewan’s new logo, top, can be seen alongside the old wheat sheaf logo. The change has caused some to criticize the move and say it’s politically motivated. "/>
          <p:cNvPicPr>
            <a:picLocks noChangeAspect="1" noChangeArrowheads="1"/>
          </p:cNvPicPr>
          <p:nvPr userDrawn="1"/>
        </p:nvPicPr>
        <p:blipFill>
          <a:blip r:embed="rId7" cstate="print"/>
          <a:srcRect b="53054"/>
          <a:stretch>
            <a:fillRect/>
          </a:stretch>
        </p:blipFill>
        <p:spPr bwMode="auto">
          <a:xfrm>
            <a:off x="25725992" y="40959207"/>
            <a:ext cx="3830050" cy="1293758"/>
          </a:xfrm>
          <a:prstGeom prst="rect">
            <a:avLst/>
          </a:prstGeom>
          <a:noFill/>
        </p:spPr>
      </p:pic>
      <p:pic>
        <p:nvPicPr>
          <p:cNvPr id="14" name="Picture 13">
            <a:extLst>
              <a:ext uri="{FF2B5EF4-FFF2-40B4-BE49-F238E27FC236}">
                <a16:creationId xmlns:a16="http://schemas.microsoft.com/office/drawing/2014/main" id="{8A916BA4-8D8D-413E-B6C0-3796A338FEDA}"/>
              </a:ext>
            </a:extLst>
          </p:cNvPr>
          <p:cNvPicPr/>
          <p:nvPr userDrawn="1"/>
        </p:nvPicPr>
        <p:blipFill rotWithShape="1">
          <a:blip r:embed="rId8">
            <a:extLst>
              <a:ext uri="{28A0092B-C50C-407E-A947-70E740481C1C}">
                <a14:useLocalDpi xmlns:a14="http://schemas.microsoft.com/office/drawing/2010/main" val="0"/>
              </a:ext>
            </a:extLst>
          </a:blip>
          <a:srcRect t="22237" r="1911" b="40546"/>
          <a:stretch/>
        </p:blipFill>
        <p:spPr>
          <a:xfrm>
            <a:off x="13353434" y="39612974"/>
            <a:ext cx="15917640" cy="1944496"/>
          </a:xfrm>
          <a:prstGeom prst="rect">
            <a:avLst/>
          </a:prstGeom>
          <a:extLst>
            <a:ext uri="{FAA26D3D-D897-4be2-8F04-BA451C77F1D7}">
              <ma14:placeholderFlag xmlns:wpc="http://schemas.microsoft.com/office/word/2010/wordprocessingCanvas"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ma14="http://schemas.microsoft.com/office/mac/drawingml/2011/main" xmlns:w="http://schemas.openxmlformats.org/wordprocessingml/2006/main" xmlns:w10="urn:schemas-microsoft-com:office:word" xmlns:v="urn:schemas-microsoft-com:vml" xmlns:o="urn:schemas-microsoft-com:office:office" xmlns:mv="urn:schemas-microsoft-com:mac:vml" xmlns:mo="http://schemas.microsoft.com/office/mac/office/2008/main" xmlns="" xmlns:lc="http://schemas.openxmlformats.org/drawingml/2006/lockedCanvas"/>
            </a:ext>
          </a:extLst>
        </p:spPr>
      </p:pic>
      <p:pic>
        <p:nvPicPr>
          <p:cNvPr id="15" name="Picture 14">
            <a:extLst>
              <a:ext uri="{FF2B5EF4-FFF2-40B4-BE49-F238E27FC236}">
                <a16:creationId xmlns:a16="http://schemas.microsoft.com/office/drawing/2014/main" id="{1B803DAE-36AB-4055-898E-2FABC4650F9A}"/>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719171" y="39499115"/>
            <a:ext cx="4013008" cy="2773638"/>
          </a:xfrm>
          <a:prstGeom prst="rect">
            <a:avLst/>
          </a:prstGeom>
        </p:spPr>
      </p:pic>
    </p:spTree>
    <p:extLst>
      <p:ext uri="{BB962C8B-B14F-4D97-AF65-F5344CB8AC3E}">
        <p14:creationId xmlns:p14="http://schemas.microsoft.com/office/powerpoint/2010/main" val="1141537928"/>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4284493" rtl="0" eaLnBrk="1" latinLnBrk="0" hangingPunct="1">
        <a:spcBef>
          <a:spcPct val="0"/>
        </a:spcBef>
        <a:buNone/>
        <a:defRPr sz="20600" kern="1200">
          <a:solidFill>
            <a:schemeClr val="bg1"/>
          </a:solidFill>
          <a:latin typeface="Arial" pitchFamily="34" charset="0"/>
          <a:ea typeface="+mj-ea"/>
          <a:cs typeface="Arial" pitchFamily="34" charset="0"/>
        </a:defRPr>
      </a:lvl1pPr>
    </p:titleStyle>
    <p:bodyStyle>
      <a:lvl1pPr marL="1606685" indent="-1606685" algn="l" defTabSz="4284493" rtl="0" eaLnBrk="1" latinLnBrk="0" hangingPunct="1">
        <a:spcBef>
          <a:spcPct val="20000"/>
        </a:spcBef>
        <a:buFont typeface="Arial" pitchFamily="34" charset="0"/>
        <a:buChar char="•"/>
        <a:defRPr sz="15000" kern="1200">
          <a:solidFill>
            <a:srgbClr val="392B53"/>
          </a:solidFill>
          <a:latin typeface="+mn-lt"/>
          <a:ea typeface="+mn-ea"/>
          <a:cs typeface="+mn-cs"/>
        </a:defRPr>
      </a:lvl1pPr>
      <a:lvl2pPr marL="3481150" indent="-1338904" algn="l" defTabSz="4284493" rtl="0" eaLnBrk="1" latinLnBrk="0" hangingPunct="1">
        <a:spcBef>
          <a:spcPct val="20000"/>
        </a:spcBef>
        <a:buFont typeface="Arial" pitchFamily="34" charset="0"/>
        <a:buChar char="–"/>
        <a:defRPr sz="13100" kern="1200">
          <a:solidFill>
            <a:srgbClr val="392B53"/>
          </a:solidFill>
          <a:latin typeface="+mn-lt"/>
          <a:ea typeface="+mn-ea"/>
          <a:cs typeface="+mn-cs"/>
        </a:defRPr>
      </a:lvl2pPr>
      <a:lvl3pPr marL="5355615" indent="-1071122" algn="l" defTabSz="4284493" rtl="0" eaLnBrk="1" latinLnBrk="0" hangingPunct="1">
        <a:spcBef>
          <a:spcPct val="20000"/>
        </a:spcBef>
        <a:buFont typeface="Arial" pitchFamily="34" charset="0"/>
        <a:buChar char="•"/>
        <a:defRPr sz="11200" kern="1200">
          <a:solidFill>
            <a:srgbClr val="392B53"/>
          </a:solidFill>
          <a:latin typeface="+mn-lt"/>
          <a:ea typeface="+mn-ea"/>
          <a:cs typeface="+mn-cs"/>
        </a:defRPr>
      </a:lvl3pPr>
      <a:lvl4pPr marL="7497861" indent="-1071122" algn="l" defTabSz="4284493" rtl="0" eaLnBrk="1" latinLnBrk="0" hangingPunct="1">
        <a:spcBef>
          <a:spcPct val="20000"/>
        </a:spcBef>
        <a:buFont typeface="Arial" pitchFamily="34" charset="0"/>
        <a:buChar char="–"/>
        <a:defRPr sz="9400" kern="1200">
          <a:solidFill>
            <a:srgbClr val="392B53"/>
          </a:solidFill>
          <a:latin typeface="+mn-lt"/>
          <a:ea typeface="+mn-ea"/>
          <a:cs typeface="+mn-cs"/>
        </a:defRPr>
      </a:lvl4pPr>
      <a:lvl5pPr marL="9640107" indent="-1071122" algn="l" defTabSz="4284493" rtl="0" eaLnBrk="1" latinLnBrk="0" hangingPunct="1">
        <a:spcBef>
          <a:spcPct val="20000"/>
        </a:spcBef>
        <a:buFont typeface="Arial" pitchFamily="34" charset="0"/>
        <a:buChar char="»"/>
        <a:defRPr sz="9400" kern="1200">
          <a:solidFill>
            <a:srgbClr val="392B53"/>
          </a:solidFill>
          <a:latin typeface="+mn-lt"/>
          <a:ea typeface="+mn-ea"/>
          <a:cs typeface="+mn-cs"/>
        </a:defRPr>
      </a:lvl5pPr>
      <a:lvl6pPr marL="11782354" indent="-1071122" algn="l" defTabSz="4284493" rtl="0" eaLnBrk="1" latinLnBrk="0" hangingPunct="1">
        <a:spcBef>
          <a:spcPct val="20000"/>
        </a:spcBef>
        <a:buFont typeface="Arial" pitchFamily="34" charset="0"/>
        <a:buChar char="•"/>
        <a:defRPr sz="9400" kern="1200">
          <a:solidFill>
            <a:schemeClr val="tx1"/>
          </a:solidFill>
          <a:latin typeface="+mn-lt"/>
          <a:ea typeface="+mn-ea"/>
          <a:cs typeface="+mn-cs"/>
        </a:defRPr>
      </a:lvl6pPr>
      <a:lvl7pPr marL="13924600" indent="-1071122" algn="l" defTabSz="4284493" rtl="0" eaLnBrk="1" latinLnBrk="0" hangingPunct="1">
        <a:spcBef>
          <a:spcPct val="20000"/>
        </a:spcBef>
        <a:buFont typeface="Arial" pitchFamily="34" charset="0"/>
        <a:buChar char="•"/>
        <a:defRPr sz="9400" kern="1200">
          <a:solidFill>
            <a:schemeClr val="tx1"/>
          </a:solidFill>
          <a:latin typeface="+mn-lt"/>
          <a:ea typeface="+mn-ea"/>
          <a:cs typeface="+mn-cs"/>
        </a:defRPr>
      </a:lvl7pPr>
      <a:lvl8pPr marL="16066846" indent="-1071122" algn="l" defTabSz="4284493" rtl="0" eaLnBrk="1" latinLnBrk="0" hangingPunct="1">
        <a:spcBef>
          <a:spcPct val="20000"/>
        </a:spcBef>
        <a:buFont typeface="Arial" pitchFamily="34" charset="0"/>
        <a:buChar char="•"/>
        <a:defRPr sz="9400" kern="1200">
          <a:solidFill>
            <a:schemeClr val="tx1"/>
          </a:solidFill>
          <a:latin typeface="+mn-lt"/>
          <a:ea typeface="+mn-ea"/>
          <a:cs typeface="+mn-cs"/>
        </a:defRPr>
      </a:lvl8pPr>
      <a:lvl9pPr marL="18209092" indent="-1071122" algn="l" defTabSz="4284493" rtl="0" eaLnBrk="1" latinLnBrk="0" hangingPunct="1">
        <a:spcBef>
          <a:spcPct val="20000"/>
        </a:spcBef>
        <a:buFont typeface="Arial" pitchFamily="34" charset="0"/>
        <a:buChar char="•"/>
        <a:defRPr sz="9400" kern="1200">
          <a:solidFill>
            <a:schemeClr val="tx1"/>
          </a:solidFill>
          <a:latin typeface="+mn-lt"/>
          <a:ea typeface="+mn-ea"/>
          <a:cs typeface="+mn-cs"/>
        </a:defRPr>
      </a:lvl9pPr>
    </p:bodyStyle>
    <p:otherStyle>
      <a:defPPr>
        <a:defRPr lang="en-US"/>
      </a:defPPr>
      <a:lvl1pPr marL="0" algn="l" defTabSz="4284493" rtl="0" eaLnBrk="1" latinLnBrk="0" hangingPunct="1">
        <a:defRPr sz="8400" kern="1200">
          <a:solidFill>
            <a:schemeClr val="tx1"/>
          </a:solidFill>
          <a:latin typeface="+mn-lt"/>
          <a:ea typeface="+mn-ea"/>
          <a:cs typeface="+mn-cs"/>
        </a:defRPr>
      </a:lvl1pPr>
      <a:lvl2pPr marL="2142246" algn="l" defTabSz="4284493" rtl="0" eaLnBrk="1" latinLnBrk="0" hangingPunct="1">
        <a:defRPr sz="8400" kern="1200">
          <a:solidFill>
            <a:schemeClr val="tx1"/>
          </a:solidFill>
          <a:latin typeface="+mn-lt"/>
          <a:ea typeface="+mn-ea"/>
          <a:cs typeface="+mn-cs"/>
        </a:defRPr>
      </a:lvl2pPr>
      <a:lvl3pPr marL="4284493" algn="l" defTabSz="4284493" rtl="0" eaLnBrk="1" latinLnBrk="0" hangingPunct="1">
        <a:defRPr sz="8400" kern="1200">
          <a:solidFill>
            <a:schemeClr val="tx1"/>
          </a:solidFill>
          <a:latin typeface="+mn-lt"/>
          <a:ea typeface="+mn-ea"/>
          <a:cs typeface="+mn-cs"/>
        </a:defRPr>
      </a:lvl3pPr>
      <a:lvl4pPr marL="6426739" algn="l" defTabSz="4284493" rtl="0" eaLnBrk="1" latinLnBrk="0" hangingPunct="1">
        <a:defRPr sz="8400" kern="1200">
          <a:solidFill>
            <a:schemeClr val="tx1"/>
          </a:solidFill>
          <a:latin typeface="+mn-lt"/>
          <a:ea typeface="+mn-ea"/>
          <a:cs typeface="+mn-cs"/>
        </a:defRPr>
      </a:lvl4pPr>
      <a:lvl5pPr marL="8568985" algn="l" defTabSz="4284493" rtl="0" eaLnBrk="1" latinLnBrk="0" hangingPunct="1">
        <a:defRPr sz="8400" kern="1200">
          <a:solidFill>
            <a:schemeClr val="tx1"/>
          </a:solidFill>
          <a:latin typeface="+mn-lt"/>
          <a:ea typeface="+mn-ea"/>
          <a:cs typeface="+mn-cs"/>
        </a:defRPr>
      </a:lvl5pPr>
      <a:lvl6pPr marL="10711230" algn="l" defTabSz="4284493" rtl="0" eaLnBrk="1" latinLnBrk="0" hangingPunct="1">
        <a:defRPr sz="8400" kern="1200">
          <a:solidFill>
            <a:schemeClr val="tx1"/>
          </a:solidFill>
          <a:latin typeface="+mn-lt"/>
          <a:ea typeface="+mn-ea"/>
          <a:cs typeface="+mn-cs"/>
        </a:defRPr>
      </a:lvl6pPr>
      <a:lvl7pPr marL="12853476" algn="l" defTabSz="4284493" rtl="0" eaLnBrk="1" latinLnBrk="0" hangingPunct="1">
        <a:defRPr sz="8400" kern="1200">
          <a:solidFill>
            <a:schemeClr val="tx1"/>
          </a:solidFill>
          <a:latin typeface="+mn-lt"/>
          <a:ea typeface="+mn-ea"/>
          <a:cs typeface="+mn-cs"/>
        </a:defRPr>
      </a:lvl7pPr>
      <a:lvl8pPr marL="14995722" algn="l" defTabSz="4284493" rtl="0" eaLnBrk="1" latinLnBrk="0" hangingPunct="1">
        <a:defRPr sz="8400" kern="1200">
          <a:solidFill>
            <a:schemeClr val="tx1"/>
          </a:solidFill>
          <a:latin typeface="+mn-lt"/>
          <a:ea typeface="+mn-ea"/>
          <a:cs typeface="+mn-cs"/>
        </a:defRPr>
      </a:lvl8pPr>
      <a:lvl9pPr marL="17137969" algn="l" defTabSz="4284493" rtl="0" eaLnBrk="1" latinLnBrk="0" hangingPunct="1">
        <a:defRPr sz="8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Rounded Corners 33">
            <a:extLst>
              <a:ext uri="{FF2B5EF4-FFF2-40B4-BE49-F238E27FC236}">
                <a16:creationId xmlns:a16="http://schemas.microsoft.com/office/drawing/2014/main" id="{CF511A1B-7807-40D0-B3A9-13CA35B9CF88}"/>
              </a:ext>
            </a:extLst>
          </p:cNvPr>
          <p:cNvSpPr/>
          <p:nvPr/>
        </p:nvSpPr>
        <p:spPr>
          <a:xfrm>
            <a:off x="816530" y="31122961"/>
            <a:ext cx="28647548" cy="8154907"/>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CA"/>
          </a:p>
        </p:txBody>
      </p:sp>
      <p:sp>
        <p:nvSpPr>
          <p:cNvPr id="32" name="Rectangle: Rounded Corners 31">
            <a:extLst>
              <a:ext uri="{FF2B5EF4-FFF2-40B4-BE49-F238E27FC236}">
                <a16:creationId xmlns:a16="http://schemas.microsoft.com/office/drawing/2014/main" id="{1C9EFC20-FDE9-450E-84A3-89C7C88D955D}"/>
              </a:ext>
            </a:extLst>
          </p:cNvPr>
          <p:cNvSpPr/>
          <p:nvPr/>
        </p:nvSpPr>
        <p:spPr>
          <a:xfrm>
            <a:off x="767335" y="17657465"/>
            <a:ext cx="28740538" cy="1219229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CA"/>
          </a:p>
        </p:txBody>
      </p:sp>
      <p:sp>
        <p:nvSpPr>
          <p:cNvPr id="23" name="Rectangle: Rounded Corners 22">
            <a:extLst>
              <a:ext uri="{FF2B5EF4-FFF2-40B4-BE49-F238E27FC236}">
                <a16:creationId xmlns:a16="http://schemas.microsoft.com/office/drawing/2014/main" id="{3FD03C85-F787-4906-90AB-6C2E5D19A4F9}"/>
              </a:ext>
            </a:extLst>
          </p:cNvPr>
          <p:cNvSpPr/>
          <p:nvPr/>
        </p:nvSpPr>
        <p:spPr>
          <a:xfrm>
            <a:off x="621333" y="7720361"/>
            <a:ext cx="28740538" cy="8569823"/>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CA"/>
          </a:p>
        </p:txBody>
      </p:sp>
      <p:sp>
        <p:nvSpPr>
          <p:cNvPr id="2" name="Title 6">
            <a:extLst>
              <a:ext uri="{FF2B5EF4-FFF2-40B4-BE49-F238E27FC236}">
                <a16:creationId xmlns:a16="http://schemas.microsoft.com/office/drawing/2014/main" id="{B95C5381-FBB6-4A3E-A22F-9B9A1A7F6C4C}"/>
              </a:ext>
            </a:extLst>
          </p:cNvPr>
          <p:cNvSpPr txBox="1">
            <a:spLocks/>
          </p:cNvSpPr>
          <p:nvPr/>
        </p:nvSpPr>
        <p:spPr>
          <a:xfrm>
            <a:off x="973020" y="874786"/>
            <a:ext cx="27990073" cy="4298123"/>
          </a:xfrm>
          <a:prstGeom prst="rect">
            <a:avLst/>
          </a:prstGeom>
        </p:spPr>
        <p:txBody>
          <a:bodyPr>
            <a:noAutofit/>
          </a:bodyPr>
          <a:lstStyle>
            <a:lvl1pPr algn="ctr" defTabSz="4284513" rtl="0" eaLnBrk="1" latinLnBrk="0" hangingPunct="1">
              <a:spcBef>
                <a:spcPct val="0"/>
              </a:spcBef>
              <a:buNone/>
              <a:defRPr sz="20600" kern="1200">
                <a:solidFill>
                  <a:schemeClr val="bg1"/>
                </a:solidFill>
                <a:latin typeface="Arial" pitchFamily="34" charset="0"/>
                <a:ea typeface="+mj-ea"/>
                <a:cs typeface="Arial" pitchFamily="34" charset="0"/>
              </a:defRPr>
            </a:lvl1pPr>
          </a:lstStyle>
          <a:p>
            <a:r>
              <a:rPr lang="en-CA" sz="8518" cap="all" dirty="0">
                <a:gradFill flip="none" rotWithShape="1">
                  <a:gsLst>
                    <a:gs pos="82000">
                      <a:schemeClr val="accent4">
                        <a:lumMod val="50000"/>
                      </a:schemeClr>
                    </a:gs>
                    <a:gs pos="3000">
                      <a:schemeClr val="tx2">
                        <a:lumMod val="60000"/>
                        <a:lumOff val="40000"/>
                      </a:schemeClr>
                    </a:gs>
                  </a:gsLst>
                  <a:lin ang="5400000" scaled="1"/>
                  <a:tileRect/>
                </a:gradFill>
                <a:latin typeface="Georgia" panose="02040502050405020303" pitchFamily="18" charset="0"/>
              </a:rPr>
              <a:t>Performance study of a vibrating wire to determine longitudinal magnetic field profile using Scans to high wire harmonic</a:t>
            </a:r>
            <a:endParaRPr lang="en-CA" sz="8518" dirty="0">
              <a:gradFill flip="none" rotWithShape="1">
                <a:gsLst>
                  <a:gs pos="82000">
                    <a:schemeClr val="accent4">
                      <a:lumMod val="50000"/>
                    </a:schemeClr>
                  </a:gs>
                  <a:gs pos="3000">
                    <a:schemeClr val="tx2">
                      <a:lumMod val="60000"/>
                      <a:lumOff val="40000"/>
                    </a:schemeClr>
                  </a:gs>
                </a:gsLst>
                <a:lin ang="5400000" scaled="1"/>
                <a:tileRect/>
              </a:gradFill>
            </a:endParaRPr>
          </a:p>
        </p:txBody>
      </p:sp>
      <p:sp>
        <p:nvSpPr>
          <p:cNvPr id="3" name="Content Placeholder 5">
            <a:extLst>
              <a:ext uri="{FF2B5EF4-FFF2-40B4-BE49-F238E27FC236}">
                <a16:creationId xmlns:a16="http://schemas.microsoft.com/office/drawing/2014/main" id="{917B6C57-DA22-43A4-9F49-86203B542559}"/>
              </a:ext>
            </a:extLst>
          </p:cNvPr>
          <p:cNvSpPr txBox="1">
            <a:spLocks/>
          </p:cNvSpPr>
          <p:nvPr/>
        </p:nvSpPr>
        <p:spPr>
          <a:xfrm>
            <a:off x="3291209" y="4967743"/>
            <a:ext cx="23692789" cy="1714490"/>
          </a:xfrm>
          <a:prstGeom prst="rect">
            <a:avLst/>
          </a:prstGeom>
        </p:spPr>
        <p:txBody>
          <a:bodyPr/>
          <a:lstStyle>
            <a:lvl1pPr marL="1606692" indent="-1606692" algn="l" defTabSz="4284513" rtl="0" eaLnBrk="1" latinLnBrk="0" hangingPunct="1">
              <a:spcBef>
                <a:spcPct val="20000"/>
              </a:spcBef>
              <a:buFont typeface="Arial" pitchFamily="34" charset="0"/>
              <a:buChar char="•"/>
              <a:defRPr sz="15000" kern="1200">
                <a:solidFill>
                  <a:srgbClr val="392B53"/>
                </a:solidFill>
                <a:latin typeface="+mn-lt"/>
                <a:ea typeface="+mn-ea"/>
                <a:cs typeface="+mn-cs"/>
              </a:defRPr>
            </a:lvl1pPr>
            <a:lvl2pPr marL="3481167" indent="-1338910" algn="l" defTabSz="4284513" rtl="0" eaLnBrk="1" latinLnBrk="0" hangingPunct="1">
              <a:spcBef>
                <a:spcPct val="20000"/>
              </a:spcBef>
              <a:buFont typeface="Arial" pitchFamily="34" charset="0"/>
              <a:buChar char="–"/>
              <a:defRPr sz="13100" kern="1200">
                <a:solidFill>
                  <a:srgbClr val="392B53"/>
                </a:solidFill>
                <a:latin typeface="+mn-lt"/>
                <a:ea typeface="+mn-ea"/>
                <a:cs typeface="+mn-cs"/>
              </a:defRPr>
            </a:lvl2pPr>
            <a:lvl3pPr marL="5355641" indent="-1071128" algn="l" defTabSz="4284513" rtl="0" eaLnBrk="1" latinLnBrk="0" hangingPunct="1">
              <a:spcBef>
                <a:spcPct val="20000"/>
              </a:spcBef>
              <a:buFont typeface="Arial" pitchFamily="34" charset="0"/>
              <a:buChar char="•"/>
              <a:defRPr sz="11200" kern="1200">
                <a:solidFill>
                  <a:srgbClr val="392B53"/>
                </a:solidFill>
                <a:latin typeface="+mn-lt"/>
                <a:ea typeface="+mn-ea"/>
                <a:cs typeface="+mn-cs"/>
              </a:defRPr>
            </a:lvl3pPr>
            <a:lvl4pPr marL="7497897" indent="-1071128" algn="l" defTabSz="4284513" rtl="0" eaLnBrk="1" latinLnBrk="0" hangingPunct="1">
              <a:spcBef>
                <a:spcPct val="20000"/>
              </a:spcBef>
              <a:buFont typeface="Arial" pitchFamily="34" charset="0"/>
              <a:buChar char="–"/>
              <a:defRPr sz="9400" kern="1200">
                <a:solidFill>
                  <a:srgbClr val="392B53"/>
                </a:solidFill>
                <a:latin typeface="+mn-lt"/>
                <a:ea typeface="+mn-ea"/>
                <a:cs typeface="+mn-cs"/>
              </a:defRPr>
            </a:lvl4pPr>
            <a:lvl5pPr marL="9640153" indent="-1071128" algn="l" defTabSz="4284513" rtl="0" eaLnBrk="1" latinLnBrk="0" hangingPunct="1">
              <a:spcBef>
                <a:spcPct val="20000"/>
              </a:spcBef>
              <a:buFont typeface="Arial" pitchFamily="34" charset="0"/>
              <a:buChar char="»"/>
              <a:defRPr sz="9400" kern="1200">
                <a:solidFill>
                  <a:srgbClr val="392B53"/>
                </a:solidFill>
                <a:latin typeface="+mn-lt"/>
                <a:ea typeface="+mn-ea"/>
                <a:cs typeface="+mn-cs"/>
              </a:defRPr>
            </a:lvl5pPr>
            <a:lvl6pPr marL="11782410" indent="-1071128" algn="l" defTabSz="4284513" rtl="0" eaLnBrk="1" latinLnBrk="0" hangingPunct="1">
              <a:spcBef>
                <a:spcPct val="20000"/>
              </a:spcBef>
              <a:buFont typeface="Arial" pitchFamily="34" charset="0"/>
              <a:buChar char="•"/>
              <a:defRPr sz="9400" kern="1200">
                <a:solidFill>
                  <a:schemeClr val="tx1"/>
                </a:solidFill>
                <a:latin typeface="+mn-lt"/>
                <a:ea typeface="+mn-ea"/>
                <a:cs typeface="+mn-cs"/>
              </a:defRPr>
            </a:lvl6pPr>
            <a:lvl7pPr marL="13924666" indent="-1071128" algn="l" defTabSz="4284513" rtl="0" eaLnBrk="1" latinLnBrk="0" hangingPunct="1">
              <a:spcBef>
                <a:spcPct val="20000"/>
              </a:spcBef>
              <a:buFont typeface="Arial" pitchFamily="34" charset="0"/>
              <a:buChar char="•"/>
              <a:defRPr sz="9400" kern="1200">
                <a:solidFill>
                  <a:schemeClr val="tx1"/>
                </a:solidFill>
                <a:latin typeface="+mn-lt"/>
                <a:ea typeface="+mn-ea"/>
                <a:cs typeface="+mn-cs"/>
              </a:defRPr>
            </a:lvl7pPr>
            <a:lvl8pPr marL="16066922" indent="-1071128" algn="l" defTabSz="4284513" rtl="0" eaLnBrk="1" latinLnBrk="0" hangingPunct="1">
              <a:spcBef>
                <a:spcPct val="20000"/>
              </a:spcBef>
              <a:buFont typeface="Arial" pitchFamily="34" charset="0"/>
              <a:buChar char="•"/>
              <a:defRPr sz="9400" kern="1200">
                <a:solidFill>
                  <a:schemeClr val="tx1"/>
                </a:solidFill>
                <a:latin typeface="+mn-lt"/>
                <a:ea typeface="+mn-ea"/>
                <a:cs typeface="+mn-cs"/>
              </a:defRPr>
            </a:lvl8pPr>
            <a:lvl9pPr marL="18209179" indent="-1071128" algn="l" defTabSz="4284513" rtl="0" eaLnBrk="1" latinLnBrk="0" hangingPunct="1">
              <a:spcBef>
                <a:spcPct val="20000"/>
              </a:spcBef>
              <a:buFont typeface="Arial" pitchFamily="34" charset="0"/>
              <a:buChar char="•"/>
              <a:defRPr sz="9400" kern="1200">
                <a:solidFill>
                  <a:schemeClr val="tx1"/>
                </a:solidFill>
                <a:latin typeface="+mn-lt"/>
                <a:ea typeface="+mn-ea"/>
                <a:cs typeface="+mn-cs"/>
              </a:defRPr>
            </a:lvl9pPr>
          </a:lstStyle>
          <a:p>
            <a:pPr marL="0" indent="0" algn="ctr">
              <a:buFont typeface="Arial" pitchFamily="34" charset="0"/>
              <a:buNone/>
            </a:pPr>
            <a:r>
              <a:rPr lang="en-US" sz="4065" dirty="0"/>
              <a:t>C. Baribeau, Canadian Light Source, University of Saskatchewan, 44 Innovation Boulevard, Saskatoon, Saskatchewan, S7N 2V3, Canada</a:t>
            </a:r>
            <a:endParaRPr lang="en-CA" sz="4065" dirty="0"/>
          </a:p>
        </p:txBody>
      </p:sp>
      <p:pic>
        <p:nvPicPr>
          <p:cNvPr id="7" name="Picture 6">
            <a:extLst>
              <a:ext uri="{FF2B5EF4-FFF2-40B4-BE49-F238E27FC236}">
                <a16:creationId xmlns:a16="http://schemas.microsoft.com/office/drawing/2014/main" id="{CA51D181-1D31-4548-B24C-EAF98FC6F181}"/>
              </a:ext>
            </a:extLst>
          </p:cNvPr>
          <p:cNvPicPr/>
          <p:nvPr/>
        </p:nvPicPr>
        <p:blipFill>
          <a:blip r:embed="rId2"/>
          <a:stretch>
            <a:fillRect/>
          </a:stretch>
        </p:blipFill>
        <p:spPr>
          <a:xfrm>
            <a:off x="20474299" y="22836243"/>
            <a:ext cx="8358236" cy="5012973"/>
          </a:xfrm>
          <a:prstGeom prst="rect">
            <a:avLst/>
          </a:prstGeom>
        </p:spPr>
      </p:pic>
      <p:pic>
        <p:nvPicPr>
          <p:cNvPr id="8" name="Picture 7">
            <a:extLst>
              <a:ext uri="{FF2B5EF4-FFF2-40B4-BE49-F238E27FC236}">
                <a16:creationId xmlns:a16="http://schemas.microsoft.com/office/drawing/2014/main" id="{8FF8F866-2E46-4DC3-B150-690B67DAE2B3}"/>
              </a:ext>
            </a:extLst>
          </p:cNvPr>
          <p:cNvPicPr/>
          <p:nvPr/>
        </p:nvPicPr>
        <p:blipFill>
          <a:blip r:embed="rId3"/>
          <a:stretch>
            <a:fillRect/>
          </a:stretch>
        </p:blipFill>
        <p:spPr>
          <a:xfrm>
            <a:off x="9950296" y="25434329"/>
            <a:ext cx="10365180" cy="4233951"/>
          </a:xfrm>
          <a:prstGeom prst="rect">
            <a:avLst/>
          </a:prstGeom>
        </p:spPr>
      </p:pic>
      <p:pic>
        <p:nvPicPr>
          <p:cNvPr id="9" name="Picture 8">
            <a:extLst>
              <a:ext uri="{FF2B5EF4-FFF2-40B4-BE49-F238E27FC236}">
                <a16:creationId xmlns:a16="http://schemas.microsoft.com/office/drawing/2014/main" id="{9679143A-715E-4315-8492-650F86B6DAF5}"/>
              </a:ext>
            </a:extLst>
          </p:cNvPr>
          <p:cNvPicPr/>
          <p:nvPr/>
        </p:nvPicPr>
        <p:blipFill>
          <a:blip r:embed="rId4"/>
          <a:stretch>
            <a:fillRect/>
          </a:stretch>
        </p:blipFill>
        <p:spPr>
          <a:xfrm>
            <a:off x="9955016" y="17842760"/>
            <a:ext cx="10365179" cy="5382261"/>
          </a:xfrm>
          <a:prstGeom prst="rect">
            <a:avLst/>
          </a:prstGeom>
        </p:spPr>
      </p:pic>
      <p:pic>
        <p:nvPicPr>
          <p:cNvPr id="10" name="Picture 9">
            <a:extLst>
              <a:ext uri="{FF2B5EF4-FFF2-40B4-BE49-F238E27FC236}">
                <a16:creationId xmlns:a16="http://schemas.microsoft.com/office/drawing/2014/main" id="{A07E0B6A-BFFB-47D7-A92D-78BE6EF2250A}"/>
              </a:ext>
            </a:extLst>
          </p:cNvPr>
          <p:cNvPicPr/>
          <p:nvPr/>
        </p:nvPicPr>
        <p:blipFill>
          <a:blip r:embed="rId5"/>
          <a:stretch>
            <a:fillRect/>
          </a:stretch>
        </p:blipFill>
        <p:spPr>
          <a:xfrm>
            <a:off x="1288571" y="20723388"/>
            <a:ext cx="8406313" cy="7303229"/>
          </a:xfrm>
          <a:prstGeom prst="rect">
            <a:avLst/>
          </a:prstGeom>
        </p:spPr>
      </p:pic>
      <p:pic>
        <p:nvPicPr>
          <p:cNvPr id="11" name="Picture 10">
            <a:extLst>
              <a:ext uri="{FF2B5EF4-FFF2-40B4-BE49-F238E27FC236}">
                <a16:creationId xmlns:a16="http://schemas.microsoft.com/office/drawing/2014/main" id="{D6E7EAAF-E657-4F59-AFBC-EDBC4648C296}"/>
              </a:ext>
            </a:extLst>
          </p:cNvPr>
          <p:cNvPicPr/>
          <p:nvPr/>
        </p:nvPicPr>
        <p:blipFill>
          <a:blip r:embed="rId6"/>
          <a:stretch>
            <a:fillRect/>
          </a:stretch>
        </p:blipFill>
        <p:spPr>
          <a:xfrm>
            <a:off x="1280556" y="31625846"/>
            <a:ext cx="8406464" cy="6592011"/>
          </a:xfrm>
          <a:prstGeom prst="rect">
            <a:avLst/>
          </a:prstGeom>
        </p:spPr>
      </p:pic>
      <p:graphicFrame>
        <p:nvGraphicFramePr>
          <p:cNvPr id="12" name="Table 11">
            <a:extLst>
              <a:ext uri="{FF2B5EF4-FFF2-40B4-BE49-F238E27FC236}">
                <a16:creationId xmlns:a16="http://schemas.microsoft.com/office/drawing/2014/main" id="{E14D5E59-6705-4516-94B5-0C820E20012E}"/>
              </a:ext>
            </a:extLst>
          </p:cNvPr>
          <p:cNvGraphicFramePr>
            <a:graphicFrameLocks noGrp="1"/>
          </p:cNvGraphicFramePr>
          <p:nvPr>
            <p:extLst>
              <p:ext uri="{D42A27DB-BD31-4B8C-83A1-F6EECF244321}">
                <p14:modId xmlns:p14="http://schemas.microsoft.com/office/powerpoint/2010/main" val="1201568183"/>
              </p:ext>
            </p:extLst>
          </p:nvPr>
        </p:nvGraphicFramePr>
        <p:xfrm>
          <a:off x="14517505" y="31266977"/>
          <a:ext cx="7460863" cy="2070889"/>
        </p:xfrm>
        <a:graphic>
          <a:graphicData uri="http://schemas.openxmlformats.org/drawingml/2006/table">
            <a:tbl>
              <a:tblPr firstRow="1" firstCol="1" bandRow="1">
                <a:tableStyleId>{5C22544A-7EE6-4342-B048-85BDC9FD1C3A}</a:tableStyleId>
              </a:tblPr>
              <a:tblGrid>
                <a:gridCol w="1239228">
                  <a:extLst>
                    <a:ext uri="{9D8B030D-6E8A-4147-A177-3AD203B41FA5}">
                      <a16:colId xmlns:a16="http://schemas.microsoft.com/office/drawing/2014/main" val="992248359"/>
                    </a:ext>
                  </a:extLst>
                </a:gridCol>
                <a:gridCol w="855207">
                  <a:extLst>
                    <a:ext uri="{9D8B030D-6E8A-4147-A177-3AD203B41FA5}">
                      <a16:colId xmlns:a16="http://schemas.microsoft.com/office/drawing/2014/main" val="3070857961"/>
                    </a:ext>
                  </a:extLst>
                </a:gridCol>
                <a:gridCol w="937440">
                  <a:extLst>
                    <a:ext uri="{9D8B030D-6E8A-4147-A177-3AD203B41FA5}">
                      <a16:colId xmlns:a16="http://schemas.microsoft.com/office/drawing/2014/main" val="723599617"/>
                    </a:ext>
                  </a:extLst>
                </a:gridCol>
                <a:gridCol w="1165221">
                  <a:extLst>
                    <a:ext uri="{9D8B030D-6E8A-4147-A177-3AD203B41FA5}">
                      <a16:colId xmlns:a16="http://schemas.microsoft.com/office/drawing/2014/main" val="3277540538"/>
                    </a:ext>
                  </a:extLst>
                </a:gridCol>
                <a:gridCol w="1165221">
                  <a:extLst>
                    <a:ext uri="{9D8B030D-6E8A-4147-A177-3AD203B41FA5}">
                      <a16:colId xmlns:a16="http://schemas.microsoft.com/office/drawing/2014/main" val="688559133"/>
                    </a:ext>
                  </a:extLst>
                </a:gridCol>
                <a:gridCol w="1049273">
                  <a:extLst>
                    <a:ext uri="{9D8B030D-6E8A-4147-A177-3AD203B41FA5}">
                      <a16:colId xmlns:a16="http://schemas.microsoft.com/office/drawing/2014/main" val="1427125890"/>
                    </a:ext>
                  </a:extLst>
                </a:gridCol>
                <a:gridCol w="1049273">
                  <a:extLst>
                    <a:ext uri="{9D8B030D-6E8A-4147-A177-3AD203B41FA5}">
                      <a16:colId xmlns:a16="http://schemas.microsoft.com/office/drawing/2014/main" val="3339919412"/>
                    </a:ext>
                  </a:extLst>
                </a:gridCol>
              </a:tblGrid>
              <a:tr h="154983">
                <a:tc rowSpan="2">
                  <a:txBody>
                    <a:bodyPr/>
                    <a:lstStyle/>
                    <a:p>
                      <a:pPr algn="ctr">
                        <a:lnSpc>
                          <a:spcPct val="107000"/>
                        </a:lnSpc>
                        <a:spcAft>
                          <a:spcPts val="0"/>
                        </a:spcAft>
                      </a:pPr>
                      <a:r>
                        <a:rPr lang="en-CA" sz="1400" dirty="0">
                          <a:effectLst/>
                        </a:rPr>
                        <a:t>Measurement Date</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2">
                  <a:txBody>
                    <a:bodyPr/>
                    <a:lstStyle/>
                    <a:p>
                      <a:pPr algn="ctr">
                        <a:lnSpc>
                          <a:spcPct val="107000"/>
                        </a:lnSpc>
                        <a:spcAft>
                          <a:spcPts val="0"/>
                        </a:spcAft>
                      </a:pPr>
                      <a:r>
                        <a:rPr lang="en-CA" sz="1400" dirty="0">
                          <a:effectLst/>
                        </a:rPr>
                        <a:t>Number of Scans</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07000"/>
                        </a:lnSpc>
                        <a:spcAft>
                          <a:spcPts val="0"/>
                        </a:spcAft>
                      </a:pPr>
                      <a:r>
                        <a:rPr lang="en-CA" sz="1400" dirty="0">
                          <a:effectLst/>
                        </a:rPr>
                        <a:t>Fit to full ℱ curve</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CA"/>
                    </a:p>
                  </a:txBody>
                  <a:tcPr/>
                </a:tc>
                <a:tc gridSpan="2">
                  <a:txBody>
                    <a:bodyPr/>
                    <a:lstStyle/>
                    <a:p>
                      <a:pPr algn="ctr">
                        <a:lnSpc>
                          <a:spcPct val="107000"/>
                        </a:lnSpc>
                        <a:spcAft>
                          <a:spcPts val="0"/>
                        </a:spcAft>
                      </a:pPr>
                      <a:r>
                        <a:rPr lang="en-CA" sz="1400" dirty="0">
                          <a:effectLst/>
                        </a:rPr>
                        <a:t>Masking 90° ± 20° data</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CA"/>
                    </a:p>
                  </a:txBody>
                  <a:tcPr/>
                </a:tc>
                <a:tc rowSpan="2">
                  <a:txBody>
                    <a:bodyPr/>
                    <a:lstStyle/>
                    <a:p>
                      <a:pPr algn="ctr">
                        <a:lnSpc>
                          <a:spcPct val="107000"/>
                        </a:lnSpc>
                        <a:spcAft>
                          <a:spcPts val="0"/>
                        </a:spcAft>
                      </a:pPr>
                      <a:r>
                        <a:rPr lang="en-CA" sz="1400">
                          <a:effectLst/>
                        </a:rPr>
                        <a:t>Reduction in SDEV (%)</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53828313"/>
                  </a:ext>
                </a:extLst>
              </a:tr>
              <a:tr h="162159">
                <a:tc vMerge="1">
                  <a:txBody>
                    <a:bodyPr/>
                    <a:lstStyle/>
                    <a:p>
                      <a:endParaRPr lang="en-CA"/>
                    </a:p>
                  </a:txBody>
                  <a:tcPr/>
                </a:tc>
                <a:tc vMerge="1">
                  <a:txBody>
                    <a:bodyPr/>
                    <a:lstStyle/>
                    <a:p>
                      <a:endParaRPr lang="en-CA"/>
                    </a:p>
                  </a:txBody>
                  <a:tcPr/>
                </a:tc>
                <a:tc>
                  <a:txBody>
                    <a:bodyPr/>
                    <a:lstStyle/>
                    <a:p>
                      <a:pPr algn="ctr">
                        <a:lnSpc>
                          <a:spcPct val="107000"/>
                        </a:lnSpc>
                        <a:spcAft>
                          <a:spcPts val="0"/>
                        </a:spcAft>
                      </a:pPr>
                      <a:r>
                        <a:rPr lang="en-CA" sz="1400" b="1" dirty="0">
                          <a:solidFill>
                            <a:schemeClr val="bg1"/>
                          </a:solidFill>
                          <a:effectLst/>
                        </a:rPr>
                        <a:t>Mean B</a:t>
                      </a:r>
                      <a:r>
                        <a:rPr lang="en-CA" sz="1400" b="1" baseline="-25000" dirty="0">
                          <a:solidFill>
                            <a:schemeClr val="bg1"/>
                          </a:solidFill>
                          <a:effectLst/>
                        </a:rPr>
                        <a:t>10</a:t>
                      </a:r>
                      <a:endParaRPr lang="en-CA"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1"/>
                    </a:solidFill>
                  </a:tcPr>
                </a:tc>
                <a:tc>
                  <a:txBody>
                    <a:bodyPr/>
                    <a:lstStyle/>
                    <a:p>
                      <a:pPr algn="ctr">
                        <a:lnSpc>
                          <a:spcPct val="107000"/>
                        </a:lnSpc>
                        <a:spcAft>
                          <a:spcPts val="0"/>
                        </a:spcAft>
                      </a:pPr>
                      <a:r>
                        <a:rPr lang="en-CA" sz="1400" b="1" dirty="0">
                          <a:solidFill>
                            <a:schemeClr val="bg1"/>
                          </a:solidFill>
                          <a:effectLst/>
                        </a:rPr>
                        <a:t>SDEV</a:t>
                      </a:r>
                      <a:endParaRPr lang="en-CA"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1"/>
                    </a:solidFill>
                  </a:tcPr>
                </a:tc>
                <a:tc>
                  <a:txBody>
                    <a:bodyPr/>
                    <a:lstStyle/>
                    <a:p>
                      <a:pPr algn="ctr">
                        <a:lnSpc>
                          <a:spcPct val="107000"/>
                        </a:lnSpc>
                        <a:spcAft>
                          <a:spcPts val="0"/>
                        </a:spcAft>
                      </a:pPr>
                      <a:r>
                        <a:rPr lang="en-CA" sz="1400" b="1" dirty="0">
                          <a:solidFill>
                            <a:schemeClr val="bg1"/>
                          </a:solidFill>
                          <a:effectLst/>
                        </a:rPr>
                        <a:t>Mean B</a:t>
                      </a:r>
                      <a:r>
                        <a:rPr lang="en-CA" sz="1400" b="1" baseline="-25000" dirty="0">
                          <a:solidFill>
                            <a:schemeClr val="bg1"/>
                          </a:solidFill>
                          <a:effectLst/>
                        </a:rPr>
                        <a:t>10</a:t>
                      </a:r>
                      <a:endParaRPr lang="en-CA"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1"/>
                    </a:solidFill>
                  </a:tcPr>
                </a:tc>
                <a:tc>
                  <a:txBody>
                    <a:bodyPr/>
                    <a:lstStyle/>
                    <a:p>
                      <a:pPr algn="ctr">
                        <a:lnSpc>
                          <a:spcPct val="107000"/>
                        </a:lnSpc>
                        <a:spcAft>
                          <a:spcPts val="0"/>
                        </a:spcAft>
                      </a:pPr>
                      <a:r>
                        <a:rPr lang="en-CA" sz="1400" b="1" dirty="0">
                          <a:solidFill>
                            <a:schemeClr val="bg1"/>
                          </a:solidFill>
                          <a:effectLst/>
                        </a:rPr>
                        <a:t>SDEV</a:t>
                      </a:r>
                      <a:endParaRPr lang="en-CA"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accent1"/>
                    </a:solidFill>
                  </a:tcPr>
                </a:tc>
                <a:tc vMerge="1">
                  <a:txBody>
                    <a:bodyPr/>
                    <a:lstStyle/>
                    <a:p>
                      <a:endParaRPr lang="en-CA"/>
                    </a:p>
                  </a:txBody>
                  <a:tcPr/>
                </a:tc>
                <a:extLst>
                  <a:ext uri="{0D108BD9-81ED-4DB2-BD59-A6C34878D82A}">
                    <a16:rowId xmlns:a16="http://schemas.microsoft.com/office/drawing/2014/main" val="1668644965"/>
                  </a:ext>
                </a:extLst>
              </a:tr>
              <a:tr h="324884">
                <a:tc>
                  <a:txBody>
                    <a:bodyPr/>
                    <a:lstStyle/>
                    <a:p>
                      <a:pPr algn="ctr">
                        <a:lnSpc>
                          <a:spcPct val="107000"/>
                        </a:lnSpc>
                        <a:spcAft>
                          <a:spcPts val="0"/>
                        </a:spcAft>
                      </a:pPr>
                      <a:r>
                        <a:rPr lang="en-CA" sz="1400" dirty="0">
                          <a:effectLst/>
                        </a:rPr>
                        <a:t>2023-12-01</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100</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6.44E-03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9.74E-05</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6.44E-03</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7.40E-05</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24</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316708615"/>
                  </a:ext>
                </a:extLst>
              </a:tr>
              <a:tr h="324884">
                <a:tc>
                  <a:txBody>
                    <a:bodyPr/>
                    <a:lstStyle/>
                    <a:p>
                      <a:pPr algn="ctr">
                        <a:lnSpc>
                          <a:spcPct val="107000"/>
                        </a:lnSpc>
                        <a:spcAft>
                          <a:spcPts val="0"/>
                        </a:spcAft>
                      </a:pPr>
                      <a:r>
                        <a:rPr lang="en-CA" sz="1400" dirty="0">
                          <a:effectLst/>
                        </a:rPr>
                        <a:t>2023-12-08</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70</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6.29E-03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1.40E-04</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6.29E-03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8.84E-05</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37</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45971656"/>
                  </a:ext>
                </a:extLst>
              </a:tr>
              <a:tr h="324884">
                <a:tc>
                  <a:txBody>
                    <a:bodyPr/>
                    <a:lstStyle/>
                    <a:p>
                      <a:pPr algn="ctr">
                        <a:lnSpc>
                          <a:spcPct val="107000"/>
                        </a:lnSpc>
                        <a:spcAft>
                          <a:spcPts val="0"/>
                        </a:spcAft>
                      </a:pPr>
                      <a:r>
                        <a:rPr lang="en-CA" sz="1400" dirty="0">
                          <a:effectLst/>
                        </a:rPr>
                        <a:t>2024-01-05</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60</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6.58E-03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1.72E-04</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6.58E-03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1.23E-04</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29</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126402476"/>
                  </a:ext>
                </a:extLst>
              </a:tr>
              <a:tr h="324884">
                <a:tc>
                  <a:txBody>
                    <a:bodyPr/>
                    <a:lstStyle/>
                    <a:p>
                      <a:pPr algn="ctr">
                        <a:lnSpc>
                          <a:spcPct val="107000"/>
                        </a:lnSpc>
                        <a:spcAft>
                          <a:spcPts val="0"/>
                        </a:spcAft>
                      </a:pPr>
                      <a:r>
                        <a:rPr lang="en-CA" sz="1400" dirty="0">
                          <a:effectLst/>
                        </a:rPr>
                        <a:t>2024-01-11</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90</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5.18E-03</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1.26E-04</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5.18E-03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1.00E-04</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21</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4524464"/>
                  </a:ext>
                </a:extLst>
              </a:tr>
              <a:tr h="324884">
                <a:tc>
                  <a:txBody>
                    <a:bodyPr/>
                    <a:lstStyle/>
                    <a:p>
                      <a:pPr algn="ctr">
                        <a:lnSpc>
                          <a:spcPct val="107000"/>
                        </a:lnSpc>
                        <a:spcAft>
                          <a:spcPts val="0"/>
                        </a:spcAft>
                      </a:pPr>
                      <a:r>
                        <a:rPr lang="en-CA" sz="1400" dirty="0">
                          <a:effectLst/>
                        </a:rPr>
                        <a:t>2024-01-29</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20</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5.71E-03</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1.13E-04</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5.76E-03</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7.46E-05</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34</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31870957"/>
                  </a:ext>
                </a:extLst>
              </a:tr>
            </a:tbl>
          </a:graphicData>
        </a:graphic>
      </p:graphicFrame>
      <p:graphicFrame>
        <p:nvGraphicFramePr>
          <p:cNvPr id="13" name="Table 12">
            <a:extLst>
              <a:ext uri="{FF2B5EF4-FFF2-40B4-BE49-F238E27FC236}">
                <a16:creationId xmlns:a16="http://schemas.microsoft.com/office/drawing/2014/main" id="{5342E6E3-D7A3-4E51-8874-C1949C00F097}"/>
              </a:ext>
            </a:extLst>
          </p:cNvPr>
          <p:cNvGraphicFramePr>
            <a:graphicFrameLocks noGrp="1"/>
          </p:cNvGraphicFramePr>
          <p:nvPr>
            <p:extLst>
              <p:ext uri="{D42A27DB-BD31-4B8C-83A1-F6EECF244321}">
                <p14:modId xmlns:p14="http://schemas.microsoft.com/office/powerpoint/2010/main" val="19701319"/>
              </p:ext>
            </p:extLst>
          </p:nvPr>
        </p:nvGraphicFramePr>
        <p:xfrm>
          <a:off x="14517504" y="33414147"/>
          <a:ext cx="7460860" cy="1659158"/>
        </p:xfrm>
        <a:graphic>
          <a:graphicData uri="http://schemas.openxmlformats.org/drawingml/2006/table">
            <a:tbl>
              <a:tblPr firstRow="1" firstCol="1" bandRow="1">
                <a:tableStyleId>{5C22544A-7EE6-4342-B048-85BDC9FD1C3A}</a:tableStyleId>
              </a:tblPr>
              <a:tblGrid>
                <a:gridCol w="1003149">
                  <a:extLst>
                    <a:ext uri="{9D8B030D-6E8A-4147-A177-3AD203B41FA5}">
                      <a16:colId xmlns:a16="http://schemas.microsoft.com/office/drawing/2014/main" val="974158870"/>
                    </a:ext>
                  </a:extLst>
                </a:gridCol>
                <a:gridCol w="553057">
                  <a:extLst>
                    <a:ext uri="{9D8B030D-6E8A-4147-A177-3AD203B41FA5}">
                      <a16:colId xmlns:a16="http://schemas.microsoft.com/office/drawing/2014/main" val="4039448871"/>
                    </a:ext>
                  </a:extLst>
                </a:gridCol>
                <a:gridCol w="936104">
                  <a:extLst>
                    <a:ext uri="{9D8B030D-6E8A-4147-A177-3AD203B41FA5}">
                      <a16:colId xmlns:a16="http://schemas.microsoft.com/office/drawing/2014/main" val="2408411846"/>
                    </a:ext>
                  </a:extLst>
                </a:gridCol>
                <a:gridCol w="864096">
                  <a:extLst>
                    <a:ext uri="{9D8B030D-6E8A-4147-A177-3AD203B41FA5}">
                      <a16:colId xmlns:a16="http://schemas.microsoft.com/office/drawing/2014/main" val="3100035761"/>
                    </a:ext>
                  </a:extLst>
                </a:gridCol>
                <a:gridCol w="886044">
                  <a:extLst>
                    <a:ext uri="{9D8B030D-6E8A-4147-A177-3AD203B41FA5}">
                      <a16:colId xmlns:a16="http://schemas.microsoft.com/office/drawing/2014/main" val="390356973"/>
                    </a:ext>
                  </a:extLst>
                </a:gridCol>
                <a:gridCol w="739350">
                  <a:extLst>
                    <a:ext uri="{9D8B030D-6E8A-4147-A177-3AD203B41FA5}">
                      <a16:colId xmlns:a16="http://schemas.microsoft.com/office/drawing/2014/main" val="439319645"/>
                    </a:ext>
                  </a:extLst>
                </a:gridCol>
                <a:gridCol w="861080">
                  <a:extLst>
                    <a:ext uri="{9D8B030D-6E8A-4147-A177-3AD203B41FA5}">
                      <a16:colId xmlns:a16="http://schemas.microsoft.com/office/drawing/2014/main" val="4193255730"/>
                    </a:ext>
                  </a:extLst>
                </a:gridCol>
                <a:gridCol w="861080">
                  <a:extLst>
                    <a:ext uri="{9D8B030D-6E8A-4147-A177-3AD203B41FA5}">
                      <a16:colId xmlns:a16="http://schemas.microsoft.com/office/drawing/2014/main" val="3780639690"/>
                    </a:ext>
                  </a:extLst>
                </a:gridCol>
                <a:gridCol w="756900">
                  <a:extLst>
                    <a:ext uri="{9D8B030D-6E8A-4147-A177-3AD203B41FA5}">
                      <a16:colId xmlns:a16="http://schemas.microsoft.com/office/drawing/2014/main" val="2048236889"/>
                    </a:ext>
                  </a:extLst>
                </a:gridCol>
              </a:tblGrid>
              <a:tr h="49074">
                <a:tc rowSpan="2">
                  <a:txBody>
                    <a:bodyPr/>
                    <a:lstStyle/>
                    <a:p>
                      <a:pPr>
                        <a:lnSpc>
                          <a:spcPct val="107000"/>
                        </a:lnSpc>
                        <a:spcAft>
                          <a:spcPts val="0"/>
                        </a:spcAft>
                      </a:pPr>
                      <a:r>
                        <a:rPr lang="en-CA" sz="1400" dirty="0">
                          <a:effectLst/>
                        </a:rPr>
                        <a:t>Meas. Date</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2">
                  <a:txBody>
                    <a:bodyPr/>
                    <a:lstStyle/>
                    <a:p>
                      <a:pPr algn="ctr">
                        <a:lnSpc>
                          <a:spcPct val="107000"/>
                        </a:lnSpc>
                        <a:spcAft>
                          <a:spcPts val="0"/>
                        </a:spcAft>
                      </a:pPr>
                      <a:r>
                        <a:rPr lang="en-CA" sz="1400" dirty="0">
                          <a:effectLst/>
                        </a:rPr>
                        <a:t>N. Scans</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rowSpan="2">
                  <a:txBody>
                    <a:bodyPr/>
                    <a:lstStyle/>
                    <a:p>
                      <a:pPr algn="ctr">
                        <a:lnSpc>
                          <a:spcPct val="107000"/>
                        </a:lnSpc>
                        <a:spcAft>
                          <a:spcPts val="0"/>
                        </a:spcAft>
                      </a:pPr>
                      <a:r>
                        <a:rPr lang="en-CA" sz="1400" dirty="0" err="1">
                          <a:effectLst/>
                        </a:rPr>
                        <a:t>N.Samples</a:t>
                      </a:r>
                      <a:r>
                        <a:rPr lang="en-CA" sz="1400" dirty="0">
                          <a:effectLst/>
                        </a:rPr>
                        <a:t> per Step</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3">
                  <a:txBody>
                    <a:bodyPr/>
                    <a:lstStyle/>
                    <a:p>
                      <a:pPr algn="ctr">
                        <a:lnSpc>
                          <a:spcPct val="107000"/>
                        </a:lnSpc>
                        <a:spcAft>
                          <a:spcPts val="0"/>
                        </a:spcAft>
                      </a:pPr>
                      <a:r>
                        <a:rPr lang="en-CA" sz="1400">
                          <a:effectLst/>
                        </a:rPr>
                        <a:t>Fit to full ℱ curve</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CA"/>
                    </a:p>
                  </a:txBody>
                  <a:tcPr/>
                </a:tc>
                <a:tc hMerge="1">
                  <a:txBody>
                    <a:bodyPr/>
                    <a:lstStyle/>
                    <a:p>
                      <a:endParaRPr lang="en-CA"/>
                    </a:p>
                  </a:txBody>
                  <a:tcPr/>
                </a:tc>
                <a:tc gridSpan="3">
                  <a:txBody>
                    <a:bodyPr/>
                    <a:lstStyle/>
                    <a:p>
                      <a:pPr algn="ctr">
                        <a:lnSpc>
                          <a:spcPct val="107000"/>
                        </a:lnSpc>
                        <a:spcAft>
                          <a:spcPts val="0"/>
                        </a:spcAft>
                      </a:pPr>
                      <a:r>
                        <a:rPr lang="en-CA" sz="1400">
                          <a:effectLst/>
                        </a:rPr>
                        <a:t>Masking 90° ± 20° data</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CA"/>
                    </a:p>
                  </a:txBody>
                  <a:tcPr/>
                </a:tc>
                <a:tc hMerge="1">
                  <a:txBody>
                    <a:bodyPr/>
                    <a:lstStyle/>
                    <a:p>
                      <a:endParaRPr lang="en-CA"/>
                    </a:p>
                  </a:txBody>
                  <a:tcPr/>
                </a:tc>
                <a:extLst>
                  <a:ext uri="{0D108BD9-81ED-4DB2-BD59-A6C34878D82A}">
                    <a16:rowId xmlns:a16="http://schemas.microsoft.com/office/drawing/2014/main" val="1343579214"/>
                  </a:ext>
                </a:extLst>
              </a:tr>
              <a:tr h="0">
                <a:tc vMerge="1">
                  <a:txBody>
                    <a:bodyPr/>
                    <a:lstStyle/>
                    <a:p>
                      <a:endParaRPr lang="en-CA"/>
                    </a:p>
                  </a:txBody>
                  <a:tcPr/>
                </a:tc>
                <a:tc vMerge="1">
                  <a:txBody>
                    <a:bodyPr/>
                    <a:lstStyle/>
                    <a:p>
                      <a:endParaRPr lang="en-CA"/>
                    </a:p>
                  </a:txBody>
                  <a:tcPr/>
                </a:tc>
                <a:tc vMerge="1">
                  <a:txBody>
                    <a:bodyPr/>
                    <a:lstStyle/>
                    <a:p>
                      <a:endParaRPr lang="en-CA"/>
                    </a:p>
                  </a:txBody>
                  <a:tcPr/>
                </a:tc>
                <a:tc>
                  <a:txBody>
                    <a:bodyPr/>
                    <a:lstStyle/>
                    <a:p>
                      <a:pPr algn="ctr">
                        <a:lnSpc>
                          <a:spcPct val="107000"/>
                        </a:lnSpc>
                        <a:spcAft>
                          <a:spcPts val="0"/>
                        </a:spcAft>
                      </a:pPr>
                      <a:r>
                        <a:rPr lang="en-CA" sz="1400" b="1" dirty="0">
                          <a:solidFill>
                            <a:schemeClr val="bg1"/>
                          </a:solidFill>
                          <a:effectLst/>
                        </a:rPr>
                        <a:t>Mean B</a:t>
                      </a:r>
                      <a:r>
                        <a:rPr lang="en-CA" sz="1400" b="1" baseline="-25000" dirty="0">
                          <a:solidFill>
                            <a:schemeClr val="bg1"/>
                          </a:solidFill>
                          <a:effectLst/>
                        </a:rPr>
                        <a:t>10</a:t>
                      </a:r>
                      <a:endParaRPr lang="en-CA"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c>
                  <a:txBody>
                    <a:bodyPr/>
                    <a:lstStyle/>
                    <a:p>
                      <a:pPr algn="ctr">
                        <a:lnSpc>
                          <a:spcPct val="107000"/>
                        </a:lnSpc>
                        <a:spcAft>
                          <a:spcPts val="0"/>
                        </a:spcAft>
                      </a:pPr>
                      <a:r>
                        <a:rPr lang="en-CA" sz="1400" b="1" dirty="0">
                          <a:solidFill>
                            <a:schemeClr val="bg1"/>
                          </a:solidFill>
                          <a:effectLst/>
                        </a:rPr>
                        <a:t>SDEV</a:t>
                      </a:r>
                      <a:endParaRPr lang="en-CA"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c>
                  <a:txBody>
                    <a:bodyPr/>
                    <a:lstStyle/>
                    <a:p>
                      <a:pPr algn="ctr">
                        <a:lnSpc>
                          <a:spcPct val="107000"/>
                        </a:lnSpc>
                        <a:spcAft>
                          <a:spcPts val="0"/>
                        </a:spcAft>
                      </a:pPr>
                      <a:r>
                        <a:rPr lang="en-CA" sz="1400" b="1" dirty="0">
                          <a:solidFill>
                            <a:schemeClr val="bg1"/>
                          </a:solidFill>
                          <a:effectLst/>
                        </a:rPr>
                        <a:t>Relative SDEV</a:t>
                      </a:r>
                      <a:endParaRPr lang="en-CA"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c>
                  <a:txBody>
                    <a:bodyPr/>
                    <a:lstStyle/>
                    <a:p>
                      <a:pPr algn="ctr">
                        <a:lnSpc>
                          <a:spcPct val="107000"/>
                        </a:lnSpc>
                        <a:spcAft>
                          <a:spcPts val="0"/>
                        </a:spcAft>
                      </a:pPr>
                      <a:r>
                        <a:rPr lang="en-CA" sz="1400" b="1" dirty="0">
                          <a:solidFill>
                            <a:schemeClr val="bg1"/>
                          </a:solidFill>
                          <a:effectLst/>
                        </a:rPr>
                        <a:t>Mean B</a:t>
                      </a:r>
                      <a:r>
                        <a:rPr lang="en-CA" sz="1400" b="1" baseline="-25000" dirty="0">
                          <a:solidFill>
                            <a:schemeClr val="bg1"/>
                          </a:solidFill>
                          <a:effectLst/>
                        </a:rPr>
                        <a:t>10</a:t>
                      </a:r>
                      <a:endParaRPr lang="en-CA"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c>
                  <a:txBody>
                    <a:bodyPr/>
                    <a:lstStyle/>
                    <a:p>
                      <a:pPr algn="ctr">
                        <a:lnSpc>
                          <a:spcPct val="107000"/>
                        </a:lnSpc>
                        <a:spcAft>
                          <a:spcPts val="0"/>
                        </a:spcAft>
                      </a:pPr>
                      <a:r>
                        <a:rPr lang="en-CA" sz="1400" b="1" dirty="0">
                          <a:solidFill>
                            <a:schemeClr val="bg1"/>
                          </a:solidFill>
                          <a:effectLst/>
                        </a:rPr>
                        <a:t>SDEV</a:t>
                      </a:r>
                      <a:endParaRPr lang="en-CA"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tc>
                  <a:txBody>
                    <a:bodyPr/>
                    <a:lstStyle/>
                    <a:p>
                      <a:pPr algn="ctr">
                        <a:lnSpc>
                          <a:spcPct val="107000"/>
                        </a:lnSpc>
                        <a:spcAft>
                          <a:spcPts val="0"/>
                        </a:spcAft>
                      </a:pPr>
                      <a:r>
                        <a:rPr lang="en-CA" sz="1400" b="1" dirty="0">
                          <a:solidFill>
                            <a:schemeClr val="bg1"/>
                          </a:solidFill>
                          <a:effectLst/>
                        </a:rPr>
                        <a:t>Relative SDEV</a:t>
                      </a:r>
                      <a:endParaRPr lang="en-CA" sz="14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solidFill>
                  </a:tcPr>
                </a:tc>
                <a:extLst>
                  <a:ext uri="{0D108BD9-81ED-4DB2-BD59-A6C34878D82A}">
                    <a16:rowId xmlns:a16="http://schemas.microsoft.com/office/drawing/2014/main" val="4220590765"/>
                  </a:ext>
                </a:extLst>
              </a:tr>
              <a:tr h="331501">
                <a:tc>
                  <a:txBody>
                    <a:bodyPr/>
                    <a:lstStyle/>
                    <a:p>
                      <a:pPr algn="ctr">
                        <a:lnSpc>
                          <a:spcPct val="107000"/>
                        </a:lnSpc>
                        <a:spcAft>
                          <a:spcPts val="0"/>
                        </a:spcAft>
                      </a:pPr>
                      <a:r>
                        <a:rPr lang="en-CA" sz="1400" dirty="0">
                          <a:effectLst/>
                        </a:rPr>
                        <a:t>2024-01-11</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CA" sz="1400" dirty="0">
                          <a:effectLst/>
                        </a:rPr>
                        <a:t>20</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1</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5.21E-03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1.16E-04</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1.00</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5.23E-03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9.46E-05</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1.00</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15085372"/>
                  </a:ext>
                </a:extLst>
              </a:tr>
              <a:tr h="331501">
                <a:tc>
                  <a:txBody>
                    <a:bodyPr/>
                    <a:lstStyle/>
                    <a:p>
                      <a:pPr algn="ctr">
                        <a:lnSpc>
                          <a:spcPct val="107000"/>
                        </a:lnSpc>
                        <a:spcAft>
                          <a:spcPts val="0"/>
                        </a:spcAft>
                      </a:pPr>
                      <a:r>
                        <a:rPr lang="en-CA" sz="1400" dirty="0">
                          <a:effectLst/>
                        </a:rPr>
                        <a:t>2024-01-11</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CA" sz="1400" dirty="0">
                          <a:effectLst/>
                        </a:rPr>
                        <a:t>20</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50</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5.16E-03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8.84E-05</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0.76</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5.19E-03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7.56E-05</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0.80</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802538034"/>
                  </a:ext>
                </a:extLst>
              </a:tr>
              <a:tr h="331501">
                <a:tc>
                  <a:txBody>
                    <a:bodyPr/>
                    <a:lstStyle/>
                    <a:p>
                      <a:pPr algn="ctr">
                        <a:lnSpc>
                          <a:spcPct val="107000"/>
                        </a:lnSpc>
                        <a:spcAft>
                          <a:spcPts val="0"/>
                        </a:spcAft>
                      </a:pPr>
                      <a:r>
                        <a:rPr lang="en-CA" sz="1400" dirty="0">
                          <a:effectLst/>
                        </a:rPr>
                        <a:t>2024-01-11</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CA" sz="1400" dirty="0">
                          <a:effectLst/>
                        </a:rPr>
                        <a:t>20</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100</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5.19E-03</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a:effectLst/>
                        </a:rPr>
                        <a:t>1.02E-04</a:t>
                      </a:r>
                      <a:endParaRPr lang="en-C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0.88</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5.17E-03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6.90E-05</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CA" sz="1400" dirty="0">
                          <a:effectLst/>
                        </a:rPr>
                        <a:t>0.73</a:t>
                      </a:r>
                      <a:endParaRPr lang="en-C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844729090"/>
                  </a:ext>
                </a:extLst>
              </a:tr>
            </a:tbl>
          </a:graphicData>
        </a:graphic>
      </p:graphicFrame>
      <p:pic>
        <p:nvPicPr>
          <p:cNvPr id="14" name="Picture 13">
            <a:extLst>
              <a:ext uri="{FF2B5EF4-FFF2-40B4-BE49-F238E27FC236}">
                <a16:creationId xmlns:a16="http://schemas.microsoft.com/office/drawing/2014/main" id="{24FE149F-1841-4F34-B909-DFA77CD83C7E}"/>
              </a:ext>
            </a:extLst>
          </p:cNvPr>
          <p:cNvPicPr/>
          <p:nvPr/>
        </p:nvPicPr>
        <p:blipFill>
          <a:blip r:embed="rId7"/>
          <a:stretch>
            <a:fillRect/>
          </a:stretch>
        </p:blipFill>
        <p:spPr>
          <a:xfrm>
            <a:off x="14517505" y="35232018"/>
            <a:ext cx="7460861" cy="3163752"/>
          </a:xfrm>
          <a:prstGeom prst="rect">
            <a:avLst/>
          </a:prstGeom>
        </p:spPr>
      </p:pic>
      <p:sp>
        <p:nvSpPr>
          <p:cNvPr id="16" name="TextBox 15">
            <a:extLst>
              <a:ext uri="{FF2B5EF4-FFF2-40B4-BE49-F238E27FC236}">
                <a16:creationId xmlns:a16="http://schemas.microsoft.com/office/drawing/2014/main" id="{6E0D5F7A-802A-4BD3-8742-D892D4A7EEAC}"/>
              </a:ext>
            </a:extLst>
          </p:cNvPr>
          <p:cNvSpPr txBox="1"/>
          <p:nvPr/>
        </p:nvSpPr>
        <p:spPr>
          <a:xfrm>
            <a:off x="11749248" y="7824007"/>
            <a:ext cx="6437619" cy="8386911"/>
          </a:xfrm>
          <a:prstGeom prst="rect">
            <a:avLst/>
          </a:prstGeom>
          <a:noFill/>
        </p:spPr>
        <p:txBody>
          <a:bodyPr wrap="square" rtlCol="0">
            <a:spAutoFit/>
          </a:bodyPr>
          <a:lstStyle/>
          <a:p>
            <a:pPr algn="ctr"/>
            <a:r>
              <a:rPr lang="en-US" sz="3500" b="1" dirty="0">
                <a:latin typeface="Times New Roman" panose="02020603050405020304" pitchFamily="18" charset="0"/>
                <a:cs typeface="Times New Roman" pitchFamily="18" charset="0"/>
              </a:rPr>
              <a:t>Abstract</a:t>
            </a:r>
          </a:p>
          <a:p>
            <a:pPr algn="ctr"/>
            <a:r>
              <a:rPr lang="en-CA" sz="2800" dirty="0">
                <a:latin typeface="Times New Roman" panose="02020603050405020304" pitchFamily="18" charset="0"/>
                <a:cs typeface="Times New Roman" panose="02020603050405020304" pitchFamily="18" charset="0"/>
              </a:rPr>
              <a:t>A vibrating wire measurement system, deployed in 2023 for locating the magnetic center of quadrupoles at CLS, was used to study the magnetic flux density of a quadrupole magnet. Vibrating wire scans up to the n=200 wire harmonic (~10 kHz drive frequency) were measured to reconstruct the B field across the length of the wire. The vibrating wire data agreed with a reference Hall probe scan on the order of 6%. Software macros were developed to systematically process the many wire harmonics for field reconstruction, with exception handling for measurement noise. The stability of the n=10 wire harmonic was studied with hundreds of repeated scans. Accuracy limitations in the experiment are reviewed.</a:t>
            </a:r>
            <a:endParaRPr lang="en-CA" sz="2800" dirty="0">
              <a:solidFill>
                <a:srgbClr val="2F2345"/>
              </a:solidFill>
              <a:latin typeface="Times New Roman" panose="02020603050405020304" pitchFamily="18" charset="0"/>
              <a:cs typeface="Times New Roman" panose="02020603050405020304" pitchFamily="18" charset="0"/>
            </a:endParaRPr>
          </a:p>
        </p:txBody>
      </p:sp>
      <p:sp>
        <p:nvSpPr>
          <p:cNvPr id="17" name="TextBox 16">
            <a:extLst>
              <a:ext uri="{FF2B5EF4-FFF2-40B4-BE49-F238E27FC236}">
                <a16:creationId xmlns:a16="http://schemas.microsoft.com/office/drawing/2014/main" id="{2B266F9E-E797-4C49-B5FB-5E60F8046DBA}"/>
              </a:ext>
            </a:extLst>
          </p:cNvPr>
          <p:cNvSpPr txBox="1"/>
          <p:nvPr/>
        </p:nvSpPr>
        <p:spPr>
          <a:xfrm>
            <a:off x="20368705" y="17896429"/>
            <a:ext cx="8666445" cy="4939814"/>
          </a:xfrm>
          <a:prstGeom prst="rect">
            <a:avLst/>
          </a:prstGeom>
          <a:noFill/>
        </p:spPr>
        <p:txBody>
          <a:bodyPr wrap="square" rtlCol="0">
            <a:spAutoFit/>
          </a:bodyPr>
          <a:lstStyle/>
          <a:p>
            <a:pPr algn="ctr"/>
            <a:r>
              <a:rPr lang="en-US" sz="3500" b="1" dirty="0">
                <a:latin typeface="Times New Roman" panose="02020603050405020304" pitchFamily="18" charset="0"/>
                <a:cs typeface="Times New Roman" pitchFamily="18" charset="0"/>
              </a:rPr>
              <a:t>Experiment &amp; Results</a:t>
            </a:r>
          </a:p>
          <a:p>
            <a:pPr algn="ctr"/>
            <a:r>
              <a:rPr lang="en-CA" sz="2800" dirty="0">
                <a:latin typeface="Times New Roman" panose="02020603050405020304" pitchFamily="18" charset="0"/>
                <a:cs typeface="Times New Roman" panose="02020603050405020304" pitchFamily="18" charset="0"/>
              </a:rPr>
              <a:t>We measured the B field of a quadrupole at a set distance from the magnetic center with both a Hall probe (HP) and a vibrating wire (VW). We compared the VW’s B field reconstruction to the reference HP scan, and similarly a DST of the HP data against the individual VW Sine coefficients. The Sine coefficients maintained good qualitative agreement up to n=200, however, quantitative agreement deteriorated with decreasing signal strength. The final B field agreed within about 6%. The VW result had ringing error on the order of 0.7% RMS of peak field.</a:t>
            </a:r>
          </a:p>
        </p:txBody>
      </p:sp>
      <p:sp>
        <p:nvSpPr>
          <p:cNvPr id="18" name="TextBox 17">
            <a:extLst>
              <a:ext uri="{FF2B5EF4-FFF2-40B4-BE49-F238E27FC236}">
                <a16:creationId xmlns:a16="http://schemas.microsoft.com/office/drawing/2014/main" id="{3F9B04CB-91AF-4A86-B3F6-02B8A07521D1}"/>
              </a:ext>
            </a:extLst>
          </p:cNvPr>
          <p:cNvSpPr txBox="1"/>
          <p:nvPr/>
        </p:nvSpPr>
        <p:spPr>
          <a:xfrm>
            <a:off x="24858686" y="14825923"/>
            <a:ext cx="4279082" cy="1384995"/>
          </a:xfrm>
          <a:prstGeom prst="rect">
            <a:avLst/>
          </a:prstGeom>
          <a:noFill/>
        </p:spPr>
        <p:txBody>
          <a:bodyPr wrap="square" rtlCol="0">
            <a:spAutoFit/>
          </a:bodyPr>
          <a:lstStyle/>
          <a:p>
            <a:pPr algn="ctr"/>
            <a:r>
              <a:rPr lang="en-CA" sz="2800" dirty="0">
                <a:latin typeface="Times New Roman" panose="02020603050405020304" pitchFamily="18" charset="0"/>
                <a:cs typeface="Times New Roman" panose="02020603050405020304" pitchFamily="18" charset="0"/>
              </a:rPr>
              <a:t>Hall probe: SENIS F3A 3-axis probe, granite bench, 3D precision stages.</a:t>
            </a:r>
          </a:p>
        </p:txBody>
      </p:sp>
      <p:pic>
        <p:nvPicPr>
          <p:cNvPr id="21" name="Picture 20">
            <a:extLst>
              <a:ext uri="{FF2B5EF4-FFF2-40B4-BE49-F238E27FC236}">
                <a16:creationId xmlns:a16="http://schemas.microsoft.com/office/drawing/2014/main" id="{5E89A337-CD22-4163-BE01-B55BCF3A3BC8}"/>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2994" t="-1228" r="7665" b="19774"/>
          <a:stretch/>
        </p:blipFill>
        <p:spPr>
          <a:xfrm>
            <a:off x="18305958" y="11512690"/>
            <a:ext cx="6549106" cy="4554212"/>
          </a:xfrm>
          <a:prstGeom prst="rect">
            <a:avLst/>
          </a:prstGeom>
        </p:spPr>
      </p:pic>
      <p:sp>
        <p:nvSpPr>
          <p:cNvPr id="22" name="TextBox 21">
            <a:extLst>
              <a:ext uri="{FF2B5EF4-FFF2-40B4-BE49-F238E27FC236}">
                <a16:creationId xmlns:a16="http://schemas.microsoft.com/office/drawing/2014/main" id="{59804AD1-350B-4B6F-9F7E-6FF1FEF57EFC}"/>
              </a:ext>
            </a:extLst>
          </p:cNvPr>
          <p:cNvSpPr txBox="1"/>
          <p:nvPr/>
        </p:nvSpPr>
        <p:spPr>
          <a:xfrm>
            <a:off x="1096046" y="8152409"/>
            <a:ext cx="10153128" cy="7956024"/>
          </a:xfrm>
          <a:prstGeom prst="rect">
            <a:avLst/>
          </a:prstGeom>
          <a:noFill/>
        </p:spPr>
        <p:txBody>
          <a:bodyPr wrap="square" rtlCol="0">
            <a:spAutoFit/>
          </a:bodyPr>
          <a:lstStyle/>
          <a:p>
            <a:pPr algn="ctr"/>
            <a:r>
              <a:rPr lang="en-US" sz="3500" b="1" dirty="0">
                <a:latin typeface="Times New Roman" panose="02020603050405020304" pitchFamily="18" charset="0"/>
                <a:cs typeface="Times New Roman" pitchFamily="18" charset="0"/>
              </a:rPr>
              <a:t>Background &amp; Theory</a:t>
            </a:r>
          </a:p>
          <a:p>
            <a:pPr algn="ctr"/>
            <a:r>
              <a:rPr lang="en-CA" sz="2800" dirty="0">
                <a:latin typeface="Times New Roman" panose="02020603050405020304" pitchFamily="18" charset="0"/>
                <a:cs typeface="Times New Roman" panose="02020603050405020304" pitchFamily="18" charset="0"/>
              </a:rPr>
              <a:t>The vibrating wire is a well-established technique for magnetic measurement, excelling in survey &amp; alignment applications such as measuring the magnetic axis of quadrupoles. While the vibrating wire is capable of field strength and/or quality measurements, other techniques (e.g. stretched wire, rotating coil, Hall probe) can provide valid/superior alternatives. In this work, we attempt to capture vibrating wire B field scans comparable to a conventional Hall probe.</a:t>
            </a:r>
          </a:p>
          <a:p>
            <a:pPr algn="ctr"/>
            <a:endParaRPr lang="en-CA" sz="2800" dirty="0">
              <a:latin typeface="Times New Roman" panose="02020603050405020304" pitchFamily="18" charset="0"/>
              <a:cs typeface="Times New Roman" panose="02020603050405020304" pitchFamily="18" charset="0"/>
            </a:endParaRPr>
          </a:p>
          <a:p>
            <a:pPr algn="ctr"/>
            <a:r>
              <a:rPr lang="en-CA" sz="2800" dirty="0">
                <a:latin typeface="Times New Roman" panose="02020603050405020304" pitchFamily="18" charset="0"/>
                <a:cs typeface="Times New Roman" panose="02020603050405020304" pitchFamily="18" charset="0"/>
              </a:rPr>
              <a:t>A wire strung through a magnetic field and with an alternating current along it shall experience a Lorentz force, inciting wire vibrations. Theory expects vibrations to peak when the drive current is in resonance with the wire (fundamental frequency or higher harmonic) and the phase of the vibration relative to drive current to pass through 90° at resonance. The frequency response of the </a:t>
            </a:r>
            <a:r>
              <a:rPr lang="en-CA" sz="2800" dirty="0" err="1">
                <a:latin typeface="Times New Roman" panose="02020603050405020304" pitchFamily="18" charset="0"/>
                <a:cs typeface="Times New Roman" panose="02020603050405020304" pitchFamily="18" charset="0"/>
              </a:rPr>
              <a:t>n’th</a:t>
            </a:r>
            <a:r>
              <a:rPr lang="en-CA" sz="2800" dirty="0">
                <a:latin typeface="Times New Roman" panose="02020603050405020304" pitchFamily="18" charset="0"/>
                <a:cs typeface="Times New Roman" panose="02020603050405020304" pitchFamily="18" charset="0"/>
              </a:rPr>
              <a:t> wire harmonic is proportional to the </a:t>
            </a:r>
            <a:r>
              <a:rPr lang="en-CA" sz="2800" dirty="0" err="1">
                <a:latin typeface="Times New Roman" panose="02020603050405020304" pitchFamily="18" charset="0"/>
                <a:cs typeface="Times New Roman" panose="02020603050405020304" pitchFamily="18" charset="0"/>
              </a:rPr>
              <a:t>n’th</a:t>
            </a:r>
            <a:r>
              <a:rPr lang="en-CA" sz="2800" dirty="0">
                <a:latin typeface="Times New Roman" panose="02020603050405020304" pitchFamily="18" charset="0"/>
                <a:cs typeface="Times New Roman" panose="02020603050405020304" pitchFamily="18" charset="0"/>
              </a:rPr>
              <a:t> coefficient in a DST (Discrete Sine Transform) of the B field across the wire’s length. Hence, by measuring sufficient harmonics, one can reconstruct the B field.</a:t>
            </a:r>
          </a:p>
        </p:txBody>
      </p:sp>
      <p:pic>
        <p:nvPicPr>
          <p:cNvPr id="15" name="Picture 14">
            <a:extLst>
              <a:ext uri="{FF2B5EF4-FFF2-40B4-BE49-F238E27FC236}">
                <a16:creationId xmlns:a16="http://schemas.microsoft.com/office/drawing/2014/main" id="{F7EFAC8D-97D4-4E98-A26F-C4470B550CAF}"/>
              </a:ext>
            </a:extLst>
          </p:cNvPr>
          <p:cNvPicPr/>
          <p:nvPr/>
        </p:nvPicPr>
        <p:blipFill rotWithShape="1">
          <a:blip r:embed="rId9" cstate="print">
            <a:extLst>
              <a:ext uri="{28A0092B-C50C-407E-A947-70E740481C1C}">
                <a14:useLocalDpi xmlns:a14="http://schemas.microsoft.com/office/drawing/2010/main" val="0"/>
              </a:ext>
            </a:extLst>
          </a:blip>
          <a:srcRect l="14253" t="5859" b="3382"/>
          <a:stretch/>
        </p:blipFill>
        <p:spPr bwMode="auto">
          <a:xfrm>
            <a:off x="24426638" y="11392769"/>
            <a:ext cx="4733217" cy="3427686"/>
          </a:xfrm>
          <a:prstGeom prst="rect">
            <a:avLst/>
          </a:prstGeom>
          <a:ln>
            <a:noFill/>
          </a:ln>
          <a:extLst>
            <a:ext uri="{53640926-AAD7-44D8-BBD7-CCE9431645EC}">
              <a14:shadowObscured xmlns:a14="http://schemas.microsoft.com/office/drawing/2010/main"/>
            </a:ext>
          </a:extLst>
        </p:spPr>
      </p:pic>
      <p:sp>
        <p:nvSpPr>
          <p:cNvPr id="26" name="TextBox 25">
            <a:extLst>
              <a:ext uri="{FF2B5EF4-FFF2-40B4-BE49-F238E27FC236}">
                <a16:creationId xmlns:a16="http://schemas.microsoft.com/office/drawing/2014/main" id="{4F9C4E3A-7DB8-4917-BC75-837EAA3235BB}"/>
              </a:ext>
            </a:extLst>
          </p:cNvPr>
          <p:cNvSpPr txBox="1"/>
          <p:nvPr/>
        </p:nvSpPr>
        <p:spPr>
          <a:xfrm>
            <a:off x="10061040" y="6640241"/>
            <a:ext cx="10153128" cy="78483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CA" sz="4500" b="1" cap="all" dirty="0">
                <a:gradFill flip="none" rotWithShape="1">
                  <a:gsLst>
                    <a:gs pos="82000">
                      <a:schemeClr val="accent4">
                        <a:lumMod val="50000"/>
                      </a:schemeClr>
                    </a:gs>
                    <a:gs pos="3000">
                      <a:schemeClr val="tx2">
                        <a:lumMod val="60000"/>
                        <a:lumOff val="40000"/>
                      </a:schemeClr>
                    </a:gs>
                  </a:gsLst>
                  <a:lin ang="5400000" scaled="1"/>
                  <a:tileRect/>
                </a:gradFill>
                <a:latin typeface="Georgia" panose="02040502050405020303" pitchFamily="18" charset="0"/>
              </a:rPr>
              <a:t>introduction</a:t>
            </a:r>
            <a:endParaRPr lang="en-CA" sz="4500" b="1" dirty="0">
              <a:latin typeface="Times New Roman" panose="02020603050405020304" pitchFamily="18" charset="0"/>
              <a:cs typeface="Times New Roman" panose="02020603050405020304" pitchFamily="18" charset="0"/>
            </a:endParaRPr>
          </a:p>
        </p:txBody>
      </p:sp>
      <p:sp>
        <p:nvSpPr>
          <p:cNvPr id="29" name="TextBox 28">
            <a:extLst>
              <a:ext uri="{FF2B5EF4-FFF2-40B4-BE49-F238E27FC236}">
                <a16:creationId xmlns:a16="http://schemas.microsoft.com/office/drawing/2014/main" id="{E4861DEE-66C3-43FF-8FAB-521A0EEBAC3D}"/>
              </a:ext>
            </a:extLst>
          </p:cNvPr>
          <p:cNvSpPr txBox="1"/>
          <p:nvPr/>
        </p:nvSpPr>
        <p:spPr>
          <a:xfrm>
            <a:off x="10061040" y="16527684"/>
            <a:ext cx="10153128" cy="78483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CA" sz="4500" b="1" cap="all" dirty="0">
                <a:gradFill flip="none" rotWithShape="1">
                  <a:gsLst>
                    <a:gs pos="82000">
                      <a:schemeClr val="accent4">
                        <a:lumMod val="50000"/>
                      </a:schemeClr>
                    </a:gs>
                    <a:gs pos="3000">
                      <a:schemeClr val="tx2">
                        <a:lumMod val="60000"/>
                        <a:lumOff val="40000"/>
                      </a:schemeClr>
                    </a:gs>
                  </a:gsLst>
                  <a:lin ang="5400000" scaled="1"/>
                  <a:tileRect/>
                </a:gradFill>
                <a:latin typeface="Georgia" panose="02040502050405020303" pitchFamily="18" charset="0"/>
              </a:rPr>
              <a:t>What we found</a:t>
            </a:r>
            <a:endParaRPr lang="en-CA" sz="4500" b="1" dirty="0">
              <a:latin typeface="Times New Roman" panose="02020603050405020304" pitchFamily="18" charset="0"/>
              <a:cs typeface="Times New Roman" panose="02020603050405020304" pitchFamily="18" charset="0"/>
            </a:endParaRPr>
          </a:p>
        </p:txBody>
      </p:sp>
      <p:sp>
        <p:nvSpPr>
          <p:cNvPr id="30" name="TextBox 29">
            <a:extLst>
              <a:ext uri="{FF2B5EF4-FFF2-40B4-BE49-F238E27FC236}">
                <a16:creationId xmlns:a16="http://schemas.microsoft.com/office/drawing/2014/main" id="{3D5ADFBE-9BD3-46F4-873B-A439B6BB8AED}"/>
              </a:ext>
            </a:extLst>
          </p:cNvPr>
          <p:cNvSpPr txBox="1"/>
          <p:nvPr/>
        </p:nvSpPr>
        <p:spPr>
          <a:xfrm>
            <a:off x="10061040" y="30087838"/>
            <a:ext cx="10153128" cy="78483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CA" sz="4500" b="1" cap="all" dirty="0">
                <a:gradFill flip="none" rotWithShape="1">
                  <a:gsLst>
                    <a:gs pos="82000">
                      <a:schemeClr val="accent4">
                        <a:lumMod val="50000"/>
                      </a:schemeClr>
                    </a:gs>
                    <a:gs pos="3000">
                      <a:schemeClr val="tx2">
                        <a:lumMod val="60000"/>
                        <a:lumOff val="40000"/>
                      </a:schemeClr>
                    </a:gs>
                  </a:gsLst>
                  <a:lin ang="5400000" scaled="1"/>
                  <a:tileRect/>
                </a:gradFill>
                <a:latin typeface="Georgia" panose="02040502050405020303" pitchFamily="18" charset="0"/>
              </a:rPr>
              <a:t>How we Found it</a:t>
            </a:r>
            <a:endParaRPr lang="en-CA" sz="4500" b="1" dirty="0">
              <a:latin typeface="Times New Roman" panose="02020603050405020304" pitchFamily="18" charset="0"/>
              <a:cs typeface="Times New Roman" panose="02020603050405020304" pitchFamily="18" charset="0"/>
            </a:endParaRPr>
          </a:p>
        </p:txBody>
      </p:sp>
      <p:sp>
        <p:nvSpPr>
          <p:cNvPr id="35" name="TextBox 34">
            <a:extLst>
              <a:ext uri="{FF2B5EF4-FFF2-40B4-BE49-F238E27FC236}">
                <a16:creationId xmlns:a16="http://schemas.microsoft.com/office/drawing/2014/main" id="{B987F804-AB8A-4EC9-B967-DAC13E63CC96}"/>
              </a:ext>
            </a:extLst>
          </p:cNvPr>
          <p:cNvSpPr txBox="1"/>
          <p:nvPr/>
        </p:nvSpPr>
        <p:spPr>
          <a:xfrm>
            <a:off x="9955016" y="23225021"/>
            <a:ext cx="10259152" cy="2246769"/>
          </a:xfrm>
          <a:prstGeom prst="rect">
            <a:avLst/>
          </a:prstGeom>
          <a:noFill/>
        </p:spPr>
        <p:txBody>
          <a:bodyPr wrap="square" rtlCol="0">
            <a:spAutoFit/>
          </a:bodyPr>
          <a:lstStyle/>
          <a:p>
            <a:pPr algn="ctr"/>
            <a:r>
              <a:rPr lang="en-CA" sz="2800" b="1" dirty="0">
                <a:solidFill>
                  <a:srgbClr val="2F2345"/>
                </a:solidFill>
                <a:latin typeface="Times New Roman" panose="02020603050405020304" pitchFamily="18" charset="0"/>
                <a:cs typeface="Times New Roman" panose="02020603050405020304" pitchFamily="18" charset="0"/>
              </a:rPr>
              <a:t>Above: B field Sine series coefficients obtained from ~200 </a:t>
            </a:r>
            <a:r>
              <a:rPr lang="en-CA" sz="2800" b="1" dirty="0" err="1">
                <a:solidFill>
                  <a:srgbClr val="2F2345"/>
                </a:solidFill>
                <a:latin typeface="Times New Roman" panose="02020603050405020304" pitchFamily="18" charset="0"/>
                <a:cs typeface="Times New Roman" panose="02020603050405020304" pitchFamily="18" charset="0"/>
              </a:rPr>
              <a:t>v’wire</a:t>
            </a:r>
            <a:r>
              <a:rPr lang="en-CA" sz="2800" b="1" dirty="0">
                <a:solidFill>
                  <a:srgbClr val="2F2345"/>
                </a:solidFill>
                <a:latin typeface="Times New Roman" panose="02020603050405020304" pitchFamily="18" charset="0"/>
                <a:cs typeface="Times New Roman" panose="02020603050405020304" pitchFamily="18" charset="0"/>
              </a:rPr>
              <a:t> scans and DST of reference Hall probe scan, Bx &amp; By fields</a:t>
            </a:r>
          </a:p>
          <a:p>
            <a:pPr algn="ctr"/>
            <a:r>
              <a:rPr lang="en-CA" sz="2800" b="1" dirty="0">
                <a:solidFill>
                  <a:srgbClr val="2F2345"/>
                </a:solidFill>
                <a:latin typeface="Times New Roman" panose="02020603050405020304" pitchFamily="18" charset="0"/>
                <a:cs typeface="Times New Roman" panose="02020603050405020304" pitchFamily="18" charset="0"/>
              </a:rPr>
              <a:t>Below: B field reconstructed from </a:t>
            </a:r>
            <a:r>
              <a:rPr lang="en-CA" sz="2800" b="1" dirty="0" err="1">
                <a:solidFill>
                  <a:srgbClr val="2F2345"/>
                </a:solidFill>
                <a:latin typeface="Times New Roman" panose="02020603050405020304" pitchFamily="18" charset="0"/>
                <a:cs typeface="Times New Roman" panose="02020603050405020304" pitchFamily="18" charset="0"/>
              </a:rPr>
              <a:t>v’wire</a:t>
            </a:r>
            <a:r>
              <a:rPr lang="en-CA" sz="2800" b="1" dirty="0">
                <a:solidFill>
                  <a:srgbClr val="2F2345"/>
                </a:solidFill>
                <a:latin typeface="Times New Roman" panose="02020603050405020304" pitchFamily="18" charset="0"/>
                <a:cs typeface="Times New Roman" panose="02020603050405020304" pitchFamily="18" charset="0"/>
              </a:rPr>
              <a:t> measurements with reference Hall probe scan, Bx &amp; By fields. </a:t>
            </a:r>
            <a:r>
              <a:rPr lang="en-CA" sz="2800" b="1" dirty="0" err="1">
                <a:solidFill>
                  <a:srgbClr val="2F2345"/>
                </a:solidFill>
                <a:latin typeface="Times New Roman" panose="02020603050405020304" pitchFamily="18" charset="0"/>
                <a:cs typeface="Times New Roman" panose="02020603050405020304" pitchFamily="18" charset="0"/>
              </a:rPr>
              <a:t>V’wire</a:t>
            </a:r>
            <a:r>
              <a:rPr lang="en-CA" sz="2800" b="1" dirty="0">
                <a:solidFill>
                  <a:srgbClr val="2F2345"/>
                </a:solidFill>
                <a:latin typeface="Times New Roman" panose="02020603050405020304" pitchFamily="18" charset="0"/>
                <a:cs typeface="Times New Roman" panose="02020603050405020304" pitchFamily="18" charset="0"/>
              </a:rPr>
              <a:t> data shown also with empirical scalar corrections of about 6%.</a:t>
            </a:r>
          </a:p>
        </p:txBody>
      </p:sp>
      <p:sp>
        <p:nvSpPr>
          <p:cNvPr id="36" name="TextBox 35">
            <a:extLst>
              <a:ext uri="{FF2B5EF4-FFF2-40B4-BE49-F238E27FC236}">
                <a16:creationId xmlns:a16="http://schemas.microsoft.com/office/drawing/2014/main" id="{9698DE19-1F6D-46B3-8676-9A09207AFBB1}"/>
              </a:ext>
            </a:extLst>
          </p:cNvPr>
          <p:cNvSpPr txBox="1"/>
          <p:nvPr/>
        </p:nvSpPr>
        <p:spPr>
          <a:xfrm>
            <a:off x="1312071" y="27938927"/>
            <a:ext cx="8162824" cy="1815882"/>
          </a:xfrm>
          <a:prstGeom prst="rect">
            <a:avLst/>
          </a:prstGeom>
          <a:noFill/>
        </p:spPr>
        <p:txBody>
          <a:bodyPr wrap="square" rtlCol="0">
            <a:spAutoFit/>
          </a:bodyPr>
          <a:lstStyle/>
          <a:p>
            <a:pPr algn="ctr"/>
            <a:r>
              <a:rPr lang="en-CA" sz="2800" b="1" dirty="0">
                <a:solidFill>
                  <a:srgbClr val="2F2345"/>
                </a:solidFill>
                <a:latin typeface="Times New Roman" panose="02020603050405020304" pitchFamily="18" charset="0"/>
                <a:cs typeface="Times New Roman" panose="02020603050405020304" pitchFamily="18" charset="0"/>
              </a:rPr>
              <a:t>Three characteristic distortions from the typical frequency response for 90 high </a:t>
            </a:r>
            <a:r>
              <a:rPr lang="en-CA" sz="2800" b="1" dirty="0" err="1">
                <a:solidFill>
                  <a:srgbClr val="2F2345"/>
                </a:solidFill>
                <a:latin typeface="Times New Roman" panose="02020603050405020304" pitchFamily="18" charset="0"/>
                <a:cs typeface="Times New Roman" panose="02020603050405020304" pitchFamily="18" charset="0"/>
              </a:rPr>
              <a:t>freq</a:t>
            </a:r>
            <a:r>
              <a:rPr lang="en-CA" sz="2800" b="1" dirty="0">
                <a:solidFill>
                  <a:srgbClr val="2F2345"/>
                </a:solidFill>
                <a:latin typeface="Times New Roman" panose="02020603050405020304" pitchFamily="18" charset="0"/>
                <a:cs typeface="Times New Roman" panose="02020603050405020304" pitchFamily="18" charset="0"/>
              </a:rPr>
              <a:t> </a:t>
            </a:r>
            <a:r>
              <a:rPr lang="en-CA" sz="2800" b="1" dirty="0" err="1">
                <a:solidFill>
                  <a:srgbClr val="2F2345"/>
                </a:solidFill>
                <a:latin typeface="Times New Roman" panose="02020603050405020304" pitchFamily="18" charset="0"/>
                <a:cs typeface="Times New Roman" panose="02020603050405020304" pitchFamily="18" charset="0"/>
              </a:rPr>
              <a:t>v’wire</a:t>
            </a:r>
            <a:r>
              <a:rPr lang="en-CA" sz="2800" b="1" dirty="0">
                <a:solidFill>
                  <a:srgbClr val="2F2345"/>
                </a:solidFill>
                <a:latin typeface="Times New Roman" panose="02020603050405020304" pitchFamily="18" charset="0"/>
                <a:cs typeface="Times New Roman" panose="02020603050405020304" pitchFamily="18" charset="0"/>
              </a:rPr>
              <a:t> scans, with normalized amplitudes and curves zeroed to their calculated resonant frequency.</a:t>
            </a:r>
          </a:p>
        </p:txBody>
      </p:sp>
      <p:sp>
        <p:nvSpPr>
          <p:cNvPr id="37" name="TextBox 36">
            <a:extLst>
              <a:ext uri="{FF2B5EF4-FFF2-40B4-BE49-F238E27FC236}">
                <a16:creationId xmlns:a16="http://schemas.microsoft.com/office/drawing/2014/main" id="{246DF999-EDE3-4E44-AAEB-8E4F2D6BA2CB}"/>
              </a:ext>
            </a:extLst>
          </p:cNvPr>
          <p:cNvSpPr txBox="1"/>
          <p:nvPr/>
        </p:nvSpPr>
        <p:spPr>
          <a:xfrm>
            <a:off x="18449974" y="8152409"/>
            <a:ext cx="10759705" cy="3216265"/>
          </a:xfrm>
          <a:prstGeom prst="rect">
            <a:avLst/>
          </a:prstGeom>
          <a:noFill/>
        </p:spPr>
        <p:txBody>
          <a:bodyPr wrap="square" rtlCol="0">
            <a:spAutoFit/>
          </a:bodyPr>
          <a:lstStyle/>
          <a:p>
            <a:pPr algn="ctr"/>
            <a:r>
              <a:rPr lang="en-US" sz="3500" b="1" dirty="0">
                <a:latin typeface="Times New Roman" panose="02020603050405020304" pitchFamily="18" charset="0"/>
                <a:cs typeface="Times New Roman" pitchFamily="18" charset="0"/>
              </a:rPr>
              <a:t>Equipment</a:t>
            </a:r>
          </a:p>
          <a:p>
            <a:pPr algn="ctr"/>
            <a:r>
              <a:rPr lang="en-CA" sz="2800" dirty="0">
                <a:latin typeface="Times New Roman" panose="02020603050405020304" pitchFamily="18" charset="0"/>
                <a:cs typeface="Times New Roman" panose="02020603050405020304" pitchFamily="18" charset="0"/>
              </a:rPr>
              <a:t>Wire: 0.1 mm </a:t>
            </a:r>
            <a:r>
              <a:rPr lang="en-CA" sz="2800" dirty="0" err="1">
                <a:latin typeface="Times New Roman" panose="02020603050405020304" pitchFamily="18" charset="0"/>
                <a:cs typeface="Times New Roman" panose="02020603050405020304" pitchFamily="18" charset="0"/>
              </a:rPr>
              <a:t>BeCu</a:t>
            </a:r>
            <a:r>
              <a:rPr lang="en-CA" sz="2800" dirty="0">
                <a:latin typeface="Times New Roman" panose="02020603050405020304" pitchFamily="18" charset="0"/>
                <a:cs typeface="Times New Roman" panose="02020603050405020304" pitchFamily="18" charset="0"/>
              </a:rPr>
              <a:t> hard temper with 0.01 mm thick polyimide coating, tensioned by a 1 kg hanging weight. Frequency source: Keysight 33220A. Current source: SRS CS580. Measurement: 2x SR830 lock-in amplifiers and H22A slotted optical switches (Fairchild). Switches mounted at 90° to a custom detector circuit to detect wire vibrations in both planes. Polytron Devices P37-5 5Volt regulated supply powered the H21A switches.</a:t>
            </a:r>
          </a:p>
        </p:txBody>
      </p:sp>
      <p:sp>
        <p:nvSpPr>
          <p:cNvPr id="38" name="TextBox 37">
            <a:extLst>
              <a:ext uri="{FF2B5EF4-FFF2-40B4-BE49-F238E27FC236}">
                <a16:creationId xmlns:a16="http://schemas.microsoft.com/office/drawing/2014/main" id="{1D049C9E-07FD-4817-A384-0192E26761A2}"/>
              </a:ext>
            </a:extLst>
          </p:cNvPr>
          <p:cNvSpPr txBox="1"/>
          <p:nvPr/>
        </p:nvSpPr>
        <p:spPr>
          <a:xfrm>
            <a:off x="20524411" y="27905541"/>
            <a:ext cx="7804453" cy="1815882"/>
          </a:xfrm>
          <a:prstGeom prst="rect">
            <a:avLst/>
          </a:prstGeom>
          <a:noFill/>
        </p:spPr>
        <p:txBody>
          <a:bodyPr wrap="square" rtlCol="0">
            <a:spAutoFit/>
          </a:bodyPr>
          <a:lstStyle/>
          <a:p>
            <a:pPr algn="ctr"/>
            <a:r>
              <a:rPr lang="en-CA" sz="2800" b="1" dirty="0">
                <a:solidFill>
                  <a:srgbClr val="2F2345"/>
                </a:solidFill>
                <a:latin typeface="Times New Roman" panose="02020603050405020304" pitchFamily="18" charset="0"/>
                <a:cs typeface="Times New Roman" panose="02020603050405020304" pitchFamily="18" charset="0"/>
              </a:rPr>
              <a:t>Scatter plot of relative agreement between n=200 Sine series coefficients, comparing vibrating wire against reference Hall probe scan. Log scale. Error increases as signal strength decreases.</a:t>
            </a:r>
          </a:p>
        </p:txBody>
      </p:sp>
      <p:sp>
        <p:nvSpPr>
          <p:cNvPr id="39" name="TextBox 38">
            <a:extLst>
              <a:ext uri="{FF2B5EF4-FFF2-40B4-BE49-F238E27FC236}">
                <a16:creationId xmlns:a16="http://schemas.microsoft.com/office/drawing/2014/main" id="{8E5B178E-A943-45EA-A254-56D4B2B9D117}"/>
              </a:ext>
            </a:extLst>
          </p:cNvPr>
          <p:cNvSpPr txBox="1"/>
          <p:nvPr/>
        </p:nvSpPr>
        <p:spPr>
          <a:xfrm>
            <a:off x="1240062" y="17969592"/>
            <a:ext cx="8666444" cy="2785378"/>
          </a:xfrm>
          <a:prstGeom prst="rect">
            <a:avLst/>
          </a:prstGeom>
          <a:noFill/>
        </p:spPr>
        <p:txBody>
          <a:bodyPr wrap="square" rtlCol="0">
            <a:spAutoFit/>
          </a:bodyPr>
          <a:lstStyle/>
          <a:p>
            <a:pPr algn="ctr"/>
            <a:r>
              <a:rPr lang="en-US" sz="3500" b="1" dirty="0">
                <a:latin typeface="Times New Roman" panose="02020603050405020304" pitchFamily="18" charset="0"/>
                <a:cs typeface="Times New Roman" pitchFamily="18" charset="0"/>
              </a:rPr>
              <a:t>Distortion of Nominal Freq. Response</a:t>
            </a:r>
          </a:p>
          <a:p>
            <a:pPr algn="ctr"/>
            <a:r>
              <a:rPr lang="en-CA" sz="2800" dirty="0">
                <a:latin typeface="Times New Roman" panose="02020603050405020304" pitchFamily="18" charset="0"/>
                <a:cs typeface="Times New Roman" panose="02020603050405020304" pitchFamily="18" charset="0"/>
              </a:rPr>
              <a:t>We found the frequency response of high-n and/or weak wire harmonics could distort from the nominal profile. The amplitude could exhibit an asymmetric profile, or could dip below baseline just off resonance. The amplitude dip correlated with on-resonant vibration in the opposite plane. </a:t>
            </a:r>
          </a:p>
        </p:txBody>
      </p:sp>
      <p:sp>
        <p:nvSpPr>
          <p:cNvPr id="40" name="TextBox 39">
            <a:extLst>
              <a:ext uri="{FF2B5EF4-FFF2-40B4-BE49-F238E27FC236}">
                <a16:creationId xmlns:a16="http://schemas.microsoft.com/office/drawing/2014/main" id="{710ABC09-278D-4407-8AE2-E8C6776AAAB6}"/>
              </a:ext>
            </a:extLst>
          </p:cNvPr>
          <p:cNvSpPr txBox="1"/>
          <p:nvPr/>
        </p:nvSpPr>
        <p:spPr>
          <a:xfrm>
            <a:off x="9903044" y="31625846"/>
            <a:ext cx="4298458" cy="7201972"/>
          </a:xfrm>
          <a:prstGeom prst="rect">
            <a:avLst/>
          </a:prstGeom>
          <a:noFill/>
        </p:spPr>
        <p:txBody>
          <a:bodyPr wrap="square" rtlCol="0">
            <a:spAutoFit/>
          </a:bodyPr>
          <a:lstStyle/>
          <a:p>
            <a:pPr algn="ctr"/>
            <a:r>
              <a:rPr lang="en-US" sz="3500" b="1" dirty="0">
                <a:latin typeface="Times New Roman" panose="02020603050405020304" pitchFamily="18" charset="0"/>
                <a:cs typeface="Times New Roman" pitchFamily="18" charset="0"/>
              </a:rPr>
              <a:t>Systematic Data Handling</a:t>
            </a:r>
          </a:p>
          <a:p>
            <a:pPr algn="ctr"/>
            <a:r>
              <a:rPr lang="en-CA" sz="2800" dirty="0">
                <a:latin typeface="Times New Roman" panose="02020603050405020304" pitchFamily="18" charset="0"/>
                <a:cs typeface="Times New Roman" panose="02020603050405020304" pitchFamily="18" charset="0"/>
              </a:rPr>
              <a:t>We found it crucial to develop robust macros (written in Igor Pro v6.37) to process vibrating wire scans. We flagged data points where the phase was excessively noisy and/or stood sharply apart from smoothly varying neighbor points; tagged data were dropped from later processing. We also wrote a basic optimizer for curve fitting to measured data. </a:t>
            </a:r>
          </a:p>
        </p:txBody>
      </p:sp>
      <p:sp>
        <p:nvSpPr>
          <p:cNvPr id="41" name="TextBox 40">
            <a:extLst>
              <a:ext uri="{FF2B5EF4-FFF2-40B4-BE49-F238E27FC236}">
                <a16:creationId xmlns:a16="http://schemas.microsoft.com/office/drawing/2014/main" id="{A5EF3099-DB7D-4735-8232-4F39F1188D0D}"/>
              </a:ext>
            </a:extLst>
          </p:cNvPr>
          <p:cNvSpPr txBox="1"/>
          <p:nvPr/>
        </p:nvSpPr>
        <p:spPr>
          <a:xfrm>
            <a:off x="22194390" y="31554999"/>
            <a:ext cx="6468197" cy="7632859"/>
          </a:xfrm>
          <a:prstGeom prst="rect">
            <a:avLst/>
          </a:prstGeom>
          <a:noFill/>
        </p:spPr>
        <p:txBody>
          <a:bodyPr wrap="square" rtlCol="0">
            <a:spAutoFit/>
          </a:bodyPr>
          <a:lstStyle/>
          <a:p>
            <a:pPr algn="ctr"/>
            <a:r>
              <a:rPr lang="en-US" sz="3500" b="1" dirty="0">
                <a:latin typeface="Times New Roman" panose="02020603050405020304" pitchFamily="18" charset="0"/>
                <a:cs typeface="Times New Roman" pitchFamily="18" charset="0"/>
              </a:rPr>
              <a:t>Precision &amp; Accuracy Limitations</a:t>
            </a:r>
          </a:p>
          <a:p>
            <a:pPr algn="ctr"/>
            <a:r>
              <a:rPr lang="en-CA" sz="2800" dirty="0">
                <a:latin typeface="Times New Roman" panose="02020603050405020304" pitchFamily="18" charset="0"/>
                <a:cs typeface="Times New Roman" panose="02020603050405020304" pitchFamily="18" charset="0"/>
              </a:rPr>
              <a:t>The repeatability of any given B field Sine series coefficient was a key limiting factor in this work. We improved repeatability by (1) averaging multiple samples per frequency step and (2) for nominal freq. responses only, omitting data within 20° of the wire resonance from final curve fitting. These steps reduced the standard deviation of a 20-scan test batch by ~40%.</a:t>
            </a:r>
          </a:p>
          <a:p>
            <a:pPr algn="ctr"/>
            <a:endParaRPr lang="en-CA" sz="2800" dirty="0">
              <a:latin typeface="Times New Roman" panose="02020603050405020304" pitchFamily="18" charset="0"/>
              <a:cs typeface="Times New Roman" panose="02020603050405020304" pitchFamily="18" charset="0"/>
            </a:endParaRPr>
          </a:p>
          <a:p>
            <a:pPr algn="ctr"/>
            <a:r>
              <a:rPr lang="en-CA" sz="2800" dirty="0">
                <a:latin typeface="Times New Roman" panose="02020603050405020304" pitchFamily="18" charset="0"/>
                <a:cs typeface="Times New Roman" panose="02020603050405020304" pitchFamily="18" charset="0"/>
              </a:rPr>
              <a:t>We found the voltage-to-displacement calibration of our H22A detectors drifted by over 10% (figure at left), which we expect is a significant limiter in the accuracy of our B field reconstructions.</a:t>
            </a:r>
          </a:p>
        </p:txBody>
      </p:sp>
      <p:sp>
        <p:nvSpPr>
          <p:cNvPr id="42" name="TextBox 41">
            <a:extLst>
              <a:ext uri="{FF2B5EF4-FFF2-40B4-BE49-F238E27FC236}">
                <a16:creationId xmlns:a16="http://schemas.microsoft.com/office/drawing/2014/main" id="{6F898F4A-8148-44DA-804C-093C97BD6DE1}"/>
              </a:ext>
            </a:extLst>
          </p:cNvPr>
          <p:cNvSpPr txBox="1"/>
          <p:nvPr/>
        </p:nvSpPr>
        <p:spPr>
          <a:xfrm>
            <a:off x="1284598" y="38233751"/>
            <a:ext cx="8236384" cy="954107"/>
          </a:xfrm>
          <a:prstGeom prst="rect">
            <a:avLst/>
          </a:prstGeom>
          <a:noFill/>
        </p:spPr>
        <p:txBody>
          <a:bodyPr wrap="square" rtlCol="0">
            <a:spAutoFit/>
          </a:bodyPr>
          <a:lstStyle/>
          <a:p>
            <a:pPr algn="ctr"/>
            <a:r>
              <a:rPr lang="en-CA" sz="2800" b="1" dirty="0">
                <a:solidFill>
                  <a:srgbClr val="2F2345"/>
                </a:solidFill>
                <a:latin typeface="Times New Roman" panose="02020603050405020304" pitchFamily="18" charset="0"/>
                <a:cs typeface="Times New Roman" panose="02020603050405020304" pitchFamily="18" charset="0"/>
              </a:rPr>
              <a:t>Select wire harmonic freq. response scans exhibiting noise. Blue X’s are data omitted from curve fitting.</a:t>
            </a:r>
          </a:p>
        </p:txBody>
      </p:sp>
      <p:sp>
        <p:nvSpPr>
          <p:cNvPr id="43" name="TextBox 42">
            <a:extLst>
              <a:ext uri="{FF2B5EF4-FFF2-40B4-BE49-F238E27FC236}">
                <a16:creationId xmlns:a16="http://schemas.microsoft.com/office/drawing/2014/main" id="{608E1249-EF8F-4557-BEC2-DF22FF40411D}"/>
              </a:ext>
            </a:extLst>
          </p:cNvPr>
          <p:cNvSpPr txBox="1"/>
          <p:nvPr/>
        </p:nvSpPr>
        <p:spPr>
          <a:xfrm>
            <a:off x="14583564" y="38323762"/>
            <a:ext cx="7322794" cy="954107"/>
          </a:xfrm>
          <a:prstGeom prst="rect">
            <a:avLst/>
          </a:prstGeom>
          <a:noFill/>
        </p:spPr>
        <p:txBody>
          <a:bodyPr wrap="square" rtlCol="0">
            <a:spAutoFit/>
          </a:bodyPr>
          <a:lstStyle/>
          <a:p>
            <a:pPr algn="ctr"/>
            <a:r>
              <a:rPr lang="en-CA" sz="2800" b="1" dirty="0">
                <a:solidFill>
                  <a:srgbClr val="2F2345"/>
                </a:solidFill>
                <a:latin typeface="Times New Roman" panose="02020603050405020304" pitchFamily="18" charset="0"/>
                <a:cs typeface="Times New Roman" panose="02020603050405020304" pitchFamily="18" charset="0"/>
              </a:rPr>
              <a:t>Optical switch readout [V] versus wire position [mm] for calibration. Right: zoom of 4x trials.</a:t>
            </a:r>
          </a:p>
        </p:txBody>
      </p:sp>
    </p:spTree>
    <p:extLst>
      <p:ext uri="{BB962C8B-B14F-4D97-AF65-F5344CB8AC3E}">
        <p14:creationId xmlns:p14="http://schemas.microsoft.com/office/powerpoint/2010/main" val="17466126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4000" dirty="0" err="1" smtClean="0">
            <a:solidFill>
              <a:srgbClr val="2F2345"/>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dlc_DocId xmlns="7a239fe8-42c7-4acc-b03b-343b258929e2">VKATDAPREFDK-215-60</_dlc_DocId>
    <_dlc_DocIdUrl xmlns="7a239fe8-42c7-4acc-b03b-343b258929e2">
      <Url>http://intranet.clsi.ca/BDV/_layouts/DocIdRedir.aspx?ID=VKATDAPREFDK-215-60</Url>
      <Description>VKATDAPREFDK-215-60</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1FE6F7AE046844CAA1A69BD97630062" ma:contentTypeVersion="1" ma:contentTypeDescription="Create a new document." ma:contentTypeScope="" ma:versionID="427f1e988c751ab9a4d450b4f36eba2a">
  <xsd:schema xmlns:xsd="http://www.w3.org/2001/XMLSchema" xmlns:xs="http://www.w3.org/2001/XMLSchema" xmlns:p="http://schemas.microsoft.com/office/2006/metadata/properties" xmlns:ns2="7a239fe8-42c7-4acc-b03b-343b258929e2" targetNamespace="http://schemas.microsoft.com/office/2006/metadata/properties" ma:root="true" ma:fieldsID="55d26980d84b942694baf09091107e82" ns2:_="">
    <xsd:import namespace="7a239fe8-42c7-4acc-b03b-343b258929e2"/>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239fe8-42c7-4acc-b03b-343b258929e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AA285A18-2156-4F20-9F41-DEAD08E76C50}">
  <ds:schemaRefs>
    <ds:schemaRef ds:uri="http://schemas.microsoft.com/sharepoint/v3/contenttype/forms"/>
  </ds:schemaRefs>
</ds:datastoreItem>
</file>

<file path=customXml/itemProps2.xml><?xml version="1.0" encoding="utf-8"?>
<ds:datastoreItem xmlns:ds="http://schemas.openxmlformats.org/officeDocument/2006/customXml" ds:itemID="{F95412E2-81C4-43EE-8889-D1961FA6039C}">
  <ds:schemaRefs>
    <ds:schemaRef ds:uri="http://purl.org/dc/elements/1.1/"/>
    <ds:schemaRef ds:uri="http://schemas.microsoft.com/office/2006/metadata/properties"/>
    <ds:schemaRef ds:uri="http://purl.org/dc/dcmitype/"/>
    <ds:schemaRef ds:uri="http://purl.org/dc/terms/"/>
    <ds:schemaRef ds:uri="http://schemas.microsoft.com/office/2006/documentManagement/types"/>
    <ds:schemaRef ds:uri="http://schemas.openxmlformats.org/package/2006/metadata/core-properties"/>
    <ds:schemaRef ds:uri="http://www.w3.org/XML/1998/namespace"/>
    <ds:schemaRef ds:uri="7a239fe8-42c7-4acc-b03b-343b258929e2"/>
    <ds:schemaRef ds:uri="http://schemas.microsoft.com/office/infopath/2007/PartnerControls"/>
  </ds:schemaRefs>
</ds:datastoreItem>
</file>

<file path=customXml/itemProps3.xml><?xml version="1.0" encoding="utf-8"?>
<ds:datastoreItem xmlns:ds="http://schemas.openxmlformats.org/officeDocument/2006/customXml" ds:itemID="{764B687B-29D3-45FD-AFA0-5F87C45F702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239fe8-42c7-4acc-b03b-343b258929e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2B2DA076-5619-4685-A21F-230AF43021C3}">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13486</TotalTime>
  <Words>1089</Words>
  <Application>Microsoft Office PowerPoint</Application>
  <PresentationFormat>Custom</PresentationFormat>
  <Paragraphs>112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Georgia</vt:lpstr>
      <vt:lpstr>Times New Roman</vt:lpstr>
      <vt:lpstr>Office Theme</vt:lpstr>
      <vt:lpstr>PowerPoint Presentation</vt:lpstr>
    </vt:vector>
  </TitlesOfParts>
  <Company>Canadian Light Source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Sandra Ribeiro</dc:creator>
  <cp:lastModifiedBy>Cameron Baribeau</cp:lastModifiedBy>
  <cp:revision>115</cp:revision>
  <cp:lastPrinted>2024-09-27T20:51:05Z</cp:lastPrinted>
  <dcterms:created xsi:type="dcterms:W3CDTF">2012-07-11T19:15:44Z</dcterms:created>
  <dcterms:modified xsi:type="dcterms:W3CDTF">2024-09-27T20:58:34Z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0x01010041FE6F7AE046844CAA1A69BD97630062</vt:lpwstr>
  </property>
  <property fmtid="{D5CDD505-2E9C-101B-9397-08002B2CF9AE}" pid="3" name="_dlc_DocIdItemGuid">
    <vt:lpwstr>412dcbb3-ab5d-4da8-96d5-3c12e6cdfd11</vt:lpwstr>
  </property>
</Properties>
</file>