
<file path=[Content_Types].xml><?xml version="1.0" encoding="utf-8"?>
<Types xmlns="http://schemas.openxmlformats.org/package/2006/content-types">
  <Default Extension="asf" ContentType="video/x-ms-as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ebm" ContentType="video/webm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1" r:id="rId4"/>
    <p:sldId id="281" r:id="rId5"/>
    <p:sldId id="282" r:id="rId6"/>
    <p:sldId id="265" r:id="rId7"/>
    <p:sldId id="269" r:id="rId8"/>
    <p:sldId id="284" r:id="rId9"/>
    <p:sldId id="273" r:id="rId10"/>
    <p:sldId id="283" r:id="rId11"/>
    <p:sldId id="274" r:id="rId12"/>
    <p:sldId id="278" r:id="rId13"/>
    <p:sldId id="264" r:id="rId14"/>
    <p:sldId id="257" r:id="rId15"/>
    <p:sldId id="258" r:id="rId16"/>
    <p:sldId id="259" r:id="rId17"/>
    <p:sldId id="262" r:id="rId18"/>
    <p:sldId id="272" r:id="rId19"/>
    <p:sldId id="275" r:id="rId20"/>
    <p:sldId id="277" r:id="rId21"/>
    <p:sldId id="276" r:id="rId22"/>
    <p:sldId id="279" r:id="rId23"/>
    <p:sldId id="268" r:id="rId24"/>
    <p:sldId id="270" r:id="rId25"/>
    <p:sldId id="267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8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5A223-55DB-4821-AA34-8669D14CC1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BD0188-5294-4A12-95CE-05597841EE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A926D-2B48-4BBE-85A7-2AAA0D49F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621A-E5B3-4C5C-9F2C-B4B702D54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BFD749-4158-4274-AB90-475117763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8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C1CF0-6903-4401-90D0-EB1E1202B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655867-7030-4A81-BEC5-64C51D95C3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000AC-A076-4679-B639-ADB6AF6C3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8D212-EC14-494D-9EA9-C6A41022D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25BCA-3816-41BA-B9C6-65B8AFF14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585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CAC22A-490B-4ACE-A905-9CFB28F9DA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4907E8-B927-4FB6-81D2-6D8A124524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18D97-759E-4E2D-9F41-F4038F545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AF3D3-0D63-475E-938D-A7194697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745C85-10DE-4AD2-8FE8-CB219AC4F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6990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52C6F-7B13-493C-AF44-ADD422FB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9C595-AAF1-41B2-8251-1FDE32C4B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47FB7-5FE8-492C-9640-1F6CCD3A9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98F32-8022-4186-8DE6-2D0E049B2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57297-12FE-40DF-9A4E-E9937056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395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94413-2EB5-4A54-A8AB-D65A192D1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867DD8-4FC2-4C63-881D-94B38355E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04F1C-717C-4347-9320-41D8668BB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F108E-9293-40B5-A8F3-5016A30EF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95952-A939-4920-9C64-9CC5A4FEB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87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B7425-234F-4314-B15D-A38C416C6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C6B4B-7180-4453-AD96-494273BAFA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699F4-17AF-4224-8C26-3B7CFF5F83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C10BE-98F9-44C5-871B-5485B527B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529362-E603-4BC1-BFFF-3545F3CED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A51ABB-B53E-4555-8A8C-438A2D41C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0397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B24DA-E908-45B1-89BB-0247B46F5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5DF0C-D581-4DB3-A5AA-EEB79C7071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D7A6A-ADBE-43EF-A741-A4CA8F50E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5FBEC8-344A-46D5-9A8D-730460F4F8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88DB3B-6A32-4946-BC9B-34EF0DC8A5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28846C-E600-426D-B22C-958A97EE8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4DA2FF-EABC-4F2E-B42E-46E6D798F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0AD5BC-FB8D-4987-9C7D-35B44DA54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258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F0ECE-2974-4544-9F1D-FA8A50A74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BED57D-BD50-4CE9-BF63-E2557D41E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41BE12-4053-45C9-B4C3-AE49D5E27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2D2114-26C5-4CB0-9218-2894E8D24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1197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4DD6-D90D-4450-8BA9-16F64088A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AD867B-01DE-4700-863C-6E7C58EE1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2FF00C-87EE-40CA-822C-C72332754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3467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C6D1E-D86D-458B-A102-C5A4E2D20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68949-6A0C-40EE-97BF-7C52394C9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D0E367-84A2-496E-A333-508FF01CB1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FE6BA2-E05B-4EAE-AFE9-00046237E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D16CA6-C865-4539-AC95-7A8600C52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D3A933-A81A-4B85-8A0E-D3FC5A6F4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436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E1643-59FB-470B-886E-3FA229DDA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8161C5-AD3D-4F03-B71C-A05C7617D4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2C1573-07E4-4B8E-AC02-8F92F6910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F818F-2C4A-41AD-B3AD-83F4EDE0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D6BE4A-A276-4BB4-917D-81011C86D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5B968-945F-43DD-AF4B-008BB515E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7026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132E05-AB74-4FBC-9E11-94388F93F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38818D-04F3-4F4A-8173-FC5FB532E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8EA67-F4B2-45A6-91BF-3A80B46699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00C70-2967-45D1-91A1-C7C6D1D04B3F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FBA49-D04C-4068-8E71-891A24F31D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7F04C-21EE-4EDC-906F-A9C05F16C4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0132F-48A6-43A3-823D-CD81D6148FE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6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asf"/><Relationship Id="rId13" Type="http://schemas.openxmlformats.org/officeDocument/2006/relationships/image" Target="../media/image37.png"/><Relationship Id="rId3" Type="http://schemas.microsoft.com/office/2007/relationships/media" Target="../media/media2.asf"/><Relationship Id="rId7" Type="http://schemas.microsoft.com/office/2007/relationships/media" Target="../media/media4.asf"/><Relationship Id="rId12" Type="http://schemas.openxmlformats.org/officeDocument/2006/relationships/image" Target="../media/image240.png"/><Relationship Id="rId2" Type="http://schemas.openxmlformats.org/officeDocument/2006/relationships/video" Target="../media/media1.asf"/><Relationship Id="rId16" Type="http://schemas.openxmlformats.org/officeDocument/2006/relationships/image" Target="../media/image40.png"/><Relationship Id="rId1" Type="http://schemas.microsoft.com/office/2007/relationships/media" Target="../media/media1.asf"/><Relationship Id="rId6" Type="http://schemas.openxmlformats.org/officeDocument/2006/relationships/video" Target="../media/media3.asf"/><Relationship Id="rId5" Type="http://schemas.microsoft.com/office/2007/relationships/media" Target="../media/media3.asf"/><Relationship Id="rId15" Type="http://schemas.openxmlformats.org/officeDocument/2006/relationships/image" Target="../media/image39.png"/><Relationship Id="rId10" Type="http://schemas.openxmlformats.org/officeDocument/2006/relationships/image" Target="../media/image36.png"/><Relationship Id="rId4" Type="http://schemas.openxmlformats.org/officeDocument/2006/relationships/video" Target="../media/media2.asf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video" Target="../media/media8.webm"/><Relationship Id="rId13" Type="http://schemas.openxmlformats.org/officeDocument/2006/relationships/image" Target="../media/image36.png"/><Relationship Id="rId3" Type="http://schemas.microsoft.com/office/2007/relationships/media" Target="../media/media6.webm"/><Relationship Id="rId7" Type="http://schemas.microsoft.com/office/2007/relationships/media" Target="../media/media8.webm"/><Relationship Id="rId12" Type="http://schemas.openxmlformats.org/officeDocument/2006/relationships/image" Target="../media/image240.png"/><Relationship Id="rId2" Type="http://schemas.openxmlformats.org/officeDocument/2006/relationships/video" Target="../media/media5.webm"/><Relationship Id="rId1" Type="http://schemas.microsoft.com/office/2007/relationships/media" Target="../media/media5.webm"/><Relationship Id="rId6" Type="http://schemas.openxmlformats.org/officeDocument/2006/relationships/video" Target="../media/media7.webm"/><Relationship Id="rId5" Type="http://schemas.microsoft.com/office/2007/relationships/media" Target="../media/media7.webm"/><Relationship Id="rId10" Type="http://schemas.openxmlformats.org/officeDocument/2006/relationships/image" Target="../media/image43.png"/><Relationship Id="rId4" Type="http://schemas.openxmlformats.org/officeDocument/2006/relationships/video" Target="../media/media6.webm"/><Relationship Id="rId9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30B31-A08F-4860-84DD-B2604B4485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3457" y="1122363"/>
            <a:ext cx="10522423" cy="2387600"/>
          </a:xfrm>
        </p:spPr>
        <p:txBody>
          <a:bodyPr/>
          <a:lstStyle/>
          <a:p>
            <a:r>
              <a:rPr lang="de-DE" dirty="0"/>
              <a:t>Hall </a:t>
            </a:r>
            <a:r>
              <a:rPr lang="de-DE" dirty="0" err="1"/>
              <a:t>mapper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magnet</a:t>
            </a:r>
            <a:r>
              <a:rPr lang="de-DE" dirty="0"/>
              <a:t> </a:t>
            </a:r>
            <a:r>
              <a:rPr lang="de-DE" dirty="0" err="1"/>
              <a:t>sorting</a:t>
            </a:r>
            <a:endParaRPr lang="de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ADA07C-CBF2-448E-9EF1-44355D0FE6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P. Vagin, Deutsches Elektronen Synchrotron</a:t>
            </a:r>
          </a:p>
          <a:p>
            <a:r>
              <a:rPr lang="de-DE" dirty="0"/>
              <a:t>08.10.2024, IMMW23</a:t>
            </a:r>
          </a:p>
        </p:txBody>
      </p:sp>
    </p:spTree>
    <p:extLst>
      <p:ext uri="{BB962C8B-B14F-4D97-AF65-F5344CB8AC3E}">
        <p14:creationId xmlns:p14="http://schemas.microsoft.com/office/powerpoint/2010/main" val="3743413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Modulator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B17D520-D6D1-42C8-9491-47A5B0A5E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57714"/>
            <a:ext cx="4961021" cy="2035161"/>
          </a:xfrm>
        </p:spPr>
        <p:txBody>
          <a:bodyPr/>
          <a:lstStyle/>
          <a:p>
            <a:r>
              <a:rPr lang="en-US" dirty="0"/>
              <a:t>Short undulator model with error magnet to get signatures</a:t>
            </a:r>
          </a:p>
          <a:p>
            <a:r>
              <a:rPr lang="en-US" dirty="0"/>
              <a:t>8 sets: top/bottom, pos/neg, flipped/</a:t>
            </a:r>
            <a:r>
              <a:rPr lang="en-US" dirty="0" err="1"/>
              <a:t>nonflipped</a:t>
            </a:r>
            <a:endParaRPr lang="en-US" dirty="0"/>
          </a:p>
          <a:p>
            <a:endParaRPr lang="de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7FA3E1-38EE-44BA-9EBE-C5FC0C7B28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785"/>
          <a:stretch/>
        </p:blipFill>
        <p:spPr>
          <a:xfrm>
            <a:off x="6232358" y="232766"/>
            <a:ext cx="5559414" cy="33441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6A7568-4B73-4D6A-91DA-E0B0B422B7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688"/>
          <a:stretch/>
        </p:blipFill>
        <p:spPr>
          <a:xfrm>
            <a:off x="6343875" y="3576924"/>
            <a:ext cx="4849504" cy="32810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42BA7D-1E50-45ED-879F-D5B498C48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732" y="1690688"/>
            <a:ext cx="4620270" cy="261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462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Sorting results, modulator, before tuning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19DFEA-1C0C-49F5-89DB-3CBD54E11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1377"/>
            <a:ext cx="12192000" cy="4991498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1DFD2B-ED2A-40EF-93AC-99A576B43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1474" y="1674550"/>
            <a:ext cx="3754365" cy="2117312"/>
          </a:xfrm>
        </p:spPr>
        <p:txBody>
          <a:bodyPr>
            <a:normAutofit/>
          </a:bodyPr>
          <a:lstStyle/>
          <a:p>
            <a:r>
              <a:rPr lang="en-US" sz="2400" dirty="0"/>
              <a:t>Within the specs     without any </a:t>
            </a:r>
            <a:r>
              <a:rPr lang="en-US" sz="2400" dirty="0" err="1"/>
              <a:t>poletuning</a:t>
            </a:r>
            <a:endParaRPr lang="en-US" sz="2400" dirty="0"/>
          </a:p>
          <a:p>
            <a:r>
              <a:rPr lang="en-US" sz="2400" dirty="0"/>
              <a:t>Additional girder curvature spoiled phase error</a:t>
            </a:r>
            <a:endParaRPr lang="de-CH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F7EECD-0911-4C49-A003-DCF1718ED91B}"/>
              </a:ext>
            </a:extLst>
          </p:cNvPr>
          <p:cNvSpPr txBox="1"/>
          <p:nvPr/>
        </p:nvSpPr>
        <p:spPr>
          <a:xfrm>
            <a:off x="11157626" y="4172872"/>
            <a:ext cx="778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K</a:t>
            </a:r>
          </a:p>
          <a:p>
            <a:r>
              <a:rPr lang="en-US" b="1" dirty="0">
                <a:solidFill>
                  <a:schemeClr val="accent2"/>
                </a:solidFill>
              </a:rPr>
              <a:t>Phase</a:t>
            </a:r>
            <a:endParaRPr lang="de-CH" b="1" dirty="0">
              <a:solidFill>
                <a:schemeClr val="accent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F4E8E7-C7DF-4E41-B640-F69B55A40822}"/>
              </a:ext>
            </a:extLst>
          </p:cNvPr>
          <p:cNvSpPr txBox="1"/>
          <p:nvPr/>
        </p:nvSpPr>
        <p:spPr>
          <a:xfrm>
            <a:off x="364719" y="1293540"/>
            <a:ext cx="34989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Trajectory horizontal</a:t>
            </a:r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515E48-0806-4687-BA3B-FC9738113CAE}"/>
              </a:ext>
            </a:extLst>
          </p:cNvPr>
          <p:cNvSpPr txBox="1"/>
          <p:nvPr/>
        </p:nvSpPr>
        <p:spPr>
          <a:xfrm>
            <a:off x="4000317" y="1289389"/>
            <a:ext cx="34989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Trajectory vertical</a:t>
            </a:r>
            <a:endParaRPr lang="de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A3A80A-A82A-441B-82B8-C23EC4902EA5}"/>
              </a:ext>
            </a:extLst>
          </p:cNvPr>
          <p:cNvSpPr txBox="1"/>
          <p:nvPr/>
        </p:nvSpPr>
        <p:spPr>
          <a:xfrm>
            <a:off x="8480271" y="3684667"/>
            <a:ext cx="34989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 &amp; Phase error gap dependence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4248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Modulator, after tuning</a:t>
            </a:r>
            <a:endParaRPr lang="de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1DFD2B-ED2A-40EF-93AC-99A576B43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660" y="4667534"/>
            <a:ext cx="11108987" cy="1825341"/>
          </a:xfrm>
        </p:spPr>
        <p:txBody>
          <a:bodyPr>
            <a:normAutofit/>
          </a:bodyPr>
          <a:lstStyle/>
          <a:p>
            <a:r>
              <a:rPr lang="en-US" dirty="0"/>
              <a:t>Sorting of magnets reduces amount of </a:t>
            </a:r>
            <a:r>
              <a:rPr lang="en-US" dirty="0" err="1"/>
              <a:t>poletuning</a:t>
            </a:r>
            <a:endParaRPr lang="en-US" dirty="0"/>
          </a:p>
          <a:p>
            <a:r>
              <a:rPr lang="en-US" dirty="0"/>
              <a:t>0.5deg RMS phase error tuned at minimum gap</a:t>
            </a:r>
          </a:p>
          <a:p>
            <a:r>
              <a:rPr lang="en-US" dirty="0"/>
              <a:t>Girder shape strikes back at intermediate gaps due to different gap dep.</a:t>
            </a:r>
            <a:endParaRPr lang="de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CA3489-AC9B-49D8-93A9-E36D51059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5556"/>
            <a:ext cx="12192000" cy="26984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229189-1464-46E5-85DD-193E73EF8F30}"/>
              </a:ext>
            </a:extLst>
          </p:cNvPr>
          <p:cNvSpPr txBox="1"/>
          <p:nvPr/>
        </p:nvSpPr>
        <p:spPr>
          <a:xfrm>
            <a:off x="11170505" y="2037025"/>
            <a:ext cx="778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K</a:t>
            </a:r>
          </a:p>
          <a:p>
            <a:r>
              <a:rPr lang="en-US" b="1" dirty="0">
                <a:solidFill>
                  <a:schemeClr val="accent2"/>
                </a:solidFill>
              </a:rPr>
              <a:t>Phase</a:t>
            </a:r>
            <a:endParaRPr lang="de-CH" b="1" dirty="0">
              <a:solidFill>
                <a:schemeClr val="accent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07E99B-21C7-4958-9891-293FA962D584}"/>
              </a:ext>
            </a:extLst>
          </p:cNvPr>
          <p:cNvSpPr txBox="1"/>
          <p:nvPr/>
        </p:nvSpPr>
        <p:spPr>
          <a:xfrm>
            <a:off x="583660" y="4029370"/>
            <a:ext cx="3498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X, m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A17C1D-B609-407D-BB8F-8D92F4F9B3F7}"/>
              </a:ext>
            </a:extLst>
          </p:cNvPr>
          <p:cNvSpPr txBox="1"/>
          <p:nvPr/>
        </p:nvSpPr>
        <p:spPr>
          <a:xfrm>
            <a:off x="4346528" y="4029370"/>
            <a:ext cx="3498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X, mm</a:t>
            </a:r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CD8508-8EB3-48F6-81B6-81F0B07B3535}"/>
              </a:ext>
            </a:extLst>
          </p:cNvPr>
          <p:cNvSpPr txBox="1"/>
          <p:nvPr/>
        </p:nvSpPr>
        <p:spPr>
          <a:xfrm>
            <a:off x="8600029" y="4034545"/>
            <a:ext cx="334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Gap, mm</a:t>
            </a:r>
            <a:endParaRPr lang="de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1F3710-8583-44F1-ACE6-6B5938821A46}"/>
              </a:ext>
            </a:extLst>
          </p:cNvPr>
          <p:cNvSpPr txBox="1"/>
          <p:nvPr/>
        </p:nvSpPr>
        <p:spPr>
          <a:xfrm>
            <a:off x="583660" y="1396201"/>
            <a:ext cx="34989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Trajectory</a:t>
            </a:r>
            <a:endParaRPr lang="de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93CB4-AF18-4CA7-A374-2F21A7229733}"/>
              </a:ext>
            </a:extLst>
          </p:cNvPr>
          <p:cNvSpPr txBox="1"/>
          <p:nvPr/>
        </p:nvSpPr>
        <p:spPr>
          <a:xfrm>
            <a:off x="4219258" y="1392050"/>
            <a:ext cx="34989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Phase error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8F38F3-BA64-4D21-A16B-FD92B5A04BD6}"/>
              </a:ext>
            </a:extLst>
          </p:cNvPr>
          <p:cNvSpPr txBox="1"/>
          <p:nvPr/>
        </p:nvSpPr>
        <p:spPr>
          <a:xfrm>
            <a:off x="8449775" y="1430002"/>
            <a:ext cx="34989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 &amp; Phase error gap dependence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94909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mapper</a:t>
            </a:r>
            <a:endParaRPr lang="de-DE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D766626-A154-4929-A6B6-BA46AC2333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3567696"/>
              </p:ext>
            </p:extLst>
          </p:nvPr>
        </p:nvGraphicFramePr>
        <p:xfrm>
          <a:off x="492211" y="1690688"/>
          <a:ext cx="6724135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0964">
                  <a:extLst>
                    <a:ext uri="{9D8B030D-6E8A-4147-A177-3AD203B41FA5}">
                      <a16:colId xmlns:a16="http://schemas.microsoft.com/office/drawing/2014/main" val="1411953945"/>
                    </a:ext>
                  </a:extLst>
                </a:gridCol>
                <a:gridCol w="4673171">
                  <a:extLst>
                    <a:ext uri="{9D8B030D-6E8A-4147-A177-3AD203B41FA5}">
                      <a16:colId xmlns:a16="http://schemas.microsoft.com/office/drawing/2014/main" val="2952484059"/>
                    </a:ext>
                  </a:extLst>
                </a:gridCol>
              </a:tblGrid>
              <a:tr h="188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225815"/>
                  </a:ext>
                </a:extLst>
              </a:tr>
              <a:tr h="542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>
                          <a:effectLst/>
                        </a:rPr>
                        <a:t>Sensor</a:t>
                      </a:r>
                      <a:endParaRPr lang="de-DE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TMAG5273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2267069"/>
                  </a:ext>
                </a:extLst>
              </a:tr>
              <a:tr h="410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>
                          <a:effectLst/>
                        </a:rPr>
                        <a:t>Range</a:t>
                      </a:r>
                      <a:endParaRPr lang="de-DE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±130/260mT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2970571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>
                          <a:effectLst/>
                        </a:rPr>
                        <a:t>Sensor resolution</a:t>
                      </a:r>
                      <a:endParaRPr lang="de-DE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8uT / 16 bit;</a:t>
                      </a:r>
                      <a:endParaRPr lang="de-DE" sz="3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ADC 12bit / 20kHz + oversampling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1873699"/>
                  </a:ext>
                </a:extLst>
              </a:tr>
              <a:tr h="540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>
                          <a:effectLst/>
                        </a:rPr>
                        <a:t>Noise</a:t>
                      </a:r>
                      <a:endParaRPr lang="de-DE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727075" algn="l"/>
                        </a:tabLst>
                        <a:defRPr/>
                      </a:pPr>
                      <a:r>
                        <a:rPr lang="en-US" sz="2000" dirty="0">
                          <a:effectLst/>
                        </a:rPr>
                        <a:t>Bx/By:23uT,  Bz:17uT RMS  @ 100 frames/s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Bx/By:2.3uT, Bz:1.8uT RMS @ 1 frame/s</a:t>
                      </a:r>
                      <a:endParaRPr lang="de-DE" sz="36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79814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>
                          <a:effectLst/>
                        </a:rPr>
                        <a:t>Linearity</a:t>
                      </a:r>
                      <a:endParaRPr lang="de-DE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Calibrated with NMR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3895785"/>
                  </a:ext>
                </a:extLst>
              </a:tr>
              <a:tr h="939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>
                          <a:effectLst/>
                        </a:rPr>
                        <a:t>Sensor array</a:t>
                      </a:r>
                      <a:endParaRPr lang="de-DE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24 x 24 = 576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1251166"/>
                  </a:ext>
                </a:extLst>
              </a:tr>
              <a:tr h="789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>
                          <a:effectLst/>
                        </a:rPr>
                        <a:t>Sensor pitch</a:t>
                      </a:r>
                      <a:endParaRPr lang="de-DE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>
                          <a:effectLst/>
                        </a:rPr>
                        <a:t>3.2mm</a:t>
                      </a:r>
                      <a:endParaRPr lang="de-DE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6038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>
                          <a:effectLst/>
                        </a:rPr>
                        <a:t>Sensitive area</a:t>
                      </a:r>
                      <a:endParaRPr lang="de-DE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73.6 x 73.6mm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1730483"/>
                  </a:ext>
                </a:extLst>
              </a:tr>
              <a:tr h="3867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Readout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~10ms, up to 100frames/sec</a:t>
                      </a:r>
                      <a:endParaRPr lang="de-DE" sz="3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2.5ms sampling + 7ms readout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0467585"/>
                  </a:ext>
                </a:extLst>
              </a:tr>
              <a:tr h="1233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>
                          <a:effectLst/>
                        </a:rPr>
                        <a:t>PC interface</a:t>
                      </a:r>
                      <a:endParaRPr lang="de-DE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2000" dirty="0">
                          <a:effectLst/>
                        </a:rPr>
                        <a:t>USB 2.0 HS, bus-powered.</a:t>
                      </a:r>
                      <a:endParaRPr lang="de-DE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8203248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1825B8A2-B427-49B1-88E7-B0CB2887A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9609" y="1690688"/>
            <a:ext cx="426263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440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B9E0-22F0-4121-BAFD-8A4234D5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TMAG5273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BFF19-DEBE-4A19-96A4-B9FFFB645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7448550" cy="1603375"/>
          </a:xfrm>
        </p:spPr>
        <p:txBody>
          <a:bodyPr>
            <a:normAutofit/>
          </a:bodyPr>
          <a:lstStyle/>
          <a:p>
            <a:r>
              <a:rPr lang="en-US" dirty="0"/>
              <a:t>3D magnetic field sensor, 3x3mm SOT23-6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US" dirty="0"/>
              <a:t>40/80 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US" dirty="0"/>
              <a:t>130/260mT range</a:t>
            </a:r>
          </a:p>
          <a:p>
            <a:r>
              <a:rPr lang="en-US" dirty="0"/>
              <a:t>I2C serial interface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EF8F9F-9C47-4BDF-B597-229F20A988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874"/>
          <a:stretch/>
        </p:blipFill>
        <p:spPr>
          <a:xfrm>
            <a:off x="6735452" y="3819007"/>
            <a:ext cx="5057046" cy="18070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BBA0C4-87B4-4827-804F-362CBDFED3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60621"/>
            <a:ext cx="6735452" cy="33973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5E7737-1986-44F4-8312-F0310A8F66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969" t="13753"/>
          <a:stretch/>
        </p:blipFill>
        <p:spPr>
          <a:xfrm>
            <a:off x="9124950" y="971550"/>
            <a:ext cx="2667548" cy="244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13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B9E0-22F0-4121-BAFD-8A4234D5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baseline="30000" dirty="0"/>
              <a:t>2</a:t>
            </a:r>
            <a:r>
              <a:rPr lang="en-US" dirty="0"/>
              <a:t>C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BFF19-DEBE-4A19-96A4-B9FFFB645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1626553"/>
          </a:xfrm>
        </p:spPr>
        <p:txBody>
          <a:bodyPr/>
          <a:lstStyle/>
          <a:p>
            <a:r>
              <a:rPr lang="en-US" dirty="0"/>
              <a:t>I2C allows addressing and bus sharing, but only 7bit &lt;127 devices</a:t>
            </a:r>
          </a:p>
          <a:p>
            <a:r>
              <a:rPr lang="en-US" dirty="0"/>
              <a:t>Not much pins in SOT23-6 to set individual addresses at power-up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163733-D06B-4FD2-948C-03EDA1835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290" y="4605030"/>
            <a:ext cx="2448000" cy="16265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7ED3DB-BE9E-42C4-822E-01A55C40B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598" y="4605030"/>
            <a:ext cx="2448000" cy="16265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CA0B89-9DA7-4DD4-AFCE-F892D821D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9446" y="4605030"/>
            <a:ext cx="2448000" cy="162656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B28F63-25E2-4FF3-AEE6-E6ECE0570CF3}"/>
              </a:ext>
            </a:extLst>
          </p:cNvPr>
          <p:cNvCxnSpPr>
            <a:cxnSpLocks/>
          </p:cNvCxnSpPr>
          <p:nvPr/>
        </p:nvCxnSpPr>
        <p:spPr>
          <a:xfrm flipH="1">
            <a:off x="1253176" y="4014608"/>
            <a:ext cx="98043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F7235EB-EED6-4A47-BF7D-871AE484EC60}"/>
              </a:ext>
            </a:extLst>
          </p:cNvPr>
          <p:cNvCxnSpPr>
            <a:cxnSpLocks/>
          </p:cNvCxnSpPr>
          <p:nvPr/>
        </p:nvCxnSpPr>
        <p:spPr>
          <a:xfrm flipH="1">
            <a:off x="1225762" y="4313489"/>
            <a:ext cx="9804311" cy="0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385188D-F2D8-4AF6-823A-1674D196A499}"/>
              </a:ext>
            </a:extLst>
          </p:cNvPr>
          <p:cNvCxnSpPr>
            <a:cxnSpLocks/>
          </p:cNvCxnSpPr>
          <p:nvPr/>
        </p:nvCxnSpPr>
        <p:spPr>
          <a:xfrm flipV="1">
            <a:off x="1482419" y="4008688"/>
            <a:ext cx="0" cy="86497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3922FCF-614D-4894-B9D7-BAECD43E577B}"/>
              </a:ext>
            </a:extLst>
          </p:cNvPr>
          <p:cNvCxnSpPr>
            <a:cxnSpLocks/>
          </p:cNvCxnSpPr>
          <p:nvPr/>
        </p:nvCxnSpPr>
        <p:spPr>
          <a:xfrm flipV="1">
            <a:off x="4600441" y="4008688"/>
            <a:ext cx="0" cy="86497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433A481-2FC5-4379-8A20-82903605C339}"/>
              </a:ext>
            </a:extLst>
          </p:cNvPr>
          <p:cNvCxnSpPr>
            <a:cxnSpLocks/>
          </p:cNvCxnSpPr>
          <p:nvPr/>
        </p:nvCxnSpPr>
        <p:spPr>
          <a:xfrm flipV="1">
            <a:off x="7920290" y="4008688"/>
            <a:ext cx="0" cy="86497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72FBDB6-D4CA-4DB5-A227-F1972BCBF9A8}"/>
              </a:ext>
            </a:extLst>
          </p:cNvPr>
          <p:cNvCxnSpPr>
            <a:cxnSpLocks/>
          </p:cNvCxnSpPr>
          <p:nvPr/>
        </p:nvCxnSpPr>
        <p:spPr>
          <a:xfrm>
            <a:off x="3068203" y="4324943"/>
            <a:ext cx="1" cy="56017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85DB189-D1CE-4FD9-AC8B-E58676670AFD}"/>
              </a:ext>
            </a:extLst>
          </p:cNvPr>
          <p:cNvCxnSpPr>
            <a:cxnSpLocks/>
          </p:cNvCxnSpPr>
          <p:nvPr/>
        </p:nvCxnSpPr>
        <p:spPr>
          <a:xfrm>
            <a:off x="6155332" y="4313489"/>
            <a:ext cx="1" cy="56017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142E5AF-B721-4F7E-8843-04199F9AB596}"/>
              </a:ext>
            </a:extLst>
          </p:cNvPr>
          <p:cNvCxnSpPr>
            <a:cxnSpLocks/>
          </p:cNvCxnSpPr>
          <p:nvPr/>
        </p:nvCxnSpPr>
        <p:spPr>
          <a:xfrm>
            <a:off x="9475181" y="4313489"/>
            <a:ext cx="1" cy="56017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716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B9E0-22F0-4121-BAFD-8A4234D5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Row/column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163733-D06B-4FD2-948C-03EDA1835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3561" y="3127453"/>
            <a:ext cx="1080000" cy="71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E5A4C6-E246-4C32-9889-51320746B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5677" y="2049162"/>
            <a:ext cx="1080000" cy="7176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8C3E1F-BFA5-4E63-8C9D-AD6BCBB1E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6616" y="2049162"/>
            <a:ext cx="1080000" cy="7176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77D42D2-655B-4501-942C-547216E56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3441" y="3127453"/>
            <a:ext cx="1080000" cy="7176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63516DC6-127F-4D36-B671-263D959DF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3800" y="3127453"/>
            <a:ext cx="1080000" cy="7176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9AE43038-E357-4CD0-95BD-B3BE3E946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3800" y="2049162"/>
            <a:ext cx="1080000" cy="717600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C1BCCB49-0FFC-43A5-8C22-89D2BCCA3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4738" y="2049162"/>
            <a:ext cx="1080000" cy="7176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B2DCFC61-B825-4632-B628-D029E90AB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3681" y="3127453"/>
            <a:ext cx="1080000" cy="7176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A3EE64F7-70EE-4EEA-964C-222AF9A42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6109" y="5284035"/>
            <a:ext cx="1080000" cy="7176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DB32F90D-0E83-4161-A36F-87D222C7E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8225" y="4205744"/>
            <a:ext cx="1080000" cy="71760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281E404A-E6F9-4DC3-BD90-D5F80C985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438" y="4205744"/>
            <a:ext cx="1080000" cy="7176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2ECFF24B-DF21-4D1B-B0A2-522200554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2263" y="5284035"/>
            <a:ext cx="1080000" cy="7176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791772FE-082C-4AD0-B64A-EC0A943B7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3800" y="5284035"/>
            <a:ext cx="1080000" cy="7176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1ED374B9-CEAA-4A7A-AB7D-4F03BBAEC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3800" y="4205744"/>
            <a:ext cx="1080000" cy="7176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72FD12DD-C89A-40F7-A50B-8BDA2B2F13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1012" y="4205744"/>
            <a:ext cx="1080000" cy="7176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9080FC4B-B060-4FB3-836E-ED16594E1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955" y="5284035"/>
            <a:ext cx="1080000" cy="717600"/>
          </a:xfrm>
          <a:prstGeom prst="rect">
            <a:avLst/>
          </a:prstGeom>
        </p:spPr>
      </p:pic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39AC69C-2706-4DA8-AFA7-BE388A452E0D}"/>
              </a:ext>
            </a:extLst>
          </p:cNvPr>
          <p:cNvCxnSpPr>
            <a:cxnSpLocks/>
          </p:cNvCxnSpPr>
          <p:nvPr/>
        </p:nvCxnSpPr>
        <p:spPr>
          <a:xfrm flipH="1">
            <a:off x="6990081" y="1535113"/>
            <a:ext cx="21298" cy="49577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C3AF48D4-8368-493E-9690-BBDCC5549DE4}"/>
              </a:ext>
            </a:extLst>
          </p:cNvPr>
          <p:cNvCxnSpPr>
            <a:cxnSpLocks/>
          </p:cNvCxnSpPr>
          <p:nvPr/>
        </p:nvCxnSpPr>
        <p:spPr>
          <a:xfrm flipH="1">
            <a:off x="6598944" y="1886791"/>
            <a:ext cx="5067299" cy="0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4288E62-4FD2-4298-A55F-88D6520112EF}"/>
              </a:ext>
            </a:extLst>
          </p:cNvPr>
          <p:cNvCxnSpPr>
            <a:cxnSpLocks/>
          </p:cNvCxnSpPr>
          <p:nvPr/>
        </p:nvCxnSpPr>
        <p:spPr>
          <a:xfrm flipH="1">
            <a:off x="8071204" y="1535113"/>
            <a:ext cx="21298" cy="49577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CBAD34-FACB-400C-A619-43019B87DA05}"/>
              </a:ext>
            </a:extLst>
          </p:cNvPr>
          <p:cNvCxnSpPr>
            <a:cxnSpLocks/>
          </p:cNvCxnSpPr>
          <p:nvPr/>
        </p:nvCxnSpPr>
        <p:spPr>
          <a:xfrm flipH="1">
            <a:off x="9167695" y="1535113"/>
            <a:ext cx="21298" cy="49577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9105852-814F-4537-99B9-6F268CE9AE11}"/>
              </a:ext>
            </a:extLst>
          </p:cNvPr>
          <p:cNvCxnSpPr>
            <a:cxnSpLocks/>
          </p:cNvCxnSpPr>
          <p:nvPr/>
        </p:nvCxnSpPr>
        <p:spPr>
          <a:xfrm flipH="1">
            <a:off x="10258367" y="1535113"/>
            <a:ext cx="21298" cy="49577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9096DC7-F606-4198-BB4A-EE46A5A8D8BA}"/>
              </a:ext>
            </a:extLst>
          </p:cNvPr>
          <p:cNvCxnSpPr>
            <a:cxnSpLocks/>
          </p:cNvCxnSpPr>
          <p:nvPr/>
        </p:nvCxnSpPr>
        <p:spPr>
          <a:xfrm flipH="1">
            <a:off x="6598947" y="2938351"/>
            <a:ext cx="5067299" cy="0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D8B89E83-A51B-4462-9144-E245062C1BDE}"/>
              </a:ext>
            </a:extLst>
          </p:cNvPr>
          <p:cNvCxnSpPr>
            <a:cxnSpLocks/>
          </p:cNvCxnSpPr>
          <p:nvPr/>
        </p:nvCxnSpPr>
        <p:spPr>
          <a:xfrm flipH="1">
            <a:off x="6598944" y="4041822"/>
            <a:ext cx="5067299" cy="0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4D8EA24E-04A4-418A-A409-18FE4E198CBF}"/>
              </a:ext>
            </a:extLst>
          </p:cNvPr>
          <p:cNvCxnSpPr>
            <a:cxnSpLocks/>
          </p:cNvCxnSpPr>
          <p:nvPr/>
        </p:nvCxnSpPr>
        <p:spPr>
          <a:xfrm flipH="1">
            <a:off x="6598945" y="5102431"/>
            <a:ext cx="5067299" cy="0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F38D9916-7EF0-453F-A20D-F2FCBE73FE20}"/>
              </a:ext>
            </a:extLst>
          </p:cNvPr>
          <p:cNvCxnSpPr>
            <a:cxnSpLocks/>
          </p:cNvCxnSpPr>
          <p:nvPr/>
        </p:nvCxnSpPr>
        <p:spPr>
          <a:xfrm flipV="1">
            <a:off x="7903395" y="1885988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8AE551E6-0D4C-4AC5-828C-617C8C3BBD9C}"/>
              </a:ext>
            </a:extLst>
          </p:cNvPr>
          <p:cNvCxnSpPr>
            <a:cxnSpLocks/>
          </p:cNvCxnSpPr>
          <p:nvPr/>
        </p:nvCxnSpPr>
        <p:spPr>
          <a:xfrm>
            <a:off x="7011379" y="2047225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4E0D15B7-9BB2-45C3-9279-D2A953B80BCD}"/>
              </a:ext>
            </a:extLst>
          </p:cNvPr>
          <p:cNvCxnSpPr>
            <a:cxnSpLocks/>
          </p:cNvCxnSpPr>
          <p:nvPr/>
        </p:nvCxnSpPr>
        <p:spPr>
          <a:xfrm>
            <a:off x="7216167" y="2028669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90282A60-257B-426F-923D-E0D067B7F7D7}"/>
              </a:ext>
            </a:extLst>
          </p:cNvPr>
          <p:cNvCxnSpPr>
            <a:cxnSpLocks/>
          </p:cNvCxnSpPr>
          <p:nvPr/>
        </p:nvCxnSpPr>
        <p:spPr>
          <a:xfrm flipV="1">
            <a:off x="8972770" y="1885988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7F87891F-45E7-4A1A-B8E5-63DAC44CE6BE}"/>
              </a:ext>
            </a:extLst>
          </p:cNvPr>
          <p:cNvCxnSpPr>
            <a:cxnSpLocks/>
          </p:cNvCxnSpPr>
          <p:nvPr/>
        </p:nvCxnSpPr>
        <p:spPr>
          <a:xfrm>
            <a:off x="8080754" y="2047225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96254A3F-1ED3-40CE-85C8-1981D5721D58}"/>
              </a:ext>
            </a:extLst>
          </p:cNvPr>
          <p:cNvCxnSpPr>
            <a:cxnSpLocks/>
          </p:cNvCxnSpPr>
          <p:nvPr/>
        </p:nvCxnSpPr>
        <p:spPr>
          <a:xfrm>
            <a:off x="8285542" y="2028669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A6576CFA-6E70-4155-B668-630CA0FE69C6}"/>
              </a:ext>
            </a:extLst>
          </p:cNvPr>
          <p:cNvCxnSpPr>
            <a:cxnSpLocks/>
          </p:cNvCxnSpPr>
          <p:nvPr/>
        </p:nvCxnSpPr>
        <p:spPr>
          <a:xfrm flipV="1">
            <a:off x="10071145" y="1885988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CAD1CC59-2C0C-403A-8EDE-D18010CC567A}"/>
              </a:ext>
            </a:extLst>
          </p:cNvPr>
          <p:cNvCxnSpPr>
            <a:cxnSpLocks/>
          </p:cNvCxnSpPr>
          <p:nvPr/>
        </p:nvCxnSpPr>
        <p:spPr>
          <a:xfrm>
            <a:off x="9179129" y="2047225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580087D4-F69B-40E6-B8EB-012F03FE2EAB}"/>
              </a:ext>
            </a:extLst>
          </p:cNvPr>
          <p:cNvCxnSpPr>
            <a:cxnSpLocks/>
          </p:cNvCxnSpPr>
          <p:nvPr/>
        </p:nvCxnSpPr>
        <p:spPr>
          <a:xfrm>
            <a:off x="9383917" y="2028669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FAD95FA7-9E01-4C96-9639-ECBAA721B89F}"/>
              </a:ext>
            </a:extLst>
          </p:cNvPr>
          <p:cNvCxnSpPr>
            <a:cxnSpLocks/>
          </p:cNvCxnSpPr>
          <p:nvPr/>
        </p:nvCxnSpPr>
        <p:spPr>
          <a:xfrm flipV="1">
            <a:off x="11162397" y="1885988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6F5093-8168-4122-964C-0B8C3F1970EA}"/>
              </a:ext>
            </a:extLst>
          </p:cNvPr>
          <p:cNvCxnSpPr>
            <a:cxnSpLocks/>
          </p:cNvCxnSpPr>
          <p:nvPr/>
        </p:nvCxnSpPr>
        <p:spPr>
          <a:xfrm>
            <a:off x="10270381" y="2047225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FF7BA44-F3B7-414F-BFC1-C033C0391EDE}"/>
              </a:ext>
            </a:extLst>
          </p:cNvPr>
          <p:cNvCxnSpPr>
            <a:cxnSpLocks/>
          </p:cNvCxnSpPr>
          <p:nvPr/>
        </p:nvCxnSpPr>
        <p:spPr>
          <a:xfrm>
            <a:off x="10475169" y="2028669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C4EDC3E6-824C-4F88-AD5B-1E04FDCB200E}"/>
              </a:ext>
            </a:extLst>
          </p:cNvPr>
          <p:cNvCxnSpPr>
            <a:cxnSpLocks/>
          </p:cNvCxnSpPr>
          <p:nvPr/>
        </p:nvCxnSpPr>
        <p:spPr>
          <a:xfrm flipV="1">
            <a:off x="7895457" y="2955369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51CD450E-08ED-4701-879E-BB8052113D81}"/>
              </a:ext>
            </a:extLst>
          </p:cNvPr>
          <p:cNvCxnSpPr>
            <a:cxnSpLocks/>
          </p:cNvCxnSpPr>
          <p:nvPr/>
        </p:nvCxnSpPr>
        <p:spPr>
          <a:xfrm>
            <a:off x="7003441" y="3116606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A2247702-704B-4E79-8D21-66F004B2AE02}"/>
              </a:ext>
            </a:extLst>
          </p:cNvPr>
          <p:cNvCxnSpPr>
            <a:cxnSpLocks/>
          </p:cNvCxnSpPr>
          <p:nvPr/>
        </p:nvCxnSpPr>
        <p:spPr>
          <a:xfrm>
            <a:off x="7208229" y="3098050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B3B34664-4808-478E-93F0-EB83B4606548}"/>
              </a:ext>
            </a:extLst>
          </p:cNvPr>
          <p:cNvCxnSpPr>
            <a:cxnSpLocks/>
          </p:cNvCxnSpPr>
          <p:nvPr/>
        </p:nvCxnSpPr>
        <p:spPr>
          <a:xfrm flipV="1">
            <a:off x="8964832" y="2955369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9D9F27B7-3004-4685-8ED4-26C8D5FE47DC}"/>
              </a:ext>
            </a:extLst>
          </p:cNvPr>
          <p:cNvCxnSpPr>
            <a:cxnSpLocks/>
          </p:cNvCxnSpPr>
          <p:nvPr/>
        </p:nvCxnSpPr>
        <p:spPr>
          <a:xfrm>
            <a:off x="8072816" y="3116606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47F6015D-9DAC-47E4-8DFC-F135A240A82A}"/>
              </a:ext>
            </a:extLst>
          </p:cNvPr>
          <p:cNvCxnSpPr>
            <a:cxnSpLocks/>
          </p:cNvCxnSpPr>
          <p:nvPr/>
        </p:nvCxnSpPr>
        <p:spPr>
          <a:xfrm>
            <a:off x="8277604" y="3098050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D1BB3785-7BC6-4D67-A47D-23812B6452E9}"/>
              </a:ext>
            </a:extLst>
          </p:cNvPr>
          <p:cNvCxnSpPr>
            <a:cxnSpLocks/>
          </p:cNvCxnSpPr>
          <p:nvPr/>
        </p:nvCxnSpPr>
        <p:spPr>
          <a:xfrm flipV="1">
            <a:off x="10063207" y="2955369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A3D20D39-87F9-4736-A510-4AEFD04CFFFC}"/>
              </a:ext>
            </a:extLst>
          </p:cNvPr>
          <p:cNvCxnSpPr>
            <a:cxnSpLocks/>
          </p:cNvCxnSpPr>
          <p:nvPr/>
        </p:nvCxnSpPr>
        <p:spPr>
          <a:xfrm>
            <a:off x="9171191" y="3116606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EF88E74A-5409-441A-A6D3-C67CFAB1B741}"/>
              </a:ext>
            </a:extLst>
          </p:cNvPr>
          <p:cNvCxnSpPr>
            <a:cxnSpLocks/>
          </p:cNvCxnSpPr>
          <p:nvPr/>
        </p:nvCxnSpPr>
        <p:spPr>
          <a:xfrm>
            <a:off x="9375979" y="3098050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87DE5CF4-E94A-4709-AE33-521884AD7714}"/>
              </a:ext>
            </a:extLst>
          </p:cNvPr>
          <p:cNvCxnSpPr>
            <a:cxnSpLocks/>
          </p:cNvCxnSpPr>
          <p:nvPr/>
        </p:nvCxnSpPr>
        <p:spPr>
          <a:xfrm flipV="1">
            <a:off x="11154459" y="2955369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DF34047F-32A1-45D9-9B68-8E9E940BC782}"/>
              </a:ext>
            </a:extLst>
          </p:cNvPr>
          <p:cNvCxnSpPr>
            <a:cxnSpLocks/>
          </p:cNvCxnSpPr>
          <p:nvPr/>
        </p:nvCxnSpPr>
        <p:spPr>
          <a:xfrm>
            <a:off x="10262443" y="3116606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F463D3B9-4BCB-414B-B331-D2B1E595243D}"/>
              </a:ext>
            </a:extLst>
          </p:cNvPr>
          <p:cNvCxnSpPr>
            <a:cxnSpLocks/>
          </p:cNvCxnSpPr>
          <p:nvPr/>
        </p:nvCxnSpPr>
        <p:spPr>
          <a:xfrm>
            <a:off x="10467231" y="3098050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794D8673-A3AC-4F5C-A583-5C32B00DF879}"/>
              </a:ext>
            </a:extLst>
          </p:cNvPr>
          <p:cNvCxnSpPr>
            <a:cxnSpLocks/>
          </p:cNvCxnSpPr>
          <p:nvPr/>
        </p:nvCxnSpPr>
        <p:spPr>
          <a:xfrm flipV="1">
            <a:off x="7895456" y="4041822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4C0A9AE-9515-4F62-A6F2-B6645A04BB14}"/>
              </a:ext>
            </a:extLst>
          </p:cNvPr>
          <p:cNvCxnSpPr>
            <a:cxnSpLocks/>
          </p:cNvCxnSpPr>
          <p:nvPr/>
        </p:nvCxnSpPr>
        <p:spPr>
          <a:xfrm>
            <a:off x="7003440" y="4203059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E2AE70BF-F44E-445D-A72A-00EF98E5B45B}"/>
              </a:ext>
            </a:extLst>
          </p:cNvPr>
          <p:cNvCxnSpPr>
            <a:cxnSpLocks/>
          </p:cNvCxnSpPr>
          <p:nvPr/>
        </p:nvCxnSpPr>
        <p:spPr>
          <a:xfrm>
            <a:off x="7208228" y="4184503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5200D76A-F194-40CC-914F-586C4A5B9547}"/>
              </a:ext>
            </a:extLst>
          </p:cNvPr>
          <p:cNvCxnSpPr>
            <a:cxnSpLocks/>
          </p:cNvCxnSpPr>
          <p:nvPr/>
        </p:nvCxnSpPr>
        <p:spPr>
          <a:xfrm flipV="1">
            <a:off x="8964831" y="4041822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BF3AAAF9-FFDA-48F3-B79A-02AEE580D607}"/>
              </a:ext>
            </a:extLst>
          </p:cNvPr>
          <p:cNvCxnSpPr>
            <a:cxnSpLocks/>
          </p:cNvCxnSpPr>
          <p:nvPr/>
        </p:nvCxnSpPr>
        <p:spPr>
          <a:xfrm>
            <a:off x="8072815" y="4203059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DEB9C7D9-2444-4FFF-A20C-412BD53A366E}"/>
              </a:ext>
            </a:extLst>
          </p:cNvPr>
          <p:cNvCxnSpPr>
            <a:cxnSpLocks/>
          </p:cNvCxnSpPr>
          <p:nvPr/>
        </p:nvCxnSpPr>
        <p:spPr>
          <a:xfrm>
            <a:off x="8277603" y="4184503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A96613BA-2B45-4925-8D63-C6CD443C52B9}"/>
              </a:ext>
            </a:extLst>
          </p:cNvPr>
          <p:cNvCxnSpPr>
            <a:cxnSpLocks/>
          </p:cNvCxnSpPr>
          <p:nvPr/>
        </p:nvCxnSpPr>
        <p:spPr>
          <a:xfrm flipV="1">
            <a:off x="10063206" y="4041822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EFFE6078-EF42-4B3E-9972-957A66C91FCF}"/>
              </a:ext>
            </a:extLst>
          </p:cNvPr>
          <p:cNvCxnSpPr>
            <a:cxnSpLocks/>
          </p:cNvCxnSpPr>
          <p:nvPr/>
        </p:nvCxnSpPr>
        <p:spPr>
          <a:xfrm>
            <a:off x="9171190" y="4203059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EF40A9B8-E962-4BA0-A44F-F33CBB7A15B4}"/>
              </a:ext>
            </a:extLst>
          </p:cNvPr>
          <p:cNvCxnSpPr>
            <a:cxnSpLocks/>
          </p:cNvCxnSpPr>
          <p:nvPr/>
        </p:nvCxnSpPr>
        <p:spPr>
          <a:xfrm>
            <a:off x="9375978" y="4184503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4690BCA6-B1A6-4E11-9E63-2DCB756D214D}"/>
              </a:ext>
            </a:extLst>
          </p:cNvPr>
          <p:cNvCxnSpPr>
            <a:cxnSpLocks/>
          </p:cNvCxnSpPr>
          <p:nvPr/>
        </p:nvCxnSpPr>
        <p:spPr>
          <a:xfrm flipV="1">
            <a:off x="11154458" y="4041822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C25BCC49-1C5F-47B1-9FA6-B820278A4A72}"/>
              </a:ext>
            </a:extLst>
          </p:cNvPr>
          <p:cNvCxnSpPr>
            <a:cxnSpLocks/>
          </p:cNvCxnSpPr>
          <p:nvPr/>
        </p:nvCxnSpPr>
        <p:spPr>
          <a:xfrm>
            <a:off x="10262442" y="4203059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FC0D8ED4-5BE6-4149-A33F-6BD5D28994A9}"/>
              </a:ext>
            </a:extLst>
          </p:cNvPr>
          <p:cNvCxnSpPr>
            <a:cxnSpLocks/>
          </p:cNvCxnSpPr>
          <p:nvPr/>
        </p:nvCxnSpPr>
        <p:spPr>
          <a:xfrm>
            <a:off x="10467230" y="4184503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A4AE05AB-FD29-4790-89EE-AF984148DB99}"/>
              </a:ext>
            </a:extLst>
          </p:cNvPr>
          <p:cNvCxnSpPr>
            <a:cxnSpLocks/>
          </p:cNvCxnSpPr>
          <p:nvPr/>
        </p:nvCxnSpPr>
        <p:spPr>
          <a:xfrm flipV="1">
            <a:off x="7895455" y="5119448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B0A913E0-ACB5-4576-9E90-D27F0C03C46D}"/>
              </a:ext>
            </a:extLst>
          </p:cNvPr>
          <p:cNvCxnSpPr>
            <a:cxnSpLocks/>
          </p:cNvCxnSpPr>
          <p:nvPr/>
        </p:nvCxnSpPr>
        <p:spPr>
          <a:xfrm>
            <a:off x="7003439" y="5280685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7E554AD5-581B-48AD-9239-2749B65C64E9}"/>
              </a:ext>
            </a:extLst>
          </p:cNvPr>
          <p:cNvCxnSpPr>
            <a:cxnSpLocks/>
          </p:cNvCxnSpPr>
          <p:nvPr/>
        </p:nvCxnSpPr>
        <p:spPr>
          <a:xfrm>
            <a:off x="7208227" y="5262129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D90B0A71-6FEA-4FFF-A4BD-19FFFA03C820}"/>
              </a:ext>
            </a:extLst>
          </p:cNvPr>
          <p:cNvCxnSpPr>
            <a:cxnSpLocks/>
          </p:cNvCxnSpPr>
          <p:nvPr/>
        </p:nvCxnSpPr>
        <p:spPr>
          <a:xfrm flipV="1">
            <a:off x="8964830" y="5119448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806BE706-47A6-4345-A3E2-B7040945852F}"/>
              </a:ext>
            </a:extLst>
          </p:cNvPr>
          <p:cNvCxnSpPr>
            <a:cxnSpLocks/>
          </p:cNvCxnSpPr>
          <p:nvPr/>
        </p:nvCxnSpPr>
        <p:spPr>
          <a:xfrm>
            <a:off x="8072814" y="5280685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FEB8E9BC-2728-40AC-9D55-401C21906812}"/>
              </a:ext>
            </a:extLst>
          </p:cNvPr>
          <p:cNvCxnSpPr>
            <a:cxnSpLocks/>
          </p:cNvCxnSpPr>
          <p:nvPr/>
        </p:nvCxnSpPr>
        <p:spPr>
          <a:xfrm>
            <a:off x="8277602" y="5262129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410D9CC3-D585-4D05-B18F-664FB54521B8}"/>
              </a:ext>
            </a:extLst>
          </p:cNvPr>
          <p:cNvCxnSpPr>
            <a:cxnSpLocks/>
          </p:cNvCxnSpPr>
          <p:nvPr/>
        </p:nvCxnSpPr>
        <p:spPr>
          <a:xfrm flipV="1">
            <a:off x="10063205" y="5119448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436A9177-7489-4FE9-BB53-7F2DE6D2D3F5}"/>
              </a:ext>
            </a:extLst>
          </p:cNvPr>
          <p:cNvCxnSpPr>
            <a:cxnSpLocks/>
          </p:cNvCxnSpPr>
          <p:nvPr/>
        </p:nvCxnSpPr>
        <p:spPr>
          <a:xfrm>
            <a:off x="9171189" y="5280685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07A09C19-F551-41C9-93A5-560DB11AF288}"/>
              </a:ext>
            </a:extLst>
          </p:cNvPr>
          <p:cNvCxnSpPr>
            <a:cxnSpLocks/>
          </p:cNvCxnSpPr>
          <p:nvPr/>
        </p:nvCxnSpPr>
        <p:spPr>
          <a:xfrm>
            <a:off x="9375977" y="5262129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2B7F8654-0FB8-45B9-B8D9-B8FC977F390B}"/>
              </a:ext>
            </a:extLst>
          </p:cNvPr>
          <p:cNvCxnSpPr>
            <a:cxnSpLocks/>
          </p:cNvCxnSpPr>
          <p:nvPr/>
        </p:nvCxnSpPr>
        <p:spPr>
          <a:xfrm flipV="1">
            <a:off x="11154457" y="5119448"/>
            <a:ext cx="1" cy="285363"/>
          </a:xfrm>
          <a:prstGeom prst="line">
            <a:avLst/>
          </a:prstGeom>
          <a:ln w="38100">
            <a:solidFill>
              <a:srgbClr val="2C2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CF445846-0D80-49FE-B2A1-BFF82DCBD178}"/>
              </a:ext>
            </a:extLst>
          </p:cNvPr>
          <p:cNvCxnSpPr>
            <a:cxnSpLocks/>
          </p:cNvCxnSpPr>
          <p:nvPr/>
        </p:nvCxnSpPr>
        <p:spPr>
          <a:xfrm>
            <a:off x="10262441" y="5280685"/>
            <a:ext cx="2095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D4FBEDC9-FD1F-4F3D-9A53-5128AB44BFF1}"/>
              </a:ext>
            </a:extLst>
          </p:cNvPr>
          <p:cNvCxnSpPr>
            <a:cxnSpLocks/>
          </p:cNvCxnSpPr>
          <p:nvPr/>
        </p:nvCxnSpPr>
        <p:spPr>
          <a:xfrm>
            <a:off x="10467229" y="5262129"/>
            <a:ext cx="0" cy="1539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6" name="Content Placeholder 2">
            <a:extLst>
              <a:ext uri="{FF2B5EF4-FFF2-40B4-BE49-F238E27FC236}">
                <a16:creationId xmlns:a16="http://schemas.microsoft.com/office/drawing/2014/main" id="{1A83FCD0-DB1F-45E2-9A71-FEAA38653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95501" cy="4560658"/>
          </a:xfrm>
        </p:spPr>
        <p:txBody>
          <a:bodyPr/>
          <a:lstStyle/>
          <a:p>
            <a:r>
              <a:rPr lang="en-US" dirty="0"/>
              <a:t>Separate SCL/SDA in rows/columns</a:t>
            </a:r>
          </a:p>
          <a:p>
            <a:r>
              <a:rPr lang="en-US" dirty="0"/>
              <a:t>2N pins required for </a:t>
            </a:r>
            <a:r>
              <a:rPr lang="en-US" dirty="0" err="1"/>
              <a:t>NxN</a:t>
            </a:r>
            <a:r>
              <a:rPr lang="en-US" dirty="0"/>
              <a:t> array</a:t>
            </a:r>
          </a:p>
          <a:p>
            <a:r>
              <a:rPr lang="en-US" dirty="0"/>
              <a:t>Simplifies PCB layout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3067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B9E0-22F0-4121-BAFD-8A4234D5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 register</a:t>
            </a:r>
            <a:endParaRPr lang="de-DE" dirty="0"/>
          </a:p>
        </p:txBody>
      </p:sp>
      <p:sp>
        <p:nvSpPr>
          <p:cNvPr id="124" name="Content Placeholder 2">
            <a:extLst>
              <a:ext uri="{FF2B5EF4-FFF2-40B4-BE49-F238E27FC236}">
                <a16:creationId xmlns:a16="http://schemas.microsoft.com/office/drawing/2014/main" id="{D368DA5B-D875-4067-8C4D-421199DBE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54692" cy="4497354"/>
          </a:xfrm>
        </p:spPr>
        <p:txBody>
          <a:bodyPr/>
          <a:lstStyle/>
          <a:p>
            <a:r>
              <a:rPr lang="en-US" dirty="0"/>
              <a:t>Daisy-chained shift registers 74x</a:t>
            </a:r>
            <a:r>
              <a:rPr lang="de-DE" dirty="0"/>
              <a:t>x</a:t>
            </a:r>
            <a:r>
              <a:rPr lang="en-US" dirty="0"/>
              <a:t>595 / 74xx165</a:t>
            </a:r>
          </a:p>
          <a:p>
            <a:r>
              <a:rPr lang="en-US" dirty="0"/>
              <a:t>SPI interface to rule them all</a:t>
            </a:r>
          </a:p>
          <a:p>
            <a:r>
              <a:rPr lang="en-US" dirty="0"/>
              <a:t>7ms to readout of 24x24=576 “pixel” frame</a:t>
            </a:r>
          </a:p>
          <a:p>
            <a:r>
              <a:rPr lang="en-US" dirty="0"/>
              <a:t>FT232H USB-&gt;SPI</a:t>
            </a:r>
          </a:p>
          <a:p>
            <a:endParaRPr lang="de-DE" dirty="0"/>
          </a:p>
        </p:txBody>
      </p:sp>
      <p:pic>
        <p:nvPicPr>
          <p:cNvPr id="126" name="Picture 125">
            <a:extLst>
              <a:ext uri="{FF2B5EF4-FFF2-40B4-BE49-F238E27FC236}">
                <a16:creationId xmlns:a16="http://schemas.microsoft.com/office/drawing/2014/main" id="{EA51E542-F4CB-4501-9E55-B00A86F75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871" y="4567317"/>
            <a:ext cx="2463139" cy="144537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F05EDC5-F3BF-4994-B891-7D8597ADFD3D}"/>
              </a:ext>
            </a:extLst>
          </p:cNvPr>
          <p:cNvGrpSpPr/>
          <p:nvPr/>
        </p:nvGrpSpPr>
        <p:grpSpPr>
          <a:xfrm>
            <a:off x="5472302" y="276338"/>
            <a:ext cx="6552270" cy="6403267"/>
            <a:chOff x="5472302" y="276338"/>
            <a:chExt cx="6552270" cy="6403267"/>
          </a:xfrm>
        </p:grpSpPr>
        <p:pic>
          <p:nvPicPr>
            <p:cNvPr id="75" name="Picture 2" descr="Beginner's Guide to the Shift Register in Digital Electronics">
              <a:extLst>
                <a:ext uri="{FF2B5EF4-FFF2-40B4-BE49-F238E27FC236}">
                  <a16:creationId xmlns:a16="http://schemas.microsoft.com/office/drawing/2014/main" id="{68273909-6A43-454D-B639-95B12546484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312"/>
            <a:stretch/>
          </p:blipFill>
          <p:spPr bwMode="auto">
            <a:xfrm rot="5400000">
              <a:off x="3876762" y="1873564"/>
              <a:ext cx="4320000" cy="1128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2" descr="Beginner's Guide to the Shift Register in Digital Electronics">
              <a:extLst>
                <a:ext uri="{FF2B5EF4-FFF2-40B4-BE49-F238E27FC236}">
                  <a16:creationId xmlns:a16="http://schemas.microsoft.com/office/drawing/2014/main" id="{09CA65E7-93A6-43E8-A119-2DEBBE32D0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06" r="-969"/>
            <a:stretch/>
          </p:blipFill>
          <p:spPr bwMode="auto">
            <a:xfrm rot="16200000">
              <a:off x="9264603" y="2449140"/>
              <a:ext cx="4391020" cy="1128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2" descr="Beginner's Guide to the Shift Register in Digital Electronics">
              <a:extLst>
                <a:ext uri="{FF2B5EF4-FFF2-40B4-BE49-F238E27FC236}">
                  <a16:creationId xmlns:a16="http://schemas.microsoft.com/office/drawing/2014/main" id="{0AE25F71-2839-4805-B1EC-D9CD9ADD5F7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59" r="10312"/>
            <a:stretch/>
          </p:blipFill>
          <p:spPr bwMode="auto">
            <a:xfrm>
              <a:off x="5881535" y="5550686"/>
              <a:ext cx="3835496" cy="1128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5F4B3A8-6394-4921-BF83-55B71634F39E}"/>
                </a:ext>
              </a:extLst>
            </p:cNvPr>
            <p:cNvGrpSpPr/>
            <p:nvPr/>
          </p:nvGrpSpPr>
          <p:grpSpPr>
            <a:xfrm>
              <a:off x="6345151" y="1795341"/>
              <a:ext cx="4569553" cy="4014261"/>
              <a:chOff x="3166756" y="2041563"/>
              <a:chExt cx="5360024" cy="460688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1163733-D06B-4FD2-948C-03EDA1835B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4095" y="3283028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7E5A4C6-E246-4C32-9889-51320746B7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6211" y="2204737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708C3E1F-BFA5-4E63-8C9D-AD6BCBB1E4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67150" y="2204737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E77D42D2-655B-4501-942C-547216E568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63975" y="3283028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91" name="Picture 90">
                <a:extLst>
                  <a:ext uri="{FF2B5EF4-FFF2-40B4-BE49-F238E27FC236}">
                    <a16:creationId xmlns:a16="http://schemas.microsoft.com/office/drawing/2014/main" id="{63516DC6-127F-4D36-B671-263D959DFB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34334" y="3283028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9AE43038-E357-4CD0-95BD-B3BE3E9460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34334" y="2204737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93" name="Picture 92">
                <a:extLst>
                  <a:ext uri="{FF2B5EF4-FFF2-40B4-BE49-F238E27FC236}">
                    <a16:creationId xmlns:a16="http://schemas.microsoft.com/office/drawing/2014/main" id="{C1BCCB49-0FFC-43A5-8C22-89D2BCCA32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45272" y="2204737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94" name="Picture 93">
                <a:extLst>
                  <a:ext uri="{FF2B5EF4-FFF2-40B4-BE49-F238E27FC236}">
                    <a16:creationId xmlns:a16="http://schemas.microsoft.com/office/drawing/2014/main" id="{B2DCFC61-B825-4632-B628-D029E90ABE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44215" y="3283028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A3EE64F7-70EE-4EEA-964C-222AF9A42C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46643" y="5439610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100" name="Picture 99">
                <a:extLst>
                  <a:ext uri="{FF2B5EF4-FFF2-40B4-BE49-F238E27FC236}">
                    <a16:creationId xmlns:a16="http://schemas.microsoft.com/office/drawing/2014/main" id="{DB32F90D-0E83-4161-A36F-87D222C7E1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48759" y="4361319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id="{281E404A-E6F9-4DC3-BD90-D5F80C9851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5972" y="4361319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102" name="Picture 101">
                <a:extLst>
                  <a:ext uri="{FF2B5EF4-FFF2-40B4-BE49-F238E27FC236}">
                    <a16:creationId xmlns:a16="http://schemas.microsoft.com/office/drawing/2014/main" id="{2ECFF24B-DF21-4D1B-B0A2-522200554B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2797" y="5439610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103" name="Picture 102">
                <a:extLst>
                  <a:ext uri="{FF2B5EF4-FFF2-40B4-BE49-F238E27FC236}">
                    <a16:creationId xmlns:a16="http://schemas.microsoft.com/office/drawing/2014/main" id="{791772FE-082C-4AD0-B64A-EC0A943B74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34334" y="5439610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1ED374B9-CEAA-4A7A-AB7D-4F03BBAEC0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34334" y="4361319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105" name="Picture 104">
                <a:extLst>
                  <a:ext uri="{FF2B5EF4-FFF2-40B4-BE49-F238E27FC236}">
                    <a16:creationId xmlns:a16="http://schemas.microsoft.com/office/drawing/2014/main" id="{72FD12DD-C89A-40F7-A50B-8BDA2B2F13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41546" y="4361319"/>
                <a:ext cx="1080000" cy="717600"/>
              </a:xfrm>
              <a:prstGeom prst="rect">
                <a:avLst/>
              </a:prstGeom>
            </p:spPr>
          </p:pic>
          <p:pic>
            <p:nvPicPr>
              <p:cNvPr id="106" name="Picture 105">
                <a:extLst>
                  <a:ext uri="{FF2B5EF4-FFF2-40B4-BE49-F238E27FC236}">
                    <a16:creationId xmlns:a16="http://schemas.microsoft.com/office/drawing/2014/main" id="{9080FC4B-B060-4FB3-836E-ED16594E1C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40489" y="5439610"/>
                <a:ext cx="1080000" cy="717600"/>
              </a:xfrm>
              <a:prstGeom prst="rect">
                <a:avLst/>
              </a:prstGeom>
            </p:spPr>
          </p:pic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F39AC69C-2706-4DA8-AFA7-BE388A452E0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50617" y="2184244"/>
                <a:ext cx="21297" cy="446420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C3AF48D4-8368-493E-9690-BBDCC5549DE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166756" y="2041563"/>
                <a:ext cx="5360022" cy="802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24288E62-4FD2-4298-A55F-88D6520112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31739" y="2184244"/>
                <a:ext cx="24472" cy="446420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E1CBAD34-FACB-400C-A619-43019B87DA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28230" y="2184244"/>
                <a:ext cx="13317" cy="446420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A9105852-814F-4537-99B9-6F268CE9AE1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18902" y="2184244"/>
                <a:ext cx="12014" cy="446420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19096DC7-F606-4198-BB4A-EE46A5A8D8B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66756" y="3093926"/>
                <a:ext cx="5360024" cy="0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D8B89E83-A51B-4462-9144-E245062C1B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66756" y="4197397"/>
                <a:ext cx="5360022" cy="0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4D8EA24E-04A4-418A-A409-18FE4E198C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66756" y="5258005"/>
                <a:ext cx="5360023" cy="0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F38D9916-7EF0-453F-A20D-F2FCBE73FE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63929" y="2041563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8AE551E6-0D4C-4AC5-828C-617C8C3BBD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71913" y="2202800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4E0D15B7-9BB2-45C3-9279-D2A953B80B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6701" y="2184244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90282A60-257B-426F-923D-E0D067B7F7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3304" y="2041563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7F87891F-45E7-4A1A-B8E5-63DAC44CE6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1288" y="2202800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96254A3F-1ED3-40CE-85C8-1981D5721D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6076" y="2184244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A6576CFA-6E70-4155-B668-630CA0FE69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31679" y="2041563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CAD1CC59-2C0C-403A-8EDE-D18010CC56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9663" y="2202800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580087D4-F69B-40E6-B8EB-012F03FE2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4451" y="2184244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FAD95FA7-9E01-4C96-9639-ECBAA721B8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22931" y="2041563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9C6F5093-8168-4122-964C-0B8C3F1970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0915" y="2202800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EFF7BA44-F3B7-414F-BFC1-C033C0391E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5703" y="2184244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C4EDC3E6-824C-4F88-AD5B-1E04FDCB20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55991" y="3110944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51CD450E-08ED-4701-879E-BB8052113D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3975" y="3272181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A2247702-704B-4E79-8D21-66F004B2AE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8763" y="3253625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B3B34664-4808-478E-93F0-EB83B46065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25366" y="3110944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9D9F27B7-3004-4685-8ED4-26C8D5FE47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3350" y="3272181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47F6015D-9DAC-47E4-8DFC-F135A240A8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38138" y="3253625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D1BB3785-7BC6-4D67-A47D-23812B6452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23741" y="3110944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A3D20D39-87F9-4736-A510-4AEFD04CFF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25" y="3272181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EF88E74A-5409-441A-A6D3-C67CFAB1B7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36513" y="3253625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87DE5CF4-E94A-4709-AE33-521884AD77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14993" y="3110944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DF34047F-32A1-45D9-9B68-8E9E940BC7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22977" y="3272181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F463D3B9-4BCB-414B-B331-D2B1E59524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27765" y="3253625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794D8673-A3AC-4F5C-A583-5C32B00DF8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55990" y="4197397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D4C0A9AE-9515-4F62-A6F2-B6645A04BB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3974" y="4358634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E2AE70BF-F44E-445D-A72A-00EF98E5B4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8762" y="4340078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5200D76A-F194-40CC-914F-586C4A5B95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25365" y="4197397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BF3AAAF9-FFDA-48F3-B79A-02AEE580D6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3349" y="4358634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DEB9C7D9-2444-4FFF-A20C-412BD53A36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38137" y="4340078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A96613BA-2B45-4925-8D63-C6CD443C52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23740" y="4197397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EFFE6078-EF42-4B3E-9972-957A66C91F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24" y="4358634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EF40A9B8-E962-4BA0-A44F-F33CBB7A15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36512" y="4340078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4690BCA6-B1A6-4E11-9E63-2DCB756D21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14992" y="4197397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C25BCC49-1C5F-47B1-9FA6-B820278A4A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22976" y="4358634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FC0D8ED4-5BE6-4149-A33F-6BD5D28994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27764" y="4340078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A4AE05AB-FD29-4790-89EE-AF984148DB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55989" y="5275023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B0A913E0-ACB5-4576-9E90-D27F0C03C4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3973" y="5436260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7E554AD5-581B-48AD-9239-2749B65C64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8761" y="5417704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D90B0A71-6FEA-4FFF-A4BD-19FFFA03C8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25364" y="5275023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806BE706-47A6-4345-A3E2-B704094585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3348" y="5436260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FEB8E9BC-2728-40AC-9D55-401C219068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38136" y="5417704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410D9CC3-D585-4D05-B18F-664FB54521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23739" y="5275023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436A9177-7489-4FE9-BB53-7F2DE6D2D3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23" y="5436260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07A09C19-F551-41C9-93A5-560DB11AF2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36511" y="5417704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2B7F8654-0FB8-45B9-B8D9-B8FC977F39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14991" y="5275023"/>
                <a:ext cx="1" cy="285363"/>
              </a:xfrm>
              <a:prstGeom prst="line">
                <a:avLst/>
              </a:prstGeom>
              <a:ln w="38100">
                <a:solidFill>
                  <a:srgbClr val="2C2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CF445846-0D80-49FE-B2A1-BFF82DCBD1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22975" y="5436260"/>
                <a:ext cx="20955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D4FBEDC9-FD1F-4F3D-9A53-5128AB44BF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27763" y="5417704"/>
                <a:ext cx="0" cy="1539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EAC0DF2-90FB-4333-90DC-A1AE678318B3}"/>
                </a:ext>
              </a:extLst>
            </p:cNvPr>
            <p:cNvCxnSpPr>
              <a:cxnSpLocks/>
            </p:cNvCxnSpPr>
            <p:nvPr/>
          </p:nvCxnSpPr>
          <p:spPr>
            <a:xfrm>
              <a:off x="5609318" y="3673850"/>
              <a:ext cx="0" cy="287345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39E63D2-31BB-473E-8F3B-E8137308C8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09318" y="6547303"/>
              <a:ext cx="120604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85AE8884-80AC-4E31-849B-880B109F364C}"/>
                </a:ext>
              </a:extLst>
            </p:cNvPr>
            <p:cNvCxnSpPr>
              <a:cxnSpLocks/>
            </p:cNvCxnSpPr>
            <p:nvPr/>
          </p:nvCxnSpPr>
          <p:spPr>
            <a:xfrm>
              <a:off x="6345151" y="4598023"/>
              <a:ext cx="0" cy="37402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809E3FD-C615-4C1C-8CE3-B6C33E6F53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81535" y="4965700"/>
              <a:ext cx="0" cy="84390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DC5578F-754F-4396-96AF-F693B118EA3F}"/>
                </a:ext>
              </a:extLst>
            </p:cNvPr>
            <p:cNvCxnSpPr>
              <a:cxnSpLocks/>
            </p:cNvCxnSpPr>
            <p:nvPr/>
          </p:nvCxnSpPr>
          <p:spPr>
            <a:xfrm>
              <a:off x="9724695" y="5809602"/>
              <a:ext cx="143452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89E4EE16-66D4-49FD-AD87-E71C736B714A}"/>
                </a:ext>
              </a:extLst>
            </p:cNvPr>
            <p:cNvCxnSpPr>
              <a:cxnSpLocks/>
            </p:cNvCxnSpPr>
            <p:nvPr/>
          </p:nvCxnSpPr>
          <p:spPr>
            <a:xfrm>
              <a:off x="11156043" y="5209110"/>
              <a:ext cx="0" cy="6004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3980E04F-F27B-40E9-8041-41CEDBAEB6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95981" y="6544784"/>
              <a:ext cx="3096662" cy="251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260CDCE5-3225-4088-BC9E-7A64CFB620C8}"/>
                </a:ext>
              </a:extLst>
            </p:cNvPr>
            <p:cNvCxnSpPr>
              <a:cxnSpLocks/>
            </p:cNvCxnSpPr>
            <p:nvPr/>
          </p:nvCxnSpPr>
          <p:spPr>
            <a:xfrm>
              <a:off x="11889468" y="5206644"/>
              <a:ext cx="0" cy="134065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22" name="Picture 2" descr="https://external-content.duckduckgo.com/iu/?u=https%3A%2F%2Ftse4.mm.bing.net%2Fth%3Fid%3DOIP.m66a3HqA62YEcCRRq4d6dAHaDS%26pid%3DApi&amp;f=1&amp;ipt=cb6e307415bd55cc1cc962651afb1be6d0885775c77fcb9543525417cbed8412&amp;ipo=images">
              <a:extLst>
                <a:ext uri="{FF2B5EF4-FFF2-40B4-BE49-F238E27FC236}">
                  <a16:creationId xmlns:a16="http://schemas.microsoft.com/office/drawing/2014/main" id="{46FD2055-5222-4EEF-A958-99C49BCA79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4880" y="276338"/>
              <a:ext cx="2787115" cy="12347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ADD5279B-224C-40EF-AE0A-A8176C5824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69731" y="4965700"/>
              <a:ext cx="47392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8937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B9E0-22F0-4121-BAFD-8A4234D52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1.5mm pitch with TMAG3001 sensors</a:t>
            </a:r>
            <a:endParaRPr lang="de-DE" dirty="0"/>
          </a:p>
        </p:txBody>
      </p:sp>
      <p:sp>
        <p:nvSpPr>
          <p:cNvPr id="124" name="Content Placeholder 2">
            <a:extLst>
              <a:ext uri="{FF2B5EF4-FFF2-40B4-BE49-F238E27FC236}">
                <a16:creationId xmlns:a16="http://schemas.microsoft.com/office/drawing/2014/main" id="{D368DA5B-D875-4067-8C4D-421199DBE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232" y="3394464"/>
            <a:ext cx="2213811" cy="86024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de-DE" dirty="0"/>
              <a:t>DSBGA-6 0.8mm×1.3mm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2A42D3-E974-4842-B2ED-88A2506E2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559" y="1519912"/>
            <a:ext cx="3709435" cy="37094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D7BEB1-4CA6-4B74-A5D1-357338F3F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0883" y="1519912"/>
            <a:ext cx="4299303" cy="37094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2D540E-7C36-4168-9B4C-C9A154B4B1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353" y="2348815"/>
            <a:ext cx="1225988" cy="86024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76648B7D-7241-4ED1-B2FA-9049C8597EC4}"/>
              </a:ext>
            </a:extLst>
          </p:cNvPr>
          <p:cNvSpPr/>
          <p:nvPr/>
        </p:nvSpPr>
        <p:spPr>
          <a:xfrm>
            <a:off x="7952685" y="2392708"/>
            <a:ext cx="197460" cy="214184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02B0D8-D9A1-4D96-8723-B50B5E899893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6708994" y="1550685"/>
            <a:ext cx="1272608" cy="87339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2BF8526-FE46-4862-88EE-B8446933211F}"/>
              </a:ext>
            </a:extLst>
          </p:cNvPr>
          <p:cNvCxnSpPr>
            <a:cxnSpLocks/>
            <a:endCxn id="8" idx="4"/>
          </p:cNvCxnSpPr>
          <p:nvPr/>
        </p:nvCxnSpPr>
        <p:spPr>
          <a:xfrm flipV="1">
            <a:off x="6708994" y="2606892"/>
            <a:ext cx="1342421" cy="2637546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C2A4DA9-B867-48D0-BC6B-564FD7652122}"/>
              </a:ext>
            </a:extLst>
          </p:cNvPr>
          <p:cNvSpPr txBox="1">
            <a:spLocks/>
          </p:cNvSpPr>
          <p:nvPr/>
        </p:nvSpPr>
        <p:spPr>
          <a:xfrm>
            <a:off x="553232" y="5526039"/>
            <a:ext cx="10866954" cy="858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Field range of 260mT limits distance to magnet to 5-10mm</a:t>
            </a:r>
          </a:p>
        </p:txBody>
      </p:sp>
    </p:spTree>
    <p:extLst>
      <p:ext uri="{BB962C8B-B14F-4D97-AF65-F5344CB8AC3E}">
        <p14:creationId xmlns:p14="http://schemas.microsoft.com/office/powerpoint/2010/main" val="3629059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B9E0-22F0-4121-BAFD-8A4234D5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mapper</a:t>
            </a:r>
            <a:endParaRPr lang="de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1BA1F8-87CA-482B-94BC-FD0A4A6CE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Fast </a:t>
            </a:r>
            <a:r>
              <a:rPr lang="de-DE" dirty="0" err="1"/>
              <a:t>measurements</a:t>
            </a:r>
            <a:endParaRPr lang="de-DE" dirty="0"/>
          </a:p>
          <a:p>
            <a:r>
              <a:rPr lang="de-DE" dirty="0" err="1"/>
              <a:t>Build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magnet</a:t>
            </a:r>
            <a:r>
              <a:rPr lang="de-DE" dirty="0"/>
              <a:t> </a:t>
            </a:r>
            <a:r>
              <a:rPr lang="de-DE" dirty="0" err="1"/>
              <a:t>error</a:t>
            </a:r>
            <a:r>
              <a:rPr lang="de-DE" dirty="0"/>
              <a:t> </a:t>
            </a:r>
            <a:r>
              <a:rPr lang="de-DE" dirty="0" err="1"/>
              <a:t>distrbution</a:t>
            </a:r>
            <a:endParaRPr lang="de-DE" dirty="0"/>
          </a:p>
          <a:p>
            <a:r>
              <a:rPr lang="de-DE" dirty="0"/>
              <a:t>Virtual </a:t>
            </a:r>
            <a:r>
              <a:rPr lang="de-DE" dirty="0" err="1"/>
              <a:t>measurements</a:t>
            </a:r>
            <a:r>
              <a:rPr lang="de-DE" dirty="0"/>
              <a:t> </a:t>
            </a:r>
            <a:r>
              <a:rPr lang="de-DE" dirty="0" err="1"/>
              <a:t>derived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magnet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r>
              <a:rPr lang="de-DE" dirty="0" err="1"/>
              <a:t>Improves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sorting</a:t>
            </a:r>
            <a:endParaRPr lang="de-DE" dirty="0"/>
          </a:p>
          <a:p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shimming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3806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measurement of magnetic errors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E3084-6466-4257-A637-39246CEAE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825353"/>
            <a:ext cx="10677525" cy="4369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i="1" dirty="0"/>
              <a:t>Poster M. Tischer </a:t>
            </a:r>
            <a:r>
              <a:rPr lang="en-US" sz="2000" i="1" dirty="0"/>
              <a:t>“Magnetic Measurements and Tuning of an APPLE-III Undulator for FLASH at DESY”</a:t>
            </a:r>
          </a:p>
          <a:p>
            <a:pPr marL="0" indent="0">
              <a:buNone/>
            </a:pPr>
            <a:endParaRPr lang="de-DE" sz="2000" i="1" dirty="0"/>
          </a:p>
        </p:txBody>
      </p:sp>
      <p:pic>
        <p:nvPicPr>
          <p:cNvPr id="6" name="Grafik 124">
            <a:extLst>
              <a:ext uri="{FF2B5EF4-FFF2-40B4-BE49-F238E27FC236}">
                <a16:creationId xmlns:a16="http://schemas.microsoft.com/office/drawing/2014/main" id="{373875C7-E9DD-4AA9-B904-AA3CBD222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4109" y="1307794"/>
            <a:ext cx="3895126" cy="4251233"/>
          </a:xfrm>
          <a:prstGeom prst="rect">
            <a:avLst/>
          </a:prstGeom>
        </p:spPr>
      </p:pic>
      <p:pic>
        <p:nvPicPr>
          <p:cNvPr id="11" name="Grafik 8">
            <a:extLst>
              <a:ext uri="{FF2B5EF4-FFF2-40B4-BE49-F238E27FC236}">
                <a16:creationId xmlns:a16="http://schemas.microsoft.com/office/drawing/2014/main" id="{2FF9F241-02C2-4E0C-B446-CD5FC4377E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9" r="7587"/>
          <a:stretch/>
        </p:blipFill>
        <p:spPr>
          <a:xfrm rot="5400000">
            <a:off x="5566189" y="3623313"/>
            <a:ext cx="1996545" cy="182127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29621B2-9B4C-489C-BFEF-87FBD64FD0E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12765" y="1307794"/>
            <a:ext cx="4648819" cy="40906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C4E149-92B3-4ABE-93B4-78D18A8EF363}"/>
              </a:ext>
            </a:extLst>
          </p:cNvPr>
          <p:cNvPicPr/>
          <p:nvPr/>
        </p:nvPicPr>
        <p:blipFill rotWithShape="1">
          <a:blip r:embed="rId5"/>
          <a:srcRect l="6711" r="59574" b="34252"/>
          <a:stretch/>
        </p:blipFill>
        <p:spPr>
          <a:xfrm>
            <a:off x="5653825" y="1307794"/>
            <a:ext cx="1821273" cy="204170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4B8A785-14AF-465A-A0DE-E32936ED057D}"/>
              </a:ext>
            </a:extLst>
          </p:cNvPr>
          <p:cNvSpPr txBox="1">
            <a:spLocks/>
          </p:cNvSpPr>
          <p:nvPr/>
        </p:nvSpPr>
        <p:spPr>
          <a:xfrm>
            <a:off x="838199" y="5567500"/>
            <a:ext cx="10515601" cy="925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093494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E3084-6466-4257-A637-39246CEAE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7215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B9E0-22F0-4121-BAFD-8A4234D5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Pulsed wire</a:t>
            </a:r>
            <a:endParaRPr lang="de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1BA1F8-87CA-482B-94BC-FD0A4A6CE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578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Inverse pulsed wire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E3084-6466-4257-A637-39246CEAE2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3947" y="4043428"/>
                <a:ext cx="11215561" cy="2814572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Propagation speed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m:rPr>
                        <m:nor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300</m:t>
                    </m:r>
                    <m:r>
                      <m:rPr>
                        <m:nor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r>
                  <a:rPr lang="en-US" sz="2400" dirty="0"/>
                  <a:t> sampling rate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m:rPr>
                        <m:nor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0.3</m:t>
                    </m:r>
                    <m:r>
                      <m:rPr>
                        <m:nor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2400" dirty="0"/>
                  <a:t> resolution</a:t>
                </a:r>
              </a:p>
              <a:p>
                <a14:m>
                  <m:oMath xmlns:m="http://schemas.openxmlformats.org/officeDocument/2006/math">
                    <m:r>
                      <a:rPr lang="de-DE" sz="2400" i="1" dirty="0">
                        <a:latin typeface="Cambria Math" panose="02040503050406030204" pitchFamily="18" charset="0"/>
                      </a:rPr>
                      <m:t>30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𝑚𝑉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/(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sz="2400" dirty="0"/>
                  <a:t> </a:t>
                </a:r>
                <a:r>
                  <a:rPr lang="de-DE" sz="2400" dirty="0" err="1"/>
                  <a:t>step</a:t>
                </a:r>
                <a:r>
                  <a:rPr lang="de-DE" sz="2400" dirty="0"/>
                  <a:t> </a:t>
                </a:r>
                <a:r>
                  <a:rPr lang="de-DE" sz="2400" dirty="0" err="1"/>
                  <a:t>sensitivity</a:t>
                </a:r>
                <a:r>
                  <a:rPr lang="de-DE" sz="2400" dirty="0"/>
                  <a:t> </a:t>
                </a:r>
                <a:r>
                  <a:rPr lang="de-DE" sz="2400" dirty="0" err="1"/>
                  <a:t>of</a:t>
                </a:r>
                <a:r>
                  <a:rPr lang="de-DE" sz="2400" dirty="0"/>
                  <a:t> </a:t>
                </a:r>
                <a:r>
                  <a:rPr lang="de-DE" sz="2400" dirty="0" err="1"/>
                  <a:t>field</a:t>
                </a:r>
                <a:endParaRPr lang="de-DE" sz="2400" dirty="0"/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/(</m:t>
                    </m:r>
                    <m:r>
                      <a:rPr lang="de-DE" sz="2400" i="1" dirty="0" err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)/(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sz="2400" dirty="0"/>
                  <a:t> </a:t>
                </a:r>
                <a:r>
                  <a:rPr lang="de-DE" sz="2400" dirty="0" err="1"/>
                  <a:t>speed</a:t>
                </a:r>
                <a:r>
                  <a:rPr lang="de-DE" sz="2400" dirty="0"/>
                  <a:t> </a:t>
                </a:r>
                <a:r>
                  <a:rPr lang="de-DE" sz="2400" dirty="0" err="1"/>
                  <a:t>sensitivity</a:t>
                </a:r>
                <a:r>
                  <a:rPr lang="de-DE" sz="2400" dirty="0"/>
                  <a:t> </a:t>
                </a:r>
                <a:r>
                  <a:rPr lang="de-DE" sz="2400" dirty="0" err="1"/>
                  <a:t>of</a:t>
                </a:r>
                <a:r>
                  <a:rPr lang="de-DE" sz="2400" dirty="0"/>
                  <a:t> </a:t>
                </a:r>
                <a:r>
                  <a:rPr lang="de-DE" sz="2400" dirty="0" err="1"/>
                  <a:t>field</a:t>
                </a:r>
                <a:r>
                  <a:rPr lang="de-DE" sz="2400" dirty="0"/>
                  <a:t> integral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𝑛𝑉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/(</m:t>
                    </m:r>
                    <m:r>
                      <a:rPr lang="de-DE" sz="2400" i="1" dirty="0" err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de-DE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2400" i="1" dirty="0">
                        <a:latin typeface="Cambria Math" panose="02040503050406030204" pitchFamily="18" charset="0"/>
                      </a:rPr>
                      <m:t>)/(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de-DE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acceleration sensitivity of second field integral</a:t>
                </a:r>
              </a:p>
              <a:p>
                <a:r>
                  <a:rPr lang="en-US" sz="2400" dirty="0"/>
                  <a:t>Noise floor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𝑛𝑉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𝐻𝑧</m:t>
                        </m:r>
                      </m:e>
                    </m:rad>
                  </m:oMath>
                </a14:m>
                <a:r>
                  <a:rPr lang="de-DE" sz="2400" dirty="0"/>
                  <a:t> spectal noise density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~1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de-DE" sz="2400" dirty="0"/>
                  <a:t> rms voltage </a:t>
                </a:r>
                <a:r>
                  <a:rPr lang="de-DE" sz="2400" dirty="0" err="1"/>
                  <a:t>noise</a:t>
                </a:r>
                <a:r>
                  <a:rPr lang="de-DE" sz="2400" dirty="0"/>
                  <a:t> @ 1MHz BW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E3084-6466-4257-A637-39246CEAE2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3947" y="4043428"/>
                <a:ext cx="11215561" cy="2814572"/>
              </a:xfrm>
              <a:blipFill>
                <a:blip r:embed="rId10"/>
                <a:stretch>
                  <a:fillRect l="-707" t="-3030" b="-194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12CE9C9E-BD20-46AC-BE6A-26272C7E6DC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39949" y="3357564"/>
              <a:ext cx="11138104" cy="7048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84526">
                      <a:extLst>
                        <a:ext uri="{9D8B030D-6E8A-4147-A177-3AD203B41FA5}">
                          <a16:colId xmlns:a16="http://schemas.microsoft.com/office/drawing/2014/main" val="991443955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3407715417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983194712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3064449080"/>
                        </a:ext>
                      </a:extLst>
                    </a:gridCol>
                  </a:tblGrid>
                  <a:tr h="43285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𝑑𝐵</m:t>
                                </m:r>
                                <m:d>
                                  <m:dPr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𝑐𝑡</m:t>
                                    </m:r>
                                  </m:e>
                                </m:d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𝑑𝑠</m:t>
                                </m:r>
                              </m:oMath>
                            </m:oMathPara>
                          </a14:m>
                          <a:endParaRPr lang="de-DE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b="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𝑐𝑡</m:t>
                                </m:r>
                                <m:r>
                                  <a:rPr lang="en-US" b="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de-DE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)=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  <m:nary>
                                  <m:naryPr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𝑐𝑡</m:t>
                                    </m:r>
                                  </m:sup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𝐵𝑑𝑥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de-DE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nary>
                                  <m:naryPr>
                                    <m:chr m:val="∬"/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𝑐𝑡</m:t>
                                    </m:r>
                                  </m:sup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𝐵𝑑𝑥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de-DE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984945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12CE9C9E-BD20-46AC-BE6A-26272C7E6DC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8658270"/>
                  </p:ext>
                </p:extLst>
              </p:nvPr>
            </p:nvGraphicFramePr>
            <p:xfrm>
              <a:off x="539949" y="3357564"/>
              <a:ext cx="11138104" cy="7048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84526">
                      <a:extLst>
                        <a:ext uri="{9D8B030D-6E8A-4147-A177-3AD203B41FA5}">
                          <a16:colId xmlns:a16="http://schemas.microsoft.com/office/drawing/2014/main" val="991443955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3407715417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983194712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3064449080"/>
                        </a:ext>
                      </a:extLst>
                    </a:gridCol>
                  </a:tblGrid>
                  <a:tr h="70485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r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000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200000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9849459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pulse">
            <a:hlinkClick r:id="" action="ppaction://media"/>
            <a:extLst>
              <a:ext uri="{FF2B5EF4-FFF2-40B4-BE49-F238E27FC236}">
                <a16:creationId xmlns:a16="http://schemas.microsoft.com/office/drawing/2014/main" id="{238C17E9-F4EF-4734-B694-F95E4F77927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539949" y="1689324"/>
            <a:ext cx="2779200" cy="1667520"/>
          </a:xfrm>
          <a:prstGeom prst="rect">
            <a:avLst/>
          </a:prstGeom>
        </p:spPr>
      </p:pic>
      <p:pic>
        <p:nvPicPr>
          <p:cNvPr id="18" name="step">
            <a:hlinkClick r:id="" action="ppaction://media"/>
            <a:extLst>
              <a:ext uri="{FF2B5EF4-FFF2-40B4-BE49-F238E27FC236}">
                <a16:creationId xmlns:a16="http://schemas.microsoft.com/office/drawing/2014/main" id="{2A012675-E692-46BC-ADFB-FFF2E2AE0E9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344602" y="1689324"/>
            <a:ext cx="2778000" cy="1666800"/>
          </a:xfrm>
          <a:prstGeom prst="rect">
            <a:avLst/>
          </a:prstGeom>
        </p:spPr>
      </p:pic>
      <p:pic>
        <p:nvPicPr>
          <p:cNvPr id="19" name="lin">
            <a:hlinkClick r:id="" action="ppaction://media"/>
            <a:extLst>
              <a:ext uri="{FF2B5EF4-FFF2-40B4-BE49-F238E27FC236}">
                <a16:creationId xmlns:a16="http://schemas.microsoft.com/office/drawing/2014/main" id="{4DA53F93-68F4-4609-9B67-42F2D85F0CF4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148055" y="1689324"/>
            <a:ext cx="2778000" cy="1666800"/>
          </a:xfrm>
          <a:prstGeom prst="rect">
            <a:avLst/>
          </a:prstGeom>
        </p:spPr>
      </p:pic>
      <p:pic>
        <p:nvPicPr>
          <p:cNvPr id="20" name="acc">
            <a:hlinkClick r:id="" action="ppaction://media"/>
            <a:extLst>
              <a:ext uri="{FF2B5EF4-FFF2-40B4-BE49-F238E27FC236}">
                <a16:creationId xmlns:a16="http://schemas.microsoft.com/office/drawing/2014/main" id="{4B9789AB-17E7-468A-BB42-C73DAFC07DD0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8951508" y="1689324"/>
            <a:ext cx="2778000" cy="16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79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80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80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80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25" repeatCount="indefinite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31" repeatCount="indefinite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37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ADAQ4003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E3084-6466-4257-A637-39246CEAE2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332533" cy="4351338"/>
              </a:xfrm>
            </p:spPr>
            <p:txBody>
              <a:bodyPr/>
              <a:lstStyle/>
              <a:p>
                <a:r>
                  <a:rPr lang="en-US" dirty="0"/>
                  <a:t>ADC 18bit x 2Msps,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~30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 RMS noise</a:t>
                </a:r>
              </a:p>
              <a:p>
                <a:r>
                  <a:rPr lang="en-US" dirty="0"/>
                  <a:t>Low noise preamplifier ADA4898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0.9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𝑛𝑉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𝐻𝑧</m:t>
                        </m:r>
                      </m:e>
                    </m:rad>
                  </m:oMath>
                </a14:m>
                <a:r>
                  <a:rPr lang="de-DE" dirty="0"/>
                  <a:t>, 65MHz GBW</a:t>
                </a:r>
              </a:p>
              <a:p>
                <a:r>
                  <a:rPr lang="de-DE" dirty="0"/>
                  <a:t>Gain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de-DE" dirty="0"/>
                  <a:t>50 </a:t>
                </a:r>
                <a:r>
                  <a:rPr lang="de-DE" dirty="0" err="1"/>
                  <a:t>makes</a:t>
                </a:r>
                <a:r>
                  <a:rPr lang="de-DE" dirty="0"/>
                  <a:t> ADC </a:t>
                </a:r>
                <a:r>
                  <a:rPr lang="de-DE" dirty="0" err="1"/>
                  <a:t>input</a:t>
                </a:r>
                <a:r>
                  <a:rPr lang="de-DE" dirty="0"/>
                  <a:t> </a:t>
                </a:r>
                <a:r>
                  <a:rPr lang="de-DE" dirty="0" err="1"/>
                  <a:t>reffered</a:t>
                </a:r>
                <a:r>
                  <a:rPr lang="de-DE" dirty="0"/>
                  <a:t> </a:t>
                </a:r>
                <a:r>
                  <a:rPr lang="de-DE" dirty="0" err="1"/>
                  <a:t>noise</a:t>
                </a:r>
                <a:r>
                  <a:rPr lang="de-DE" dirty="0"/>
                  <a:t> </a:t>
                </a:r>
                <a:r>
                  <a:rPr lang="de-DE" dirty="0" err="1"/>
                  <a:t>below</a:t>
                </a:r>
                <a:r>
                  <a:rPr lang="de-DE" dirty="0"/>
                  <a:t> </a:t>
                </a:r>
                <a:r>
                  <a:rPr lang="de-DE" dirty="0" err="1"/>
                  <a:t>preamp</a:t>
                </a:r>
                <a:r>
                  <a:rPr lang="de-DE" dirty="0"/>
                  <a:t> &amp; 1MHz </a:t>
                </a:r>
                <a:r>
                  <a:rPr lang="de-DE" dirty="0" err="1"/>
                  <a:t>bandwidth</a:t>
                </a:r>
                <a:endParaRPr lang="de-D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E3084-6466-4257-A637-39246CEAE2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332533" cy="4351338"/>
              </a:xfrm>
              <a:blipFill>
                <a:blip r:embed="rId2"/>
                <a:stretch>
                  <a:fillRect l="-1734" t="-2241" r="-19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ADAQ400x Evaluation Board - Top View">
            <a:extLst>
              <a:ext uri="{FF2B5EF4-FFF2-40B4-BE49-F238E27FC236}">
                <a16:creationId xmlns:a16="http://schemas.microsoft.com/office/drawing/2014/main" id="{12C09B7C-9B39-445F-A462-FD13139F1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983" y="457157"/>
            <a:ext cx="4964159" cy="114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318327-160A-4395-AACF-E77215B57A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6103" y="2103352"/>
            <a:ext cx="4281921" cy="407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9898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E3084-6466-4257-A637-39246CEAE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16962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Inverse pulsed wire</a:t>
            </a:r>
            <a:endParaRPr lang="de-DE" dirty="0"/>
          </a:p>
        </p:txBody>
      </p:sp>
      <p:pic>
        <p:nvPicPr>
          <p:cNvPr id="4" name="pulse">
            <a:hlinkClick r:id="" action="ppaction://media"/>
            <a:extLst>
              <a:ext uri="{FF2B5EF4-FFF2-40B4-BE49-F238E27FC236}">
                <a16:creationId xmlns:a16="http://schemas.microsoft.com/office/drawing/2014/main" id="{827962C9-1D52-4BD8-AC65-5687FD0067C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39948" y="1690688"/>
            <a:ext cx="2777924" cy="1666876"/>
          </a:xfrm>
          <a:prstGeom prst="rect">
            <a:avLst/>
          </a:prstGeom>
        </p:spPr>
      </p:pic>
      <p:pic>
        <p:nvPicPr>
          <p:cNvPr id="5" name="step">
            <a:hlinkClick r:id="" action="ppaction://media"/>
            <a:extLst>
              <a:ext uri="{FF2B5EF4-FFF2-40B4-BE49-F238E27FC236}">
                <a16:creationId xmlns:a16="http://schemas.microsoft.com/office/drawing/2014/main" id="{D0272A7E-8AC7-4AE7-B618-35339C4A0F0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343875" y="1690688"/>
            <a:ext cx="2778127" cy="1666876"/>
          </a:xfrm>
          <a:prstGeom prst="rect">
            <a:avLst/>
          </a:prstGeom>
        </p:spPr>
      </p:pic>
      <p:pic>
        <p:nvPicPr>
          <p:cNvPr id="6" name="lin">
            <a:hlinkClick r:id="" action="ppaction://media"/>
            <a:extLst>
              <a:ext uri="{FF2B5EF4-FFF2-40B4-BE49-F238E27FC236}">
                <a16:creationId xmlns:a16="http://schemas.microsoft.com/office/drawing/2014/main" id="{34B73D54-951D-4F95-A58C-7A328EC6CB8D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148005" y="1690688"/>
            <a:ext cx="2778127" cy="1666876"/>
          </a:xfrm>
          <a:prstGeom prst="rect">
            <a:avLst/>
          </a:prstGeom>
        </p:spPr>
      </p:pic>
      <p:pic>
        <p:nvPicPr>
          <p:cNvPr id="7" name="acc">
            <a:hlinkClick r:id="" action="ppaction://media"/>
            <a:extLst>
              <a:ext uri="{FF2B5EF4-FFF2-40B4-BE49-F238E27FC236}">
                <a16:creationId xmlns:a16="http://schemas.microsoft.com/office/drawing/2014/main" id="{04C40E42-41A2-4508-BEA5-BE263820E81B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952135" y="1690688"/>
            <a:ext cx="2778127" cy="16668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12CE9C9E-BD20-46AC-BE6A-26272C7E6DC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8658270"/>
                  </p:ext>
                </p:extLst>
              </p:nvPr>
            </p:nvGraphicFramePr>
            <p:xfrm>
              <a:off x="539949" y="3357564"/>
              <a:ext cx="11138104" cy="7048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84526">
                      <a:extLst>
                        <a:ext uri="{9D8B030D-6E8A-4147-A177-3AD203B41FA5}">
                          <a16:colId xmlns:a16="http://schemas.microsoft.com/office/drawing/2014/main" val="991443955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3407715417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983194712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3064449080"/>
                        </a:ext>
                      </a:extLst>
                    </a:gridCol>
                  </a:tblGrid>
                  <a:tr h="43285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𝑑𝐵</m:t>
                                </m:r>
                                <m:d>
                                  <m:dPr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𝑐𝑡</m:t>
                                    </m:r>
                                  </m:e>
                                </m:d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𝑑𝑠</m:t>
                                </m:r>
                              </m:oMath>
                            </m:oMathPara>
                          </a14:m>
                          <a:endParaRPr lang="de-DE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b="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𝑐𝑡</m:t>
                                </m:r>
                                <m:r>
                                  <a:rPr lang="en-US" b="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de-DE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)=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  <m:nary>
                                  <m:naryPr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𝑐𝑡</m:t>
                                    </m:r>
                                  </m:sup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𝐵𝑑𝑥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de-DE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nary>
                                  <m:naryPr>
                                    <m:chr m:val="∬"/>
                                    <m:ctrl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𝑐𝑡</m:t>
                                    </m:r>
                                  </m:sup>
                                  <m:e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𝐵𝑑𝑥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de-DE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984945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12CE9C9E-BD20-46AC-BE6A-26272C7E6DC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8658270"/>
                  </p:ext>
                </p:extLst>
              </p:nvPr>
            </p:nvGraphicFramePr>
            <p:xfrm>
              <a:off x="539949" y="3357564"/>
              <a:ext cx="11138104" cy="7048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84526">
                      <a:extLst>
                        <a:ext uri="{9D8B030D-6E8A-4147-A177-3AD203B41FA5}">
                          <a16:colId xmlns:a16="http://schemas.microsoft.com/office/drawing/2014/main" val="991443955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3407715417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983194712"/>
                        </a:ext>
                      </a:extLst>
                    </a:gridCol>
                    <a:gridCol w="2784526">
                      <a:extLst>
                        <a:ext uri="{9D8B030D-6E8A-4147-A177-3AD203B41FA5}">
                          <a16:colId xmlns:a16="http://schemas.microsoft.com/office/drawing/2014/main" val="3064449080"/>
                        </a:ext>
                      </a:extLst>
                    </a:gridCol>
                  </a:tblGrid>
                  <a:tr h="70485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r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100000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200000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l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9849459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843D9C4-B810-4F5D-9774-8B9AC7A98B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3947" y="4043428"/>
                <a:ext cx="11215561" cy="28145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Propagation speed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m:rPr>
                        <m:nor/>
                      </m:rPr>
                      <a:rPr lang="en-US" sz="2400" dirty="0" smtClean="0">
                        <a:latin typeface="Cambria Math" panose="02040503050406030204" pitchFamily="18" charset="0"/>
                      </a:rPr>
                      <m:t>300</m:t>
                    </m:r>
                    <m:r>
                      <m:rPr>
                        <m:nor/>
                      </m:rPr>
                      <a:rPr lang="en-US" sz="240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US" sz="240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sz="2400" dirty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r>
                  <a:rPr lang="en-US" sz="2400" dirty="0"/>
                  <a:t> sampling rate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m:rPr>
                        <m:nor/>
                      </m:rPr>
                      <a:rPr lang="en-US" sz="2400" dirty="0" smtClean="0">
                        <a:latin typeface="Cambria Math" panose="02040503050406030204" pitchFamily="18" charset="0"/>
                      </a:rPr>
                      <m:t>0.3</m:t>
                    </m:r>
                    <m:r>
                      <m:rPr>
                        <m:nor/>
                      </m:rPr>
                      <a:rPr lang="en-US" sz="2400" dirty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2400" dirty="0"/>
                  <a:t> resolution</a:t>
                </a:r>
              </a:p>
              <a:p>
                <a14:m>
                  <m:oMath xmlns:m="http://schemas.openxmlformats.org/officeDocument/2006/math">
                    <m:r>
                      <a:rPr lang="de-DE" sz="2400" i="1" dirty="0">
                        <a:latin typeface="Cambria Math" panose="02040503050406030204" pitchFamily="18" charset="0"/>
                      </a:rPr>
                      <m:t>30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𝑚𝑉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/(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sz="2400" dirty="0"/>
                  <a:t> </a:t>
                </a:r>
                <a:r>
                  <a:rPr lang="de-DE" sz="2400" dirty="0" err="1"/>
                  <a:t>step</a:t>
                </a:r>
                <a:r>
                  <a:rPr lang="de-DE" sz="2400" dirty="0"/>
                  <a:t> </a:t>
                </a:r>
                <a:r>
                  <a:rPr lang="de-DE" sz="2400" dirty="0" err="1"/>
                  <a:t>sensitivity</a:t>
                </a:r>
                <a:r>
                  <a:rPr lang="de-DE" sz="2400" dirty="0"/>
                  <a:t> </a:t>
                </a:r>
                <a:r>
                  <a:rPr lang="de-DE" sz="2400" dirty="0" err="1"/>
                  <a:t>of</a:t>
                </a:r>
                <a:r>
                  <a:rPr lang="de-DE" sz="2400" dirty="0"/>
                  <a:t> </a:t>
                </a:r>
                <a:r>
                  <a:rPr lang="de-DE" sz="2400" dirty="0" err="1"/>
                  <a:t>field</a:t>
                </a:r>
                <a:endParaRPr lang="de-DE" sz="2400" dirty="0"/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𝑚𝑉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/(</m:t>
                    </m:r>
                    <m:r>
                      <a:rPr lang="de-DE" sz="2400" i="1" dirty="0" err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)/(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sz="2400" dirty="0"/>
                  <a:t> </a:t>
                </a:r>
                <a:r>
                  <a:rPr lang="de-DE" sz="2400" dirty="0" err="1"/>
                  <a:t>speed</a:t>
                </a:r>
                <a:r>
                  <a:rPr lang="de-DE" sz="2400" dirty="0"/>
                  <a:t> </a:t>
                </a:r>
                <a:r>
                  <a:rPr lang="de-DE" sz="2400" dirty="0" err="1"/>
                  <a:t>sensitivity</a:t>
                </a:r>
                <a:r>
                  <a:rPr lang="de-DE" sz="2400" dirty="0"/>
                  <a:t> </a:t>
                </a:r>
                <a:r>
                  <a:rPr lang="de-DE" sz="2400" dirty="0" err="1"/>
                  <a:t>of</a:t>
                </a:r>
                <a:r>
                  <a:rPr lang="de-DE" sz="2400" dirty="0"/>
                  <a:t> </a:t>
                </a:r>
                <a:r>
                  <a:rPr lang="de-DE" sz="2400" dirty="0" err="1"/>
                  <a:t>field</a:t>
                </a:r>
                <a:r>
                  <a:rPr lang="de-DE" sz="2400" dirty="0"/>
                  <a:t> integral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𝑛𝑉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/(</m:t>
                    </m:r>
                    <m:r>
                      <a:rPr lang="de-DE" sz="2400" i="1" dirty="0" err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de-DE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2400" i="1" dirty="0">
                        <a:latin typeface="Cambria Math" panose="02040503050406030204" pitchFamily="18" charset="0"/>
                      </a:rPr>
                      <m:t>)/(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de-DE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acceleration sensitivity of second field integral</a:t>
                </a:r>
              </a:p>
              <a:p>
                <a:r>
                  <a:rPr lang="en-US" sz="2400" dirty="0"/>
                  <a:t>Noise floor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𝑛𝑉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𝐻𝑧</m:t>
                        </m:r>
                      </m:e>
                    </m:rad>
                  </m:oMath>
                </a14:m>
                <a:r>
                  <a:rPr lang="de-DE" sz="2400" dirty="0"/>
                  <a:t> spectal noise density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~1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de-DE" sz="2400" dirty="0"/>
                  <a:t> rms voltage </a:t>
                </a:r>
                <a:r>
                  <a:rPr lang="de-DE" sz="2400" dirty="0" err="1"/>
                  <a:t>noise</a:t>
                </a:r>
                <a:r>
                  <a:rPr lang="de-DE" sz="2400" dirty="0"/>
                  <a:t> @ 1MHz BW</a:t>
                </a: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843D9C4-B810-4F5D-9774-8B9AC7A98B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947" y="4043428"/>
                <a:ext cx="11215561" cy="2814572"/>
              </a:xfrm>
              <a:prstGeom prst="rect">
                <a:avLst/>
              </a:prstGeom>
              <a:blipFill>
                <a:blip r:embed="rId13"/>
                <a:stretch>
                  <a:fillRect l="-707" t="-3030" b="-194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879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4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8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36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3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38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39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characterization by stretched wire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E3084-6466-4257-A637-39246CEAE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167312"/>
            <a:ext cx="10749249" cy="9422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200" i="1" dirty="0"/>
              <a:t>Poster M. </a:t>
            </a:r>
            <a:r>
              <a:rPr lang="de-DE" sz="2200" i="1" dirty="0" err="1"/>
              <a:t>Gehlot</a:t>
            </a:r>
            <a:r>
              <a:rPr lang="de-DE" sz="2200" i="1" dirty="0"/>
              <a:t> “</a:t>
            </a:r>
            <a:r>
              <a:rPr lang="en-US" sz="2200" i="1" dirty="0"/>
              <a:t>PM &amp; Fe Material Characterization for PETRA IV DLQ Prototype Magnets”</a:t>
            </a:r>
            <a:endParaRPr lang="de-DE" sz="2200" dirty="0"/>
          </a:p>
          <a:p>
            <a:pPr marL="0" indent="0">
              <a:buNone/>
            </a:pPr>
            <a:r>
              <a:rPr lang="de-DE" sz="2200" dirty="0" err="1"/>
              <a:t>Optimze</a:t>
            </a:r>
            <a:r>
              <a:rPr lang="de-DE" sz="2200" dirty="0"/>
              <a:t> </a:t>
            </a:r>
            <a:r>
              <a:rPr lang="de-DE" sz="2200" dirty="0" err="1"/>
              <a:t>magnet</a:t>
            </a:r>
            <a:r>
              <a:rPr lang="de-DE" sz="2200" dirty="0"/>
              <a:t> </a:t>
            </a:r>
            <a:r>
              <a:rPr lang="de-DE" sz="2200" dirty="0" err="1"/>
              <a:t>model</a:t>
            </a:r>
            <a:r>
              <a:rPr lang="de-DE" sz="2200" dirty="0"/>
              <a:t> </a:t>
            </a:r>
            <a:r>
              <a:rPr lang="de-DE" sz="2200" dirty="0" err="1"/>
              <a:t>parameters</a:t>
            </a:r>
            <a:r>
              <a:rPr lang="de-DE" sz="2200" dirty="0"/>
              <a:t> </a:t>
            </a:r>
            <a:r>
              <a:rPr lang="de-DE" sz="2200" dirty="0" err="1"/>
              <a:t>to</a:t>
            </a:r>
            <a:r>
              <a:rPr lang="de-DE" sz="2200" dirty="0"/>
              <a:t> fit </a:t>
            </a:r>
            <a:r>
              <a:rPr lang="de-DE" sz="2200" dirty="0" err="1"/>
              <a:t>measured</a:t>
            </a:r>
            <a:r>
              <a:rPr lang="de-DE" sz="2200" dirty="0"/>
              <a:t> </a:t>
            </a:r>
            <a:r>
              <a:rPr lang="de-DE" sz="2200" dirty="0" err="1"/>
              <a:t>data</a:t>
            </a:r>
            <a:endParaRPr lang="de-DE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AE4BBA-1FB5-41FE-B37A-AD14286B1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452" y="1562115"/>
            <a:ext cx="3427574" cy="34058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1B52C1-5E91-4426-925C-97E873E64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9998" y="1690688"/>
            <a:ext cx="5180962" cy="335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730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of magnet errors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E3084-6466-4257-A637-39246CEAE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77700"/>
            <a:ext cx="10325100" cy="1325562"/>
          </a:xfrm>
        </p:spPr>
        <p:txBody>
          <a:bodyPr>
            <a:normAutofit lnSpcReduction="10000"/>
          </a:bodyPr>
          <a:lstStyle/>
          <a:p>
            <a:r>
              <a:rPr lang="de-DE" dirty="0"/>
              <a:t>Hall probe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map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endParaRPr lang="de-DE" dirty="0"/>
          </a:p>
          <a:p>
            <a:r>
              <a:rPr lang="de-DE" dirty="0" err="1"/>
              <a:t>Nonuinform</a:t>
            </a:r>
            <a:r>
              <a:rPr lang="de-DE" dirty="0"/>
              <a:t> </a:t>
            </a:r>
            <a:r>
              <a:rPr lang="de-DE" dirty="0" err="1"/>
              <a:t>magnetization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individual M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subblock</a:t>
            </a:r>
            <a:r>
              <a:rPr lang="de-DE" dirty="0"/>
              <a:t> </a:t>
            </a:r>
            <a:r>
              <a:rPr lang="de-DE" dirty="0" err="1"/>
              <a:t>optimized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match</a:t>
            </a:r>
            <a:r>
              <a:rPr lang="de-DE" dirty="0"/>
              <a:t> </a:t>
            </a:r>
            <a:r>
              <a:rPr lang="de-DE" dirty="0" err="1"/>
              <a:t>measured</a:t>
            </a:r>
            <a:r>
              <a:rPr lang="de-DE" dirty="0"/>
              <a:t> and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fields</a:t>
            </a:r>
            <a:endParaRPr lang="de-DE" dirty="0"/>
          </a:p>
          <a:p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EF7FF1-7CF8-4373-A4C0-FF96C317A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7284" y="1614347"/>
            <a:ext cx="7783011" cy="33056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1FABB3-4E43-4BE8-86E8-A61BC1AD0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875" y="1418117"/>
            <a:ext cx="3368102" cy="36973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37FEDD-F2B6-47CE-835B-5CB130CD5A63}"/>
              </a:ext>
            </a:extLst>
          </p:cNvPr>
          <p:cNvSpPr txBox="1"/>
          <p:nvPr/>
        </p:nvSpPr>
        <p:spPr>
          <a:xfrm>
            <a:off x="7118497" y="1552261"/>
            <a:ext cx="2060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C000"/>
                </a:solidFill>
              </a:rPr>
              <a:t>Measured</a:t>
            </a:r>
          </a:p>
          <a:p>
            <a:pPr algn="ctr"/>
            <a:r>
              <a:rPr lang="en-US" sz="2400" dirty="0">
                <a:solidFill>
                  <a:srgbClr val="0070C0"/>
                </a:solidFill>
              </a:rPr>
              <a:t>Model</a:t>
            </a:r>
            <a:endParaRPr lang="de-CH" sz="2400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E3F151-C4A9-40A4-A323-5A5BD20150FB}"/>
              </a:ext>
            </a:extLst>
          </p:cNvPr>
          <p:cNvSpPr txBox="1"/>
          <p:nvPr/>
        </p:nvSpPr>
        <p:spPr>
          <a:xfrm>
            <a:off x="6076776" y="127949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Initial</a:t>
            </a:r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8A0ABF-71D3-424B-AF1F-6124706FE443}"/>
              </a:ext>
            </a:extLst>
          </p:cNvPr>
          <p:cNvSpPr txBox="1"/>
          <p:nvPr/>
        </p:nvSpPr>
        <p:spPr>
          <a:xfrm>
            <a:off x="9911216" y="1279494"/>
            <a:ext cx="114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Optimized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71948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moment of magnet model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E3084-6466-4257-A637-39246CEAE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4957011"/>
            <a:ext cx="10676021" cy="1179093"/>
          </a:xfrm>
        </p:spPr>
        <p:txBody>
          <a:bodyPr>
            <a:normAutofit/>
          </a:bodyPr>
          <a:lstStyle/>
          <a:p>
            <a:r>
              <a:rPr lang="de-DE" sz="2400" dirty="0" err="1"/>
              <a:t>Magnetic</a:t>
            </a:r>
            <a:r>
              <a:rPr lang="de-DE" sz="2400" dirty="0"/>
              <a:t> </a:t>
            </a:r>
            <a:r>
              <a:rPr lang="de-DE" sz="2400" dirty="0" err="1"/>
              <a:t>moment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magnet</a:t>
            </a:r>
            <a:r>
              <a:rPr lang="de-DE" sz="2400" dirty="0"/>
              <a:t> </a:t>
            </a:r>
            <a:r>
              <a:rPr lang="de-DE" sz="2400" dirty="0" err="1"/>
              <a:t>model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</a:t>
            </a:r>
            <a:r>
              <a:rPr lang="de-DE" sz="2400" dirty="0" err="1"/>
              <a:t>errors</a:t>
            </a:r>
            <a:r>
              <a:rPr lang="de-DE" sz="2400" dirty="0"/>
              <a:t> </a:t>
            </a:r>
            <a:r>
              <a:rPr lang="de-DE" sz="2400" dirty="0" err="1"/>
              <a:t>vs</a:t>
            </a:r>
            <a:r>
              <a:rPr lang="de-DE" sz="2400" dirty="0"/>
              <a:t> Helmholtz </a:t>
            </a:r>
            <a:r>
              <a:rPr lang="de-DE" sz="2400" dirty="0" err="1"/>
              <a:t>measurements</a:t>
            </a:r>
            <a:endParaRPr lang="de-DE" sz="2400" dirty="0"/>
          </a:p>
          <a:p>
            <a:r>
              <a:rPr lang="de-DE" sz="2400" dirty="0"/>
              <a:t>Absolute </a:t>
            </a:r>
            <a:r>
              <a:rPr lang="de-DE" sz="2400" dirty="0" err="1"/>
              <a:t>values</a:t>
            </a:r>
            <a:r>
              <a:rPr lang="de-DE" sz="2400" dirty="0"/>
              <a:t> </a:t>
            </a:r>
            <a:r>
              <a:rPr lang="de-DE" sz="2400" dirty="0" err="1"/>
              <a:t>require</a:t>
            </a:r>
            <a:r>
              <a:rPr lang="de-DE" sz="2400" dirty="0"/>
              <a:t> proper </a:t>
            </a:r>
            <a:r>
              <a:rPr lang="de-DE" sz="2400" dirty="0" err="1"/>
              <a:t>susceptibility</a:t>
            </a:r>
            <a:r>
              <a:rPr lang="de-DE" sz="2400" dirty="0"/>
              <a:t> and </a:t>
            </a:r>
            <a:r>
              <a:rPr lang="de-DE" sz="2400" dirty="0" err="1"/>
              <a:t>calibration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distance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magnet</a:t>
            </a:r>
            <a:endParaRPr lang="de-DE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6D531E-C21F-4EB0-94B7-51CFD479C50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778" y="1690688"/>
            <a:ext cx="10357022" cy="23051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056DE5-0244-45FF-A913-0B752990C2E6}"/>
              </a:ext>
            </a:extLst>
          </p:cNvPr>
          <p:cNvSpPr txBox="1"/>
          <p:nvPr/>
        </p:nvSpPr>
        <p:spPr>
          <a:xfrm>
            <a:off x="10615672" y="2520111"/>
            <a:ext cx="129728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</a:rPr>
              <a:t>Helmholtz</a:t>
            </a:r>
          </a:p>
          <a:p>
            <a:r>
              <a:rPr lang="en-US" sz="2000" b="1" dirty="0">
                <a:solidFill>
                  <a:srgbClr val="2C21FF"/>
                </a:solidFill>
              </a:rPr>
              <a:t>Mapper</a:t>
            </a:r>
            <a:endParaRPr lang="de-CH" sz="2000" b="1" dirty="0">
              <a:solidFill>
                <a:srgbClr val="2C21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917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 integrals of magnet model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E3084-6466-4257-A637-39246CEAE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81625"/>
            <a:ext cx="11109158" cy="905646"/>
          </a:xfrm>
        </p:spPr>
        <p:txBody>
          <a:bodyPr>
            <a:normAutofit/>
          </a:bodyPr>
          <a:lstStyle/>
          <a:p>
            <a:r>
              <a:rPr lang="de-DE" dirty="0"/>
              <a:t>„Virtual“ </a:t>
            </a:r>
            <a:r>
              <a:rPr lang="de-DE" dirty="0" err="1"/>
              <a:t>measurements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transverse</a:t>
            </a:r>
            <a:r>
              <a:rPr lang="de-DE" dirty="0"/>
              <a:t> </a:t>
            </a:r>
            <a:r>
              <a:rPr lang="de-DE" dirty="0" err="1"/>
              <a:t>dependence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integrals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magnet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</a:t>
            </a:r>
            <a:r>
              <a:rPr lang="de-DE" dirty="0" err="1"/>
              <a:t>stretched</a:t>
            </a:r>
            <a:r>
              <a:rPr lang="de-DE" dirty="0"/>
              <a:t> </a:t>
            </a:r>
            <a:r>
              <a:rPr lang="de-DE" dirty="0" err="1"/>
              <a:t>wire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. Square </a:t>
            </a:r>
            <a:r>
              <a:rPr lang="de-DE" dirty="0" err="1"/>
              <a:t>magnet</a:t>
            </a:r>
            <a:r>
              <a:rPr lang="de-DE" dirty="0"/>
              <a:t>, 4 </a:t>
            </a:r>
            <a:r>
              <a:rPr lang="de-DE" dirty="0" err="1"/>
              <a:t>sides</a:t>
            </a:r>
            <a:r>
              <a:rPr lang="de-DE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C8D88C-FDFC-40DC-B3C9-33C03D8F832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039" y="1438275"/>
            <a:ext cx="9937922" cy="35996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5602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Sorting results, phase shifter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E3084-6466-4257-A637-39246CEAE2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0754" y="4889501"/>
                <a:ext cx="6315371" cy="1267100"/>
              </a:xfrm>
            </p:spPr>
            <p:txBody>
              <a:bodyPr>
                <a:normAutofit/>
              </a:bodyPr>
              <a:lstStyle/>
              <a:p>
                <a:r>
                  <a:rPr lang="de-DE" dirty="0"/>
                  <a:t>+/-0.25Tmm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e>
                    </m:rad>
                  </m:oMath>
                </a14:m>
                <a:r>
                  <a:rPr lang="de-DE" dirty="0"/>
                  <a:t> = 0.7Tmm </a:t>
                </a:r>
                <a:r>
                  <a:rPr lang="de-DE" dirty="0" err="1"/>
                  <a:t>errors</a:t>
                </a:r>
                <a:endParaRPr lang="de-DE" dirty="0"/>
              </a:p>
              <a:p>
                <a:r>
                  <a:rPr lang="de-DE" dirty="0"/>
                  <a:t>Additional </a:t>
                </a:r>
                <a:r>
                  <a:rPr lang="de-DE" dirty="0" err="1"/>
                  <a:t>mechanical</a:t>
                </a:r>
                <a:r>
                  <a:rPr lang="de-DE" dirty="0"/>
                  <a:t> </a:t>
                </a:r>
                <a:r>
                  <a:rPr lang="de-DE" dirty="0" err="1"/>
                  <a:t>mounting</a:t>
                </a:r>
                <a:r>
                  <a:rPr lang="de-DE" dirty="0"/>
                  <a:t> </a:t>
                </a:r>
                <a:r>
                  <a:rPr lang="de-DE" dirty="0" err="1"/>
                  <a:t>errors</a:t>
                </a:r>
                <a:endParaRPr lang="de-D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E3084-6466-4257-A637-39246CEAE2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0754" y="4889501"/>
                <a:ext cx="6315371" cy="1267100"/>
              </a:xfrm>
              <a:blipFill>
                <a:blip r:embed="rId2"/>
                <a:stretch>
                  <a:fillRect l="-1737" t="-480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1">
            <a:extLst>
              <a:ext uri="{FF2B5EF4-FFF2-40B4-BE49-F238E27FC236}">
                <a16:creationId xmlns:a16="http://schemas.microsoft.com/office/drawing/2014/main" id="{D1D09692-8762-4160-BBFE-DB5637A80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4754"/>
          <a:stretch/>
        </p:blipFill>
        <p:spPr>
          <a:xfrm>
            <a:off x="9432322" y="654705"/>
            <a:ext cx="2572115" cy="5838170"/>
          </a:xfrm>
          <a:prstGeom prst="rect">
            <a:avLst/>
          </a:prstGeom>
        </p:spPr>
      </p:pic>
      <p:pic>
        <p:nvPicPr>
          <p:cNvPr id="7" name="Grafik 81">
            <a:extLst>
              <a:ext uri="{FF2B5EF4-FFF2-40B4-BE49-F238E27FC236}">
                <a16:creationId xmlns:a16="http://schemas.microsoft.com/office/drawing/2014/main" id="{7F4F003C-8E55-45BB-B4E6-D40FFF6B57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3" t="20239" r="31910" b="23898"/>
          <a:stretch/>
        </p:blipFill>
        <p:spPr>
          <a:xfrm>
            <a:off x="7120871" y="4117561"/>
            <a:ext cx="2237066" cy="2271229"/>
          </a:xfrm>
          <a:prstGeom prst="rect">
            <a:avLst/>
          </a:prstGeom>
        </p:spPr>
      </p:pic>
      <p:grpSp>
        <p:nvGrpSpPr>
          <p:cNvPr id="8" name="Gruppieren 76">
            <a:extLst>
              <a:ext uri="{FF2B5EF4-FFF2-40B4-BE49-F238E27FC236}">
                <a16:creationId xmlns:a16="http://schemas.microsoft.com/office/drawing/2014/main" id="{98F29FD3-BAC0-4AD2-85BA-9E228DD2F081}"/>
              </a:ext>
            </a:extLst>
          </p:cNvPr>
          <p:cNvGrpSpPr>
            <a:grpSpLocks noChangeAspect="1"/>
          </p:cNvGrpSpPr>
          <p:nvPr/>
        </p:nvGrpSpPr>
        <p:grpSpPr>
          <a:xfrm>
            <a:off x="7286744" y="1466966"/>
            <a:ext cx="1736768" cy="2492557"/>
            <a:chOff x="564602" y="19087379"/>
            <a:chExt cx="5597745" cy="6074067"/>
          </a:xfrm>
        </p:grpSpPr>
        <p:pic>
          <p:nvPicPr>
            <p:cNvPr id="9" name="Picture 174">
              <a:extLst>
                <a:ext uri="{FF2B5EF4-FFF2-40B4-BE49-F238E27FC236}">
                  <a16:creationId xmlns:a16="http://schemas.microsoft.com/office/drawing/2014/main" id="{3FF402DB-7C4D-473D-B598-8C3421650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4602" y="19087379"/>
              <a:ext cx="5597745" cy="6074067"/>
            </a:xfrm>
            <a:prstGeom prst="rect">
              <a:avLst/>
            </a:prstGeom>
          </p:spPr>
        </p:pic>
        <p:sp>
          <p:nvSpPr>
            <p:cNvPr id="10" name="Arrow: Right 175">
              <a:extLst>
                <a:ext uri="{FF2B5EF4-FFF2-40B4-BE49-F238E27FC236}">
                  <a16:creationId xmlns:a16="http://schemas.microsoft.com/office/drawing/2014/main" id="{DB85CDF5-E157-446C-B932-F527DD335086}"/>
                </a:ext>
              </a:extLst>
            </p:cNvPr>
            <p:cNvSpPr/>
            <p:nvPr/>
          </p:nvSpPr>
          <p:spPr>
            <a:xfrm>
              <a:off x="1180263" y="20316402"/>
              <a:ext cx="826335" cy="45064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1" name="Arrow: Right 176">
              <a:extLst>
                <a:ext uri="{FF2B5EF4-FFF2-40B4-BE49-F238E27FC236}">
                  <a16:creationId xmlns:a16="http://schemas.microsoft.com/office/drawing/2014/main" id="{845CEEC2-36DF-4B07-A0AB-543CF93F0A40}"/>
                </a:ext>
              </a:extLst>
            </p:cNvPr>
            <p:cNvSpPr/>
            <p:nvPr/>
          </p:nvSpPr>
          <p:spPr>
            <a:xfrm>
              <a:off x="4957795" y="20316402"/>
              <a:ext cx="826335" cy="45064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Arrow: Right 177">
              <a:extLst>
                <a:ext uri="{FF2B5EF4-FFF2-40B4-BE49-F238E27FC236}">
                  <a16:creationId xmlns:a16="http://schemas.microsoft.com/office/drawing/2014/main" id="{43136FD7-4356-42D3-AFB2-AE9E0372DC49}"/>
                </a:ext>
              </a:extLst>
            </p:cNvPr>
            <p:cNvSpPr/>
            <p:nvPr/>
          </p:nvSpPr>
          <p:spPr>
            <a:xfrm rot="10800000">
              <a:off x="2442700" y="20316402"/>
              <a:ext cx="826335" cy="45064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Arrow: Right 178">
              <a:extLst>
                <a:ext uri="{FF2B5EF4-FFF2-40B4-BE49-F238E27FC236}">
                  <a16:creationId xmlns:a16="http://schemas.microsoft.com/office/drawing/2014/main" id="{9FF04DFC-008D-4C1B-A167-4B2B2C70E7A0}"/>
                </a:ext>
              </a:extLst>
            </p:cNvPr>
            <p:cNvSpPr/>
            <p:nvPr/>
          </p:nvSpPr>
          <p:spPr>
            <a:xfrm rot="10800000">
              <a:off x="3695358" y="20316402"/>
              <a:ext cx="826335" cy="45064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4" name="Group 179">
              <a:extLst>
                <a:ext uri="{FF2B5EF4-FFF2-40B4-BE49-F238E27FC236}">
                  <a16:creationId xmlns:a16="http://schemas.microsoft.com/office/drawing/2014/main" id="{5BB1B3EC-0CD2-4D58-AD15-69DA0E3F94F2}"/>
                </a:ext>
              </a:extLst>
            </p:cNvPr>
            <p:cNvGrpSpPr/>
            <p:nvPr/>
          </p:nvGrpSpPr>
          <p:grpSpPr>
            <a:xfrm rot="10800000">
              <a:off x="1180263" y="23409438"/>
              <a:ext cx="4603867" cy="450641"/>
              <a:chOff x="6524625" y="3162300"/>
              <a:chExt cx="1857375" cy="209550"/>
            </a:xfrm>
            <a:solidFill>
              <a:schemeClr val="tx1"/>
            </a:solidFill>
          </p:grpSpPr>
          <p:sp>
            <p:nvSpPr>
              <p:cNvPr id="15" name="Arrow: Right 180">
                <a:extLst>
                  <a:ext uri="{FF2B5EF4-FFF2-40B4-BE49-F238E27FC236}">
                    <a16:creationId xmlns:a16="http://schemas.microsoft.com/office/drawing/2014/main" id="{569132E0-C489-4B9E-B36A-18429B8D4457}"/>
                  </a:ext>
                </a:extLst>
              </p:cNvPr>
              <p:cNvSpPr/>
              <p:nvPr/>
            </p:nvSpPr>
            <p:spPr>
              <a:xfrm>
                <a:off x="6524625" y="3162300"/>
                <a:ext cx="333375" cy="209550"/>
              </a:xfrm>
              <a:prstGeom prst="rightArrow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6" name="Arrow: Right 181">
                <a:extLst>
                  <a:ext uri="{FF2B5EF4-FFF2-40B4-BE49-F238E27FC236}">
                    <a16:creationId xmlns:a16="http://schemas.microsoft.com/office/drawing/2014/main" id="{9F0C53AE-85BF-4A13-8C30-2EC3C38CCADC}"/>
                  </a:ext>
                </a:extLst>
              </p:cNvPr>
              <p:cNvSpPr/>
              <p:nvPr/>
            </p:nvSpPr>
            <p:spPr>
              <a:xfrm>
                <a:off x="8048625" y="3162300"/>
                <a:ext cx="333375" cy="209550"/>
              </a:xfrm>
              <a:prstGeom prst="rightArrow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7" name="Arrow: Right 182">
                <a:extLst>
                  <a:ext uri="{FF2B5EF4-FFF2-40B4-BE49-F238E27FC236}">
                    <a16:creationId xmlns:a16="http://schemas.microsoft.com/office/drawing/2014/main" id="{80327152-CAB2-4B91-8DBF-CC7D0841BFA7}"/>
                  </a:ext>
                </a:extLst>
              </p:cNvPr>
              <p:cNvSpPr/>
              <p:nvPr/>
            </p:nvSpPr>
            <p:spPr>
              <a:xfrm rot="10800000">
                <a:off x="7033940" y="3162300"/>
                <a:ext cx="333375" cy="209550"/>
              </a:xfrm>
              <a:prstGeom prst="rightArrow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8" name="Arrow: Right 183">
                <a:extLst>
                  <a:ext uri="{FF2B5EF4-FFF2-40B4-BE49-F238E27FC236}">
                    <a16:creationId xmlns:a16="http://schemas.microsoft.com/office/drawing/2014/main" id="{4F5C2B78-2B29-4947-B65B-4FEA95174250}"/>
                  </a:ext>
                </a:extLst>
              </p:cNvPr>
              <p:cNvSpPr/>
              <p:nvPr/>
            </p:nvSpPr>
            <p:spPr>
              <a:xfrm rot="10800000">
                <a:off x="7539310" y="3162300"/>
                <a:ext cx="333375" cy="209550"/>
              </a:xfrm>
              <a:prstGeom prst="rightArrow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7D4D219B-20B1-453E-B143-021324106D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507" y="1632225"/>
            <a:ext cx="5439757" cy="325727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F430946-3F5D-45BE-AC46-D57094C74E01}"/>
              </a:ext>
            </a:extLst>
          </p:cNvPr>
          <p:cNvSpPr txBox="1"/>
          <p:nvPr/>
        </p:nvSpPr>
        <p:spPr>
          <a:xfrm>
            <a:off x="1177825" y="1447559"/>
            <a:ext cx="5439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dependence of field integral (</a:t>
            </a:r>
            <a:r>
              <a:rPr lang="en-US" dirty="0" err="1"/>
              <a:t>Tmm</a:t>
            </a:r>
            <a:r>
              <a:rPr lang="en-US" dirty="0"/>
              <a:t>)</a:t>
            </a:r>
            <a:endParaRPr lang="de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A1E6A5-572E-43C1-9630-0DA68DAC33AD}"/>
              </a:ext>
            </a:extLst>
          </p:cNvPr>
          <p:cNvSpPr txBox="1"/>
          <p:nvPr/>
        </p:nvSpPr>
        <p:spPr>
          <a:xfrm>
            <a:off x="694580" y="1645482"/>
            <a:ext cx="483245" cy="37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0.1</a:t>
            </a:r>
            <a:endParaRPr lang="de-CH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AE0A5FF-F391-4B29-A37A-B47BB94A1DDE}"/>
              </a:ext>
            </a:extLst>
          </p:cNvPr>
          <p:cNvSpPr txBox="1"/>
          <p:nvPr/>
        </p:nvSpPr>
        <p:spPr>
          <a:xfrm>
            <a:off x="590755" y="4378156"/>
            <a:ext cx="5870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-0.1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840330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Sorting results, phase shifter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E3084-6466-4257-A637-39246CEAE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54" y="4889500"/>
            <a:ext cx="11067846" cy="1603375"/>
          </a:xfrm>
        </p:spPr>
        <p:txBody>
          <a:bodyPr>
            <a:normAutofit/>
          </a:bodyPr>
          <a:lstStyle/>
          <a:p>
            <a:r>
              <a:rPr lang="de-DE" dirty="0"/>
              <a:t>~0.1Tmm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sorting</a:t>
            </a:r>
            <a:r>
              <a:rPr lang="de-DE" dirty="0"/>
              <a:t>,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shimming</a:t>
            </a:r>
            <a:r>
              <a:rPr lang="de-DE" dirty="0"/>
              <a:t> (</a:t>
            </a:r>
            <a:r>
              <a:rPr lang="de-DE" dirty="0" err="1"/>
              <a:t>dashed</a:t>
            </a:r>
            <a:r>
              <a:rPr lang="de-DE" dirty="0"/>
              <a:t>) &lt; 0.03Tmm</a:t>
            </a:r>
          </a:p>
          <a:p>
            <a:r>
              <a:rPr lang="de-DE" i="1" dirty="0"/>
              <a:t>Poster K. Götze</a:t>
            </a:r>
            <a:r>
              <a:rPr lang="ru-RU" i="1" dirty="0"/>
              <a:t> </a:t>
            </a:r>
            <a:r>
              <a:rPr lang="en-US" i="1" dirty="0"/>
              <a:t>“Set-up, characterization and mitigation of cross-talk between </a:t>
            </a:r>
            <a:r>
              <a:rPr lang="en-US" i="1" dirty="0" err="1"/>
              <a:t>PMbased</a:t>
            </a:r>
            <a:r>
              <a:rPr lang="en-US" i="1" dirty="0"/>
              <a:t> and ferrite-enforced appliances for FLASH 2020”</a:t>
            </a:r>
            <a:endParaRPr lang="de-DE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4B00B3-BABD-42D9-8EE1-8518A6A7DA6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24" y="1419225"/>
            <a:ext cx="9489834" cy="34034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216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553F-6D6F-45A7-BCC6-286CB963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magnetic structure. Modulator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E3084-6466-4257-A637-39246CEAE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0509" y="4416940"/>
            <a:ext cx="3410466" cy="207593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Length = 2.5m</a:t>
            </a:r>
          </a:p>
          <a:p>
            <a:r>
              <a:rPr lang="en-US" dirty="0"/>
              <a:t>Period = 84mm</a:t>
            </a:r>
          </a:p>
          <a:p>
            <a:r>
              <a:rPr lang="en-US" dirty="0"/>
              <a:t>Min. gap = 9mm</a:t>
            </a:r>
          </a:p>
          <a:p>
            <a:r>
              <a:rPr lang="en-US" dirty="0" err="1"/>
              <a:t>Bmax</a:t>
            </a:r>
            <a:r>
              <a:rPr lang="en-US" dirty="0"/>
              <a:t> = 1.8T</a:t>
            </a:r>
          </a:p>
          <a:p>
            <a:r>
              <a:rPr lang="en-US" dirty="0"/>
              <a:t>K = 12.9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F7FE8B-8CBE-417A-B021-0F40DD0BB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548728"/>
            <a:ext cx="6970371" cy="16644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1ED0C4-B419-4146-AB44-5D569911E26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200112" y="1690688"/>
            <a:ext cx="3608459" cy="240738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3FC609F0-3FEB-4A1F-B248-9E2AF6C848E5}"/>
              </a:ext>
            </a:extLst>
          </p:cNvPr>
          <p:cNvGrpSpPr/>
          <p:nvPr/>
        </p:nvGrpSpPr>
        <p:grpSpPr>
          <a:xfrm>
            <a:off x="973752" y="1564338"/>
            <a:ext cx="2545772" cy="2595704"/>
            <a:chOff x="326250" y="2083881"/>
            <a:chExt cx="3994511" cy="394159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4D3E191-B9DE-4265-A075-270DB4E8B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326250" y="2083881"/>
              <a:ext cx="3994511" cy="39415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Up-Down Arrow 2">
              <a:extLst>
                <a:ext uri="{FF2B5EF4-FFF2-40B4-BE49-F238E27FC236}">
                  <a16:creationId xmlns:a16="http://schemas.microsoft.com/office/drawing/2014/main" id="{EEB7464B-5E89-4264-BAFB-57A4B7D4BC66}"/>
                </a:ext>
              </a:extLst>
            </p:cNvPr>
            <p:cNvSpPr/>
            <p:nvPr/>
          </p:nvSpPr>
          <p:spPr>
            <a:xfrm>
              <a:off x="2299022" y="2730245"/>
              <a:ext cx="112738" cy="432048"/>
            </a:xfrm>
            <a:prstGeom prst="upDownArrow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8204436-B67A-4CB2-B798-BDFE1EB80FBD}"/>
                </a:ext>
              </a:extLst>
            </p:cNvPr>
            <p:cNvGrpSpPr/>
            <p:nvPr/>
          </p:nvGrpSpPr>
          <p:grpSpPr>
            <a:xfrm>
              <a:off x="1864391" y="2369838"/>
              <a:ext cx="1008112" cy="800806"/>
              <a:chOff x="1864391" y="2204497"/>
              <a:chExt cx="1008112" cy="800806"/>
            </a:xfrm>
            <a:solidFill>
              <a:srgbClr val="FF0000"/>
            </a:solidFill>
          </p:grpSpPr>
          <p:sp>
            <p:nvSpPr>
              <p:cNvPr id="12" name="Circular Arrow 3">
                <a:extLst>
                  <a:ext uri="{FF2B5EF4-FFF2-40B4-BE49-F238E27FC236}">
                    <a16:creationId xmlns:a16="http://schemas.microsoft.com/office/drawing/2014/main" id="{45DFC606-8727-40FC-83B3-370DB6B21FE9}"/>
                  </a:ext>
                </a:extLst>
              </p:cNvPr>
              <p:cNvSpPr/>
              <p:nvPr/>
            </p:nvSpPr>
            <p:spPr>
              <a:xfrm>
                <a:off x="1864391" y="2204497"/>
                <a:ext cx="1008112" cy="800806"/>
              </a:xfrm>
              <a:prstGeom prst="circularArrow">
                <a:avLst>
                  <a:gd name="adj1" fmla="val 6948"/>
                  <a:gd name="adj2" fmla="val 392052"/>
                  <a:gd name="adj3" fmla="val 20665184"/>
                  <a:gd name="adj4" fmla="val 11980065"/>
                  <a:gd name="adj5" fmla="val 10402"/>
                </a:avLst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ircular Arrow 8">
                <a:extLst>
                  <a:ext uri="{FF2B5EF4-FFF2-40B4-BE49-F238E27FC236}">
                    <a16:creationId xmlns:a16="http://schemas.microsoft.com/office/drawing/2014/main" id="{E428302C-4DAF-4B99-98CB-BABBD2D5EC3A}"/>
                  </a:ext>
                </a:extLst>
              </p:cNvPr>
              <p:cNvSpPr/>
              <p:nvPr/>
            </p:nvSpPr>
            <p:spPr>
              <a:xfrm flipH="1">
                <a:off x="1864391" y="2204497"/>
                <a:ext cx="1001702" cy="800806"/>
              </a:xfrm>
              <a:prstGeom prst="circularArrow">
                <a:avLst>
                  <a:gd name="adj1" fmla="val 6948"/>
                  <a:gd name="adj2" fmla="val 392052"/>
                  <a:gd name="adj3" fmla="val 20665184"/>
                  <a:gd name="adj4" fmla="val 11980065"/>
                  <a:gd name="adj5" fmla="val 10402"/>
                </a:avLst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 dirty="0" err="1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AA533CB6-9541-4B14-A078-119CCC48969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62"/>
          <a:stretch/>
        </p:blipFill>
        <p:spPr>
          <a:xfrm>
            <a:off x="8629798" y="1564338"/>
            <a:ext cx="2180871" cy="257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072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833</Words>
  <Application>Microsoft Office PowerPoint</Application>
  <PresentationFormat>Widescreen</PresentationFormat>
  <Paragraphs>140</Paragraphs>
  <Slides>25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Times New Roman</vt:lpstr>
      <vt:lpstr>Office Theme</vt:lpstr>
      <vt:lpstr>Hall mapper for magnet sorting</vt:lpstr>
      <vt:lpstr>Direct measurement of magnetic errors</vt:lpstr>
      <vt:lpstr>Magnet characterization by stretched wire</vt:lpstr>
      <vt:lpstr>Model of magnet errors</vt:lpstr>
      <vt:lpstr>Magnetic moment of magnet model</vt:lpstr>
      <vt:lpstr>Magnetic field integrals of magnet model</vt:lpstr>
      <vt:lpstr>Sorting results, phase shifter</vt:lpstr>
      <vt:lpstr>Sorting results, phase shifter</vt:lpstr>
      <vt:lpstr>Hybrid magnetic structure. Modulator</vt:lpstr>
      <vt:lpstr>Modulator</vt:lpstr>
      <vt:lpstr>Sorting results, modulator, before tuning</vt:lpstr>
      <vt:lpstr>Modulator, after tuning</vt:lpstr>
      <vt:lpstr>Hall mapper</vt:lpstr>
      <vt:lpstr>TMAG5273</vt:lpstr>
      <vt:lpstr>I2C</vt:lpstr>
      <vt:lpstr>Row/column</vt:lpstr>
      <vt:lpstr>Shift register</vt:lpstr>
      <vt:lpstr>1.5mm pitch with TMAG3001 sensors</vt:lpstr>
      <vt:lpstr>Hall mapper</vt:lpstr>
      <vt:lpstr>Thank you</vt:lpstr>
      <vt:lpstr>Pulsed wire</vt:lpstr>
      <vt:lpstr>Inverse pulsed wire</vt:lpstr>
      <vt:lpstr>ADAQ4003</vt:lpstr>
      <vt:lpstr>PowerPoint Presentation</vt:lpstr>
      <vt:lpstr>Inverse pulsed wire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Vagin, Pavel</dc:creator>
  <cp:lastModifiedBy>user</cp:lastModifiedBy>
  <cp:revision>128</cp:revision>
  <dcterms:created xsi:type="dcterms:W3CDTF">2024-06-26T11:31:58Z</dcterms:created>
  <dcterms:modified xsi:type="dcterms:W3CDTF">2024-10-07T09:09:45Z</dcterms:modified>
</cp:coreProperties>
</file>