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80" r:id="rId3"/>
    <p:sldId id="312" r:id="rId4"/>
    <p:sldId id="281" r:id="rId5"/>
    <p:sldId id="282" r:id="rId6"/>
    <p:sldId id="283" r:id="rId7"/>
    <p:sldId id="309" r:id="rId8"/>
    <p:sldId id="284" r:id="rId9"/>
    <p:sldId id="285" r:id="rId10"/>
    <p:sldId id="308" r:id="rId11"/>
    <p:sldId id="286" r:id="rId12"/>
    <p:sldId id="287" r:id="rId13"/>
    <p:sldId id="290" r:id="rId14"/>
    <p:sldId id="288" r:id="rId15"/>
    <p:sldId id="297" r:id="rId16"/>
    <p:sldId id="292" r:id="rId17"/>
    <p:sldId id="293" r:id="rId18"/>
    <p:sldId id="298" r:id="rId19"/>
    <p:sldId id="299" r:id="rId20"/>
    <p:sldId id="310" r:id="rId21"/>
    <p:sldId id="302" r:id="rId22"/>
    <p:sldId id="303" r:id="rId23"/>
    <p:sldId id="305" r:id="rId24"/>
    <p:sldId id="313" r:id="rId25"/>
    <p:sldId id="306" r:id="rId26"/>
    <p:sldId id="295" r:id="rId27"/>
    <p:sldId id="289" r:id="rId28"/>
    <p:sldId id="291" r:id="rId29"/>
    <p:sldId id="294" r:id="rId30"/>
    <p:sldId id="301" r:id="rId31"/>
    <p:sldId id="311" r:id="rId32"/>
    <p:sldId id="307" r:id="rId33"/>
    <p:sldId id="314" r:id="rId3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898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2BB55-99C4-4956-A3D6-6E33F1991743}" type="datetimeFigureOut">
              <a:rPr lang="fr-FR" smtClean="0"/>
              <a:t>08/10/2024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CB93A-641E-4DA6-9ABB-FF681291A35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7211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B7DAF-8353-411D-BF67-7115A2A9A0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8DBFA4-D92D-426C-83B7-81FFCEF05D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9CCC99-23C0-4709-9FCF-2114DD665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94DDE8-92DA-4614-B610-C4762CB2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731BA3-B837-4A44-97BD-1CAB2799E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402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599BD-8C47-406B-907B-13BC2EBE3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A493D9-BCFB-40D0-981F-1DA99C7B91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53C0A-3573-44A2-89CB-12CCF0790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3EA4C-D12D-43F3-8668-5C5EB7CD1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90A69B-C450-414D-9E63-8399909EA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60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EC985E-6975-4A08-917F-23C0F83EAC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F04160-A846-4877-BD63-3DDDD1FC0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C7517-9B87-44F6-853F-4BF7BD7EB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7AA1F-C4C1-47C0-A4E9-107D49055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A3FBF-4476-4F29-81CD-2BCC99340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160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 bwMode="gray">
          <a:xfrm>
            <a:off x="1102786" y="2"/>
            <a:ext cx="9986433" cy="549275"/>
          </a:xfrm>
          <a:noFill/>
        </p:spPr>
        <p:txBody>
          <a:bodyPr anchor="b" anchorCtr="0"/>
          <a:lstStyle>
            <a:lvl1pPr>
              <a:defRPr sz="144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1102785" y="549275"/>
            <a:ext cx="9986433" cy="575470"/>
          </a:xfrm>
        </p:spPr>
        <p:txBody>
          <a:bodyPr/>
          <a:lstStyle>
            <a:lvl1pPr marL="0" indent="0" algn="l">
              <a:buNone/>
              <a:defRPr sz="1440">
                <a:solidFill>
                  <a:schemeClr val="bg1"/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Click to edit Master subtitle style</a:t>
            </a:r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noProof="0"/>
              <a:t>26/07/2013</a:t>
            </a:r>
            <a:endParaRPr lang="en-US" noProof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noProof="0"/>
              <a:t>IMMW23 – Bad Zurzach –  6-11 oct 2024 – SAMAILLE Lucas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88957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69600" y="151200"/>
            <a:ext cx="10982400" cy="59616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4468800" y="1098000"/>
            <a:ext cx="74832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60"/>
              </a:spcAft>
              <a:buFont typeface="Arial" pitchFamily="34" charset="0"/>
              <a:buNone/>
              <a:defRPr sz="3360">
                <a:solidFill>
                  <a:schemeClr val="bg1"/>
                </a:solidFill>
              </a:defRPr>
            </a:lvl1pPr>
            <a:lvl2pPr marL="0" indent="0">
              <a:spcBef>
                <a:spcPts val="480"/>
              </a:spcBef>
              <a:spcAft>
                <a:spcPts val="0"/>
              </a:spcAft>
              <a:buFont typeface="Arial" pitchFamily="34" charset="0"/>
              <a:buNone/>
              <a:defRPr sz="312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7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40"/>
              </a:spcAft>
              <a:buSzPct val="80000"/>
              <a:buNone/>
              <a:defRPr sz="210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8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3564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 noProof="0"/>
              <a:t>26/07/2013</a:t>
            </a:r>
            <a:endParaRPr lang="en-US" noProof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 noProof="0"/>
              <a:t>IMMW23 – Bad Zurzach –  6-11 oct 2024 – SAMAILLE Lucas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51048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4pPr>
              <a:spcBef>
                <a:spcPts val="0"/>
              </a:spcBef>
              <a:spcAft>
                <a:spcPts val="360"/>
              </a:spcAft>
              <a:buSzPct val="80000"/>
              <a:defRPr/>
            </a:lvl4pPr>
            <a:lvl5pPr>
              <a:spcAft>
                <a:spcPts val="360"/>
              </a:spcAft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noProof="0"/>
              <a:t>26/07/2013</a:t>
            </a:r>
            <a:endParaRPr lang="en-US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919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noProof="0"/>
              <a:t>26/07/2013</a:t>
            </a:r>
            <a:endParaRPr lang="en-US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noProof="0"/>
              <a:t>IMMW23 – Bad Zurzach –  6-11 oct 2024 – SAMAILLE Lucas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58358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310FD-B566-4D73-A37C-FF5D4AAB2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41BFB-C32F-4A80-8189-7F3ADDB7F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55467-0F5B-428D-A5B5-FDB03E84F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1DCC4-C062-4043-8A89-14B70B452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37C613-1EBA-4FB0-B454-BCC09C9FB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296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83D1F-3BFF-4BB8-B17E-31412FA0D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3E225-1FC9-4218-A21C-47A61CF9C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CD16A-79F3-4DFC-B52A-6E5CBE74D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E8103-7B72-44F4-9E6F-8F7EE7A5F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80776D-1C85-4241-A816-73E88F775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32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434D5-30BA-469A-B488-20CD0B43A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FDD2E-854E-4DE7-8801-41874B73C5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C6415A-2F5B-4BAA-9A03-830B038E8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C70C3A-E1DF-448C-8204-8EC3A9267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FB3FC6-254E-411C-A333-90F07D22D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ED51A2-5927-4D45-9D6A-A1757166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527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A1091-5A17-462E-AFC3-A6B064287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1319A-48C4-4ECF-AB68-5E3039BE1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478C5B-AEDB-4C80-B650-41F60793C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BBB497-7952-4C73-B1AF-4010A0BC86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ABD7A6-C6F9-4661-B2D6-C126D9FE07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4671C0-E9C9-4FA9-9D7E-0F6183587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70B5F0-42A5-4128-ABF0-F648A1094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AA3D0E-501D-4558-A86F-12C2FBD9D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4027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BD069-B6BC-42BF-9B6D-8A8263EDD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EE2A0D-2750-4238-8604-B2E5EC792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77A530-4492-4076-94BE-8BC3ABE57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6A252D-4DAB-46A5-8B13-C59589B7B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7621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0BB994-8A2F-4606-AA2E-13B31CD8E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6376BC-757F-4FB3-BAC3-120873249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491159-1B0F-4E9A-8717-EF27682E2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634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E9D98-6E07-482E-B808-3493FA53C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DED04-3217-4CF1-A74D-693CB5464A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F1ACF9-A06E-4D95-8DB4-B91FBD3C51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078053-B893-45AB-81C9-C343BD024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469314-0DEC-4639-8AA2-156954FDE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655F43-D947-4595-A35F-446407B4D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04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1AA97-20CE-42D3-A244-392B5D40E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204E8C-510F-40D3-9437-52C99A69ED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3221C4-6719-4AB3-A3B9-C187B38FC9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997FC3-92F2-4C1F-B568-4620D10B5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26/07/2013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06A214-70D2-4906-B9E9-068925547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86FB45-A013-4E3E-8416-F79BD1580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2745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04F307-CC39-428B-8381-790645C50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A5DCFD-3CA7-4CF2-9273-4CB83A7AF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2CEE48-8D80-4E05-8315-C704672AF55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26/07/2013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AD36AF-FDC8-40C4-AF2A-61D6F25E04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IMMW23 – Bad Zurzach –  6-11 oct 2024 – SAMAILLE Lucas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C9624-98EE-4681-B4B4-EE6F6CE36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5497C-FD33-4994-B971-BFA67093E43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89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logo_text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557408" y="6080400"/>
            <a:ext cx="2634592" cy="7776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51200"/>
            <a:ext cx="10982400" cy="59616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966326"/>
            <a:ext cx="10982400" cy="51983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0" y="6705364"/>
            <a:ext cx="815413" cy="15263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720" b="1">
                <a:solidFill>
                  <a:schemeClr val="bg1"/>
                </a:solidFill>
              </a:defRPr>
            </a:lvl1pPr>
          </a:lstStyle>
          <a:p>
            <a:r>
              <a:rPr lang="fr-FR"/>
              <a:t>26/07/2013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840001" y="6483349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720" b="1" cap="none" baseline="0">
                <a:solidFill>
                  <a:schemeClr val="accent1"/>
                </a:solidFill>
              </a:defRPr>
            </a:lvl1pPr>
          </a:lstStyle>
          <a:p>
            <a:r>
              <a:rPr lang="fr-FR"/>
              <a:t>IMMW23 – Bad Zurzach –  6-11 oct 2024 – SAMAILLE Lucas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64002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72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51200"/>
            <a:ext cx="662400" cy="5961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160"/>
          </a:p>
        </p:txBody>
      </p:sp>
    </p:spTree>
    <p:extLst>
      <p:ext uri="{BB962C8B-B14F-4D97-AF65-F5344CB8AC3E}">
        <p14:creationId xmlns:p14="http://schemas.microsoft.com/office/powerpoint/2010/main" val="229255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dt="0"/>
  <p:txStyles>
    <p:titleStyle>
      <a:lvl1pPr algn="l" defTabSz="1097280" rtl="0" eaLnBrk="1" latinLnBrk="0" hangingPunct="1">
        <a:spcBef>
          <a:spcPct val="0"/>
        </a:spcBef>
        <a:buNone/>
        <a:defRPr sz="192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1097280" rtl="0" eaLnBrk="1" latinLnBrk="0" hangingPunct="1">
        <a:spcBef>
          <a:spcPts val="0"/>
        </a:spcBef>
        <a:spcAft>
          <a:spcPts val="1200"/>
        </a:spcAft>
        <a:buFont typeface="Arial" pitchFamily="34" charset="0"/>
        <a:buNone/>
        <a:defRPr sz="2160" b="1" kern="120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1097280" rtl="0" eaLnBrk="1" latinLnBrk="0" hangingPunct="1">
        <a:spcBef>
          <a:spcPts val="0"/>
        </a:spcBef>
        <a:spcAft>
          <a:spcPts val="1800"/>
        </a:spcAft>
        <a:buFont typeface="Arial" pitchFamily="34" charset="0"/>
        <a:buNone/>
        <a:defRPr sz="2040" kern="1200">
          <a:solidFill>
            <a:schemeClr val="accent6"/>
          </a:solidFill>
          <a:latin typeface="+mn-lt"/>
          <a:ea typeface="+mn-ea"/>
          <a:cs typeface="+mn-cs"/>
        </a:defRPr>
      </a:lvl2pPr>
      <a:lvl3pPr marL="0" indent="0" algn="l" defTabSz="1097280" rtl="0" eaLnBrk="1" latinLnBrk="0" hangingPunct="1">
        <a:lnSpc>
          <a:spcPct val="105000"/>
        </a:lnSpc>
        <a:spcBef>
          <a:spcPts val="0"/>
        </a:spcBef>
        <a:spcAft>
          <a:spcPts val="600"/>
        </a:spcAft>
        <a:buFont typeface="Arial" pitchFamily="34" charset="0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428626" indent="-209550" algn="l" defTabSz="1097280" rtl="0" eaLnBrk="1" latinLnBrk="0" hangingPunct="1">
        <a:lnSpc>
          <a:spcPct val="110000"/>
        </a:lnSpc>
        <a:spcBef>
          <a:spcPts val="0"/>
        </a:spcBef>
        <a:spcAft>
          <a:spcPts val="360"/>
        </a:spcAft>
        <a:buClr>
          <a:schemeClr val="accent6"/>
        </a:buClr>
        <a:buSzPct val="80000"/>
        <a:buFont typeface="Wingdings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94460" indent="-209550" algn="l" defTabSz="1097280" rtl="0" eaLnBrk="1" latinLnBrk="0" hangingPunct="1">
        <a:spcBef>
          <a:spcPts val="0"/>
        </a:spcBef>
        <a:spcAft>
          <a:spcPts val="720"/>
        </a:spcAft>
        <a:buClr>
          <a:schemeClr val="accent6"/>
        </a:buClr>
        <a:buFont typeface="ITCOfficinaSans LT Book" pitchFamily="2" charset="0"/>
        <a:buChar char="&gt;"/>
        <a:defRPr sz="144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8" descr="logo_couv.jpg"/>
          <p:cNvPicPr>
            <a:picLocks noChangeAspect="1"/>
          </p:cNvPicPr>
          <p:nvPr/>
        </p:nvPicPr>
        <p:blipFill>
          <a:blip r:embed="rId2" cstate="print"/>
          <a:srcRect l="9524" t="12659" r="9524" b="36705"/>
          <a:stretch>
            <a:fillRect/>
          </a:stretch>
        </p:blipFill>
        <p:spPr>
          <a:xfrm>
            <a:off x="128161" y="5645227"/>
            <a:ext cx="3967589" cy="992706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09600" y="85726"/>
            <a:ext cx="10972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54864" rIns="109728" bIns="54864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US" sz="2400" b="1" dirty="0">
                <a:solidFill>
                  <a:srgbClr val="002060"/>
                </a:solidFill>
              </a:rPr>
              <a:t>Update of the magnetic measurement benches of the ESRF</a:t>
            </a:r>
            <a:endParaRPr lang="en-US" sz="2400" b="1" dirty="0">
              <a:solidFill>
                <a:srgbClr val="C00000"/>
              </a:solidFill>
            </a:endParaRP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US" sz="2000" b="1" dirty="0">
                <a:solidFill>
                  <a:srgbClr val="C00000"/>
                </a:solidFill>
                <a:latin typeface="+mj-lt"/>
              </a:rPr>
              <a:t>Lucas Samaille </a:t>
            </a:r>
          </a:p>
          <a:p>
            <a:pPr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US" sz="2000" b="1" dirty="0">
                <a:solidFill>
                  <a:srgbClr val="C00000"/>
                </a:solidFill>
                <a:latin typeface="+mj-lt"/>
              </a:rPr>
              <a:t>Co-Authors : Ga</a:t>
            </a:r>
            <a:r>
              <a:rPr lang="fr-FR" sz="2000" b="1" dirty="0">
                <a:solidFill>
                  <a:srgbClr val="C00000"/>
                </a:solidFill>
                <a:latin typeface="+mj-lt"/>
              </a:rPr>
              <a:t>ël Le Bec, Reine Versteegen, Lorenzo Bortot</a:t>
            </a:r>
            <a:endParaRPr lang="fr-FR" sz="2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09600" y="5480463"/>
            <a:ext cx="10972800" cy="624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9728" tIns="54864" rIns="109728" bIns="54864" numCol="1" anchor="ctr" anchorCtr="0" compatLnSpc="1">
            <a:prstTxWarp prst="textNoShape">
              <a:avLst/>
            </a:prstTxWarp>
          </a:bodyPr>
          <a:lstStyle/>
          <a:p>
            <a:pPr algn="ctr" defTabSz="109728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7DA9DA"/>
              </a:buClr>
              <a:defRPr/>
            </a:pPr>
            <a:r>
              <a:rPr lang="en-GB" b="1" kern="0" dirty="0">
                <a:solidFill>
                  <a:srgbClr val="132577"/>
                </a:solidFill>
              </a:rPr>
              <a:t>23</a:t>
            </a:r>
            <a:r>
              <a:rPr lang="en-GB" b="1" kern="0" baseline="30000" dirty="0">
                <a:solidFill>
                  <a:srgbClr val="132577"/>
                </a:solidFill>
              </a:rPr>
              <a:t>st</a:t>
            </a:r>
            <a:r>
              <a:rPr lang="en-GB" b="1" kern="0" dirty="0">
                <a:solidFill>
                  <a:srgbClr val="132577"/>
                </a:solidFill>
              </a:rPr>
              <a:t> International Magnetic Measurement workshop - </a:t>
            </a:r>
            <a:r>
              <a:rPr lang="en-GB" kern="0" dirty="0">
                <a:solidFill>
                  <a:srgbClr val="132577"/>
                </a:solidFill>
              </a:rPr>
              <a:t>PSI, October 2024</a:t>
            </a:r>
          </a:p>
        </p:txBody>
      </p:sp>
      <p:pic>
        <p:nvPicPr>
          <p:cNvPr id="12" name="Picture 2" descr="https://www.esrf.fr/files/live/sites/www/files/about/press-room/ESRF-MAY-2015_04.jpg">
            <a:extLst>
              <a:ext uri="{FF2B5EF4-FFF2-40B4-BE49-F238E27FC236}">
                <a16:creationId xmlns:a16="http://schemas.microsoft.com/office/drawing/2014/main" id="{2F29FEAD-8E3C-42DA-BD5F-B0EB7DDB76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6" b="29587"/>
          <a:stretch/>
        </p:blipFill>
        <p:spPr bwMode="auto">
          <a:xfrm>
            <a:off x="1468239" y="1377536"/>
            <a:ext cx="9255522" cy="4102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9E1227B-DA63-4851-BB87-225E3B445F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00267F-D33F-4AAB-8B3E-D131F5D479B7}"/>
              </a:ext>
            </a:extLst>
          </p:cNvPr>
          <p:cNvSpPr/>
          <p:nvPr/>
        </p:nvSpPr>
        <p:spPr>
          <a:xfrm>
            <a:off x="387458" y="2819400"/>
            <a:ext cx="9244739" cy="3564268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A44BCE-BBAD-48D7-8A16-195B6C3B62F0}"/>
              </a:ext>
            </a:extLst>
          </p:cNvPr>
          <p:cNvSpPr/>
          <p:nvPr/>
        </p:nvSpPr>
        <p:spPr>
          <a:xfrm>
            <a:off x="462367" y="966326"/>
            <a:ext cx="9244739" cy="699742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2F050D2-2AB3-46EC-8EFB-9F0BEF82FB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10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57398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Stretched wire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0EBD80-327A-447F-8837-E6D813A30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480000">
            <a:off x="326138" y="1033377"/>
            <a:ext cx="6206030" cy="504469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5E80D0A-AF06-48F6-AAE4-EBBAFD3E8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800" y="1045875"/>
            <a:ext cx="5491200" cy="52582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Mostly 100</a:t>
            </a:r>
            <a:r>
              <a:rPr lang="el-GR" b="0" dirty="0">
                <a:solidFill>
                  <a:schemeClr val="tx1"/>
                </a:solidFill>
              </a:rPr>
              <a:t>μ</a:t>
            </a:r>
            <a:r>
              <a:rPr lang="en-US" b="0" dirty="0">
                <a:solidFill>
                  <a:schemeClr val="tx1"/>
                </a:solidFill>
              </a:rPr>
              <a:t>m Ti90 Al6 V4 wire, up to 2m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Keithley 2182A nanovoltmeter</a:t>
            </a:r>
          </a:p>
          <a:p>
            <a:r>
              <a:rPr lang="en-US" b="0" dirty="0">
                <a:solidFill>
                  <a:schemeClr val="tx1"/>
                </a:solidFill>
              </a:rPr>
              <a:t>Integrated field repeatability 0.2 Gm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ILS-100CC horizontal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IMS-100V vertical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XPS RLD4 motion controller</a:t>
            </a:r>
          </a:p>
          <a:p>
            <a:r>
              <a:rPr lang="en-US" b="0" dirty="0">
                <a:solidFill>
                  <a:schemeClr val="tx1"/>
                </a:solidFill>
              </a:rPr>
              <a:t>Repeatability 0.5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 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80 x 60 x 300 cm granite 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4.4 Tons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4F21FD-0A53-42A7-97CF-A885505D44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11</a:t>
            </a:fld>
            <a:endParaRPr lang="en-US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E98BAF-573A-48CF-B0B6-78E1F03A8BCC}"/>
              </a:ext>
            </a:extLst>
          </p:cNvPr>
          <p:cNvSpPr txBox="1"/>
          <p:nvPr/>
        </p:nvSpPr>
        <p:spPr>
          <a:xfrm>
            <a:off x="1778755" y="6180128"/>
            <a:ext cx="33007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ESRF stretched Wire bench CAD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678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Stretched wire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5E80D0A-AF06-48F6-AAE4-EBBAFD3E8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9818" y="1188885"/>
            <a:ext cx="5491200" cy="509089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Orthogonality plate, checked with interferometers, shimmed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Tensioning system, wire frequency stretched to 50Hz multiple. </a:t>
            </a:r>
          </a:p>
          <a:p>
            <a:endParaRPr lang="en-US" sz="40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V shaped wire support, measured with FARO arm,</a:t>
            </a:r>
          </a:p>
          <a:p>
            <a:endParaRPr lang="en-US" sz="54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Alignment pins, checked with FARO arm, shimmed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508F24-FB65-4C3E-BA8A-3AF734C5AB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26" t="5421" r="9624" b="4254"/>
          <a:stretch/>
        </p:blipFill>
        <p:spPr>
          <a:xfrm>
            <a:off x="247060" y="1199995"/>
            <a:ext cx="3944788" cy="489362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962534-29EA-41E4-BFB3-CE44A5075C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9937" y="2944423"/>
            <a:ext cx="2202468" cy="16872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3C94C2-EF22-495B-B28A-703C671EB0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6303" y="4858394"/>
            <a:ext cx="2202468" cy="161296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EBC3BA-B54F-41B0-9211-6A143D1117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9937" y="1023133"/>
            <a:ext cx="2202468" cy="17121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8174A50-5504-410C-B078-63F6932750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12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000368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Stretched wire bench – CE Compliance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A9EDE5-1577-43FB-B6B9-C81DD5CF616A}"/>
              </a:ext>
            </a:extLst>
          </p:cNvPr>
          <p:cNvPicPr/>
          <p:nvPr/>
        </p:nvPicPr>
        <p:blipFill rotWithShape="1">
          <a:blip r:embed="rId2"/>
          <a:srcRect b="44272"/>
          <a:stretch/>
        </p:blipFill>
        <p:spPr>
          <a:xfrm>
            <a:off x="518959" y="1475939"/>
            <a:ext cx="4401042" cy="3944221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ED4CF9C-0910-4258-A66E-952D3D4B8B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3826" y="1456889"/>
            <a:ext cx="6443850" cy="4109085"/>
          </a:xfrm>
        </p:spPr>
        <p:txBody>
          <a:bodyPr/>
          <a:lstStyle/>
          <a:p>
            <a:r>
              <a:rPr lang="en-US" dirty="0">
                <a:solidFill>
                  <a:srgbClr val="132577"/>
                </a:solidFill>
              </a:rPr>
              <a:t>Bench now CE certified</a:t>
            </a:r>
            <a:endParaRPr lang="en-US" b="0" dirty="0">
              <a:solidFill>
                <a:schemeClr val="tx1"/>
              </a:solidFill>
            </a:endParaRPr>
          </a:p>
          <a:p>
            <a:endParaRPr lang="en-US" sz="16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Complies to Machinery directive 2006/42/EC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Mainly uses commercial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Complete user manual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Emergency stop buttons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Handling procedure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Work area requirements</a:t>
            </a:r>
          </a:p>
          <a:p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DCC528-D608-4E75-A152-513423E0AC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13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59399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B019E756-7A9A-47CB-BE85-31B952F532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44" r="22012"/>
          <a:stretch/>
        </p:blipFill>
        <p:spPr>
          <a:xfrm>
            <a:off x="264002" y="961141"/>
            <a:ext cx="7851671" cy="53891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II. ESRF Stretched wire benches Locations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5EFA4D5-A43E-48B8-AB06-58F90A811B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14</a:t>
            </a:fld>
            <a:endParaRPr lang="en-US" noProof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4F8055C-11EB-492F-A0DA-B6947453DFDA}"/>
              </a:ext>
            </a:extLst>
          </p:cNvPr>
          <p:cNvCxnSpPr>
            <a:cxnSpLocks/>
          </p:cNvCxnSpPr>
          <p:nvPr/>
        </p:nvCxnSpPr>
        <p:spPr>
          <a:xfrm>
            <a:off x="2909048" y="3955675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145C088-3FE3-4E76-9B03-21596F7B6FAC}"/>
              </a:ext>
            </a:extLst>
          </p:cNvPr>
          <p:cNvCxnSpPr>
            <a:cxnSpLocks/>
          </p:cNvCxnSpPr>
          <p:nvPr/>
        </p:nvCxnSpPr>
        <p:spPr>
          <a:xfrm>
            <a:off x="2294966" y="3955675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6E786A0-E327-406E-9CE1-D4248DB043DE}"/>
              </a:ext>
            </a:extLst>
          </p:cNvPr>
          <p:cNvCxnSpPr>
            <a:cxnSpLocks/>
          </p:cNvCxnSpPr>
          <p:nvPr/>
        </p:nvCxnSpPr>
        <p:spPr>
          <a:xfrm>
            <a:off x="2111189" y="3234016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6962406-A8EB-43A6-B8DC-135FFC6CA979}"/>
              </a:ext>
            </a:extLst>
          </p:cNvPr>
          <p:cNvCxnSpPr>
            <a:cxnSpLocks/>
          </p:cNvCxnSpPr>
          <p:nvPr/>
        </p:nvCxnSpPr>
        <p:spPr>
          <a:xfrm>
            <a:off x="2440782" y="2799229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6EBB6FD-046F-4433-86CB-175190371C51}"/>
              </a:ext>
            </a:extLst>
          </p:cNvPr>
          <p:cNvCxnSpPr>
            <a:cxnSpLocks/>
          </p:cNvCxnSpPr>
          <p:nvPr/>
        </p:nvCxnSpPr>
        <p:spPr>
          <a:xfrm>
            <a:off x="3612778" y="4809564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2F2D656-18FB-4CD3-82CF-2750DF9007E1}"/>
              </a:ext>
            </a:extLst>
          </p:cNvPr>
          <p:cNvCxnSpPr>
            <a:cxnSpLocks/>
          </p:cNvCxnSpPr>
          <p:nvPr/>
        </p:nvCxnSpPr>
        <p:spPr>
          <a:xfrm>
            <a:off x="2608730" y="3287804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F3C73AA-7BA9-4543-8FA8-B6FE411E1486}"/>
              </a:ext>
            </a:extLst>
          </p:cNvPr>
          <p:cNvCxnSpPr>
            <a:cxnSpLocks/>
          </p:cNvCxnSpPr>
          <p:nvPr/>
        </p:nvCxnSpPr>
        <p:spPr>
          <a:xfrm>
            <a:off x="3617261" y="2900080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42E653CC-21A8-449C-B3ED-3ADD8C79DA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6001" y="1045875"/>
            <a:ext cx="3665999" cy="525821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More than 10 benches installed across Europe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Trusting partners such as Soleil, Tesla, Sigmaphi, SEF and more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being build for PAL in Korea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881EB58-CC85-4F68-957F-8037BC2763EA}"/>
              </a:ext>
            </a:extLst>
          </p:cNvPr>
          <p:cNvCxnSpPr>
            <a:cxnSpLocks/>
          </p:cNvCxnSpPr>
          <p:nvPr/>
        </p:nvCxnSpPr>
        <p:spPr>
          <a:xfrm>
            <a:off x="2509000" y="2674559"/>
            <a:ext cx="0" cy="667871"/>
          </a:xfrm>
          <a:prstGeom prst="straightConnector1">
            <a:avLst/>
          </a:prstGeom>
          <a:ln w="28575">
            <a:solidFill>
              <a:schemeClr val="bg2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2729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0762621-466D-467C-87F0-09279473A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00267F-D33F-4AAB-8B3E-D131F5D479B7}"/>
              </a:ext>
            </a:extLst>
          </p:cNvPr>
          <p:cNvSpPr/>
          <p:nvPr/>
        </p:nvSpPr>
        <p:spPr>
          <a:xfrm>
            <a:off x="387458" y="4048126"/>
            <a:ext cx="9244739" cy="233554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A44BCE-BBAD-48D7-8A16-195B6C3B62F0}"/>
              </a:ext>
            </a:extLst>
          </p:cNvPr>
          <p:cNvSpPr/>
          <p:nvPr/>
        </p:nvSpPr>
        <p:spPr>
          <a:xfrm>
            <a:off x="462367" y="966326"/>
            <a:ext cx="9244739" cy="1843549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B062A27-1FE9-4360-9A83-CBE45F2A04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03567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– New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8AC558-172D-4264-9333-3E9FC8CBEC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64" b="1993"/>
          <a:stretch/>
        </p:blipFill>
        <p:spPr>
          <a:xfrm>
            <a:off x="1" y="968188"/>
            <a:ext cx="8014992" cy="5483012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D653427-3F81-420B-8879-D9B2A95FE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58151" y="1135725"/>
            <a:ext cx="3990974" cy="4014499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Prototype under development at ESRF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4m granite for 3D Hall probe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2 satellite granite SW Bench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Needed to measure undulator field integrals and racetrack boundaries</a:t>
            </a:r>
          </a:p>
          <a:p>
            <a:r>
              <a:rPr lang="en-US" sz="1400" b="0" dirty="0">
                <a:solidFill>
                  <a:schemeClr val="tx1"/>
                </a:solidFill>
              </a:rPr>
              <a:t>(see IMMW20 talk from </a:t>
            </a:r>
            <a:r>
              <a:rPr lang="en-US" sz="1400" b="0" dirty="0" err="1">
                <a:solidFill>
                  <a:schemeClr val="tx1"/>
                </a:solidFill>
              </a:rPr>
              <a:t>G.Le</a:t>
            </a:r>
            <a:r>
              <a:rPr lang="en-US" sz="1400" b="0" dirty="0">
                <a:solidFill>
                  <a:schemeClr val="tx1"/>
                </a:solidFill>
              </a:rPr>
              <a:t> Bec)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Fit either a measuring table or an undulator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EB3D8FB-0F0B-4227-BA85-26DE63710A8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16</a:t>
            </a:fld>
            <a:endParaRPr lang="en-US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09D250-169C-4FF3-A176-8FAF4AAE22C3}"/>
              </a:ext>
            </a:extLst>
          </p:cNvPr>
          <p:cNvSpPr txBox="1"/>
          <p:nvPr/>
        </p:nvSpPr>
        <p:spPr>
          <a:xfrm>
            <a:off x="3580659" y="5866793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ESRF 3D Hall measurement bench CAD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398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4DC8DD-1C66-4415-BF3F-F2FBEDDEA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600" y="829142"/>
            <a:ext cx="4198724" cy="555811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800" y="1236929"/>
            <a:ext cx="5265035" cy="519837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Mostly 300</a:t>
            </a:r>
            <a:r>
              <a:rPr lang="el-GR" b="0" dirty="0">
                <a:solidFill>
                  <a:schemeClr val="tx1"/>
                </a:solidFill>
              </a:rPr>
              <a:t>μ</a:t>
            </a:r>
            <a:r>
              <a:rPr lang="en-US" b="0" dirty="0">
                <a:solidFill>
                  <a:schemeClr val="tx1"/>
                </a:solidFill>
              </a:rPr>
              <a:t>m Carbon wire, 3.3m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Keithley 2182A nanovoltmeter</a:t>
            </a:r>
          </a:p>
          <a:p>
            <a:r>
              <a:rPr lang="en-US" b="0" dirty="0">
                <a:solidFill>
                  <a:schemeClr val="tx1"/>
                </a:solidFill>
              </a:rPr>
              <a:t>Integrated field repeatability 0.2 Gm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ILS-250CC horizontal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IMS-300V vertical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XPS D8 motion controller</a:t>
            </a:r>
          </a:p>
          <a:p>
            <a:r>
              <a:rPr lang="en-US" b="0" dirty="0">
                <a:solidFill>
                  <a:schemeClr val="tx1"/>
                </a:solidFill>
              </a:rPr>
              <a:t>Repeatability 0.5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Z axis rotation plate needed</a:t>
            </a:r>
          </a:p>
          <a:p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0E496D-02D9-4BC0-A6AA-04C3A48297B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009843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4928" y="915576"/>
            <a:ext cx="5177119" cy="556777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IMS-300CC horizontal stage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Newport IMS-300V vertical stage</a:t>
            </a:r>
          </a:p>
          <a:p>
            <a:r>
              <a:rPr lang="en-US" b="0" dirty="0">
                <a:solidFill>
                  <a:schemeClr val="tx1"/>
                </a:solidFill>
              </a:rPr>
              <a:t>Repeatability 0.5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>
                <a:solidFill>
                  <a:schemeClr val="tx1"/>
                </a:solidFill>
              </a:rPr>
              <a:t>Tecnotion</a:t>
            </a:r>
            <a:r>
              <a:rPr lang="en-US" b="0" dirty="0">
                <a:solidFill>
                  <a:schemeClr val="tx1"/>
                </a:solidFill>
              </a:rPr>
              <a:t> UL9 linear motor with </a:t>
            </a:r>
            <a:r>
              <a:rPr lang="en-US" b="0" dirty="0" err="1">
                <a:solidFill>
                  <a:schemeClr val="tx1"/>
                </a:solidFill>
              </a:rPr>
              <a:t>Heidenhain</a:t>
            </a:r>
            <a:r>
              <a:rPr lang="en-US" b="0" dirty="0">
                <a:solidFill>
                  <a:schemeClr val="tx1"/>
                </a:solidFill>
              </a:rPr>
              <a:t> LIDA 405 encoder</a:t>
            </a:r>
          </a:p>
          <a:p>
            <a:r>
              <a:rPr lang="en-US" b="0" dirty="0">
                <a:solidFill>
                  <a:schemeClr val="tx1"/>
                </a:solidFill>
              </a:rPr>
              <a:t>Accuracy 5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m; Repeatability of 2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XPS EDBL driver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250W continuous, 1000W peak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Acceleration up to 400mm/s</a:t>
            </a:r>
            <a:r>
              <a:rPr lang="en-US" b="0" baseline="30000" dirty="0">
                <a:solidFill>
                  <a:schemeClr val="tx1"/>
                </a:solidFill>
              </a:rPr>
              <a:t>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Linear motion up to 400mm/s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BF04A4-EC6C-4C7D-9AB3-E653E27EE4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1116757"/>
            <a:ext cx="6246696" cy="5198376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F54C8B7-BEA2-4A81-8D2C-C65475B271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551239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07441" y="1001336"/>
            <a:ext cx="5491200" cy="507449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Quick mount for hall PCB, touch probe and assembly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sensor to determine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Renishaw RMP 40 touch probe</a:t>
            </a:r>
          </a:p>
          <a:p>
            <a:r>
              <a:rPr lang="en-US" b="0" dirty="0">
                <a:solidFill>
                  <a:schemeClr val="tx1"/>
                </a:solidFill>
              </a:rPr>
              <a:t>1</a:t>
            </a:r>
            <a:r>
              <a:rPr lang="el-GR" b="0" dirty="0">
                <a:solidFill>
                  <a:schemeClr val="tx1"/>
                </a:solidFill>
              </a:rPr>
              <a:t> μ</a:t>
            </a:r>
            <a:r>
              <a:rPr lang="en-US" b="0" dirty="0">
                <a:solidFill>
                  <a:schemeClr val="tx1"/>
                </a:solidFill>
              </a:rPr>
              <a:t>m repeatability for module positioning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BF04A4-EC6C-4C7D-9AB3-E653E27EE4C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27" t="1" r="3504" b="7564"/>
          <a:stretch/>
        </p:blipFill>
        <p:spPr>
          <a:xfrm>
            <a:off x="398554" y="1001336"/>
            <a:ext cx="5598834" cy="55026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B72371-C556-49AD-A707-28286142899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97" t="17425" r="10356"/>
          <a:stretch/>
        </p:blipFill>
        <p:spPr>
          <a:xfrm rot="21392861">
            <a:off x="4428339" y="2666768"/>
            <a:ext cx="1740847" cy="8969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B7457C-01E1-486E-AB1B-66ACDAECC3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445231">
            <a:off x="3420794" y="1403836"/>
            <a:ext cx="2405988" cy="1011652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F54C8B7-BEA2-4A81-8D2C-C65475B271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19</a:t>
            </a:fld>
            <a:endParaRPr lang="en-US" noProof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E6D7723-A969-4153-8708-62895D57C4E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388" b="10310"/>
          <a:stretch/>
        </p:blipFill>
        <p:spPr>
          <a:xfrm>
            <a:off x="6853519" y="3246453"/>
            <a:ext cx="4004357" cy="325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951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840001" y="6483349"/>
            <a:ext cx="8160000" cy="212489"/>
          </a:xfrm>
        </p:spPr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8C781DE-0A84-445F-9F8D-3774D31953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</a:t>
            </a:fld>
            <a:endParaRPr lang="en-US" noProof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A89536E-4EE2-4746-8DBD-8B907DFC2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3839" y="1118238"/>
            <a:ext cx="3680243" cy="724009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Special thanks</a:t>
            </a:r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281E89-7D76-438C-A50E-8796BB9AF7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56" t="12706" r="26685" b="45809"/>
          <a:stretch/>
        </p:blipFill>
        <p:spPr>
          <a:xfrm>
            <a:off x="1518968" y="1774407"/>
            <a:ext cx="2268635" cy="19664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6DB2213-4B9E-4DCE-ABB3-017FB682C3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" r="8907"/>
          <a:stretch/>
        </p:blipFill>
        <p:spPr>
          <a:xfrm>
            <a:off x="7762739" y="1774407"/>
            <a:ext cx="2373954" cy="19639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791514D-3DF4-4BB5-B272-787F2D61558F}"/>
              </a:ext>
            </a:extLst>
          </p:cNvPr>
          <p:cNvSpPr txBox="1"/>
          <p:nvPr/>
        </p:nvSpPr>
        <p:spPr>
          <a:xfrm>
            <a:off x="1414198" y="3839632"/>
            <a:ext cx="2478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Joël Chavanne</a:t>
            </a:r>
          </a:p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Head of the IDM group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6A9730-3DE4-468C-AAB0-35CD166B958B}"/>
              </a:ext>
            </a:extLst>
          </p:cNvPr>
          <p:cNvSpPr txBox="1"/>
          <p:nvPr/>
        </p:nvSpPr>
        <p:spPr>
          <a:xfrm>
            <a:off x="7863307" y="3839633"/>
            <a:ext cx="2273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Damien Coulon</a:t>
            </a:r>
          </a:p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Mechanical Engineer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623C0C5-75A7-42A1-83DB-50C69468DD2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27" b="14315"/>
          <a:stretch/>
        </p:blipFill>
        <p:spPr>
          <a:xfrm>
            <a:off x="4588194" y="1741733"/>
            <a:ext cx="2373954" cy="2031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8385B25-9521-4D8E-97F5-E60C6CB397EE}"/>
              </a:ext>
            </a:extLst>
          </p:cNvPr>
          <p:cNvSpPr txBox="1"/>
          <p:nvPr/>
        </p:nvSpPr>
        <p:spPr>
          <a:xfrm>
            <a:off x="4510622" y="3839632"/>
            <a:ext cx="2478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Gaël Le Bec</a:t>
            </a:r>
          </a:p>
          <a:p>
            <a:pPr algn="ctr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IDM group leader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65C576-6F65-42CE-91D3-38918C99D823}"/>
              </a:ext>
            </a:extLst>
          </p:cNvPr>
          <p:cNvSpPr txBox="1"/>
          <p:nvPr/>
        </p:nvSpPr>
        <p:spPr>
          <a:xfrm>
            <a:off x="378812" y="5553604"/>
            <a:ext cx="5717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Many thanks to all the Insertion Devices and Magnets team</a:t>
            </a:r>
            <a:endParaRPr lang="fr-FR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955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-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800" y="1116757"/>
            <a:ext cx="5491200" cy="507449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Ergonomic mounting table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5 axis adjustments to align with bench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Suited to all our types of undulators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Use of the bench arm with assembly tools for positioning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Position check and optimization with touch probe and hall probe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Minimize the optimization process on undulator frame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FE7A93-634F-4C7D-91CC-8EF69CB45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1116757"/>
            <a:ext cx="6161884" cy="507449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512CFD-1A78-42B8-B0E9-EB30FF6178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20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945216-E721-4E4A-9E1C-4DCD2E4D969A}"/>
              </a:ext>
            </a:extLst>
          </p:cNvPr>
          <p:cNvSpPr txBox="1"/>
          <p:nvPr/>
        </p:nvSpPr>
        <p:spPr>
          <a:xfrm>
            <a:off x="2061141" y="5741243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Undulator assembly table CAD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101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– Design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840001" y="6483349"/>
            <a:ext cx="8160000" cy="212489"/>
          </a:xfrm>
        </p:spPr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072" y="1243482"/>
            <a:ext cx="5491200" cy="205479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Similar to SW Bench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Designed with CE compliant commercial parts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New risk with moving parts</a:t>
            </a:r>
          </a:p>
        </p:txBody>
      </p:sp>
      <p:pic>
        <p:nvPicPr>
          <p:cNvPr id="8" name="Content Placeholder 11">
            <a:extLst>
              <a:ext uri="{FF2B5EF4-FFF2-40B4-BE49-F238E27FC236}">
                <a16:creationId xmlns:a16="http://schemas.microsoft.com/office/drawing/2014/main" id="{2342CDAE-96A6-4744-AB5F-6FA944B307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445"/>
          <a:stretch/>
        </p:blipFill>
        <p:spPr bwMode="gray">
          <a:xfrm>
            <a:off x="0" y="3429000"/>
            <a:ext cx="8160000" cy="289948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1693604-BE6B-4A88-8069-81BD0761FA7E}"/>
              </a:ext>
            </a:extLst>
          </p:cNvPr>
          <p:cNvSpPr txBox="1">
            <a:spLocks/>
          </p:cNvSpPr>
          <p:nvPr/>
        </p:nvSpPr>
        <p:spPr bwMode="gray">
          <a:xfrm>
            <a:off x="6096000" y="1078108"/>
            <a:ext cx="5491200" cy="239363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097280" rtl="0" eaLnBrk="1" latinLnBrk="0" hangingPunct="1"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 sz="216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1097280" rtl="0" eaLnBrk="1" latinLnBrk="0" hangingPunct="1">
              <a:spcBef>
                <a:spcPts val="0"/>
              </a:spcBef>
              <a:spcAft>
                <a:spcPts val="1800"/>
              </a:spcAft>
              <a:buFont typeface="Arial" pitchFamily="34" charset="0"/>
              <a:buNone/>
              <a:defRPr sz="204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0" indent="0" algn="l" defTabSz="109728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8626" indent="-209550" algn="l" defTabSz="109728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6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94460" indent="-209550" algn="l" defTabSz="1097280" rtl="0" eaLnBrk="1" latinLnBrk="0" hangingPunct="1">
              <a:spcBef>
                <a:spcPts val="0"/>
              </a:spcBef>
              <a:spcAft>
                <a:spcPts val="36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44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Old design :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7A @ 44V – set to 5 cm/s =&gt; 15N to stop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New design :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25A @ 96V – set to 40cm/s =&gt; 960N to stop</a:t>
            </a:r>
          </a:p>
          <a:p>
            <a:r>
              <a:rPr lang="en-US" sz="2000" b="0" dirty="0">
                <a:solidFill>
                  <a:schemeClr val="tx1"/>
                </a:solidFill>
              </a:rPr>
              <a:t>→ Keyence laser scanner tests</a:t>
            </a:r>
          </a:p>
          <a:p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1ABC07-192F-4C8A-86FE-CF97CC53B7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21</a:t>
            </a:fld>
            <a:endParaRPr lang="en-US" noProof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E0E855-0D92-4230-A63D-0B4E1FA9B9FC}"/>
              </a:ext>
            </a:extLst>
          </p:cNvPr>
          <p:cNvSpPr txBox="1"/>
          <p:nvPr/>
        </p:nvSpPr>
        <p:spPr>
          <a:xfrm>
            <a:off x="2963894" y="5187857"/>
            <a:ext cx="2232212" cy="400110"/>
          </a:xfrm>
          <a:prstGeom prst="rect">
            <a:avLst/>
          </a:prstGeom>
          <a:solidFill>
            <a:srgbClr val="FF898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Hazard Area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F280F2-6205-4F34-A7DE-8D91D7EBD67E}"/>
              </a:ext>
            </a:extLst>
          </p:cNvPr>
          <p:cNvSpPr txBox="1"/>
          <p:nvPr/>
        </p:nvSpPr>
        <p:spPr>
          <a:xfrm>
            <a:off x="2192559" y="5852432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3D Hall laser scanner area top view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515565-D576-4EFF-A762-A55BCD75E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6457" y="3386258"/>
            <a:ext cx="2393634" cy="23936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E0AE8E1-13F3-4AD8-84A1-1D0751D92C5F}"/>
              </a:ext>
            </a:extLst>
          </p:cNvPr>
          <p:cNvSpPr txBox="1"/>
          <p:nvPr/>
        </p:nvSpPr>
        <p:spPr>
          <a:xfrm>
            <a:off x="8075833" y="5810640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Keyence laser scanner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09027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III. Hall probe bench – 3 axis hall probes 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>
                <a:solidFill>
                  <a:srgbClr val="132577"/>
                </a:solidFill>
                <a:latin typeface="Arial"/>
              </a:rPr>
              <a:t>IMMW23 – Bad Zurzach –  6-11 oct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EB4DE-7151-4869-AE13-FD716C9DC8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22</a:t>
            </a:fld>
            <a:endParaRPr lang="en-US" noProof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B544611-4AE4-46D5-9402-7EEACC333B9D}"/>
              </a:ext>
            </a:extLst>
          </p:cNvPr>
          <p:cNvSpPr txBox="1">
            <a:spLocks/>
          </p:cNvSpPr>
          <p:nvPr/>
        </p:nvSpPr>
        <p:spPr bwMode="gray">
          <a:xfrm>
            <a:off x="6423488" y="1529913"/>
            <a:ext cx="5153025" cy="49534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1097280" rtl="0" eaLnBrk="1" latinLnBrk="0" hangingPunct="1"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 sz="216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0" indent="0" algn="l" defTabSz="1097280" rtl="0" eaLnBrk="1" latinLnBrk="0" hangingPunct="1">
              <a:spcBef>
                <a:spcPts val="0"/>
              </a:spcBef>
              <a:spcAft>
                <a:spcPts val="1800"/>
              </a:spcAft>
              <a:buFont typeface="Arial" pitchFamily="34" charset="0"/>
              <a:buNone/>
              <a:defRPr sz="204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0" indent="0" algn="l" defTabSz="1097280" rtl="0" eaLnBrk="1" latinLnBrk="0" hangingPunct="1">
              <a:lnSpc>
                <a:spcPct val="105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28626" indent="-209550" algn="l" defTabSz="109728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60"/>
              </a:spcAft>
              <a:buClr>
                <a:schemeClr val="accent6"/>
              </a:buClr>
              <a:buSzPct val="80000"/>
              <a:buFont typeface="Wingdings" pitchFamily="2" charset="2"/>
              <a:buChar char="l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94460" indent="-209550" algn="l" defTabSz="1097280" rtl="0" eaLnBrk="1" latinLnBrk="0" hangingPunct="1">
              <a:spcBef>
                <a:spcPts val="0"/>
              </a:spcBef>
              <a:spcAft>
                <a:spcPts val="360"/>
              </a:spcAft>
              <a:buClr>
                <a:schemeClr val="accent6"/>
              </a:buClr>
              <a:buFont typeface="ITCOfficinaSans LT Book" pitchFamily="2" charset="0"/>
              <a:buChar char="&gt;"/>
              <a:defRPr sz="144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1752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6616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11480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63440" indent="-274320" algn="l" defTabSz="109728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Needs for a new 3D Hall sensor</a:t>
            </a:r>
          </a:p>
          <a:p>
            <a:pPr>
              <a:spcAft>
                <a:spcPts val="0"/>
              </a:spcAft>
            </a:pPr>
            <a:endParaRPr lang="en-US" dirty="0">
              <a:solidFill>
                <a:srgbClr val="132577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Less than 3mm thick with PCB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Measure fields from 10mT to 2T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Good orthogonality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Analog outputs for XPS triggering</a:t>
            </a:r>
          </a:p>
          <a:p>
            <a:r>
              <a:rPr lang="en-US" sz="2400" b="0" dirty="0">
                <a:solidFill>
                  <a:schemeClr val="tx1"/>
                </a:solidFill>
              </a:rPr>
              <a:t>→ </a:t>
            </a:r>
            <a:r>
              <a:rPr lang="en-US" b="0" dirty="0">
                <a:solidFill>
                  <a:schemeClr val="tx1"/>
                </a:solidFill>
              </a:rPr>
              <a:t>In house design</a:t>
            </a:r>
          </a:p>
          <a:p>
            <a:r>
              <a:rPr lang="en-US" sz="2800" b="0" dirty="0">
                <a:solidFill>
                  <a:schemeClr val="tx1"/>
                </a:solidFill>
              </a:rPr>
              <a:t>→</a:t>
            </a:r>
            <a:r>
              <a:rPr lang="en-US" sz="3200" b="0" dirty="0">
                <a:solidFill>
                  <a:schemeClr val="tx1"/>
                </a:solidFill>
              </a:rPr>
              <a:t> </a:t>
            </a:r>
            <a:r>
              <a:rPr lang="en-US" b="0" dirty="0">
                <a:solidFill>
                  <a:schemeClr val="tx1"/>
                </a:solidFill>
              </a:rPr>
              <a:t>Commercial sensor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A9C7D8-756F-457F-9D9F-5855D1A698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64" b="1993"/>
          <a:stretch/>
        </p:blipFill>
        <p:spPr>
          <a:xfrm>
            <a:off x="264002" y="1754589"/>
            <a:ext cx="5768512" cy="394620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38988FE-0FD8-4B7F-88EA-907B60171632}"/>
              </a:ext>
            </a:extLst>
          </p:cNvPr>
          <p:cNvSpPr/>
          <p:nvPr/>
        </p:nvSpPr>
        <p:spPr>
          <a:xfrm>
            <a:off x="264003" y="966326"/>
            <a:ext cx="5966878" cy="4953436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4255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III. Hall probe bench – 3 axis hall probes 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>
                <a:solidFill>
                  <a:srgbClr val="132577"/>
                </a:solidFill>
                <a:latin typeface="Arial"/>
              </a:rPr>
              <a:t>IMMW23 – Bad Zurzach –  6-11 oct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8349" y="1521872"/>
            <a:ext cx="6149227" cy="3466987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In house design with 3 analog hall sensors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Refresh of a design from the 2000s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Cheap and easy to integrate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2.5mm thick for measurements at gap 4.5mm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Orthogonality to characterize with undulator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Calibration with NMR in a dipole.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Tests with NI 6356 and NI 6421 DAQ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32943C-5D4B-423E-ACC7-0A7D351110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133" b="7157"/>
          <a:stretch/>
        </p:blipFill>
        <p:spPr>
          <a:xfrm>
            <a:off x="1162299" y="1521872"/>
            <a:ext cx="3217649" cy="330904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FEB4DE-7151-4869-AE13-FD716C9DC8B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23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CB3E9A-5F1F-4BF6-AA31-ACC9B75BD6E1}"/>
              </a:ext>
            </a:extLst>
          </p:cNvPr>
          <p:cNvSpPr txBox="1"/>
          <p:nvPr/>
        </p:nvSpPr>
        <p:spPr>
          <a:xfrm>
            <a:off x="815414" y="4863153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axis ESRF Hall probe refresh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9510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III. Hall probe bench – 3 axis hall probes 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2A9FFE7-F964-4DE4-A462-6CA5A7CA3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2613" y="1239485"/>
            <a:ext cx="6519388" cy="3843504"/>
          </a:xfrm>
        </p:spPr>
        <p:txBody>
          <a:bodyPr/>
          <a:lstStyle/>
          <a:p>
            <a:r>
              <a:rPr lang="en-US" b="0" dirty="0">
                <a:solidFill>
                  <a:schemeClr val="tx1"/>
                </a:solidFill>
              </a:rPr>
              <a:t>Commercial sensor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Either </a:t>
            </a:r>
            <a:r>
              <a:rPr lang="en-US" b="0" dirty="0" err="1">
                <a:solidFill>
                  <a:schemeClr val="tx1"/>
                </a:solidFill>
              </a:rPr>
              <a:t>Senis</a:t>
            </a:r>
            <a:r>
              <a:rPr lang="en-US" b="0" dirty="0">
                <a:solidFill>
                  <a:schemeClr val="tx1"/>
                </a:solidFill>
              </a:rPr>
              <a:t> SENM3Dx or </a:t>
            </a:r>
            <a:r>
              <a:rPr lang="en-US" b="0" dirty="0" err="1">
                <a:solidFill>
                  <a:schemeClr val="tx1"/>
                </a:solidFill>
              </a:rPr>
              <a:t>Metrolab</a:t>
            </a:r>
            <a:r>
              <a:rPr lang="en-US" b="0" dirty="0">
                <a:solidFill>
                  <a:schemeClr val="tx1"/>
                </a:solidFill>
              </a:rPr>
              <a:t> MV2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Harder to integrate on custom PCB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Orthogonality guaranteed by supplier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Calibration with NMR probe in a dipole.</a:t>
            </a:r>
          </a:p>
          <a:p>
            <a:r>
              <a:rPr lang="en-US" sz="2400" b="0" dirty="0">
                <a:solidFill>
                  <a:schemeClr val="tx1"/>
                </a:solidFill>
              </a:rPr>
              <a:t>→ </a:t>
            </a:r>
            <a:r>
              <a:rPr lang="en-US" b="0" dirty="0">
                <a:solidFill>
                  <a:schemeClr val="tx1"/>
                </a:solidFill>
              </a:rPr>
              <a:t>Tests with Arduino and NI 6421 DAQ (</a:t>
            </a:r>
            <a:r>
              <a:rPr lang="en-US" b="0" dirty="0" err="1">
                <a:solidFill>
                  <a:schemeClr val="tx1"/>
                </a:solidFill>
              </a:rPr>
              <a:t>Metrolab</a:t>
            </a:r>
            <a:r>
              <a:rPr lang="en-US" b="0" dirty="0">
                <a:solidFill>
                  <a:schemeClr val="tx1"/>
                </a:solidFill>
              </a:rPr>
              <a:t>)</a:t>
            </a:r>
          </a:p>
          <a:p>
            <a:r>
              <a:rPr lang="en-US" sz="2400" b="0" dirty="0">
                <a:solidFill>
                  <a:schemeClr val="tx1"/>
                </a:solidFill>
              </a:rPr>
              <a:t>→ </a:t>
            </a:r>
            <a:r>
              <a:rPr lang="en-US" b="0" dirty="0">
                <a:solidFill>
                  <a:schemeClr val="tx1"/>
                </a:solidFill>
              </a:rPr>
              <a:t>Tests with Raspberry and NI 6421 DAQ (</a:t>
            </a:r>
            <a:r>
              <a:rPr lang="en-US" b="0" dirty="0" err="1">
                <a:solidFill>
                  <a:schemeClr val="tx1"/>
                </a:solidFill>
              </a:rPr>
              <a:t>Senis</a:t>
            </a:r>
            <a:r>
              <a:rPr lang="en-US" b="0" dirty="0">
                <a:solidFill>
                  <a:schemeClr val="tx1"/>
                </a:solidFill>
              </a:rPr>
              <a:t>)</a:t>
            </a:r>
          </a:p>
          <a:p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F6C588-0611-4A63-A017-2A3EA0917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239484"/>
            <a:ext cx="4876800" cy="17020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394BE4-191A-4959-A8F3-6B53A948A5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600" b="25000"/>
          <a:stretch/>
        </p:blipFill>
        <p:spPr>
          <a:xfrm>
            <a:off x="495300" y="3882672"/>
            <a:ext cx="4762500" cy="1924051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BBB55D3-62F6-4DB9-AE24-CA3572BA97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24</a:t>
            </a:fld>
            <a:endParaRPr lang="en-US" noProof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4CB998-E176-4606-A9DE-BF8C9A60E140}"/>
              </a:ext>
            </a:extLst>
          </p:cNvPr>
          <p:cNvSpPr txBox="1"/>
          <p:nvPr/>
        </p:nvSpPr>
        <p:spPr>
          <a:xfrm>
            <a:off x="931959" y="3036528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Senis</a:t>
            </a:r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SENM3Dx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5FAE5A-4040-4ECA-BDA8-EEDC4FFC5823}"/>
              </a:ext>
            </a:extLst>
          </p:cNvPr>
          <p:cNvSpPr txBox="1"/>
          <p:nvPr/>
        </p:nvSpPr>
        <p:spPr>
          <a:xfrm>
            <a:off x="989109" y="5896734"/>
            <a:ext cx="37748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Metrolab</a:t>
            </a:r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MV2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7683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3016F4F-9448-4A59-A6CF-B3377D72F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00267F-D33F-4AAB-8B3E-D131F5D479B7}"/>
              </a:ext>
            </a:extLst>
          </p:cNvPr>
          <p:cNvSpPr/>
          <p:nvPr/>
        </p:nvSpPr>
        <p:spPr>
          <a:xfrm>
            <a:off x="387458" y="5136776"/>
            <a:ext cx="9244739" cy="1246891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A44BCE-BBAD-48D7-8A16-195B6C3B62F0}"/>
              </a:ext>
            </a:extLst>
          </p:cNvPr>
          <p:cNvSpPr/>
          <p:nvPr/>
        </p:nvSpPr>
        <p:spPr>
          <a:xfrm>
            <a:off x="462367" y="966326"/>
            <a:ext cx="9244739" cy="3027450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17F48CA-AB0E-4A83-9BDA-1BA2DC6780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368813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IV. bench Software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35A5D4-4AAD-4210-BD2B-C342AE51B1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719"/>
          <a:stretch/>
        </p:blipFill>
        <p:spPr>
          <a:xfrm>
            <a:off x="293089" y="948353"/>
            <a:ext cx="5574311" cy="5405613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2D003C-177F-4C3E-AD14-51F3A87C7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0766" y="1155590"/>
            <a:ext cx="5923159" cy="51983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Current software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Igor Pro interface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C++/Igor XOP code to drive motors and Keithley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Igor license and </a:t>
            </a:r>
            <a:r>
              <a:rPr lang="en-US" b="0" dirty="0" err="1">
                <a:solidFill>
                  <a:schemeClr val="tx1"/>
                </a:solidFill>
              </a:rPr>
              <a:t>XOPtk</a:t>
            </a:r>
            <a:r>
              <a:rPr lang="en-US" b="0" dirty="0">
                <a:solidFill>
                  <a:schemeClr val="tx1"/>
                </a:solidFill>
              </a:rPr>
              <a:t> license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Non trivial to maintain and to further develop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Steep learning curve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295BA-CDC5-477B-8582-14F42E384B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26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1281907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IV. bench Software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2D003C-177F-4C3E-AD14-51F3A87C7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800" y="1155590"/>
            <a:ext cx="5645475" cy="499052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Python software in development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Simple python GUI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code to drive motors and Keithley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Freeware and open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Object oriented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Easier to build upon for power users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External libraries dependence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Being finalized for SW Benches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Work in progress for Hall bench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0837BC-922F-416E-8775-5F151BB1A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42" y="947737"/>
            <a:ext cx="5928079" cy="519837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2DFAC3-2037-4C74-B2ED-80A674CEBB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0941488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00" y="151200"/>
            <a:ext cx="10982400" cy="596160"/>
          </a:xfrm>
        </p:spPr>
        <p:txBody>
          <a:bodyPr/>
          <a:lstStyle/>
          <a:p>
            <a:r>
              <a:rPr lang="en-US" dirty="0"/>
              <a:t>IV. bench Software Development status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62D003C-177F-4C3E-AD14-51F3A87C7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9297" y="848439"/>
            <a:ext cx="3838574" cy="5740619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>
                <a:solidFill>
                  <a:srgbClr val="132577"/>
                </a:solidFill>
              </a:rPr>
              <a:t>Measurements ready</a:t>
            </a:r>
            <a:endParaRPr lang="en-US" sz="18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Field integral 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Field integral Circle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Field integral point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Magnet Sequencer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Wire tension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sz="1800" dirty="0">
                <a:solidFill>
                  <a:srgbClr val="132577"/>
                </a:solidFill>
              </a:rPr>
              <a:t>To do</a:t>
            </a:r>
            <a:endParaRPr lang="en-US" sz="1800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Harmonic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Magnet center &amp; 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Hall scan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Touch probe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Various data processing tools to help with undulator tuning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…</a:t>
            </a:r>
          </a:p>
          <a:p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2A6F18-6E7A-4EEE-8A05-875DF8107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02" y="982988"/>
            <a:ext cx="7783937" cy="487993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9851E-F220-44B8-BA33-764673B94A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721501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6523D56-02DE-4726-B558-A32CBCB297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A44BCE-BBAD-48D7-8A16-195B6C3B62F0}"/>
              </a:ext>
            </a:extLst>
          </p:cNvPr>
          <p:cNvSpPr/>
          <p:nvPr/>
        </p:nvSpPr>
        <p:spPr>
          <a:xfrm>
            <a:off x="452842" y="1042526"/>
            <a:ext cx="9244739" cy="4148040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8C781DE-0A84-445F-9F8D-3774D31953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29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978446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BEFC52-652C-4B72-8CDF-EE34944AF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845857A-1CFF-4771-B9B7-82A74F38B9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3</a:t>
            </a:fld>
            <a:endParaRPr lang="en-US" noProof="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prospects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840001" y="6483349"/>
            <a:ext cx="8160000" cy="212489"/>
          </a:xfrm>
        </p:spPr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8C781DE-0A84-445F-9F8D-3774D31953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30</a:t>
            </a:fld>
            <a:endParaRPr lang="en-US" noProof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A89536E-4EE2-4746-8DBD-8B907DFC27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4" y="1155590"/>
            <a:ext cx="11279646" cy="4990523"/>
          </a:xfrm>
        </p:spPr>
        <p:txBody>
          <a:bodyPr/>
          <a:lstStyle/>
          <a:p>
            <a:r>
              <a:rPr lang="en-US" dirty="0">
                <a:solidFill>
                  <a:srgbClr val="132577"/>
                </a:solidFill>
              </a:rPr>
              <a:t>Conclusion 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Stretched wire measurement bench has been updated and CE certified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3D Hall probe measurement bench update is in progress</a:t>
            </a:r>
          </a:p>
          <a:p>
            <a:r>
              <a:rPr lang="en-US" b="0" dirty="0">
                <a:solidFill>
                  <a:schemeClr val="tx1"/>
                </a:solidFill>
              </a:rPr>
              <a:t>3D hall sensor and safety laser scanner tests to be done before continuing the certification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based software is in progress and being finalized for SW applications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Prospects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Future focus on magnet tomograph prototype </a:t>
            </a:r>
            <a:r>
              <a:rPr lang="en-US" sz="1400" b="0" dirty="0">
                <a:solidFill>
                  <a:schemeClr val="tx1"/>
                </a:solidFill>
              </a:rPr>
              <a:t>(see IMMW21 presentation from G. Le Bec)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Future upgrade on in vacuum measurement bench</a:t>
            </a:r>
          </a:p>
        </p:txBody>
      </p:sp>
    </p:spTree>
    <p:extLst>
      <p:ext uri="{BB962C8B-B14F-4D97-AF65-F5344CB8AC3E}">
        <p14:creationId xmlns:p14="http://schemas.microsoft.com/office/powerpoint/2010/main" val="16311583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00" y="151200"/>
            <a:ext cx="10982400" cy="596160"/>
          </a:xfrm>
        </p:spPr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500FCB-31E1-4D65-A320-4D5C491B8C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</a:extLst>
          </a:blip>
          <a:srcRect l="9315" t="10665" r="9562" b="36503"/>
          <a:stretch/>
        </p:blipFill>
        <p:spPr>
          <a:xfrm>
            <a:off x="237039" y="962024"/>
            <a:ext cx="11695978" cy="507682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FE6D7-FC24-4DD9-AB1A-79903F4595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31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F01034-15E2-4C5E-B8AE-24414B570F9C}"/>
              </a:ext>
            </a:extLst>
          </p:cNvPr>
          <p:cNvSpPr txBox="1"/>
          <p:nvPr/>
        </p:nvSpPr>
        <p:spPr>
          <a:xfrm>
            <a:off x="6597648" y="6038850"/>
            <a:ext cx="4804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Grenoble and ESRF as seen from ISS – Thomas Pesquet 2021</a:t>
            </a:r>
            <a:endParaRPr lang="fr-FR" sz="14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899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00" y="151200"/>
            <a:ext cx="10982400" cy="596160"/>
          </a:xfrm>
        </p:spPr>
        <p:txBody>
          <a:bodyPr/>
          <a:lstStyle/>
          <a:p>
            <a:r>
              <a:rPr lang="en-US" dirty="0"/>
              <a:t>Thank you for your attention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500FCB-31E1-4D65-A320-4D5C491B8C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</a:extLst>
          </a:blip>
          <a:srcRect l="9315" t="10665" r="9562" b="36503"/>
          <a:stretch/>
        </p:blipFill>
        <p:spPr>
          <a:xfrm>
            <a:off x="237039" y="962024"/>
            <a:ext cx="11695978" cy="507682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FE6D7-FC24-4DD9-AB1A-79903F4595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32</a:t>
            </a:fld>
            <a:endParaRPr lang="en-US" noProof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D11A70C-698D-4F06-99FD-29A42E63911E}"/>
              </a:ext>
            </a:extLst>
          </p:cNvPr>
          <p:cNvSpPr/>
          <p:nvPr/>
        </p:nvSpPr>
        <p:spPr>
          <a:xfrm>
            <a:off x="218056" y="940925"/>
            <a:ext cx="11733944" cy="5205187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D9CD8A-E895-4379-A22B-4C6CD5F7FC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2354" y="1155590"/>
            <a:ext cx="11279646" cy="4990523"/>
          </a:xfrm>
        </p:spPr>
        <p:txBody>
          <a:bodyPr/>
          <a:lstStyle/>
          <a:p>
            <a:r>
              <a:rPr lang="en-US" dirty="0">
                <a:solidFill>
                  <a:srgbClr val="132577"/>
                </a:solidFill>
              </a:rPr>
              <a:t>Conclusion 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Stretched wire measurement bench has been updated and CE certified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3D Hall probe measurement bench update is in progress</a:t>
            </a:r>
          </a:p>
          <a:p>
            <a:r>
              <a:rPr lang="en-US" b="0" dirty="0">
                <a:solidFill>
                  <a:schemeClr val="tx1"/>
                </a:solidFill>
              </a:rPr>
              <a:t>3D hall sensor and safety laser scanner tests to be done before continuing the certification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based software is in progress and being finalized for SW applications</a:t>
            </a:r>
          </a:p>
          <a:p>
            <a:endParaRPr lang="en-US" b="0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Prospects</a:t>
            </a:r>
            <a:endParaRPr lang="en-US" b="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Future focus on magnet tomograph prototype </a:t>
            </a:r>
            <a:r>
              <a:rPr lang="en-US" sz="1400" b="0" dirty="0">
                <a:solidFill>
                  <a:schemeClr val="tx1"/>
                </a:solidFill>
              </a:rPr>
              <a:t>(see IMMW21 presentation from G. Le Bec)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Future upgrade on in vacuum measurement bench</a:t>
            </a:r>
          </a:p>
        </p:txBody>
      </p:sp>
    </p:spTree>
    <p:extLst>
      <p:ext uri="{BB962C8B-B14F-4D97-AF65-F5344CB8AC3E}">
        <p14:creationId xmlns:p14="http://schemas.microsoft.com/office/powerpoint/2010/main" val="2377426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0384D4B-6D51-4FD5-ACB8-0D6B7EE643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963" y="966788"/>
            <a:ext cx="10982325" cy="519747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I. Introduction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Magnetic measurements at the ESRF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II. Stretched Wire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compliance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III. Hall Probe Bench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Bench design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Hall probes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IV. Bench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Current Igor software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Python software development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V. Conclusion and prospects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00267F-D33F-4AAB-8B3E-D131F5D479B7}"/>
              </a:ext>
            </a:extLst>
          </p:cNvPr>
          <p:cNvSpPr/>
          <p:nvPr/>
        </p:nvSpPr>
        <p:spPr>
          <a:xfrm>
            <a:off x="387458" y="1720312"/>
            <a:ext cx="9244739" cy="4663356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8DE83E5-491A-4AC4-866D-13B2A7A7A0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821826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. Introduction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pic>
        <p:nvPicPr>
          <p:cNvPr id="1026" name="Picture 2" descr="https://www.esrf.fr/files/live/sites/www/files/about/press-room/ESRF-MAY-2015_03.jpg">
            <a:extLst>
              <a:ext uri="{FF2B5EF4-FFF2-40B4-BE49-F238E27FC236}">
                <a16:creationId xmlns:a16="http://schemas.microsoft.com/office/drawing/2014/main" id="{5646735B-7616-4E0C-BF20-F3B4EEDB11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66" r="4475" b="22728"/>
          <a:stretch/>
        </p:blipFill>
        <p:spPr bwMode="auto">
          <a:xfrm>
            <a:off x="198546" y="1188883"/>
            <a:ext cx="6050073" cy="430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F8974A-2A9E-4287-B4E6-7FEF02E83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0800" y="1188883"/>
            <a:ext cx="5695949" cy="51983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ESRF – The European synchrotron</a:t>
            </a:r>
          </a:p>
          <a:p>
            <a:pPr>
              <a:spcAft>
                <a:spcPts val="0"/>
              </a:spcAft>
            </a:pPr>
            <a:endParaRPr lang="en-US" dirty="0">
              <a:solidFill>
                <a:srgbClr val="132577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Light source built in 1994 and upgraded in 2020 with EBS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Located in the French Alps in Grenoble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6 GeV – 200mA machine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844 m long storage ring with about 1000 accelerator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32 straight sections with 72 undulators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44 beamlines welcoming 9000 scientists every year, researching material physics, chemistry, structural biology, nanotech…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6FF60B-8B57-4BF9-B3E7-E78D5AF4DC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5</a:t>
            </a:fld>
            <a:endParaRPr lang="en-US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31C757-7F80-4514-86CF-451C12442098}"/>
              </a:ext>
            </a:extLst>
          </p:cNvPr>
          <p:cNvSpPr txBox="1"/>
          <p:nvPr/>
        </p:nvSpPr>
        <p:spPr>
          <a:xfrm>
            <a:off x="2303587" y="5499840"/>
            <a:ext cx="18399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ESRF Aerial view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06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. Introduction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F8974A-2A9E-4287-B4E6-7FEF02E83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76" y="919943"/>
            <a:ext cx="12084424" cy="281834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Insertion Devices &amp; Magnets team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0" dirty="0">
                <a:solidFill>
                  <a:schemeClr val="tx1"/>
                </a:solidFill>
              </a:rPr>
              <a:t>12 members, ID specialists, control specialists, magnetic measurement specialists and technicians :</a:t>
            </a:r>
          </a:p>
          <a:p>
            <a:r>
              <a:rPr lang="en-US" sz="1900" b="0" dirty="0">
                <a:solidFill>
                  <a:schemeClr val="tx1"/>
                </a:solidFill>
              </a:rPr>
              <a:t>G. Le Bec, R. Versteegen, C. </a:t>
            </a:r>
            <a:r>
              <a:rPr lang="en-US" sz="1900" b="0" dirty="0" err="1">
                <a:solidFill>
                  <a:schemeClr val="tx1"/>
                </a:solidFill>
              </a:rPr>
              <a:t>Benaberrahmane</a:t>
            </a:r>
            <a:r>
              <a:rPr lang="en-US" sz="1900" b="0" dirty="0">
                <a:solidFill>
                  <a:schemeClr val="tx1"/>
                </a:solidFill>
              </a:rPr>
              <a:t>, L. Bortot, F. </a:t>
            </a:r>
            <a:r>
              <a:rPr lang="en-US" sz="1900" b="0" dirty="0" err="1">
                <a:solidFill>
                  <a:schemeClr val="tx1"/>
                </a:solidFill>
              </a:rPr>
              <a:t>Revol</a:t>
            </a:r>
            <a:r>
              <a:rPr lang="en-US" sz="1900" b="0" dirty="0">
                <a:solidFill>
                  <a:schemeClr val="tx1"/>
                </a:solidFill>
              </a:rPr>
              <a:t>, B. </a:t>
            </a:r>
            <a:r>
              <a:rPr lang="en-US" sz="1900" b="0" dirty="0" err="1">
                <a:solidFill>
                  <a:schemeClr val="tx1"/>
                </a:solidFill>
              </a:rPr>
              <a:t>Cottin</a:t>
            </a:r>
            <a:r>
              <a:rPr lang="en-US" sz="1900" b="0" dirty="0">
                <a:solidFill>
                  <a:schemeClr val="tx1"/>
                </a:solidFill>
              </a:rPr>
              <a:t>, G. </a:t>
            </a:r>
            <a:r>
              <a:rPr lang="en-US" sz="1900" b="0" dirty="0" err="1">
                <a:solidFill>
                  <a:schemeClr val="tx1"/>
                </a:solidFill>
              </a:rPr>
              <a:t>Giroud</a:t>
            </a:r>
            <a:r>
              <a:rPr lang="en-US" sz="1900" b="0" dirty="0">
                <a:solidFill>
                  <a:schemeClr val="tx1"/>
                </a:solidFill>
              </a:rPr>
              <a:t>, F. </a:t>
            </a:r>
            <a:r>
              <a:rPr lang="en-US" sz="1900" b="0" dirty="0" err="1">
                <a:solidFill>
                  <a:schemeClr val="tx1"/>
                </a:solidFill>
              </a:rPr>
              <a:t>Bidault</a:t>
            </a:r>
            <a:r>
              <a:rPr lang="en-US" sz="1900" b="0" dirty="0">
                <a:solidFill>
                  <a:schemeClr val="tx1"/>
                </a:solidFill>
              </a:rPr>
              <a:t>, F. </a:t>
            </a:r>
            <a:r>
              <a:rPr lang="en-US" sz="1900" b="0" dirty="0" err="1">
                <a:solidFill>
                  <a:schemeClr val="tx1"/>
                </a:solidFill>
              </a:rPr>
              <a:t>Perratone</a:t>
            </a:r>
            <a:r>
              <a:rPr lang="en-US" sz="1900" b="0" dirty="0">
                <a:solidFill>
                  <a:schemeClr val="tx1"/>
                </a:solidFill>
              </a:rPr>
              <a:t>, J. </a:t>
            </a:r>
            <a:r>
              <a:rPr lang="en-US" sz="1900" b="0" dirty="0" err="1">
                <a:solidFill>
                  <a:schemeClr val="tx1"/>
                </a:solidFill>
              </a:rPr>
              <a:t>Caverot</a:t>
            </a:r>
            <a:r>
              <a:rPr lang="en-US" sz="1900" b="0" dirty="0">
                <a:solidFill>
                  <a:schemeClr val="tx1"/>
                </a:solidFill>
              </a:rPr>
              <a:t>, M. Michel, L. Samaille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0" dirty="0">
                <a:solidFill>
                  <a:schemeClr val="tx1"/>
                </a:solidFill>
              </a:rPr>
              <a:t>Relocated in ESRF01 after EBS completion, about 1000m</a:t>
            </a:r>
            <a:r>
              <a:rPr lang="en-US" sz="1900" b="0" baseline="30000" dirty="0">
                <a:solidFill>
                  <a:schemeClr val="tx1"/>
                </a:solidFill>
              </a:rPr>
              <a:t>2</a:t>
            </a:r>
            <a:r>
              <a:rPr lang="en-US" sz="1900" b="0" dirty="0">
                <a:solidFill>
                  <a:schemeClr val="tx1"/>
                </a:solidFill>
              </a:rPr>
              <a:t>, LN2 network for CPMU measurements</a:t>
            </a:r>
            <a:endParaRPr lang="en-US" sz="1900" b="0" baseline="30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46FF60B-8B57-4BF9-B3E7-E78D5AF4DC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6</a:t>
            </a:fld>
            <a:endParaRPr lang="en-US" noProof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F0A52F-A364-46BC-85D0-A4BA025752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53" b="2929"/>
          <a:stretch/>
        </p:blipFill>
        <p:spPr>
          <a:xfrm>
            <a:off x="1065463" y="2971800"/>
            <a:ext cx="10061074" cy="34174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23E1F8-5B15-44FD-9FFA-C74D4C636F62}"/>
              </a:ext>
            </a:extLst>
          </p:cNvPr>
          <p:cNvSpPr txBox="1"/>
          <p:nvPr/>
        </p:nvSpPr>
        <p:spPr>
          <a:xfrm>
            <a:off x="5176005" y="6483349"/>
            <a:ext cx="18399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IDM Lab in ESRF01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484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. Introduction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F8974A-2A9E-4287-B4E6-7FEF02E83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1591" y="1010981"/>
            <a:ext cx="5642162" cy="51983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Accelerator magnets measurements</a:t>
            </a:r>
          </a:p>
          <a:p>
            <a:endParaRPr lang="en-US" sz="800" b="0" dirty="0">
              <a:solidFill>
                <a:schemeClr val="tx1"/>
              </a:solidFill>
            </a:endParaRPr>
          </a:p>
          <a:p>
            <a:r>
              <a:rPr lang="en-US" sz="2000" b="0" dirty="0">
                <a:solidFill>
                  <a:schemeClr val="tx1"/>
                </a:solidFill>
              </a:rPr>
              <a:t>Use of a stretched wire bench for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Field &amp; gradient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Multipole harmonic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Magnetic center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Roll, Pitch and Yaw angles measurement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Magnetic length</a:t>
            </a:r>
          </a:p>
          <a:p>
            <a:endParaRPr lang="en-US" sz="800" b="0" dirty="0">
              <a:solidFill>
                <a:schemeClr val="tx1"/>
              </a:solidFill>
            </a:endParaRPr>
          </a:p>
          <a:p>
            <a:r>
              <a:rPr lang="en-US" sz="1800" b="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with 20T/m 50cm long, 33mm radius quadrupole</a:t>
            </a:r>
            <a:endParaRPr lang="en-US" b="0" dirty="0">
              <a:solidFill>
                <a:schemeClr val="tx1"/>
              </a:solidFill>
            </a:endParaRPr>
          </a:p>
          <a:p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7D7DAF-558D-49FA-954D-3287696B370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476"/>
          <a:stretch/>
        </p:blipFill>
        <p:spPr>
          <a:xfrm>
            <a:off x="0" y="1266687"/>
            <a:ext cx="5496264" cy="4739097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E702CA-1B3C-4794-9571-904AD52BD1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7</a:t>
            </a:fld>
            <a:endParaRPr lang="en-US" noProof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B8AC23-341F-4732-81C9-C6A6F0EA9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391" y="4988314"/>
            <a:ext cx="5642162" cy="135803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1F89B8-3D1C-4580-BBC5-BB7C4E0F0AF3}"/>
              </a:ext>
            </a:extLst>
          </p:cNvPr>
          <p:cNvSpPr txBox="1"/>
          <p:nvPr/>
        </p:nvSpPr>
        <p:spPr>
          <a:xfrm>
            <a:off x="1274074" y="5870803"/>
            <a:ext cx="2943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EBS SR Quadrupole, 20T/m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0457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. Introduction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F8974A-2A9E-4287-B4E6-7FEF02E83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8841" y="1014943"/>
            <a:ext cx="5923159" cy="5198376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Undulators measurements</a:t>
            </a:r>
          </a:p>
          <a:p>
            <a:endParaRPr lang="en-US" sz="800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Use of a stretched wire bench for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Individual magnet field integral measurements for sorting assembly lists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Magnets (and poles if hybrid) assembled on bench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Field integral measurement of the undulator during the assembly and tuning process</a:t>
            </a:r>
          </a:p>
          <a:p>
            <a:r>
              <a:rPr lang="en-US" b="0" dirty="0">
                <a:solidFill>
                  <a:schemeClr val="tx1"/>
                </a:solidFill>
              </a:rPr>
              <a:t>Use of a Hall probe bench for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3 axis field measurements along undulator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Optimization of the electron trajectory, optical phase and magnetic angle</a:t>
            </a:r>
          </a:p>
          <a:p>
            <a:endParaRPr lang="en-US" b="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116438-9E17-40FA-8C02-1B6C010A4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5683" y="843449"/>
            <a:ext cx="5923158" cy="537231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A02A4-BEA9-4F49-B026-A7157312D2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8</a:t>
            </a:fld>
            <a:endParaRPr lang="en-US" noProof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6671B2-F13B-433F-B852-3B3889443FA4}"/>
              </a:ext>
            </a:extLst>
          </p:cNvPr>
          <p:cNvSpPr txBox="1"/>
          <p:nvPr/>
        </p:nvSpPr>
        <p:spPr>
          <a:xfrm>
            <a:off x="1154192" y="6144795"/>
            <a:ext cx="38261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 taper permanent magnet undulator</a:t>
            </a:r>
            <a:endParaRPr lang="fr-FR" sz="1600" u="sng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72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. Introduction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defTabSz="1097280"/>
            <a:r>
              <a:rPr lang="fr-FR" dirty="0">
                <a:solidFill>
                  <a:srgbClr val="132577"/>
                </a:solidFill>
                <a:latin typeface="Arial"/>
              </a:rPr>
              <a:t>IMMW23 – Bad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Zurzach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 –  6-11 </a:t>
            </a:r>
            <a:r>
              <a:rPr lang="fr-FR" dirty="0" err="1">
                <a:solidFill>
                  <a:srgbClr val="132577"/>
                </a:solidFill>
                <a:latin typeface="Arial"/>
              </a:rPr>
              <a:t>oct</a:t>
            </a:r>
            <a:r>
              <a:rPr lang="fr-FR" dirty="0">
                <a:solidFill>
                  <a:srgbClr val="132577"/>
                </a:solidFill>
                <a:latin typeface="Arial"/>
              </a:rPr>
              <a:t> 2024 – SAMAILLE Lucas</a:t>
            </a:r>
            <a:endParaRPr lang="en-US" dirty="0">
              <a:solidFill>
                <a:srgbClr val="132577"/>
              </a:solidFill>
              <a:latin typeface="Arial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F8974A-2A9E-4287-B4E6-7FEF02E83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08" y="1016165"/>
            <a:ext cx="11412292" cy="5467183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>
                <a:solidFill>
                  <a:srgbClr val="132577"/>
                </a:solidFill>
              </a:rPr>
              <a:t>Bench upgrade motivations</a:t>
            </a:r>
          </a:p>
          <a:p>
            <a:endParaRPr lang="en-US" sz="800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Stretched wire bench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Improve</a:t>
            </a:r>
            <a:r>
              <a:rPr lang="en-US" b="0" dirty="0">
                <a:solidFill>
                  <a:schemeClr val="tx1"/>
                </a:solidFill>
              </a:rPr>
              <a:t> measuring </a:t>
            </a:r>
            <a:r>
              <a:rPr lang="en-US" dirty="0">
                <a:solidFill>
                  <a:schemeClr val="tx1"/>
                </a:solidFill>
              </a:rPr>
              <a:t>capability</a:t>
            </a:r>
            <a:r>
              <a:rPr lang="en-US" b="0" dirty="0">
                <a:solidFill>
                  <a:schemeClr val="tx1"/>
                </a:solidFill>
              </a:rPr>
              <a:t> before EBS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Improve</a:t>
            </a:r>
            <a:r>
              <a:rPr lang="en-US" b="0" dirty="0">
                <a:solidFill>
                  <a:schemeClr val="tx1"/>
                </a:solidFill>
              </a:rPr>
              <a:t> wire position for </a:t>
            </a:r>
            <a:r>
              <a:rPr lang="en-US" dirty="0">
                <a:solidFill>
                  <a:schemeClr val="tx1"/>
                </a:solidFill>
              </a:rPr>
              <a:t>fiducialization</a:t>
            </a:r>
            <a:r>
              <a:rPr lang="en-US" b="0" dirty="0">
                <a:solidFill>
                  <a:schemeClr val="tx1"/>
                </a:solidFill>
              </a:rPr>
              <a:t> of EBS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certified for commercial purposes</a:t>
            </a:r>
          </a:p>
          <a:p>
            <a:endParaRPr lang="en-US" sz="800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chemeClr val="tx1"/>
                </a:solidFill>
              </a:rPr>
              <a:t>Hall probe bench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Easier</a:t>
            </a:r>
            <a:r>
              <a:rPr lang="en-US" b="0" dirty="0">
                <a:solidFill>
                  <a:schemeClr val="tx1"/>
                </a:solidFill>
              </a:rPr>
              <a:t> hybrid undulator </a:t>
            </a:r>
            <a:r>
              <a:rPr lang="en-US" dirty="0">
                <a:solidFill>
                  <a:schemeClr val="tx1"/>
                </a:solidFill>
              </a:rPr>
              <a:t>assembly process </a:t>
            </a:r>
            <a:r>
              <a:rPr lang="en-US" b="0" dirty="0">
                <a:solidFill>
                  <a:schemeClr val="tx1"/>
                </a:solidFill>
              </a:rPr>
              <a:t>with on bench touch probe and assembly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Faster</a:t>
            </a:r>
            <a:r>
              <a:rPr lang="en-US" b="0" dirty="0">
                <a:solidFill>
                  <a:schemeClr val="tx1"/>
                </a:solidFill>
              </a:rPr>
              <a:t> undulator </a:t>
            </a:r>
            <a:r>
              <a:rPr lang="en-US" dirty="0">
                <a:solidFill>
                  <a:schemeClr val="tx1"/>
                </a:solidFill>
              </a:rPr>
              <a:t>measurement</a:t>
            </a:r>
            <a:r>
              <a:rPr lang="en-US" b="0" dirty="0">
                <a:solidFill>
                  <a:schemeClr val="tx1"/>
                </a:solidFill>
              </a:rPr>
              <a:t> for shimming and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Update of our 20yo in house 3D Hall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CE certification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1"/>
              </a:solidFill>
            </a:endParaRPr>
          </a:p>
          <a:p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A02A4-BEA9-4F49-B026-A7157312D2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noProof="0"/>
              <a:t>Page </a:t>
            </a:r>
            <a:fld id="{733122C9-A0B9-462F-8757-0847AD287B63}" type="slidenum">
              <a:rPr lang="en-US" noProof="0" smtClean="0"/>
              <a:pPr/>
              <a:t>9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28801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de-screen">
  <a:themeElements>
    <a:clrScheme name="ESRF">
      <a:dk1>
        <a:sysClr val="windowText" lastClr="000000"/>
      </a:dk1>
      <a:lt1>
        <a:sysClr val="window" lastClr="FFFFFF"/>
      </a:lt1>
      <a:dk2>
        <a:srgbClr val="B7B9BA"/>
      </a:dk2>
      <a:lt2>
        <a:srgbClr val="AF007C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51A026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5352</TotalTime>
  <Words>2129</Words>
  <Application>Microsoft Office PowerPoint</Application>
  <PresentationFormat>Widescreen</PresentationFormat>
  <Paragraphs>377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Calibri Light</vt:lpstr>
      <vt:lpstr>ITCOfficinaSans LT Book</vt:lpstr>
      <vt:lpstr>Wingdings</vt:lpstr>
      <vt:lpstr>Office Theme</vt:lpstr>
      <vt:lpstr>wide-screen</vt:lpstr>
      <vt:lpstr>PowerPoint Presentation</vt:lpstr>
      <vt:lpstr>Acknowledgments</vt:lpstr>
      <vt:lpstr>Outline</vt:lpstr>
      <vt:lpstr>Outline</vt:lpstr>
      <vt:lpstr>I . Introduction</vt:lpstr>
      <vt:lpstr>I . Introduction</vt:lpstr>
      <vt:lpstr>I . Introduction</vt:lpstr>
      <vt:lpstr>I . Introduction</vt:lpstr>
      <vt:lpstr>I . Introduction</vt:lpstr>
      <vt:lpstr>Outline</vt:lpstr>
      <vt:lpstr>II. Stretched wire bench - Design</vt:lpstr>
      <vt:lpstr>II. Stretched wire bench - Design</vt:lpstr>
      <vt:lpstr>II. Stretched wire bench – CE Compliance</vt:lpstr>
      <vt:lpstr>II. ESRF Stretched wire benches Locations</vt:lpstr>
      <vt:lpstr>Outline</vt:lpstr>
      <vt:lpstr>III. Hall probe bench – New Design</vt:lpstr>
      <vt:lpstr>III. Hall probe bench - Design</vt:lpstr>
      <vt:lpstr>III. Hall probe bench - Design</vt:lpstr>
      <vt:lpstr>III. Hall probe bench - Design</vt:lpstr>
      <vt:lpstr>III. Hall probe bench - Design</vt:lpstr>
      <vt:lpstr>III. Hall probe bench – Design</vt:lpstr>
      <vt:lpstr>III. Hall probe bench – 3 axis hall probes </vt:lpstr>
      <vt:lpstr>III. Hall probe bench – 3 axis hall probes </vt:lpstr>
      <vt:lpstr>III. Hall probe bench – 3 axis hall probes </vt:lpstr>
      <vt:lpstr>Outline</vt:lpstr>
      <vt:lpstr>IV. bench Software</vt:lpstr>
      <vt:lpstr>IV. bench Software</vt:lpstr>
      <vt:lpstr>IV. bench Software Development status</vt:lpstr>
      <vt:lpstr>Outline</vt:lpstr>
      <vt:lpstr>Conclusion and prospects</vt:lpstr>
      <vt:lpstr>Thank you for your attention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SAMAILLE Lucas</dc:creator>
  <cp:lastModifiedBy>SAMAILLE Lucas</cp:lastModifiedBy>
  <cp:revision>117</cp:revision>
  <dcterms:created xsi:type="dcterms:W3CDTF">2024-10-02T07:43:16Z</dcterms:created>
  <dcterms:modified xsi:type="dcterms:W3CDTF">2024-10-08T21:27:55Z</dcterms:modified>
</cp:coreProperties>
</file>