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64" r:id="rId5"/>
    <p:sldId id="259" r:id="rId6"/>
    <p:sldId id="265" r:id="rId7"/>
    <p:sldId id="274" r:id="rId8"/>
    <p:sldId id="263" r:id="rId9"/>
    <p:sldId id="292" r:id="rId10"/>
    <p:sldId id="262" r:id="rId11"/>
    <p:sldId id="273" r:id="rId12"/>
    <p:sldId id="293" r:id="rId13"/>
    <p:sldId id="266" r:id="rId14"/>
    <p:sldId id="269" r:id="rId15"/>
    <p:sldId id="261" r:id="rId16"/>
    <p:sldId id="276" r:id="rId17"/>
    <p:sldId id="267" r:id="rId18"/>
    <p:sldId id="272" r:id="rId19"/>
    <p:sldId id="288" r:id="rId20"/>
    <p:sldId id="287" r:id="rId21"/>
    <p:sldId id="284" r:id="rId22"/>
    <p:sldId id="285" r:id="rId23"/>
    <p:sldId id="281" r:id="rId24"/>
    <p:sldId id="278" r:id="rId25"/>
    <p:sldId id="283" r:id="rId26"/>
    <p:sldId id="280" r:id="rId27"/>
    <p:sldId id="277" r:id="rId28"/>
    <p:sldId id="279" r:id="rId29"/>
    <p:sldId id="286" r:id="rId30"/>
  </p:sldIdLst>
  <p:sldSz cx="12192000" cy="6858000"/>
  <p:notesSz cx="7104063" cy="1023461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F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8" autoAdjust="0"/>
    <p:restoredTop sz="95216" autoAdjust="0"/>
  </p:normalViewPr>
  <p:slideViewPr>
    <p:cSldViewPr>
      <p:cViewPr varScale="1">
        <p:scale>
          <a:sx n="103" d="100"/>
          <a:sy n="103" d="100"/>
        </p:scale>
        <p:origin x="88" y="2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0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6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Central Field in T</a:t>
            </a:r>
          </a:p>
        </c:rich>
      </c:tx>
      <c:layout>
        <c:manualLayout>
          <c:xMode val="edge"/>
          <c:yMode val="edge"/>
          <c:x val="0.3427990617818232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3470718503937011E-2"/>
          <c:y val="0.10766100290095316"/>
          <c:w val="0.90555678587051613"/>
          <c:h val="0.7219870147810471"/>
        </c:manualLayout>
      </c:layout>
      <c:lineChart>
        <c:grouping val="standard"/>
        <c:varyColors val="0"/>
        <c:ser>
          <c:idx val="0"/>
          <c:order val="0"/>
          <c:tx>
            <c:v>RMM 1a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'results 1a'!$F$5:$F$17</c:f>
              <c:numCache>
                <c:formatCode>General</c:formatCode>
                <c:ptCount val="13"/>
                <c:pt idx="0">
                  <c:v>15.259</c:v>
                </c:pt>
                <c:pt idx="1">
                  <c:v>15.935</c:v>
                </c:pt>
                <c:pt idx="2">
                  <c:v>15.987</c:v>
                </c:pt>
                <c:pt idx="3">
                  <c:v>16.044</c:v>
                </c:pt>
                <c:pt idx="4">
                  <c:v>16.315999999999999</c:v>
                </c:pt>
                <c:pt idx="5">
                  <c:v>16.303999999999998</c:v>
                </c:pt>
                <c:pt idx="6">
                  <c:v>16.382999999999999</c:v>
                </c:pt>
                <c:pt idx="7">
                  <c:v>16.440999999999999</c:v>
                </c:pt>
                <c:pt idx="8">
                  <c:v>16.391999999999999</c:v>
                </c:pt>
                <c:pt idx="9">
                  <c:v>16.411000000000001</c:v>
                </c:pt>
                <c:pt idx="10">
                  <c:v>16.422999999999998</c:v>
                </c:pt>
                <c:pt idx="11">
                  <c:v>16.440999999999999</c:v>
                </c:pt>
                <c:pt idx="12">
                  <c:v>16.460999999999999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E14-44A4-B3FD-045C56326B17}"/>
            </c:ext>
          </c:extLst>
        </c:ser>
        <c:ser>
          <c:idx val="1"/>
          <c:order val="1"/>
          <c:tx>
            <c:v>RMM 1b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'results 1b'!$F$8:$F$20</c:f>
              <c:numCache>
                <c:formatCode>General</c:formatCode>
                <c:ptCount val="13"/>
                <c:pt idx="0">
                  <c:v>15.968</c:v>
                </c:pt>
                <c:pt idx="1">
                  <c:v>16.183</c:v>
                </c:pt>
                <c:pt idx="2">
                  <c:v>16.236000000000001</c:v>
                </c:pt>
                <c:pt idx="3">
                  <c:v>16.28</c:v>
                </c:pt>
                <c:pt idx="4">
                  <c:v>16.346</c:v>
                </c:pt>
                <c:pt idx="5">
                  <c:v>16.399999999999999</c:v>
                </c:pt>
                <c:pt idx="6">
                  <c:v>16.439</c:v>
                </c:pt>
                <c:pt idx="7">
                  <c:v>16.498000000000001</c:v>
                </c:pt>
                <c:pt idx="8">
                  <c:v>16.495999999999999</c:v>
                </c:pt>
                <c:pt idx="9">
                  <c:v>16.201000000000001</c:v>
                </c:pt>
                <c:pt idx="10">
                  <c:v>16.206</c:v>
                </c:pt>
                <c:pt idx="11">
                  <c:v>16.361000000000001</c:v>
                </c:pt>
                <c:pt idx="12">
                  <c:v>16.346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E14-44A4-B3FD-045C56326B17}"/>
            </c:ext>
          </c:extLst>
        </c:ser>
        <c:ser>
          <c:idx val="2"/>
          <c:order val="2"/>
          <c:tx>
            <c:v>RMM 1c cycle 1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'results 1c cycle 1'!$F$6:$F$20</c:f>
              <c:numCache>
                <c:formatCode>General</c:formatCode>
                <c:ptCount val="15"/>
                <c:pt idx="0">
                  <c:v>14.682</c:v>
                </c:pt>
                <c:pt idx="1">
                  <c:v>15.673999999999999</c:v>
                </c:pt>
                <c:pt idx="2">
                  <c:v>15.722</c:v>
                </c:pt>
                <c:pt idx="3">
                  <c:v>16.059999999999999</c:v>
                </c:pt>
                <c:pt idx="4">
                  <c:v>15.952999999999999</c:v>
                </c:pt>
                <c:pt idx="5">
                  <c:v>16.329000000000001</c:v>
                </c:pt>
                <c:pt idx="6">
                  <c:v>16.547999999999998</c:v>
                </c:pt>
                <c:pt idx="7">
                  <c:v>16.196000000000002</c:v>
                </c:pt>
                <c:pt idx="8">
                  <c:v>16.154</c:v>
                </c:pt>
                <c:pt idx="9">
                  <c:v>16.178999999999998</c:v>
                </c:pt>
                <c:pt idx="10">
                  <c:v>16.524999999999999</c:v>
                </c:pt>
                <c:pt idx="11">
                  <c:v>16.286000000000001</c:v>
                </c:pt>
                <c:pt idx="12">
                  <c:v>16.184999999999999</c:v>
                </c:pt>
                <c:pt idx="13">
                  <c:v>16.215</c:v>
                </c:pt>
                <c:pt idx="14">
                  <c:v>16.388000000000002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E14-44A4-B3FD-045C56326B17}"/>
            </c:ext>
          </c:extLst>
        </c:ser>
        <c:ser>
          <c:idx val="3"/>
          <c:order val="3"/>
          <c:tx>
            <c:v>RMM 1c cycle 2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results_1c_cycle_2!$F$2:$F$4</c:f>
              <c:numCache>
                <c:formatCode>General</c:formatCode>
                <c:ptCount val="3"/>
                <c:pt idx="0">
                  <c:v>15.680999999999999</c:v>
                </c:pt>
                <c:pt idx="1">
                  <c:v>16.071999999999999</c:v>
                </c:pt>
                <c:pt idx="2">
                  <c:v>16.315000000000001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E14-44A4-B3FD-045C56326B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57252976"/>
        <c:axId val="1557246256"/>
      </c:lineChart>
      <c:catAx>
        <c:axId val="15572529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Quench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7246256"/>
        <c:crosses val="autoZero"/>
        <c:auto val="1"/>
        <c:lblAlgn val="ctr"/>
        <c:lblOffset val="100"/>
        <c:noMultiLvlLbl val="0"/>
      </c:catAx>
      <c:valAx>
        <c:axId val="155724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7252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3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7" cy="513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2DB0E-328C-4BCC-9739-72A4DC08A75F}" type="datetimeFigureOut">
              <a:rPr lang="en-US" smtClean="0"/>
              <a:t>07-Oct-24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551"/>
            <a:ext cx="3078427" cy="513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551"/>
            <a:ext cx="3078427" cy="513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4DB4E-4CCA-4B6B-A1E1-DB1900A0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19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>
              <a:spcBef>
                <a:spcPts val="18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</a:rPr>
              <a:t>Selection, test, and calibration of different electronic components and sensors for use at cryogenic temperature</a:t>
            </a:r>
          </a:p>
          <a:p>
            <a:pPr marL="342900" lvl="1" indent="-342900">
              <a:spcBef>
                <a:spcPts val="18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</a:rPr>
              <a:t>First results are available (1</a:t>
            </a:r>
            <a:r>
              <a:rPr lang="en-US" sz="2000" baseline="30000" dirty="0">
                <a:latin typeface="Calibri" panose="020F0502020204030204" pitchFamily="34" charset="0"/>
              </a:rPr>
              <a:t>st</a:t>
            </a:r>
            <a:r>
              <a:rPr lang="en-US" sz="2000" dirty="0">
                <a:latin typeface="Calibri" panose="020F0502020204030204" pitchFamily="34" charset="0"/>
              </a:rPr>
              <a:t> campaign) for</a:t>
            </a:r>
          </a:p>
          <a:p>
            <a:pPr marL="800100" lvl="2" indent="-342900">
              <a:buClr>
                <a:schemeClr val="tx1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MEMS microphones</a:t>
            </a:r>
          </a:p>
          <a:p>
            <a:pPr marL="800100" lvl="2" indent="-342900">
              <a:buClr>
                <a:schemeClr val="tx1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Piezoelectric transducers</a:t>
            </a:r>
          </a:p>
          <a:p>
            <a:pPr marL="800100" lvl="2" indent="-342900">
              <a:buClr>
                <a:schemeClr val="tx1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Amplifiers</a:t>
            </a:r>
          </a:p>
          <a:p>
            <a:pPr marL="800100" lvl="2" indent="-342900">
              <a:buClr>
                <a:schemeClr val="tx1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Analog multiplexer</a:t>
            </a:r>
          </a:p>
          <a:p>
            <a:pPr marL="342900" lvl="1" indent="-342900">
              <a:spcBef>
                <a:spcPts val="18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</a:rPr>
              <a:t>Other components will be tested (2</a:t>
            </a:r>
            <a:r>
              <a:rPr lang="en-US" sz="2000" baseline="30000" dirty="0">
                <a:latin typeface="Calibri" panose="020F0502020204030204" pitchFamily="34" charset="0"/>
              </a:rPr>
              <a:t>nd</a:t>
            </a:r>
            <a:r>
              <a:rPr lang="en-US" sz="2000" dirty="0">
                <a:latin typeface="Calibri" panose="020F0502020204030204" pitchFamily="34" charset="0"/>
              </a:rPr>
              <a:t> and 3</a:t>
            </a:r>
            <a:r>
              <a:rPr lang="en-US" sz="2000" baseline="30000" dirty="0">
                <a:latin typeface="Calibri" panose="020F0502020204030204" pitchFamily="34" charset="0"/>
              </a:rPr>
              <a:t>rd</a:t>
            </a:r>
            <a:r>
              <a:rPr lang="en-US" sz="2000" dirty="0">
                <a:latin typeface="Calibri" panose="020F0502020204030204" pitchFamily="34" charset="0"/>
              </a:rPr>
              <a:t> campaign in 2025):</a:t>
            </a:r>
          </a:p>
          <a:p>
            <a:pPr marL="800100" lvl="2" indent="-342900">
              <a:buClr>
                <a:schemeClr val="tx1"/>
              </a:buClr>
              <a:buSzPct val="90000"/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</a:rPr>
              <a:t>Fiber optic transmitters and receivers</a:t>
            </a:r>
          </a:p>
          <a:p>
            <a:pPr marL="800100" lvl="2" indent="-342900">
              <a:buClr>
                <a:schemeClr val="tx1"/>
              </a:buClr>
              <a:buSzPct val="90000"/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</a:rPr>
              <a:t>Integrated circuits (FPGA, ADC)</a:t>
            </a:r>
          </a:p>
          <a:p>
            <a:pPr marL="0" lvl="1">
              <a:spcBef>
                <a:spcPts val="1800"/>
              </a:spcBef>
              <a:buClr>
                <a:schemeClr val="tx1"/>
              </a:buClr>
              <a:buSzPct val="90000"/>
            </a:pPr>
            <a:endParaRPr lang="en-US" sz="2000" dirty="0">
              <a:latin typeface="Calibri" panose="020F0502020204030204" pitchFamily="34" charset="0"/>
            </a:endParaRPr>
          </a:p>
          <a:p>
            <a:pPr marL="0" lvl="1">
              <a:spcBef>
                <a:spcPts val="1800"/>
              </a:spcBef>
              <a:buClr>
                <a:schemeClr val="tx1"/>
              </a:buClr>
              <a:buSzPct val="90000"/>
            </a:pPr>
            <a:endParaRPr lang="en-US" sz="2000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44DB4E-4CCA-4B6B-A1E1-DB1900A0DB6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752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60870DF3-DE34-0E6B-0FD6-B510E4727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131691" y="6403013"/>
            <a:ext cx="681254" cy="365125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r>
              <a:rPr lang="en-US" dirty="0"/>
              <a:t>/32</a:t>
            </a:r>
          </a:p>
        </p:txBody>
      </p:sp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9AAAB26D-727C-2EFB-887B-357DE85DFAD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976620" y="6416675"/>
            <a:ext cx="959007" cy="365125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FB4AD252-1D1D-61C5-C341-E2CA033EA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2120215" y="6403013"/>
            <a:ext cx="5347385" cy="3651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dirty="0"/>
              <a:t>marco.buzio@cern.ch | Magnetic Measurement Activities at CERN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D90338FC-B4EA-19A5-5AD9-1D49890C8B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8197748" y="6398278"/>
            <a:ext cx="681254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r>
              <a:rPr lang="en-US" dirty="0"/>
              <a:t>/25</a:t>
            </a:r>
          </a:p>
        </p:txBody>
      </p:sp>
      <p:sp>
        <p:nvSpPr>
          <p:cNvPr id="16" name="Footer Placeholder 11">
            <a:extLst>
              <a:ext uri="{FF2B5EF4-FFF2-40B4-BE49-F238E27FC236}">
                <a16:creationId xmlns:a16="http://schemas.microsoft.com/office/drawing/2014/main" id="{30D4A0BE-09FC-36BB-F664-9656A1AD80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336373" y="6377189"/>
            <a:ext cx="5347385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CE56366-FD3C-26F6-DF42-B464F3EFDD49}"/>
              </a:ext>
            </a:extLst>
          </p:cNvPr>
          <p:cNvGrpSpPr/>
          <p:nvPr userDrawn="1"/>
        </p:nvGrpSpPr>
        <p:grpSpPr>
          <a:xfrm>
            <a:off x="9392992" y="6377189"/>
            <a:ext cx="2756756" cy="407305"/>
            <a:chOff x="0" y="2708920"/>
            <a:chExt cx="9906000" cy="148138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8F32BD3-9F7A-3623-0002-1CAF485A91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 t="2707"/>
            <a:stretch/>
          </p:blipFill>
          <p:spPr>
            <a:xfrm>
              <a:off x="0" y="2708920"/>
              <a:ext cx="9906000" cy="148138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DBB2A90-00FB-159C-3E85-DA10ABC5E66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2324708" y="3464455"/>
              <a:ext cx="3172268" cy="657317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4C2D776-8536-EAF3-9279-440746D1326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6324459"/>
            <a:ext cx="1219200" cy="543066"/>
          </a:xfrm>
          <a:prstGeom prst="rect">
            <a:avLst/>
          </a:prstGeom>
        </p:spPr>
      </p:pic>
      <p:sp>
        <p:nvSpPr>
          <p:cNvPr id="15" name="Date Placeholder 10">
            <a:extLst>
              <a:ext uri="{FF2B5EF4-FFF2-40B4-BE49-F238E27FC236}">
                <a16:creationId xmlns:a16="http://schemas.microsoft.com/office/drawing/2014/main" id="{781FD43C-7898-9C8C-4E58-E69FE159F25B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076944" y="6373187"/>
            <a:ext cx="975192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07.10.2024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jpe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jpe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g"/><Relationship Id="rId5" Type="http://schemas.openxmlformats.org/officeDocument/2006/relationships/image" Target="../media/image57.jp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emf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7" Type="http://schemas.openxmlformats.org/officeDocument/2006/relationships/image" Target="../media/image71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emf"/><Relationship Id="rId5" Type="http://schemas.openxmlformats.org/officeDocument/2006/relationships/image" Target="../media/image69.jpeg"/><Relationship Id="rId4" Type="http://schemas.openxmlformats.org/officeDocument/2006/relationships/image" Target="NULL"/><Relationship Id="rId9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emf"/><Relationship Id="rId4" Type="http://schemas.openxmlformats.org/officeDocument/2006/relationships/image" Target="../media/image85.png"/><Relationship Id="rId9" Type="http://schemas.openxmlformats.org/officeDocument/2006/relationships/image" Target="../media/image90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emf"/><Relationship Id="rId13" Type="http://schemas.openxmlformats.org/officeDocument/2006/relationships/image" Target="../media/image100.png"/><Relationship Id="rId3" Type="http://schemas.microsoft.com/office/2007/relationships/hdphoto" Target="../media/hdphoto1.wdp"/><Relationship Id="rId7" Type="http://schemas.openxmlformats.org/officeDocument/2006/relationships/image" Target="../media/image870.png"/><Relationship Id="rId12" Type="http://schemas.openxmlformats.org/officeDocument/2006/relationships/image" Target="../media/image99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11" Type="http://schemas.openxmlformats.org/officeDocument/2006/relationships/image" Target="../media/image98.png"/><Relationship Id="rId5" Type="http://schemas.openxmlformats.org/officeDocument/2006/relationships/image" Target="../media/image93.png"/><Relationship Id="rId10" Type="http://schemas.openxmlformats.org/officeDocument/2006/relationships/image" Target="../media/image97.png"/><Relationship Id="rId4" Type="http://schemas.openxmlformats.org/officeDocument/2006/relationships/image" Target="../media/image92.png"/><Relationship Id="rId9" Type="http://schemas.openxmlformats.org/officeDocument/2006/relationships/image" Target="../media/image9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0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108.emf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emf"/><Relationship Id="rId5" Type="http://schemas.openxmlformats.org/officeDocument/2006/relationships/image" Target="../media/image770.png"/><Relationship Id="rId4" Type="http://schemas.openxmlformats.org/officeDocument/2006/relationships/image" Target="../media/image7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7625" y="2971800"/>
            <a:ext cx="12115800" cy="2153265"/>
          </a:xfrm>
        </p:spPr>
        <p:txBody>
          <a:bodyPr/>
          <a:lstStyle/>
          <a:p>
            <a:pPr>
              <a:defRPr/>
            </a:pPr>
            <a:r>
              <a:rPr lang="en-US" dirty="0"/>
              <a:t>Magnetic measurement activities at CERN</a:t>
            </a:r>
            <a:br>
              <a:rPr lang="en-US" dirty="0"/>
            </a:br>
            <a:r>
              <a:rPr lang="en-US" sz="3200" b="0" dirty="0"/>
              <a:t>Part I: projects</a:t>
            </a:r>
            <a:r>
              <a:rPr lang="en-US" sz="3200" b="0"/>
              <a:t>, infrastructure and collaborations</a:t>
            </a:r>
            <a:br>
              <a:rPr lang="en-US" sz="3200" b="0" dirty="0"/>
            </a:br>
            <a:r>
              <a:rPr lang="en-US" sz="3200" b="0" dirty="0"/>
              <a:t>Part II: instrumentation and techniques</a:t>
            </a:r>
            <a:endParaRPr sz="3200" b="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228600" y="5715000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en-US" sz="1800" dirty="0"/>
              <a:t>Marco Buzio on behalf of the Test &amp; Measurement Section</a:t>
            </a:r>
            <a:endParaRPr dirty="0"/>
          </a:p>
          <a:p>
            <a:pPr algn="l">
              <a:defRPr/>
            </a:pPr>
            <a:r>
              <a:rPr lang="en-US" sz="1800" dirty="0"/>
              <a:t>International Magnetic Measurement Workshop IMMW23, Bad Zurzach, 07.10.2023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10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78B2DE51-AA26-32A4-E244-7EF7CE4A7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91241"/>
            <a:ext cx="11376025" cy="464607"/>
          </a:xfrm>
        </p:spPr>
        <p:txBody>
          <a:bodyPr/>
          <a:lstStyle/>
          <a:p>
            <a:r>
              <a:rPr lang="en-US" dirty="0"/>
              <a:t>Physics Beyond Collider Experiments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AA010BF-7332-73BF-C3EE-8FDA88BC8626}"/>
              </a:ext>
            </a:extLst>
          </p:cNvPr>
          <p:cNvSpPr txBox="1">
            <a:spLocks/>
          </p:cNvSpPr>
          <p:nvPr/>
        </p:nvSpPr>
        <p:spPr bwMode="auto">
          <a:xfrm>
            <a:off x="6306528" y="732967"/>
            <a:ext cx="5616600" cy="199798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chemeClr val="accent2"/>
                </a:solidFill>
              </a:rPr>
              <a:t>SHiP</a:t>
            </a:r>
            <a:endParaRPr lang="en-US" baseline="30000" dirty="0">
              <a:solidFill>
                <a:schemeClr val="accent2"/>
              </a:solidFill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/>
                <a:cs typeface="Arial"/>
              </a:rPr>
              <a:t>Search for Hidden Particles (dark matter/neutrinos) detector based on CERN SPS beam dump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/>
                <a:cs typeface="Arial"/>
              </a:rPr>
              <a:t>Needs a 0.15 T, 4×6×3.5 m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/>
                <a:cs typeface="Arial"/>
              </a:rPr>
              <a:t>2</a:t>
            </a:r>
            <a:r>
              <a:rPr kumimoji="0" lang="en-US" sz="1600" b="0" i="0" u="none" strike="noStrike" kern="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/>
                <a:cs typeface="Arial"/>
              </a:rPr>
              <a:t> spectrometer that would consume 1.2 MW if resistive → MgB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/>
                <a:cs typeface="Arial"/>
              </a:rPr>
              <a:t>2</a:t>
            </a:r>
            <a:r>
              <a:rPr kumimoji="0" lang="en-US" sz="1600" b="0" i="0" u="none" strike="noStrike" kern="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/>
                <a:cs typeface="Arial"/>
              </a:rPr>
              <a:t> option</a:t>
            </a:r>
            <a:endParaRPr kumimoji="0" lang="en-GB" sz="1600" b="0" i="0" u="none" strike="noStrike" kern="0" cap="none" spc="0" normalizeH="0" baseline="30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Source Sans Pro"/>
              <a:cs typeface="Arial"/>
            </a:endParaRPr>
          </a:p>
          <a:p>
            <a:pPr>
              <a:defRPr/>
            </a:pPr>
            <a:endParaRPr lang="en-US" baseline="30000" dirty="0">
              <a:solidFill>
                <a:schemeClr val="accent2"/>
              </a:solidFill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1AA80428-4806-9952-178F-8F1B06A4BBB8}"/>
              </a:ext>
            </a:extLst>
          </p:cNvPr>
          <p:cNvSpPr txBox="1">
            <a:spLocks/>
          </p:cNvSpPr>
          <p:nvPr/>
        </p:nvSpPr>
        <p:spPr bwMode="auto">
          <a:xfrm>
            <a:off x="228600" y="732967"/>
            <a:ext cx="5616600" cy="207492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chemeClr val="accent2"/>
                </a:solidFill>
              </a:rPr>
              <a:t>AION</a:t>
            </a:r>
            <a:endParaRPr lang="en-US" baseline="30000" dirty="0">
              <a:solidFill>
                <a:schemeClr val="accent2"/>
              </a:solidFill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/>
                <a:cs typeface="Arial"/>
              </a:rPr>
              <a:t>Atom Interferometer Observatory and Network for dark matter/gravitational wave detection in PX46 pit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/>
                <a:cs typeface="Arial"/>
              </a:rPr>
              <a:t>B field fluctuations → systematic errors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0" dirty="0">
                <a:solidFill>
                  <a:schemeClr val="tx2"/>
                </a:solidFill>
                <a:latin typeface="Source Sans Pro"/>
                <a:cs typeface="Arial"/>
              </a:rPr>
              <a:t>In-situ measurements DC-300 Hz with a fluxgate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Source Sans Pro"/>
              <a:cs typeface="Arial"/>
            </a:endParaRPr>
          </a:p>
          <a:p>
            <a:pPr>
              <a:defRPr/>
            </a:pPr>
            <a:endParaRPr lang="en-US" baseline="30000" dirty="0">
              <a:solidFill>
                <a:schemeClr val="accent2"/>
              </a:solidFill>
            </a:endParaRPr>
          </a:p>
        </p:txBody>
      </p:sp>
      <p:pic>
        <p:nvPicPr>
          <p:cNvPr id="9" name="Picture 8" descr="A green metal fenced area with a yellow pole&#10;&#10;Description automatically generated">
            <a:extLst>
              <a:ext uri="{FF2B5EF4-FFF2-40B4-BE49-F238E27FC236}">
                <a16:creationId xmlns:a16="http://schemas.microsoft.com/office/drawing/2014/main" id="{2E4B0C71-DBD1-396B-330D-91EC89155E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151"/>
          <a:stretch/>
        </p:blipFill>
        <p:spPr>
          <a:xfrm>
            <a:off x="604264" y="2388795"/>
            <a:ext cx="2824735" cy="1839934"/>
          </a:xfrm>
          <a:prstGeom prst="rect">
            <a:avLst/>
          </a:prstGeom>
        </p:spPr>
      </p:pic>
      <p:pic>
        <p:nvPicPr>
          <p:cNvPr id="12" name="Picture 11" descr="A hand holding a digital device&#10;&#10;Description automatically generated">
            <a:extLst>
              <a:ext uri="{FF2B5EF4-FFF2-40B4-BE49-F238E27FC236}">
                <a16:creationId xmlns:a16="http://schemas.microsoft.com/office/drawing/2014/main" id="{E593E9F2-EC94-B3F0-20FB-A718F03B9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718" y="2388795"/>
            <a:ext cx="1483399" cy="18146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C88D3A2-1732-A8E0-4989-68342CA8DE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337" y="4347136"/>
            <a:ext cx="3939126" cy="19039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0B44381-7E0D-FFBE-6792-F10D5D92716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522"/>
          <a:stretch/>
        </p:blipFill>
        <p:spPr>
          <a:xfrm>
            <a:off x="6095999" y="3090765"/>
            <a:ext cx="6037659" cy="232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20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11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00481EEE-AED3-532A-815C-51AE8BF5B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9" y="212485"/>
            <a:ext cx="11376025" cy="503307"/>
          </a:xfrm>
        </p:spPr>
        <p:txBody>
          <a:bodyPr/>
          <a:lstStyle/>
          <a:p>
            <a:r>
              <a:rPr lang="en-US" dirty="0"/>
              <a:t>Other Superconducting Magnet Projects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377B5FF-DE90-4A99-F98A-E60BE6E8D83F}"/>
              </a:ext>
            </a:extLst>
          </p:cNvPr>
          <p:cNvGrpSpPr/>
          <p:nvPr/>
        </p:nvGrpSpPr>
        <p:grpSpPr>
          <a:xfrm>
            <a:off x="141724" y="940281"/>
            <a:ext cx="5616600" cy="5267681"/>
            <a:chOff x="6477000" y="1015040"/>
            <a:chExt cx="5616600" cy="5267681"/>
          </a:xfrm>
        </p:grpSpPr>
        <p:sp>
          <p:nvSpPr>
            <p:cNvPr id="14" name="Text Placeholder 4">
              <a:extLst>
                <a:ext uri="{FF2B5EF4-FFF2-40B4-BE49-F238E27FC236}">
                  <a16:creationId xmlns:a16="http://schemas.microsoft.com/office/drawing/2014/main" id="{F6226E27-9875-FB60-46D3-D05D4812DDB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477000" y="1015040"/>
              <a:ext cx="5616600" cy="289053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0" indent="0" algn="l" defTabSz="914400" eaLnBrk="1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7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dirty="0">
                  <a:solidFill>
                    <a:schemeClr val="accent2"/>
                  </a:solidFill>
                </a:rPr>
                <a:t>EESD Spectrometer demonstrator</a:t>
              </a:r>
              <a:endParaRPr lang="en-US" baseline="30000" dirty="0">
                <a:solidFill>
                  <a:schemeClr val="accent2"/>
                </a:solidFill>
              </a:endParaRPr>
            </a:p>
            <a:p>
              <a:pPr marL="173038" marR="0" lvl="0" indent="-173038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  <a:t>20K, MgB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  <a:t>2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  <a:t> Energy Efficient </a:t>
              </a: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  <a:t>Superferric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  <a:t> Demonstrator</a:t>
              </a:r>
              <a:b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</a:b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  <a:t>(for SHiP experiment) @ 4000 A DC without ohmic losses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/>
                <a:cs typeface="Arial"/>
              </a:endParaRPr>
            </a:p>
            <a:p>
              <a:pPr marL="173038" marR="0" lvl="0" indent="-173038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  <a:t>Phase I/II tests with cold coil/yoke at 1.9 to 30 K completed; Phase III tests with warm yoke scheduled soon </a:t>
              </a:r>
            </a:p>
            <a:p>
              <a:pPr marL="173038" marR="0" lvl="0" indent="-173038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  <a:t>Field dynamics measured with standard rotating coils + hybrid coils/Hall sensors embedded in the coils</a:t>
              </a:r>
            </a:p>
            <a:p>
              <a:pPr marL="342900" marR="0" lvl="0" indent="-34290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/>
                <a:cs typeface="Arial"/>
              </a:endParaRPr>
            </a:p>
            <a:p>
              <a:pPr>
                <a:defRPr/>
              </a:pPr>
              <a:endParaRPr lang="en-US" baseline="30000" dirty="0">
                <a:solidFill>
                  <a:schemeClr val="accent2"/>
                </a:solidFill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81C9EC1-DEA2-EF19-2515-0964CE1F5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71129" y="3241396"/>
              <a:ext cx="3028341" cy="1808185"/>
            </a:xfrm>
            <a:prstGeom prst="rect">
              <a:avLst/>
            </a:prstGeom>
            <a:ln>
              <a:solidFill>
                <a:srgbClr val="303030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9BF87DE-B154-4B50-4690-DBBDEC417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17140" y="5169872"/>
              <a:ext cx="5058406" cy="1112849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65A688-418F-B846-3062-992D1E39674A}"/>
              </a:ext>
            </a:extLst>
          </p:cNvPr>
          <p:cNvGrpSpPr/>
          <p:nvPr/>
        </p:nvGrpSpPr>
        <p:grpSpPr>
          <a:xfrm>
            <a:off x="5932796" y="910843"/>
            <a:ext cx="6109242" cy="4907017"/>
            <a:chOff x="215358" y="997192"/>
            <a:chExt cx="6109242" cy="4907017"/>
          </a:xfrm>
        </p:grpSpPr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0DB419FB-A2CF-353A-0898-88950720FF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125" r="21728" b="21709"/>
            <a:stretch/>
          </p:blipFill>
          <p:spPr bwMode="auto">
            <a:xfrm>
              <a:off x="1668230" y="3345603"/>
              <a:ext cx="4402342" cy="25380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 Placeholder 4">
              <a:extLst>
                <a:ext uri="{FF2B5EF4-FFF2-40B4-BE49-F238E27FC236}">
                  <a16:creationId xmlns:a16="http://schemas.microsoft.com/office/drawing/2014/main" id="{BD9E64E4-C1F3-2F9F-B0F0-9E52156F1F2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15358" y="997192"/>
              <a:ext cx="6109242" cy="224420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0" indent="0" algn="l" defTabSz="914400" eaLnBrk="1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7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dirty="0">
                  <a:solidFill>
                    <a:schemeClr val="accent2"/>
                  </a:solidFill>
                </a:rPr>
                <a:t>FUSILLO demonstrator</a:t>
              </a:r>
              <a:endParaRPr lang="en-US" baseline="30000" dirty="0">
                <a:solidFill>
                  <a:schemeClr val="accent2"/>
                </a:solidFill>
              </a:endParaRPr>
            </a:p>
            <a:p>
              <a:pPr marL="342900" marR="0" lvl="0" indent="-34290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  <a:t>Magnet demonstrators of strongly curved CCT NbTi superconducting dipole for medical application gantries</a:t>
              </a:r>
            </a:p>
            <a:p>
              <a:pPr marL="342900" marR="0" lvl="0" indent="-34290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  <a:t>Two subscale models with 2-turns coil fully tested.</a:t>
              </a:r>
              <a:b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</a:b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Source Sans Pro"/>
                  <a:cs typeface="Arial"/>
                </a:rPr>
                <a:t>Full-scale 3-T model under construction and scheduled for testing by end of 2024.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/>
                <a:cs typeface="Arial"/>
              </a:endParaRPr>
            </a:p>
            <a:p>
              <a:pPr>
                <a:defRPr/>
              </a:pPr>
              <a:endParaRPr lang="en-US" baseline="30000" dirty="0">
                <a:solidFill>
                  <a:schemeClr val="accent2"/>
                </a:solidFill>
              </a:endParaRPr>
            </a:p>
          </p:txBody>
        </p:sp>
        <p:pic>
          <p:nvPicPr>
            <p:cNvPr id="7" name="Immagine 1" descr="Immagine che contiene acciaio, macchina, fabbrica, strumento&#10;&#10;Descrizione generata automaticamente">
              <a:extLst>
                <a:ext uri="{FF2B5EF4-FFF2-40B4-BE49-F238E27FC236}">
                  <a16:creationId xmlns:a16="http://schemas.microsoft.com/office/drawing/2014/main" id="{464B1E83-4F17-2FE1-3B13-BB48DE89FD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469" r="7368"/>
            <a:stretch/>
          </p:blipFill>
          <p:spPr bwMode="auto">
            <a:xfrm>
              <a:off x="240758" y="3325018"/>
              <a:ext cx="1261184" cy="257919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26BDEB1-AC95-B82F-F3EF-53A3568E5D6B}"/>
              </a:ext>
            </a:extLst>
          </p:cNvPr>
          <p:cNvSpPr txBox="1"/>
          <p:nvPr/>
        </p:nvSpPr>
        <p:spPr>
          <a:xfrm>
            <a:off x="5920439" y="5944721"/>
            <a:ext cx="44956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dirty="0">
                <a:solidFill>
                  <a:schemeClr val="tx2"/>
                </a:solidFill>
              </a:rPr>
              <a:t>Credit: </a:t>
            </a:r>
            <a:r>
              <a:rPr lang="it-IT" sz="1400" b="1" dirty="0">
                <a:solidFill>
                  <a:schemeClr val="tx2"/>
                </a:solidFill>
              </a:rPr>
              <a:t>Carlo Petrone, Mariano Pentella</a:t>
            </a:r>
            <a:endParaRPr lang="fr-FR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460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12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E0382637-8774-A71D-A43B-468404699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396427"/>
          </a:xfrm>
        </p:spPr>
        <p:txBody>
          <a:bodyPr/>
          <a:lstStyle/>
          <a:p>
            <a:r>
              <a:rPr lang="en-US" dirty="0"/>
              <a:t>Hadron therapy gantry: </a:t>
            </a:r>
            <a:r>
              <a:rPr lang="en-US" dirty="0" err="1"/>
              <a:t>GaToroid</a:t>
            </a:r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0E2E589-C263-D9F8-6E05-8EB42345B9B2}"/>
              </a:ext>
            </a:extLst>
          </p:cNvPr>
          <p:cNvSpPr txBox="1">
            <a:spLocks/>
          </p:cNvSpPr>
          <p:nvPr/>
        </p:nvSpPr>
        <p:spPr bwMode="auto">
          <a:xfrm>
            <a:off x="11107546" y="6419105"/>
            <a:ext cx="681254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EC5B786-BDA8-2FA6-35C7-DE5C377CF8D7}"/>
              </a:ext>
            </a:extLst>
          </p:cNvPr>
          <p:cNvSpPr txBox="1">
            <a:spLocks/>
          </p:cNvSpPr>
          <p:nvPr/>
        </p:nvSpPr>
        <p:spPr>
          <a:xfrm>
            <a:off x="228600" y="971693"/>
            <a:ext cx="11437965" cy="178570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Concept: toroidal gantry for hadron therapy, replacing rotating components with 1/r tokamak-like toroidal field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Initial models tested:</a:t>
            </a:r>
            <a:br>
              <a:rPr lang="en-GB" sz="1800" b="0" dirty="0"/>
            </a:br>
            <a:r>
              <a:rPr lang="en-GB" sz="1800" b="0" dirty="0"/>
              <a:t>- ReBCO version, powered only up to 15 A at 20 K</a:t>
            </a:r>
            <a:br>
              <a:rPr lang="en-GB" sz="1800" b="0" dirty="0"/>
            </a:br>
            <a:r>
              <a:rPr lang="en-GB" sz="1800" b="0" dirty="0"/>
              <a:t>- NbTi version, powered above nominal without performance limitations</a:t>
            </a:r>
            <a:endParaRPr lang="it-IT" sz="1800" b="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1800" b="0" dirty="0"/>
              <a:t>Measurements performed at 1.9 K and 4.5 K via hybrid sensors consisting of PCB coil and Hall sensor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it-IT" sz="1800" b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576612-837E-DD03-27ED-9285554FF5CB}"/>
              </a:ext>
            </a:extLst>
          </p:cNvPr>
          <p:cNvSpPr txBox="1"/>
          <p:nvPr/>
        </p:nvSpPr>
        <p:spPr>
          <a:xfrm>
            <a:off x="533400" y="5918122"/>
            <a:ext cx="6477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dirty="0">
                <a:solidFill>
                  <a:schemeClr val="tx2"/>
                </a:solidFill>
              </a:rPr>
              <a:t>Credit: </a:t>
            </a:r>
            <a:r>
              <a:rPr lang="it-IT" sz="1400" b="1" dirty="0">
                <a:solidFill>
                  <a:schemeClr val="tx2"/>
                </a:solidFill>
              </a:rPr>
              <a:t>Luca Bottura, Carlo Petrone, Mariano Pentella</a:t>
            </a:r>
            <a:endParaRPr lang="fr-FR" sz="1400" b="1" dirty="0">
              <a:solidFill>
                <a:schemeClr val="tx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D268C9-6CC6-097A-B1E1-7107AFCD6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593" y="2934512"/>
            <a:ext cx="3080022" cy="3066907"/>
          </a:xfrm>
          <a:prstGeom prst="rect">
            <a:avLst/>
          </a:prstGeom>
        </p:spPr>
      </p:pic>
      <p:pic>
        <p:nvPicPr>
          <p:cNvPr id="10" name="Picture 9" descr="A person from a wire&#10;&#10;Description automatically generated with medium confidence">
            <a:extLst>
              <a:ext uri="{FF2B5EF4-FFF2-40B4-BE49-F238E27FC236}">
                <a16:creationId xmlns:a16="http://schemas.microsoft.com/office/drawing/2014/main" id="{71D4DB4C-0F4D-0E2B-954F-DEEF4642A6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52"/>
          <a:stretch/>
        </p:blipFill>
        <p:spPr bwMode="auto">
          <a:xfrm>
            <a:off x="228600" y="3039631"/>
            <a:ext cx="2593975" cy="248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D754BF-C3F5-7D38-EF1C-3317226390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264" y="3039437"/>
            <a:ext cx="3279536" cy="246155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C0F37A7-8FAC-A86E-AA06-80C07295E5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113" y="3039437"/>
            <a:ext cx="2502285" cy="16662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625148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13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A536DB-9350-A2FC-9256-BE69276F1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377" y="907348"/>
            <a:ext cx="11376024" cy="4608512"/>
          </a:xfr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Ageing stock of 5000+ beam line normal-conducting magnets (EOL bathtub curve)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Common failures: water leaks, insulation integrity → </a:t>
            </a:r>
            <a:r>
              <a:rPr lang="en-US" dirty="0"/>
              <a:t>consolidation and preventive maintenance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Occasion for power consumption optimization: DC </a:t>
            </a:r>
            <a:r>
              <a:rPr lang="en-US" b="0" dirty="0">
                <a:ea typeface="HardingText-Regular" panose="02000503000000000000" pitchFamily="2" charset="0"/>
              </a:rPr>
              <a:t>→ </a:t>
            </a:r>
            <a:r>
              <a:rPr lang="en-US" b="0" dirty="0"/>
              <a:t>pulsed excitation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D1C92C-EEFC-4D4F-8036-717231D16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376" y="208809"/>
            <a:ext cx="11376025" cy="467726"/>
          </a:xfrm>
        </p:spPr>
        <p:txBody>
          <a:bodyPr/>
          <a:lstStyle/>
          <a:p>
            <a:r>
              <a:rPr lang="en-US" dirty="0"/>
              <a:t>Refurbishment/upgrade of resistive magnets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EAE1EB2-B442-65F1-B03E-6D8840AE6568}"/>
              </a:ext>
            </a:extLst>
          </p:cNvPr>
          <p:cNvSpPr txBox="1">
            <a:spLocks/>
          </p:cNvSpPr>
          <p:nvPr/>
        </p:nvSpPr>
        <p:spPr bwMode="auto">
          <a:xfrm>
            <a:off x="312988" y="5254871"/>
            <a:ext cx="2906245" cy="58169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b="0"/>
              <a:t>SPS fixed-target East Area</a:t>
            </a:r>
            <a:br>
              <a:rPr lang="en-US" b="0" dirty="0"/>
            </a:br>
            <a:r>
              <a:rPr lang="en-GB" b="0"/>
              <a:t>58 magnets in 2021</a:t>
            </a:r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50EE0C7-C534-9C8D-5094-AB55ADEECD2A}"/>
              </a:ext>
            </a:extLst>
          </p:cNvPr>
          <p:cNvSpPr txBox="1">
            <a:spLocks/>
          </p:cNvSpPr>
          <p:nvPr/>
        </p:nvSpPr>
        <p:spPr bwMode="auto">
          <a:xfrm>
            <a:off x="8351171" y="5285702"/>
            <a:ext cx="3119445" cy="58169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b="0" dirty="0"/>
              <a:t>SPS fixed-target North Area</a:t>
            </a:r>
            <a:br>
              <a:rPr lang="en-US" b="0" dirty="0"/>
            </a:br>
            <a:r>
              <a:rPr lang="en-US" b="0" dirty="0"/>
              <a:t>(planning under discussion)</a:t>
            </a:r>
            <a:endParaRPr lang="en-US" dirty="0"/>
          </a:p>
        </p:txBody>
      </p:sp>
      <p:pic>
        <p:nvPicPr>
          <p:cNvPr id="9" name="Content Placeholder 4" descr="A picture containing indoor, ceiling, blue, subway&#10;&#10;Description automatically generated">
            <a:extLst>
              <a:ext uri="{FF2B5EF4-FFF2-40B4-BE49-F238E27FC236}">
                <a16:creationId xmlns:a16="http://schemas.microsoft.com/office/drawing/2014/main" id="{0734F115-AC85-4285-3ECF-FFD425CA5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376" y="2515873"/>
            <a:ext cx="3192756" cy="26246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2970F6-D904-736C-5069-90B8B853BB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9262" y="2600218"/>
            <a:ext cx="2966353" cy="18453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63A7AD2-EAFD-BFC5-6AE4-5BBB19C87ACE}"/>
              </a:ext>
            </a:extLst>
          </p:cNvPr>
          <p:cNvSpPr/>
          <p:nvPr/>
        </p:nvSpPr>
        <p:spPr>
          <a:xfrm>
            <a:off x="4191000" y="4611301"/>
            <a:ext cx="30346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0" baseline="0" dirty="0">
                <a:solidFill>
                  <a:schemeClr val="tx2"/>
                </a:solidFill>
              </a:rPr>
              <a:t>new PS extraction bumper </a:t>
            </a:r>
            <a:r>
              <a:rPr lang="en-US" sz="1000" b="0" baseline="0">
                <a:solidFill>
                  <a:schemeClr val="tx2"/>
                </a:solidFill>
              </a:rPr>
              <a:t>with pole face loops</a:t>
            </a:r>
            <a:br>
              <a:rPr lang="en-US" sz="1000" b="0" baseline="0" dirty="0">
                <a:solidFill>
                  <a:schemeClr val="tx2"/>
                </a:solidFill>
              </a:rPr>
            </a:br>
            <a:r>
              <a:rPr lang="en-US" sz="1000" b="0" baseline="0" dirty="0">
                <a:solidFill>
                  <a:schemeClr val="tx2"/>
                </a:solidFill>
              </a:rPr>
              <a:t>for passive sextupole compensation</a:t>
            </a:r>
            <a:endParaRPr lang="fr-FR" sz="1000" dirty="0">
              <a:solidFill>
                <a:schemeClr val="tx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B55039D-58A3-E2D3-2E2F-58BB596DC0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2283" y="2334237"/>
            <a:ext cx="1059242" cy="6355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Picture 12" descr="A picture containing engineering, steel, industry, indoor&#10;&#10;Description automatically generated">
            <a:extLst>
              <a:ext uri="{FF2B5EF4-FFF2-40B4-BE49-F238E27FC236}">
                <a16:creationId xmlns:a16="http://schemas.microsoft.com/office/drawing/2014/main" id="{7D12C88F-B99A-9F83-3C9A-0CFD3DB9A6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6200" y="2605203"/>
            <a:ext cx="4389120" cy="2535296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20E92BC-569D-A40C-1561-DC4FF3E234B1}"/>
              </a:ext>
            </a:extLst>
          </p:cNvPr>
          <p:cNvSpPr txBox="1">
            <a:spLocks/>
          </p:cNvSpPr>
          <p:nvPr/>
        </p:nvSpPr>
        <p:spPr bwMode="auto">
          <a:xfrm>
            <a:off x="3757920" y="5267701"/>
            <a:ext cx="3969035" cy="58169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b="0"/>
              <a:t>LIU – 120 new/refurbished magnets</a:t>
            </a:r>
            <a:br>
              <a:rPr lang="en-US" b="0"/>
            </a:br>
            <a:r>
              <a:rPr lang="en-US" b="0"/>
              <a:t>tested in 2016-2020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850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engineering, machine, LEGO, steel&#10;&#10;Description automatically generated">
            <a:extLst>
              <a:ext uri="{FF2B5EF4-FFF2-40B4-BE49-F238E27FC236}">
                <a16:creationId xmlns:a16="http://schemas.microsoft.com/office/drawing/2014/main" id="{DE129996-5C45-A864-DE91-B762AF5B75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06025" y="1837560"/>
            <a:ext cx="3414903" cy="256117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14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00D1F80-DA84-D44D-0D38-0462221C52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1" t="27491" r="901" b="10655"/>
          <a:stretch/>
        </p:blipFill>
        <p:spPr>
          <a:xfrm>
            <a:off x="9490037" y="5105211"/>
            <a:ext cx="1697039" cy="5154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0AF1497-C687-577C-612E-597C417AE9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7571" y="2237319"/>
            <a:ext cx="1770690" cy="8162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305604-F660-EF4C-52C4-912AA0EFAA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0463" y="5171298"/>
            <a:ext cx="1919999" cy="5323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3E7524D-36D9-B8BE-B49C-7A3B738015A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6653" y="1386493"/>
            <a:ext cx="5008587" cy="41185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B3FB103-9CBA-509B-BEFA-77F724A436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0980" y="4934693"/>
            <a:ext cx="2398221" cy="85650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3565BAD-1952-B3C9-DDFE-431EE4249E74}"/>
              </a:ext>
            </a:extLst>
          </p:cNvPr>
          <p:cNvSpPr/>
          <p:nvPr/>
        </p:nvSpPr>
        <p:spPr>
          <a:xfrm>
            <a:off x="7405188" y="3881814"/>
            <a:ext cx="23526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en-US" sz="1000" b="0" baseline="0" dirty="0">
                <a:solidFill>
                  <a:schemeClr val="bg1"/>
                </a:solidFill>
                <a:latin typeface="Overlock" panose="02000506030000020004" pitchFamily="2" charset="0"/>
              </a:rPr>
              <a:t>Real-time magnetic measurements</a:t>
            </a:r>
            <a:br>
              <a:rPr lang="en-US" altLang="en-US" sz="1000" b="0" baseline="0" dirty="0">
                <a:solidFill>
                  <a:schemeClr val="bg1"/>
                </a:solidFill>
                <a:latin typeface="Overlock" panose="02000506030000020004" pitchFamily="2" charset="0"/>
              </a:rPr>
            </a:br>
            <a:r>
              <a:rPr lang="en-US" altLang="en-US" sz="1000" b="0" baseline="0" dirty="0">
                <a:solidFill>
                  <a:schemeClr val="bg1"/>
                </a:solidFill>
                <a:latin typeface="Overlock" panose="02000506030000020004" pitchFamily="2" charset="0"/>
              </a:rPr>
              <a:t>hysteresis modelling</a:t>
            </a:r>
          </a:p>
        </p:txBody>
      </p:sp>
      <p:pic>
        <p:nvPicPr>
          <p:cNvPr id="26" name="Picture 25" descr="A picture containing font, symbol, screenshot, text&#10;&#10;Description automatically generated">
            <a:extLst>
              <a:ext uri="{FF2B5EF4-FFF2-40B4-BE49-F238E27FC236}">
                <a16:creationId xmlns:a16="http://schemas.microsoft.com/office/drawing/2014/main" id="{1E2B0B74-5F4E-7D63-3051-4FF587340E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12945" y="2006838"/>
            <a:ext cx="2990596" cy="1065799"/>
          </a:xfrm>
          <a:prstGeom prst="rect">
            <a:avLst/>
          </a:prstGeom>
        </p:spPr>
      </p:pic>
      <p:pic>
        <p:nvPicPr>
          <p:cNvPr id="28" name="Picture 27" descr="A picture containing font, text, logo, graphics&#10;&#10;Description automatically generated">
            <a:extLst>
              <a:ext uri="{FF2B5EF4-FFF2-40B4-BE49-F238E27FC236}">
                <a16:creationId xmlns:a16="http://schemas.microsoft.com/office/drawing/2014/main" id="{A59BFE28-6149-4543-3954-397FC2E773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84466" y="3670997"/>
            <a:ext cx="1908858" cy="1200625"/>
          </a:xfrm>
          <a:prstGeom prst="rect">
            <a:avLst/>
          </a:prstGeom>
        </p:spPr>
      </p:pic>
      <p:pic>
        <p:nvPicPr>
          <p:cNvPr id="32" name="Picture 31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E631890F-C7FD-F474-BF16-3DF2B0124E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80372" y="3379947"/>
            <a:ext cx="1743181" cy="1277446"/>
          </a:xfrm>
          <a:prstGeom prst="rect">
            <a:avLst/>
          </a:prstGeom>
        </p:spPr>
      </p:pic>
      <p:pic>
        <p:nvPicPr>
          <p:cNvPr id="20" name="Picture 19" descr="A yellow and white logo&#10;&#10;Description automatically generated with low confidence">
            <a:extLst>
              <a:ext uri="{FF2B5EF4-FFF2-40B4-BE49-F238E27FC236}">
                <a16:creationId xmlns:a16="http://schemas.microsoft.com/office/drawing/2014/main" id="{2C70FECB-4404-15C6-482E-60034F813B9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40599" y="3867030"/>
            <a:ext cx="2210366" cy="1050941"/>
          </a:xfrm>
          <a:prstGeom prst="rect">
            <a:avLst/>
          </a:prstGeom>
        </p:spPr>
      </p:pic>
      <p:pic>
        <p:nvPicPr>
          <p:cNvPr id="21" name="Picture 20" descr="A blue square with white text&#10;&#10;Description automatically generated with low confidence">
            <a:extLst>
              <a:ext uri="{FF2B5EF4-FFF2-40B4-BE49-F238E27FC236}">
                <a16:creationId xmlns:a16="http://schemas.microsoft.com/office/drawing/2014/main" id="{B611F042-3447-D37C-2F30-81763265B1D7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898" y="1459388"/>
            <a:ext cx="1320153" cy="1331359"/>
          </a:xfrm>
          <a:prstGeom prst="rect">
            <a:avLst/>
          </a:prstGeom>
        </p:spPr>
      </p:pic>
      <p:sp>
        <p:nvSpPr>
          <p:cNvPr id="22" name="Title 2">
            <a:extLst>
              <a:ext uri="{FF2B5EF4-FFF2-40B4-BE49-F238E27FC236}">
                <a16:creationId xmlns:a16="http://schemas.microsoft.com/office/drawing/2014/main" id="{2501F0B2-BF69-181B-5D16-ED19BC955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91241"/>
            <a:ext cx="11376025" cy="464607"/>
          </a:xfrm>
        </p:spPr>
        <p:txBody>
          <a:bodyPr/>
          <a:lstStyle/>
          <a:p>
            <a:r>
              <a:rPr lang="en-US" dirty="0"/>
              <a:t>Collaborations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59CBBB-D2FE-DF3F-9DA8-A1E8E3558B02}"/>
              </a:ext>
            </a:extLst>
          </p:cNvPr>
          <p:cNvSpPr/>
          <p:nvPr/>
        </p:nvSpPr>
        <p:spPr>
          <a:xfrm>
            <a:off x="149994" y="4944338"/>
            <a:ext cx="2731838" cy="6463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cs typeface="Tahoma" pitchFamily="34" charset="0"/>
                <a:sym typeface="Symbol" panose="05050102010706020507" pitchFamily="18" charset="2"/>
              </a:rPr>
              <a:t>Vertical anticryostat for Bench Cluster D</a:t>
            </a:r>
            <a:br>
              <a:rPr lang="en-US" sz="1200" dirty="0">
                <a:solidFill>
                  <a:schemeClr val="tx2"/>
                </a:solidFill>
                <a:cs typeface="Tahoma" pitchFamily="34" charset="0"/>
                <a:sym typeface="Symbol" panose="05050102010706020507" pitchFamily="18" charset="2"/>
              </a:rPr>
            </a:br>
            <a:r>
              <a:rPr lang="en-US" sz="1200" dirty="0">
                <a:solidFill>
                  <a:schemeClr val="tx2"/>
                </a:solidFill>
                <a:cs typeface="Tahoma" pitchFamily="34" charset="0"/>
                <a:sym typeface="Symbol" panose="05050102010706020507" pitchFamily="18" charset="2"/>
              </a:rPr>
              <a:t>up to 600 mm × 5.5 m magnet</a:t>
            </a:r>
          </a:p>
          <a:p>
            <a:pPr algn="ctr"/>
            <a:r>
              <a:rPr lang="fr-FR" sz="1200" dirty="0">
                <a:solidFill>
                  <a:schemeClr val="tx2"/>
                </a:solidFill>
              </a:rPr>
              <a:t>1 </a:t>
            </a:r>
            <a:r>
              <a:rPr lang="en-US" sz="1200" dirty="0">
                <a:solidFill>
                  <a:schemeClr val="tx2"/>
                </a:solidFill>
                <a:cs typeface="Tahoma" pitchFamily="34" charset="0"/>
                <a:sym typeface="Symbol" panose="05050102010706020507" pitchFamily="18" charset="2"/>
              </a:rPr>
              <a:t>× 30 kA + 2 × 2kA converters</a:t>
            </a:r>
            <a:endParaRPr lang="fr-FR" sz="1200" dirty="0">
              <a:solidFill>
                <a:schemeClr val="tx2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E05789C-CB03-93B3-3086-7832C5676757}"/>
              </a:ext>
            </a:extLst>
          </p:cNvPr>
          <p:cNvGrpSpPr/>
          <p:nvPr/>
        </p:nvGrpSpPr>
        <p:grpSpPr>
          <a:xfrm>
            <a:off x="3067986" y="1410697"/>
            <a:ext cx="3643159" cy="1969250"/>
            <a:chOff x="228600" y="1383829"/>
            <a:chExt cx="3643159" cy="19692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A82D725-F9C3-EF40-2A89-5B51EB58EF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8600" y="1383829"/>
              <a:ext cx="3643159" cy="1969250"/>
            </a:xfrm>
            <a:prstGeom prst="rect">
              <a:avLst/>
            </a:prstGeom>
          </p:spPr>
        </p:pic>
        <p:pic>
          <p:nvPicPr>
            <p:cNvPr id="11" name="Picture 10" descr="A black and yellow logo&#10;&#10;Description automatically generated with low confidence">
              <a:extLst>
                <a:ext uri="{FF2B5EF4-FFF2-40B4-BE49-F238E27FC236}">
                  <a16:creationId xmlns:a16="http://schemas.microsoft.com/office/drawing/2014/main" id="{FE998F0E-A0E3-AE1B-42E3-ABE7CB04A9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599666" y="1955560"/>
              <a:ext cx="1109450" cy="11094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AB10DCB-13C6-FB0F-BC19-5A78B98F351F}"/>
              </a:ext>
            </a:extLst>
          </p:cNvPr>
          <p:cNvGrpSpPr/>
          <p:nvPr/>
        </p:nvGrpSpPr>
        <p:grpSpPr>
          <a:xfrm>
            <a:off x="5103061" y="905561"/>
            <a:ext cx="1779501" cy="930159"/>
            <a:chOff x="9284922" y="2862617"/>
            <a:chExt cx="1459278" cy="640540"/>
          </a:xfrm>
          <a:solidFill>
            <a:schemeClr val="bg1"/>
          </a:solidFill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7493D67-7DDD-6E6F-4F4A-4969157551DA}"/>
                </a:ext>
              </a:extLst>
            </p:cNvPr>
            <p:cNvGrpSpPr/>
            <p:nvPr/>
          </p:nvGrpSpPr>
          <p:grpSpPr>
            <a:xfrm>
              <a:off x="9284922" y="2862617"/>
              <a:ext cx="1459278" cy="640540"/>
              <a:chOff x="1318846" y="3821721"/>
              <a:chExt cx="3868616" cy="1752601"/>
            </a:xfrm>
            <a:grpFill/>
          </p:grpSpPr>
          <p:sp>
            <p:nvSpPr>
              <p:cNvPr id="27" name="Rectangle: Rounded Corners 3">
                <a:extLst>
                  <a:ext uri="{FF2B5EF4-FFF2-40B4-BE49-F238E27FC236}">
                    <a16:creationId xmlns:a16="http://schemas.microsoft.com/office/drawing/2014/main" id="{FF66CE18-5CC2-D859-EA26-618DD369F42D}"/>
                  </a:ext>
                </a:extLst>
              </p:cNvPr>
              <p:cNvSpPr/>
              <p:nvPr/>
            </p:nvSpPr>
            <p:spPr>
              <a:xfrm>
                <a:off x="1318846" y="4178173"/>
                <a:ext cx="3475802" cy="1396149"/>
              </a:xfrm>
              <a:custGeom>
                <a:avLst/>
                <a:gdLst>
                  <a:gd name="connsiteX0" fmla="*/ 0 w 3469941"/>
                  <a:gd name="connsiteY0" fmla="*/ 431578 h 1396149"/>
                  <a:gd name="connsiteX1" fmla="*/ 431578 w 3469941"/>
                  <a:gd name="connsiteY1" fmla="*/ 0 h 1396149"/>
                  <a:gd name="connsiteX2" fmla="*/ 3038363 w 3469941"/>
                  <a:gd name="connsiteY2" fmla="*/ 0 h 1396149"/>
                  <a:gd name="connsiteX3" fmla="*/ 3469941 w 3469941"/>
                  <a:gd name="connsiteY3" fmla="*/ 431578 h 1396149"/>
                  <a:gd name="connsiteX4" fmla="*/ 3469941 w 3469941"/>
                  <a:gd name="connsiteY4" fmla="*/ 964571 h 1396149"/>
                  <a:gd name="connsiteX5" fmla="*/ 3038363 w 3469941"/>
                  <a:gd name="connsiteY5" fmla="*/ 1396149 h 1396149"/>
                  <a:gd name="connsiteX6" fmla="*/ 431578 w 3469941"/>
                  <a:gd name="connsiteY6" fmla="*/ 1396149 h 1396149"/>
                  <a:gd name="connsiteX7" fmla="*/ 0 w 3469941"/>
                  <a:gd name="connsiteY7" fmla="*/ 964571 h 1396149"/>
                  <a:gd name="connsiteX8" fmla="*/ 0 w 3469941"/>
                  <a:gd name="connsiteY8" fmla="*/ 431578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129803 w 3469941"/>
                  <a:gd name="connsiteY8" fmla="*/ 91440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047741 w 3469941"/>
                  <a:gd name="connsiteY8" fmla="*/ 3517 h 1396149"/>
                  <a:gd name="connsiteX0" fmla="*/ 3038363 w 3469941"/>
                  <a:gd name="connsiteY0" fmla="*/ 72683 h 1468832"/>
                  <a:gd name="connsiteX1" fmla="*/ 3469941 w 3469941"/>
                  <a:gd name="connsiteY1" fmla="*/ 504261 h 1468832"/>
                  <a:gd name="connsiteX2" fmla="*/ 3469941 w 3469941"/>
                  <a:gd name="connsiteY2" fmla="*/ 1037254 h 1468832"/>
                  <a:gd name="connsiteX3" fmla="*/ 3038363 w 3469941"/>
                  <a:gd name="connsiteY3" fmla="*/ 1468832 h 1468832"/>
                  <a:gd name="connsiteX4" fmla="*/ 431578 w 3469941"/>
                  <a:gd name="connsiteY4" fmla="*/ 1468832 h 1468832"/>
                  <a:gd name="connsiteX5" fmla="*/ 0 w 3469941"/>
                  <a:gd name="connsiteY5" fmla="*/ 1037254 h 1468832"/>
                  <a:gd name="connsiteX6" fmla="*/ 0 w 3469941"/>
                  <a:gd name="connsiteY6" fmla="*/ 504261 h 1468832"/>
                  <a:gd name="connsiteX7" fmla="*/ 431578 w 3469941"/>
                  <a:gd name="connsiteY7" fmla="*/ 72683 h 1468832"/>
                  <a:gd name="connsiteX8" fmla="*/ 3041880 w 3469941"/>
                  <a:gd name="connsiteY8" fmla="*/ 0 h 1468832"/>
                  <a:gd name="connsiteX0" fmla="*/ 3469941 w 3469941"/>
                  <a:gd name="connsiteY0" fmla="*/ 504261 h 1468832"/>
                  <a:gd name="connsiteX1" fmla="*/ 3469941 w 3469941"/>
                  <a:gd name="connsiteY1" fmla="*/ 1037254 h 1468832"/>
                  <a:gd name="connsiteX2" fmla="*/ 3038363 w 3469941"/>
                  <a:gd name="connsiteY2" fmla="*/ 1468832 h 1468832"/>
                  <a:gd name="connsiteX3" fmla="*/ 431578 w 3469941"/>
                  <a:gd name="connsiteY3" fmla="*/ 1468832 h 1468832"/>
                  <a:gd name="connsiteX4" fmla="*/ 0 w 3469941"/>
                  <a:gd name="connsiteY4" fmla="*/ 1037254 h 1468832"/>
                  <a:gd name="connsiteX5" fmla="*/ 0 w 3469941"/>
                  <a:gd name="connsiteY5" fmla="*/ 504261 h 1468832"/>
                  <a:gd name="connsiteX6" fmla="*/ 431578 w 3469941"/>
                  <a:gd name="connsiteY6" fmla="*/ 72683 h 1468832"/>
                  <a:gd name="connsiteX7" fmla="*/ 3041880 w 3469941"/>
                  <a:gd name="connsiteY7" fmla="*/ 0 h 1468832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3059465 w 3469941"/>
                  <a:gd name="connsiteY7" fmla="*/ 3517 h 1396149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2936372 w 3469941"/>
                  <a:gd name="connsiteY7" fmla="*/ 3517 h 1396149"/>
                  <a:gd name="connsiteX0" fmla="*/ 3475802 w 3475802"/>
                  <a:gd name="connsiteY0" fmla="*/ 507778 h 1396149"/>
                  <a:gd name="connsiteX1" fmla="*/ 3469941 w 3475802"/>
                  <a:gd name="connsiteY1" fmla="*/ 964571 h 1396149"/>
                  <a:gd name="connsiteX2" fmla="*/ 3038363 w 3475802"/>
                  <a:gd name="connsiteY2" fmla="*/ 1396149 h 1396149"/>
                  <a:gd name="connsiteX3" fmla="*/ 431578 w 3475802"/>
                  <a:gd name="connsiteY3" fmla="*/ 1396149 h 1396149"/>
                  <a:gd name="connsiteX4" fmla="*/ 0 w 3475802"/>
                  <a:gd name="connsiteY4" fmla="*/ 964571 h 1396149"/>
                  <a:gd name="connsiteX5" fmla="*/ 0 w 3475802"/>
                  <a:gd name="connsiteY5" fmla="*/ 431578 h 1396149"/>
                  <a:gd name="connsiteX6" fmla="*/ 431578 w 3475802"/>
                  <a:gd name="connsiteY6" fmla="*/ 0 h 1396149"/>
                  <a:gd name="connsiteX7" fmla="*/ 2936372 w 3475802"/>
                  <a:gd name="connsiteY7" fmla="*/ 3517 h 1396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5802" h="1396149">
                    <a:moveTo>
                      <a:pt x="3475802" y="507778"/>
                    </a:moveTo>
                    <a:cubicBezTo>
                      <a:pt x="3473848" y="660042"/>
                      <a:pt x="3471895" y="812307"/>
                      <a:pt x="3469941" y="964571"/>
                    </a:cubicBezTo>
                    <a:cubicBezTo>
                      <a:pt x="3469941" y="1202925"/>
                      <a:pt x="3276717" y="1396149"/>
                      <a:pt x="3038363" y="1396149"/>
                    </a:cubicBezTo>
                    <a:lnTo>
                      <a:pt x="431578" y="1396149"/>
                    </a:lnTo>
                    <a:cubicBezTo>
                      <a:pt x="193224" y="1396149"/>
                      <a:pt x="0" y="1202925"/>
                      <a:pt x="0" y="964571"/>
                    </a:cubicBezTo>
                    <a:lnTo>
                      <a:pt x="0" y="431578"/>
                    </a:lnTo>
                    <a:cubicBezTo>
                      <a:pt x="0" y="193224"/>
                      <a:pt x="193224" y="0"/>
                      <a:pt x="431578" y="0"/>
                    </a:cubicBezTo>
                    <a:lnTo>
                      <a:pt x="2936372" y="3517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EBB62A83-BB0F-A85A-E5A0-82D69BF0D62B}"/>
                  </a:ext>
                </a:extLst>
              </p:cNvPr>
              <p:cNvGrpSpPr/>
              <p:nvPr/>
            </p:nvGrpSpPr>
            <p:grpSpPr>
              <a:xfrm>
                <a:off x="4349262" y="3821721"/>
                <a:ext cx="838200" cy="838200"/>
                <a:chOff x="4009292" y="4132385"/>
                <a:chExt cx="838200" cy="838200"/>
              </a:xfrm>
              <a:grpFill/>
            </p:grpSpPr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C24C27CB-F50F-68C0-772B-05C59B112954}"/>
                    </a:ext>
                  </a:extLst>
                </p:cNvPr>
                <p:cNvSpPr/>
                <p:nvPr/>
              </p:nvSpPr>
              <p:spPr>
                <a:xfrm>
                  <a:off x="4243754" y="4132385"/>
                  <a:ext cx="603738" cy="568569"/>
                </a:xfrm>
                <a:custGeom>
                  <a:avLst/>
                  <a:gdLst>
                    <a:gd name="connsiteX0" fmla="*/ 0 w 603738"/>
                    <a:gd name="connsiteY0" fmla="*/ 0 h 568569"/>
                    <a:gd name="connsiteX1" fmla="*/ 597877 w 603738"/>
                    <a:gd name="connsiteY1" fmla="*/ 5861 h 568569"/>
                    <a:gd name="connsiteX2" fmla="*/ 603738 w 603738"/>
                    <a:gd name="connsiteY2" fmla="*/ 568569 h 568569"/>
                    <a:gd name="connsiteX3" fmla="*/ 603738 w 603738"/>
                    <a:gd name="connsiteY3" fmla="*/ 568569 h 568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738" h="568569">
                      <a:moveTo>
                        <a:pt x="0" y="0"/>
                      </a:moveTo>
                      <a:lnTo>
                        <a:pt x="597877" y="5861"/>
                      </a:lnTo>
                      <a:cubicBezTo>
                        <a:pt x="599831" y="193430"/>
                        <a:pt x="601784" y="381000"/>
                        <a:pt x="603738" y="568569"/>
                      </a:cubicBezTo>
                      <a:lnTo>
                        <a:pt x="603738" y="568569"/>
                      </a:lnTo>
                    </a:path>
                  </a:pathLst>
                </a:cu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BC47DA87-0302-8BC4-0CBE-43CCDC07D29D}"/>
                    </a:ext>
                  </a:extLst>
                </p:cNvPr>
                <p:cNvCxnSpPr>
                  <a:stCxn id="30" idx="1"/>
                </p:cNvCxnSpPr>
                <p:nvPr/>
              </p:nvCxnSpPr>
              <p:spPr>
                <a:xfrm flipH="1">
                  <a:off x="4009292" y="4138246"/>
                  <a:ext cx="832339" cy="832339"/>
                </a:xfrm>
                <a:prstGeom prst="line">
                  <a:avLst/>
                </a:pr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EAB618A-75A1-011E-03B6-D78092FEBC61}"/>
                </a:ext>
              </a:extLst>
            </p:cNvPr>
            <p:cNvSpPr txBox="1"/>
            <p:nvPr/>
          </p:nvSpPr>
          <p:spPr bwMode="auto">
            <a:xfrm>
              <a:off x="9301521" y="3108487"/>
              <a:ext cx="1230707" cy="296724"/>
            </a:xfrm>
            <a:prstGeom prst="rect">
              <a:avLst/>
            </a:prstGeom>
            <a:grpFill/>
          </p:spPr>
          <p:txBody>
            <a:bodyPr wrap="square" lIns="0" tIns="0" rIns="0" bIns="0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Pawel Kosek</a:t>
              </a:r>
              <a:b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</a:br>
              <a:r>
                <a:rPr kumimoji="0" lang="en-US" sz="140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this IMMW</a:t>
              </a:r>
              <a:endParaRPr kumimoji="0" lang="fr-FR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7267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901A0E-34A8-129E-D896-9424AA85E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012892"/>
            <a:ext cx="11376024" cy="365125"/>
          </a:xfrm>
        </p:spPr>
        <p:txBody>
          <a:bodyPr/>
          <a:lstStyle/>
          <a:p>
            <a:r>
              <a:rPr lang="en-US" sz="2400" dirty="0">
                <a:solidFill>
                  <a:schemeClr val="accent2"/>
                </a:solidFill>
              </a:rPr>
              <a:t>Sensors, probes and methods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776679-ADE9-2360-26B6-826715089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4267200"/>
            <a:ext cx="11376025" cy="464607"/>
          </a:xfrm>
        </p:spPr>
        <p:txBody>
          <a:bodyPr/>
          <a:lstStyle/>
          <a:p>
            <a:r>
              <a:rPr lang="en-US" sz="4800" dirty="0"/>
              <a:t>Instrumentation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15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732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994DAC-4ACC-4546-2179-4CAF1E478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75" y="3604175"/>
            <a:ext cx="2570296" cy="25862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16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42" name="Title 2">
            <a:extLst>
              <a:ext uri="{FF2B5EF4-FFF2-40B4-BE49-F238E27FC236}">
                <a16:creationId xmlns:a16="http://schemas.microsoft.com/office/drawing/2014/main" id="{8F94DDDF-373A-B708-1C3F-0CC24FC22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11241763" cy="464607"/>
          </a:xfrm>
        </p:spPr>
        <p:txBody>
          <a:bodyPr/>
          <a:lstStyle/>
          <a:p>
            <a:r>
              <a:rPr lang="en-US" dirty="0"/>
              <a:t>Rotating coil systems for HL-LHC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028D4165-0C61-3084-92D3-A10229885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94791">
            <a:off x="438718" y="2150208"/>
            <a:ext cx="11236893" cy="247829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ED10B44-1DE6-A7F8-94F6-CD4A1904162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83192">
            <a:off x="8015090" y="644901"/>
            <a:ext cx="4030466" cy="2234191"/>
          </a:xfrm>
          <a:prstGeom prst="rect">
            <a:avLst/>
          </a:prstGeom>
        </p:spPr>
      </p:pic>
      <p:pic>
        <p:nvPicPr>
          <p:cNvPr id="45" name="Picture 44" descr="Several parts of a machine&#10;&#10;Description automatically generated">
            <a:extLst>
              <a:ext uri="{FF2B5EF4-FFF2-40B4-BE49-F238E27FC236}">
                <a16:creationId xmlns:a16="http://schemas.microsoft.com/office/drawing/2014/main" id="{1777C325-2762-0B76-8282-A9D2BCA06A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4618" y="3604175"/>
            <a:ext cx="3199269" cy="250643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1121B6F3-CE53-4E22-2F48-42FA33B9A8C2}"/>
              </a:ext>
            </a:extLst>
          </p:cNvPr>
          <p:cNvSpPr txBox="1"/>
          <p:nvPr/>
        </p:nvSpPr>
        <p:spPr>
          <a:xfrm>
            <a:off x="2651490" y="5113756"/>
            <a:ext cx="2642434" cy="4614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bg1"/>
                </a:solidFill>
              </a:rPr>
              <a:t>ROHACELL 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filling (RESARM)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3C387B7-0E37-190B-881A-E7ED3839A481}"/>
              </a:ext>
            </a:extLst>
          </p:cNvPr>
          <p:cNvSpPr txBox="1"/>
          <p:nvPr/>
        </p:nvSpPr>
        <p:spPr>
          <a:xfrm>
            <a:off x="258173" y="5012425"/>
            <a:ext cx="1530989" cy="224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algn="ctr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bg1"/>
                </a:solidFill>
              </a:rPr>
              <a:t>PCB coil array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4902EC-2B31-A84D-672E-066ADC6A6057}"/>
              </a:ext>
            </a:extLst>
          </p:cNvPr>
          <p:cNvSpPr txBox="1"/>
          <p:nvPr/>
        </p:nvSpPr>
        <p:spPr>
          <a:xfrm>
            <a:off x="2661787" y="5626465"/>
            <a:ext cx="3151741" cy="4614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bg1"/>
                </a:solidFill>
              </a:rPr>
              <a:t>Roller with ceramic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ball-bearings,  Ti bellows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6970A58-56E1-1E59-AEA1-D65279235486}"/>
              </a:ext>
            </a:extLst>
          </p:cNvPr>
          <p:cNvSpPr txBox="1"/>
          <p:nvPr/>
        </p:nvSpPr>
        <p:spPr>
          <a:xfrm>
            <a:off x="1048589" y="4478878"/>
            <a:ext cx="1956624" cy="224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bg1"/>
                </a:solidFill>
              </a:rPr>
              <a:t>C fiber shell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3DE0285-D0DD-A85B-AFDA-5381091B2FB6}"/>
              </a:ext>
            </a:extLst>
          </p:cNvPr>
          <p:cNvSpPr txBox="1"/>
          <p:nvPr/>
        </p:nvSpPr>
        <p:spPr>
          <a:xfrm>
            <a:off x="4744414" y="4960953"/>
            <a:ext cx="1424401" cy="4614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algn="r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bg1"/>
                </a:solidFill>
              </a:rPr>
              <a:t>Nano connectors</a:t>
            </a:r>
          </a:p>
        </p:txBody>
      </p:sp>
      <p:pic>
        <p:nvPicPr>
          <p:cNvPr id="7" name="Picture 6" descr="Several mechanical parts on a table&#10;&#10;Description automatically generated">
            <a:extLst>
              <a:ext uri="{FF2B5EF4-FFF2-40B4-BE49-F238E27FC236}">
                <a16:creationId xmlns:a16="http://schemas.microsoft.com/office/drawing/2014/main" id="{050178C3-6B31-51AA-9921-A9107F0ECB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7911319" y="2555555"/>
            <a:ext cx="2498389" cy="4595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7DED52-393D-B762-AF5F-7A055F0BD4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992" y="1004708"/>
            <a:ext cx="5943600" cy="201599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ACCDD47-6180-49B0-8494-7BABCB4F1327}"/>
              </a:ext>
            </a:extLst>
          </p:cNvPr>
          <p:cNvGrpSpPr/>
          <p:nvPr/>
        </p:nvGrpSpPr>
        <p:grpSpPr>
          <a:xfrm>
            <a:off x="5773281" y="736118"/>
            <a:ext cx="1459278" cy="729397"/>
            <a:chOff x="9284922" y="2862617"/>
            <a:chExt cx="1459278" cy="640540"/>
          </a:xfrm>
          <a:solidFill>
            <a:schemeClr val="bg1"/>
          </a:solidFill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FC84C91-A656-015E-DFEB-343AC7B84E40}"/>
                </a:ext>
              </a:extLst>
            </p:cNvPr>
            <p:cNvGrpSpPr/>
            <p:nvPr/>
          </p:nvGrpSpPr>
          <p:grpSpPr>
            <a:xfrm>
              <a:off x="9284922" y="2862617"/>
              <a:ext cx="1459278" cy="640540"/>
              <a:chOff x="1318846" y="3821721"/>
              <a:chExt cx="3868616" cy="1752601"/>
            </a:xfrm>
            <a:grpFill/>
          </p:grpSpPr>
          <p:sp>
            <p:nvSpPr>
              <p:cNvPr id="12" name="Rectangle: Rounded Corners 3">
                <a:extLst>
                  <a:ext uri="{FF2B5EF4-FFF2-40B4-BE49-F238E27FC236}">
                    <a16:creationId xmlns:a16="http://schemas.microsoft.com/office/drawing/2014/main" id="{ECCADCBF-914E-C584-04F7-B2036695C144}"/>
                  </a:ext>
                </a:extLst>
              </p:cNvPr>
              <p:cNvSpPr/>
              <p:nvPr/>
            </p:nvSpPr>
            <p:spPr>
              <a:xfrm>
                <a:off x="1318846" y="4178173"/>
                <a:ext cx="3475802" cy="1396149"/>
              </a:xfrm>
              <a:custGeom>
                <a:avLst/>
                <a:gdLst>
                  <a:gd name="connsiteX0" fmla="*/ 0 w 3469941"/>
                  <a:gd name="connsiteY0" fmla="*/ 431578 h 1396149"/>
                  <a:gd name="connsiteX1" fmla="*/ 431578 w 3469941"/>
                  <a:gd name="connsiteY1" fmla="*/ 0 h 1396149"/>
                  <a:gd name="connsiteX2" fmla="*/ 3038363 w 3469941"/>
                  <a:gd name="connsiteY2" fmla="*/ 0 h 1396149"/>
                  <a:gd name="connsiteX3" fmla="*/ 3469941 w 3469941"/>
                  <a:gd name="connsiteY3" fmla="*/ 431578 h 1396149"/>
                  <a:gd name="connsiteX4" fmla="*/ 3469941 w 3469941"/>
                  <a:gd name="connsiteY4" fmla="*/ 964571 h 1396149"/>
                  <a:gd name="connsiteX5" fmla="*/ 3038363 w 3469941"/>
                  <a:gd name="connsiteY5" fmla="*/ 1396149 h 1396149"/>
                  <a:gd name="connsiteX6" fmla="*/ 431578 w 3469941"/>
                  <a:gd name="connsiteY6" fmla="*/ 1396149 h 1396149"/>
                  <a:gd name="connsiteX7" fmla="*/ 0 w 3469941"/>
                  <a:gd name="connsiteY7" fmla="*/ 964571 h 1396149"/>
                  <a:gd name="connsiteX8" fmla="*/ 0 w 3469941"/>
                  <a:gd name="connsiteY8" fmla="*/ 431578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129803 w 3469941"/>
                  <a:gd name="connsiteY8" fmla="*/ 91440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047741 w 3469941"/>
                  <a:gd name="connsiteY8" fmla="*/ 3517 h 1396149"/>
                  <a:gd name="connsiteX0" fmla="*/ 3038363 w 3469941"/>
                  <a:gd name="connsiteY0" fmla="*/ 72683 h 1468832"/>
                  <a:gd name="connsiteX1" fmla="*/ 3469941 w 3469941"/>
                  <a:gd name="connsiteY1" fmla="*/ 504261 h 1468832"/>
                  <a:gd name="connsiteX2" fmla="*/ 3469941 w 3469941"/>
                  <a:gd name="connsiteY2" fmla="*/ 1037254 h 1468832"/>
                  <a:gd name="connsiteX3" fmla="*/ 3038363 w 3469941"/>
                  <a:gd name="connsiteY3" fmla="*/ 1468832 h 1468832"/>
                  <a:gd name="connsiteX4" fmla="*/ 431578 w 3469941"/>
                  <a:gd name="connsiteY4" fmla="*/ 1468832 h 1468832"/>
                  <a:gd name="connsiteX5" fmla="*/ 0 w 3469941"/>
                  <a:gd name="connsiteY5" fmla="*/ 1037254 h 1468832"/>
                  <a:gd name="connsiteX6" fmla="*/ 0 w 3469941"/>
                  <a:gd name="connsiteY6" fmla="*/ 504261 h 1468832"/>
                  <a:gd name="connsiteX7" fmla="*/ 431578 w 3469941"/>
                  <a:gd name="connsiteY7" fmla="*/ 72683 h 1468832"/>
                  <a:gd name="connsiteX8" fmla="*/ 3041880 w 3469941"/>
                  <a:gd name="connsiteY8" fmla="*/ 0 h 1468832"/>
                  <a:gd name="connsiteX0" fmla="*/ 3469941 w 3469941"/>
                  <a:gd name="connsiteY0" fmla="*/ 504261 h 1468832"/>
                  <a:gd name="connsiteX1" fmla="*/ 3469941 w 3469941"/>
                  <a:gd name="connsiteY1" fmla="*/ 1037254 h 1468832"/>
                  <a:gd name="connsiteX2" fmla="*/ 3038363 w 3469941"/>
                  <a:gd name="connsiteY2" fmla="*/ 1468832 h 1468832"/>
                  <a:gd name="connsiteX3" fmla="*/ 431578 w 3469941"/>
                  <a:gd name="connsiteY3" fmla="*/ 1468832 h 1468832"/>
                  <a:gd name="connsiteX4" fmla="*/ 0 w 3469941"/>
                  <a:gd name="connsiteY4" fmla="*/ 1037254 h 1468832"/>
                  <a:gd name="connsiteX5" fmla="*/ 0 w 3469941"/>
                  <a:gd name="connsiteY5" fmla="*/ 504261 h 1468832"/>
                  <a:gd name="connsiteX6" fmla="*/ 431578 w 3469941"/>
                  <a:gd name="connsiteY6" fmla="*/ 72683 h 1468832"/>
                  <a:gd name="connsiteX7" fmla="*/ 3041880 w 3469941"/>
                  <a:gd name="connsiteY7" fmla="*/ 0 h 1468832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3059465 w 3469941"/>
                  <a:gd name="connsiteY7" fmla="*/ 3517 h 1396149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2936372 w 3469941"/>
                  <a:gd name="connsiteY7" fmla="*/ 3517 h 1396149"/>
                  <a:gd name="connsiteX0" fmla="*/ 3475802 w 3475802"/>
                  <a:gd name="connsiteY0" fmla="*/ 507778 h 1396149"/>
                  <a:gd name="connsiteX1" fmla="*/ 3469941 w 3475802"/>
                  <a:gd name="connsiteY1" fmla="*/ 964571 h 1396149"/>
                  <a:gd name="connsiteX2" fmla="*/ 3038363 w 3475802"/>
                  <a:gd name="connsiteY2" fmla="*/ 1396149 h 1396149"/>
                  <a:gd name="connsiteX3" fmla="*/ 431578 w 3475802"/>
                  <a:gd name="connsiteY3" fmla="*/ 1396149 h 1396149"/>
                  <a:gd name="connsiteX4" fmla="*/ 0 w 3475802"/>
                  <a:gd name="connsiteY4" fmla="*/ 964571 h 1396149"/>
                  <a:gd name="connsiteX5" fmla="*/ 0 w 3475802"/>
                  <a:gd name="connsiteY5" fmla="*/ 431578 h 1396149"/>
                  <a:gd name="connsiteX6" fmla="*/ 431578 w 3475802"/>
                  <a:gd name="connsiteY6" fmla="*/ 0 h 1396149"/>
                  <a:gd name="connsiteX7" fmla="*/ 2936372 w 3475802"/>
                  <a:gd name="connsiteY7" fmla="*/ 3517 h 1396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5802" h="1396149">
                    <a:moveTo>
                      <a:pt x="3475802" y="507778"/>
                    </a:moveTo>
                    <a:cubicBezTo>
                      <a:pt x="3473848" y="660042"/>
                      <a:pt x="3471895" y="812307"/>
                      <a:pt x="3469941" y="964571"/>
                    </a:cubicBezTo>
                    <a:cubicBezTo>
                      <a:pt x="3469941" y="1202925"/>
                      <a:pt x="3276717" y="1396149"/>
                      <a:pt x="3038363" y="1396149"/>
                    </a:cubicBezTo>
                    <a:lnTo>
                      <a:pt x="431578" y="1396149"/>
                    </a:lnTo>
                    <a:cubicBezTo>
                      <a:pt x="193224" y="1396149"/>
                      <a:pt x="0" y="1202925"/>
                      <a:pt x="0" y="964571"/>
                    </a:cubicBezTo>
                    <a:lnTo>
                      <a:pt x="0" y="431578"/>
                    </a:lnTo>
                    <a:cubicBezTo>
                      <a:pt x="0" y="193224"/>
                      <a:pt x="193224" y="0"/>
                      <a:pt x="431578" y="0"/>
                    </a:cubicBezTo>
                    <a:lnTo>
                      <a:pt x="2936372" y="3517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98959F61-B83B-B918-3165-BDB8F93554C6}"/>
                  </a:ext>
                </a:extLst>
              </p:cNvPr>
              <p:cNvGrpSpPr/>
              <p:nvPr/>
            </p:nvGrpSpPr>
            <p:grpSpPr>
              <a:xfrm>
                <a:off x="4349262" y="3821721"/>
                <a:ext cx="838200" cy="838200"/>
                <a:chOff x="4009292" y="4132385"/>
                <a:chExt cx="838200" cy="838200"/>
              </a:xfrm>
              <a:grpFill/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CEBE4E67-4F70-42E8-756D-3313C8A80F26}"/>
                    </a:ext>
                  </a:extLst>
                </p:cNvPr>
                <p:cNvSpPr/>
                <p:nvPr/>
              </p:nvSpPr>
              <p:spPr>
                <a:xfrm>
                  <a:off x="4243754" y="4132385"/>
                  <a:ext cx="603738" cy="568569"/>
                </a:xfrm>
                <a:custGeom>
                  <a:avLst/>
                  <a:gdLst>
                    <a:gd name="connsiteX0" fmla="*/ 0 w 603738"/>
                    <a:gd name="connsiteY0" fmla="*/ 0 h 568569"/>
                    <a:gd name="connsiteX1" fmla="*/ 597877 w 603738"/>
                    <a:gd name="connsiteY1" fmla="*/ 5861 h 568569"/>
                    <a:gd name="connsiteX2" fmla="*/ 603738 w 603738"/>
                    <a:gd name="connsiteY2" fmla="*/ 568569 h 568569"/>
                    <a:gd name="connsiteX3" fmla="*/ 603738 w 603738"/>
                    <a:gd name="connsiteY3" fmla="*/ 568569 h 568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738" h="568569">
                      <a:moveTo>
                        <a:pt x="0" y="0"/>
                      </a:moveTo>
                      <a:lnTo>
                        <a:pt x="597877" y="5861"/>
                      </a:lnTo>
                      <a:cubicBezTo>
                        <a:pt x="599831" y="193430"/>
                        <a:pt x="601784" y="381000"/>
                        <a:pt x="603738" y="568569"/>
                      </a:cubicBezTo>
                      <a:lnTo>
                        <a:pt x="603738" y="568569"/>
                      </a:lnTo>
                    </a:path>
                  </a:pathLst>
                </a:cu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2E4B8DD0-0D27-AFA9-405D-8C108691C4FA}"/>
                    </a:ext>
                  </a:extLst>
                </p:cNvPr>
                <p:cNvCxnSpPr>
                  <a:stCxn id="14" idx="1"/>
                </p:cNvCxnSpPr>
                <p:nvPr/>
              </p:nvCxnSpPr>
              <p:spPr>
                <a:xfrm flipH="1">
                  <a:off x="4009292" y="4138246"/>
                  <a:ext cx="832339" cy="832339"/>
                </a:xfrm>
                <a:prstGeom prst="line">
                  <a:avLst/>
                </a:pr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519CAC3-5E24-AB42-9AB7-17D850258C65}"/>
                </a:ext>
              </a:extLst>
            </p:cNvPr>
            <p:cNvSpPr txBox="1"/>
            <p:nvPr/>
          </p:nvSpPr>
          <p:spPr bwMode="auto">
            <a:xfrm>
              <a:off x="9430863" y="3055429"/>
              <a:ext cx="973023" cy="430887"/>
            </a:xfrm>
            <a:prstGeom prst="rect">
              <a:avLst/>
            </a:prstGeom>
            <a:grpFill/>
          </p:spPr>
          <p:txBody>
            <a:bodyPr wrap="none" lIns="0" tIns="0" rIns="0" bIns="0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Guy Deferne</a:t>
              </a:r>
              <a:b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</a:br>
              <a:r>
                <a:rPr kumimoji="0" lang="en-US" sz="140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this IMMW</a:t>
              </a:r>
              <a:endParaRPr kumimoji="0" lang="fr-FR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6FD9785-DF6F-9947-C56D-4D4EDA41CF37}"/>
              </a:ext>
            </a:extLst>
          </p:cNvPr>
          <p:cNvGrpSpPr/>
          <p:nvPr/>
        </p:nvGrpSpPr>
        <p:grpSpPr>
          <a:xfrm>
            <a:off x="10257343" y="3615955"/>
            <a:ext cx="1779501" cy="930159"/>
            <a:chOff x="9284922" y="2862617"/>
            <a:chExt cx="1459278" cy="640540"/>
          </a:xfrm>
          <a:solidFill>
            <a:schemeClr val="bg1"/>
          </a:solidFill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3FA2C33-21D7-375D-1955-34ACD7CC432B}"/>
                </a:ext>
              </a:extLst>
            </p:cNvPr>
            <p:cNvGrpSpPr/>
            <p:nvPr/>
          </p:nvGrpSpPr>
          <p:grpSpPr>
            <a:xfrm>
              <a:off x="9284922" y="2862617"/>
              <a:ext cx="1459278" cy="640540"/>
              <a:chOff x="1318846" y="3821721"/>
              <a:chExt cx="3868616" cy="1752601"/>
            </a:xfrm>
            <a:grpFill/>
          </p:grpSpPr>
          <p:sp>
            <p:nvSpPr>
              <p:cNvPr id="19" name="Rectangle: Rounded Corners 3">
                <a:extLst>
                  <a:ext uri="{FF2B5EF4-FFF2-40B4-BE49-F238E27FC236}">
                    <a16:creationId xmlns:a16="http://schemas.microsoft.com/office/drawing/2014/main" id="{A13C9121-06C2-A7D8-018B-F81DD90BA6DF}"/>
                  </a:ext>
                </a:extLst>
              </p:cNvPr>
              <p:cNvSpPr/>
              <p:nvPr/>
            </p:nvSpPr>
            <p:spPr>
              <a:xfrm>
                <a:off x="1318846" y="4178173"/>
                <a:ext cx="3475802" cy="1396149"/>
              </a:xfrm>
              <a:custGeom>
                <a:avLst/>
                <a:gdLst>
                  <a:gd name="connsiteX0" fmla="*/ 0 w 3469941"/>
                  <a:gd name="connsiteY0" fmla="*/ 431578 h 1396149"/>
                  <a:gd name="connsiteX1" fmla="*/ 431578 w 3469941"/>
                  <a:gd name="connsiteY1" fmla="*/ 0 h 1396149"/>
                  <a:gd name="connsiteX2" fmla="*/ 3038363 w 3469941"/>
                  <a:gd name="connsiteY2" fmla="*/ 0 h 1396149"/>
                  <a:gd name="connsiteX3" fmla="*/ 3469941 w 3469941"/>
                  <a:gd name="connsiteY3" fmla="*/ 431578 h 1396149"/>
                  <a:gd name="connsiteX4" fmla="*/ 3469941 w 3469941"/>
                  <a:gd name="connsiteY4" fmla="*/ 964571 h 1396149"/>
                  <a:gd name="connsiteX5" fmla="*/ 3038363 w 3469941"/>
                  <a:gd name="connsiteY5" fmla="*/ 1396149 h 1396149"/>
                  <a:gd name="connsiteX6" fmla="*/ 431578 w 3469941"/>
                  <a:gd name="connsiteY6" fmla="*/ 1396149 h 1396149"/>
                  <a:gd name="connsiteX7" fmla="*/ 0 w 3469941"/>
                  <a:gd name="connsiteY7" fmla="*/ 964571 h 1396149"/>
                  <a:gd name="connsiteX8" fmla="*/ 0 w 3469941"/>
                  <a:gd name="connsiteY8" fmla="*/ 431578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129803 w 3469941"/>
                  <a:gd name="connsiteY8" fmla="*/ 91440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047741 w 3469941"/>
                  <a:gd name="connsiteY8" fmla="*/ 3517 h 1396149"/>
                  <a:gd name="connsiteX0" fmla="*/ 3038363 w 3469941"/>
                  <a:gd name="connsiteY0" fmla="*/ 72683 h 1468832"/>
                  <a:gd name="connsiteX1" fmla="*/ 3469941 w 3469941"/>
                  <a:gd name="connsiteY1" fmla="*/ 504261 h 1468832"/>
                  <a:gd name="connsiteX2" fmla="*/ 3469941 w 3469941"/>
                  <a:gd name="connsiteY2" fmla="*/ 1037254 h 1468832"/>
                  <a:gd name="connsiteX3" fmla="*/ 3038363 w 3469941"/>
                  <a:gd name="connsiteY3" fmla="*/ 1468832 h 1468832"/>
                  <a:gd name="connsiteX4" fmla="*/ 431578 w 3469941"/>
                  <a:gd name="connsiteY4" fmla="*/ 1468832 h 1468832"/>
                  <a:gd name="connsiteX5" fmla="*/ 0 w 3469941"/>
                  <a:gd name="connsiteY5" fmla="*/ 1037254 h 1468832"/>
                  <a:gd name="connsiteX6" fmla="*/ 0 w 3469941"/>
                  <a:gd name="connsiteY6" fmla="*/ 504261 h 1468832"/>
                  <a:gd name="connsiteX7" fmla="*/ 431578 w 3469941"/>
                  <a:gd name="connsiteY7" fmla="*/ 72683 h 1468832"/>
                  <a:gd name="connsiteX8" fmla="*/ 3041880 w 3469941"/>
                  <a:gd name="connsiteY8" fmla="*/ 0 h 1468832"/>
                  <a:gd name="connsiteX0" fmla="*/ 3469941 w 3469941"/>
                  <a:gd name="connsiteY0" fmla="*/ 504261 h 1468832"/>
                  <a:gd name="connsiteX1" fmla="*/ 3469941 w 3469941"/>
                  <a:gd name="connsiteY1" fmla="*/ 1037254 h 1468832"/>
                  <a:gd name="connsiteX2" fmla="*/ 3038363 w 3469941"/>
                  <a:gd name="connsiteY2" fmla="*/ 1468832 h 1468832"/>
                  <a:gd name="connsiteX3" fmla="*/ 431578 w 3469941"/>
                  <a:gd name="connsiteY3" fmla="*/ 1468832 h 1468832"/>
                  <a:gd name="connsiteX4" fmla="*/ 0 w 3469941"/>
                  <a:gd name="connsiteY4" fmla="*/ 1037254 h 1468832"/>
                  <a:gd name="connsiteX5" fmla="*/ 0 w 3469941"/>
                  <a:gd name="connsiteY5" fmla="*/ 504261 h 1468832"/>
                  <a:gd name="connsiteX6" fmla="*/ 431578 w 3469941"/>
                  <a:gd name="connsiteY6" fmla="*/ 72683 h 1468832"/>
                  <a:gd name="connsiteX7" fmla="*/ 3041880 w 3469941"/>
                  <a:gd name="connsiteY7" fmla="*/ 0 h 1468832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3059465 w 3469941"/>
                  <a:gd name="connsiteY7" fmla="*/ 3517 h 1396149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2936372 w 3469941"/>
                  <a:gd name="connsiteY7" fmla="*/ 3517 h 1396149"/>
                  <a:gd name="connsiteX0" fmla="*/ 3475802 w 3475802"/>
                  <a:gd name="connsiteY0" fmla="*/ 507778 h 1396149"/>
                  <a:gd name="connsiteX1" fmla="*/ 3469941 w 3475802"/>
                  <a:gd name="connsiteY1" fmla="*/ 964571 h 1396149"/>
                  <a:gd name="connsiteX2" fmla="*/ 3038363 w 3475802"/>
                  <a:gd name="connsiteY2" fmla="*/ 1396149 h 1396149"/>
                  <a:gd name="connsiteX3" fmla="*/ 431578 w 3475802"/>
                  <a:gd name="connsiteY3" fmla="*/ 1396149 h 1396149"/>
                  <a:gd name="connsiteX4" fmla="*/ 0 w 3475802"/>
                  <a:gd name="connsiteY4" fmla="*/ 964571 h 1396149"/>
                  <a:gd name="connsiteX5" fmla="*/ 0 w 3475802"/>
                  <a:gd name="connsiteY5" fmla="*/ 431578 h 1396149"/>
                  <a:gd name="connsiteX6" fmla="*/ 431578 w 3475802"/>
                  <a:gd name="connsiteY6" fmla="*/ 0 h 1396149"/>
                  <a:gd name="connsiteX7" fmla="*/ 2936372 w 3475802"/>
                  <a:gd name="connsiteY7" fmla="*/ 3517 h 1396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5802" h="1396149">
                    <a:moveTo>
                      <a:pt x="3475802" y="507778"/>
                    </a:moveTo>
                    <a:cubicBezTo>
                      <a:pt x="3473848" y="660042"/>
                      <a:pt x="3471895" y="812307"/>
                      <a:pt x="3469941" y="964571"/>
                    </a:cubicBezTo>
                    <a:cubicBezTo>
                      <a:pt x="3469941" y="1202925"/>
                      <a:pt x="3276717" y="1396149"/>
                      <a:pt x="3038363" y="1396149"/>
                    </a:cubicBezTo>
                    <a:lnTo>
                      <a:pt x="431578" y="1396149"/>
                    </a:lnTo>
                    <a:cubicBezTo>
                      <a:pt x="193224" y="1396149"/>
                      <a:pt x="0" y="1202925"/>
                      <a:pt x="0" y="964571"/>
                    </a:cubicBezTo>
                    <a:lnTo>
                      <a:pt x="0" y="431578"/>
                    </a:lnTo>
                    <a:cubicBezTo>
                      <a:pt x="0" y="193224"/>
                      <a:pt x="193224" y="0"/>
                      <a:pt x="431578" y="0"/>
                    </a:cubicBezTo>
                    <a:lnTo>
                      <a:pt x="2936372" y="3517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DB42ED3E-69DE-330A-2784-19D744604B9C}"/>
                  </a:ext>
                </a:extLst>
              </p:cNvPr>
              <p:cNvGrpSpPr/>
              <p:nvPr/>
            </p:nvGrpSpPr>
            <p:grpSpPr>
              <a:xfrm>
                <a:off x="4349262" y="3821721"/>
                <a:ext cx="838200" cy="838200"/>
                <a:chOff x="4009292" y="4132385"/>
                <a:chExt cx="838200" cy="838200"/>
              </a:xfrm>
              <a:grpFill/>
            </p:grpSpPr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1585BF2F-92A6-5034-B3FC-AE396BCF9560}"/>
                    </a:ext>
                  </a:extLst>
                </p:cNvPr>
                <p:cNvSpPr/>
                <p:nvPr/>
              </p:nvSpPr>
              <p:spPr>
                <a:xfrm>
                  <a:off x="4243754" y="4132385"/>
                  <a:ext cx="603738" cy="568569"/>
                </a:xfrm>
                <a:custGeom>
                  <a:avLst/>
                  <a:gdLst>
                    <a:gd name="connsiteX0" fmla="*/ 0 w 603738"/>
                    <a:gd name="connsiteY0" fmla="*/ 0 h 568569"/>
                    <a:gd name="connsiteX1" fmla="*/ 597877 w 603738"/>
                    <a:gd name="connsiteY1" fmla="*/ 5861 h 568569"/>
                    <a:gd name="connsiteX2" fmla="*/ 603738 w 603738"/>
                    <a:gd name="connsiteY2" fmla="*/ 568569 h 568569"/>
                    <a:gd name="connsiteX3" fmla="*/ 603738 w 603738"/>
                    <a:gd name="connsiteY3" fmla="*/ 568569 h 568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738" h="568569">
                      <a:moveTo>
                        <a:pt x="0" y="0"/>
                      </a:moveTo>
                      <a:lnTo>
                        <a:pt x="597877" y="5861"/>
                      </a:lnTo>
                      <a:cubicBezTo>
                        <a:pt x="599831" y="193430"/>
                        <a:pt x="601784" y="381000"/>
                        <a:pt x="603738" y="568569"/>
                      </a:cubicBezTo>
                      <a:lnTo>
                        <a:pt x="603738" y="568569"/>
                      </a:lnTo>
                    </a:path>
                  </a:pathLst>
                </a:cu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1DD5796E-DDD6-F8D6-9AA3-141A6D9FD99D}"/>
                    </a:ext>
                  </a:extLst>
                </p:cNvPr>
                <p:cNvCxnSpPr>
                  <a:stCxn id="21" idx="1"/>
                </p:cNvCxnSpPr>
                <p:nvPr/>
              </p:nvCxnSpPr>
              <p:spPr>
                <a:xfrm flipH="1">
                  <a:off x="4009292" y="4138246"/>
                  <a:ext cx="832339" cy="832339"/>
                </a:xfrm>
                <a:prstGeom prst="line">
                  <a:avLst/>
                </a:pr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1600B84-8FAB-E784-84B8-3BFC2DE275F6}"/>
                </a:ext>
              </a:extLst>
            </p:cNvPr>
            <p:cNvSpPr txBox="1"/>
            <p:nvPr/>
          </p:nvSpPr>
          <p:spPr bwMode="auto">
            <a:xfrm>
              <a:off x="9301521" y="3108487"/>
              <a:ext cx="1230707" cy="296724"/>
            </a:xfrm>
            <a:prstGeom prst="rect">
              <a:avLst/>
            </a:prstGeom>
            <a:grpFill/>
          </p:spPr>
          <p:txBody>
            <a:bodyPr wrap="square" lIns="0" tIns="0" rIns="0" bIns="0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Mariano Pentella</a:t>
              </a:r>
              <a:b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</a:br>
              <a:r>
                <a:rPr kumimoji="0" lang="en-US" sz="140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this IMMW</a:t>
              </a:r>
              <a:endParaRPr kumimoji="0" lang="fr-FR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753A7AA-D16B-150D-82B4-344C43FA3217}"/>
              </a:ext>
            </a:extLst>
          </p:cNvPr>
          <p:cNvSpPr txBox="1"/>
          <p:nvPr/>
        </p:nvSpPr>
        <p:spPr bwMode="auto">
          <a:xfrm>
            <a:off x="10076466" y="2915210"/>
            <a:ext cx="17232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Credit: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Lucio Fiscarelli</a:t>
            </a:r>
            <a:endParaRPr kumimoji="0" lang="fr-FR" sz="14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2142AA-5494-B4CA-36CC-EEAC8E7C2C55}"/>
              </a:ext>
            </a:extLst>
          </p:cNvPr>
          <p:cNvSpPr txBox="1"/>
          <p:nvPr/>
        </p:nvSpPr>
        <p:spPr>
          <a:xfrm>
            <a:off x="5884385" y="1880655"/>
            <a:ext cx="1956624" cy="1172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Quadrupole calibration setup based on CERN-standard rotating coil system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A6E3AD-9770-1659-A38D-B4C1CF9DC30F}"/>
              </a:ext>
            </a:extLst>
          </p:cNvPr>
          <p:cNvCxnSpPr>
            <a:cxnSpLocks/>
          </p:cNvCxnSpPr>
          <p:nvPr/>
        </p:nvCxnSpPr>
        <p:spPr>
          <a:xfrm flipV="1">
            <a:off x="3248560" y="4688736"/>
            <a:ext cx="256640" cy="3397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814E7AD-96B2-A4B7-8C8E-A65EBE887FB0}"/>
              </a:ext>
            </a:extLst>
          </p:cNvPr>
          <p:cNvCxnSpPr>
            <a:cxnSpLocks/>
          </p:cNvCxnSpPr>
          <p:nvPr/>
        </p:nvCxnSpPr>
        <p:spPr>
          <a:xfrm flipV="1">
            <a:off x="4522489" y="5136910"/>
            <a:ext cx="354311" cy="49922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9C7FDF5-10A3-93CC-A2B8-E501E2364EF9}"/>
              </a:ext>
            </a:extLst>
          </p:cNvPr>
          <p:cNvCxnSpPr>
            <a:cxnSpLocks/>
          </p:cNvCxnSpPr>
          <p:nvPr/>
        </p:nvCxnSpPr>
        <p:spPr>
          <a:xfrm flipH="1">
            <a:off x="5659455" y="5425659"/>
            <a:ext cx="259767" cy="26171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19956B8-CC36-755E-6DEA-EEE5887C749C}"/>
              </a:ext>
            </a:extLst>
          </p:cNvPr>
          <p:cNvSpPr txBox="1"/>
          <p:nvPr/>
        </p:nvSpPr>
        <p:spPr>
          <a:xfrm>
            <a:off x="8780262" y="5832712"/>
            <a:ext cx="2871024" cy="224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bg1"/>
                </a:solidFill>
              </a:rPr>
              <a:t>Mole for warm measurements </a:t>
            </a:r>
          </a:p>
        </p:txBody>
      </p:sp>
    </p:spTree>
    <p:extLst>
      <p:ext uri="{BB962C8B-B14F-4D97-AF65-F5344CB8AC3E}">
        <p14:creationId xmlns:p14="http://schemas.microsoft.com/office/powerpoint/2010/main" val="2669742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17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39B677-89B8-1F37-7DA3-D741C2E2E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5400" y="2050088"/>
            <a:ext cx="6821016" cy="1184940"/>
          </a:xfr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Python-based software framework to achieve fully traceable measurements from calibration, data acquisition (FFMM C++ framework) and analysis to the final measurement report.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Combine FEM/BEM simulations (ROXIE, Ansys, </a:t>
            </a:r>
            <a:r>
              <a:rPr lang="en-US" sz="1600" b="0" dirty="0" err="1"/>
              <a:t>Comsol</a:t>
            </a:r>
            <a:r>
              <a:rPr lang="en-US" sz="1600" b="0" dirty="0"/>
              <a:t> …), analytical models and measurements to update magnet models to an as-built state in a DB</a:t>
            </a:r>
            <a:endParaRPr lang="en-GB" sz="16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5918CA-4D12-6B28-6FB6-CB0DE2621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Modelling and workflow tools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71DDBA5-4D3F-9162-B220-B2580926D095}"/>
              </a:ext>
            </a:extLst>
          </p:cNvPr>
          <p:cNvGrpSpPr/>
          <p:nvPr/>
        </p:nvGrpSpPr>
        <p:grpSpPr>
          <a:xfrm>
            <a:off x="9406064" y="384236"/>
            <a:ext cx="2264012" cy="729397"/>
            <a:chOff x="9284922" y="2862617"/>
            <a:chExt cx="1459278" cy="640540"/>
          </a:xfrm>
          <a:solidFill>
            <a:schemeClr val="bg1"/>
          </a:solidFill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BA5B2C8-03D1-514A-121E-5C7EC39BA323}"/>
                </a:ext>
              </a:extLst>
            </p:cNvPr>
            <p:cNvGrpSpPr/>
            <p:nvPr/>
          </p:nvGrpSpPr>
          <p:grpSpPr>
            <a:xfrm>
              <a:off x="9284922" y="2862617"/>
              <a:ext cx="1459278" cy="640540"/>
              <a:chOff x="1318846" y="3821721"/>
              <a:chExt cx="3868616" cy="1752601"/>
            </a:xfrm>
            <a:grpFill/>
          </p:grpSpPr>
          <p:sp>
            <p:nvSpPr>
              <p:cNvPr id="15" name="Rectangle: Rounded Corners 3">
                <a:extLst>
                  <a:ext uri="{FF2B5EF4-FFF2-40B4-BE49-F238E27FC236}">
                    <a16:creationId xmlns:a16="http://schemas.microsoft.com/office/drawing/2014/main" id="{D8A47B1A-254E-B822-B309-458CC5DD9D7A}"/>
                  </a:ext>
                </a:extLst>
              </p:cNvPr>
              <p:cNvSpPr/>
              <p:nvPr/>
            </p:nvSpPr>
            <p:spPr>
              <a:xfrm>
                <a:off x="1318846" y="4178173"/>
                <a:ext cx="3475802" cy="1396149"/>
              </a:xfrm>
              <a:custGeom>
                <a:avLst/>
                <a:gdLst>
                  <a:gd name="connsiteX0" fmla="*/ 0 w 3469941"/>
                  <a:gd name="connsiteY0" fmla="*/ 431578 h 1396149"/>
                  <a:gd name="connsiteX1" fmla="*/ 431578 w 3469941"/>
                  <a:gd name="connsiteY1" fmla="*/ 0 h 1396149"/>
                  <a:gd name="connsiteX2" fmla="*/ 3038363 w 3469941"/>
                  <a:gd name="connsiteY2" fmla="*/ 0 h 1396149"/>
                  <a:gd name="connsiteX3" fmla="*/ 3469941 w 3469941"/>
                  <a:gd name="connsiteY3" fmla="*/ 431578 h 1396149"/>
                  <a:gd name="connsiteX4" fmla="*/ 3469941 w 3469941"/>
                  <a:gd name="connsiteY4" fmla="*/ 964571 h 1396149"/>
                  <a:gd name="connsiteX5" fmla="*/ 3038363 w 3469941"/>
                  <a:gd name="connsiteY5" fmla="*/ 1396149 h 1396149"/>
                  <a:gd name="connsiteX6" fmla="*/ 431578 w 3469941"/>
                  <a:gd name="connsiteY6" fmla="*/ 1396149 h 1396149"/>
                  <a:gd name="connsiteX7" fmla="*/ 0 w 3469941"/>
                  <a:gd name="connsiteY7" fmla="*/ 964571 h 1396149"/>
                  <a:gd name="connsiteX8" fmla="*/ 0 w 3469941"/>
                  <a:gd name="connsiteY8" fmla="*/ 431578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129803 w 3469941"/>
                  <a:gd name="connsiteY8" fmla="*/ 91440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047741 w 3469941"/>
                  <a:gd name="connsiteY8" fmla="*/ 3517 h 1396149"/>
                  <a:gd name="connsiteX0" fmla="*/ 3038363 w 3469941"/>
                  <a:gd name="connsiteY0" fmla="*/ 72683 h 1468832"/>
                  <a:gd name="connsiteX1" fmla="*/ 3469941 w 3469941"/>
                  <a:gd name="connsiteY1" fmla="*/ 504261 h 1468832"/>
                  <a:gd name="connsiteX2" fmla="*/ 3469941 w 3469941"/>
                  <a:gd name="connsiteY2" fmla="*/ 1037254 h 1468832"/>
                  <a:gd name="connsiteX3" fmla="*/ 3038363 w 3469941"/>
                  <a:gd name="connsiteY3" fmla="*/ 1468832 h 1468832"/>
                  <a:gd name="connsiteX4" fmla="*/ 431578 w 3469941"/>
                  <a:gd name="connsiteY4" fmla="*/ 1468832 h 1468832"/>
                  <a:gd name="connsiteX5" fmla="*/ 0 w 3469941"/>
                  <a:gd name="connsiteY5" fmla="*/ 1037254 h 1468832"/>
                  <a:gd name="connsiteX6" fmla="*/ 0 w 3469941"/>
                  <a:gd name="connsiteY6" fmla="*/ 504261 h 1468832"/>
                  <a:gd name="connsiteX7" fmla="*/ 431578 w 3469941"/>
                  <a:gd name="connsiteY7" fmla="*/ 72683 h 1468832"/>
                  <a:gd name="connsiteX8" fmla="*/ 3041880 w 3469941"/>
                  <a:gd name="connsiteY8" fmla="*/ 0 h 1468832"/>
                  <a:gd name="connsiteX0" fmla="*/ 3469941 w 3469941"/>
                  <a:gd name="connsiteY0" fmla="*/ 504261 h 1468832"/>
                  <a:gd name="connsiteX1" fmla="*/ 3469941 w 3469941"/>
                  <a:gd name="connsiteY1" fmla="*/ 1037254 h 1468832"/>
                  <a:gd name="connsiteX2" fmla="*/ 3038363 w 3469941"/>
                  <a:gd name="connsiteY2" fmla="*/ 1468832 h 1468832"/>
                  <a:gd name="connsiteX3" fmla="*/ 431578 w 3469941"/>
                  <a:gd name="connsiteY3" fmla="*/ 1468832 h 1468832"/>
                  <a:gd name="connsiteX4" fmla="*/ 0 w 3469941"/>
                  <a:gd name="connsiteY4" fmla="*/ 1037254 h 1468832"/>
                  <a:gd name="connsiteX5" fmla="*/ 0 w 3469941"/>
                  <a:gd name="connsiteY5" fmla="*/ 504261 h 1468832"/>
                  <a:gd name="connsiteX6" fmla="*/ 431578 w 3469941"/>
                  <a:gd name="connsiteY6" fmla="*/ 72683 h 1468832"/>
                  <a:gd name="connsiteX7" fmla="*/ 3041880 w 3469941"/>
                  <a:gd name="connsiteY7" fmla="*/ 0 h 1468832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3059465 w 3469941"/>
                  <a:gd name="connsiteY7" fmla="*/ 3517 h 1396149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2936372 w 3469941"/>
                  <a:gd name="connsiteY7" fmla="*/ 3517 h 1396149"/>
                  <a:gd name="connsiteX0" fmla="*/ 3475802 w 3475802"/>
                  <a:gd name="connsiteY0" fmla="*/ 507778 h 1396149"/>
                  <a:gd name="connsiteX1" fmla="*/ 3469941 w 3475802"/>
                  <a:gd name="connsiteY1" fmla="*/ 964571 h 1396149"/>
                  <a:gd name="connsiteX2" fmla="*/ 3038363 w 3475802"/>
                  <a:gd name="connsiteY2" fmla="*/ 1396149 h 1396149"/>
                  <a:gd name="connsiteX3" fmla="*/ 431578 w 3475802"/>
                  <a:gd name="connsiteY3" fmla="*/ 1396149 h 1396149"/>
                  <a:gd name="connsiteX4" fmla="*/ 0 w 3475802"/>
                  <a:gd name="connsiteY4" fmla="*/ 964571 h 1396149"/>
                  <a:gd name="connsiteX5" fmla="*/ 0 w 3475802"/>
                  <a:gd name="connsiteY5" fmla="*/ 431578 h 1396149"/>
                  <a:gd name="connsiteX6" fmla="*/ 431578 w 3475802"/>
                  <a:gd name="connsiteY6" fmla="*/ 0 h 1396149"/>
                  <a:gd name="connsiteX7" fmla="*/ 2936372 w 3475802"/>
                  <a:gd name="connsiteY7" fmla="*/ 3517 h 1396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5802" h="1396149">
                    <a:moveTo>
                      <a:pt x="3475802" y="507778"/>
                    </a:moveTo>
                    <a:cubicBezTo>
                      <a:pt x="3473848" y="660042"/>
                      <a:pt x="3471895" y="812307"/>
                      <a:pt x="3469941" y="964571"/>
                    </a:cubicBezTo>
                    <a:cubicBezTo>
                      <a:pt x="3469941" y="1202925"/>
                      <a:pt x="3276717" y="1396149"/>
                      <a:pt x="3038363" y="1396149"/>
                    </a:cubicBezTo>
                    <a:lnTo>
                      <a:pt x="431578" y="1396149"/>
                    </a:lnTo>
                    <a:cubicBezTo>
                      <a:pt x="193224" y="1396149"/>
                      <a:pt x="0" y="1202925"/>
                      <a:pt x="0" y="964571"/>
                    </a:cubicBezTo>
                    <a:lnTo>
                      <a:pt x="0" y="431578"/>
                    </a:lnTo>
                    <a:cubicBezTo>
                      <a:pt x="0" y="193224"/>
                      <a:pt x="193224" y="0"/>
                      <a:pt x="431578" y="0"/>
                    </a:cubicBezTo>
                    <a:lnTo>
                      <a:pt x="2936372" y="3517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A72656E-8986-0AAF-7D7E-D6ADE3D870A9}"/>
                  </a:ext>
                </a:extLst>
              </p:cNvPr>
              <p:cNvGrpSpPr/>
              <p:nvPr/>
            </p:nvGrpSpPr>
            <p:grpSpPr>
              <a:xfrm>
                <a:off x="4349262" y="3821721"/>
                <a:ext cx="838200" cy="838200"/>
                <a:chOff x="4009292" y="4132385"/>
                <a:chExt cx="838200" cy="838200"/>
              </a:xfrm>
              <a:grpFill/>
            </p:grpSpPr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71C6A415-565D-FF52-B987-7ECBF30E32F0}"/>
                    </a:ext>
                  </a:extLst>
                </p:cNvPr>
                <p:cNvSpPr/>
                <p:nvPr/>
              </p:nvSpPr>
              <p:spPr>
                <a:xfrm>
                  <a:off x="4243754" y="4132385"/>
                  <a:ext cx="603738" cy="568569"/>
                </a:xfrm>
                <a:custGeom>
                  <a:avLst/>
                  <a:gdLst>
                    <a:gd name="connsiteX0" fmla="*/ 0 w 603738"/>
                    <a:gd name="connsiteY0" fmla="*/ 0 h 568569"/>
                    <a:gd name="connsiteX1" fmla="*/ 597877 w 603738"/>
                    <a:gd name="connsiteY1" fmla="*/ 5861 h 568569"/>
                    <a:gd name="connsiteX2" fmla="*/ 603738 w 603738"/>
                    <a:gd name="connsiteY2" fmla="*/ 568569 h 568569"/>
                    <a:gd name="connsiteX3" fmla="*/ 603738 w 603738"/>
                    <a:gd name="connsiteY3" fmla="*/ 568569 h 568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738" h="568569">
                      <a:moveTo>
                        <a:pt x="0" y="0"/>
                      </a:moveTo>
                      <a:lnTo>
                        <a:pt x="597877" y="5861"/>
                      </a:lnTo>
                      <a:cubicBezTo>
                        <a:pt x="599831" y="193430"/>
                        <a:pt x="601784" y="381000"/>
                        <a:pt x="603738" y="568569"/>
                      </a:cubicBezTo>
                      <a:lnTo>
                        <a:pt x="603738" y="568569"/>
                      </a:lnTo>
                    </a:path>
                  </a:pathLst>
                </a:cu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4565F603-0D89-E549-FC6D-F1424ED01613}"/>
                    </a:ext>
                  </a:extLst>
                </p:cNvPr>
                <p:cNvCxnSpPr>
                  <a:stCxn id="17" idx="1"/>
                </p:cNvCxnSpPr>
                <p:nvPr/>
              </p:nvCxnSpPr>
              <p:spPr>
                <a:xfrm flipH="1">
                  <a:off x="4009292" y="4138246"/>
                  <a:ext cx="832339" cy="832339"/>
                </a:xfrm>
                <a:prstGeom prst="line">
                  <a:avLst/>
                </a:pr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7B2A5F0-0FE0-1199-BD06-A1A844F9CD55}"/>
                </a:ext>
              </a:extLst>
            </p:cNvPr>
            <p:cNvSpPr txBox="1"/>
            <p:nvPr/>
          </p:nvSpPr>
          <p:spPr bwMode="auto">
            <a:xfrm>
              <a:off x="9410696" y="3055429"/>
              <a:ext cx="1030119" cy="378395"/>
            </a:xfrm>
            <a:prstGeom prst="rect">
              <a:avLst/>
            </a:prstGeom>
            <a:grpFill/>
          </p:spPr>
          <p:txBody>
            <a:bodyPr wrap="square" lIns="0" tIns="0" rIns="0" bIns="0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Matthias Bonora</a:t>
              </a:r>
              <a:b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</a:br>
              <a:r>
                <a:rPr kumimoji="0" lang="en-US" sz="140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this IMMW</a:t>
              </a:r>
              <a:endParaRPr kumimoji="0" lang="fr-FR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</p:grpSp>
      <p:pic>
        <p:nvPicPr>
          <p:cNvPr id="8" name="Picture 7" descr="A diagram of a diagram&#10;&#10;Description automatically generated">
            <a:extLst>
              <a:ext uri="{FF2B5EF4-FFF2-40B4-BE49-F238E27FC236}">
                <a16:creationId xmlns:a16="http://schemas.microsoft.com/office/drawing/2014/main" id="{E0B27B17-FD39-E911-70B0-6112C06E3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6910" y="3622972"/>
            <a:ext cx="5092630" cy="2015348"/>
          </a:xfrm>
          <a:prstGeom prst="rect">
            <a:avLst/>
          </a:prstGeom>
        </p:spPr>
      </p:pic>
      <p:pic>
        <p:nvPicPr>
          <p:cNvPr id="10" name="Picture 9" descr="A diagram of a computer application&#10;&#10;Description automatically generated">
            <a:extLst>
              <a:ext uri="{FF2B5EF4-FFF2-40B4-BE49-F238E27FC236}">
                <a16:creationId xmlns:a16="http://schemas.microsoft.com/office/drawing/2014/main" id="{89F3B7D3-5AC8-21D8-DD52-7028332D0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3851973"/>
            <a:ext cx="4831852" cy="1930097"/>
          </a:xfrm>
          <a:prstGeom prst="rect">
            <a:avLst/>
          </a:prstGeom>
        </p:spPr>
      </p:pic>
      <p:pic>
        <p:nvPicPr>
          <p:cNvPr id="19" name="Picture 18" descr="A diagram of a process flow&#10;&#10;Description automatically generated">
            <a:extLst>
              <a:ext uri="{FF2B5EF4-FFF2-40B4-BE49-F238E27FC236}">
                <a16:creationId xmlns:a16="http://schemas.microsoft.com/office/drawing/2014/main" id="{3834B0BF-D3EF-0EE3-0955-6574B6C07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319" y="1295400"/>
            <a:ext cx="4129190" cy="230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54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indoor&#10;&#10;Description automatically generated">
            <a:extLst>
              <a:ext uri="{FF2B5EF4-FFF2-40B4-BE49-F238E27FC236}">
                <a16:creationId xmlns:a16="http://schemas.microsoft.com/office/drawing/2014/main" id="{025A2C5D-6BC7-72FE-1E5F-2C27758661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8898" y="3181411"/>
            <a:ext cx="2992589" cy="22432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1F3FED-EAB7-BC4C-E3A3-60DC1A2487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37379" y="3188906"/>
            <a:ext cx="2956006" cy="221700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8776679-ADE9-2360-26B6-826715089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310" y="214091"/>
            <a:ext cx="11376025" cy="1065742"/>
          </a:xfrm>
        </p:spPr>
        <p:txBody>
          <a:bodyPr/>
          <a:lstStyle/>
          <a:p>
            <a:r>
              <a:rPr lang="en-US" dirty="0"/>
              <a:t>Flexible-PCB Quench Antenna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18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22B37B4-A326-0F27-DA74-AAE582627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676" y="914400"/>
            <a:ext cx="11869924" cy="1317284"/>
          </a:xfr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Novel design concept: </a:t>
            </a:r>
            <a:r>
              <a:rPr lang="en-US" dirty="0"/>
              <a:t>rolled-up flexi PCB</a:t>
            </a:r>
            <a:r>
              <a:rPr lang="en-US" b="0" dirty="0"/>
              <a:t>, very easy to (dis-)assemble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Optimized for MQXF (hard-wired analog bucking)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Improved G=100~500 acquisition electronics (analog-bucking op-amp bypassed, Z</a:t>
            </a:r>
            <a:r>
              <a:rPr lang="en-US" b="0" baseline="-25000" dirty="0"/>
              <a:t>in </a:t>
            </a:r>
            <a:r>
              <a:rPr lang="en-US" b="0" dirty="0"/>
              <a:t>adapted to long coax capacitive load)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0D1E992-2486-9EFA-69A6-0011662D98E4}"/>
              </a:ext>
            </a:extLst>
          </p:cNvPr>
          <p:cNvGrpSpPr/>
          <p:nvPr/>
        </p:nvGrpSpPr>
        <p:grpSpPr>
          <a:xfrm>
            <a:off x="8513645" y="2823522"/>
            <a:ext cx="3450197" cy="3167840"/>
            <a:chOff x="6798024" y="463731"/>
            <a:chExt cx="3060830" cy="276965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417B49D-24C0-A51B-484F-7B30D914CCBD}"/>
                </a:ext>
              </a:extLst>
            </p:cNvPr>
            <p:cNvGrpSpPr/>
            <p:nvPr/>
          </p:nvGrpSpPr>
          <p:grpSpPr>
            <a:xfrm>
              <a:off x="6798024" y="463731"/>
              <a:ext cx="3060830" cy="2769654"/>
              <a:chOff x="6501172" y="532009"/>
              <a:chExt cx="3060828" cy="2769652"/>
            </a:xfrm>
          </p:grpSpPr>
          <p:pic>
            <p:nvPicPr>
              <p:cNvPr id="22" name="Picture 21" descr="Chart, radar chart, sunburst chart&#10;&#10;Description automatically generated">
                <a:extLst>
                  <a:ext uri="{FF2B5EF4-FFF2-40B4-BE49-F238E27FC236}">
                    <a16:creationId xmlns:a16="http://schemas.microsoft.com/office/drawing/2014/main" id="{2B9E1005-7C52-87AA-97AD-542AE9EF2A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501172" y="532009"/>
                <a:ext cx="3060828" cy="2769652"/>
              </a:xfrm>
              <a:prstGeom prst="rect">
                <a:avLst/>
              </a:prstGeom>
            </p:spPr>
          </p:pic>
          <p:pic>
            <p:nvPicPr>
              <p:cNvPr id="23" name="Picture 22" descr="&#10;">
                <a:extLst>
                  <a:ext uri="{FF2B5EF4-FFF2-40B4-BE49-F238E27FC236}">
                    <a16:creationId xmlns:a16="http://schemas.microsoft.com/office/drawing/2014/main" id="{4E6D65E2-CCBD-1D46-CF6F-CED9066A014B}"/>
                  </a:ext>
                  <a:ext uri="{C183D7F6-B498-43B3-948B-1728B52AA6E4}">
                    <adec:decorative xmlns:adec="http://schemas.microsoft.com/office/drawing/2017/decorative" val="0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93260" y="944724"/>
                <a:ext cx="1764196" cy="1512168"/>
              </a:xfrm>
              <a:prstGeom prst="rect">
                <a:avLst/>
              </a:prstGeom>
              <a:noFill/>
            </p:spPr>
          </p:pic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4B0D288-79F6-94D5-DD95-34821E273AA5}"/>
                </a:ext>
              </a:extLst>
            </p:cNvPr>
            <p:cNvSpPr/>
            <p:nvPr/>
          </p:nvSpPr>
          <p:spPr>
            <a:xfrm>
              <a:off x="8094258" y="1384417"/>
              <a:ext cx="351378" cy="276999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1200" b="0" baseline="0" dirty="0">
                  <a:solidFill>
                    <a:schemeClr val="tx2"/>
                  </a:solidFill>
                  <a:latin typeface="Overlock" panose="02000506030000020004" pitchFamily="2" charset="0"/>
                </a:rPr>
                <a:t>B</a:t>
              </a:r>
              <a:r>
                <a:rPr lang="en-US" sz="1200" b="0" dirty="0">
                  <a:solidFill>
                    <a:schemeClr val="tx2"/>
                  </a:solidFill>
                  <a:latin typeface="Overlock" panose="02000506030000020004" pitchFamily="2" charset="0"/>
                </a:rPr>
                <a:t>4</a:t>
              </a:r>
              <a:endParaRPr lang="fr-FR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59BB4CB-B058-D0F7-08F3-37FE91088E9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95047" y="1419797"/>
              <a:ext cx="198317" cy="8332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A58D9E6-ED30-C805-5316-4E182D57F833}"/>
                </a:ext>
              </a:extLst>
            </p:cNvPr>
            <p:cNvSpPr/>
            <p:nvPr/>
          </p:nvSpPr>
          <p:spPr>
            <a:xfrm>
              <a:off x="8053573" y="1205318"/>
              <a:ext cx="351378" cy="276999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1200" b="0" baseline="0" dirty="0">
                  <a:solidFill>
                    <a:schemeClr val="tx2"/>
                  </a:solidFill>
                  <a:latin typeface="Overlock" panose="02000506030000020004" pitchFamily="2" charset="0"/>
                </a:rPr>
                <a:t>A</a:t>
              </a:r>
              <a:r>
                <a:rPr lang="en-US" sz="1200" b="0" dirty="0">
                  <a:solidFill>
                    <a:schemeClr val="tx2"/>
                  </a:solidFill>
                  <a:latin typeface="Overlock" panose="02000506030000020004" pitchFamily="2" charset="0"/>
                </a:rPr>
                <a:t>4</a:t>
              </a:r>
              <a:endParaRPr lang="fr-FR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3FFE4FB-5E23-BF84-C29B-846D78A4F1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28439" y="1173590"/>
              <a:ext cx="0" cy="239186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03E2EB0-A64A-8A88-BB46-B8A09C855ED9}"/>
                </a:ext>
              </a:extLst>
            </p:cNvPr>
            <p:cNvSpPr/>
            <p:nvPr/>
          </p:nvSpPr>
          <p:spPr>
            <a:xfrm>
              <a:off x="8022098" y="1798360"/>
              <a:ext cx="351378" cy="276999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1200" b="0" baseline="0" dirty="0">
                  <a:solidFill>
                    <a:schemeClr val="tx2"/>
                  </a:solidFill>
                  <a:latin typeface="Overlock" panose="02000506030000020004" pitchFamily="2" charset="0"/>
                </a:rPr>
                <a:t>B</a:t>
              </a:r>
              <a:r>
                <a:rPr lang="en-US" sz="1200" b="0" dirty="0">
                  <a:solidFill>
                    <a:schemeClr val="tx2"/>
                  </a:solidFill>
                  <a:latin typeface="Overlock" panose="02000506030000020004" pitchFamily="2" charset="0"/>
                </a:rPr>
                <a:t>3</a:t>
              </a:r>
              <a:endParaRPr lang="fr-FR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1190CF9-E499-F309-7764-D5309FE832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70509" y="1954463"/>
              <a:ext cx="151000" cy="8419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4093190-F606-7BF4-F109-462BDB71925D}"/>
                </a:ext>
              </a:extLst>
            </p:cNvPr>
            <p:cNvSpPr/>
            <p:nvPr/>
          </p:nvSpPr>
          <p:spPr>
            <a:xfrm>
              <a:off x="8463592" y="1435953"/>
              <a:ext cx="351378" cy="277000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1200" b="0" baseline="0" dirty="0">
                  <a:solidFill>
                    <a:schemeClr val="tx2"/>
                  </a:solidFill>
                  <a:latin typeface="Overlock" panose="02000506030000020004" pitchFamily="2" charset="0"/>
                </a:rPr>
                <a:t>A</a:t>
              </a:r>
              <a:r>
                <a:rPr lang="en-US" sz="1200" b="0" dirty="0">
                  <a:solidFill>
                    <a:schemeClr val="tx2"/>
                  </a:solidFill>
                  <a:latin typeface="Overlock" panose="02000506030000020004" pitchFamily="2" charset="0"/>
                </a:rPr>
                <a:t>3</a:t>
              </a:r>
              <a:endParaRPr lang="fr-FR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CA9FC33-A8FC-C8ED-7D02-50187F7323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84070" y="1345924"/>
              <a:ext cx="229370" cy="20543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A212D36-6423-5F59-AE5B-070130E946C9}"/>
              </a:ext>
            </a:extLst>
          </p:cNvPr>
          <p:cNvSpPr txBox="1"/>
          <p:nvPr/>
        </p:nvSpPr>
        <p:spPr>
          <a:xfrm>
            <a:off x="838200" y="5828919"/>
            <a:ext cx="286649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0" baseline="0" dirty="0">
                <a:solidFill>
                  <a:schemeClr val="tx2"/>
                </a:solidFill>
                <a:cs typeface="Tahoma" pitchFamily="34" charset="0"/>
              </a:rPr>
              <a:t>2 × double-layer flexi PCB glued together </a:t>
            </a:r>
            <a:br>
              <a:rPr lang="en-US" sz="1200" b="0" baseline="0" dirty="0">
                <a:solidFill>
                  <a:schemeClr val="tx2"/>
                </a:solidFill>
                <a:cs typeface="Tahoma" pitchFamily="34" charset="0"/>
              </a:rPr>
            </a:br>
            <a:r>
              <a:rPr lang="en-US" sz="1200" b="0" baseline="0" dirty="0">
                <a:solidFill>
                  <a:schemeClr val="tx2"/>
                </a:solidFill>
                <a:cs typeface="Tahoma" pitchFamily="34" charset="0"/>
              </a:rPr>
              <a:t>4 × 16-turn tangential coils per layer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05ED2A-8C78-B953-9D9B-F553578F3F92}"/>
              </a:ext>
            </a:extLst>
          </p:cNvPr>
          <p:cNvSpPr txBox="1"/>
          <p:nvPr/>
        </p:nvSpPr>
        <p:spPr>
          <a:xfrm>
            <a:off x="6233929" y="5920188"/>
            <a:ext cx="246734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b="0" baseline="0" dirty="0">
                <a:solidFill>
                  <a:schemeClr val="tx2"/>
                </a:solidFill>
                <a:cs typeface="Tahoma" pitchFamily="34" charset="0"/>
              </a:rPr>
              <a:t>12 ×Ø100 mm, 0.6 m long segments</a:t>
            </a:r>
            <a:endParaRPr lang="en-US" sz="1200" b="0" baseline="0" dirty="0">
              <a:solidFill>
                <a:schemeClr val="tx2"/>
              </a:solidFill>
              <a:cs typeface="Tahoma" pitchFamily="34" charset="0"/>
            </a:endParaRPr>
          </a:p>
        </p:txBody>
      </p:sp>
      <p:pic>
        <p:nvPicPr>
          <p:cNvPr id="28" name="Picture 27" descr="A picture containing indoor&#10;&#10;Description automatically generated">
            <a:extLst>
              <a:ext uri="{FF2B5EF4-FFF2-40B4-BE49-F238E27FC236}">
                <a16:creationId xmlns:a16="http://schemas.microsoft.com/office/drawing/2014/main" id="{2B3EF577-EA61-1C62-7C90-55F184A0AC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05749" y="3192508"/>
            <a:ext cx="2951888" cy="221391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B9DD2CB-C81D-DB87-AAA7-9D611891A98F}"/>
              </a:ext>
            </a:extLst>
          </p:cNvPr>
          <p:cNvSpPr txBox="1"/>
          <p:nvPr/>
        </p:nvSpPr>
        <p:spPr>
          <a:xfrm>
            <a:off x="9485776" y="5922599"/>
            <a:ext cx="196239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sz="1200" b="0" baseline="0">
                <a:solidFill>
                  <a:schemeClr val="tx2"/>
                </a:solidFill>
                <a:cs typeface="Tahoma" pitchFamily="34" charset="0"/>
              </a:rPr>
              <a:t>Per-layer harmonic bucking</a:t>
            </a:r>
            <a:endParaRPr lang="en-US" sz="1200" b="0" baseline="0" dirty="0">
              <a:solidFill>
                <a:schemeClr val="tx2"/>
              </a:solidFill>
              <a:cs typeface="Tahoma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286632-2727-C70C-B2D6-8CA2751768F5}"/>
              </a:ext>
            </a:extLst>
          </p:cNvPr>
          <p:cNvSpPr txBox="1"/>
          <p:nvPr/>
        </p:nvSpPr>
        <p:spPr bwMode="auto">
          <a:xfrm>
            <a:off x="9978117" y="2535048"/>
            <a:ext cx="17232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Credit: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Lucio Fiscarelli</a:t>
            </a:r>
            <a:endParaRPr kumimoji="0" lang="fr-FR" sz="14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50165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776679-ADE9-2360-26B6-826715089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77518"/>
            <a:ext cx="11376025" cy="1065742"/>
          </a:xfrm>
        </p:spPr>
        <p:txBody>
          <a:bodyPr/>
          <a:lstStyle/>
          <a:p>
            <a:r>
              <a:rPr lang="en-US" dirty="0"/>
              <a:t>Quench Antenna with twisted coils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19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CB6CE6C-C6DF-8694-E288-EB3E6BA67B10}"/>
              </a:ext>
            </a:extLst>
          </p:cNvPr>
          <p:cNvGrpSpPr/>
          <p:nvPr/>
        </p:nvGrpSpPr>
        <p:grpSpPr>
          <a:xfrm>
            <a:off x="8213841" y="765349"/>
            <a:ext cx="3907909" cy="2526416"/>
            <a:chOff x="3871784" y="1591461"/>
            <a:chExt cx="5215868" cy="350618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BF915DA-2199-0276-7963-677610C3E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71784" y="1591461"/>
              <a:ext cx="4281616" cy="306688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BC9BEA9-9441-1845-5D52-6063A00A5E5E}"/>
                    </a:ext>
                  </a:extLst>
                </p:cNvPr>
                <p:cNvSpPr txBox="1"/>
                <p:nvPr/>
              </p:nvSpPr>
              <p:spPr>
                <a:xfrm>
                  <a:off x="3871784" y="4634555"/>
                  <a:ext cx="5215868" cy="46309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defTabSz="457200">
                    <a:lnSpc>
                      <a:spcPct val="90000"/>
                    </a:lnSpc>
                    <a:defRPr/>
                  </a:pPr>
                  <a:r>
                    <a:rPr lang="en-US" sz="1500" b="1" dirty="0">
                      <a:solidFill>
                        <a:srgbClr val="2F2F2F"/>
                      </a:solidFill>
                      <a:latin typeface="Arial"/>
                    </a:rPr>
                    <a:t>B</a:t>
                  </a:r>
                  <a:r>
                    <a:rPr lang="en-US" sz="1500" b="1" baseline="-25000" dirty="0">
                      <a:solidFill>
                        <a:srgbClr val="2F2F2F"/>
                      </a:solidFill>
                      <a:latin typeface="Arial"/>
                    </a:rPr>
                    <a:t>3</a:t>
                  </a:r>
                  <a:r>
                    <a:rPr lang="en-US" sz="1500" b="1" dirty="0">
                      <a:solidFill>
                        <a:srgbClr val="2F2F2F"/>
                      </a:solidFill>
                      <a:latin typeface="Arial"/>
                    </a:rPr>
                    <a:t>, A</a:t>
                  </a:r>
                  <a:r>
                    <a:rPr lang="en-US" sz="1500" b="1" baseline="-25000" dirty="0">
                      <a:solidFill>
                        <a:srgbClr val="2F2F2F"/>
                      </a:solidFill>
                      <a:latin typeface="Arial"/>
                    </a:rPr>
                    <a:t>3</a:t>
                  </a:r>
                  <a:r>
                    <a:rPr lang="en-US" sz="1500" b="1" dirty="0">
                      <a:solidFill>
                        <a:srgbClr val="2F2F2F"/>
                      </a:solidFill>
                      <a:latin typeface="Arial"/>
                    </a:rPr>
                    <a:t>        B</a:t>
                  </a:r>
                  <a:r>
                    <a:rPr lang="en-US" sz="1500" b="1" baseline="-25000" dirty="0">
                      <a:solidFill>
                        <a:srgbClr val="2F2F2F"/>
                      </a:solidFill>
                      <a:latin typeface="Arial"/>
                    </a:rPr>
                    <a:t>4</a:t>
                  </a:r>
                  <a:r>
                    <a:rPr lang="en-US" sz="1500" b="1" dirty="0">
                      <a:solidFill>
                        <a:srgbClr val="2F2F2F"/>
                      </a:solidFill>
                      <a:latin typeface="Arial"/>
                    </a:rPr>
                    <a:t>, A</a:t>
                  </a:r>
                  <a:r>
                    <a:rPr lang="en-US" sz="1500" b="1" baseline="-25000" dirty="0">
                      <a:solidFill>
                        <a:srgbClr val="2F2F2F"/>
                      </a:solidFill>
                      <a:latin typeface="Arial"/>
                    </a:rPr>
                    <a:t>4</a:t>
                  </a:r>
                  <a:r>
                    <a:rPr lang="en-US" sz="1500" b="1" dirty="0">
                      <a:solidFill>
                        <a:srgbClr val="2F2F2F"/>
                      </a:solidFill>
                      <a:latin typeface="Arial"/>
                    </a:rPr>
                    <a:t>        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5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𝐁</m:t>
                          </m:r>
                        </m:e>
                        <m:sub>
                          <m:r>
                            <a:rPr lang="en-US" sz="15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US" sz="15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a14:m>
                  <a:r>
                    <a:rPr lang="en-US" sz="1500" b="1" dirty="0">
                      <a:solidFill>
                        <a:schemeClr val="tx2"/>
                      </a:solidFill>
                      <a:latin typeface="+mj-lt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5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𝐀</m:t>
                          </m:r>
                        </m:e>
                        <m:sub>
                          <m:r>
                            <a:rPr lang="en-US" sz="1500" b="1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US" sz="1500" b="1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500" b="1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500" b="1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𝐭𝐢𝐥𝐭𝐞𝐝</m:t>
                      </m:r>
                    </m:oMath>
                  </a14:m>
                  <a:endParaRPr lang="en-US" sz="1500" b="1" dirty="0">
                    <a:solidFill>
                      <a:schemeClr val="tx2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2F838C47-8B51-D1E7-415C-529D187CEB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1784" y="4634555"/>
                  <a:ext cx="5215868" cy="463090"/>
                </a:xfrm>
                <a:prstGeom prst="rect">
                  <a:avLst/>
                </a:prstGeom>
                <a:blipFill>
                  <a:blip r:embed="rId4"/>
                  <a:stretch>
                    <a:fillRect l="-705" t="-14286" b="-2244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6D729AFF-7AA6-95AD-4803-2D9B5FA90C60}"/>
              </a:ext>
            </a:extLst>
          </p:cNvPr>
          <p:cNvSpPr txBox="1">
            <a:spLocks/>
          </p:cNvSpPr>
          <p:nvPr/>
        </p:nvSpPr>
        <p:spPr>
          <a:xfrm>
            <a:off x="480577" y="1084370"/>
            <a:ext cx="7208293" cy="46892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400" b="0"/>
            </a:lvl1pPr>
            <a:lvl2pPr marL="324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On one segment there are </a:t>
            </a:r>
            <a:r>
              <a:rPr lang="en-GB" sz="1800" b="1" dirty="0">
                <a:solidFill>
                  <a:schemeClr val="tx2"/>
                </a:solidFill>
              </a:rPr>
              <a:t>3 sets of coils</a:t>
            </a:r>
            <a:r>
              <a:rPr lang="en-GB" sz="1800" dirty="0">
                <a:solidFill>
                  <a:schemeClr val="tx2"/>
                </a:solidFill>
              </a:rPr>
              <a:t>:</a:t>
            </a:r>
          </a:p>
          <a:p>
            <a:pPr>
              <a:spcAft>
                <a:spcPts val="600"/>
              </a:spcAft>
            </a:pPr>
            <a:r>
              <a:rPr lang="en-GB" sz="1800" b="1" dirty="0">
                <a:solidFill>
                  <a:schemeClr val="tx2"/>
                </a:solidFill>
              </a:rPr>
              <a:t>	</a:t>
            </a:r>
            <a:r>
              <a:rPr lang="en-GB" sz="1800" dirty="0">
                <a:solidFill>
                  <a:schemeClr val="tx2"/>
                </a:solidFill>
              </a:rPr>
              <a:t>-</a:t>
            </a:r>
            <a:r>
              <a:rPr lang="en-GB" sz="1800" b="1" dirty="0">
                <a:solidFill>
                  <a:schemeClr val="tx2"/>
                </a:solidFill>
              </a:rPr>
              <a:t> Straight</a:t>
            </a:r>
            <a:r>
              <a:rPr lang="en-GB" sz="1800" dirty="0">
                <a:solidFill>
                  <a:schemeClr val="tx2"/>
                </a:solidFill>
              </a:rPr>
              <a:t> coils sensitive to B3,A3 and B4,A4</a:t>
            </a:r>
            <a:br>
              <a:rPr lang="en-GB" sz="1800" dirty="0">
                <a:solidFill>
                  <a:schemeClr val="tx2"/>
                </a:solidFill>
              </a:rPr>
            </a:br>
            <a:r>
              <a:rPr lang="en-GB" sz="1800" dirty="0">
                <a:solidFill>
                  <a:schemeClr val="tx2"/>
                </a:solidFill>
              </a:rPr>
              <a:t>	- Additional</a:t>
            </a:r>
            <a:r>
              <a:rPr lang="en-GB" sz="1800" b="1" dirty="0">
                <a:solidFill>
                  <a:schemeClr val="tx2"/>
                </a:solidFill>
              </a:rPr>
              <a:t> twisted </a:t>
            </a:r>
            <a:r>
              <a:rPr lang="en-GB" sz="1800" dirty="0">
                <a:solidFill>
                  <a:schemeClr val="tx2"/>
                </a:solidFill>
              </a:rPr>
              <a:t>coils</a:t>
            </a:r>
            <a:r>
              <a:rPr lang="en-GB" sz="1800" b="1" dirty="0">
                <a:solidFill>
                  <a:schemeClr val="tx2"/>
                </a:solidFill>
              </a:rPr>
              <a:t> </a:t>
            </a:r>
            <a:r>
              <a:rPr lang="en-GB" sz="1800" dirty="0">
                <a:solidFill>
                  <a:schemeClr val="tx2"/>
                </a:solidFill>
              </a:rPr>
              <a:t>sensitive to B3,A3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Flux jump/quench events modelled as </a:t>
            </a:r>
            <a:r>
              <a:rPr lang="en-GB" sz="1800" b="1" dirty="0">
                <a:solidFill>
                  <a:schemeClr val="tx2"/>
                </a:solidFill>
              </a:rPr>
              <a:t>elementary magnetic moments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Transversal position obtained from B</a:t>
            </a:r>
            <a:r>
              <a:rPr lang="en-GB" sz="1800" baseline="-25000" dirty="0">
                <a:solidFill>
                  <a:schemeClr val="tx2"/>
                </a:solidFill>
              </a:rPr>
              <a:t>3</a:t>
            </a:r>
            <a:r>
              <a:rPr lang="en-GB" sz="1800" dirty="0">
                <a:solidFill>
                  <a:schemeClr val="tx2"/>
                </a:solidFill>
              </a:rPr>
              <a:t>,A</a:t>
            </a:r>
            <a:r>
              <a:rPr lang="en-GB" sz="1800" baseline="-25000" dirty="0">
                <a:solidFill>
                  <a:schemeClr val="tx2"/>
                </a:solidFill>
              </a:rPr>
              <a:t>3</a:t>
            </a:r>
            <a:r>
              <a:rPr lang="en-GB" sz="1800" dirty="0">
                <a:solidFill>
                  <a:schemeClr val="tx2"/>
                </a:solidFill>
              </a:rPr>
              <a:t> and B</a:t>
            </a:r>
            <a:r>
              <a:rPr lang="en-GB" sz="1800" baseline="-25000" dirty="0">
                <a:solidFill>
                  <a:schemeClr val="tx2"/>
                </a:solidFill>
              </a:rPr>
              <a:t>4</a:t>
            </a:r>
            <a:r>
              <a:rPr lang="en-GB" sz="1800" dirty="0">
                <a:solidFill>
                  <a:schemeClr val="tx2"/>
                </a:solidFill>
              </a:rPr>
              <a:t>,A</a:t>
            </a:r>
            <a:r>
              <a:rPr lang="en-GB" sz="1800" baseline="-25000" dirty="0">
                <a:solidFill>
                  <a:schemeClr val="tx2"/>
                </a:solidFill>
              </a:rPr>
              <a:t>4</a:t>
            </a:r>
            <a:r>
              <a:rPr lang="en-GB" sz="1800" dirty="0">
                <a:solidFill>
                  <a:schemeClr val="tx2"/>
                </a:solidFill>
              </a:rPr>
              <a:t> measured with straight coils.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The longitudinal position </a:t>
            </a:r>
            <a:r>
              <a:rPr lang="en-GB" sz="1800" i="1" dirty="0">
                <a:solidFill>
                  <a:schemeClr val="tx2"/>
                </a:solidFill>
              </a:rPr>
              <a:t>z </a:t>
            </a:r>
            <a:r>
              <a:rPr lang="en-GB" sz="1800" dirty="0">
                <a:solidFill>
                  <a:schemeClr val="tx2"/>
                </a:solidFill>
              </a:rPr>
              <a:t>is proportional to the </a:t>
            </a:r>
            <a:r>
              <a:rPr lang="en-GB" sz="1800" b="1" dirty="0">
                <a:solidFill>
                  <a:schemeClr val="tx2"/>
                </a:solidFill>
              </a:rPr>
              <a:t>phase shift </a:t>
            </a:r>
            <a:r>
              <a:rPr lang="en-GB" sz="1800" dirty="0">
                <a:solidFill>
                  <a:schemeClr val="tx2"/>
                </a:solidFill>
              </a:rPr>
              <a:t>of the signals from twisted coils respect to the signals from the straight coils.</a:t>
            </a:r>
          </a:p>
          <a:p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41C71D4-143C-34DA-E4D7-95F7FD0817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1560" y="3871725"/>
            <a:ext cx="2088927" cy="1711031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82709E8-A7EF-1629-2A1C-59376761C8F4}"/>
              </a:ext>
            </a:extLst>
          </p:cNvPr>
          <p:cNvGrpSpPr/>
          <p:nvPr/>
        </p:nvGrpSpPr>
        <p:grpSpPr>
          <a:xfrm>
            <a:off x="10061690" y="3730744"/>
            <a:ext cx="1377584" cy="1795190"/>
            <a:chOff x="9497851" y="3962263"/>
            <a:chExt cx="1681473" cy="224398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95C9B6D-23DB-F526-4B55-DAC86446D8FE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10682833" y="3956173"/>
              <a:ext cx="490401" cy="502581"/>
              <a:chOff x="9042756" y="5188735"/>
              <a:chExt cx="1061474" cy="1087837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37933AD3-D887-D29C-9F95-6E186C5C163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3803" t="16401" r="20734" b="19810"/>
              <a:stretch/>
            </p:blipFill>
            <p:spPr>
              <a:xfrm>
                <a:off x="9042756" y="5188735"/>
                <a:ext cx="1061474" cy="1087837"/>
              </a:xfrm>
              <a:prstGeom prst="rect">
                <a:avLst/>
              </a:prstGeom>
            </p:spPr>
          </p:pic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0B2EF3A3-6AB3-3DF0-E51E-7FA456BA3AD9}"/>
                  </a:ext>
                </a:extLst>
              </p:cNvPr>
              <p:cNvGrpSpPr/>
              <p:nvPr/>
            </p:nvGrpSpPr>
            <p:grpSpPr>
              <a:xfrm>
                <a:off x="9585437" y="5244112"/>
                <a:ext cx="498947" cy="480254"/>
                <a:chOff x="11052808" y="4663039"/>
                <a:chExt cx="403169" cy="480254"/>
              </a:xfrm>
            </p:grpSpPr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613FE5AF-B10D-EF92-26E4-519A56656310}"/>
                    </a:ext>
                  </a:extLst>
                </p:cNvPr>
                <p:cNvCxnSpPr/>
                <p:nvPr/>
              </p:nvCxnSpPr>
              <p:spPr>
                <a:xfrm>
                  <a:off x="11052808" y="5143293"/>
                  <a:ext cx="403169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3290C7F9-5F11-74FA-691F-315D0D651B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053718" y="4663039"/>
                  <a:ext cx="2843" cy="46961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558D5C8-D0C1-77A8-88D4-DD2329E8E453}"/>
                </a:ext>
              </a:extLst>
            </p:cNvPr>
            <p:cNvGrpSpPr/>
            <p:nvPr/>
          </p:nvGrpSpPr>
          <p:grpSpPr>
            <a:xfrm>
              <a:off x="9497851" y="5118414"/>
              <a:ext cx="1061474" cy="1087837"/>
              <a:chOff x="9042756" y="5188735"/>
              <a:chExt cx="1061474" cy="1087837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925A7474-9BD7-B7EA-F367-DF55A942A2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3803" t="16401" r="20734" b="19810"/>
              <a:stretch/>
            </p:blipFill>
            <p:spPr>
              <a:xfrm>
                <a:off x="9042756" y="5188735"/>
                <a:ext cx="1061474" cy="1087837"/>
              </a:xfrm>
              <a:prstGeom prst="rect">
                <a:avLst/>
              </a:prstGeom>
            </p:spPr>
          </p:pic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FA3FC38-98A6-D9BF-5612-8E3F738F24F2}"/>
                  </a:ext>
                </a:extLst>
              </p:cNvPr>
              <p:cNvGrpSpPr/>
              <p:nvPr/>
            </p:nvGrpSpPr>
            <p:grpSpPr>
              <a:xfrm>
                <a:off x="9559445" y="5229348"/>
                <a:ext cx="504194" cy="499608"/>
                <a:chOff x="11031838" y="4648275"/>
                <a:chExt cx="407410" cy="499608"/>
              </a:xfrm>
            </p:grpSpPr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0C18807B-2177-A83D-271D-794CBA11D4F6}"/>
                    </a:ext>
                  </a:extLst>
                </p:cNvPr>
                <p:cNvCxnSpPr/>
                <p:nvPr/>
              </p:nvCxnSpPr>
              <p:spPr>
                <a:xfrm>
                  <a:off x="11036079" y="5147883"/>
                  <a:ext cx="403169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1E0D40B9-A914-3EEF-B5AC-976C1CF694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031838" y="4648275"/>
                  <a:ext cx="2843" cy="4985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5DC1E97-6BE0-6780-E01B-FDA1AF400520}"/>
                </a:ext>
              </a:extLst>
            </p:cNvPr>
            <p:cNvGrpSpPr>
              <a:grpSpLocks noChangeAspect="1"/>
            </p:cNvGrpSpPr>
            <p:nvPr/>
          </p:nvGrpSpPr>
          <p:grpSpPr>
            <a:xfrm rot="18789919">
              <a:off x="10187809" y="4437590"/>
              <a:ext cx="743032" cy="761486"/>
              <a:chOff x="9042756" y="5188735"/>
              <a:chExt cx="1061474" cy="1087837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9910439C-530D-5AD4-3FD2-4BC468C88C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3803" t="16401" r="20734" b="19810"/>
              <a:stretch/>
            </p:blipFill>
            <p:spPr>
              <a:xfrm>
                <a:off x="9042756" y="5188735"/>
                <a:ext cx="1061474" cy="1087837"/>
              </a:xfrm>
              <a:prstGeom prst="rect">
                <a:avLst/>
              </a:prstGeom>
            </p:spPr>
          </p:pic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AB720CE7-D185-07C9-7C6C-E4FDEEDF3C96}"/>
                  </a:ext>
                </a:extLst>
              </p:cNvPr>
              <p:cNvGrpSpPr/>
              <p:nvPr/>
            </p:nvGrpSpPr>
            <p:grpSpPr>
              <a:xfrm>
                <a:off x="9585437" y="5244112"/>
                <a:ext cx="498947" cy="480254"/>
                <a:chOff x="11052808" y="4663039"/>
                <a:chExt cx="403169" cy="480254"/>
              </a:xfrm>
            </p:grpSpPr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5B6005CA-6D51-5003-485E-F001A7F1F74A}"/>
                    </a:ext>
                  </a:extLst>
                </p:cNvPr>
                <p:cNvCxnSpPr/>
                <p:nvPr/>
              </p:nvCxnSpPr>
              <p:spPr>
                <a:xfrm>
                  <a:off x="11052808" y="5143293"/>
                  <a:ext cx="403169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717C2B00-5860-A4CE-5B7F-7FF35A1C9E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053718" y="4663039"/>
                  <a:ext cx="2843" cy="46961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479FA03-5DB7-0D55-6ADD-C741A032E9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27364" y="4002411"/>
              <a:ext cx="1182334" cy="13458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F450986-5270-1AA6-4521-46C8DBCE64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07451" y="4255231"/>
              <a:ext cx="644577" cy="15512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31" descr="A picture containing indoor&#10;&#10;Description automatically generated">
            <a:extLst>
              <a:ext uri="{FF2B5EF4-FFF2-40B4-BE49-F238E27FC236}">
                <a16:creationId xmlns:a16="http://schemas.microsoft.com/office/drawing/2014/main" id="{8BC49045-DF8B-F661-8427-7841C78AF65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679"/>
          <a:stretch/>
        </p:blipFill>
        <p:spPr>
          <a:xfrm>
            <a:off x="3356950" y="4038967"/>
            <a:ext cx="4175310" cy="16012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97E1E08-A450-5F8F-5D9D-B8507898406F}"/>
                  </a:ext>
                </a:extLst>
              </p:cNvPr>
              <p:cNvSpPr txBox="1"/>
              <p:nvPr/>
            </p:nvSpPr>
            <p:spPr>
              <a:xfrm>
                <a:off x="432213" y="4414810"/>
                <a:ext cx="2414122" cy="6915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20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2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arg</m:t>
                      </m:r>
                      <m:d>
                        <m:dPr>
                          <m:ctrlPr>
                            <a:rPr lang="en-GB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Sup>
                                <m:sSubSupPr>
                                  <m:ctrlPr>
                                    <a:rPr lang="en-GB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𝑖𝐴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sz="2000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97E1E08-A450-5F8F-5D9D-B850789840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213" y="4414810"/>
                <a:ext cx="2414122" cy="69153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1AAEDEB-DF9D-25B1-5E85-3E2822520AF6}"/>
                  </a:ext>
                </a:extLst>
              </p:cNvPr>
              <p:cNvSpPr txBox="1"/>
              <p:nvPr/>
            </p:nvSpPr>
            <p:spPr>
              <a:xfrm>
                <a:off x="1775188" y="5753598"/>
                <a:ext cx="268431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GB" sz="2000" i="1" dirty="0">
                    <a:solidFill>
                      <a:schemeClr val="tx2"/>
                    </a:solidFill>
                  </a:rPr>
                  <a:t> </a:t>
                </a:r>
                <a:r>
                  <a:rPr lang="en-GB" sz="2000" dirty="0">
                    <a:solidFill>
                      <a:schemeClr val="tx2"/>
                    </a:solidFill>
                  </a:rPr>
                  <a:t>= twist pitch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1AAEDEB-DF9D-25B1-5E85-3E2822520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188" y="5753598"/>
                <a:ext cx="2684318" cy="400110"/>
              </a:xfrm>
              <a:prstGeom prst="rect">
                <a:avLst/>
              </a:prstGeom>
              <a:blipFill>
                <a:blip r:embed="rId9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1C67492E-0C3D-E0B4-AD9B-2EA3DA99251D}"/>
              </a:ext>
            </a:extLst>
          </p:cNvPr>
          <p:cNvSpPr txBox="1"/>
          <p:nvPr/>
        </p:nvSpPr>
        <p:spPr bwMode="auto">
          <a:xfrm>
            <a:off x="8976314" y="5984431"/>
            <a:ext cx="1723228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Credit: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Lucio Fiscarelli</a:t>
            </a:r>
            <a:endParaRPr kumimoji="0" lang="fr-FR" sz="14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943A7B1-221A-4954-EE2A-C961A356424B}"/>
              </a:ext>
            </a:extLst>
          </p:cNvPr>
          <p:cNvCxnSpPr>
            <a:cxnSpLocks/>
          </p:cNvCxnSpPr>
          <p:nvPr/>
        </p:nvCxnSpPr>
        <p:spPr>
          <a:xfrm>
            <a:off x="4267200" y="5007027"/>
            <a:ext cx="0" cy="860373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8894A8-6767-6548-918B-67030BF45F04}"/>
              </a:ext>
            </a:extLst>
          </p:cNvPr>
          <p:cNvCxnSpPr>
            <a:cxnSpLocks/>
          </p:cNvCxnSpPr>
          <p:nvPr/>
        </p:nvCxnSpPr>
        <p:spPr>
          <a:xfrm>
            <a:off x="4495800" y="5012131"/>
            <a:ext cx="0" cy="855269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031B11E-C48A-9C22-5CAB-5C3904FD9E8A}"/>
              </a:ext>
            </a:extLst>
          </p:cNvPr>
          <p:cNvCxnSpPr/>
          <p:nvPr/>
        </p:nvCxnSpPr>
        <p:spPr>
          <a:xfrm>
            <a:off x="3886200" y="5773630"/>
            <a:ext cx="381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00B03E1-FE5D-DAE9-22DF-D0C07C908BB8}"/>
              </a:ext>
            </a:extLst>
          </p:cNvPr>
          <p:cNvCxnSpPr>
            <a:cxnSpLocks/>
          </p:cNvCxnSpPr>
          <p:nvPr/>
        </p:nvCxnSpPr>
        <p:spPr>
          <a:xfrm flipH="1">
            <a:off x="4533070" y="5773630"/>
            <a:ext cx="381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064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901A0E-34A8-129E-D896-9424AA85E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012892"/>
            <a:ext cx="11376024" cy="365125"/>
          </a:xfrm>
        </p:spPr>
        <p:txBody>
          <a:bodyPr/>
          <a:lstStyle/>
          <a:p>
            <a:r>
              <a:rPr lang="en-US" sz="2400" dirty="0">
                <a:solidFill>
                  <a:schemeClr val="accent2"/>
                </a:solidFill>
              </a:rPr>
              <a:t>Ongoing and upcoming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776679-ADE9-2360-26B6-826715089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4267200"/>
            <a:ext cx="11811001" cy="464607"/>
          </a:xfrm>
        </p:spPr>
        <p:txBody>
          <a:bodyPr/>
          <a:lstStyle/>
          <a:p>
            <a:r>
              <a:rPr lang="en-US" sz="4800" dirty="0"/>
              <a:t>Projects, infrastructure and collaborations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9624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776679-ADE9-2360-26B6-826715089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Antenna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20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pic>
        <p:nvPicPr>
          <p:cNvPr id="7" name="Picture 6" descr="A graph with colorful lines&#10;&#10;Description automatically generated">
            <a:extLst>
              <a:ext uri="{FF2B5EF4-FFF2-40B4-BE49-F238E27FC236}">
                <a16:creationId xmlns:a16="http://schemas.microsoft.com/office/drawing/2014/main" id="{EE68368B-2E4C-EAF7-3197-BE24E68309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755885"/>
            <a:ext cx="4953000" cy="3537857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789E6D7-96D7-8732-D49E-209A59D807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8937" y="970455"/>
            <a:ext cx="12079871" cy="3249335"/>
          </a:xfrm>
        </p:spPr>
        <p:txBody>
          <a:bodyPr>
            <a:normAutofit/>
          </a:bodyPr>
          <a:lstStyle/>
          <a:p>
            <a:r>
              <a:rPr lang="en-US" sz="2400" dirty="0"/>
              <a:t>Heatmap</a:t>
            </a:r>
            <a:r>
              <a:rPr lang="en-US" sz="2400" b="0" dirty="0"/>
              <a:t> of flux jumps during an energization ramp (darker color indicates more events)</a:t>
            </a:r>
          </a:p>
          <a:p>
            <a:pPr marL="66675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Low field: large number of jumps distributed mainly in the </a:t>
            </a:r>
            <a:r>
              <a:rPr lang="en-US" sz="2400" b="1" dirty="0"/>
              <a:t>inner layer</a:t>
            </a:r>
          </a:p>
          <a:p>
            <a:pPr marL="66675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At intermediate level, they tend towards the </a:t>
            </a:r>
            <a:r>
              <a:rPr lang="en-US" sz="2400" b="1" dirty="0"/>
              <a:t>midplane of outer layer</a:t>
            </a:r>
          </a:p>
          <a:p>
            <a:pPr marL="66675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From intermediate to high fields, the number of jumps </a:t>
            </a:r>
            <a:r>
              <a:rPr lang="en-US" sz="2400" b="1" dirty="0"/>
              <a:t>decrease</a:t>
            </a:r>
          </a:p>
        </p:txBody>
      </p:sp>
      <p:pic>
        <p:nvPicPr>
          <p:cNvPr id="11" name="Screen Recording 6">
            <a:hlinkClick r:id="" action="ppaction://media"/>
            <a:extLst>
              <a:ext uri="{FF2B5EF4-FFF2-40B4-BE49-F238E27FC236}">
                <a16:creationId xmlns:a16="http://schemas.microsoft.com/office/drawing/2014/main" id="{11DA7D16-EE58-972B-4E83-020872E2FF7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191250" y="2514600"/>
            <a:ext cx="5611813" cy="37383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29EA215-F4D2-1250-0A5A-BEC230A12538}"/>
              </a:ext>
            </a:extLst>
          </p:cNvPr>
          <p:cNvSpPr txBox="1"/>
          <p:nvPr/>
        </p:nvSpPr>
        <p:spPr bwMode="auto">
          <a:xfrm>
            <a:off x="10029034" y="449987"/>
            <a:ext cx="17232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Credit: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Lucio Fiscarelli</a:t>
            </a:r>
            <a:endParaRPr kumimoji="0" lang="fr-FR" sz="14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E1AFDAFF-558D-2F9A-0007-83776CD5EDEA}"/>
              </a:ext>
            </a:extLst>
          </p:cNvPr>
          <p:cNvSpPr/>
          <p:nvPr/>
        </p:nvSpPr>
        <p:spPr>
          <a:xfrm>
            <a:off x="5209894" y="4172246"/>
            <a:ext cx="762000" cy="50461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9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21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8797005-C792-9F3D-34AE-C29BB4E1B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396427"/>
          </a:xfrm>
        </p:spPr>
        <p:txBody>
          <a:bodyPr/>
          <a:lstStyle/>
          <a:p>
            <a:r>
              <a:rPr lang="en-US" dirty="0"/>
              <a:t>Translating fluxmeter for solenoid mapping</a:t>
            </a:r>
            <a:endParaRPr lang="en-GB" dirty="0"/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AC48DFFB-EFBA-2324-430D-19AFF53E76BC}"/>
              </a:ext>
            </a:extLst>
          </p:cNvPr>
          <p:cNvSpPr txBox="1">
            <a:spLocks/>
          </p:cNvSpPr>
          <p:nvPr/>
        </p:nvSpPr>
        <p:spPr>
          <a:xfrm>
            <a:off x="262329" y="1066800"/>
            <a:ext cx="5833671" cy="390636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b="0" dirty="0"/>
              <a:t>PCB-based translating fluxmeter to map solenoids (motivated by CERN AD electron cooler)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b="0" dirty="0"/>
              <a:t>New design optimized for 60 mT, includes 20 azimuthal local coils/ring for improved axis and field error measurement</a:t>
            </a:r>
            <a:r>
              <a:rPr lang="it-IT" sz="1800" b="0" dirty="0"/>
              <a:t>. 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800" b="0" dirty="0"/>
              <a:t>Fiducialization still a challenge. New approach based on 3D cylindrical harmonic description is being developed.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E94A02-B2A2-0D76-2DC4-1A64156811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927" t="8475" r="8126" b="8475"/>
          <a:stretch/>
        </p:blipFill>
        <p:spPr>
          <a:xfrm>
            <a:off x="6400800" y="1006077"/>
            <a:ext cx="5506116" cy="4800599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FA64118-057D-6E75-EFE3-7B23218D6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99" y="3048000"/>
            <a:ext cx="3495779" cy="32082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640727-78B9-E390-1625-6C23514E95AA}"/>
              </a:ext>
            </a:extLst>
          </p:cNvPr>
          <p:cNvSpPr txBox="1"/>
          <p:nvPr/>
        </p:nvSpPr>
        <p:spPr bwMode="auto">
          <a:xfrm>
            <a:off x="4088556" y="5569502"/>
            <a:ext cx="1886735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Credit: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Mariano Pentella</a:t>
            </a:r>
            <a:br>
              <a:rPr lang="en-US" sz="1400" b="1" dirty="0">
                <a:solidFill>
                  <a:schemeClr val="tx2"/>
                </a:solidFill>
              </a:rPr>
            </a:b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Carlo Petrone</a:t>
            </a:r>
            <a:endParaRPr kumimoji="0" lang="fr-FR" sz="14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64916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22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D7AB59-200D-564C-3F11-4E50A12D6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735" y="3901428"/>
            <a:ext cx="5297750" cy="1898981"/>
          </a:xfr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Piecewise PCB size &lt; 500 mm for design flexibility, much lower cost and faster procurement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Dense point-like local field probes for cross-calibration with induction coils, missing gap compensation in non-uniform field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More complex mechanics, assembly and wiring procedure</a:t>
            </a:r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550598-C1AE-ACE8-C466-E77E3BD13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48981"/>
            <a:ext cx="11376025" cy="520142"/>
          </a:xfrm>
        </p:spPr>
        <p:txBody>
          <a:bodyPr/>
          <a:lstStyle/>
          <a:p>
            <a:r>
              <a:rPr lang="en-US" dirty="0"/>
              <a:t>Strongly curved PCB fluxmeter (FUSILLO)</a:t>
            </a:r>
          </a:p>
        </p:txBody>
      </p:sp>
      <p:pic>
        <p:nvPicPr>
          <p:cNvPr id="7" name="Immagine 1" descr="Immagine che contiene vestiti, persona, scatola, faraglioni&#10;&#10;Descrizione generata automaticamente">
            <a:extLst>
              <a:ext uri="{FF2B5EF4-FFF2-40B4-BE49-F238E27FC236}">
                <a16:creationId xmlns:a16="http://schemas.microsoft.com/office/drawing/2014/main" id="{CD5A9EA3-38CC-A82A-9012-2149DEE351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10" b="27741"/>
          <a:stretch/>
        </p:blipFill>
        <p:spPr bwMode="auto">
          <a:xfrm>
            <a:off x="7286833" y="1111982"/>
            <a:ext cx="4662472" cy="18199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A green object with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9B3DE018-6EEC-5396-AC34-2B423B26C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56" y="1111982"/>
            <a:ext cx="7201758" cy="18057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A6AB13-A07D-EA7E-DACF-C33DE1A9B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20" y="3799413"/>
            <a:ext cx="6116320" cy="2085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EBE856-7335-8D0A-4D46-D914867B9390}"/>
              </a:ext>
            </a:extLst>
          </p:cNvPr>
          <p:cNvSpPr txBox="1"/>
          <p:nvPr/>
        </p:nvSpPr>
        <p:spPr bwMode="auto">
          <a:xfrm>
            <a:off x="131685" y="3188153"/>
            <a:ext cx="3077766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Credit: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Mariano Pentella, Unai Martinez</a:t>
            </a:r>
            <a:endParaRPr kumimoji="0" lang="fr-FR" sz="14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05785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776679-ADE9-2360-26B6-826715089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95228"/>
            <a:ext cx="11376025" cy="1065742"/>
          </a:xfrm>
        </p:spPr>
        <p:txBody>
          <a:bodyPr/>
          <a:lstStyle/>
          <a:p>
            <a:r>
              <a:rPr lang="en-US" dirty="0"/>
              <a:t>3D Hall probes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23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1FD587-63A5-CAC1-244E-503F5793227E}"/>
              </a:ext>
            </a:extLst>
          </p:cNvPr>
          <p:cNvSpPr/>
          <p:nvPr/>
        </p:nvSpPr>
        <p:spPr>
          <a:xfrm>
            <a:off x="4674848" y="1235496"/>
            <a:ext cx="27927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0" baseline="0" dirty="0">
                <a:solidFill>
                  <a:schemeClr val="tx2"/>
                </a:solidFill>
              </a:rPr>
              <a:t>ASENSOR HE444 3D Hall sensor</a:t>
            </a:r>
            <a:br>
              <a:rPr lang="en-US" sz="1200" b="0" baseline="0" dirty="0">
                <a:solidFill>
                  <a:schemeClr val="tx2"/>
                </a:solidFill>
              </a:rPr>
            </a:br>
            <a:r>
              <a:rPr lang="en-US" sz="1200" b="0" baseline="0" dirty="0">
                <a:solidFill>
                  <a:schemeClr val="tx2"/>
                </a:solidFill>
              </a:rPr>
              <a:t>(the last one !?)</a:t>
            </a:r>
            <a:br>
              <a:rPr lang="en-US" sz="1200" b="0" baseline="0" dirty="0">
                <a:solidFill>
                  <a:schemeClr val="tx2"/>
                </a:solidFill>
              </a:rPr>
            </a:br>
            <a:r>
              <a:rPr lang="en-US" sz="1200" b="0" baseline="0" dirty="0">
                <a:solidFill>
                  <a:schemeClr val="tx2"/>
                </a:solidFill>
              </a:rPr>
              <a:t>8 </a:t>
            </a:r>
            <a:r>
              <a:rPr lang="en-US" sz="1200" b="0" baseline="0" dirty="0" err="1">
                <a:solidFill>
                  <a:schemeClr val="tx2"/>
                </a:solidFill>
              </a:rPr>
              <a:t>mrad</a:t>
            </a:r>
            <a:r>
              <a:rPr lang="en-US" sz="1200" b="0" baseline="0" dirty="0">
                <a:solidFill>
                  <a:schemeClr val="tx2"/>
                </a:solidFill>
              </a:rPr>
              <a:t> orthogonality, 0.3% non-linearity</a:t>
            </a:r>
            <a:endParaRPr lang="fr-FR" sz="1200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B82937-8106-1113-02DB-22457BD756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215" y="1912185"/>
            <a:ext cx="5359742" cy="42874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37C48E-4B30-089B-88EC-88CA2D4CB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289" y="121671"/>
            <a:ext cx="4222951" cy="29838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030E71-61E7-94FF-1C7B-5054285E54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594" y="1103649"/>
            <a:ext cx="2811473" cy="23375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C49DC7-2118-D8E1-9DF0-CB22F29B5F41}"/>
              </a:ext>
            </a:extLst>
          </p:cNvPr>
          <p:cNvCxnSpPr>
            <a:cxnSpLocks/>
          </p:cNvCxnSpPr>
          <p:nvPr/>
        </p:nvCxnSpPr>
        <p:spPr>
          <a:xfrm>
            <a:off x="8241540" y="459641"/>
            <a:ext cx="2731260" cy="64478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D713D18-106E-D4FA-0BBA-1FED6A02B9E2}"/>
              </a:ext>
            </a:extLst>
          </p:cNvPr>
          <p:cNvCxnSpPr>
            <a:cxnSpLocks/>
          </p:cNvCxnSpPr>
          <p:nvPr/>
        </p:nvCxnSpPr>
        <p:spPr>
          <a:xfrm flipH="1">
            <a:off x="5986118" y="1838177"/>
            <a:ext cx="719482" cy="202161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5989251-A9E6-FB94-7F4D-4C11E9F5CC94}"/>
              </a:ext>
            </a:extLst>
          </p:cNvPr>
          <p:cNvSpPr/>
          <p:nvPr/>
        </p:nvSpPr>
        <p:spPr>
          <a:xfrm>
            <a:off x="0" y="5711214"/>
            <a:ext cx="2095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Piezo motor-based</a:t>
            </a:r>
            <a:br>
              <a:rPr lang="en-US" sz="1200" dirty="0">
                <a:solidFill>
                  <a:schemeClr val="tx2"/>
                </a:solidFill>
              </a:rPr>
            </a:br>
            <a:r>
              <a:rPr lang="en-US" sz="1200" dirty="0">
                <a:solidFill>
                  <a:schemeClr val="tx2"/>
                </a:solidFill>
              </a:rPr>
              <a:t>Spherical harmonic calibrator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79F5E1-53D9-9166-C5E7-8F9292812961}"/>
              </a:ext>
            </a:extLst>
          </p:cNvPr>
          <p:cNvSpPr/>
          <p:nvPr/>
        </p:nvSpPr>
        <p:spPr>
          <a:xfrm>
            <a:off x="7693711" y="2893367"/>
            <a:ext cx="23310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CERN/NIKHEF 3D Hall Transducer</a:t>
            </a:r>
            <a:br>
              <a:rPr lang="en-US" sz="1200" dirty="0">
                <a:solidFill>
                  <a:schemeClr val="tx2"/>
                </a:solidFill>
              </a:rPr>
            </a:br>
            <a:r>
              <a:rPr lang="en-US" sz="1200" dirty="0">
                <a:solidFill>
                  <a:schemeClr val="tx2"/>
                </a:solidFill>
              </a:rPr>
              <a:t>(courtesy </a:t>
            </a:r>
            <a:r>
              <a:rPr lang="en-US" sz="1200" b="1" dirty="0">
                <a:solidFill>
                  <a:schemeClr val="tx2"/>
                </a:solidFill>
              </a:rPr>
              <a:t>N. Pacifico</a:t>
            </a:r>
            <a:r>
              <a:rPr lang="en-US" sz="1200" dirty="0">
                <a:solidFill>
                  <a:schemeClr val="tx2"/>
                </a:solidFill>
              </a:rPr>
              <a:t>, EP-DT)</a:t>
            </a:r>
            <a:endParaRPr lang="fr-FR" sz="1200" dirty="0">
              <a:solidFill>
                <a:schemeClr val="tx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11ED324-BA11-DDD0-7AA2-633C2A3D1B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4798" y="3733800"/>
            <a:ext cx="1896003" cy="24390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F70E74A-069B-C3F1-91B8-2B33A70D9311}"/>
              </a:ext>
            </a:extLst>
          </p:cNvPr>
          <p:cNvSpPr/>
          <p:nvPr/>
        </p:nvSpPr>
        <p:spPr>
          <a:xfrm>
            <a:off x="7479957" y="5701161"/>
            <a:ext cx="2294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Permanent-magnet double-cone</a:t>
            </a:r>
            <a:br>
              <a:rPr lang="en-US" sz="1200" dirty="0">
                <a:solidFill>
                  <a:schemeClr val="tx2"/>
                </a:solidFill>
              </a:rPr>
            </a:br>
            <a:r>
              <a:rPr lang="en-US" sz="1200" dirty="0">
                <a:solidFill>
                  <a:schemeClr val="tx2"/>
                </a:solidFill>
              </a:rPr>
              <a:t>fiducialization reference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20559D-EC46-AD79-202E-753FFD5DA7D6}"/>
              </a:ext>
            </a:extLst>
          </p:cNvPr>
          <p:cNvSpPr/>
          <p:nvPr/>
        </p:nvSpPr>
        <p:spPr>
          <a:xfrm>
            <a:off x="2763951" y="1051249"/>
            <a:ext cx="18918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>
                <a:solidFill>
                  <a:schemeClr val="tx2"/>
                </a:solidFill>
              </a:rPr>
              <a:t>Credit: </a:t>
            </a:r>
            <a:r>
              <a:rPr lang="en-US" sz="1400" b="1" dirty="0">
                <a:solidFill>
                  <a:schemeClr val="tx2"/>
                </a:solidFill>
              </a:rPr>
              <a:t>Melvin Liebsch</a:t>
            </a:r>
            <a:endParaRPr lang="fr-FR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478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24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51DAE8F4-61C4-CE2B-F3A0-334CF4592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21655"/>
            <a:ext cx="11376025" cy="658642"/>
          </a:xfrm>
        </p:spPr>
        <p:txBody>
          <a:bodyPr/>
          <a:lstStyle/>
          <a:p>
            <a:r>
              <a:rPr lang="en-US"/>
              <a:t>Sensor fusion: induction coils + Hall probes</a:t>
            </a:r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D3739BC-B1A4-55E5-67BC-9EABD9769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988" y="670842"/>
            <a:ext cx="9909764" cy="1026435"/>
          </a:xfrm>
        </p:spPr>
        <p:txBody>
          <a:bodyPr wrap="none">
            <a:spAutoFit/>
          </a:bodyPr>
          <a:lstStyle/>
          <a:p>
            <a:pPr marL="2286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Trend: combine both sensors on same PCB, whenever possible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Trivial applications: magnetic length, center field, fringe profiles 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Real interest: cross-calibrate by exploiting coil’s linearity, Hall sensor’s absence of drift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A1CA3621-EE40-0831-2187-02CB9055FF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13" t="1696" r="5738" b="3622"/>
          <a:stretch/>
        </p:blipFill>
        <p:spPr bwMode="auto">
          <a:xfrm>
            <a:off x="5442320" y="3991164"/>
            <a:ext cx="3957858" cy="212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1F7924F-A5F0-A403-A76C-B2B60D8A8586}"/>
              </a:ext>
            </a:extLst>
          </p:cNvPr>
          <p:cNvGrpSpPr/>
          <p:nvPr/>
        </p:nvGrpSpPr>
        <p:grpSpPr>
          <a:xfrm>
            <a:off x="381000" y="1988131"/>
            <a:ext cx="4681235" cy="1770882"/>
            <a:chOff x="381000" y="1896812"/>
            <a:chExt cx="4681235" cy="177088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3558D91-6229-35B0-EA21-CB3B1F1F95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1000" y="2051339"/>
              <a:ext cx="4248097" cy="1386920"/>
            </a:xfrm>
            <a:prstGeom prst="rect">
              <a:avLst/>
            </a:prstGeom>
          </p:spPr>
        </p:pic>
        <p:pic>
          <p:nvPicPr>
            <p:cNvPr id="10" name="Content Placeholder 2" descr="E:\mjuchno\Dropbox\work\RMC\Pictures\RMC3D.tif">
              <a:extLst>
                <a:ext uri="{FF2B5EF4-FFF2-40B4-BE49-F238E27FC236}">
                  <a16:creationId xmlns:a16="http://schemas.microsoft.com/office/drawing/2014/main" id="{3B32D28F-70C8-A8AA-0D49-AA798CE9E2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979" y="1896812"/>
              <a:ext cx="1585256" cy="1256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9DBED41-0F65-E411-2D39-0AD5A61FD30E}"/>
                </a:ext>
              </a:extLst>
            </p:cNvPr>
            <p:cNvSpPr/>
            <p:nvPr/>
          </p:nvSpPr>
          <p:spPr>
            <a:xfrm>
              <a:off x="1609543" y="3390695"/>
              <a:ext cx="199713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>
                <a:spcBef>
                  <a:spcPct val="0"/>
                </a:spcBef>
                <a:spcAft>
                  <a:spcPts val="600"/>
                </a:spcAft>
                <a:buClr>
                  <a:srgbClr val="FFFFFF"/>
                </a:buClr>
                <a:defRPr/>
              </a:pPr>
              <a:r>
                <a:rPr lang="en-US" sz="1200" b="0" baseline="0">
                  <a:solidFill>
                    <a:schemeClr val="tx2"/>
                  </a:solidFill>
                </a:rPr>
                <a:t>Nb</a:t>
              </a:r>
              <a:r>
                <a:rPr lang="en-US" sz="1200" b="0" baseline="-25000">
                  <a:solidFill>
                    <a:schemeClr val="tx2"/>
                  </a:solidFill>
                </a:rPr>
                <a:t>3</a:t>
              </a:r>
              <a:r>
                <a:rPr lang="en-US" sz="1200" b="0" baseline="0">
                  <a:solidFill>
                    <a:schemeClr val="tx2"/>
                  </a:solidFill>
                </a:rPr>
                <a:t>Sn racetrack model coils</a:t>
              </a:r>
              <a:endParaRPr lang="en-US" sz="1200" b="0" baseline="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2397E51-0302-68D3-E1C4-606E852878CB}"/>
              </a:ext>
            </a:extLst>
          </p:cNvPr>
          <p:cNvGrpSpPr/>
          <p:nvPr/>
        </p:nvGrpSpPr>
        <p:grpSpPr>
          <a:xfrm>
            <a:off x="5378343" y="1905000"/>
            <a:ext cx="3177164" cy="1998335"/>
            <a:chOff x="5757807" y="1911809"/>
            <a:chExt cx="3177164" cy="199833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A361F24-B001-CD29-A918-417B564957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7" t="4256" r="7481"/>
            <a:stretch/>
          </p:blipFill>
          <p:spPr bwMode="auto">
            <a:xfrm>
              <a:off x="5757807" y="1911809"/>
              <a:ext cx="3177164" cy="199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14E7804-FD62-2643-878B-F38A46836A7F}"/>
                </a:ext>
              </a:extLst>
            </p:cNvPr>
            <p:cNvSpPr/>
            <p:nvPr/>
          </p:nvSpPr>
          <p:spPr>
            <a:xfrm>
              <a:off x="7378324" y="3161647"/>
              <a:ext cx="145243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>
                <a:spcBef>
                  <a:spcPct val="0"/>
                </a:spcBef>
                <a:spcAft>
                  <a:spcPts val="600"/>
                </a:spcAft>
                <a:buClr>
                  <a:srgbClr val="FFFFFF"/>
                </a:buClr>
                <a:defRPr/>
              </a:pPr>
              <a:r>
                <a:rPr lang="en-US" sz="1200" b="0" baseline="0" dirty="0">
                  <a:solidFill>
                    <a:srgbClr val="FF0000"/>
                  </a:solidFill>
                </a:rPr>
                <a:t>Detection of</a:t>
              </a:r>
              <a:br>
                <a:rPr lang="en-US" sz="1200" b="0" baseline="0" dirty="0">
                  <a:solidFill>
                    <a:srgbClr val="FF0000"/>
                  </a:solidFill>
                </a:rPr>
              </a:br>
              <a:r>
                <a:rPr lang="en-US" sz="1200" b="0" baseline="0" dirty="0">
                  <a:solidFill>
                    <a:srgbClr val="FF0000"/>
                  </a:solidFill>
                </a:rPr>
                <a:t>dynamic effects</a:t>
              </a:r>
              <a:endParaRPr lang="en-US" sz="1200" b="0" u="sng" baseline="0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BA2B413-704B-0664-3D26-0420A996D0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13365" y="2640611"/>
              <a:ext cx="316108" cy="40463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23EDFE-3CE7-7B1D-CF14-C3DA91BEB015}"/>
              </a:ext>
            </a:extLst>
          </p:cNvPr>
          <p:cNvGrpSpPr/>
          <p:nvPr/>
        </p:nvGrpSpPr>
        <p:grpSpPr>
          <a:xfrm>
            <a:off x="304800" y="4199225"/>
            <a:ext cx="4757435" cy="1848656"/>
            <a:chOff x="304800" y="4107906"/>
            <a:chExt cx="4757435" cy="1848656"/>
          </a:xfrm>
        </p:grpSpPr>
        <p:pic>
          <p:nvPicPr>
            <p:cNvPr id="17" name="Picture 16" descr="Graphical user interface, diagram&#10;&#10;Description automatically generated">
              <a:extLst>
                <a:ext uri="{FF2B5EF4-FFF2-40B4-BE49-F238E27FC236}">
                  <a16:creationId xmlns:a16="http://schemas.microsoft.com/office/drawing/2014/main" id="{FF87F0BD-B6C5-A85E-C998-8604A57B301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93" y="4107906"/>
              <a:ext cx="2147983" cy="1536872"/>
            </a:xfrm>
            <a:prstGeom prst="rect">
              <a:avLst/>
            </a:prstGeom>
          </p:spPr>
        </p:pic>
        <p:pic>
          <p:nvPicPr>
            <p:cNvPr id="18" name="Picture 17" descr="Diagram, schematic&#10;&#10;Description automatically generated">
              <a:extLst>
                <a:ext uri="{FF2B5EF4-FFF2-40B4-BE49-F238E27FC236}">
                  <a16:creationId xmlns:a16="http://schemas.microsoft.com/office/drawing/2014/main" id="{A1259E6D-86EB-E491-9025-82777F10AE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3022720" y="3877008"/>
              <a:ext cx="1546982" cy="2008778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2100E67-E1A7-5AC0-A534-6BCA040ADAFD}"/>
                </a:ext>
              </a:extLst>
            </p:cNvPr>
            <p:cNvSpPr/>
            <p:nvPr/>
          </p:nvSpPr>
          <p:spPr>
            <a:xfrm>
              <a:off x="304800" y="5679563"/>
              <a:ext cx="475743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50000"/>
                </a:spcBef>
                <a:spcAft>
                  <a:spcPct val="0"/>
                </a:spcAft>
                <a:defRPr sz="800" b="1" kern="1200" baseline="-250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50000"/>
                </a:spcBef>
                <a:spcAft>
                  <a:spcPct val="0"/>
                </a:spcAft>
                <a:defRPr sz="800" b="1" kern="1200" baseline="-250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50000"/>
                </a:spcBef>
                <a:spcAft>
                  <a:spcPct val="0"/>
                </a:spcAft>
                <a:defRPr sz="800" b="1" kern="1200" baseline="-250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50000"/>
                </a:spcBef>
                <a:spcAft>
                  <a:spcPct val="0"/>
                </a:spcAft>
                <a:defRPr sz="800" b="1" kern="1200" baseline="-250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50000"/>
                </a:spcBef>
                <a:spcAft>
                  <a:spcPct val="0"/>
                </a:spcAft>
                <a:defRPr sz="800" b="1" kern="1200" baseline="-250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 baseline="-250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 baseline="-250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 baseline="-250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 baseline="-250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en-US" sz="1200" b="0" baseline="0" dirty="0">
                  <a:solidFill>
                    <a:schemeClr val="tx2"/>
                  </a:solidFill>
                  <a:latin typeface="+mn-lt"/>
                </a:rPr>
                <a:t>3</a:t>
              </a:r>
              <a:r>
                <a:rPr lang="en-US" sz="1200" b="0" baseline="0">
                  <a:solidFill>
                    <a:schemeClr val="tx2"/>
                  </a:solidFill>
                  <a:latin typeface="+mn-lt"/>
                </a:rPr>
                <a:t>× aerospace-grade LakeShore </a:t>
              </a:r>
              <a:r>
                <a:rPr lang="en-US" sz="1200" b="0" baseline="0" dirty="0">
                  <a:solidFill>
                    <a:schemeClr val="tx2"/>
                  </a:solidFill>
                  <a:latin typeface="+mn-lt"/>
                </a:rPr>
                <a:t>HGT 2101 </a:t>
              </a:r>
              <a:r>
                <a:rPr lang="en-US" sz="1200" b="0" baseline="0">
                  <a:solidFill>
                    <a:schemeClr val="tx2"/>
                  </a:solidFill>
                  <a:latin typeface="+mn-lt"/>
                </a:rPr>
                <a:t>Hall probes (highly nonlinear!)</a:t>
              </a:r>
              <a:endParaRPr lang="fr-FR" sz="1200" dirty="0">
                <a:solidFill>
                  <a:schemeClr val="tx2"/>
                </a:solidFill>
                <a:latin typeface="+mn-lt"/>
              </a:endParaRPr>
            </a:p>
          </p:txBody>
        </p:sp>
      </p:grpSp>
      <p:pic>
        <p:nvPicPr>
          <p:cNvPr id="20" name="Picture 4">
            <a:extLst>
              <a:ext uri="{FF2B5EF4-FFF2-40B4-BE49-F238E27FC236}">
                <a16:creationId xmlns:a16="http://schemas.microsoft.com/office/drawing/2014/main" id="{F7222DD1-C439-4B55-4360-D827794FDA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2119" y="4039258"/>
            <a:ext cx="2582401" cy="200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">
            <a:extLst>
              <a:ext uri="{FF2B5EF4-FFF2-40B4-BE49-F238E27FC236}">
                <a16:creationId xmlns:a16="http://schemas.microsoft.com/office/drawing/2014/main" id="{9BF936BD-1A2B-0826-AE68-37F430252ED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9758" y="1938354"/>
            <a:ext cx="1978841" cy="1903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9FC5F61-034C-B6CF-AA9E-1087014704AF}"/>
              </a:ext>
            </a:extLst>
          </p:cNvPr>
          <p:cNvSpPr/>
          <p:nvPr/>
        </p:nvSpPr>
        <p:spPr>
          <a:xfrm>
            <a:off x="6553200" y="4239525"/>
            <a:ext cx="19971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spcAft>
                <a:spcPts val="600"/>
              </a:spcAft>
              <a:buClr>
                <a:srgbClr val="FFFFFF"/>
              </a:buClr>
              <a:defRPr/>
            </a:pPr>
            <a:r>
              <a:rPr lang="en-US" sz="1200" b="0" baseline="0">
                <a:solidFill>
                  <a:schemeClr val="tx2"/>
                </a:solidFill>
              </a:rPr>
              <a:t>Fast ramp-down→</a:t>
            </a:r>
            <a:br>
              <a:rPr lang="en-US" sz="1200" b="0" baseline="0">
                <a:solidFill>
                  <a:schemeClr val="tx2"/>
                </a:solidFill>
              </a:rPr>
            </a:br>
            <a:r>
              <a:rPr lang="en-US" sz="1200" b="0" baseline="0">
                <a:solidFill>
                  <a:schemeClr val="tx2"/>
                </a:solidFill>
              </a:rPr>
              <a:t>Hall sensor calibration</a:t>
            </a:r>
            <a:endParaRPr lang="en-US" sz="1200" b="0" baseline="0" dirty="0">
              <a:solidFill>
                <a:schemeClr val="tx2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A7FB332-0DE3-3AE1-7BCB-3447F3D0A0F1}"/>
              </a:ext>
            </a:extLst>
          </p:cNvPr>
          <p:cNvSpPr/>
          <p:nvPr/>
        </p:nvSpPr>
        <p:spPr>
          <a:xfrm>
            <a:off x="6724285" y="4967594"/>
            <a:ext cx="2317209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spcAft>
                <a:spcPts val="600"/>
              </a:spcAft>
              <a:buClr>
                <a:srgbClr val="FFFFFF"/>
              </a:buClr>
              <a:defRPr/>
            </a:pPr>
            <a:r>
              <a:rPr lang="en-US" sz="1200" b="0" baseline="0">
                <a:solidFill>
                  <a:schemeClr val="tx2"/>
                </a:solidFill>
              </a:rPr>
              <a:t>coil drift 100 ppm/s</a:t>
            </a:r>
          </a:p>
          <a:p>
            <a:pPr lvl="0" algn="ctr">
              <a:spcBef>
                <a:spcPct val="0"/>
              </a:spcBef>
              <a:spcAft>
                <a:spcPts val="600"/>
              </a:spcAft>
              <a:buClr>
                <a:srgbClr val="FFFFFF"/>
              </a:buClr>
              <a:defRPr/>
            </a:pPr>
            <a:r>
              <a:rPr lang="en-US" sz="1200">
                <a:solidFill>
                  <a:schemeClr val="tx2"/>
                </a:solidFill>
              </a:rPr>
              <a:t>raw flux, corrected</a:t>
            </a:r>
            <a:endParaRPr lang="en-US" sz="1200" b="0" baseline="0" dirty="0">
              <a:solidFill>
                <a:schemeClr val="tx2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EADED46-CED3-520D-EDD7-9B54B9F8CCA5}"/>
              </a:ext>
            </a:extLst>
          </p:cNvPr>
          <p:cNvCxnSpPr/>
          <p:nvPr/>
        </p:nvCxnSpPr>
        <p:spPr>
          <a:xfrm flipH="1">
            <a:off x="7543800" y="5506203"/>
            <a:ext cx="76200" cy="229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C16C11-0C2C-E479-DE75-3B6C0A1FB32F}"/>
              </a:ext>
            </a:extLst>
          </p:cNvPr>
          <p:cNvCxnSpPr>
            <a:cxnSpLocks/>
          </p:cNvCxnSpPr>
          <p:nvPr/>
        </p:nvCxnSpPr>
        <p:spPr>
          <a:xfrm flipV="1">
            <a:off x="8555507" y="5054838"/>
            <a:ext cx="767080" cy="294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DA59B80-1623-07B7-723D-0DD53271F897}"/>
              </a:ext>
            </a:extLst>
          </p:cNvPr>
          <p:cNvCxnSpPr>
            <a:cxnSpLocks/>
          </p:cNvCxnSpPr>
          <p:nvPr/>
        </p:nvCxnSpPr>
        <p:spPr>
          <a:xfrm flipH="1">
            <a:off x="6405088" y="4523911"/>
            <a:ext cx="357297" cy="355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8E7ACAD-58DC-BA90-C528-818E92B24052}"/>
              </a:ext>
            </a:extLst>
          </p:cNvPr>
          <p:cNvSpPr/>
          <p:nvPr/>
        </p:nvSpPr>
        <p:spPr>
          <a:xfrm>
            <a:off x="8537096" y="626408"/>
            <a:ext cx="3599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US" sz="1400" b="0" baseline="0" dirty="0">
                <a:solidFill>
                  <a:schemeClr val="tx2"/>
                </a:solidFill>
              </a:rPr>
              <a:t>Credit: </a:t>
            </a:r>
            <a:r>
              <a:rPr lang="en-US" sz="1400" b="1" baseline="0" dirty="0">
                <a:solidFill>
                  <a:schemeClr val="tx2"/>
                </a:solidFill>
              </a:rPr>
              <a:t>Lucio Fiscarelli, Carlo Petrone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462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25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159AB3-9783-A5C3-ACAF-DC5748603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934" y="880957"/>
            <a:ext cx="11376024" cy="4608512"/>
          </a:xfr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Flux distortion method for very low permeability material (low </a:t>
            </a:r>
            <a:r>
              <a:rPr lang="en-US" sz="16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sz="1600" b="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b="0" dirty="0"/>
              <a:t> → high field) @ room temperature</a:t>
            </a:r>
          </a:p>
          <a:p>
            <a:pPr marL="342900" indent="-342900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Analytical treatment possible for simple geometries; arbitrary samples need FE simulations</a:t>
            </a:r>
          </a:p>
          <a:p>
            <a:pPr marL="342900" indent="-342900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Typical  accuracy 100 ppm, repeatability 10 ppm (best result: </a:t>
            </a:r>
            <a:r>
              <a:rPr lang="en-US" sz="16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sz="1600" b="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sz="16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1.00085 of a </a:t>
            </a:r>
            <a:r>
              <a:rPr lang="en-US" sz="1600" b="0" dirty="0"/>
              <a:t>W alloy sample, validated by vibrating sample)</a:t>
            </a: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5A30DA-5FD8-15C8-9FA9-4868ADCD5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95" y="193845"/>
            <a:ext cx="11376025" cy="1065742"/>
          </a:xfrm>
        </p:spPr>
        <p:txBody>
          <a:bodyPr/>
          <a:lstStyle/>
          <a:p>
            <a:r>
              <a:rPr lang="en-US" dirty="0"/>
              <a:t>Non-magnetic material properties</a:t>
            </a:r>
          </a:p>
        </p:txBody>
      </p:sp>
      <p:pic>
        <p:nvPicPr>
          <p:cNvPr id="7" name="Picture 6" descr="A picture containing machine, toolroom, machine tool, engineering&#10;&#10;Description automatically generated">
            <a:extLst>
              <a:ext uri="{FF2B5EF4-FFF2-40B4-BE49-F238E27FC236}">
                <a16:creationId xmlns:a16="http://schemas.microsoft.com/office/drawing/2014/main" id="{605685D0-E11F-E8F0-ECFD-8C6521DA4D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9000"/>
                    </a14:imgEffect>
                    <a14:imgEffect>
                      <a14:saturation sat="177000"/>
                    </a14:imgEffect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525" y="1814723"/>
            <a:ext cx="3482271" cy="20313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8F1C7E-E07F-606F-A770-80461E607C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2295" y="1814723"/>
            <a:ext cx="3424822" cy="2029838"/>
          </a:xfrm>
          <a:prstGeom prst="rect">
            <a:avLst/>
          </a:prstGeom>
        </p:spPr>
      </p:pic>
      <p:pic>
        <p:nvPicPr>
          <p:cNvPr id="9" name="Chart 1">
            <a:extLst>
              <a:ext uri="{FF2B5EF4-FFF2-40B4-BE49-F238E27FC236}">
                <a16:creationId xmlns:a16="http://schemas.microsoft.com/office/drawing/2014/main" id="{A0E583FF-51DF-88E6-C77C-F4ED8091C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200" y="1814722"/>
            <a:ext cx="3632875" cy="202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BBDD7588-1AA3-FAB4-25FE-CDF5B248FC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276127" y="2444673"/>
            <a:ext cx="20298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550391-5FCA-597B-F1BB-F7C0DC8E60EB}"/>
                  </a:ext>
                </a:extLst>
              </p:cNvPr>
              <p:cNvSpPr txBox="1"/>
              <p:nvPr/>
            </p:nvSpPr>
            <p:spPr bwMode="auto">
              <a:xfrm>
                <a:off x="9163883" y="4617328"/>
                <a:ext cx="2593980" cy="5789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magnetic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𝑚𝑔</m:t>
                          </m:r>
                        </m:den>
                      </m:f>
                      <m:r>
                        <a:rPr lang="en-US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(1−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550391-5FCA-597B-F1BB-F7C0DC8E60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63883" y="4617328"/>
                <a:ext cx="2593980" cy="57894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3908C0B-D8BA-666B-012C-E429BFA65D65}"/>
              </a:ext>
            </a:extLst>
          </p:cNvPr>
          <p:cNvSpPr txBox="1"/>
          <p:nvPr/>
        </p:nvSpPr>
        <p:spPr bwMode="auto">
          <a:xfrm>
            <a:off x="1747146" y="4605245"/>
            <a:ext cx="299152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b="0">
                <a:solidFill>
                  <a:schemeClr val="tx2"/>
                </a:solidFill>
              </a:rPr>
              <a:t>1 T dipole, high uniformity background field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F66A90-E54B-F30E-3FDB-9F38C2ADBB00}"/>
              </a:ext>
            </a:extLst>
          </p:cNvPr>
          <p:cNvSpPr txBox="1"/>
          <p:nvPr/>
        </p:nvSpPr>
        <p:spPr bwMode="auto">
          <a:xfrm>
            <a:off x="241607" y="3935095"/>
            <a:ext cx="14347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>
                <a:solidFill>
                  <a:schemeClr val="tx2"/>
                </a:solidFill>
              </a:rPr>
              <a:t>Translation stage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CEB388-F147-4AEA-E2E1-264A2E62BB97}"/>
              </a:ext>
            </a:extLst>
          </p:cNvPr>
          <p:cNvSpPr txBox="1"/>
          <p:nvPr/>
        </p:nvSpPr>
        <p:spPr bwMode="auto">
          <a:xfrm>
            <a:off x="241607" y="4205568"/>
            <a:ext cx="254589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b="0">
                <a:solidFill>
                  <a:schemeClr val="tx2"/>
                </a:solidFill>
              </a:rPr>
              <a:t>Moving NMR probe (5 ppm accuracy)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8E7413-F373-B17C-2AD4-84CFED669605}"/>
              </a:ext>
            </a:extLst>
          </p:cNvPr>
          <p:cNvSpPr txBox="1"/>
          <p:nvPr/>
        </p:nvSpPr>
        <p:spPr bwMode="auto">
          <a:xfrm>
            <a:off x="2958067" y="3887308"/>
            <a:ext cx="179247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b="0">
                <a:solidFill>
                  <a:schemeClr val="tx2"/>
                </a:solidFill>
              </a:rPr>
              <a:t>Sample: Ti hip prosthesis</a:t>
            </a:r>
            <a:endParaRPr lang="en-US" sz="1200">
              <a:solidFill>
                <a:schemeClr val="tx2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05C7A0F-3D3D-72D6-C073-AF55070FAE9E}"/>
              </a:ext>
            </a:extLst>
          </p:cNvPr>
          <p:cNvGrpSpPr/>
          <p:nvPr/>
        </p:nvGrpSpPr>
        <p:grpSpPr>
          <a:xfrm>
            <a:off x="4687208" y="4063456"/>
            <a:ext cx="2817583" cy="2166771"/>
            <a:chOff x="4687208" y="4063456"/>
            <a:chExt cx="2817583" cy="216677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F6CA8AB-B4E8-9D71-1612-CBE206587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7208" y="4063456"/>
              <a:ext cx="2817583" cy="2166771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8380240-49C4-31F0-3CB1-6762BBD70895}"/>
                </a:ext>
              </a:extLst>
            </p:cNvPr>
            <p:cNvSpPr/>
            <p:nvPr/>
          </p:nvSpPr>
          <p:spPr>
            <a:xfrm>
              <a:off x="5137150" y="5591175"/>
              <a:ext cx="965200" cy="387350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0D3D893-FC3C-C85E-61ED-CAE833ADB0AF}"/>
              </a:ext>
            </a:extLst>
          </p:cNvPr>
          <p:cNvSpPr txBox="1"/>
          <p:nvPr/>
        </p:nvSpPr>
        <p:spPr bwMode="auto">
          <a:xfrm>
            <a:off x="5569046" y="5794588"/>
            <a:ext cx="1010213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(FE model output)</a:t>
            </a:r>
            <a:endParaRPr lang="en-US" sz="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B9E613-9B55-A0B0-7D76-0F28F5FAC925}"/>
              </a:ext>
            </a:extLst>
          </p:cNvPr>
          <p:cNvSpPr txBox="1"/>
          <p:nvPr/>
        </p:nvSpPr>
        <p:spPr bwMode="auto">
          <a:xfrm>
            <a:off x="6000846" y="5540588"/>
            <a:ext cx="710451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(measured)</a:t>
            </a:r>
            <a:endParaRPr lang="en-US" sz="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43BF96-19EF-F8D8-DC04-0FB048697963}"/>
              </a:ext>
            </a:extLst>
          </p:cNvPr>
          <p:cNvSpPr txBox="1"/>
          <p:nvPr/>
        </p:nvSpPr>
        <p:spPr bwMode="auto">
          <a:xfrm>
            <a:off x="5911946" y="5661238"/>
            <a:ext cx="710451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(measured)</a:t>
            </a:r>
            <a:endParaRPr lang="en-US" sz="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E3AD2D8-2C3C-E603-BCC6-128B48B32718}"/>
              </a:ext>
            </a:extLst>
          </p:cNvPr>
          <p:cNvCxnSpPr/>
          <p:nvPr/>
        </p:nvCxnSpPr>
        <p:spPr>
          <a:xfrm flipV="1">
            <a:off x="685800" y="3048000"/>
            <a:ext cx="152400" cy="887095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B63FB01-039B-AAB8-8758-07FC3F33F817}"/>
              </a:ext>
            </a:extLst>
          </p:cNvPr>
          <p:cNvCxnSpPr>
            <a:cxnSpLocks/>
          </p:cNvCxnSpPr>
          <p:nvPr/>
        </p:nvCxnSpPr>
        <p:spPr>
          <a:xfrm flipV="1">
            <a:off x="1821933" y="2957464"/>
            <a:ext cx="1069270" cy="132952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79DB83B-9CA2-6A91-7B3B-B642FE9EB61D}"/>
              </a:ext>
            </a:extLst>
          </p:cNvPr>
          <p:cNvCxnSpPr>
            <a:cxnSpLocks/>
          </p:cNvCxnSpPr>
          <p:nvPr/>
        </p:nvCxnSpPr>
        <p:spPr>
          <a:xfrm flipH="1" flipV="1">
            <a:off x="3036736" y="3086689"/>
            <a:ext cx="435669" cy="84840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21A59E2-21D5-094F-D8A3-4436D4E62BDA}"/>
              </a:ext>
            </a:extLst>
          </p:cNvPr>
          <p:cNvCxnSpPr>
            <a:cxnSpLocks/>
          </p:cNvCxnSpPr>
          <p:nvPr/>
        </p:nvCxnSpPr>
        <p:spPr>
          <a:xfrm flipV="1">
            <a:off x="4008757" y="3353658"/>
            <a:ext cx="159314" cy="58143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2EAAF12-C09F-6043-3F1F-B23D9770BCBE}"/>
              </a:ext>
            </a:extLst>
          </p:cNvPr>
          <p:cNvCxnSpPr>
            <a:cxnSpLocks/>
          </p:cNvCxnSpPr>
          <p:nvPr/>
        </p:nvCxnSpPr>
        <p:spPr>
          <a:xfrm flipH="1" flipV="1">
            <a:off x="2860270" y="3166732"/>
            <a:ext cx="29934" cy="143851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0178767C-BAE1-6F9B-727C-77C42E02E52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419237" y="3154398"/>
            <a:ext cx="229274" cy="44849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197B856-83AC-60B2-5BA1-AE3B3F5666B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 flipV="1">
            <a:off x="10842481" y="2432453"/>
            <a:ext cx="206772" cy="61288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FF1C04C-DC6D-5989-A505-27A0D75B896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437469" y="3398069"/>
            <a:ext cx="192810" cy="44849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A2D2F08-C13C-8A2D-0117-37F4DB1A0E4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442883" y="1791860"/>
            <a:ext cx="277771" cy="50030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10DA77C-9A43-42B4-9738-EEF0EA0D752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10831262" y="2918508"/>
            <a:ext cx="257784" cy="58430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D9CE53D-FC11-CBDD-6FFE-22E5E2D67FD9}"/>
              </a:ext>
            </a:extLst>
          </p:cNvPr>
          <p:cNvSpPr txBox="1"/>
          <p:nvPr/>
        </p:nvSpPr>
        <p:spPr bwMode="auto">
          <a:xfrm>
            <a:off x="8588476" y="5405904"/>
            <a:ext cx="325602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b="0" dirty="0">
                <a:solidFill>
                  <a:schemeClr val="tx2"/>
                </a:solidFill>
              </a:rPr>
              <a:t>Worst-case (Fe-Cr prosthesis): </a:t>
            </a:r>
            <a:r>
              <a:rPr lang="en-US" sz="1200" b="1" dirty="0">
                <a:solidFill>
                  <a:schemeClr val="tx2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sz="1200" b="1" baseline="-25000" dirty="0">
                <a:solidFill>
                  <a:schemeClr val="tx2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200" b="1" dirty="0">
                <a:solidFill>
                  <a:schemeClr val="tx2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=1.0023</a:t>
            </a:r>
            <a:br>
              <a:rPr lang="en-US" sz="1200" b="1" dirty="0">
                <a:solidFill>
                  <a:schemeClr val="tx2"/>
                </a:solidFill>
              </a:rPr>
            </a:br>
            <a:r>
              <a:rPr lang="en-US" sz="1200" b="0" dirty="0" err="1">
                <a:solidFill>
                  <a:schemeClr val="tx2"/>
                </a:solidFill>
              </a:rPr>
              <a:t>F</a:t>
            </a:r>
            <a:r>
              <a:rPr lang="en-US" sz="1200" b="0" baseline="-25000" dirty="0" err="1">
                <a:solidFill>
                  <a:schemeClr val="tx2"/>
                </a:solidFill>
              </a:rPr>
              <a:t>m</a:t>
            </a:r>
            <a:r>
              <a:rPr lang="en-US" sz="1200" b="0" dirty="0" err="1">
                <a:solidFill>
                  <a:schemeClr val="tx2"/>
                </a:solidFill>
              </a:rPr>
              <a:t>≈mg</a:t>
            </a:r>
            <a:r>
              <a:rPr lang="en-US" sz="1200" b="0" dirty="0">
                <a:solidFill>
                  <a:schemeClr val="tx2"/>
                </a:solidFill>
              </a:rPr>
              <a:t> for B</a:t>
            </a:r>
            <a:r>
              <a:rPr lang="en-US" sz="1200" b="0" dirty="0">
                <a:solidFill>
                  <a:schemeClr val="tx2"/>
                </a:solidFill>
                <a:sym typeface="Symbol" panose="05050102010706020507" pitchFamily="18" charset="2"/>
              </a:rPr>
              <a:t>B≈42 T/m</a:t>
            </a:r>
            <a:r>
              <a:rPr lang="en-US" sz="1200" b="0" baseline="30000" dirty="0">
                <a:solidFill>
                  <a:schemeClr val="tx2"/>
                </a:solidFill>
                <a:sym typeface="Symbol" panose="05050102010706020507" pitchFamily="18" charset="2"/>
              </a:rPr>
              <a:t>2 </a:t>
            </a:r>
            <a:r>
              <a:rPr lang="en-US" sz="1200" b="0" dirty="0">
                <a:solidFill>
                  <a:schemeClr val="tx2"/>
                </a:solidFill>
                <a:sym typeface="Symbol" panose="05050102010706020507" pitchFamily="18" charset="2"/>
              </a:rPr>
              <a:t>(i.e. ~ 20 T MRI magnet!)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6009E14-BC20-485D-2DC5-26A55D5F1C01}"/>
              </a:ext>
            </a:extLst>
          </p:cNvPr>
          <p:cNvSpPr txBox="1"/>
          <p:nvPr/>
        </p:nvSpPr>
        <p:spPr bwMode="auto">
          <a:xfrm>
            <a:off x="8928158" y="2238765"/>
            <a:ext cx="205857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b="0" dirty="0">
                <a:solidFill>
                  <a:schemeClr val="tx2"/>
                </a:solidFill>
              </a:rPr>
              <a:t>Historical prosthesis samples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80D5288-1C0B-40B2-A5A2-45C815ABA099}"/>
              </a:ext>
            </a:extLst>
          </p:cNvPr>
          <p:cNvSpPr/>
          <p:nvPr/>
        </p:nvSpPr>
        <p:spPr>
          <a:xfrm>
            <a:off x="279337" y="5938992"/>
            <a:ext cx="23294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b="0" baseline="0" dirty="0">
                <a:solidFill>
                  <a:schemeClr val="tx2"/>
                </a:solidFill>
              </a:rPr>
              <a:t>Credit: </a:t>
            </a:r>
            <a:r>
              <a:rPr lang="en-US" sz="1400" b="1" baseline="0" dirty="0">
                <a:solidFill>
                  <a:schemeClr val="tx2"/>
                </a:solidFill>
              </a:rPr>
              <a:t>Mariano Pentella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602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26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E35E3D7-EA1A-F2E6-5B5D-48AA44ECE3B3}"/>
              </a:ext>
            </a:extLst>
          </p:cNvPr>
          <p:cNvGrpSpPr/>
          <p:nvPr/>
        </p:nvGrpSpPr>
        <p:grpSpPr>
          <a:xfrm>
            <a:off x="1981200" y="1755289"/>
            <a:ext cx="2807589" cy="2248266"/>
            <a:chOff x="1591626" y="3958721"/>
            <a:chExt cx="2807589" cy="224826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CC50FB0-BCD3-F0E9-DD41-8717DA149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31459" y="4258864"/>
              <a:ext cx="2567756" cy="1948123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EA9C130-F05E-C191-9833-D0D358076A99}"/>
                </a:ext>
              </a:extLst>
            </p:cNvPr>
            <p:cNvCxnSpPr/>
            <p:nvPr/>
          </p:nvCxnSpPr>
          <p:spPr>
            <a:xfrm flipH="1" flipV="1">
              <a:off x="2212459" y="3958721"/>
              <a:ext cx="304800" cy="60960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7D171E7-099D-C70C-7797-11D0D8A31D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51073" y="4324454"/>
              <a:ext cx="923197" cy="210897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09E24C0-77EF-3431-ECE5-8E9B45E63086}"/>
                </a:ext>
              </a:extLst>
            </p:cNvPr>
            <p:cNvSpPr txBox="1"/>
            <p:nvPr/>
          </p:nvSpPr>
          <p:spPr>
            <a:xfrm>
              <a:off x="2959620" y="3993483"/>
              <a:ext cx="11061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>
                  <a:solidFill>
                    <a:schemeClr val="tx2"/>
                  </a:solidFill>
                </a:rPr>
                <a:t>B</a:t>
              </a:r>
              <a:r>
                <a:rPr lang="en-US" sz="1600" baseline="-25000">
                  <a:solidFill>
                    <a:schemeClr val="tx2"/>
                  </a:solidFill>
                </a:rPr>
                <a:t>tangent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7C17E0F-2E6B-2517-B8F9-19F9A1B3F65C}"/>
                </a:ext>
              </a:extLst>
            </p:cNvPr>
            <p:cNvSpPr txBox="1"/>
            <p:nvPr/>
          </p:nvSpPr>
          <p:spPr>
            <a:xfrm>
              <a:off x="1591626" y="4033282"/>
              <a:ext cx="8041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>
                  <a:solidFill>
                    <a:schemeClr val="tx2"/>
                  </a:solidFill>
                </a:rPr>
                <a:t>B</a:t>
              </a:r>
              <a:r>
                <a:rPr lang="en-US" sz="1600" baseline="-25000">
                  <a:solidFill>
                    <a:schemeClr val="tx2"/>
                  </a:solidFill>
                </a:rPr>
                <a:t>normal</a:t>
              </a:r>
            </a:p>
          </p:txBody>
        </p:sp>
      </p:grp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6B6AD588-A8F3-6158-18B1-59165F397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616" y="755117"/>
            <a:ext cx="11376024" cy="4608512"/>
          </a:xfr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Back to Maxwell</a:t>
            </a:r>
            <a:r>
              <a:rPr lang="en-US" sz="1600" b="0" dirty="0"/>
              <a:t>: Unique solution of Laplace equation in a source-free domain + Neumann (normal field) or Dirichlet (tangential) boundary conditions (if: simply connected domain, smooth boundary)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Reduce problem dimensionality</a:t>
            </a:r>
            <a:r>
              <a:rPr lang="en-US" sz="1600" b="0" dirty="0"/>
              <a:t>: scan only the boundary, fit a BEM model to get interior values at arbitrary resolution </a:t>
            </a:r>
            <a:br>
              <a:rPr lang="en-US" sz="1600" b="0" dirty="0"/>
            </a:br>
            <a:r>
              <a:rPr lang="en-US" sz="1600" b="0" dirty="0"/>
              <a:t>(no volume mesh required !)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Back to Maxwell: </a:t>
            </a:r>
            <a:r>
              <a:rPr lang="en-US" sz="1600" b="0" dirty="0"/>
              <a:t>Maximum Principle: extremal values always</a:t>
            </a:r>
            <a:br>
              <a:rPr lang="en-US" sz="1600" b="0" dirty="0"/>
            </a:br>
            <a:r>
              <a:rPr lang="en-US" sz="1600" b="0" dirty="0"/>
              <a:t>on the boundary → metrological advantage of interpolating the interior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R&amp;D challenges: automated meshing and setup of BEM model;</a:t>
            </a:r>
            <a:br>
              <a:rPr lang="en-US" sz="1600" b="0" dirty="0"/>
            </a:br>
            <a:r>
              <a:rPr lang="en-US" sz="1600" b="0" dirty="0"/>
              <a:t>hybrid boundary conditions (e.g. integrals from flux measurements);</a:t>
            </a:r>
            <a:br>
              <a:rPr lang="en-US" sz="1600" b="0" dirty="0"/>
            </a:br>
            <a:r>
              <a:rPr lang="en-US" sz="1600" b="0" dirty="0"/>
              <a:t>incorporate arbitrarily scattered/multiple/interior points</a:t>
            </a:r>
            <a:endParaRPr lang="en-US" sz="1600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8FCCA2DC-10E5-8967-AC62-E142E7A69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199" y="222246"/>
            <a:ext cx="11376025" cy="1065742"/>
          </a:xfrm>
        </p:spPr>
        <p:txBody>
          <a:bodyPr/>
          <a:lstStyle/>
          <a:p>
            <a:r>
              <a:rPr lang="en-US" dirty="0"/>
              <a:t>FEM/BEM processing of boundary data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9FD0E84-79E7-6076-FE13-22C55BB5BAE9}"/>
              </a:ext>
            </a:extLst>
          </p:cNvPr>
          <p:cNvGrpSpPr/>
          <p:nvPr/>
        </p:nvGrpSpPr>
        <p:grpSpPr>
          <a:xfrm>
            <a:off x="6790569" y="1954149"/>
            <a:ext cx="5308395" cy="4367727"/>
            <a:chOff x="6705600" y="1294392"/>
            <a:chExt cx="5308395" cy="4367727"/>
          </a:xfrm>
        </p:grpSpPr>
        <p:pic>
          <p:nvPicPr>
            <p:cNvPr id="14" name="53430EB3-7F76-4563-822F-E966D0BCF225">
              <a:extLst>
                <a:ext uri="{FF2B5EF4-FFF2-40B4-BE49-F238E27FC236}">
                  <a16:creationId xmlns:a16="http://schemas.microsoft.com/office/drawing/2014/main" id="{00808569-593A-F519-7F0C-E577A2E64A2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05600" y="1463811"/>
              <a:ext cx="2850435" cy="4096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1E88C43-EF6F-2537-45A4-E86A3757CDEE}"/>
                </a:ext>
              </a:extLst>
            </p:cNvPr>
            <p:cNvGrpSpPr/>
            <p:nvPr/>
          </p:nvGrpSpPr>
          <p:grpSpPr>
            <a:xfrm>
              <a:off x="9687630" y="1294392"/>
              <a:ext cx="2326365" cy="4367727"/>
              <a:chOff x="2591266" y="1495787"/>
              <a:chExt cx="2326365" cy="436772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30CF445-4CD1-93B7-53C4-BEA122E8E2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1195561" y="2982923"/>
                <a:ext cx="4003781" cy="1055478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F3C39624-7C83-ACF1-022A-1308FDD2FF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2311418" y="2893351"/>
                <a:ext cx="4003778" cy="1208649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C696F7C-4DD2-42CF-F2E8-F9680578691E}"/>
                  </a:ext>
                </a:extLst>
              </p:cNvPr>
              <p:cNvSpPr txBox="1"/>
              <p:nvPr/>
            </p:nvSpPr>
            <p:spPr>
              <a:xfrm>
                <a:off x="2591266" y="5401849"/>
                <a:ext cx="12123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/>
                  <a:t>BEM</a:t>
                </a:r>
                <a:br>
                  <a:rPr lang="en-US" sz="1200"/>
                </a:br>
                <a:r>
                  <a:rPr lang="en-US" sz="1200"/>
                  <a:t>reconstruction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F7CC71D-58AA-971A-4C82-5183116F1C5F}"/>
                  </a:ext>
                </a:extLst>
              </p:cNvPr>
              <p:cNvSpPr txBox="1"/>
              <p:nvPr/>
            </p:nvSpPr>
            <p:spPr>
              <a:xfrm>
                <a:off x="3959053" y="5448016"/>
                <a:ext cx="80540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Full grid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F9C2ED-B5E7-5A7D-7FB1-F1292A102266}"/>
                  </a:ext>
                </a:extLst>
              </p:cNvPr>
              <p:cNvSpPr txBox="1"/>
              <p:nvPr/>
            </p:nvSpPr>
            <p:spPr bwMode="auto">
              <a:xfrm>
                <a:off x="722940" y="4816022"/>
                <a:ext cx="5652655" cy="6936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600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p>
                        <m:sSup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1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sz="1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</m:t>
                      </m:r>
                      <m:r>
                        <a:rPr lang="en-U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))=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sSup>
                        <m:sSup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F9C2ED-B5E7-5A7D-7FB1-F1292A10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2940" y="4816022"/>
                <a:ext cx="5652655" cy="69365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E836E12F-8EA8-7DA3-1C3C-BED2313F7D13}"/>
              </a:ext>
            </a:extLst>
          </p:cNvPr>
          <p:cNvSpPr txBox="1"/>
          <p:nvPr/>
        </p:nvSpPr>
        <p:spPr>
          <a:xfrm>
            <a:off x="584883" y="4628611"/>
            <a:ext cx="5840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2D example, cylindrical symmetry:                  Measurement uncertainty at |z|=r</a:t>
            </a:r>
            <a:r>
              <a:rPr lang="en-US" sz="1200" baseline="-25000" dirty="0">
                <a:solidFill>
                  <a:schemeClr val="tx2"/>
                </a:solidFill>
              </a:rPr>
              <a:t>0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9A7C16A-0CA3-610D-7A44-30873E2A3777}"/>
              </a:ext>
            </a:extLst>
          </p:cNvPr>
          <p:cNvCxnSpPr>
            <a:cxnSpLocks/>
          </p:cNvCxnSpPr>
          <p:nvPr/>
        </p:nvCxnSpPr>
        <p:spPr>
          <a:xfrm>
            <a:off x="4648200" y="4892970"/>
            <a:ext cx="140589" cy="234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08BC5E78-5D6D-DAA2-B65D-777BFCDA90F5}"/>
              </a:ext>
            </a:extLst>
          </p:cNvPr>
          <p:cNvSpPr/>
          <p:nvPr/>
        </p:nvSpPr>
        <p:spPr>
          <a:xfrm>
            <a:off x="8384800" y="1551183"/>
            <a:ext cx="35904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US" sz="1400" b="0" baseline="0" dirty="0">
                <a:solidFill>
                  <a:schemeClr val="tx2"/>
                </a:solidFill>
              </a:rPr>
              <a:t>Credit: </a:t>
            </a:r>
            <a:r>
              <a:rPr lang="en-US" sz="1400" b="1" baseline="0" dirty="0">
                <a:solidFill>
                  <a:schemeClr val="tx2"/>
                </a:solidFill>
              </a:rPr>
              <a:t>Carlo Petrone</a:t>
            </a:r>
            <a:r>
              <a:rPr lang="en-US" sz="1400" b="0" baseline="0" dirty="0">
                <a:solidFill>
                  <a:schemeClr val="tx2"/>
                </a:solidFill>
              </a:rPr>
              <a:t>, </a:t>
            </a:r>
            <a:r>
              <a:rPr lang="en-US" sz="1400" b="1" baseline="0" dirty="0">
                <a:solidFill>
                  <a:schemeClr val="tx2"/>
                </a:solidFill>
              </a:rPr>
              <a:t>Melvin Liebsch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1545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27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D4921C82-5365-278F-C3BD-BF1A0134A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1026"/>
            <a:ext cx="8867812" cy="1261884"/>
          </a:xfrm>
        </p:spPr>
        <p:txBody>
          <a:bodyPr wrap="none">
            <a:spAutoFit/>
          </a:bodyPr>
          <a:lstStyle/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0" dirty="0"/>
              <a:t>Combine optimally the strong points of computer modeling and measurement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0" dirty="0"/>
              <a:t>Formalize and automate the comparison of computed and measured quantities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0" dirty="0"/>
              <a:t>Example: CERN ISOLDE 90° High Resolution Separator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b="0" dirty="0"/>
          </a:p>
        </p:txBody>
      </p:sp>
      <p:sp>
        <p:nvSpPr>
          <p:cNvPr id="44" name="Title 2">
            <a:extLst>
              <a:ext uri="{FF2B5EF4-FFF2-40B4-BE49-F238E27FC236}">
                <a16:creationId xmlns:a16="http://schemas.microsoft.com/office/drawing/2014/main" id="{C60CD33D-ED09-BEEA-A735-D2D9CB734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91241"/>
            <a:ext cx="11658600" cy="464607"/>
          </a:xfrm>
        </p:spPr>
        <p:txBody>
          <a:bodyPr/>
          <a:lstStyle/>
          <a:p>
            <a:r>
              <a:rPr lang="en-US" dirty="0"/>
              <a:t>Hybrid approach: data-driven Digital Twins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4D56587-4ED0-83EF-95C5-368854F4C5B4}"/>
              </a:ext>
            </a:extLst>
          </p:cNvPr>
          <p:cNvGrpSpPr/>
          <p:nvPr/>
        </p:nvGrpSpPr>
        <p:grpSpPr>
          <a:xfrm>
            <a:off x="6675384" y="2133600"/>
            <a:ext cx="3383016" cy="2072999"/>
            <a:chOff x="160867" y="3152775"/>
            <a:chExt cx="4868333" cy="2952750"/>
          </a:xfrm>
        </p:grpSpPr>
        <p:pic>
          <p:nvPicPr>
            <p:cNvPr id="46" name="Picture 45" descr="A picture containing orange, area, dirty, miller&#10;&#10;Description automatically generated">
              <a:extLst>
                <a:ext uri="{FF2B5EF4-FFF2-40B4-BE49-F238E27FC236}">
                  <a16:creationId xmlns:a16="http://schemas.microsoft.com/office/drawing/2014/main" id="{2442A972-72B4-BF6E-617C-B778293CB7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0867" y="3152775"/>
              <a:ext cx="4868333" cy="2952750"/>
            </a:xfrm>
            <a:prstGeom prst="rect">
              <a:avLst/>
            </a:prstGeom>
          </p:spPr>
        </p:pic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F66C1B2-D9B9-F998-FDE2-7B5104834DDE}"/>
                </a:ext>
              </a:extLst>
            </p:cNvPr>
            <p:cNvCxnSpPr>
              <a:cxnSpLocks/>
              <a:stCxn id="48" idx="0"/>
            </p:cNvCxnSpPr>
            <p:nvPr/>
          </p:nvCxnSpPr>
          <p:spPr bwMode="auto">
            <a:xfrm flipV="1">
              <a:off x="4389592" y="4346695"/>
              <a:ext cx="214227" cy="99756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6BF3563-B879-EDB8-39DA-C0031C635241}"/>
                </a:ext>
              </a:extLst>
            </p:cNvPr>
            <p:cNvSpPr txBox="1"/>
            <p:nvPr/>
          </p:nvSpPr>
          <p:spPr>
            <a:xfrm>
              <a:off x="3749984" y="5344258"/>
              <a:ext cx="1279216" cy="3945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FFFFFF"/>
                  </a:solidFill>
                  <a:ea typeface="HardingText-Regular" panose="02000503000000000000" pitchFamily="2" charset="0"/>
                  <a:cs typeface="Calibri" panose="020F0502020204030204" pitchFamily="34" charset="0"/>
                </a:rPr>
                <a:t>beam pipe</a:t>
              </a:r>
              <a:endParaRPr lang="en-US" sz="1200">
                <a:solidFill>
                  <a:srgbClr val="FFFFFF"/>
                </a:solidFill>
              </a:endParaRP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97119490-F2C8-BABA-F64B-BB90BB3DC6A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96047" y="4540434"/>
              <a:ext cx="1853403" cy="121725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60C8B0B-30DA-9E1F-15AF-98EEEF069BC5}"/>
                </a:ext>
              </a:extLst>
            </p:cNvPr>
            <p:cNvSpPr txBox="1"/>
            <p:nvPr/>
          </p:nvSpPr>
          <p:spPr>
            <a:xfrm>
              <a:off x="1307054" y="5710181"/>
              <a:ext cx="3569007" cy="3945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FFFFFF"/>
                  </a:solidFill>
                  <a:ea typeface="HardingText-Regular" panose="02000503000000000000" pitchFamily="2" charset="0"/>
                  <a:cs typeface="Calibri" panose="020F0502020204030204" pitchFamily="34" charset="0"/>
                </a:rPr>
                <a:t>Sensors in the fringe field region</a:t>
              </a:r>
              <a:endParaRPr lang="en-US" sz="1200">
                <a:solidFill>
                  <a:srgbClr val="FFFFFF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B3D207B0-1BBC-C67F-A9E1-6D053323D4D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61977" y="4564585"/>
              <a:ext cx="472692" cy="117422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2D82FABF-F63F-E003-EA3D-2DEA777F92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0017" y="2146518"/>
            <a:ext cx="2018221" cy="2053555"/>
          </a:xfrm>
          <a:prstGeom prst="rect">
            <a:avLst/>
          </a:prstGeom>
        </p:spPr>
      </p:pic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95E9824-3F97-57CB-B056-D94246890E68}"/>
              </a:ext>
            </a:extLst>
          </p:cNvPr>
          <p:cNvCxnSpPr>
            <a:cxnSpLocks/>
          </p:cNvCxnSpPr>
          <p:nvPr/>
        </p:nvCxnSpPr>
        <p:spPr>
          <a:xfrm>
            <a:off x="1828800" y="3151991"/>
            <a:ext cx="432000" cy="0"/>
          </a:xfrm>
          <a:prstGeom prst="straightConnector1">
            <a:avLst/>
          </a:prstGeom>
          <a:noFill/>
          <a:ln w="19050">
            <a:solidFill>
              <a:schemeClr val="tx2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C8BB0E1D-4E74-3DE7-49B7-8B34546E3ED5}"/>
              </a:ext>
            </a:extLst>
          </p:cNvPr>
          <p:cNvSpPr/>
          <p:nvPr/>
        </p:nvSpPr>
        <p:spPr>
          <a:xfrm>
            <a:off x="2987549" y="4478964"/>
            <a:ext cx="92336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  <a:t>computation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9DA677B-635F-0AD5-D00F-031D01495B29}"/>
              </a:ext>
            </a:extLst>
          </p:cNvPr>
          <p:cNvSpPr/>
          <p:nvPr/>
        </p:nvSpPr>
        <p:spPr>
          <a:xfrm>
            <a:off x="114790" y="2882002"/>
            <a:ext cx="1623129" cy="4934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solidFill>
              <a:schemeClr val="tx2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GB" sz="1600" b="1" dirty="0">
                <a:solidFill>
                  <a:schemeClr val="tx2"/>
                </a:solidFill>
                <a:cs typeface="Calibri" pitchFamily="34" charset="0"/>
                <a:sym typeface="Symbol"/>
              </a:rPr>
              <a:t>Parameters </a:t>
            </a:r>
            <a:r>
              <a:rPr lang="en-GB" sz="1600" b="1" i="1" dirty="0">
                <a:solidFill>
                  <a:schemeClr val="tx2"/>
                </a:solidFill>
                <a:cs typeface="Calibri" pitchFamily="34" charset="0"/>
                <a:sym typeface="Symbol"/>
              </a:rPr>
              <a:t>p</a:t>
            </a:r>
            <a:endParaRPr lang="en-GB" sz="1600" b="1" dirty="0">
              <a:solidFill>
                <a:schemeClr val="tx2"/>
              </a:solidFill>
              <a:cs typeface="Calibri" pitchFamily="34" charset="0"/>
              <a:sym typeface="Symbol"/>
            </a:endParaRPr>
          </a:p>
          <a:p>
            <a:pPr algn="ctr"/>
            <a:r>
              <a:rPr lang="en-GB" sz="1600" dirty="0">
                <a:solidFill>
                  <a:schemeClr val="tx2"/>
                </a:solidFill>
                <a:cs typeface="Calibri" pitchFamily="34" charset="0"/>
                <a:sym typeface="Symbol"/>
              </a:rPr>
              <a:t>(g, </a:t>
            </a: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/>
              </a:rPr>
              <a:t>µ</a:t>
            </a:r>
            <a:r>
              <a:rPr lang="en-GB" sz="1600" baseline="-25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/>
              </a:rPr>
              <a:t>r</a:t>
            </a:r>
            <a:r>
              <a:rPr lang="en-GB" sz="1600" b="1" dirty="0">
                <a:solidFill>
                  <a:schemeClr val="tx2"/>
                </a:solidFill>
                <a:cs typeface="Calibri" pitchFamily="34" charset="0"/>
                <a:sym typeface="Symbol"/>
              </a:rPr>
              <a:t>)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19FADF2-F991-CCD4-84EE-0A2F7848B1DF}"/>
              </a:ext>
            </a:extLst>
          </p:cNvPr>
          <p:cNvSpPr/>
          <p:nvPr/>
        </p:nvSpPr>
        <p:spPr>
          <a:xfrm>
            <a:off x="116543" y="4112376"/>
            <a:ext cx="1623130" cy="65924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solidFill>
              <a:schemeClr val="tx2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GB" sz="1600" b="1" dirty="0">
                <a:solidFill>
                  <a:schemeClr val="tx2"/>
                </a:solidFill>
                <a:cs typeface="Calibri" pitchFamily="34" charset="0"/>
                <a:sym typeface="Symbol"/>
              </a:rPr>
              <a:t>Bayesian priors</a:t>
            </a:r>
          </a:p>
          <a:p>
            <a:pPr algn="ctr"/>
            <a:r>
              <a:rPr lang="en-GB" sz="1600" dirty="0">
                <a:solidFill>
                  <a:schemeClr val="tx2"/>
                </a:solidFill>
                <a:cs typeface="Calibri" pitchFamily="34" charset="0"/>
                <a:sym typeface="Symbol"/>
              </a:rPr>
              <a:t>(g</a:t>
            </a:r>
            <a:r>
              <a:rPr lang="en-GB" sz="1600" baseline="-25000" dirty="0">
                <a:solidFill>
                  <a:schemeClr val="tx2"/>
                </a:solidFill>
                <a:cs typeface="Calibri" pitchFamily="34" charset="0"/>
                <a:sym typeface="Symbol"/>
              </a:rPr>
              <a:t>0</a:t>
            </a:r>
            <a:r>
              <a:rPr lang="en-GB" sz="1600" dirty="0">
                <a:solidFill>
                  <a:schemeClr val="tx2"/>
                </a:solidFill>
                <a:cs typeface="Calibri" pitchFamily="34" charset="0"/>
                <a:sym typeface="Symbol"/>
              </a:rPr>
              <a:t>,</a:t>
            </a:r>
            <a:r>
              <a:rPr lang="el-GR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/>
              </a:rPr>
              <a:t>σ</a:t>
            </a:r>
            <a:r>
              <a:rPr lang="en-GB" sz="1600" baseline="-25000" dirty="0">
                <a:solidFill>
                  <a:schemeClr val="tx2"/>
                </a:solidFill>
                <a:cs typeface="Calibri" pitchFamily="34" charset="0"/>
                <a:sym typeface="Symbol"/>
              </a:rPr>
              <a:t>g</a:t>
            </a:r>
            <a:r>
              <a:rPr lang="en-GB" sz="1600" dirty="0">
                <a:solidFill>
                  <a:schemeClr val="tx2"/>
                </a:solidFill>
                <a:cs typeface="Calibri" pitchFamily="34" charset="0"/>
                <a:sym typeface="Symbol"/>
              </a:rPr>
              <a:t>), (</a:t>
            </a: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/>
              </a:rPr>
              <a:t>µ</a:t>
            </a:r>
            <a:r>
              <a:rPr lang="en-GB" sz="1600" baseline="-25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/>
              </a:rPr>
              <a:t>r0,</a:t>
            </a:r>
            <a:r>
              <a:rPr lang="el-GR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/>
              </a:rPr>
              <a:t>σ</a:t>
            </a:r>
            <a:r>
              <a:rPr lang="en-GB" sz="1600" baseline="-25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/>
              </a:rPr>
              <a:t>µr</a:t>
            </a:r>
            <a:r>
              <a:rPr lang="en-GB" sz="1600" b="1" dirty="0">
                <a:solidFill>
                  <a:schemeClr val="tx2"/>
                </a:solidFill>
                <a:cs typeface="Calibri" pitchFamily="34" charset="0"/>
                <a:sym typeface="Symbol"/>
              </a:rPr>
              <a:t>)</a:t>
            </a:r>
            <a:endParaRPr lang="en-US" sz="1600" b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0A80587-6C22-48C1-3CEC-A2178914E92D}"/>
                  </a:ext>
                </a:extLst>
              </p:cNvPr>
              <p:cNvSpPr txBox="1"/>
              <p:nvPr/>
            </p:nvSpPr>
            <p:spPr bwMode="auto">
              <a:xfrm>
                <a:off x="3167763" y="4548132"/>
                <a:ext cx="4800599" cy="8914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d>
                      <m:r>
                        <a:rPr lang="en-US" sz="1600" b="0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r>
                                        <a:rPr lang="en-US" sz="16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1600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  <m:sup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 b="0" i="0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comp</m:t>
                                          </m:r>
                                        </m:sup>
                                      </m:sSubSup>
                                      <m:d>
                                        <m:dPr>
                                          <m:ctrlP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b="1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𝒑</m:t>
                                          </m:r>
                                        </m:e>
                                      </m:d>
                                      <m:r>
                                        <a:rPr lang="en-US" sz="16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  <m:sup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 b="0" i="0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meas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6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0A80587-6C22-48C1-3CEC-A2178914E9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67763" y="4548132"/>
                <a:ext cx="4800599" cy="8914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Oval 57">
            <a:extLst>
              <a:ext uri="{FF2B5EF4-FFF2-40B4-BE49-F238E27FC236}">
                <a16:creationId xmlns:a16="http://schemas.microsoft.com/office/drawing/2014/main" id="{91E875AD-9820-C1CA-4EB2-AE6DB684A501}"/>
              </a:ext>
            </a:extLst>
          </p:cNvPr>
          <p:cNvSpPr/>
          <p:nvPr/>
        </p:nvSpPr>
        <p:spPr>
          <a:xfrm>
            <a:off x="3437160" y="3151991"/>
            <a:ext cx="64008" cy="64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022644B-27B7-1B04-B8E5-81D41028B6A9}"/>
              </a:ext>
            </a:extLst>
          </p:cNvPr>
          <p:cNvSpPr/>
          <p:nvPr/>
        </p:nvSpPr>
        <p:spPr>
          <a:xfrm>
            <a:off x="4273488" y="2551860"/>
            <a:ext cx="150416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  <a:t>… and we want</a:t>
            </a:r>
            <a:b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</a:br>
            <a: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  <a:t>the field here …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243AC5C-FA0C-A8C9-3185-E649D44A2D56}"/>
              </a:ext>
            </a:extLst>
          </p:cNvPr>
          <p:cNvSpPr/>
          <p:nvPr/>
        </p:nvSpPr>
        <p:spPr>
          <a:xfrm>
            <a:off x="4379306" y="3402601"/>
            <a:ext cx="12925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  <a:t>… but we can only</a:t>
            </a:r>
            <a:b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</a:br>
            <a: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  <a:t>measure </a:t>
            </a:r>
            <a:r>
              <a:rPr lang="en-GB" sz="1200" i="1" dirty="0" err="1">
                <a:solidFill>
                  <a:schemeClr val="tx2"/>
                </a:solidFill>
                <a:cs typeface="Calibri" pitchFamily="34" charset="0"/>
                <a:sym typeface="Symbol"/>
              </a:rPr>
              <a:t>B</a:t>
            </a:r>
            <a:r>
              <a:rPr lang="en-GB" sz="1200" i="1" baseline="-25000" dirty="0" err="1">
                <a:solidFill>
                  <a:schemeClr val="tx2"/>
                </a:solidFill>
                <a:cs typeface="Calibri" pitchFamily="34" charset="0"/>
                <a:sym typeface="Symbol"/>
              </a:rPr>
              <a:t>j</a:t>
            </a:r>
            <a: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  <a:t> there !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D1CBF6E-DA9A-6045-4197-3C9CED31E604}"/>
              </a:ext>
            </a:extLst>
          </p:cNvPr>
          <p:cNvSpPr/>
          <p:nvPr/>
        </p:nvSpPr>
        <p:spPr>
          <a:xfrm>
            <a:off x="10598501" y="2688991"/>
            <a:ext cx="1460535" cy="91181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solidFill>
              <a:schemeClr val="tx2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GB" sz="1600" b="1" dirty="0">
                <a:solidFill>
                  <a:schemeClr val="tx2"/>
                </a:solidFill>
                <a:cs typeface="Calibri" pitchFamily="34" charset="0"/>
                <a:sym typeface="Symbol"/>
              </a:rPr>
              <a:t>Measurement </a:t>
            </a:r>
            <a:br>
              <a:rPr lang="en-GB" sz="1600" b="1" dirty="0">
                <a:solidFill>
                  <a:schemeClr val="tx2"/>
                </a:solidFill>
                <a:cs typeface="Calibri" pitchFamily="34" charset="0"/>
                <a:sym typeface="Symbol"/>
              </a:rPr>
            </a:br>
            <a:r>
              <a:rPr lang="en-GB" sz="1600" b="1" dirty="0">
                <a:solidFill>
                  <a:schemeClr val="tx2"/>
                </a:solidFill>
                <a:cs typeface="Calibri" pitchFamily="34" charset="0"/>
                <a:sym typeface="Symbol"/>
              </a:rPr>
              <a:t>uncertainty</a:t>
            </a:r>
          </a:p>
          <a:p>
            <a:pPr algn="ctr"/>
            <a:r>
              <a:rPr lang="el-GR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/>
              </a:rPr>
              <a:t>σ</a:t>
            </a:r>
            <a:r>
              <a:rPr lang="en-GB" sz="1600" baseline="-25000" dirty="0">
                <a:solidFill>
                  <a:schemeClr val="tx2"/>
                </a:solidFill>
                <a:cs typeface="Calibri" pitchFamily="34" charset="0"/>
                <a:sym typeface="Symbol"/>
              </a:rPr>
              <a:t>B</a:t>
            </a:r>
            <a:endParaRPr lang="en-US" sz="1600" b="1" dirty="0">
              <a:solidFill>
                <a:schemeClr val="tx2"/>
              </a:solidFill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0C8B8C0-34C2-97FC-734B-4942F1B046D3}"/>
              </a:ext>
            </a:extLst>
          </p:cNvPr>
          <p:cNvCxnSpPr>
            <a:cxnSpLocks/>
          </p:cNvCxnSpPr>
          <p:nvPr/>
        </p:nvCxnSpPr>
        <p:spPr>
          <a:xfrm flipH="1">
            <a:off x="10134707" y="3144898"/>
            <a:ext cx="340660" cy="4916"/>
          </a:xfrm>
          <a:prstGeom prst="straightConnector1">
            <a:avLst/>
          </a:prstGeom>
          <a:noFill/>
          <a:ln w="19050">
            <a:solidFill>
              <a:schemeClr val="tx2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id="{FE4F27E4-5E00-155B-BEC1-657FF6127A2F}"/>
              </a:ext>
            </a:extLst>
          </p:cNvPr>
          <p:cNvSpPr/>
          <p:nvPr/>
        </p:nvSpPr>
        <p:spPr>
          <a:xfrm>
            <a:off x="4029637" y="3151991"/>
            <a:ext cx="64008" cy="6400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400FB749-6387-6B03-ED5E-7E6B6EB63A7A}"/>
              </a:ext>
            </a:extLst>
          </p:cNvPr>
          <p:cNvSpPr/>
          <p:nvPr/>
        </p:nvSpPr>
        <p:spPr>
          <a:xfrm>
            <a:off x="3528191" y="2739135"/>
            <a:ext cx="929149" cy="398206"/>
          </a:xfrm>
          <a:custGeom>
            <a:avLst/>
            <a:gdLst>
              <a:gd name="connsiteX0" fmla="*/ 302342 w 302342"/>
              <a:gd name="connsiteY0" fmla="*/ 0 h 265471"/>
              <a:gd name="connsiteX1" fmla="*/ 0 w 302342"/>
              <a:gd name="connsiteY1" fmla="*/ 265471 h 265471"/>
              <a:gd name="connsiteX0" fmla="*/ 1179871 w 1179871"/>
              <a:gd name="connsiteY0" fmla="*/ 0 h 346587"/>
              <a:gd name="connsiteX1" fmla="*/ 0 w 1179871"/>
              <a:gd name="connsiteY1" fmla="*/ 346587 h 346587"/>
              <a:gd name="connsiteX0" fmla="*/ 899652 w 899652"/>
              <a:gd name="connsiteY0" fmla="*/ 0 h 471948"/>
              <a:gd name="connsiteX1" fmla="*/ 0 w 899652"/>
              <a:gd name="connsiteY1" fmla="*/ 471948 h 471948"/>
              <a:gd name="connsiteX0" fmla="*/ 899652 w 899652"/>
              <a:gd name="connsiteY0" fmla="*/ 0 h 471948"/>
              <a:gd name="connsiteX1" fmla="*/ 0 w 899652"/>
              <a:gd name="connsiteY1" fmla="*/ 471948 h 471948"/>
              <a:gd name="connsiteX0" fmla="*/ 899652 w 899652"/>
              <a:gd name="connsiteY0" fmla="*/ 1099 h 473047"/>
              <a:gd name="connsiteX1" fmla="*/ 0 w 899652"/>
              <a:gd name="connsiteY1" fmla="*/ 473047 h 473047"/>
              <a:gd name="connsiteX0" fmla="*/ 929149 w 929149"/>
              <a:gd name="connsiteY0" fmla="*/ 1408 h 399614"/>
              <a:gd name="connsiteX1" fmla="*/ 0 w 929149"/>
              <a:gd name="connsiteY1" fmla="*/ 399614 h 399614"/>
              <a:gd name="connsiteX0" fmla="*/ 929149 w 929149"/>
              <a:gd name="connsiteY0" fmla="*/ 13545 h 411751"/>
              <a:gd name="connsiteX1" fmla="*/ 0 w 929149"/>
              <a:gd name="connsiteY1" fmla="*/ 411751 h 411751"/>
              <a:gd name="connsiteX0" fmla="*/ 929149 w 929149"/>
              <a:gd name="connsiteY0" fmla="*/ 0 h 398206"/>
              <a:gd name="connsiteX1" fmla="*/ 0 w 929149"/>
              <a:gd name="connsiteY1" fmla="*/ 398206 h 398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9149" h="398206">
                <a:moveTo>
                  <a:pt x="929149" y="0"/>
                </a:moveTo>
                <a:cubicBezTo>
                  <a:pt x="555522" y="29497"/>
                  <a:pt x="86033" y="221226"/>
                  <a:pt x="0" y="398206"/>
                </a:cubicBezTo>
              </a:path>
            </a:pathLst>
          </a:custGeom>
          <a:noFill/>
          <a:ln w="3175">
            <a:solidFill>
              <a:srgbClr val="FF0000"/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11B64E0-0A40-5F13-DF77-10A4AA9C2DA7}"/>
              </a:ext>
            </a:extLst>
          </p:cNvPr>
          <p:cNvSpPr/>
          <p:nvPr/>
        </p:nvSpPr>
        <p:spPr>
          <a:xfrm flipV="1">
            <a:off x="4063860" y="3250040"/>
            <a:ext cx="363983" cy="286783"/>
          </a:xfrm>
          <a:custGeom>
            <a:avLst/>
            <a:gdLst>
              <a:gd name="connsiteX0" fmla="*/ 302342 w 302342"/>
              <a:gd name="connsiteY0" fmla="*/ 0 h 265471"/>
              <a:gd name="connsiteX1" fmla="*/ 0 w 302342"/>
              <a:gd name="connsiteY1" fmla="*/ 265471 h 265471"/>
              <a:gd name="connsiteX0" fmla="*/ 1179871 w 1179871"/>
              <a:gd name="connsiteY0" fmla="*/ 0 h 346587"/>
              <a:gd name="connsiteX1" fmla="*/ 0 w 1179871"/>
              <a:gd name="connsiteY1" fmla="*/ 346587 h 346587"/>
              <a:gd name="connsiteX0" fmla="*/ 899652 w 899652"/>
              <a:gd name="connsiteY0" fmla="*/ 0 h 471948"/>
              <a:gd name="connsiteX1" fmla="*/ 0 w 899652"/>
              <a:gd name="connsiteY1" fmla="*/ 471948 h 471948"/>
              <a:gd name="connsiteX0" fmla="*/ 899652 w 899652"/>
              <a:gd name="connsiteY0" fmla="*/ 0 h 471948"/>
              <a:gd name="connsiteX1" fmla="*/ 0 w 899652"/>
              <a:gd name="connsiteY1" fmla="*/ 471948 h 471948"/>
              <a:gd name="connsiteX0" fmla="*/ 899652 w 899652"/>
              <a:gd name="connsiteY0" fmla="*/ 1099 h 473047"/>
              <a:gd name="connsiteX1" fmla="*/ 0 w 899652"/>
              <a:gd name="connsiteY1" fmla="*/ 473047 h 47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9652" h="473047">
                <a:moveTo>
                  <a:pt x="899652" y="1099"/>
                </a:moveTo>
                <a:cubicBezTo>
                  <a:pt x="769374" y="-21023"/>
                  <a:pt x="86033" y="296067"/>
                  <a:pt x="0" y="473047"/>
                </a:cubicBezTo>
              </a:path>
            </a:pathLst>
          </a:custGeom>
          <a:noFill/>
          <a:ln w="3175">
            <a:solidFill>
              <a:srgbClr val="00B050"/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D83C58CE-0002-0EA8-5607-D985D3441155}"/>
              </a:ext>
            </a:extLst>
          </p:cNvPr>
          <p:cNvCxnSpPr>
            <a:cxnSpLocks/>
          </p:cNvCxnSpPr>
          <p:nvPr/>
        </p:nvCxnSpPr>
        <p:spPr>
          <a:xfrm flipV="1">
            <a:off x="914400" y="3454081"/>
            <a:ext cx="0" cy="532436"/>
          </a:xfrm>
          <a:prstGeom prst="straightConnector1">
            <a:avLst/>
          </a:prstGeom>
          <a:noFill/>
          <a:ln w="19050">
            <a:solidFill>
              <a:schemeClr val="tx2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5020B583-C308-3378-0D84-A69B48189885}"/>
              </a:ext>
            </a:extLst>
          </p:cNvPr>
          <p:cNvCxnSpPr>
            <a:cxnSpLocks/>
          </p:cNvCxnSpPr>
          <p:nvPr/>
        </p:nvCxnSpPr>
        <p:spPr>
          <a:xfrm rot="5400000">
            <a:off x="7865505" y="4435920"/>
            <a:ext cx="730542" cy="447336"/>
          </a:xfrm>
          <a:prstGeom prst="bentConnector2">
            <a:avLst/>
          </a:prstGeom>
          <a:noFill/>
          <a:ln w="19050">
            <a:solidFill>
              <a:schemeClr val="tx2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4B7F94C3-222C-BF60-021D-5ADC25368EB6}"/>
              </a:ext>
            </a:extLst>
          </p:cNvPr>
          <p:cNvSpPr/>
          <p:nvPr/>
        </p:nvSpPr>
        <p:spPr>
          <a:xfrm>
            <a:off x="8582781" y="4487704"/>
            <a:ext cx="92336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  <a:t>measurement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CD4624C2-18C0-FCF3-1F0B-9D872AD83BB8}"/>
              </a:ext>
            </a:extLst>
          </p:cNvPr>
          <p:cNvSpPr/>
          <p:nvPr/>
        </p:nvSpPr>
        <p:spPr>
          <a:xfrm>
            <a:off x="893906" y="4779127"/>
            <a:ext cx="4800599" cy="1047886"/>
          </a:xfrm>
          <a:custGeom>
            <a:avLst/>
            <a:gdLst>
              <a:gd name="connsiteX0" fmla="*/ 7293600 w 7300800"/>
              <a:gd name="connsiteY0" fmla="*/ 1454400 h 1756800"/>
              <a:gd name="connsiteX1" fmla="*/ 7300800 w 7300800"/>
              <a:gd name="connsiteY1" fmla="*/ 1756800 h 1756800"/>
              <a:gd name="connsiteX2" fmla="*/ 115200 w 7300800"/>
              <a:gd name="connsiteY2" fmla="*/ 1756800 h 1756800"/>
              <a:gd name="connsiteX3" fmla="*/ 115200 w 7300800"/>
              <a:gd name="connsiteY3" fmla="*/ 1634400 h 1756800"/>
              <a:gd name="connsiteX4" fmla="*/ 115200 w 7300800"/>
              <a:gd name="connsiteY4" fmla="*/ 0 h 1756800"/>
              <a:gd name="connsiteX5" fmla="*/ 0 w 7300800"/>
              <a:gd name="connsiteY5" fmla="*/ 0 h 1756800"/>
              <a:gd name="connsiteX0" fmla="*/ 7178400 w 7185600"/>
              <a:gd name="connsiteY0" fmla="*/ 1454400 h 1756800"/>
              <a:gd name="connsiteX1" fmla="*/ 7185600 w 7185600"/>
              <a:gd name="connsiteY1" fmla="*/ 1756800 h 1756800"/>
              <a:gd name="connsiteX2" fmla="*/ 0 w 7185600"/>
              <a:gd name="connsiteY2" fmla="*/ 1756800 h 1756800"/>
              <a:gd name="connsiteX3" fmla="*/ 0 w 7185600"/>
              <a:gd name="connsiteY3" fmla="*/ 1634400 h 1756800"/>
              <a:gd name="connsiteX4" fmla="*/ 0 w 7185600"/>
              <a:gd name="connsiteY4" fmla="*/ 0 h 1756800"/>
              <a:gd name="connsiteX0" fmla="*/ 7154867 w 7185600"/>
              <a:gd name="connsiteY0" fmla="*/ 7200 h 1756800"/>
              <a:gd name="connsiteX1" fmla="*/ 7185600 w 7185600"/>
              <a:gd name="connsiteY1" fmla="*/ 1756800 h 1756800"/>
              <a:gd name="connsiteX2" fmla="*/ 0 w 7185600"/>
              <a:gd name="connsiteY2" fmla="*/ 1756800 h 1756800"/>
              <a:gd name="connsiteX3" fmla="*/ 0 w 7185600"/>
              <a:gd name="connsiteY3" fmla="*/ 1634400 h 1756800"/>
              <a:gd name="connsiteX4" fmla="*/ 0 w 7185600"/>
              <a:gd name="connsiteY4" fmla="*/ 0 h 1756800"/>
              <a:gd name="connsiteX0" fmla="*/ 7154867 w 7185600"/>
              <a:gd name="connsiteY0" fmla="*/ 1615929 h 3365529"/>
              <a:gd name="connsiteX1" fmla="*/ 7185600 w 7185600"/>
              <a:gd name="connsiteY1" fmla="*/ 3365529 h 3365529"/>
              <a:gd name="connsiteX2" fmla="*/ 0 w 7185600"/>
              <a:gd name="connsiteY2" fmla="*/ 3365529 h 3365529"/>
              <a:gd name="connsiteX3" fmla="*/ 0 w 7185600"/>
              <a:gd name="connsiteY3" fmla="*/ 3243129 h 3365529"/>
              <a:gd name="connsiteX4" fmla="*/ 0 w 7185600"/>
              <a:gd name="connsiteY4" fmla="*/ 0 h 3365529"/>
              <a:gd name="connsiteX0" fmla="*/ 7187810 w 7187810"/>
              <a:gd name="connsiteY0" fmla="*/ 2389688 h 3365529"/>
              <a:gd name="connsiteX1" fmla="*/ 7185600 w 7187810"/>
              <a:gd name="connsiteY1" fmla="*/ 3365529 h 3365529"/>
              <a:gd name="connsiteX2" fmla="*/ 0 w 7187810"/>
              <a:gd name="connsiteY2" fmla="*/ 3365529 h 3365529"/>
              <a:gd name="connsiteX3" fmla="*/ 0 w 7187810"/>
              <a:gd name="connsiteY3" fmla="*/ 3243129 h 3365529"/>
              <a:gd name="connsiteX4" fmla="*/ 0 w 7187810"/>
              <a:gd name="connsiteY4" fmla="*/ 0 h 3365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87810" h="3365529">
                <a:moveTo>
                  <a:pt x="7187810" y="2389688"/>
                </a:moveTo>
                <a:cubicBezTo>
                  <a:pt x="7187073" y="2714968"/>
                  <a:pt x="7186337" y="3040249"/>
                  <a:pt x="7185600" y="3365529"/>
                </a:cubicBezTo>
                <a:lnTo>
                  <a:pt x="0" y="3365529"/>
                </a:lnTo>
                <a:lnTo>
                  <a:pt x="0" y="3243129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chemeClr val="tx2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8E1F4C7-B4AB-E17D-774D-0DFF357D6316}"/>
              </a:ext>
            </a:extLst>
          </p:cNvPr>
          <p:cNvSpPr/>
          <p:nvPr/>
        </p:nvSpPr>
        <p:spPr>
          <a:xfrm>
            <a:off x="2177163" y="5916625"/>
            <a:ext cx="198120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  <a:t>Minimization </a:t>
            </a:r>
            <a:r>
              <a:rPr lang="en-GB" sz="1200" dirty="0" err="1">
                <a:solidFill>
                  <a:schemeClr val="tx2"/>
                </a:solidFill>
                <a:cs typeface="Calibri" pitchFamily="34" charset="0"/>
                <a:sym typeface="Symbol"/>
              </a:rPr>
              <a:t>w.r.t.</a:t>
            </a:r>
            <a: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  <a:t> </a:t>
            </a:r>
            <a:r>
              <a:rPr lang="en-GB" sz="1200" b="1" i="1" dirty="0">
                <a:solidFill>
                  <a:schemeClr val="tx2"/>
                </a:solidFill>
                <a:cs typeface="Calibri" pitchFamily="34" charset="0"/>
                <a:sym typeface="Symbol"/>
              </a:rPr>
              <a:t>p</a:t>
            </a:r>
            <a:endParaRPr lang="en-US" sz="1200" b="1" i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E0D84E5-5983-09A3-3783-8C5B299ADFF6}"/>
                  </a:ext>
                </a:extLst>
              </p:cNvPr>
              <p:cNvSpPr txBox="1"/>
              <p:nvPr/>
            </p:nvSpPr>
            <p:spPr bwMode="auto">
              <a:xfrm>
                <a:off x="8508894" y="5401816"/>
                <a:ext cx="3683106" cy="6635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1600" b="0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den>
                          </m:f>
                        </m:e>
                        <m:sup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comp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6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  <m:sup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comp</m:t>
                          </m:r>
                        </m:sup>
                      </m:sSup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E0D84E5-5983-09A3-3783-8C5B299AD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08894" y="5401816"/>
                <a:ext cx="3683106" cy="6635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45299B5A-D925-51AA-B4C6-61165D946CF9}"/>
              </a:ext>
            </a:extLst>
          </p:cNvPr>
          <p:cNvCxnSpPr>
            <a:cxnSpLocks/>
          </p:cNvCxnSpPr>
          <p:nvPr/>
        </p:nvCxnSpPr>
        <p:spPr>
          <a:xfrm>
            <a:off x="5827059" y="5791200"/>
            <a:ext cx="2982321" cy="0"/>
          </a:xfrm>
          <a:prstGeom prst="straightConnector1">
            <a:avLst/>
          </a:prstGeom>
          <a:noFill/>
          <a:ln w="19050">
            <a:solidFill>
              <a:schemeClr val="tx2"/>
            </a:solidFill>
            <a:prstDash val="dash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3AADEF4D-5097-2EE2-0CA4-986B5F7A21C0}"/>
              </a:ext>
            </a:extLst>
          </p:cNvPr>
          <p:cNvSpPr/>
          <p:nvPr/>
        </p:nvSpPr>
        <p:spPr>
          <a:xfrm>
            <a:off x="8898092" y="5147873"/>
            <a:ext cx="290471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  <a:t>Indications for experiment design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979E8DC-210D-7129-9BDD-779111B52911}"/>
              </a:ext>
            </a:extLst>
          </p:cNvPr>
          <p:cNvSpPr/>
          <p:nvPr/>
        </p:nvSpPr>
        <p:spPr>
          <a:xfrm>
            <a:off x="116711" y="5981805"/>
            <a:ext cx="198120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chemeClr val="tx2"/>
                </a:solidFill>
                <a:cs typeface="Calibri" pitchFamily="34" charset="0"/>
                <a:sym typeface="Symbol"/>
              </a:rPr>
              <a:t>We don’t know well these …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2138F1F8-D3B8-AC86-CD6D-F7970FEDE07B}"/>
              </a:ext>
            </a:extLst>
          </p:cNvPr>
          <p:cNvSpPr/>
          <p:nvPr/>
        </p:nvSpPr>
        <p:spPr>
          <a:xfrm rot="3073412" flipV="1">
            <a:off x="81805" y="4977894"/>
            <a:ext cx="694474" cy="797642"/>
          </a:xfrm>
          <a:custGeom>
            <a:avLst/>
            <a:gdLst>
              <a:gd name="connsiteX0" fmla="*/ 302342 w 302342"/>
              <a:gd name="connsiteY0" fmla="*/ 0 h 265471"/>
              <a:gd name="connsiteX1" fmla="*/ 0 w 302342"/>
              <a:gd name="connsiteY1" fmla="*/ 265471 h 265471"/>
              <a:gd name="connsiteX0" fmla="*/ 1179871 w 1179871"/>
              <a:gd name="connsiteY0" fmla="*/ 0 h 346587"/>
              <a:gd name="connsiteX1" fmla="*/ 0 w 1179871"/>
              <a:gd name="connsiteY1" fmla="*/ 346587 h 346587"/>
              <a:gd name="connsiteX0" fmla="*/ 899652 w 899652"/>
              <a:gd name="connsiteY0" fmla="*/ 0 h 471948"/>
              <a:gd name="connsiteX1" fmla="*/ 0 w 899652"/>
              <a:gd name="connsiteY1" fmla="*/ 471948 h 471948"/>
              <a:gd name="connsiteX0" fmla="*/ 899652 w 899652"/>
              <a:gd name="connsiteY0" fmla="*/ 0 h 471948"/>
              <a:gd name="connsiteX1" fmla="*/ 0 w 899652"/>
              <a:gd name="connsiteY1" fmla="*/ 471948 h 471948"/>
              <a:gd name="connsiteX0" fmla="*/ 899652 w 899652"/>
              <a:gd name="connsiteY0" fmla="*/ 1099 h 473047"/>
              <a:gd name="connsiteX1" fmla="*/ 0 w 899652"/>
              <a:gd name="connsiteY1" fmla="*/ 473047 h 47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9652" h="473047">
                <a:moveTo>
                  <a:pt x="899652" y="1099"/>
                </a:moveTo>
                <a:cubicBezTo>
                  <a:pt x="769374" y="-21023"/>
                  <a:pt x="86033" y="296067"/>
                  <a:pt x="0" y="473047"/>
                </a:cubicBezTo>
              </a:path>
            </a:pathLst>
          </a:custGeom>
          <a:noFill/>
          <a:ln w="3175">
            <a:solidFill>
              <a:schemeClr val="tx2"/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5772EEA9-C2A3-3C27-E4A3-420FC43C42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1887" y="4327124"/>
            <a:ext cx="423352" cy="889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155F64AF-5A65-EF1B-6954-D6BC58B7AD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6334" y="4830198"/>
            <a:ext cx="1905819" cy="1040960"/>
          </a:xfrm>
          <a:prstGeom prst="rect">
            <a:avLst/>
          </a:prstGeom>
        </p:spPr>
      </p:pic>
      <p:grpSp>
        <p:nvGrpSpPr>
          <p:cNvPr id="78" name="Group 77">
            <a:extLst>
              <a:ext uri="{FF2B5EF4-FFF2-40B4-BE49-F238E27FC236}">
                <a16:creationId xmlns:a16="http://schemas.microsoft.com/office/drawing/2014/main" id="{F6B7FC3F-C7A5-8AC0-5CB4-74400D427D9B}"/>
              </a:ext>
            </a:extLst>
          </p:cNvPr>
          <p:cNvGrpSpPr/>
          <p:nvPr/>
        </p:nvGrpSpPr>
        <p:grpSpPr>
          <a:xfrm>
            <a:off x="9927898" y="754934"/>
            <a:ext cx="1959302" cy="640540"/>
            <a:chOff x="9242205" y="2862617"/>
            <a:chExt cx="1501995" cy="640540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53C0C5F9-0256-4BCB-3961-513ED424DC59}"/>
                </a:ext>
              </a:extLst>
            </p:cNvPr>
            <p:cNvGrpSpPr/>
            <p:nvPr/>
          </p:nvGrpSpPr>
          <p:grpSpPr>
            <a:xfrm>
              <a:off x="9284922" y="2862617"/>
              <a:ext cx="1459278" cy="640540"/>
              <a:chOff x="1318846" y="3821721"/>
              <a:chExt cx="3868616" cy="1752601"/>
            </a:xfrm>
          </p:grpSpPr>
          <p:sp>
            <p:nvSpPr>
              <p:cNvPr id="81" name="Rectangle: Rounded Corners 3">
                <a:extLst>
                  <a:ext uri="{FF2B5EF4-FFF2-40B4-BE49-F238E27FC236}">
                    <a16:creationId xmlns:a16="http://schemas.microsoft.com/office/drawing/2014/main" id="{76F61897-7D92-7E1D-EB0A-5AFCC08E21F5}"/>
                  </a:ext>
                </a:extLst>
              </p:cNvPr>
              <p:cNvSpPr/>
              <p:nvPr/>
            </p:nvSpPr>
            <p:spPr>
              <a:xfrm>
                <a:off x="1318846" y="4178173"/>
                <a:ext cx="3475802" cy="1396149"/>
              </a:xfrm>
              <a:custGeom>
                <a:avLst/>
                <a:gdLst>
                  <a:gd name="connsiteX0" fmla="*/ 0 w 3469941"/>
                  <a:gd name="connsiteY0" fmla="*/ 431578 h 1396149"/>
                  <a:gd name="connsiteX1" fmla="*/ 431578 w 3469941"/>
                  <a:gd name="connsiteY1" fmla="*/ 0 h 1396149"/>
                  <a:gd name="connsiteX2" fmla="*/ 3038363 w 3469941"/>
                  <a:gd name="connsiteY2" fmla="*/ 0 h 1396149"/>
                  <a:gd name="connsiteX3" fmla="*/ 3469941 w 3469941"/>
                  <a:gd name="connsiteY3" fmla="*/ 431578 h 1396149"/>
                  <a:gd name="connsiteX4" fmla="*/ 3469941 w 3469941"/>
                  <a:gd name="connsiteY4" fmla="*/ 964571 h 1396149"/>
                  <a:gd name="connsiteX5" fmla="*/ 3038363 w 3469941"/>
                  <a:gd name="connsiteY5" fmla="*/ 1396149 h 1396149"/>
                  <a:gd name="connsiteX6" fmla="*/ 431578 w 3469941"/>
                  <a:gd name="connsiteY6" fmla="*/ 1396149 h 1396149"/>
                  <a:gd name="connsiteX7" fmla="*/ 0 w 3469941"/>
                  <a:gd name="connsiteY7" fmla="*/ 964571 h 1396149"/>
                  <a:gd name="connsiteX8" fmla="*/ 0 w 3469941"/>
                  <a:gd name="connsiteY8" fmla="*/ 431578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129803 w 3469941"/>
                  <a:gd name="connsiteY8" fmla="*/ 91440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047741 w 3469941"/>
                  <a:gd name="connsiteY8" fmla="*/ 3517 h 1396149"/>
                  <a:gd name="connsiteX0" fmla="*/ 3038363 w 3469941"/>
                  <a:gd name="connsiteY0" fmla="*/ 72683 h 1468832"/>
                  <a:gd name="connsiteX1" fmla="*/ 3469941 w 3469941"/>
                  <a:gd name="connsiteY1" fmla="*/ 504261 h 1468832"/>
                  <a:gd name="connsiteX2" fmla="*/ 3469941 w 3469941"/>
                  <a:gd name="connsiteY2" fmla="*/ 1037254 h 1468832"/>
                  <a:gd name="connsiteX3" fmla="*/ 3038363 w 3469941"/>
                  <a:gd name="connsiteY3" fmla="*/ 1468832 h 1468832"/>
                  <a:gd name="connsiteX4" fmla="*/ 431578 w 3469941"/>
                  <a:gd name="connsiteY4" fmla="*/ 1468832 h 1468832"/>
                  <a:gd name="connsiteX5" fmla="*/ 0 w 3469941"/>
                  <a:gd name="connsiteY5" fmla="*/ 1037254 h 1468832"/>
                  <a:gd name="connsiteX6" fmla="*/ 0 w 3469941"/>
                  <a:gd name="connsiteY6" fmla="*/ 504261 h 1468832"/>
                  <a:gd name="connsiteX7" fmla="*/ 431578 w 3469941"/>
                  <a:gd name="connsiteY7" fmla="*/ 72683 h 1468832"/>
                  <a:gd name="connsiteX8" fmla="*/ 3041880 w 3469941"/>
                  <a:gd name="connsiteY8" fmla="*/ 0 h 1468832"/>
                  <a:gd name="connsiteX0" fmla="*/ 3469941 w 3469941"/>
                  <a:gd name="connsiteY0" fmla="*/ 504261 h 1468832"/>
                  <a:gd name="connsiteX1" fmla="*/ 3469941 w 3469941"/>
                  <a:gd name="connsiteY1" fmla="*/ 1037254 h 1468832"/>
                  <a:gd name="connsiteX2" fmla="*/ 3038363 w 3469941"/>
                  <a:gd name="connsiteY2" fmla="*/ 1468832 h 1468832"/>
                  <a:gd name="connsiteX3" fmla="*/ 431578 w 3469941"/>
                  <a:gd name="connsiteY3" fmla="*/ 1468832 h 1468832"/>
                  <a:gd name="connsiteX4" fmla="*/ 0 w 3469941"/>
                  <a:gd name="connsiteY4" fmla="*/ 1037254 h 1468832"/>
                  <a:gd name="connsiteX5" fmla="*/ 0 w 3469941"/>
                  <a:gd name="connsiteY5" fmla="*/ 504261 h 1468832"/>
                  <a:gd name="connsiteX6" fmla="*/ 431578 w 3469941"/>
                  <a:gd name="connsiteY6" fmla="*/ 72683 h 1468832"/>
                  <a:gd name="connsiteX7" fmla="*/ 3041880 w 3469941"/>
                  <a:gd name="connsiteY7" fmla="*/ 0 h 1468832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3059465 w 3469941"/>
                  <a:gd name="connsiteY7" fmla="*/ 3517 h 1396149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2936372 w 3469941"/>
                  <a:gd name="connsiteY7" fmla="*/ 3517 h 1396149"/>
                  <a:gd name="connsiteX0" fmla="*/ 3475802 w 3475802"/>
                  <a:gd name="connsiteY0" fmla="*/ 507778 h 1396149"/>
                  <a:gd name="connsiteX1" fmla="*/ 3469941 w 3475802"/>
                  <a:gd name="connsiteY1" fmla="*/ 964571 h 1396149"/>
                  <a:gd name="connsiteX2" fmla="*/ 3038363 w 3475802"/>
                  <a:gd name="connsiteY2" fmla="*/ 1396149 h 1396149"/>
                  <a:gd name="connsiteX3" fmla="*/ 431578 w 3475802"/>
                  <a:gd name="connsiteY3" fmla="*/ 1396149 h 1396149"/>
                  <a:gd name="connsiteX4" fmla="*/ 0 w 3475802"/>
                  <a:gd name="connsiteY4" fmla="*/ 964571 h 1396149"/>
                  <a:gd name="connsiteX5" fmla="*/ 0 w 3475802"/>
                  <a:gd name="connsiteY5" fmla="*/ 431578 h 1396149"/>
                  <a:gd name="connsiteX6" fmla="*/ 431578 w 3475802"/>
                  <a:gd name="connsiteY6" fmla="*/ 0 h 1396149"/>
                  <a:gd name="connsiteX7" fmla="*/ 2936372 w 3475802"/>
                  <a:gd name="connsiteY7" fmla="*/ 3517 h 1396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5802" h="1396149">
                    <a:moveTo>
                      <a:pt x="3475802" y="507778"/>
                    </a:moveTo>
                    <a:cubicBezTo>
                      <a:pt x="3473848" y="660042"/>
                      <a:pt x="3471895" y="812307"/>
                      <a:pt x="3469941" y="964571"/>
                    </a:cubicBezTo>
                    <a:cubicBezTo>
                      <a:pt x="3469941" y="1202925"/>
                      <a:pt x="3276717" y="1396149"/>
                      <a:pt x="3038363" y="1396149"/>
                    </a:cubicBezTo>
                    <a:lnTo>
                      <a:pt x="431578" y="1396149"/>
                    </a:lnTo>
                    <a:cubicBezTo>
                      <a:pt x="193224" y="1396149"/>
                      <a:pt x="0" y="1202925"/>
                      <a:pt x="0" y="964571"/>
                    </a:cubicBezTo>
                    <a:lnTo>
                      <a:pt x="0" y="431578"/>
                    </a:lnTo>
                    <a:cubicBezTo>
                      <a:pt x="0" y="193224"/>
                      <a:pt x="193224" y="0"/>
                      <a:pt x="431578" y="0"/>
                    </a:cubicBezTo>
                    <a:lnTo>
                      <a:pt x="2936372" y="3517"/>
                    </a:lnTo>
                  </a:path>
                </a:pathLst>
              </a:cu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9D9F7226-0C0F-4D87-A935-54A9AE7BEFBC}"/>
                  </a:ext>
                </a:extLst>
              </p:cNvPr>
              <p:cNvGrpSpPr/>
              <p:nvPr/>
            </p:nvGrpSpPr>
            <p:grpSpPr>
              <a:xfrm>
                <a:off x="4349262" y="3821721"/>
                <a:ext cx="838200" cy="838200"/>
                <a:chOff x="4009292" y="4132385"/>
                <a:chExt cx="838200" cy="838200"/>
              </a:xfrm>
            </p:grpSpPr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666B8C8E-F445-3028-E896-5DA06CDF0DCE}"/>
                    </a:ext>
                  </a:extLst>
                </p:cNvPr>
                <p:cNvSpPr/>
                <p:nvPr/>
              </p:nvSpPr>
              <p:spPr>
                <a:xfrm>
                  <a:off x="4243754" y="4132385"/>
                  <a:ext cx="603738" cy="568569"/>
                </a:xfrm>
                <a:custGeom>
                  <a:avLst/>
                  <a:gdLst>
                    <a:gd name="connsiteX0" fmla="*/ 0 w 603738"/>
                    <a:gd name="connsiteY0" fmla="*/ 0 h 568569"/>
                    <a:gd name="connsiteX1" fmla="*/ 597877 w 603738"/>
                    <a:gd name="connsiteY1" fmla="*/ 5861 h 568569"/>
                    <a:gd name="connsiteX2" fmla="*/ 603738 w 603738"/>
                    <a:gd name="connsiteY2" fmla="*/ 568569 h 568569"/>
                    <a:gd name="connsiteX3" fmla="*/ 603738 w 603738"/>
                    <a:gd name="connsiteY3" fmla="*/ 568569 h 568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738" h="568569">
                      <a:moveTo>
                        <a:pt x="0" y="0"/>
                      </a:moveTo>
                      <a:lnTo>
                        <a:pt x="597877" y="5861"/>
                      </a:lnTo>
                      <a:cubicBezTo>
                        <a:pt x="599831" y="193430"/>
                        <a:pt x="601784" y="381000"/>
                        <a:pt x="603738" y="568569"/>
                      </a:cubicBezTo>
                      <a:lnTo>
                        <a:pt x="603738" y="568569"/>
                      </a:lnTo>
                    </a:path>
                  </a:pathLst>
                </a:custGeom>
                <a:no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C7644CDC-AC84-E7E9-3D80-F6A098895811}"/>
                    </a:ext>
                  </a:extLst>
                </p:cNvPr>
                <p:cNvCxnSpPr>
                  <a:stCxn id="83" idx="1"/>
                </p:cNvCxnSpPr>
                <p:nvPr/>
              </p:nvCxnSpPr>
              <p:spPr>
                <a:xfrm flipH="1">
                  <a:off x="4009292" y="4138246"/>
                  <a:ext cx="832339" cy="832339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BFF88F8B-3D2C-9052-009F-838CC7D9AF55}"/>
                </a:ext>
              </a:extLst>
            </p:cNvPr>
            <p:cNvSpPr txBox="1"/>
            <p:nvPr/>
          </p:nvSpPr>
          <p:spPr bwMode="auto">
            <a:xfrm>
              <a:off x="9242205" y="3021070"/>
              <a:ext cx="131110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Melvin Liebsch</a:t>
              </a:r>
              <a:b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</a:br>
              <a:r>
                <a:rPr kumimoji="0" lang="en-US" sz="120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CAS on Magnets 2023</a:t>
              </a:r>
              <a:endParaRPr kumimoji="0" lang="fr-FR" sz="12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77651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28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3BDD37-966E-4FCC-30AA-3DA58563D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049" y="1096501"/>
            <a:ext cx="11376024" cy="818686"/>
          </a:xfrm>
        </p:spPr>
        <p:txBody>
          <a:bodyPr wrap="square">
            <a:spAutoFit/>
          </a:bodyPr>
          <a:lstStyle/>
          <a:p>
            <a:pPr marL="168275" indent="-168275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Instrumentation R&amp;D to measure integral dynamic effects in fast-pulsed, iron-dominated magnets (CERN PS, SPS)</a:t>
            </a:r>
          </a:p>
          <a:p>
            <a:pPr marL="168275" indent="-168275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EPA</a:t>
            </a:r>
            <a:r>
              <a:rPr lang="en-US" sz="1600" b="0" dirty="0"/>
              <a:t> (Efficient Particle Accelerators) initiative: exploit Machine Learning to feed-forward hysteresis effect to machine control</a:t>
            </a:r>
          </a:p>
          <a:p>
            <a:pPr marL="168275" indent="-168275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LLMs trained on B-train measurements provide excellent results on cycles </a:t>
            </a:r>
            <a:r>
              <a:rPr lang="en-US" sz="1600" b="0" u="sng" dirty="0"/>
              <a:t>within </a:t>
            </a:r>
            <a:r>
              <a:rPr lang="en-US" sz="1600" b="0" dirty="0"/>
              <a:t>training parameter space envelope</a:t>
            </a: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D3B0C3-D582-D3F9-573A-FBBEF6FF9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12" y="249038"/>
            <a:ext cx="11376025" cy="506224"/>
          </a:xfrm>
        </p:spPr>
        <p:txBody>
          <a:bodyPr/>
          <a:lstStyle/>
          <a:p>
            <a:r>
              <a:rPr lang="en-US" dirty="0"/>
              <a:t>Hysteresis measurement and modelling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79DEB13-9AD1-B4EB-FEC0-7B2D4AE08056}"/>
              </a:ext>
            </a:extLst>
          </p:cNvPr>
          <p:cNvGrpSpPr/>
          <p:nvPr/>
        </p:nvGrpSpPr>
        <p:grpSpPr>
          <a:xfrm>
            <a:off x="10097613" y="147322"/>
            <a:ext cx="1959302" cy="640540"/>
            <a:chOff x="9242205" y="2862617"/>
            <a:chExt cx="1501995" cy="64054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4B1DDF7-3E9E-1864-3FF6-1FF6DE4A9E40}"/>
                </a:ext>
              </a:extLst>
            </p:cNvPr>
            <p:cNvGrpSpPr/>
            <p:nvPr/>
          </p:nvGrpSpPr>
          <p:grpSpPr>
            <a:xfrm>
              <a:off x="9284922" y="2862617"/>
              <a:ext cx="1459278" cy="640540"/>
              <a:chOff x="1318846" y="3821721"/>
              <a:chExt cx="3868616" cy="1752601"/>
            </a:xfrm>
          </p:grpSpPr>
          <p:sp>
            <p:nvSpPr>
              <p:cNvPr id="30" name="Rectangle: Rounded Corners 3">
                <a:extLst>
                  <a:ext uri="{FF2B5EF4-FFF2-40B4-BE49-F238E27FC236}">
                    <a16:creationId xmlns:a16="http://schemas.microsoft.com/office/drawing/2014/main" id="{BB49150E-A363-FEA8-1125-804F26CB7F21}"/>
                  </a:ext>
                </a:extLst>
              </p:cNvPr>
              <p:cNvSpPr/>
              <p:nvPr/>
            </p:nvSpPr>
            <p:spPr>
              <a:xfrm>
                <a:off x="1318846" y="4178173"/>
                <a:ext cx="3475802" cy="1396149"/>
              </a:xfrm>
              <a:custGeom>
                <a:avLst/>
                <a:gdLst>
                  <a:gd name="connsiteX0" fmla="*/ 0 w 3469941"/>
                  <a:gd name="connsiteY0" fmla="*/ 431578 h 1396149"/>
                  <a:gd name="connsiteX1" fmla="*/ 431578 w 3469941"/>
                  <a:gd name="connsiteY1" fmla="*/ 0 h 1396149"/>
                  <a:gd name="connsiteX2" fmla="*/ 3038363 w 3469941"/>
                  <a:gd name="connsiteY2" fmla="*/ 0 h 1396149"/>
                  <a:gd name="connsiteX3" fmla="*/ 3469941 w 3469941"/>
                  <a:gd name="connsiteY3" fmla="*/ 431578 h 1396149"/>
                  <a:gd name="connsiteX4" fmla="*/ 3469941 w 3469941"/>
                  <a:gd name="connsiteY4" fmla="*/ 964571 h 1396149"/>
                  <a:gd name="connsiteX5" fmla="*/ 3038363 w 3469941"/>
                  <a:gd name="connsiteY5" fmla="*/ 1396149 h 1396149"/>
                  <a:gd name="connsiteX6" fmla="*/ 431578 w 3469941"/>
                  <a:gd name="connsiteY6" fmla="*/ 1396149 h 1396149"/>
                  <a:gd name="connsiteX7" fmla="*/ 0 w 3469941"/>
                  <a:gd name="connsiteY7" fmla="*/ 964571 h 1396149"/>
                  <a:gd name="connsiteX8" fmla="*/ 0 w 3469941"/>
                  <a:gd name="connsiteY8" fmla="*/ 431578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129803 w 3469941"/>
                  <a:gd name="connsiteY8" fmla="*/ 91440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047741 w 3469941"/>
                  <a:gd name="connsiteY8" fmla="*/ 3517 h 1396149"/>
                  <a:gd name="connsiteX0" fmla="*/ 3038363 w 3469941"/>
                  <a:gd name="connsiteY0" fmla="*/ 72683 h 1468832"/>
                  <a:gd name="connsiteX1" fmla="*/ 3469941 w 3469941"/>
                  <a:gd name="connsiteY1" fmla="*/ 504261 h 1468832"/>
                  <a:gd name="connsiteX2" fmla="*/ 3469941 w 3469941"/>
                  <a:gd name="connsiteY2" fmla="*/ 1037254 h 1468832"/>
                  <a:gd name="connsiteX3" fmla="*/ 3038363 w 3469941"/>
                  <a:gd name="connsiteY3" fmla="*/ 1468832 h 1468832"/>
                  <a:gd name="connsiteX4" fmla="*/ 431578 w 3469941"/>
                  <a:gd name="connsiteY4" fmla="*/ 1468832 h 1468832"/>
                  <a:gd name="connsiteX5" fmla="*/ 0 w 3469941"/>
                  <a:gd name="connsiteY5" fmla="*/ 1037254 h 1468832"/>
                  <a:gd name="connsiteX6" fmla="*/ 0 w 3469941"/>
                  <a:gd name="connsiteY6" fmla="*/ 504261 h 1468832"/>
                  <a:gd name="connsiteX7" fmla="*/ 431578 w 3469941"/>
                  <a:gd name="connsiteY7" fmla="*/ 72683 h 1468832"/>
                  <a:gd name="connsiteX8" fmla="*/ 3041880 w 3469941"/>
                  <a:gd name="connsiteY8" fmla="*/ 0 h 1468832"/>
                  <a:gd name="connsiteX0" fmla="*/ 3469941 w 3469941"/>
                  <a:gd name="connsiteY0" fmla="*/ 504261 h 1468832"/>
                  <a:gd name="connsiteX1" fmla="*/ 3469941 w 3469941"/>
                  <a:gd name="connsiteY1" fmla="*/ 1037254 h 1468832"/>
                  <a:gd name="connsiteX2" fmla="*/ 3038363 w 3469941"/>
                  <a:gd name="connsiteY2" fmla="*/ 1468832 h 1468832"/>
                  <a:gd name="connsiteX3" fmla="*/ 431578 w 3469941"/>
                  <a:gd name="connsiteY3" fmla="*/ 1468832 h 1468832"/>
                  <a:gd name="connsiteX4" fmla="*/ 0 w 3469941"/>
                  <a:gd name="connsiteY4" fmla="*/ 1037254 h 1468832"/>
                  <a:gd name="connsiteX5" fmla="*/ 0 w 3469941"/>
                  <a:gd name="connsiteY5" fmla="*/ 504261 h 1468832"/>
                  <a:gd name="connsiteX6" fmla="*/ 431578 w 3469941"/>
                  <a:gd name="connsiteY6" fmla="*/ 72683 h 1468832"/>
                  <a:gd name="connsiteX7" fmla="*/ 3041880 w 3469941"/>
                  <a:gd name="connsiteY7" fmla="*/ 0 h 1468832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3059465 w 3469941"/>
                  <a:gd name="connsiteY7" fmla="*/ 3517 h 1396149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2936372 w 3469941"/>
                  <a:gd name="connsiteY7" fmla="*/ 3517 h 1396149"/>
                  <a:gd name="connsiteX0" fmla="*/ 3475802 w 3475802"/>
                  <a:gd name="connsiteY0" fmla="*/ 507778 h 1396149"/>
                  <a:gd name="connsiteX1" fmla="*/ 3469941 w 3475802"/>
                  <a:gd name="connsiteY1" fmla="*/ 964571 h 1396149"/>
                  <a:gd name="connsiteX2" fmla="*/ 3038363 w 3475802"/>
                  <a:gd name="connsiteY2" fmla="*/ 1396149 h 1396149"/>
                  <a:gd name="connsiteX3" fmla="*/ 431578 w 3475802"/>
                  <a:gd name="connsiteY3" fmla="*/ 1396149 h 1396149"/>
                  <a:gd name="connsiteX4" fmla="*/ 0 w 3475802"/>
                  <a:gd name="connsiteY4" fmla="*/ 964571 h 1396149"/>
                  <a:gd name="connsiteX5" fmla="*/ 0 w 3475802"/>
                  <a:gd name="connsiteY5" fmla="*/ 431578 h 1396149"/>
                  <a:gd name="connsiteX6" fmla="*/ 431578 w 3475802"/>
                  <a:gd name="connsiteY6" fmla="*/ 0 h 1396149"/>
                  <a:gd name="connsiteX7" fmla="*/ 2936372 w 3475802"/>
                  <a:gd name="connsiteY7" fmla="*/ 3517 h 1396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5802" h="1396149">
                    <a:moveTo>
                      <a:pt x="3475802" y="507778"/>
                    </a:moveTo>
                    <a:cubicBezTo>
                      <a:pt x="3473848" y="660042"/>
                      <a:pt x="3471895" y="812307"/>
                      <a:pt x="3469941" y="964571"/>
                    </a:cubicBezTo>
                    <a:cubicBezTo>
                      <a:pt x="3469941" y="1202925"/>
                      <a:pt x="3276717" y="1396149"/>
                      <a:pt x="3038363" y="1396149"/>
                    </a:cubicBezTo>
                    <a:lnTo>
                      <a:pt x="431578" y="1396149"/>
                    </a:lnTo>
                    <a:cubicBezTo>
                      <a:pt x="193224" y="1396149"/>
                      <a:pt x="0" y="1202925"/>
                      <a:pt x="0" y="964571"/>
                    </a:cubicBezTo>
                    <a:lnTo>
                      <a:pt x="0" y="431578"/>
                    </a:lnTo>
                    <a:cubicBezTo>
                      <a:pt x="0" y="193224"/>
                      <a:pt x="193224" y="0"/>
                      <a:pt x="431578" y="0"/>
                    </a:cubicBezTo>
                    <a:lnTo>
                      <a:pt x="2936372" y="3517"/>
                    </a:lnTo>
                  </a:path>
                </a:pathLst>
              </a:cu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0DE4ECB5-B483-1C4C-8486-9F4A42E12510}"/>
                  </a:ext>
                </a:extLst>
              </p:cNvPr>
              <p:cNvGrpSpPr/>
              <p:nvPr/>
            </p:nvGrpSpPr>
            <p:grpSpPr>
              <a:xfrm>
                <a:off x="4349262" y="3821721"/>
                <a:ext cx="838200" cy="838200"/>
                <a:chOff x="4009292" y="4132385"/>
                <a:chExt cx="838200" cy="838200"/>
              </a:xfrm>
            </p:grpSpPr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EDDE51DE-0639-82FC-54BB-55C1D42407F9}"/>
                    </a:ext>
                  </a:extLst>
                </p:cNvPr>
                <p:cNvSpPr/>
                <p:nvPr/>
              </p:nvSpPr>
              <p:spPr>
                <a:xfrm>
                  <a:off x="4243754" y="4132385"/>
                  <a:ext cx="603738" cy="568569"/>
                </a:xfrm>
                <a:custGeom>
                  <a:avLst/>
                  <a:gdLst>
                    <a:gd name="connsiteX0" fmla="*/ 0 w 603738"/>
                    <a:gd name="connsiteY0" fmla="*/ 0 h 568569"/>
                    <a:gd name="connsiteX1" fmla="*/ 597877 w 603738"/>
                    <a:gd name="connsiteY1" fmla="*/ 5861 h 568569"/>
                    <a:gd name="connsiteX2" fmla="*/ 603738 w 603738"/>
                    <a:gd name="connsiteY2" fmla="*/ 568569 h 568569"/>
                    <a:gd name="connsiteX3" fmla="*/ 603738 w 603738"/>
                    <a:gd name="connsiteY3" fmla="*/ 568569 h 568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738" h="568569">
                      <a:moveTo>
                        <a:pt x="0" y="0"/>
                      </a:moveTo>
                      <a:lnTo>
                        <a:pt x="597877" y="5861"/>
                      </a:lnTo>
                      <a:cubicBezTo>
                        <a:pt x="599831" y="193430"/>
                        <a:pt x="601784" y="381000"/>
                        <a:pt x="603738" y="568569"/>
                      </a:cubicBezTo>
                      <a:lnTo>
                        <a:pt x="603738" y="568569"/>
                      </a:lnTo>
                    </a:path>
                  </a:pathLst>
                </a:custGeom>
                <a:no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3BC4C43A-D691-3E81-E707-A00D0338DE2F}"/>
                    </a:ext>
                  </a:extLst>
                </p:cNvPr>
                <p:cNvCxnSpPr>
                  <a:stCxn id="32" idx="1"/>
                </p:cNvCxnSpPr>
                <p:nvPr/>
              </p:nvCxnSpPr>
              <p:spPr>
                <a:xfrm flipH="1">
                  <a:off x="4009292" y="4138246"/>
                  <a:ext cx="832339" cy="832339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9639FBA-74CD-5397-565E-5EFECB9B4901}"/>
                </a:ext>
              </a:extLst>
            </p:cNvPr>
            <p:cNvSpPr txBox="1"/>
            <p:nvPr/>
          </p:nvSpPr>
          <p:spPr bwMode="auto">
            <a:xfrm>
              <a:off x="9242205" y="3021070"/>
              <a:ext cx="131110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Vincenzo DI Capua</a:t>
              </a:r>
              <a:b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</a:br>
              <a:r>
                <a:rPr kumimoji="0" lang="en-US" sz="120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this IMMW</a:t>
              </a:r>
              <a:endParaRPr kumimoji="0" lang="fr-FR" sz="12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D1F3A2F-0B45-D4D9-A252-8F519EB6ECA1}"/>
              </a:ext>
            </a:extLst>
          </p:cNvPr>
          <p:cNvGrpSpPr/>
          <p:nvPr/>
        </p:nvGrpSpPr>
        <p:grpSpPr>
          <a:xfrm>
            <a:off x="3933277" y="2330283"/>
            <a:ext cx="3995568" cy="3370830"/>
            <a:chOff x="4136123" y="2323397"/>
            <a:chExt cx="3995568" cy="33708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F50215D-9A44-3D57-7FE7-2FB0E1D40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32011" y="3676514"/>
              <a:ext cx="3799680" cy="2017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81EDEE0-67E5-5F52-0A4E-73DFCDC09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36123" y="2323397"/>
              <a:ext cx="1709789" cy="140759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40B4828-1BD1-C7DC-3853-255294279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15000" y="2370966"/>
              <a:ext cx="2204822" cy="1258483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04E2F7F2-CB6A-703B-87B8-1548251037C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8760"/>
          <a:stretch/>
        </p:blipFill>
        <p:spPr>
          <a:xfrm>
            <a:off x="167809" y="2421992"/>
            <a:ext cx="3535635" cy="331095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49E4E9-595D-7433-E3BA-197339B7F820}"/>
              </a:ext>
            </a:extLst>
          </p:cNvPr>
          <p:cNvSpPr txBox="1"/>
          <p:nvPr/>
        </p:nvSpPr>
        <p:spPr>
          <a:xfrm>
            <a:off x="7553497" y="5961610"/>
            <a:ext cx="44956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dirty="0">
                <a:solidFill>
                  <a:schemeClr val="tx2"/>
                </a:solidFill>
              </a:rPr>
              <a:t>Credit: </a:t>
            </a:r>
            <a:r>
              <a:rPr lang="it-IT" sz="1400" b="1" dirty="0">
                <a:solidFill>
                  <a:schemeClr val="tx2"/>
                </a:solidFill>
              </a:rPr>
              <a:t>Vincenzo Di Capua, Mariano Pentella, Anton Lu</a:t>
            </a:r>
            <a:endParaRPr lang="fr-FR" sz="1400" b="1" dirty="0">
              <a:solidFill>
                <a:schemeClr val="tx2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FB4FDB6-5957-878F-3852-B5EFE36CC4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1473" y="2323251"/>
            <a:ext cx="4350527" cy="326289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5638B9F-CD48-8E2A-BD58-D5EFE3F2BBD3}"/>
              </a:ext>
            </a:extLst>
          </p:cNvPr>
          <p:cNvSpPr/>
          <p:nvPr/>
        </p:nvSpPr>
        <p:spPr>
          <a:xfrm>
            <a:off x="976620" y="5816759"/>
            <a:ext cx="60935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Integral coil setups for the main PS/SPS magnets 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78C330-9675-4A0D-080E-ACB90F4D9285}"/>
              </a:ext>
            </a:extLst>
          </p:cNvPr>
          <p:cNvSpPr/>
          <p:nvPr/>
        </p:nvSpPr>
        <p:spPr>
          <a:xfrm>
            <a:off x="4324746" y="4936665"/>
            <a:ext cx="1604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Discrete PCB array +</a:t>
            </a:r>
            <a:br>
              <a:rPr lang="en-US" sz="1200" dirty="0">
                <a:solidFill>
                  <a:schemeClr val="tx2"/>
                </a:solidFill>
              </a:rPr>
            </a:br>
            <a:r>
              <a:rPr lang="en-US" sz="1200" dirty="0">
                <a:solidFill>
                  <a:schemeClr val="tx2"/>
                </a:solidFill>
              </a:rPr>
              <a:t>local coils/Hall probes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050075-062E-E6C2-3282-B9C8E2BC610E}"/>
              </a:ext>
            </a:extLst>
          </p:cNvPr>
          <p:cNvSpPr/>
          <p:nvPr/>
        </p:nvSpPr>
        <p:spPr>
          <a:xfrm>
            <a:off x="774053" y="4798165"/>
            <a:ext cx="16017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Just two copper bars !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DB0F98C-DD36-D9E8-994D-95B8E7E8D36C}"/>
              </a:ext>
            </a:extLst>
          </p:cNvPr>
          <p:cNvCxnSpPr>
            <a:cxnSpLocks/>
          </p:cNvCxnSpPr>
          <p:nvPr/>
        </p:nvCxnSpPr>
        <p:spPr>
          <a:xfrm flipV="1">
            <a:off x="2365274" y="4086866"/>
            <a:ext cx="987526" cy="8535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CE19C11-A8FF-7593-755E-03E823F5BF0D}"/>
              </a:ext>
            </a:extLst>
          </p:cNvPr>
          <p:cNvCxnSpPr>
            <a:cxnSpLocks/>
          </p:cNvCxnSpPr>
          <p:nvPr/>
        </p:nvCxnSpPr>
        <p:spPr>
          <a:xfrm flipV="1">
            <a:off x="2365274" y="4216780"/>
            <a:ext cx="366506" cy="71988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CC82F40B-320E-1E3C-3B1E-5F5214E367FA}"/>
              </a:ext>
            </a:extLst>
          </p:cNvPr>
          <p:cNvSpPr/>
          <p:nvPr/>
        </p:nvSpPr>
        <p:spPr>
          <a:xfrm>
            <a:off x="8907680" y="5531939"/>
            <a:ext cx="31492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Feed-forward correction of SPS operation </a:t>
            </a:r>
            <a:endParaRPr lang="fr-FR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059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29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00481EEE-AED3-532A-815C-51AE8BF5B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753E7639-3E55-6996-A616-C327C8FC1940}"/>
              </a:ext>
            </a:extLst>
          </p:cNvPr>
          <p:cNvSpPr txBox="1">
            <a:spLocks/>
          </p:cNvSpPr>
          <p:nvPr/>
        </p:nvSpPr>
        <p:spPr bwMode="auto">
          <a:xfrm>
            <a:off x="304800" y="1219200"/>
            <a:ext cx="11582400" cy="42965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0" dirty="0"/>
              <a:t>Spectrum of existing instrumentation technologies </a:t>
            </a:r>
            <a:r>
              <a:rPr lang="en-US" sz="3200" b="0" dirty="0">
                <a:solidFill>
                  <a:srgbClr val="00B050"/>
                </a:solidFill>
              </a:rPr>
              <a:t>covers well all current requirements</a:t>
            </a:r>
            <a:r>
              <a:rPr lang="en-US" sz="3200" b="0" dirty="0"/>
              <a:t>, with widely variable levels of accuracy, difficulty and cost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0" dirty="0"/>
              <a:t>Future demands are expected to push the envelope in terms of </a:t>
            </a:r>
            <a:r>
              <a:rPr lang="en-US" sz="3200" b="0" dirty="0">
                <a:solidFill>
                  <a:srgbClr val="FF0000"/>
                </a:solidFill>
              </a:rPr>
              <a:t>field strength, ramp rates, magnet size </a:t>
            </a:r>
            <a:r>
              <a:rPr lang="en-US" sz="3200" b="0" dirty="0"/>
              <a:t>…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0" dirty="0"/>
              <a:t>Waiting for the definition of a future strategy, we must</a:t>
            </a:r>
            <a:br>
              <a:rPr lang="en-US" sz="3200" b="0" dirty="0"/>
            </a:br>
            <a:r>
              <a:rPr lang="en-US" sz="3200" b="0" dirty="0">
                <a:solidFill>
                  <a:srgbClr val="0070C0"/>
                </a:solidFill>
              </a:rPr>
              <a:t>prepare to test magnets over a vast range of parameters</a:t>
            </a:r>
          </a:p>
        </p:txBody>
      </p:sp>
    </p:spTree>
    <p:extLst>
      <p:ext uri="{BB962C8B-B14F-4D97-AF65-F5344CB8AC3E}">
        <p14:creationId xmlns:p14="http://schemas.microsoft.com/office/powerpoint/2010/main" val="3313274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776679-ADE9-2360-26B6-826715089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1" y="339623"/>
            <a:ext cx="11376025" cy="1065742"/>
          </a:xfrm>
        </p:spPr>
        <p:txBody>
          <a:bodyPr/>
          <a:lstStyle/>
          <a:p>
            <a:r>
              <a:rPr lang="en-US" dirty="0"/>
              <a:t>High-Luminosity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3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E05D591-E3A0-EFC5-AB32-97B43F0FF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590800"/>
            <a:ext cx="12192000" cy="3522514"/>
          </a:xfrm>
          <a:prstGeom prst="rect">
            <a:avLst/>
          </a:prstGeom>
        </p:spPr>
      </p:pic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CCE97EE4-4F9C-D71B-642B-9751C6EB0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5" y="999531"/>
            <a:ext cx="4792979" cy="1394228"/>
          </a:xfr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b="0" dirty="0"/>
              <a:t>Highest-priority CERN project: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replace rad-damaged IR quads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10 × luminosity → +25% discovery range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LS3 (shutdown) schedule under review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C38B07-D504-030D-ABDD-B8E68581CCD4}"/>
              </a:ext>
            </a:extLst>
          </p:cNvPr>
          <p:cNvSpPr txBox="1"/>
          <p:nvPr/>
        </p:nvSpPr>
        <p:spPr>
          <a:xfrm>
            <a:off x="5504271" y="1858472"/>
            <a:ext cx="24094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baseline="0" dirty="0">
                <a:solidFill>
                  <a:schemeClr val="tx2"/>
                </a:solidFill>
                <a:cs typeface="Tahoma" pitchFamily="34" charset="0"/>
              </a:rPr>
              <a:t>Model &amp; prototype tests,</a:t>
            </a:r>
            <a:br>
              <a:rPr lang="en-US" sz="1200" b="1" baseline="0" dirty="0">
                <a:solidFill>
                  <a:schemeClr val="tx2"/>
                </a:solidFill>
                <a:cs typeface="Tahoma" pitchFamily="34" charset="0"/>
              </a:rPr>
            </a:br>
            <a:r>
              <a:rPr lang="en-US" sz="1200" b="1" baseline="0" dirty="0">
                <a:solidFill>
                  <a:schemeClr val="tx2"/>
                </a:solidFill>
                <a:cs typeface="Tahoma" pitchFamily="34" charset="0"/>
              </a:rPr>
              <a:t>Horizontal test benches upgrade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8D561C7-E7D0-D801-FF57-337EA014C09D}"/>
              </a:ext>
            </a:extLst>
          </p:cNvPr>
          <p:cNvSpPr txBox="1"/>
          <p:nvPr/>
        </p:nvSpPr>
        <p:spPr>
          <a:xfrm>
            <a:off x="7809844" y="1863672"/>
            <a:ext cx="20756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baseline="0" dirty="0">
                <a:solidFill>
                  <a:schemeClr val="tx2"/>
                </a:solidFill>
                <a:cs typeface="Tahoma" pitchFamily="34" charset="0"/>
              </a:rPr>
              <a:t>Cryomagnet series tests</a:t>
            </a:r>
            <a:br>
              <a:rPr lang="en-US" sz="1200" b="1" baseline="0" dirty="0">
                <a:solidFill>
                  <a:schemeClr val="tx2"/>
                </a:solidFill>
                <a:cs typeface="Tahoma" pitchFamily="34" charset="0"/>
              </a:rPr>
            </a:br>
            <a:r>
              <a:rPr lang="en-US" sz="1200" b="1" baseline="0" dirty="0">
                <a:solidFill>
                  <a:schemeClr val="tx2"/>
                </a:solidFill>
                <a:cs typeface="Tahoma" pitchFamily="34" charset="0"/>
              </a:rPr>
              <a:t>String 2 tests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BBF2FB01-5503-B7A1-E034-E7E9203B08BD}"/>
              </a:ext>
            </a:extLst>
          </p:cNvPr>
          <p:cNvSpPr/>
          <p:nvPr/>
        </p:nvSpPr>
        <p:spPr>
          <a:xfrm rot="5400000" flipH="1">
            <a:off x="8674350" y="1675830"/>
            <a:ext cx="256744" cy="1688113"/>
          </a:xfrm>
          <a:prstGeom prst="rightBrace">
            <a:avLst>
              <a:gd name="adj1" fmla="val 13417"/>
              <a:gd name="adj2" fmla="val 50000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Brace 31">
            <a:extLst>
              <a:ext uri="{FF2B5EF4-FFF2-40B4-BE49-F238E27FC236}">
                <a16:creationId xmlns:a16="http://schemas.microsoft.com/office/drawing/2014/main" id="{06C770AD-4B0E-E457-801E-2520A38125CF}"/>
              </a:ext>
            </a:extLst>
          </p:cNvPr>
          <p:cNvSpPr/>
          <p:nvPr/>
        </p:nvSpPr>
        <p:spPr>
          <a:xfrm rot="5400000" flipH="1">
            <a:off x="6557541" y="1430680"/>
            <a:ext cx="222638" cy="2212519"/>
          </a:xfrm>
          <a:prstGeom prst="rightBrace">
            <a:avLst>
              <a:gd name="adj1" fmla="val 13417"/>
              <a:gd name="adj2" fmla="val 50000"/>
            </a:avLst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341E780-5598-7640-D304-49D19F8980A4}"/>
              </a:ext>
            </a:extLst>
          </p:cNvPr>
          <p:cNvSpPr/>
          <p:nvPr/>
        </p:nvSpPr>
        <p:spPr>
          <a:xfrm>
            <a:off x="8812945" y="3318932"/>
            <a:ext cx="1931255" cy="209126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FBF724-D828-9E19-E173-9A1A6C818BD3}"/>
              </a:ext>
            </a:extLst>
          </p:cNvPr>
          <p:cNvGrpSpPr/>
          <p:nvPr/>
        </p:nvGrpSpPr>
        <p:grpSpPr>
          <a:xfrm>
            <a:off x="7023619" y="293365"/>
            <a:ext cx="4892155" cy="907316"/>
            <a:chOff x="2858028" y="-1805375"/>
            <a:chExt cx="8463613" cy="156969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5308FBB-3819-AF64-2E5B-6D8FB7E37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43704"/>
            <a:stretch/>
          </p:blipFill>
          <p:spPr>
            <a:xfrm>
              <a:off x="6283802" y="-1805375"/>
              <a:ext cx="5037839" cy="1569691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8883D3B-8400-7792-F1E3-652DC11B6C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97" t="4130" r="49914" b="57648"/>
            <a:stretch/>
          </p:blipFill>
          <p:spPr>
            <a:xfrm>
              <a:off x="2858028" y="-1799680"/>
              <a:ext cx="3466572" cy="1563996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1297A39-4218-8D4E-E8A7-01598DC2BF18}"/>
                </a:ext>
              </a:extLst>
            </p:cNvPr>
            <p:cNvSpPr/>
            <p:nvPr/>
          </p:nvSpPr>
          <p:spPr>
            <a:xfrm>
              <a:off x="5791200" y="-466725"/>
              <a:ext cx="1066800" cy="2215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00872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5F33CA-FE78-ECCA-E7EA-AC414472B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4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56E20-3FA5-978E-9E7C-269EAB80B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2DEAC-74EA-C33F-1074-01EB8E92A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461759C-C759-F078-4401-E2A453C8D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71928"/>
            <a:ext cx="11376025" cy="1065742"/>
          </a:xfrm>
        </p:spPr>
        <p:txBody>
          <a:bodyPr/>
          <a:lstStyle/>
          <a:p>
            <a:r>
              <a:rPr lang="en-US" dirty="0"/>
              <a:t>HL-LHC magnet tests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0CC0AB-7973-C876-951E-17B1035320C6}"/>
              </a:ext>
            </a:extLst>
          </p:cNvPr>
          <p:cNvSpPr/>
          <p:nvPr/>
        </p:nvSpPr>
        <p:spPr>
          <a:xfrm>
            <a:off x="150191" y="1161395"/>
            <a:ext cx="777460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0" baseline="0" dirty="0">
                <a:solidFill>
                  <a:schemeClr val="tx2"/>
                </a:solidFill>
              </a:rPr>
              <a:t>~50 cryoassemblies, </a:t>
            </a:r>
            <a:r>
              <a:rPr lang="en-US" sz="2000" b="1" baseline="0" dirty="0">
                <a:solidFill>
                  <a:schemeClr val="tx2"/>
                </a:solidFill>
              </a:rPr>
              <a:t>14 types </a:t>
            </a:r>
            <a:r>
              <a:rPr lang="en-US" sz="2000" b="0" baseline="0" dirty="0">
                <a:solidFill>
                  <a:schemeClr val="tx2"/>
                </a:solidFill>
              </a:rPr>
              <a:t>of main/corrector magnets</a:t>
            </a:r>
          </a:p>
          <a:p>
            <a:pPr marL="342900" lvl="0" indent="-34290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aseline="0" dirty="0">
                <a:solidFill>
                  <a:schemeClr val="tx2"/>
                </a:solidFill>
              </a:rPr>
              <a:t>First operational accelerator-quality </a:t>
            </a:r>
            <a:r>
              <a:rPr lang="en-US" sz="2000" dirty="0">
                <a:solidFill>
                  <a:schemeClr val="tx2"/>
                </a:solidFill>
              </a:rPr>
              <a:t>Nb</a:t>
            </a:r>
            <a:r>
              <a:rPr lang="en-US" sz="2000" baseline="-25000" dirty="0">
                <a:solidFill>
                  <a:schemeClr val="tx2"/>
                </a:solidFill>
              </a:rPr>
              <a:t>3</a:t>
            </a:r>
            <a:r>
              <a:rPr lang="en-US" sz="2000" dirty="0">
                <a:solidFill>
                  <a:schemeClr val="tx2"/>
                </a:solidFill>
              </a:rPr>
              <a:t>Sn </a:t>
            </a:r>
            <a:r>
              <a:rPr lang="en-US" sz="2000" baseline="0" dirty="0">
                <a:solidFill>
                  <a:schemeClr val="tx2"/>
                </a:solidFill>
              </a:rPr>
              <a:t>magnets</a:t>
            </a:r>
          </a:p>
          <a:p>
            <a:pPr marL="342900" indent="-34290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Magnetic measurement challenges:</a:t>
            </a:r>
            <a:b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b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- Up to </a:t>
            </a:r>
            <a:r>
              <a:rPr lang="en-US" sz="2000" b="1" baseline="0" dirty="0">
                <a:solidFill>
                  <a:schemeClr val="tx2"/>
                </a:solidFill>
                <a:sym typeface="Symbol" panose="05050102010706020507" pitchFamily="18" charset="2"/>
              </a:rPr>
              <a:t>109 mm anticryostat bores, </a:t>
            </a: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15 m rotating coil systems</a:t>
            </a:r>
            <a:b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b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- high measurement </a:t>
            </a:r>
            <a:r>
              <a:rPr lang="en-US" sz="2000" b="1" baseline="0" dirty="0">
                <a:solidFill>
                  <a:schemeClr val="tx2"/>
                </a:solidFill>
                <a:sym typeface="Symbol" panose="05050102010706020507" pitchFamily="18" charset="2"/>
              </a:rPr>
              <a:t>accuracy </a:t>
            </a: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required (IR region):</a:t>
            </a:r>
            <a:b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5 units absolute B</a:t>
            </a:r>
            <a:r>
              <a:rPr lang="en-US" sz="2000" baseline="-25000" dirty="0">
                <a:solidFill>
                  <a:schemeClr val="tx2"/>
                </a:solidFill>
                <a:sym typeface="Symbol" panose="05050102010706020507" pitchFamily="18" charset="2"/>
              </a:rPr>
              <a:t>2</a:t>
            </a: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, 0.1 units multipoles</a:t>
            </a:r>
            <a:b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b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- 3 warm rotating coil systems to be </a:t>
            </a:r>
            <a:r>
              <a:rPr lang="en-US" sz="2000" b="1" baseline="0" dirty="0">
                <a:solidFill>
                  <a:schemeClr val="tx2"/>
                </a:solidFill>
                <a:sym typeface="Symbol" panose="05050102010706020507" pitchFamily="18" charset="2"/>
              </a:rPr>
              <a:t>maintained remotely </a:t>
            </a:r>
            <a:br>
              <a:rPr lang="en-US" sz="2000" b="1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on the manufacturer’s premises (2 units B</a:t>
            </a:r>
            <a:r>
              <a:rPr lang="en-US" sz="2000" baseline="-25000" dirty="0">
                <a:solidFill>
                  <a:schemeClr val="tx2"/>
                </a:solidFill>
                <a:sym typeface="Symbol" panose="05050102010706020507" pitchFamily="18" charset="2"/>
              </a:rPr>
              <a:t>2</a:t>
            </a: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, 0.1 units multipoles)</a:t>
            </a:r>
            <a:b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b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-  warm/cold </a:t>
            </a:r>
            <a:r>
              <a:rPr lang="en-US" sz="2000" b="1" baseline="0" dirty="0">
                <a:solidFill>
                  <a:schemeClr val="tx2"/>
                </a:solidFill>
                <a:sym typeface="Symbol" panose="05050102010706020507" pitchFamily="18" charset="2"/>
              </a:rPr>
              <a:t>magnetic vs mechanical axis,</a:t>
            </a:r>
            <a:br>
              <a:rPr lang="en-US" sz="2000" b="1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US" sz="2000" b="1" baseline="0" dirty="0">
                <a:solidFill>
                  <a:schemeClr val="tx2"/>
                </a:solidFill>
                <a:sym typeface="Symbol" panose="05050102010706020507" pitchFamily="18" charset="2"/>
              </a:rPr>
              <a:t>longitudinal alignment </a:t>
            </a:r>
            <a:r>
              <a:rPr lang="en-US" sz="2000" baseline="0" dirty="0">
                <a:solidFill>
                  <a:schemeClr val="tx2"/>
                </a:solidFill>
                <a:sym typeface="Symbol" panose="05050102010706020507" pitchFamily="18" charset="2"/>
              </a:rPr>
              <a:t>of IR triplets (~5 mm)</a:t>
            </a:r>
          </a:p>
        </p:txBody>
      </p:sp>
      <p:pic>
        <p:nvPicPr>
          <p:cNvPr id="7" name="Picture 6" descr="A diagram of a circular object with text&#10;&#10;Description automatically generated">
            <a:extLst>
              <a:ext uri="{FF2B5EF4-FFF2-40B4-BE49-F238E27FC236}">
                <a16:creationId xmlns:a16="http://schemas.microsoft.com/office/drawing/2014/main" id="{658A58FC-28D7-C7DA-B446-7C5275AF2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7161" y="421616"/>
            <a:ext cx="2675948" cy="20809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33411AC-DB4D-8C82-9A1E-956B90182086}"/>
              </a:ext>
            </a:extLst>
          </p:cNvPr>
          <p:cNvSpPr txBox="1"/>
          <p:nvPr/>
        </p:nvSpPr>
        <p:spPr bwMode="auto">
          <a:xfrm>
            <a:off x="8245266" y="2662435"/>
            <a:ext cx="395973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baseline="0" dirty="0">
                <a:solidFill>
                  <a:schemeClr val="tx2"/>
                </a:solidFill>
              </a:rPr>
              <a:t>23</a:t>
            </a:r>
            <a:r>
              <a:rPr lang="en-US" sz="1200" baseline="0" dirty="0">
                <a:solidFill>
                  <a:schemeClr val="tx2"/>
                </a:solidFill>
                <a:sym typeface="Symbol" panose="05050102010706020507" pitchFamily="18" charset="2"/>
              </a:rPr>
              <a:t> </a:t>
            </a:r>
            <a:r>
              <a:rPr lang="en-US" sz="1200" baseline="0" dirty="0">
                <a:solidFill>
                  <a:schemeClr val="tx2"/>
                </a:solidFill>
              </a:rPr>
              <a:t>Nb</a:t>
            </a:r>
            <a:r>
              <a:rPr lang="en-US" sz="1200" baseline="-25000" dirty="0">
                <a:solidFill>
                  <a:schemeClr val="tx2"/>
                </a:solidFill>
              </a:rPr>
              <a:t>3</a:t>
            </a:r>
            <a:r>
              <a:rPr lang="en-US" sz="1200" baseline="0" dirty="0">
                <a:solidFill>
                  <a:schemeClr val="tx2"/>
                </a:solidFill>
              </a:rPr>
              <a:t>Sn triplet quads (MQXF) </a:t>
            </a:r>
            <a:br>
              <a:rPr lang="en-US" sz="1200" baseline="0" dirty="0">
                <a:solidFill>
                  <a:schemeClr val="tx2"/>
                </a:solidFill>
              </a:rPr>
            </a:br>
            <a:r>
              <a:rPr lang="en-US" sz="1200" b="0" baseline="0" dirty="0">
                <a:solidFill>
                  <a:schemeClr val="tx2"/>
                </a:solidFill>
                <a:sym typeface="Symbol" panose="05050102010706020507" pitchFamily="18" charset="2"/>
              </a:rPr>
              <a:t>150 mm bore, 4.2/7.15 m, 132 T/m (~11 T peak) @ 16.2 kA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2095CF-8B34-DF66-7BB8-4C36DED7AC01}"/>
              </a:ext>
            </a:extLst>
          </p:cNvPr>
          <p:cNvSpPr txBox="1"/>
          <p:nvPr/>
        </p:nvSpPr>
        <p:spPr bwMode="auto">
          <a:xfrm>
            <a:off x="8681595" y="5716488"/>
            <a:ext cx="336021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b="0" baseline="0" dirty="0">
                <a:solidFill>
                  <a:schemeClr val="tx2"/>
                </a:solidFill>
                <a:sym typeface="Symbol" panose="05050102010706020507" pitchFamily="18" charset="2"/>
              </a:rPr>
              <a:t>7 NbTi separation/recombination dipole (MBXF )</a:t>
            </a:r>
            <a:br>
              <a:rPr lang="en-US" sz="1200" b="0" baseline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US" sz="1200" b="0" baseline="0" dirty="0">
                <a:solidFill>
                  <a:schemeClr val="tx2"/>
                </a:solidFill>
                <a:sym typeface="Symbol" panose="05050102010706020507" pitchFamily="18" charset="2"/>
              </a:rPr>
              <a:t>136.7 mm, 6.3 m, 5.6 T @ 12 kA</a:t>
            </a:r>
            <a:endParaRPr lang="en-US" sz="1200" dirty="0"/>
          </a:p>
        </p:txBody>
      </p:sp>
      <p:pic>
        <p:nvPicPr>
          <p:cNvPr id="16" name="Picture 15" descr="A diagram of a circular object with text&#10;&#10;Description automatically generated">
            <a:extLst>
              <a:ext uri="{FF2B5EF4-FFF2-40B4-BE49-F238E27FC236}">
                <a16:creationId xmlns:a16="http://schemas.microsoft.com/office/drawing/2014/main" id="{1483D139-7398-0D0B-0C1F-56F2B83FE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8683" y="3438941"/>
            <a:ext cx="2785942" cy="196691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061DEE0-E5BE-480C-CBC9-12FB1CC2D35B}"/>
              </a:ext>
            </a:extLst>
          </p:cNvPr>
          <p:cNvGrpSpPr/>
          <p:nvPr/>
        </p:nvGrpSpPr>
        <p:grpSpPr>
          <a:xfrm>
            <a:off x="6019800" y="5181600"/>
            <a:ext cx="1779501" cy="930159"/>
            <a:chOff x="9284922" y="2862617"/>
            <a:chExt cx="1459278" cy="640540"/>
          </a:xfrm>
          <a:solidFill>
            <a:schemeClr val="bg1"/>
          </a:solidFill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D1DF0A4-0602-F3B7-D43A-0F86E709ED0F}"/>
                </a:ext>
              </a:extLst>
            </p:cNvPr>
            <p:cNvGrpSpPr/>
            <p:nvPr/>
          </p:nvGrpSpPr>
          <p:grpSpPr>
            <a:xfrm>
              <a:off x="9284922" y="2862617"/>
              <a:ext cx="1459278" cy="640540"/>
              <a:chOff x="1318846" y="3821721"/>
              <a:chExt cx="3868616" cy="1752601"/>
            </a:xfrm>
            <a:grpFill/>
          </p:grpSpPr>
          <p:sp>
            <p:nvSpPr>
              <p:cNvPr id="11" name="Rectangle: Rounded Corners 3">
                <a:extLst>
                  <a:ext uri="{FF2B5EF4-FFF2-40B4-BE49-F238E27FC236}">
                    <a16:creationId xmlns:a16="http://schemas.microsoft.com/office/drawing/2014/main" id="{C4BDB9CF-093C-DCC1-68C6-8DF9C245AE77}"/>
                  </a:ext>
                </a:extLst>
              </p:cNvPr>
              <p:cNvSpPr/>
              <p:nvPr/>
            </p:nvSpPr>
            <p:spPr>
              <a:xfrm>
                <a:off x="1318846" y="4178173"/>
                <a:ext cx="3475802" cy="1396149"/>
              </a:xfrm>
              <a:custGeom>
                <a:avLst/>
                <a:gdLst>
                  <a:gd name="connsiteX0" fmla="*/ 0 w 3469941"/>
                  <a:gd name="connsiteY0" fmla="*/ 431578 h 1396149"/>
                  <a:gd name="connsiteX1" fmla="*/ 431578 w 3469941"/>
                  <a:gd name="connsiteY1" fmla="*/ 0 h 1396149"/>
                  <a:gd name="connsiteX2" fmla="*/ 3038363 w 3469941"/>
                  <a:gd name="connsiteY2" fmla="*/ 0 h 1396149"/>
                  <a:gd name="connsiteX3" fmla="*/ 3469941 w 3469941"/>
                  <a:gd name="connsiteY3" fmla="*/ 431578 h 1396149"/>
                  <a:gd name="connsiteX4" fmla="*/ 3469941 w 3469941"/>
                  <a:gd name="connsiteY4" fmla="*/ 964571 h 1396149"/>
                  <a:gd name="connsiteX5" fmla="*/ 3038363 w 3469941"/>
                  <a:gd name="connsiteY5" fmla="*/ 1396149 h 1396149"/>
                  <a:gd name="connsiteX6" fmla="*/ 431578 w 3469941"/>
                  <a:gd name="connsiteY6" fmla="*/ 1396149 h 1396149"/>
                  <a:gd name="connsiteX7" fmla="*/ 0 w 3469941"/>
                  <a:gd name="connsiteY7" fmla="*/ 964571 h 1396149"/>
                  <a:gd name="connsiteX8" fmla="*/ 0 w 3469941"/>
                  <a:gd name="connsiteY8" fmla="*/ 431578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129803 w 3469941"/>
                  <a:gd name="connsiteY8" fmla="*/ 91440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047741 w 3469941"/>
                  <a:gd name="connsiteY8" fmla="*/ 3517 h 1396149"/>
                  <a:gd name="connsiteX0" fmla="*/ 3038363 w 3469941"/>
                  <a:gd name="connsiteY0" fmla="*/ 72683 h 1468832"/>
                  <a:gd name="connsiteX1" fmla="*/ 3469941 w 3469941"/>
                  <a:gd name="connsiteY1" fmla="*/ 504261 h 1468832"/>
                  <a:gd name="connsiteX2" fmla="*/ 3469941 w 3469941"/>
                  <a:gd name="connsiteY2" fmla="*/ 1037254 h 1468832"/>
                  <a:gd name="connsiteX3" fmla="*/ 3038363 w 3469941"/>
                  <a:gd name="connsiteY3" fmla="*/ 1468832 h 1468832"/>
                  <a:gd name="connsiteX4" fmla="*/ 431578 w 3469941"/>
                  <a:gd name="connsiteY4" fmla="*/ 1468832 h 1468832"/>
                  <a:gd name="connsiteX5" fmla="*/ 0 w 3469941"/>
                  <a:gd name="connsiteY5" fmla="*/ 1037254 h 1468832"/>
                  <a:gd name="connsiteX6" fmla="*/ 0 w 3469941"/>
                  <a:gd name="connsiteY6" fmla="*/ 504261 h 1468832"/>
                  <a:gd name="connsiteX7" fmla="*/ 431578 w 3469941"/>
                  <a:gd name="connsiteY7" fmla="*/ 72683 h 1468832"/>
                  <a:gd name="connsiteX8" fmla="*/ 3041880 w 3469941"/>
                  <a:gd name="connsiteY8" fmla="*/ 0 h 1468832"/>
                  <a:gd name="connsiteX0" fmla="*/ 3469941 w 3469941"/>
                  <a:gd name="connsiteY0" fmla="*/ 504261 h 1468832"/>
                  <a:gd name="connsiteX1" fmla="*/ 3469941 w 3469941"/>
                  <a:gd name="connsiteY1" fmla="*/ 1037254 h 1468832"/>
                  <a:gd name="connsiteX2" fmla="*/ 3038363 w 3469941"/>
                  <a:gd name="connsiteY2" fmla="*/ 1468832 h 1468832"/>
                  <a:gd name="connsiteX3" fmla="*/ 431578 w 3469941"/>
                  <a:gd name="connsiteY3" fmla="*/ 1468832 h 1468832"/>
                  <a:gd name="connsiteX4" fmla="*/ 0 w 3469941"/>
                  <a:gd name="connsiteY4" fmla="*/ 1037254 h 1468832"/>
                  <a:gd name="connsiteX5" fmla="*/ 0 w 3469941"/>
                  <a:gd name="connsiteY5" fmla="*/ 504261 h 1468832"/>
                  <a:gd name="connsiteX6" fmla="*/ 431578 w 3469941"/>
                  <a:gd name="connsiteY6" fmla="*/ 72683 h 1468832"/>
                  <a:gd name="connsiteX7" fmla="*/ 3041880 w 3469941"/>
                  <a:gd name="connsiteY7" fmla="*/ 0 h 1468832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3059465 w 3469941"/>
                  <a:gd name="connsiteY7" fmla="*/ 3517 h 1396149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2936372 w 3469941"/>
                  <a:gd name="connsiteY7" fmla="*/ 3517 h 1396149"/>
                  <a:gd name="connsiteX0" fmla="*/ 3475802 w 3475802"/>
                  <a:gd name="connsiteY0" fmla="*/ 507778 h 1396149"/>
                  <a:gd name="connsiteX1" fmla="*/ 3469941 w 3475802"/>
                  <a:gd name="connsiteY1" fmla="*/ 964571 h 1396149"/>
                  <a:gd name="connsiteX2" fmla="*/ 3038363 w 3475802"/>
                  <a:gd name="connsiteY2" fmla="*/ 1396149 h 1396149"/>
                  <a:gd name="connsiteX3" fmla="*/ 431578 w 3475802"/>
                  <a:gd name="connsiteY3" fmla="*/ 1396149 h 1396149"/>
                  <a:gd name="connsiteX4" fmla="*/ 0 w 3475802"/>
                  <a:gd name="connsiteY4" fmla="*/ 964571 h 1396149"/>
                  <a:gd name="connsiteX5" fmla="*/ 0 w 3475802"/>
                  <a:gd name="connsiteY5" fmla="*/ 431578 h 1396149"/>
                  <a:gd name="connsiteX6" fmla="*/ 431578 w 3475802"/>
                  <a:gd name="connsiteY6" fmla="*/ 0 h 1396149"/>
                  <a:gd name="connsiteX7" fmla="*/ 2936372 w 3475802"/>
                  <a:gd name="connsiteY7" fmla="*/ 3517 h 1396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5802" h="1396149">
                    <a:moveTo>
                      <a:pt x="3475802" y="507778"/>
                    </a:moveTo>
                    <a:cubicBezTo>
                      <a:pt x="3473848" y="660042"/>
                      <a:pt x="3471895" y="812307"/>
                      <a:pt x="3469941" y="964571"/>
                    </a:cubicBezTo>
                    <a:cubicBezTo>
                      <a:pt x="3469941" y="1202925"/>
                      <a:pt x="3276717" y="1396149"/>
                      <a:pt x="3038363" y="1396149"/>
                    </a:cubicBezTo>
                    <a:lnTo>
                      <a:pt x="431578" y="1396149"/>
                    </a:lnTo>
                    <a:cubicBezTo>
                      <a:pt x="193224" y="1396149"/>
                      <a:pt x="0" y="1202925"/>
                      <a:pt x="0" y="964571"/>
                    </a:cubicBezTo>
                    <a:lnTo>
                      <a:pt x="0" y="431578"/>
                    </a:lnTo>
                    <a:cubicBezTo>
                      <a:pt x="0" y="193224"/>
                      <a:pt x="193224" y="0"/>
                      <a:pt x="431578" y="0"/>
                    </a:cubicBezTo>
                    <a:lnTo>
                      <a:pt x="2936372" y="3517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90158A2-BD32-658E-C67B-953E4BC785E8}"/>
                  </a:ext>
                </a:extLst>
              </p:cNvPr>
              <p:cNvGrpSpPr/>
              <p:nvPr/>
            </p:nvGrpSpPr>
            <p:grpSpPr>
              <a:xfrm>
                <a:off x="4349262" y="3821721"/>
                <a:ext cx="838200" cy="838200"/>
                <a:chOff x="4009292" y="4132385"/>
                <a:chExt cx="838200" cy="838200"/>
              </a:xfrm>
              <a:grpFill/>
            </p:grpSpPr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74CC82A4-7683-479E-14EB-51030D21F91E}"/>
                    </a:ext>
                  </a:extLst>
                </p:cNvPr>
                <p:cNvSpPr/>
                <p:nvPr/>
              </p:nvSpPr>
              <p:spPr>
                <a:xfrm>
                  <a:off x="4243754" y="4132385"/>
                  <a:ext cx="603738" cy="568569"/>
                </a:xfrm>
                <a:custGeom>
                  <a:avLst/>
                  <a:gdLst>
                    <a:gd name="connsiteX0" fmla="*/ 0 w 603738"/>
                    <a:gd name="connsiteY0" fmla="*/ 0 h 568569"/>
                    <a:gd name="connsiteX1" fmla="*/ 597877 w 603738"/>
                    <a:gd name="connsiteY1" fmla="*/ 5861 h 568569"/>
                    <a:gd name="connsiteX2" fmla="*/ 603738 w 603738"/>
                    <a:gd name="connsiteY2" fmla="*/ 568569 h 568569"/>
                    <a:gd name="connsiteX3" fmla="*/ 603738 w 603738"/>
                    <a:gd name="connsiteY3" fmla="*/ 568569 h 568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738" h="568569">
                      <a:moveTo>
                        <a:pt x="0" y="0"/>
                      </a:moveTo>
                      <a:lnTo>
                        <a:pt x="597877" y="5861"/>
                      </a:lnTo>
                      <a:cubicBezTo>
                        <a:pt x="599831" y="193430"/>
                        <a:pt x="601784" y="381000"/>
                        <a:pt x="603738" y="568569"/>
                      </a:cubicBezTo>
                      <a:lnTo>
                        <a:pt x="603738" y="568569"/>
                      </a:lnTo>
                    </a:path>
                  </a:pathLst>
                </a:cu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D70982B9-C5A7-2785-BB9D-F0867640FAB4}"/>
                    </a:ext>
                  </a:extLst>
                </p:cNvPr>
                <p:cNvCxnSpPr>
                  <a:stCxn id="15" idx="1"/>
                </p:cNvCxnSpPr>
                <p:nvPr/>
              </p:nvCxnSpPr>
              <p:spPr>
                <a:xfrm flipH="1">
                  <a:off x="4009292" y="4138246"/>
                  <a:ext cx="832339" cy="832339"/>
                </a:xfrm>
                <a:prstGeom prst="line">
                  <a:avLst/>
                </a:pr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5DEE77-6DF1-9722-B941-372260BC6BAE}"/>
                </a:ext>
              </a:extLst>
            </p:cNvPr>
            <p:cNvSpPr txBox="1"/>
            <p:nvPr/>
          </p:nvSpPr>
          <p:spPr bwMode="auto">
            <a:xfrm>
              <a:off x="9301521" y="3108487"/>
              <a:ext cx="1230707" cy="296724"/>
            </a:xfrm>
            <a:prstGeom prst="rect">
              <a:avLst/>
            </a:prstGeom>
            <a:grpFill/>
          </p:spPr>
          <p:txBody>
            <a:bodyPr wrap="square" lIns="0" tIns="0" rIns="0" bIns="0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Mariano Pentella</a:t>
              </a:r>
              <a:b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</a:br>
              <a:r>
                <a:rPr kumimoji="0" lang="en-US" sz="140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this IMMW</a:t>
              </a:r>
              <a:endParaRPr kumimoji="0" lang="fr-FR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0157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arge industrial machine in a factory&#10;&#10;Description automatically generated">
            <a:extLst>
              <a:ext uri="{FF2B5EF4-FFF2-40B4-BE49-F238E27FC236}">
                <a16:creationId xmlns:a16="http://schemas.microsoft.com/office/drawing/2014/main" id="{38A0624C-2F78-4E0D-047C-FEA699D3ADE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18"/>
          <a:stretch/>
        </p:blipFill>
        <p:spPr>
          <a:xfrm>
            <a:off x="-9186" y="838200"/>
            <a:ext cx="12201186" cy="531542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8776679-ADE9-2360-26B6-826715089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796" y="256521"/>
            <a:ext cx="11376025" cy="1065742"/>
          </a:xfrm>
        </p:spPr>
        <p:txBody>
          <a:bodyPr/>
          <a:lstStyle/>
          <a:p>
            <a:r>
              <a:rPr lang="en-US" dirty="0"/>
              <a:t>SM18 cryogenic test station upgrade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5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1673987-FD71-D052-3629-4E074F578142}"/>
              </a:ext>
            </a:extLst>
          </p:cNvPr>
          <p:cNvSpPr txBox="1">
            <a:spLocks/>
          </p:cNvSpPr>
          <p:nvPr/>
        </p:nvSpPr>
        <p:spPr bwMode="auto">
          <a:xfrm>
            <a:off x="55744" y="907983"/>
            <a:ext cx="12036807" cy="1001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bg1"/>
                </a:solidFill>
              </a:rPr>
              <a:t>4/10 horizontal benches upgraded for HL-LHC cryomagnets, 1/10 for SC Link, 1/10 for coil shaft storage</a:t>
            </a:r>
          </a:p>
          <a:p>
            <a:pPr marL="342900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bg1"/>
                </a:solidFill>
              </a:rPr>
              <a:t>Preparations for String 2 under way (25 → 60 g/s </a:t>
            </a:r>
            <a:r>
              <a:rPr lang="en-US" sz="1600" b="0" dirty="0" err="1">
                <a:solidFill>
                  <a:schemeClr val="bg1"/>
                </a:solidFill>
              </a:rPr>
              <a:t>Lhe</a:t>
            </a:r>
            <a:r>
              <a:rPr lang="en-US" sz="1600" b="0" dirty="0">
                <a:solidFill>
                  <a:schemeClr val="bg1"/>
                </a:solidFill>
              </a:rPr>
              <a:t> liquefaction, 14 g/s pumping @ 12 mbar)</a:t>
            </a:r>
          </a:p>
          <a:p>
            <a:pPr marL="342900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bg1"/>
                </a:solidFill>
              </a:rPr>
              <a:t>Power circuits upgrade: 2×20 kA, 10V converters, 4×2kA auxiliary circuits, load and polarity switches</a:t>
            </a:r>
          </a:p>
          <a:p>
            <a:pPr marL="342900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bg1"/>
                </a:solidFill>
              </a:rPr>
              <a:t>DAQ and protection: quench heathers, energy extraction switches, UQDS, CLIQ, PLC &amp; fast interlock systems, anticryostat heaters 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0DE09B-7F81-D523-CB77-17E162E9E5F1}"/>
              </a:ext>
            </a:extLst>
          </p:cNvPr>
          <p:cNvSpPr txBox="1"/>
          <p:nvPr/>
        </p:nvSpPr>
        <p:spPr bwMode="auto">
          <a:xfrm>
            <a:off x="18411" y="5758190"/>
            <a:ext cx="180612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ource Sans Pro"/>
                <a:cs typeface="Arial"/>
              </a:rPr>
              <a:t>SC Link/DFX on Bench F2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6AC298-5B49-DDD0-F578-D7239CC47B84}"/>
              </a:ext>
            </a:extLst>
          </p:cNvPr>
          <p:cNvSpPr txBox="1"/>
          <p:nvPr/>
        </p:nvSpPr>
        <p:spPr bwMode="auto">
          <a:xfrm>
            <a:off x="2819400" y="2479053"/>
            <a:ext cx="157714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ource Sans Pro"/>
                <a:cs typeface="Arial"/>
              </a:rPr>
              <a:t>MQXFB04 on Bench F1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9541D4-E0B9-82D2-2DB6-3B8CC2021387}"/>
              </a:ext>
            </a:extLst>
          </p:cNvPr>
          <p:cNvSpPr txBox="1"/>
          <p:nvPr/>
        </p:nvSpPr>
        <p:spPr bwMode="auto">
          <a:xfrm>
            <a:off x="9067800" y="5884671"/>
            <a:ext cx="21391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ource Sans Pro"/>
                <a:cs typeface="Arial"/>
              </a:rPr>
              <a:t>Patch Panel Interface/DFHX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147F607-AA46-EA40-BFA3-3677C4619B76}"/>
              </a:ext>
            </a:extLst>
          </p:cNvPr>
          <p:cNvCxnSpPr>
            <a:cxnSpLocks/>
          </p:cNvCxnSpPr>
          <p:nvPr/>
        </p:nvCxnSpPr>
        <p:spPr>
          <a:xfrm flipV="1">
            <a:off x="533400" y="3265220"/>
            <a:ext cx="383793" cy="229738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40D694-F5A5-50EB-74D1-04B8E7E1B1C4}"/>
              </a:ext>
            </a:extLst>
          </p:cNvPr>
          <p:cNvCxnSpPr>
            <a:cxnSpLocks/>
          </p:cNvCxnSpPr>
          <p:nvPr/>
        </p:nvCxnSpPr>
        <p:spPr>
          <a:xfrm>
            <a:off x="3352800" y="2756908"/>
            <a:ext cx="228600" cy="12155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69B0848-096E-225E-5015-A75EB171D67C}"/>
              </a:ext>
            </a:extLst>
          </p:cNvPr>
          <p:cNvCxnSpPr>
            <a:cxnSpLocks/>
          </p:cNvCxnSpPr>
          <p:nvPr/>
        </p:nvCxnSpPr>
        <p:spPr>
          <a:xfrm flipV="1">
            <a:off x="10896600" y="4191000"/>
            <a:ext cx="914400" cy="165972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907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6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7AFEBA25-4801-9F8B-23ED-291C73811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19771"/>
            <a:ext cx="11376025" cy="547802"/>
          </a:xfrm>
        </p:spPr>
        <p:txBody>
          <a:bodyPr/>
          <a:lstStyle/>
          <a:p>
            <a:r>
              <a:rPr lang="en-US" dirty="0"/>
              <a:t>FCC - Future Circular Collider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DD0357-4972-48D2-378E-2DF1993B9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09" y="1083072"/>
            <a:ext cx="5363639" cy="4456605"/>
          </a:xfr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Z, W, H factory with highest luminosity, lowest cost and risk for E frontier collider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feasibility study ongoing, momentum</a:t>
            </a:r>
            <a:br>
              <a:rPr lang="en-US" b="0" dirty="0"/>
            </a:br>
            <a:r>
              <a:rPr lang="en-US" b="0" dirty="0"/>
              <a:t>rapidly building  up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key roadmap milestones:</a:t>
            </a:r>
            <a:br>
              <a:rPr lang="en-US" b="0" dirty="0"/>
            </a:br>
            <a:r>
              <a:rPr lang="en-US" b="0" dirty="0"/>
              <a:t>  2026: EU strategy update</a:t>
            </a:r>
            <a:br>
              <a:rPr lang="en-US" b="0" dirty="0"/>
            </a:br>
            <a:r>
              <a:rPr lang="en-US" b="0" dirty="0"/>
              <a:t>~2028: approval</a:t>
            </a:r>
            <a:br>
              <a:rPr lang="en-US" b="0" dirty="0"/>
            </a:br>
            <a:r>
              <a:rPr lang="en-US" b="0" dirty="0"/>
              <a:t>~2045: FCC-ee commissioning </a:t>
            </a:r>
            <a:br>
              <a:rPr lang="en-US" b="0" dirty="0"/>
            </a:br>
            <a:r>
              <a:rPr lang="en-US" b="0" dirty="0">
                <a:sym typeface="Symbol" panose="05050102010706020507" pitchFamily="18" charset="2"/>
              </a:rPr>
              <a:t>2070, FCC-</a:t>
            </a:r>
            <a:r>
              <a:rPr lang="en-US" b="0" dirty="0" err="1">
                <a:sym typeface="Symbol" panose="05050102010706020507" pitchFamily="18" charset="2"/>
              </a:rPr>
              <a:t>hh</a:t>
            </a:r>
            <a:r>
              <a:rPr lang="en-US" b="0" dirty="0">
                <a:sym typeface="Symbol" panose="05050102010706020507" pitchFamily="18" charset="2"/>
              </a:rPr>
              <a:t> operation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ym typeface="Symbol" panose="05050102010706020507" pitchFamily="18" charset="2"/>
              </a:rPr>
              <a:t>L=90 km, </a:t>
            </a:r>
            <a:r>
              <a:rPr lang="el-GR" b="0" dirty="0"/>
              <a:t>ρ</a:t>
            </a:r>
            <a:r>
              <a:rPr lang="en-US" b="0" dirty="0"/>
              <a:t>=10.7 km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e-e collider: E=46 to 182 GeV, 2900</a:t>
            </a:r>
            <a:r>
              <a:rPr lang="en-US" b="0" dirty="0">
                <a:sym typeface="Symbol" panose="05050102010706020507" pitchFamily="18" charset="2"/>
              </a:rPr>
              <a:t> 24 m bending dipoles with</a:t>
            </a:r>
            <a:r>
              <a:rPr lang="en-US" b="0" dirty="0"/>
              <a:t> B</a:t>
            </a:r>
            <a:r>
              <a:rPr lang="en-US" b="0" baseline="-25000" dirty="0"/>
              <a:t>1</a:t>
            </a:r>
            <a:r>
              <a:rPr lang="en-US" b="0" dirty="0"/>
              <a:t>=</a:t>
            </a:r>
            <a:r>
              <a:rPr lang="en-US" b="0" dirty="0">
                <a:sym typeface="Symbol" panose="05050102010706020507" pitchFamily="18" charset="2"/>
              </a:rPr>
              <a:t>14 .. 57 mT,</a:t>
            </a:r>
            <a:br>
              <a:rPr lang="en-US" b="0" dirty="0">
                <a:sym typeface="Symbol" panose="05050102010706020507" pitchFamily="18" charset="2"/>
              </a:rPr>
            </a:br>
            <a:r>
              <a:rPr lang="en-US" b="0" dirty="0"/>
              <a:t>2900</a:t>
            </a:r>
            <a:r>
              <a:rPr lang="en-US" b="0" dirty="0">
                <a:sym typeface="Symbol" panose="05050102010706020507" pitchFamily="18" charset="2"/>
              </a:rPr>
              <a:t> 3.1 m, 10 T/m focusing quads</a:t>
            </a:r>
            <a:endParaRPr lang="en-US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e-e booster: B</a:t>
            </a:r>
            <a:r>
              <a:rPr lang="en-US" b="0" baseline="-25000" dirty="0"/>
              <a:t>1</a:t>
            </a:r>
            <a:r>
              <a:rPr lang="en-US" b="0" dirty="0"/>
              <a:t>=6.3 mT (inj.) ... 58 mT (ext.)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0F8B42E-DECA-DA80-5CC6-25DFD97D1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0769" y="4263586"/>
            <a:ext cx="6484351" cy="19239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6583F59-E270-28A5-5B1C-F08E96FC3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858" y="1577348"/>
            <a:ext cx="6344174" cy="2656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0006F1-C41B-4659-E44A-E04B1E2D9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0858" y="959904"/>
            <a:ext cx="6209385" cy="4246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EF324E-8756-AA9C-6057-761C7DF67BAD}"/>
              </a:ext>
            </a:extLst>
          </p:cNvPr>
          <p:cNvSpPr txBox="1"/>
          <p:nvPr/>
        </p:nvSpPr>
        <p:spPr bwMode="auto">
          <a:xfrm>
            <a:off x="2617878" y="5871925"/>
            <a:ext cx="29636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dirty="0">
                <a:solidFill>
                  <a:schemeClr val="tx2"/>
                </a:solidFill>
              </a:rPr>
              <a:t>Prototype e-e collider bending dipole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843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7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7AFEBA25-4801-9F8B-23ED-291C73811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775" y="215627"/>
            <a:ext cx="11376025" cy="454985"/>
          </a:xfrm>
        </p:spPr>
        <p:txBody>
          <a:bodyPr/>
          <a:lstStyle/>
          <a:p>
            <a:r>
              <a:rPr lang="en-US" dirty="0"/>
              <a:t>Prototypes for FCC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F2E72E9-4A5D-D524-E610-DF1CEE627639}"/>
              </a:ext>
            </a:extLst>
          </p:cNvPr>
          <p:cNvSpPr/>
          <p:nvPr/>
        </p:nvSpPr>
        <p:spPr>
          <a:xfrm>
            <a:off x="9893756" y="425242"/>
            <a:ext cx="1818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400" b="0" baseline="0" dirty="0">
                <a:solidFill>
                  <a:schemeClr val="tx2"/>
                </a:solidFill>
              </a:rPr>
              <a:t>Credit: </a:t>
            </a:r>
            <a:r>
              <a:rPr lang="en-US" sz="1400" b="1" baseline="0" dirty="0">
                <a:solidFill>
                  <a:schemeClr val="tx2"/>
                </a:solidFill>
              </a:rPr>
              <a:t>Carlo Petrone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B7A363B-620A-97C6-B890-5BFA07756452}"/>
              </a:ext>
            </a:extLst>
          </p:cNvPr>
          <p:cNvSpPr txBox="1">
            <a:spLocks/>
          </p:cNvSpPr>
          <p:nvPr/>
        </p:nvSpPr>
        <p:spPr bwMode="auto">
          <a:xfrm>
            <a:off x="6147353" y="1066270"/>
            <a:ext cx="5616575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err="1">
                <a:solidFill>
                  <a:schemeClr val="accent2"/>
                </a:solidFill>
              </a:rPr>
              <a:t>SuShi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b="0" dirty="0">
                <a:solidFill>
                  <a:schemeClr val="accent2"/>
                </a:solidFill>
              </a:rPr>
              <a:t>(passive MgB</a:t>
            </a:r>
            <a:r>
              <a:rPr lang="en-US" b="0" baseline="-25000" dirty="0">
                <a:solidFill>
                  <a:schemeClr val="accent2"/>
                </a:solidFill>
              </a:rPr>
              <a:t>2 </a:t>
            </a:r>
            <a:r>
              <a:rPr lang="en-US" b="0" dirty="0">
                <a:solidFill>
                  <a:schemeClr val="accent2"/>
                </a:solidFill>
              </a:rPr>
              <a:t>shield for 3T FCC-</a:t>
            </a:r>
            <a:r>
              <a:rPr lang="en-US" b="0" dirty="0" err="1">
                <a:solidFill>
                  <a:schemeClr val="accent2"/>
                </a:solidFill>
              </a:rPr>
              <a:t>hh</a:t>
            </a:r>
            <a:r>
              <a:rPr lang="en-US" b="0" dirty="0">
                <a:solidFill>
                  <a:schemeClr val="accent2"/>
                </a:solidFill>
              </a:rPr>
              <a:t> septa)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45778BA-83B5-3260-46A4-354F6BA8E350}"/>
              </a:ext>
            </a:extLst>
          </p:cNvPr>
          <p:cNvGrpSpPr/>
          <p:nvPr/>
        </p:nvGrpSpPr>
        <p:grpSpPr>
          <a:xfrm>
            <a:off x="428072" y="1009284"/>
            <a:ext cx="4733764" cy="5055057"/>
            <a:chOff x="7091786" y="952594"/>
            <a:chExt cx="4733764" cy="505505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643A3E4-E3EA-55BC-D28B-21FC9A33A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78062" y="1518299"/>
              <a:ext cx="4447488" cy="2378054"/>
            </a:xfrm>
            <a:prstGeom prst="rect">
              <a:avLst/>
            </a:prstGeom>
          </p:spPr>
        </p:pic>
        <p:sp>
          <p:nvSpPr>
            <p:cNvPr id="24" name="Text Placeholder 2">
              <a:extLst>
                <a:ext uri="{FF2B5EF4-FFF2-40B4-BE49-F238E27FC236}">
                  <a16:creationId xmlns:a16="http://schemas.microsoft.com/office/drawing/2014/main" id="{E482C478-042C-5FC4-8EDF-ACFB2AB2CB6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091786" y="952594"/>
              <a:ext cx="4724400" cy="36512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eaLnBrk="1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7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6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dirty="0">
                  <a:solidFill>
                    <a:schemeClr val="accent2"/>
                  </a:solidFill>
                </a:rPr>
                <a:t>FCC-ee magnets</a:t>
              </a:r>
              <a:endParaRPr lang="en-US" b="0" dirty="0">
                <a:solidFill>
                  <a:schemeClr val="accent2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738A050-3AB2-7AAF-D1C3-D5A1F5D57AA1}"/>
                </a:ext>
              </a:extLst>
            </p:cNvPr>
            <p:cNvGrpSpPr/>
            <p:nvPr/>
          </p:nvGrpSpPr>
          <p:grpSpPr>
            <a:xfrm>
              <a:off x="7342822" y="3896353"/>
              <a:ext cx="4169866" cy="2111298"/>
              <a:chOff x="7545372" y="3932405"/>
              <a:chExt cx="4169866" cy="2111298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213846FF-7607-55D5-14D8-3F5A3AEB14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80612" y="3932405"/>
                <a:ext cx="4134626" cy="2111298"/>
              </a:xfrm>
              <a:prstGeom prst="rect">
                <a:avLst/>
              </a:prstGeom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D3F6918-0339-A2EF-1040-E94AF1910F7D}"/>
                  </a:ext>
                </a:extLst>
              </p:cNvPr>
              <p:cNvSpPr/>
              <p:nvPr/>
            </p:nvSpPr>
            <p:spPr>
              <a:xfrm>
                <a:off x="7545372" y="4311994"/>
                <a:ext cx="379428" cy="152644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A754E86-F0BB-FC42-5AB2-5C8B05BD52C0}"/>
              </a:ext>
            </a:extLst>
          </p:cNvPr>
          <p:cNvGrpSpPr/>
          <p:nvPr/>
        </p:nvGrpSpPr>
        <p:grpSpPr>
          <a:xfrm>
            <a:off x="6318974" y="1556210"/>
            <a:ext cx="5848963" cy="4597174"/>
            <a:chOff x="328517" y="1469156"/>
            <a:chExt cx="5848963" cy="459717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A245A1A-7446-930B-FF47-DEECBC21A0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-1501107" y="3323584"/>
              <a:ext cx="4572370" cy="913121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28E1B7B-AA18-7AAB-67ED-081F18EA2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32311" y="1469156"/>
              <a:ext cx="982189" cy="86409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E77DE0C-5548-15AC-0C74-CA929F560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3912" y="2821234"/>
              <a:ext cx="2646376" cy="1134710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D09C54E-3957-F5F0-FA78-E88AF6C42225}"/>
                </a:ext>
              </a:extLst>
            </p:cNvPr>
            <p:cNvSpPr/>
            <p:nvPr/>
          </p:nvSpPr>
          <p:spPr>
            <a:xfrm>
              <a:off x="2304597" y="2418527"/>
              <a:ext cx="309127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2"/>
                  </a:solidFill>
                </a:rPr>
                <a:t>10 </a:t>
              </a:r>
              <a:r>
                <a:rPr lang="en-US" sz="1200" baseline="0" dirty="0">
                  <a:solidFill>
                    <a:schemeClr val="tx2"/>
                  </a:solidFill>
                  <a:sym typeface="Symbol" panose="05050102010706020507" pitchFamily="18" charset="2"/>
                </a:rPr>
                <a:t> </a:t>
              </a:r>
              <a:r>
                <a:rPr lang="en-US" sz="1200" baseline="0" dirty="0">
                  <a:solidFill>
                    <a:schemeClr val="tx2"/>
                  </a:solidFill>
                </a:rPr>
                <a:t>8 </a:t>
              </a:r>
              <a:r>
                <a:rPr lang="en-US" sz="1200" baseline="0" dirty="0" err="1">
                  <a:solidFill>
                    <a:schemeClr val="tx2"/>
                  </a:solidFill>
                </a:rPr>
                <a:t>Arepoc</a:t>
              </a:r>
              <a:r>
                <a:rPr lang="en-US" sz="1200" baseline="0" dirty="0">
                  <a:solidFill>
                    <a:schemeClr val="tx2"/>
                  </a:solidFill>
                </a:rPr>
                <a:t> HHP-NP (200 mV/T @ 20 mA)</a:t>
              </a:r>
              <a:br>
                <a:rPr lang="en-US" sz="1200" baseline="0" dirty="0">
                  <a:solidFill>
                    <a:schemeClr val="tx2"/>
                  </a:solidFill>
                </a:rPr>
              </a:br>
              <a:r>
                <a:rPr lang="en-US" sz="1200" baseline="0" dirty="0">
                  <a:solidFill>
                    <a:schemeClr val="tx2"/>
                  </a:solidFill>
                </a:rPr>
                <a:t>cross-calibrated at RT (relative measurement)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AF3CB8F-B3BA-F30C-06CB-AAB05E26BF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88656" y="3986845"/>
              <a:ext cx="3411376" cy="1647513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ED39AF1-04AF-4A4B-3A0D-26462FA4B53C}"/>
                </a:ext>
              </a:extLst>
            </p:cNvPr>
            <p:cNvSpPr/>
            <p:nvPr/>
          </p:nvSpPr>
          <p:spPr>
            <a:xfrm>
              <a:off x="2626966" y="1856803"/>
              <a:ext cx="24561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aseline="0" dirty="0">
                  <a:solidFill>
                    <a:schemeClr val="tx2"/>
                  </a:solidFill>
                </a:rPr>
                <a:t>8.3 mm MgB</a:t>
              </a:r>
              <a:r>
                <a:rPr lang="en-US" sz="1200" baseline="-25000" dirty="0">
                  <a:solidFill>
                    <a:schemeClr val="tx2"/>
                  </a:solidFill>
                </a:rPr>
                <a:t>2</a:t>
              </a:r>
              <a:r>
                <a:rPr lang="en-US" sz="1200" baseline="0" dirty="0">
                  <a:solidFill>
                    <a:schemeClr val="tx2"/>
                  </a:solidFill>
                </a:rPr>
                <a:t> thickness</a:t>
              </a:r>
              <a:br>
                <a:rPr lang="en-US" sz="1200" baseline="0" dirty="0">
                  <a:solidFill>
                    <a:schemeClr val="tx2"/>
                  </a:solidFill>
                </a:rPr>
              </a:br>
              <a:r>
                <a:rPr lang="en-US" sz="1200" baseline="0" dirty="0">
                  <a:solidFill>
                    <a:schemeClr val="tx2"/>
                  </a:solidFill>
                </a:rPr>
                <a:t>after reactive Mg infiltration 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7A6F147-DC40-A28F-30C3-A30016535D6A}"/>
                </a:ext>
              </a:extLst>
            </p:cNvPr>
            <p:cNvSpPr/>
            <p:nvPr/>
          </p:nvSpPr>
          <p:spPr>
            <a:xfrm>
              <a:off x="3447245" y="5612887"/>
              <a:ext cx="273023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aseline="0" dirty="0">
                  <a:solidFill>
                    <a:schemeClr val="tx2"/>
                  </a:solidFill>
                </a:rPr>
                <a:t>flux jumps at lower field on ramp-down 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3B44667-3C80-353A-980F-5043C1B8FA0F}"/>
                </a:ext>
              </a:extLst>
            </p:cNvPr>
            <p:cNvSpPr/>
            <p:nvPr/>
          </p:nvSpPr>
          <p:spPr>
            <a:xfrm rot="16200000">
              <a:off x="1044007" y="3737772"/>
              <a:ext cx="68801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0" baseline="0" dirty="0">
                  <a:solidFill>
                    <a:schemeClr val="bg1"/>
                  </a:solidFill>
                </a:rPr>
                <a:t>1270 mm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7FDC32E-C8F0-07E7-815D-5F81977CC4A9}"/>
                </a:ext>
              </a:extLst>
            </p:cNvPr>
            <p:cNvSpPr/>
            <p:nvPr/>
          </p:nvSpPr>
          <p:spPr>
            <a:xfrm>
              <a:off x="1399307" y="5612886"/>
              <a:ext cx="20858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aseline="0" dirty="0">
                  <a:solidFill>
                    <a:schemeClr val="tx2"/>
                  </a:solidFill>
                </a:rPr>
                <a:t>gradual penetration from end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11C5982-7B99-5E64-2700-DD53D1BD0B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48381" y="2768063"/>
              <a:ext cx="428245" cy="347081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BAF281C-E5D3-75CA-8C65-FB4D7B84AA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1026" y="5134963"/>
              <a:ext cx="157729" cy="477924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640E3294-1CFD-4D7A-4E3B-0937A9001E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04597" y="4814987"/>
              <a:ext cx="254165" cy="819371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3276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049E-319D-433F-EE1C-5E5A420D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8</a:t>
            </a:fld>
            <a:r>
              <a:rPr lang="en-US"/>
              <a:t>/32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51A1D-F5A6-FEAE-CD9C-25467F6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07.10.2024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64D70-03D6-7387-6472-E1977228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marco.buzio@cern.ch | Magnetic Measurement Activities at CERN</a:t>
            </a: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82DC36A-9D40-6DE3-96D7-5E0B0AE32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086" y="940705"/>
            <a:ext cx="10585314" cy="2206758"/>
          </a:xfr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Recent project reorganization, including clear setting as </a:t>
            </a:r>
            <a:r>
              <a:rPr lang="en-GB" sz="1800" b="0" i="1" dirty="0"/>
              <a:t>direct R&amp;D </a:t>
            </a:r>
            <a:r>
              <a:rPr lang="en-GB" sz="1800" b="0" dirty="0"/>
              <a:t>towards FCC-</a:t>
            </a:r>
            <a:r>
              <a:rPr lang="en-GB" sz="1800" b="0" dirty="0" err="1"/>
              <a:t>hh</a:t>
            </a:r>
            <a:endParaRPr lang="en-GB" sz="18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Collaboration with PSI, INFN, Uppsala, CIEMAT, CEA and several universities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Program highlights: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Robust Cos</a:t>
            </a:r>
            <a:r>
              <a:rPr lang="en-GB" sz="1800" b="0" i="1" dirty="0">
                <a:sym typeface="Symbol" panose="05050102010706020507" pitchFamily="18" charset="2"/>
              </a:rPr>
              <a:t></a:t>
            </a:r>
            <a:r>
              <a:rPr lang="en-GB" sz="1800" b="0" dirty="0"/>
              <a:t>  Nb</a:t>
            </a:r>
            <a:r>
              <a:rPr lang="en-GB" sz="1800" b="0" baseline="-25000" dirty="0"/>
              <a:t>3</a:t>
            </a:r>
            <a:r>
              <a:rPr lang="en-GB" sz="1800" b="0" dirty="0"/>
              <a:t>Sn dipole up to 12 T (</a:t>
            </a:r>
            <a:r>
              <a:rPr lang="en-GB" sz="1800" b="0" dirty="0" err="1"/>
              <a:t>FalconD</a:t>
            </a:r>
            <a:r>
              <a:rPr lang="en-GB" sz="1800" b="0" dirty="0"/>
              <a:t>);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Target: 14 T dipole for 90 TeV FCC-</a:t>
            </a:r>
            <a:r>
              <a:rPr lang="en-GB" sz="1800" b="0" dirty="0" err="1"/>
              <a:t>hh</a:t>
            </a:r>
            <a:r>
              <a:rPr lang="en-GB" sz="1800" b="0" dirty="0"/>
              <a:t> in ~2050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Roadmap for feasibility of HTS for accelerator magnets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Non-FCC activities: 20/40 T Muon Collider solenoids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00481EEE-AED3-532A-815C-51AE8BF5B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34148"/>
            <a:ext cx="11376025" cy="496032"/>
          </a:xfrm>
        </p:spPr>
        <p:txBody>
          <a:bodyPr/>
          <a:lstStyle/>
          <a:p>
            <a:r>
              <a:rPr lang="en-US" dirty="0"/>
              <a:t>HFM – High Field Magnets program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542378D-F57F-347E-52F7-3A5335049F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135" r="64701"/>
          <a:stretch/>
        </p:blipFill>
        <p:spPr>
          <a:xfrm>
            <a:off x="201827" y="3385863"/>
            <a:ext cx="2779347" cy="25651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9D7739-66B4-9848-F9CA-E328AB495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8748" y="346828"/>
            <a:ext cx="1854502" cy="2490517"/>
          </a:xfrm>
          <a:prstGeom prst="rect">
            <a:avLst/>
          </a:prstGeom>
        </p:spPr>
      </p:pic>
      <p:pic>
        <p:nvPicPr>
          <p:cNvPr id="13" name="Picture 12" descr="A metal bucket with a green object in it&#10;&#10;Description automatically generated">
            <a:extLst>
              <a:ext uri="{FF2B5EF4-FFF2-40B4-BE49-F238E27FC236}">
                <a16:creationId xmlns:a16="http://schemas.microsoft.com/office/drawing/2014/main" id="{600C07A6-74A8-5553-0E5D-B5F9A107F5B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r="7315"/>
          <a:stretch/>
        </p:blipFill>
        <p:spPr>
          <a:xfrm rot="5400000">
            <a:off x="7452375" y="3912044"/>
            <a:ext cx="2577223" cy="185450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B5F24E4-3157-850F-BA0C-E16C478F6585}"/>
              </a:ext>
            </a:extLst>
          </p:cNvPr>
          <p:cNvGrpSpPr/>
          <p:nvPr/>
        </p:nvGrpSpPr>
        <p:grpSpPr>
          <a:xfrm>
            <a:off x="9930649" y="3566491"/>
            <a:ext cx="1779501" cy="930159"/>
            <a:chOff x="9284922" y="2862617"/>
            <a:chExt cx="1459278" cy="640540"/>
          </a:xfrm>
          <a:solidFill>
            <a:schemeClr val="bg1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1EC21B8-B879-C2F6-099F-233FB62B5751}"/>
                </a:ext>
              </a:extLst>
            </p:cNvPr>
            <p:cNvGrpSpPr/>
            <p:nvPr/>
          </p:nvGrpSpPr>
          <p:grpSpPr>
            <a:xfrm>
              <a:off x="9284922" y="2862617"/>
              <a:ext cx="1459278" cy="640540"/>
              <a:chOff x="1318846" y="3821721"/>
              <a:chExt cx="3868616" cy="1752601"/>
            </a:xfrm>
            <a:grpFill/>
          </p:grpSpPr>
          <p:sp>
            <p:nvSpPr>
              <p:cNvPr id="10" name="Rectangle: Rounded Corners 3">
                <a:extLst>
                  <a:ext uri="{FF2B5EF4-FFF2-40B4-BE49-F238E27FC236}">
                    <a16:creationId xmlns:a16="http://schemas.microsoft.com/office/drawing/2014/main" id="{2A33A078-DF27-58EB-A1C0-E214F41C999B}"/>
                  </a:ext>
                </a:extLst>
              </p:cNvPr>
              <p:cNvSpPr/>
              <p:nvPr/>
            </p:nvSpPr>
            <p:spPr>
              <a:xfrm>
                <a:off x="1318846" y="4178173"/>
                <a:ext cx="3644476" cy="1396149"/>
              </a:xfrm>
              <a:custGeom>
                <a:avLst/>
                <a:gdLst>
                  <a:gd name="connsiteX0" fmla="*/ 0 w 3469941"/>
                  <a:gd name="connsiteY0" fmla="*/ 431578 h 1396149"/>
                  <a:gd name="connsiteX1" fmla="*/ 431578 w 3469941"/>
                  <a:gd name="connsiteY1" fmla="*/ 0 h 1396149"/>
                  <a:gd name="connsiteX2" fmla="*/ 3038363 w 3469941"/>
                  <a:gd name="connsiteY2" fmla="*/ 0 h 1396149"/>
                  <a:gd name="connsiteX3" fmla="*/ 3469941 w 3469941"/>
                  <a:gd name="connsiteY3" fmla="*/ 431578 h 1396149"/>
                  <a:gd name="connsiteX4" fmla="*/ 3469941 w 3469941"/>
                  <a:gd name="connsiteY4" fmla="*/ 964571 h 1396149"/>
                  <a:gd name="connsiteX5" fmla="*/ 3038363 w 3469941"/>
                  <a:gd name="connsiteY5" fmla="*/ 1396149 h 1396149"/>
                  <a:gd name="connsiteX6" fmla="*/ 431578 w 3469941"/>
                  <a:gd name="connsiteY6" fmla="*/ 1396149 h 1396149"/>
                  <a:gd name="connsiteX7" fmla="*/ 0 w 3469941"/>
                  <a:gd name="connsiteY7" fmla="*/ 964571 h 1396149"/>
                  <a:gd name="connsiteX8" fmla="*/ 0 w 3469941"/>
                  <a:gd name="connsiteY8" fmla="*/ 431578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129803 w 3469941"/>
                  <a:gd name="connsiteY8" fmla="*/ 91440 h 1396149"/>
                  <a:gd name="connsiteX0" fmla="*/ 3038363 w 3469941"/>
                  <a:gd name="connsiteY0" fmla="*/ 0 h 1396149"/>
                  <a:gd name="connsiteX1" fmla="*/ 3469941 w 3469941"/>
                  <a:gd name="connsiteY1" fmla="*/ 431578 h 1396149"/>
                  <a:gd name="connsiteX2" fmla="*/ 3469941 w 3469941"/>
                  <a:gd name="connsiteY2" fmla="*/ 964571 h 1396149"/>
                  <a:gd name="connsiteX3" fmla="*/ 3038363 w 3469941"/>
                  <a:gd name="connsiteY3" fmla="*/ 1396149 h 1396149"/>
                  <a:gd name="connsiteX4" fmla="*/ 431578 w 3469941"/>
                  <a:gd name="connsiteY4" fmla="*/ 1396149 h 1396149"/>
                  <a:gd name="connsiteX5" fmla="*/ 0 w 3469941"/>
                  <a:gd name="connsiteY5" fmla="*/ 964571 h 1396149"/>
                  <a:gd name="connsiteX6" fmla="*/ 0 w 3469941"/>
                  <a:gd name="connsiteY6" fmla="*/ 431578 h 1396149"/>
                  <a:gd name="connsiteX7" fmla="*/ 431578 w 3469941"/>
                  <a:gd name="connsiteY7" fmla="*/ 0 h 1396149"/>
                  <a:gd name="connsiteX8" fmla="*/ 3047741 w 3469941"/>
                  <a:gd name="connsiteY8" fmla="*/ 3517 h 1396149"/>
                  <a:gd name="connsiteX0" fmla="*/ 3038363 w 3469941"/>
                  <a:gd name="connsiteY0" fmla="*/ 72683 h 1468832"/>
                  <a:gd name="connsiteX1" fmla="*/ 3469941 w 3469941"/>
                  <a:gd name="connsiteY1" fmla="*/ 504261 h 1468832"/>
                  <a:gd name="connsiteX2" fmla="*/ 3469941 w 3469941"/>
                  <a:gd name="connsiteY2" fmla="*/ 1037254 h 1468832"/>
                  <a:gd name="connsiteX3" fmla="*/ 3038363 w 3469941"/>
                  <a:gd name="connsiteY3" fmla="*/ 1468832 h 1468832"/>
                  <a:gd name="connsiteX4" fmla="*/ 431578 w 3469941"/>
                  <a:gd name="connsiteY4" fmla="*/ 1468832 h 1468832"/>
                  <a:gd name="connsiteX5" fmla="*/ 0 w 3469941"/>
                  <a:gd name="connsiteY5" fmla="*/ 1037254 h 1468832"/>
                  <a:gd name="connsiteX6" fmla="*/ 0 w 3469941"/>
                  <a:gd name="connsiteY6" fmla="*/ 504261 h 1468832"/>
                  <a:gd name="connsiteX7" fmla="*/ 431578 w 3469941"/>
                  <a:gd name="connsiteY7" fmla="*/ 72683 h 1468832"/>
                  <a:gd name="connsiteX8" fmla="*/ 3041880 w 3469941"/>
                  <a:gd name="connsiteY8" fmla="*/ 0 h 1468832"/>
                  <a:gd name="connsiteX0" fmla="*/ 3469941 w 3469941"/>
                  <a:gd name="connsiteY0" fmla="*/ 504261 h 1468832"/>
                  <a:gd name="connsiteX1" fmla="*/ 3469941 w 3469941"/>
                  <a:gd name="connsiteY1" fmla="*/ 1037254 h 1468832"/>
                  <a:gd name="connsiteX2" fmla="*/ 3038363 w 3469941"/>
                  <a:gd name="connsiteY2" fmla="*/ 1468832 h 1468832"/>
                  <a:gd name="connsiteX3" fmla="*/ 431578 w 3469941"/>
                  <a:gd name="connsiteY3" fmla="*/ 1468832 h 1468832"/>
                  <a:gd name="connsiteX4" fmla="*/ 0 w 3469941"/>
                  <a:gd name="connsiteY4" fmla="*/ 1037254 h 1468832"/>
                  <a:gd name="connsiteX5" fmla="*/ 0 w 3469941"/>
                  <a:gd name="connsiteY5" fmla="*/ 504261 h 1468832"/>
                  <a:gd name="connsiteX6" fmla="*/ 431578 w 3469941"/>
                  <a:gd name="connsiteY6" fmla="*/ 72683 h 1468832"/>
                  <a:gd name="connsiteX7" fmla="*/ 3041880 w 3469941"/>
                  <a:gd name="connsiteY7" fmla="*/ 0 h 1468832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3059465 w 3469941"/>
                  <a:gd name="connsiteY7" fmla="*/ 3517 h 1396149"/>
                  <a:gd name="connsiteX0" fmla="*/ 3469941 w 3469941"/>
                  <a:gd name="connsiteY0" fmla="*/ 431578 h 1396149"/>
                  <a:gd name="connsiteX1" fmla="*/ 3469941 w 3469941"/>
                  <a:gd name="connsiteY1" fmla="*/ 964571 h 1396149"/>
                  <a:gd name="connsiteX2" fmla="*/ 3038363 w 3469941"/>
                  <a:gd name="connsiteY2" fmla="*/ 1396149 h 1396149"/>
                  <a:gd name="connsiteX3" fmla="*/ 431578 w 3469941"/>
                  <a:gd name="connsiteY3" fmla="*/ 1396149 h 1396149"/>
                  <a:gd name="connsiteX4" fmla="*/ 0 w 3469941"/>
                  <a:gd name="connsiteY4" fmla="*/ 964571 h 1396149"/>
                  <a:gd name="connsiteX5" fmla="*/ 0 w 3469941"/>
                  <a:gd name="connsiteY5" fmla="*/ 431578 h 1396149"/>
                  <a:gd name="connsiteX6" fmla="*/ 431578 w 3469941"/>
                  <a:gd name="connsiteY6" fmla="*/ 0 h 1396149"/>
                  <a:gd name="connsiteX7" fmla="*/ 2936372 w 3469941"/>
                  <a:gd name="connsiteY7" fmla="*/ 3517 h 1396149"/>
                  <a:gd name="connsiteX0" fmla="*/ 3475802 w 3475802"/>
                  <a:gd name="connsiteY0" fmla="*/ 507778 h 1396149"/>
                  <a:gd name="connsiteX1" fmla="*/ 3469941 w 3475802"/>
                  <a:gd name="connsiteY1" fmla="*/ 964571 h 1396149"/>
                  <a:gd name="connsiteX2" fmla="*/ 3038363 w 3475802"/>
                  <a:gd name="connsiteY2" fmla="*/ 1396149 h 1396149"/>
                  <a:gd name="connsiteX3" fmla="*/ 431578 w 3475802"/>
                  <a:gd name="connsiteY3" fmla="*/ 1396149 h 1396149"/>
                  <a:gd name="connsiteX4" fmla="*/ 0 w 3475802"/>
                  <a:gd name="connsiteY4" fmla="*/ 964571 h 1396149"/>
                  <a:gd name="connsiteX5" fmla="*/ 0 w 3475802"/>
                  <a:gd name="connsiteY5" fmla="*/ 431578 h 1396149"/>
                  <a:gd name="connsiteX6" fmla="*/ 431578 w 3475802"/>
                  <a:gd name="connsiteY6" fmla="*/ 0 h 1396149"/>
                  <a:gd name="connsiteX7" fmla="*/ 2936372 w 3475802"/>
                  <a:gd name="connsiteY7" fmla="*/ 3517 h 1396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5802" h="1396149">
                    <a:moveTo>
                      <a:pt x="3475802" y="507778"/>
                    </a:moveTo>
                    <a:cubicBezTo>
                      <a:pt x="3473848" y="660042"/>
                      <a:pt x="3471895" y="812307"/>
                      <a:pt x="3469941" y="964571"/>
                    </a:cubicBezTo>
                    <a:cubicBezTo>
                      <a:pt x="3469941" y="1202925"/>
                      <a:pt x="3276717" y="1396149"/>
                      <a:pt x="3038363" y="1396149"/>
                    </a:cubicBezTo>
                    <a:lnTo>
                      <a:pt x="431578" y="1396149"/>
                    </a:lnTo>
                    <a:cubicBezTo>
                      <a:pt x="193224" y="1396149"/>
                      <a:pt x="0" y="1202925"/>
                      <a:pt x="0" y="964571"/>
                    </a:cubicBezTo>
                    <a:lnTo>
                      <a:pt x="0" y="431578"/>
                    </a:lnTo>
                    <a:cubicBezTo>
                      <a:pt x="0" y="193224"/>
                      <a:pt x="193224" y="0"/>
                      <a:pt x="431578" y="0"/>
                    </a:cubicBezTo>
                    <a:lnTo>
                      <a:pt x="2936372" y="3517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8511B87D-23D5-BFDE-708A-7E8478A7B7E3}"/>
                  </a:ext>
                </a:extLst>
              </p:cNvPr>
              <p:cNvGrpSpPr/>
              <p:nvPr/>
            </p:nvGrpSpPr>
            <p:grpSpPr>
              <a:xfrm>
                <a:off x="4349262" y="3821721"/>
                <a:ext cx="838200" cy="838200"/>
                <a:chOff x="4009292" y="4132385"/>
                <a:chExt cx="838200" cy="838200"/>
              </a:xfrm>
              <a:grpFill/>
            </p:grpSpPr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6B44B362-7B5B-C276-1840-196F8F5BE8B5}"/>
                    </a:ext>
                  </a:extLst>
                </p:cNvPr>
                <p:cNvSpPr/>
                <p:nvPr/>
              </p:nvSpPr>
              <p:spPr>
                <a:xfrm>
                  <a:off x="4243754" y="4132385"/>
                  <a:ext cx="603738" cy="568569"/>
                </a:xfrm>
                <a:custGeom>
                  <a:avLst/>
                  <a:gdLst>
                    <a:gd name="connsiteX0" fmla="*/ 0 w 603738"/>
                    <a:gd name="connsiteY0" fmla="*/ 0 h 568569"/>
                    <a:gd name="connsiteX1" fmla="*/ 597877 w 603738"/>
                    <a:gd name="connsiteY1" fmla="*/ 5861 h 568569"/>
                    <a:gd name="connsiteX2" fmla="*/ 603738 w 603738"/>
                    <a:gd name="connsiteY2" fmla="*/ 568569 h 568569"/>
                    <a:gd name="connsiteX3" fmla="*/ 603738 w 603738"/>
                    <a:gd name="connsiteY3" fmla="*/ 568569 h 568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738" h="568569">
                      <a:moveTo>
                        <a:pt x="0" y="0"/>
                      </a:moveTo>
                      <a:lnTo>
                        <a:pt x="597877" y="5861"/>
                      </a:lnTo>
                      <a:cubicBezTo>
                        <a:pt x="599831" y="193430"/>
                        <a:pt x="601784" y="381000"/>
                        <a:pt x="603738" y="568569"/>
                      </a:cubicBezTo>
                      <a:lnTo>
                        <a:pt x="603738" y="568569"/>
                      </a:lnTo>
                    </a:path>
                  </a:pathLst>
                </a:cu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821E769B-E2EE-B168-D7D9-35E375F84FD7}"/>
                    </a:ext>
                  </a:extLst>
                </p:cNvPr>
                <p:cNvCxnSpPr>
                  <a:stCxn id="15" idx="1"/>
                </p:cNvCxnSpPr>
                <p:nvPr/>
              </p:nvCxnSpPr>
              <p:spPr>
                <a:xfrm flipH="1">
                  <a:off x="4009292" y="4138246"/>
                  <a:ext cx="832339" cy="832339"/>
                </a:xfrm>
                <a:prstGeom prst="line">
                  <a:avLst/>
                </a:prstGeom>
                <a:grp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3146A8-0E1A-3840-3F9E-934DEC378D04}"/>
                </a:ext>
              </a:extLst>
            </p:cNvPr>
            <p:cNvSpPr txBox="1"/>
            <p:nvPr/>
          </p:nvSpPr>
          <p:spPr bwMode="auto">
            <a:xfrm>
              <a:off x="9301521" y="3108487"/>
              <a:ext cx="1230707" cy="296724"/>
            </a:xfrm>
            <a:prstGeom prst="rect">
              <a:avLst/>
            </a:prstGeom>
            <a:grpFill/>
          </p:spPr>
          <p:txBody>
            <a:bodyPr wrap="square" lIns="0" tIns="0" rIns="0" bIns="0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Vincenzo Di Capua</a:t>
              </a:r>
              <a:b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</a:br>
              <a:r>
                <a:rPr kumimoji="0" lang="en-US" sz="140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rPr>
                <a:t>this IMMW</a:t>
              </a:r>
              <a:endParaRPr kumimoji="0" lang="fr-FR" sz="14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291F13A-FA0B-A2F0-2479-A169EAFA2AFB}"/>
              </a:ext>
            </a:extLst>
          </p:cNvPr>
          <p:cNvSpPr/>
          <p:nvPr/>
        </p:nvSpPr>
        <p:spPr>
          <a:xfrm>
            <a:off x="9754227" y="5535914"/>
            <a:ext cx="24561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0" dirty="0">
                <a:solidFill>
                  <a:schemeClr val="tx2"/>
                </a:solidFill>
              </a:rPr>
              <a:t>Tests of electronic sensors and acquisition chain components in LHe @ 1.9 K and 4.5 K</a:t>
            </a:r>
            <a:endParaRPr lang="en-GB" sz="1200" dirty="0">
              <a:solidFill>
                <a:schemeClr val="tx2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7F8AE3E-B3A2-C973-4C62-D5C92034B15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386"/>
          <a:stretch/>
        </p:blipFill>
        <p:spPr>
          <a:xfrm>
            <a:off x="3493422" y="3550683"/>
            <a:ext cx="4234324" cy="259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758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EBF6E133-0C2B-261F-5E17-37979857F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396427"/>
          </a:xfrm>
        </p:spPr>
        <p:txBody>
          <a:bodyPr/>
          <a:lstStyle/>
          <a:p>
            <a:r>
              <a:rPr lang="en-US" dirty="0"/>
              <a:t>HFM: Racetrack Model Magnet (RMM)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64A1139-B1B2-06A2-4059-804956E66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1910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957526DE-CB05-8899-B734-726D7AF09C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0605796"/>
              </p:ext>
            </p:extLst>
          </p:nvPr>
        </p:nvGraphicFramePr>
        <p:xfrm>
          <a:off x="7226980" y="1677220"/>
          <a:ext cx="4221193" cy="2103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A4516A09-6309-1D5C-99E4-A1BF4B402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237" y="3663295"/>
            <a:ext cx="6210677" cy="275457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EA550670-A967-C80D-A80F-C1ED3036958F}"/>
              </a:ext>
            </a:extLst>
          </p:cNvPr>
          <p:cNvSpPr txBox="1">
            <a:spLocks/>
          </p:cNvSpPr>
          <p:nvPr/>
        </p:nvSpPr>
        <p:spPr>
          <a:xfrm>
            <a:off x="152400" y="945245"/>
            <a:ext cx="10754044" cy="108696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1800" b="0" dirty="0"/>
              <a:t>Family of demonstrator magnets based on eRMC (racetrack coils) to explore full potential of Nb</a:t>
            </a:r>
            <a:r>
              <a:rPr lang="it-IT" sz="1800" b="0" baseline="-25000" dirty="0"/>
              <a:t>3</a:t>
            </a:r>
            <a:r>
              <a:rPr lang="it-IT" sz="1800" b="0" dirty="0"/>
              <a:t>Sn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1800" b="0" dirty="0"/>
              <a:t>RMM1d designed to reach a peak field of 16.7 T, in a 50 mm aperture, at 12 kA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EED02E-08B9-CE69-8080-FD8460076417}"/>
              </a:ext>
            </a:extLst>
          </p:cNvPr>
          <p:cNvSpPr txBox="1"/>
          <p:nvPr/>
        </p:nvSpPr>
        <p:spPr>
          <a:xfrm>
            <a:off x="177423" y="5988118"/>
            <a:ext cx="44956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dirty="0">
                <a:solidFill>
                  <a:schemeClr val="tx2"/>
                </a:solidFill>
              </a:rPr>
              <a:t>Credit: </a:t>
            </a:r>
            <a:r>
              <a:rPr lang="it-IT" sz="1400" b="1" dirty="0">
                <a:solidFill>
                  <a:schemeClr val="tx2"/>
                </a:solidFill>
              </a:rPr>
              <a:t>Carlo Petrone, Mariano Pentella, Melvin Liebsch</a:t>
            </a:r>
            <a:endParaRPr lang="fr-FR" sz="1400" b="1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7022BD-B0C8-6395-0942-B85986F37C8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294"/>
          <a:stretch/>
        </p:blipFill>
        <p:spPr>
          <a:xfrm>
            <a:off x="177423" y="1905000"/>
            <a:ext cx="6366115" cy="383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22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Corporate 16x9_OnlyOffice_PPT_Source Sans Pro" id="{F11624F6-6BAA-4543-85D8-8333456F0987}" vid="{318475FB-D47A-2449-BCDD-6ADD6CDE85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16x9_OnlyOffice_PPT_Source Sans Pro</Template>
  <TotalTime>1462</TotalTime>
  <Words>2798</Words>
  <Application>Microsoft Office PowerPoint</Application>
  <DocSecurity>0</DocSecurity>
  <PresentationFormat>Widescreen</PresentationFormat>
  <Paragraphs>337</Paragraphs>
  <Slides>29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Cambria Math</vt:lpstr>
      <vt:lpstr>HardingText-Regular</vt:lpstr>
      <vt:lpstr>Overlock</vt:lpstr>
      <vt:lpstr>Source Sans Pro</vt:lpstr>
      <vt:lpstr>Symbol</vt:lpstr>
      <vt:lpstr>Tahoma</vt:lpstr>
      <vt:lpstr>Office Theme</vt:lpstr>
      <vt:lpstr>Magnetic measurement activities at CERN Part I: projects, infrastructure and collaborations Part II: instrumentation and techniques</vt:lpstr>
      <vt:lpstr>Projects, infrastructure and collaborations</vt:lpstr>
      <vt:lpstr>High-Luminosity LHC</vt:lpstr>
      <vt:lpstr>HL-LHC magnet tests</vt:lpstr>
      <vt:lpstr>SM18 cryogenic test station upgrade</vt:lpstr>
      <vt:lpstr>FCC - Future Circular Collider</vt:lpstr>
      <vt:lpstr>Prototypes for FCC</vt:lpstr>
      <vt:lpstr>HFM – High Field Magnets program</vt:lpstr>
      <vt:lpstr>HFM: Racetrack Model Magnet (RMM)</vt:lpstr>
      <vt:lpstr>Physics Beyond Collider Experiments</vt:lpstr>
      <vt:lpstr>Other Superconducting Magnet Projects</vt:lpstr>
      <vt:lpstr>Hadron therapy gantry: GaToroid</vt:lpstr>
      <vt:lpstr>Refurbishment/upgrade of resistive magnets</vt:lpstr>
      <vt:lpstr>Collaborations</vt:lpstr>
      <vt:lpstr>Instrumentation highlights</vt:lpstr>
      <vt:lpstr>Rotating coil systems for HL-LHC</vt:lpstr>
      <vt:lpstr>Modelling and workflow tools</vt:lpstr>
      <vt:lpstr>Flexible-PCB Quench Antenna</vt:lpstr>
      <vt:lpstr>Quench Antenna with twisted coils</vt:lpstr>
      <vt:lpstr>Quench Antenna results</vt:lpstr>
      <vt:lpstr>Translating fluxmeter for solenoid mapping</vt:lpstr>
      <vt:lpstr>Strongly curved PCB fluxmeter (FUSILLO)</vt:lpstr>
      <vt:lpstr>3D Hall probes</vt:lpstr>
      <vt:lpstr>Sensor fusion: induction coils + Hall probes</vt:lpstr>
      <vt:lpstr>Non-magnetic material properties</vt:lpstr>
      <vt:lpstr>FEM/BEM processing of boundary data</vt:lpstr>
      <vt:lpstr>Hybrid approach: data-driven Digital Twins</vt:lpstr>
      <vt:lpstr>Hysteresis measurement and modelling</vt:lpstr>
      <vt:lpstr>Conclusions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 Source Sans Pro 50pt  up to three lines</dc:title>
  <dc:subject/>
  <dc:creator>Marco Buzio</dc:creator>
  <cp:keywords/>
  <dc:description/>
  <cp:lastModifiedBy>Marco Buzio</cp:lastModifiedBy>
  <cp:revision>271</cp:revision>
  <cp:lastPrinted>2023-05-22T19:37:24Z</cp:lastPrinted>
  <dcterms:created xsi:type="dcterms:W3CDTF">2023-04-20T13:09:00Z</dcterms:created>
  <dcterms:modified xsi:type="dcterms:W3CDTF">2024-10-07T06:37:34Z</dcterms:modified>
  <cp:category/>
  <dc:identifier/>
  <cp:contentStatus/>
  <dc:language/>
  <cp:version/>
</cp:coreProperties>
</file>