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2"/>
  </p:notesMasterIdLst>
  <p:sldIdLst>
    <p:sldId id="260" r:id="rId5"/>
    <p:sldId id="5085" r:id="rId6"/>
    <p:sldId id="257" r:id="rId7"/>
    <p:sldId id="5622" r:id="rId8"/>
    <p:sldId id="5510" r:id="rId9"/>
    <p:sldId id="410" r:id="rId10"/>
    <p:sldId id="5662" r:id="rId11"/>
    <p:sldId id="5086" r:id="rId12"/>
    <p:sldId id="5663" r:id="rId13"/>
    <p:sldId id="5664" r:id="rId14"/>
    <p:sldId id="5660" r:id="rId15"/>
    <p:sldId id="5665" r:id="rId16"/>
    <p:sldId id="5666" r:id="rId17"/>
    <p:sldId id="5652" r:id="rId18"/>
    <p:sldId id="5092" r:id="rId19"/>
    <p:sldId id="5512" r:id="rId20"/>
    <p:sldId id="5657" r:id="rId21"/>
    <p:sldId id="5667" r:id="rId22"/>
    <p:sldId id="5653" r:id="rId23"/>
    <p:sldId id="5659" r:id="rId24"/>
    <p:sldId id="5518" r:id="rId25"/>
    <p:sldId id="5656" r:id="rId26"/>
    <p:sldId id="5655" r:id="rId27"/>
    <p:sldId id="1954" r:id="rId28"/>
    <p:sldId id="5090" r:id="rId29"/>
    <p:sldId id="1948" r:id="rId30"/>
    <p:sldId id="508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91E7EF-9DE2-4C45-B6BD-727F2EF16AF9}" v="53" dt="2024-09-25T17:41:32.1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0" autoAdjust="0"/>
    <p:restoredTop sz="94656"/>
  </p:normalViewPr>
  <p:slideViewPr>
    <p:cSldViewPr snapToGrid="0">
      <p:cViewPr varScale="1">
        <p:scale>
          <a:sx n="138" d="100"/>
          <a:sy n="138" d="100"/>
        </p:scale>
        <p:origin x="17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2BD34F-4073-45C2-973B-18FB0997D3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52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05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1632">
              <a:defRPr/>
            </a:pPr>
            <a:endParaRPr lang="en-US" sz="1800" b="1" u="sng" dirty="0">
              <a:solidFill>
                <a:srgbClr val="231F20"/>
              </a:solidFill>
              <a:latin typeface="AdvTTec37d19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76D4B8-3D7E-42E7-AF06-6D9133F7F08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4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1632">
              <a:defRPr/>
            </a:pPr>
            <a:endParaRPr lang="en-US" sz="1800" b="1" u="sng" dirty="0">
              <a:solidFill>
                <a:srgbClr val="231F20"/>
              </a:solidFill>
              <a:latin typeface="AdvTTec37d19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76D4B8-3D7E-42E7-AF06-6D9133F7F08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91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Print-friend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970828"/>
          </a:xfrm>
        </p:spPr>
        <p:txBody>
          <a:bodyPr anchor="t" anchorCtr="0">
            <a:normAutofit/>
          </a:bodyPr>
          <a:lstStyle>
            <a:lvl1pPr algn="l">
              <a:defRPr sz="4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512634"/>
            <a:ext cx="10334625" cy="109282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64E34300-351A-DA47-416B-A10020D19D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3174" y="4639214"/>
            <a:ext cx="10334625" cy="109282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 i="1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1F46-1874-4443-AB43-6FF95FC8DAF6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802-D0FB-4C47-A31F-9F3ABE603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8A15A-854F-D049-8A2C-6BAF2CFD5A9E}"/>
              </a:ext>
            </a:extLst>
          </p:cNvPr>
          <p:cNvSpPr txBox="1">
            <a:spLocks/>
          </p:cNvSpPr>
          <p:nvPr userDrawn="1"/>
        </p:nvSpPr>
        <p:spPr>
          <a:xfrm>
            <a:off x="11188014" y="6224489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4" r:id="rId1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225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92150" indent="-23495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69963" indent="-277813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475" indent="-284163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gif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JPG"/><Relationship Id="rId4" Type="http://schemas.openxmlformats.org/officeDocument/2006/relationships/image" Target="../media/image33.png"/><Relationship Id="rId9" Type="http://schemas.openxmlformats.org/officeDocument/2006/relationships/image" Target="../media/image3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jp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7.emf"/><Relationship Id="rId7" Type="http://schemas.openxmlformats.org/officeDocument/2006/relationships/image" Target="../media/image4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8.emf"/><Relationship Id="rId10" Type="http://schemas.openxmlformats.org/officeDocument/2006/relationships/image" Target="../media/image52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9CCF-B6E4-F848-8AF7-A07BBCF6E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9825" y="2267486"/>
            <a:ext cx="11232775" cy="1294864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100" kern="100" dirty="0">
                <a:effectLst/>
                <a:latin typeface="Aptos" panose="020B000402020202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Magnetic Measurement Activities by the ID Group at the National Synchrotron Light Source-II</a:t>
            </a:r>
            <a:br>
              <a:rPr lang="en-US" sz="4000" kern="100" dirty="0">
                <a:effectLst/>
                <a:latin typeface="Aptos" panose="020B000402020202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CC9913-1CFD-E849-8BC3-3DEFEC5294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6-11 October, 2024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622B2E-4C7F-5E4F-B80E-F0D418C0DF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584949"/>
            <a:ext cx="10334625" cy="1092820"/>
          </a:xfrm>
        </p:spPr>
        <p:txBody>
          <a:bodyPr/>
          <a:lstStyle/>
          <a:p>
            <a:r>
              <a:rPr lang="en-US" altLang="ja-JP" dirty="0"/>
              <a:t>IMMW23</a:t>
            </a:r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81C01EF6-0EB4-28BE-E027-CD4CB5B48D60}"/>
              </a:ext>
            </a:extLst>
          </p:cNvPr>
          <p:cNvSpPr txBox="1">
            <a:spLocks/>
          </p:cNvSpPr>
          <p:nvPr/>
        </p:nvSpPr>
        <p:spPr>
          <a:xfrm>
            <a:off x="837748" y="4209142"/>
            <a:ext cx="10541077" cy="8215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en-US" b="0" i="1" u="none" strike="noStrike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Toshi</a:t>
            </a:r>
            <a:r>
              <a:rPr lang="en-US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Tanabe </a:t>
            </a:r>
            <a:r>
              <a:rPr lang="en-US" sz="1800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(NSLS-II I</a:t>
            </a:r>
            <a:r>
              <a:rPr lang="en-US" sz="1800" i="1">
                <a:solidFill>
                  <a:srgbClr val="000000"/>
                </a:solidFill>
                <a:latin typeface="Calibri" panose="020F0502020204030204" pitchFamily="34" charset="0"/>
              </a:rPr>
              <a:t>nsertion Devices Group Leader)</a:t>
            </a:r>
          </a:p>
        </p:txBody>
      </p:sp>
    </p:spTree>
    <p:extLst>
      <p:ext uri="{BB962C8B-B14F-4D97-AF65-F5344CB8AC3E}">
        <p14:creationId xmlns:p14="http://schemas.microsoft.com/office/powerpoint/2010/main" val="491121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6BD3E4A-05C7-A35A-CC5D-99A5A6F9F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190" y="67253"/>
            <a:ext cx="11343409" cy="507712"/>
          </a:xfrm>
        </p:spPr>
        <p:txBody>
          <a:bodyPr>
            <a:normAutofit fontScale="90000"/>
          </a:bodyPr>
          <a:lstStyle/>
          <a:p>
            <a:r>
              <a:rPr lang="en-US" sz="36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Flip Coil Bench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15987A-8E75-6FE4-5B4E-AC049B2BF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73" y="664841"/>
            <a:ext cx="4952999" cy="27697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53E765-2192-3AE6-9FF1-0600CBA74AEF}"/>
              </a:ext>
            </a:extLst>
          </p:cNvPr>
          <p:cNvSpPr txBox="1"/>
          <p:nvPr/>
        </p:nvSpPr>
        <p:spPr>
          <a:xfrm>
            <a:off x="1595770" y="3355209"/>
            <a:ext cx="2576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Newport XPS-D Controller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EF3AFC-C966-9441-1A98-718AB11AD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699" y="492369"/>
            <a:ext cx="5724301" cy="2601955"/>
          </a:xfrm>
          <a:prstGeom prst="rect">
            <a:avLst/>
          </a:prstGeom>
        </p:spPr>
      </p:pic>
      <p:pic>
        <p:nvPicPr>
          <p:cNvPr id="4" name="Picture 3" descr="A machine on a table&#10;&#10;Description automatically generated">
            <a:extLst>
              <a:ext uri="{FF2B5EF4-FFF2-40B4-BE49-F238E27FC236}">
                <a16:creationId xmlns:a16="http://schemas.microsoft.com/office/drawing/2014/main" id="{421FCABB-CCFE-1E9C-ACF5-B24C624F9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1551" y="3704237"/>
            <a:ext cx="4115347" cy="30865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254B27-0CC5-286B-5964-348D3433B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674" y="3775234"/>
            <a:ext cx="3637220" cy="30596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0302894-888F-44BA-BEB4-2BD4AFF335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2198" y="3763676"/>
            <a:ext cx="3969777" cy="308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256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8E9CB-E9A1-4542-AEC8-98FF3B0C2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825" y="2005211"/>
            <a:ext cx="11385175" cy="1947460"/>
          </a:xfrm>
        </p:spPr>
        <p:txBody>
          <a:bodyPr>
            <a:normAutofit/>
          </a:bodyPr>
          <a:lstStyle/>
          <a:p>
            <a:r>
              <a:rPr lang="en-US" dirty="0"/>
              <a:t>New Pulsed Wire Bench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E698F-2333-1244-9C89-F6CAB33C65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8075" y="3322867"/>
            <a:ext cx="10693025" cy="1947460"/>
          </a:xfrm>
        </p:spPr>
        <p:txBody>
          <a:bodyPr/>
          <a:lstStyle/>
          <a:p>
            <a:r>
              <a:rPr lang="en-US" dirty="0"/>
              <a:t>Old bench at NSLS</a:t>
            </a:r>
          </a:p>
          <a:p>
            <a:r>
              <a:rPr lang="en-US" dirty="0"/>
              <a:t>New bench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A1F12-E2F6-42FB-A3B6-708530908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09999" y="6309824"/>
            <a:ext cx="7453745" cy="2322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Optional Footer line - Presenter - Talk title - Conference Name</a:t>
            </a:r>
          </a:p>
        </p:txBody>
      </p:sp>
    </p:spTree>
    <p:extLst>
      <p:ext uri="{BB962C8B-B14F-4D97-AF65-F5344CB8AC3E}">
        <p14:creationId xmlns:p14="http://schemas.microsoft.com/office/powerpoint/2010/main" val="455650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A65681D-2D85-08BE-B7B6-09CE1B615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190" y="67253"/>
            <a:ext cx="7763411" cy="507712"/>
          </a:xfrm>
        </p:spPr>
        <p:txBody>
          <a:bodyPr>
            <a:normAutofit fontScale="90000"/>
          </a:bodyPr>
          <a:lstStyle/>
          <a:p>
            <a:r>
              <a:rPr lang="en-US" sz="36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 Pulsed Wire Bench at the NSLS</a:t>
            </a:r>
            <a:endParaRPr lang="en-US" dirty="0"/>
          </a:p>
        </p:txBody>
      </p:sp>
      <p:pic>
        <p:nvPicPr>
          <p:cNvPr id="6" name="Picture 5" descr="A room with a few machines&#10;&#10;Description automatically generated with medium confidence">
            <a:extLst>
              <a:ext uri="{FF2B5EF4-FFF2-40B4-BE49-F238E27FC236}">
                <a16:creationId xmlns:a16="http://schemas.microsoft.com/office/drawing/2014/main" id="{D4DBBF21-3DB9-C04C-6CBB-C1AEFE818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50" y="2764877"/>
            <a:ext cx="5131674" cy="38487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092292-A680-4730-19E8-BC9F99821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491" y="2522483"/>
            <a:ext cx="6638509" cy="39963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D2939B-42A9-EDB1-CD93-00A72DBF4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6669" y="667544"/>
            <a:ext cx="3057285" cy="18683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B3477D-BD23-EBA9-F4CF-E0B114809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749" y="526798"/>
            <a:ext cx="3292852" cy="20979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027711C-3BE4-C6F6-B686-8DFA1C70489B}"/>
              </a:ext>
            </a:extLst>
          </p:cNvPr>
          <p:cNvSpPr txBox="1"/>
          <p:nvPr/>
        </p:nvSpPr>
        <p:spPr>
          <a:xfrm>
            <a:off x="7817615" y="294679"/>
            <a:ext cx="2317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Trajectory at 64 MeV</a:t>
            </a:r>
          </a:p>
        </p:txBody>
      </p:sp>
      <p:pic>
        <p:nvPicPr>
          <p:cNvPr id="15" name="Picture 14" descr="Diagram of a machine with text and symbols&#10;&#10;Description automatically generated">
            <a:extLst>
              <a:ext uri="{FF2B5EF4-FFF2-40B4-BE49-F238E27FC236}">
                <a16:creationId xmlns:a16="http://schemas.microsoft.com/office/drawing/2014/main" id="{61A67B69-F797-9888-44AE-9401EF48E0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837" y="549502"/>
            <a:ext cx="2931189" cy="2198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D60805-78CA-8010-AE9C-F89A5DFE7E14}"/>
              </a:ext>
            </a:extLst>
          </p:cNvPr>
          <p:cNvSpPr txBox="1"/>
          <p:nvPr/>
        </p:nvSpPr>
        <p:spPr>
          <a:xfrm>
            <a:off x="1175656" y="507754"/>
            <a:ext cx="176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VISA Undulator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8C5D9B-7AA8-7EF5-BF32-7ADB431B4B7B}"/>
              </a:ext>
            </a:extLst>
          </p:cNvPr>
          <p:cNvSpPr txBox="1"/>
          <p:nvPr/>
        </p:nvSpPr>
        <p:spPr>
          <a:xfrm>
            <a:off x="6376758" y="18410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Before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4A39D8-1981-B98C-A92C-D4069E9299D8}"/>
              </a:ext>
            </a:extLst>
          </p:cNvPr>
          <p:cNvSpPr txBox="1"/>
          <p:nvPr/>
        </p:nvSpPr>
        <p:spPr>
          <a:xfrm>
            <a:off x="9888885" y="181244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3562303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FA00907-E42D-6772-059D-8D7AAB061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191" y="67253"/>
            <a:ext cx="6503396" cy="507712"/>
          </a:xfrm>
        </p:spPr>
        <p:txBody>
          <a:bodyPr>
            <a:normAutofit fontScale="90000"/>
          </a:bodyPr>
          <a:lstStyle/>
          <a:p>
            <a:r>
              <a:rPr lang="en-US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sz="36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Pulsed Wire Bench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BB3AD2-8998-10BE-B827-B6873C0B9E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91" y="3727594"/>
            <a:ext cx="2560320" cy="12731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4158F1-9ABF-B044-9E7B-AD360EB295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196" y="3691467"/>
            <a:ext cx="2635885" cy="12801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EBE969-3DD7-493F-5D13-842BEFFBB5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306" y="3666606"/>
            <a:ext cx="2194560" cy="13328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1864D6-8680-F517-DFEB-FA9260BC8E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82" y="5389416"/>
            <a:ext cx="2632075" cy="13284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FC68DB-51B5-BE85-9374-BC6072BC4A6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332" y="5363025"/>
            <a:ext cx="2621280" cy="13258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9EF28B-1F32-B832-68AC-5637E5BF4E8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822" y="5120166"/>
            <a:ext cx="5478088" cy="1581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AFEC47-FFA9-3F19-766D-B9C162FB03FE}"/>
              </a:ext>
            </a:extLst>
          </p:cNvPr>
          <p:cNvSpPr txBox="1"/>
          <p:nvPr/>
        </p:nvSpPr>
        <p:spPr>
          <a:xfrm>
            <a:off x="8538780" y="4546905"/>
            <a:ext cx="373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of A. Khan and P. </a:t>
            </a:r>
            <a:r>
              <a:rPr lang="en-US" dirty="0" err="1"/>
              <a:t>N’gotta</a:t>
            </a:r>
            <a:endParaRPr lang="en-US" dirty="0"/>
          </a:p>
        </p:txBody>
      </p:sp>
      <p:pic>
        <p:nvPicPr>
          <p:cNvPr id="11" name="Picture 10" descr="A room with a large table and machinery&#10;&#10;Description automatically generated with medium confidence">
            <a:extLst>
              <a:ext uri="{FF2B5EF4-FFF2-40B4-BE49-F238E27FC236}">
                <a16:creationId xmlns:a16="http://schemas.microsoft.com/office/drawing/2014/main" id="{28AD1949-AD77-00A6-AF7F-EAA34FC444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010" y="699283"/>
            <a:ext cx="3750458" cy="2812844"/>
          </a:xfrm>
          <a:prstGeom prst="rect">
            <a:avLst/>
          </a:prstGeom>
        </p:spPr>
      </p:pic>
      <p:pic>
        <p:nvPicPr>
          <p:cNvPr id="13" name="Picture 12" descr="A machine with a wire&#10;&#10;Description automatically generated with medium confidence">
            <a:extLst>
              <a:ext uri="{FF2B5EF4-FFF2-40B4-BE49-F238E27FC236}">
                <a16:creationId xmlns:a16="http://schemas.microsoft.com/office/drawing/2014/main" id="{989A43F1-53AA-F942-E117-2A0C27020E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13399" y="709035"/>
            <a:ext cx="3750458" cy="2812844"/>
          </a:xfrm>
          <a:prstGeom prst="rect">
            <a:avLst/>
          </a:prstGeom>
        </p:spPr>
      </p:pic>
      <p:pic>
        <p:nvPicPr>
          <p:cNvPr id="15" name="Picture 14" descr="A metal device with a circular object&#10;&#10;Description automatically generated with medium confidence">
            <a:extLst>
              <a:ext uri="{FF2B5EF4-FFF2-40B4-BE49-F238E27FC236}">
                <a16:creationId xmlns:a16="http://schemas.microsoft.com/office/drawing/2014/main" id="{652B4949-CFD8-1CBD-C73A-EBD816E55E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8412124" y="1173682"/>
            <a:ext cx="3717175" cy="278788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719DF04-4269-502B-5D6E-C825AC9FF03A}"/>
              </a:ext>
            </a:extLst>
          </p:cNvPr>
          <p:cNvSpPr txBox="1"/>
          <p:nvPr/>
        </p:nvSpPr>
        <p:spPr>
          <a:xfrm>
            <a:off x="4814456" y="67253"/>
            <a:ext cx="7290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N’gotta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P.,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Ebbeni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M., Thiel, A., &amp;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Tarawneh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H. (2019, June 1).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First Results of a Pulse Wire Measurement System for ID Characterization at MAX IV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A2509A-9678-A944-AEF6-B0364ECEBD14}"/>
              </a:ext>
            </a:extLst>
          </p:cNvPr>
          <p:cNvSpPr txBox="1"/>
          <p:nvPr/>
        </p:nvSpPr>
        <p:spPr>
          <a:xfrm>
            <a:off x="4885850" y="2935895"/>
            <a:ext cx="3134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Photodiode (DET10A2) + Amplifier (PDA200C)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2D73E2-5BF3-1D75-7DDF-6552B0AA9D63}"/>
              </a:ext>
            </a:extLst>
          </p:cNvPr>
          <p:cNvSpPr txBox="1"/>
          <p:nvPr/>
        </p:nvSpPr>
        <p:spPr>
          <a:xfrm>
            <a:off x="8838134" y="3789195"/>
            <a:ext cx="3134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Load Cell to Measure Wire Tension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815C24-14BC-38B7-D0C3-B6623617BF90}"/>
              </a:ext>
            </a:extLst>
          </p:cNvPr>
          <p:cNvSpPr txBox="1"/>
          <p:nvPr/>
        </p:nvSpPr>
        <p:spPr>
          <a:xfrm>
            <a:off x="706507" y="709035"/>
            <a:ext cx="3134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Agilent 33220A &amp; linear amplifier (AE </a:t>
            </a:r>
            <a:r>
              <a:rPr lang="en-US" dirty="0" err="1">
                <a:solidFill>
                  <a:srgbClr val="FFFF00"/>
                </a:solidFill>
              </a:rPr>
              <a:t>Techron</a:t>
            </a:r>
            <a:r>
              <a:rPr lang="en-US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37BA5B-07E3-CEB7-3850-959869B3D0EF}"/>
              </a:ext>
            </a:extLst>
          </p:cNvPr>
          <p:cNvSpPr txBox="1"/>
          <p:nvPr/>
        </p:nvSpPr>
        <p:spPr>
          <a:xfrm>
            <a:off x="1181818" y="498235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Raw Data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5D4B1B-E98A-1626-F36B-15CCA8C70857}"/>
              </a:ext>
            </a:extLst>
          </p:cNvPr>
          <p:cNvSpPr txBox="1"/>
          <p:nvPr/>
        </p:nvSpPr>
        <p:spPr>
          <a:xfrm>
            <a:off x="3742138" y="4955934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Processing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ADEB95-DB3D-0F91-ED5F-E9787A3D6CBC}"/>
              </a:ext>
            </a:extLst>
          </p:cNvPr>
          <p:cNvSpPr txBox="1"/>
          <p:nvPr/>
        </p:nvSpPr>
        <p:spPr>
          <a:xfrm>
            <a:off x="7071864" y="498235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Hall Probe Data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390EF4-4DC3-997D-CC25-3329FC66E878}"/>
              </a:ext>
            </a:extLst>
          </p:cNvPr>
          <p:cNvSpPr txBox="1"/>
          <p:nvPr/>
        </p:nvSpPr>
        <p:spPr>
          <a:xfrm>
            <a:off x="4633805" y="811745"/>
            <a:ext cx="3134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Global Laser (Beta TX)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A15F59E-023F-FCF2-1988-F84A202666FC}"/>
              </a:ext>
            </a:extLst>
          </p:cNvPr>
          <p:cNvSpPr txBox="1"/>
          <p:nvPr/>
        </p:nvSpPr>
        <p:spPr>
          <a:xfrm>
            <a:off x="2573986" y="3490359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</a:t>
            </a:r>
            <a:r>
              <a:rPr lang="en-US" baseline="30000" dirty="0">
                <a:solidFill>
                  <a:srgbClr val="00B0F0"/>
                </a:solidFill>
              </a:rPr>
              <a:t>st</a:t>
            </a:r>
            <a:r>
              <a:rPr lang="en-US" dirty="0">
                <a:solidFill>
                  <a:srgbClr val="00B0F0"/>
                </a:solidFill>
              </a:rPr>
              <a:t> Integral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DE0E87-435E-B406-FF7A-5E2245A1A134}"/>
              </a:ext>
            </a:extLst>
          </p:cNvPr>
          <p:cNvSpPr txBox="1"/>
          <p:nvPr/>
        </p:nvSpPr>
        <p:spPr>
          <a:xfrm>
            <a:off x="2520003" y="4935500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</a:t>
            </a:r>
            <a:r>
              <a:rPr lang="en-US" baseline="30000" dirty="0">
                <a:solidFill>
                  <a:srgbClr val="00B0F0"/>
                </a:solidFill>
              </a:rPr>
              <a:t>nd</a:t>
            </a:r>
            <a:r>
              <a:rPr lang="en-US" dirty="0">
                <a:solidFill>
                  <a:srgbClr val="00B0F0"/>
                </a:solidFill>
              </a:rPr>
              <a:t> Integral</a:t>
            </a:r>
          </a:p>
        </p:txBody>
      </p:sp>
    </p:spTree>
    <p:extLst>
      <p:ext uri="{BB962C8B-B14F-4D97-AF65-F5344CB8AC3E}">
        <p14:creationId xmlns:p14="http://schemas.microsoft.com/office/powerpoint/2010/main" val="803434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8E9CB-E9A1-4542-AEC8-98FF3B0C2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825" y="2005211"/>
            <a:ext cx="11385175" cy="1947460"/>
          </a:xfrm>
        </p:spPr>
        <p:txBody>
          <a:bodyPr>
            <a:normAutofit/>
          </a:bodyPr>
          <a:lstStyle/>
          <a:p>
            <a:r>
              <a:rPr lang="en-US" dirty="0"/>
              <a:t>HEX Superconducting Wiggler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E698F-2333-1244-9C89-F6CAB33C65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8075" y="3322867"/>
            <a:ext cx="10693025" cy="1947460"/>
          </a:xfrm>
        </p:spPr>
        <p:txBody>
          <a:bodyPr/>
          <a:lstStyle/>
          <a:p>
            <a:r>
              <a:rPr lang="en-US" dirty="0"/>
              <a:t>In-Vacuum Flip Coil Measurement for Integrated Multipoles &amp; SCW Specs </a:t>
            </a:r>
          </a:p>
          <a:p>
            <a:r>
              <a:rPr lang="en-US" dirty="0"/>
              <a:t>In-Vacuum Hall probe bench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A1F12-E2F6-42FB-A3B6-708530908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09999" y="6309824"/>
            <a:ext cx="7453745" cy="2322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Optional Footer line - Presenter - Talk title - Conference Name</a:t>
            </a:r>
          </a:p>
        </p:txBody>
      </p:sp>
    </p:spTree>
    <p:extLst>
      <p:ext uri="{BB962C8B-B14F-4D97-AF65-F5344CB8AC3E}">
        <p14:creationId xmlns:p14="http://schemas.microsoft.com/office/powerpoint/2010/main" val="3354770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F2818B5-D98D-10FA-293D-99480ED12CE7}"/>
              </a:ext>
            </a:extLst>
          </p:cNvPr>
          <p:cNvSpPr txBox="1">
            <a:spLocks/>
          </p:cNvSpPr>
          <p:nvPr/>
        </p:nvSpPr>
        <p:spPr>
          <a:xfrm>
            <a:off x="288676" y="0"/>
            <a:ext cx="8677533" cy="4689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HEX-SCW Mag. Meas. by In-Vacuum Flip Coil</a:t>
            </a:r>
          </a:p>
        </p:txBody>
      </p:sp>
      <p:pic>
        <p:nvPicPr>
          <p:cNvPr id="5" name="Picture 4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960F9CC3-FE04-5532-0813-D53A1F4450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16" y="1271588"/>
            <a:ext cx="7381588" cy="55361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CAB802-346C-866B-06D6-C9C717CF1F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1004" y="2542136"/>
            <a:ext cx="4598670" cy="4315864"/>
          </a:xfrm>
          <a:prstGeom prst="rect">
            <a:avLst/>
          </a:prstGeom>
        </p:spPr>
      </p:pic>
      <p:pic>
        <p:nvPicPr>
          <p:cNvPr id="6" name="Picture 5" descr="A machine with a hole in it&#10;&#10;Description automatically generated">
            <a:extLst>
              <a:ext uri="{FF2B5EF4-FFF2-40B4-BE49-F238E27FC236}">
                <a16:creationId xmlns:a16="http://schemas.microsoft.com/office/drawing/2014/main" id="{C2458111-CDFF-E923-E104-2BE0EAB830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8223363" y="0"/>
            <a:ext cx="3390900" cy="25431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2806C1-D7CA-0E27-CA2A-67223A7D4FA9}"/>
              </a:ext>
            </a:extLst>
          </p:cNvPr>
          <p:cNvSpPr txBox="1"/>
          <p:nvPr/>
        </p:nvSpPr>
        <p:spPr>
          <a:xfrm>
            <a:off x="288676" y="468954"/>
            <a:ext cx="7459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COTS in-vacuum XY stages (Kurt J. Lester, XY31-31065-001) and rotary feed-throughs (UHV Design, MD40-31065-001) </a:t>
            </a:r>
          </a:p>
        </p:txBody>
      </p:sp>
    </p:spTree>
    <p:extLst>
      <p:ext uri="{BB962C8B-B14F-4D97-AF65-F5344CB8AC3E}">
        <p14:creationId xmlns:p14="http://schemas.microsoft.com/office/powerpoint/2010/main" val="3142377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BE832-CE72-C731-6F5B-25C84A297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382" y="60325"/>
            <a:ext cx="10562167" cy="708025"/>
          </a:xfrm>
        </p:spPr>
        <p:txBody>
          <a:bodyPr>
            <a:normAutofit/>
          </a:bodyPr>
          <a:lstStyle/>
          <a:p>
            <a:r>
              <a:rPr lang="en-US" sz="32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HEX-SCW Mag. Meas. by In-Vacuum Hall Probe Bench</a:t>
            </a:r>
            <a:endParaRPr lang="en-US" sz="3200" b="0" dirty="0"/>
          </a:p>
        </p:txBody>
      </p:sp>
      <p:pic>
        <p:nvPicPr>
          <p:cNvPr id="5" name="Content Placeholder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F5862E82-912E-30F4-23CD-A26C0917DF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6400" y="1806575"/>
            <a:ext cx="5877983" cy="4408488"/>
          </a:xfrm>
        </p:spPr>
      </p:pic>
      <p:pic>
        <p:nvPicPr>
          <p:cNvPr id="3" name="Content Placeholder 4" descr="A brown metal object with holes and screws&#10;&#10;Description automatically generated">
            <a:extLst>
              <a:ext uri="{FF2B5EF4-FFF2-40B4-BE49-F238E27FC236}">
                <a16:creationId xmlns:a16="http://schemas.microsoft.com/office/drawing/2014/main" id="{2D6FC32B-9C81-6988-4920-88358F5D2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67" y="1806575"/>
            <a:ext cx="4986866" cy="37401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F71E70-D6F1-484E-1E0A-EA5417B4D872}"/>
              </a:ext>
            </a:extLst>
          </p:cNvPr>
          <p:cNvSpPr txBox="1"/>
          <p:nvPr/>
        </p:nvSpPr>
        <p:spPr>
          <a:xfrm>
            <a:off x="462120" y="733463"/>
            <a:ext cx="11196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T. Tanabe, </a:t>
            </a:r>
            <a:r>
              <a:rPr lang="en-US" sz="1600" i="1" dirty="0"/>
              <a:t>et. </a:t>
            </a:r>
            <a:r>
              <a:rPr lang="en-US" sz="1600" i="1" dirty="0" err="1"/>
              <a:t>al</a:t>
            </a:r>
            <a:r>
              <a:rPr lang="en-US" sz="1600" dirty="0" err="1"/>
              <a:t>.,”Development</a:t>
            </a:r>
            <a:r>
              <a:rPr lang="en-US" sz="1600" dirty="0"/>
              <a:t> of the high energy engineering X-ray (HEX) superconducting wiggler, magnetic measurement, installation, and commissioning”,  Review of Scientific Instruments 94, (2023): https://doi.org/10.1063/5.0146964 </a:t>
            </a:r>
          </a:p>
        </p:txBody>
      </p:sp>
    </p:spTree>
    <p:extLst>
      <p:ext uri="{BB962C8B-B14F-4D97-AF65-F5344CB8AC3E}">
        <p14:creationId xmlns:p14="http://schemas.microsoft.com/office/powerpoint/2010/main" val="1499253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8E9CB-E9A1-4542-AEC8-98FF3B0C2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825" y="2005211"/>
            <a:ext cx="11385175" cy="1947460"/>
          </a:xfrm>
        </p:spPr>
        <p:txBody>
          <a:bodyPr>
            <a:normAutofit/>
          </a:bodyPr>
          <a:lstStyle/>
          <a:p>
            <a:r>
              <a:rPr lang="en-US" dirty="0"/>
              <a:t>New Flip Coil Bench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E698F-2333-1244-9C89-F6CAB33C65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8075" y="3322867"/>
            <a:ext cx="10693025" cy="1947460"/>
          </a:xfrm>
        </p:spPr>
        <p:txBody>
          <a:bodyPr/>
          <a:lstStyle/>
          <a:p>
            <a:r>
              <a:rPr lang="en-US" dirty="0"/>
              <a:t>Newport based design with continuous rotation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A1F12-E2F6-42FB-A3B6-708530908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09999" y="6309824"/>
            <a:ext cx="7453745" cy="2322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Optional Footer line - Presenter - Talk title - Conference Name</a:t>
            </a:r>
          </a:p>
        </p:txBody>
      </p:sp>
    </p:spTree>
    <p:extLst>
      <p:ext uri="{BB962C8B-B14F-4D97-AF65-F5344CB8AC3E}">
        <p14:creationId xmlns:p14="http://schemas.microsoft.com/office/powerpoint/2010/main" val="625324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BE832-CE72-C731-6F5B-25C84A297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382" y="60325"/>
            <a:ext cx="10562167" cy="708025"/>
          </a:xfrm>
        </p:spPr>
        <p:txBody>
          <a:bodyPr>
            <a:normAutofit/>
          </a:bodyPr>
          <a:lstStyle/>
          <a:p>
            <a:r>
              <a:rPr lang="en-US" sz="32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Flip Coil Bench</a:t>
            </a:r>
            <a:endParaRPr lang="en-US" sz="3200" b="0" dirty="0"/>
          </a:p>
        </p:txBody>
      </p:sp>
      <p:pic>
        <p:nvPicPr>
          <p:cNvPr id="9" name="Picture 8" descr="A machine on a table&#10;&#10;Description automatically generated">
            <a:extLst>
              <a:ext uri="{FF2B5EF4-FFF2-40B4-BE49-F238E27FC236}">
                <a16:creationId xmlns:a16="http://schemas.microsoft.com/office/drawing/2014/main" id="{979802D4-82CC-80D5-CEF2-4F70D627F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55" y="2119745"/>
            <a:ext cx="6317673" cy="4738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60CBF7-5977-3698-1511-DACA625CD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255" y="2710202"/>
            <a:ext cx="5479611" cy="39122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E4255B-5368-8AE7-77FF-81F45DC14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9938" y="604904"/>
            <a:ext cx="4841954" cy="22687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FC5B23-6265-3390-A68C-C33216259AAE}"/>
              </a:ext>
            </a:extLst>
          </p:cNvPr>
          <p:cNvSpPr txBox="1"/>
          <p:nvPr/>
        </p:nvSpPr>
        <p:spPr>
          <a:xfrm>
            <a:off x="315382" y="768350"/>
            <a:ext cx="63658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Integration with Newport Stages</a:t>
            </a:r>
          </a:p>
          <a:p>
            <a:r>
              <a:rPr lang="en-US" dirty="0"/>
              <a:t>DAQ with Ni </a:t>
            </a:r>
            <a:r>
              <a:rPr lang="en-US" dirty="0" err="1"/>
              <a:t>CompactRIO</a:t>
            </a:r>
            <a:r>
              <a:rPr lang="en-US" dirty="0"/>
              <a:t> with FPGA</a:t>
            </a:r>
          </a:p>
          <a:p>
            <a:r>
              <a:rPr lang="en-US" dirty="0"/>
              <a:t>Continuous rotation possible for the use of a lock-in amplifier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0C9D30-1B58-B640-90DA-6AC66AE10453}"/>
              </a:ext>
            </a:extLst>
          </p:cNvPr>
          <p:cNvSpPr txBox="1"/>
          <p:nvPr/>
        </p:nvSpPr>
        <p:spPr>
          <a:xfrm>
            <a:off x="7384473" y="287364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</a:t>
            </a:r>
            <a:r>
              <a:rPr lang="en-US" baseline="-25000" dirty="0" err="1"/>
              <a:t>y</a:t>
            </a:r>
            <a:endParaRPr lang="en-US" baseline="-25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2E4C9D-D6C9-8CD5-2AE1-36B8887E2FCF}"/>
              </a:ext>
            </a:extLst>
          </p:cNvPr>
          <p:cNvSpPr txBox="1"/>
          <p:nvPr/>
        </p:nvSpPr>
        <p:spPr>
          <a:xfrm>
            <a:off x="7381530" y="460961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baseline="-250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425856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8E9CB-E9A1-4542-AEC8-98FF3B0C2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2116356"/>
            <a:ext cx="10334625" cy="1947460"/>
          </a:xfrm>
        </p:spPr>
        <p:txBody>
          <a:bodyPr>
            <a:normAutofit/>
          </a:bodyPr>
          <a:lstStyle/>
          <a:p>
            <a:r>
              <a:rPr lang="en-US" dirty="0"/>
              <a:t>SC Adaptive Gap Undulator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E698F-2333-1244-9C89-F6CAB33C65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063816"/>
            <a:ext cx="10334625" cy="1555934"/>
          </a:xfrm>
        </p:spPr>
        <p:txBody>
          <a:bodyPr/>
          <a:lstStyle/>
          <a:p>
            <a:r>
              <a:rPr lang="en-US" dirty="0"/>
              <a:t>Concept &amp;Magnetic Design</a:t>
            </a:r>
          </a:p>
          <a:p>
            <a:r>
              <a:rPr lang="en-US" dirty="0"/>
              <a:t>Measurement Plan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A1F12-E2F6-42FB-A3B6-708530908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09999" y="6309824"/>
            <a:ext cx="7453745" cy="2322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Optional Footer line - Presenter - Talk title - Conference Name</a:t>
            </a:r>
          </a:p>
        </p:txBody>
      </p:sp>
    </p:spTree>
    <p:extLst>
      <p:ext uri="{BB962C8B-B14F-4D97-AF65-F5344CB8AC3E}">
        <p14:creationId xmlns:p14="http://schemas.microsoft.com/office/powerpoint/2010/main" val="70260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311149" y="27359"/>
            <a:ext cx="8379137" cy="714144"/>
          </a:xfrm>
        </p:spPr>
        <p:txBody>
          <a:bodyPr anchor="ctr">
            <a:normAutofit/>
          </a:bodyPr>
          <a:lstStyle/>
          <a:p>
            <a:r>
              <a:rPr lang="en-US" altLang="en-US" sz="3200" b="0" i="1" u="sng" dirty="0">
                <a:solidFill>
                  <a:srgbClr val="0070C0"/>
                </a:solidFill>
              </a:rPr>
              <a:t>NSLS-II:ID Group Staff</a:t>
            </a:r>
            <a:endParaRPr lang="en-US" altLang="en-US" sz="3200" b="0" i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Content Placeholder 1"/>
          <p:cNvSpPr>
            <a:spLocks noGrp="1"/>
          </p:cNvSpPr>
          <p:nvPr>
            <p:ph idx="1"/>
          </p:nvPr>
        </p:nvSpPr>
        <p:spPr>
          <a:xfrm>
            <a:off x="-2548" y="590805"/>
            <a:ext cx="4203487" cy="6135905"/>
          </a:xfrm>
        </p:spPr>
        <p:txBody>
          <a:bodyPr>
            <a:normAutofit fontScale="85000" lnSpcReduction="20000"/>
          </a:bodyPr>
          <a:lstStyle/>
          <a:p>
            <a:pPr marL="685800" lvl="1" indent="-342900"/>
            <a:endParaRPr lang="en-US" sz="2100" dirty="0"/>
          </a:p>
          <a:p>
            <a:pPr marL="685800" lvl="1" indent="-342900"/>
            <a:r>
              <a:rPr lang="en-US" sz="2100" dirty="0"/>
              <a:t>Sr. Physicist (Group Leader)</a:t>
            </a:r>
          </a:p>
          <a:p>
            <a:pPr marL="920750" lvl="2" indent="-342900"/>
            <a:r>
              <a:rPr lang="en-US" sz="1700" dirty="0" err="1"/>
              <a:t>Toshi</a:t>
            </a:r>
            <a:r>
              <a:rPr lang="en-US" sz="1700" dirty="0"/>
              <a:t> Tanabe Ph.D.</a:t>
            </a:r>
          </a:p>
          <a:p>
            <a:pPr marL="920750" lvl="2" indent="-342900"/>
            <a:endParaRPr lang="en-US" sz="1700" dirty="0"/>
          </a:p>
          <a:p>
            <a:pPr marL="577850" lvl="2" indent="0">
              <a:buNone/>
            </a:pPr>
            <a:endParaRPr lang="en-US" sz="1700" dirty="0"/>
          </a:p>
          <a:p>
            <a:pPr marL="685800" lvl="1" indent="-342900"/>
            <a:r>
              <a:rPr lang="en-US" sz="2100" dirty="0"/>
              <a:t>Sr. Physicist (Deputy)</a:t>
            </a:r>
          </a:p>
          <a:p>
            <a:pPr marL="800100" lvl="2" indent="0">
              <a:buNone/>
            </a:pPr>
            <a:r>
              <a:rPr lang="en-US" sz="1700" dirty="0"/>
              <a:t>Dean </a:t>
            </a:r>
            <a:r>
              <a:rPr lang="en-US" sz="1700" dirty="0" err="1"/>
              <a:t>Hidas</a:t>
            </a:r>
            <a:r>
              <a:rPr lang="en-US" sz="1700" dirty="0"/>
              <a:t> Ph.D.</a:t>
            </a:r>
          </a:p>
          <a:p>
            <a:pPr marL="800100" lvl="2" indent="0">
              <a:buNone/>
            </a:pPr>
            <a:r>
              <a:rPr lang="en-US" sz="1700" dirty="0"/>
              <a:t>(Spectral calc., Controls)</a:t>
            </a:r>
          </a:p>
          <a:p>
            <a:pPr marL="800100" lvl="2" indent="0">
              <a:buNone/>
            </a:pPr>
            <a:endParaRPr lang="en-US" sz="900" dirty="0"/>
          </a:p>
          <a:p>
            <a:pPr marL="800100" lvl="2" indent="0">
              <a:buNone/>
            </a:pPr>
            <a:endParaRPr lang="en-US" sz="900" dirty="0"/>
          </a:p>
          <a:p>
            <a:pPr marL="800100" lvl="2" indent="0">
              <a:buNone/>
            </a:pPr>
            <a:endParaRPr lang="en-US" sz="900" dirty="0"/>
          </a:p>
          <a:p>
            <a:pPr marL="685800" lvl="1" indent="-342900"/>
            <a:r>
              <a:rPr lang="en-US" sz="2100" dirty="0"/>
              <a:t>Physicist</a:t>
            </a:r>
          </a:p>
          <a:p>
            <a:pPr marL="800100" lvl="2" indent="0">
              <a:buNone/>
            </a:pPr>
            <a:r>
              <a:rPr lang="en-US" sz="1700" dirty="0"/>
              <a:t>Marco </a:t>
            </a:r>
            <a:r>
              <a:rPr lang="en-US" sz="1700" dirty="0" err="1"/>
              <a:t>Musardo</a:t>
            </a:r>
            <a:r>
              <a:rPr lang="en-US" sz="1700" dirty="0"/>
              <a:t> (Mag. </a:t>
            </a:r>
            <a:r>
              <a:rPr lang="en-US" sz="1700" dirty="0" err="1"/>
              <a:t>Meas</a:t>
            </a:r>
            <a:r>
              <a:rPr lang="en-US" sz="1700" dirty="0"/>
              <a:t>)</a:t>
            </a:r>
          </a:p>
          <a:p>
            <a:pPr marL="800100" lvl="2" indent="0">
              <a:buNone/>
            </a:pPr>
            <a:endParaRPr lang="en-US" sz="1800" dirty="0">
              <a:solidFill>
                <a:srgbClr val="0070C0"/>
              </a:solidFill>
            </a:endParaRPr>
          </a:p>
          <a:p>
            <a:pPr marL="800100" lvl="2" indent="0">
              <a:buNone/>
            </a:pPr>
            <a:endParaRPr lang="en-US" sz="1700" dirty="0"/>
          </a:p>
          <a:p>
            <a:pPr marL="557213" lvl="1" indent="-214313">
              <a:buFont typeface="Courier New" panose="02070309020205020404" pitchFamily="49" charset="0"/>
              <a:buChar char="o"/>
            </a:pPr>
            <a:endParaRPr lang="en-US" sz="900" dirty="0"/>
          </a:p>
          <a:p>
            <a:pPr marL="685800" lvl="1" indent="-342900"/>
            <a:r>
              <a:rPr lang="en-US" sz="2100" dirty="0"/>
              <a:t>Lead Mechanical Engineer </a:t>
            </a:r>
          </a:p>
          <a:p>
            <a:pPr marL="800100" lvl="2" indent="0">
              <a:buNone/>
            </a:pPr>
            <a:r>
              <a:rPr lang="en-US" sz="1700" dirty="0"/>
              <a:t>James Rank (Ring WCC, LOTO, Maintenance)</a:t>
            </a:r>
            <a:endParaRPr lang="en-US" sz="1800" dirty="0">
              <a:solidFill>
                <a:srgbClr val="FF0000"/>
              </a:solidFill>
            </a:endParaRPr>
          </a:p>
          <a:p>
            <a:pPr marL="800100" lvl="2" indent="0"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BC112C-36E7-484A-9930-970D83D5541E}"/>
              </a:ext>
            </a:extLst>
          </p:cNvPr>
          <p:cNvSpPr txBox="1"/>
          <p:nvPr/>
        </p:nvSpPr>
        <p:spPr>
          <a:xfrm>
            <a:off x="1559030" y="1195781"/>
            <a:ext cx="2117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8" name="Picture 7" descr="A person standing next to a machine&#10;&#10;Description automatically generated with low confidence">
            <a:extLst>
              <a:ext uri="{FF2B5EF4-FFF2-40B4-BE49-F238E27FC236}">
                <a16:creationId xmlns:a16="http://schemas.microsoft.com/office/drawing/2014/main" id="{B2D62FCA-37D6-4001-9E3C-A5D3363ED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583" y="3510749"/>
            <a:ext cx="2440797" cy="1627198"/>
          </a:xfrm>
          <a:prstGeom prst="rect">
            <a:avLst/>
          </a:prstGeom>
        </p:spPr>
      </p:pic>
      <p:pic>
        <p:nvPicPr>
          <p:cNvPr id="3" name="Picture 2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437FE840-B0EE-5230-59BB-0E8EF21284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4" b="17834"/>
          <a:stretch/>
        </p:blipFill>
        <p:spPr>
          <a:xfrm>
            <a:off x="4451528" y="5173003"/>
            <a:ext cx="1497653" cy="16576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015642B-983F-098D-409C-BAB1FB75BB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708" y="27359"/>
            <a:ext cx="1497653" cy="2061704"/>
          </a:xfrm>
          <a:prstGeom prst="rect">
            <a:avLst/>
          </a:prstGeom>
        </p:spPr>
      </p:pic>
      <p:pic>
        <p:nvPicPr>
          <p:cNvPr id="4" name="Picture 3" descr="A person standing in a factory&#10;&#10;Description automatically generated with low confidence">
            <a:extLst>
              <a:ext uri="{FF2B5EF4-FFF2-40B4-BE49-F238E27FC236}">
                <a16:creationId xmlns:a16="http://schemas.microsoft.com/office/drawing/2014/main" id="{4D85C289-9277-431B-AA3A-53779B56449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7" r="29903"/>
          <a:stretch/>
        </p:blipFill>
        <p:spPr>
          <a:xfrm>
            <a:off x="3171237" y="1602991"/>
            <a:ext cx="1596379" cy="1872702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32FA113-8105-AF62-493D-9AF86BA668E5}"/>
              </a:ext>
            </a:extLst>
          </p:cNvPr>
          <p:cNvSpPr txBox="1">
            <a:spLocks/>
          </p:cNvSpPr>
          <p:nvPr/>
        </p:nvSpPr>
        <p:spPr>
          <a:xfrm>
            <a:off x="8171243" y="67020"/>
            <a:ext cx="3897836" cy="6659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92150" indent="-234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9963" indent="-2778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475" indent="-2841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buFont typeface="Arial" panose="020B0604020202020204" pitchFamily="34" charset="0"/>
              <a:buNone/>
            </a:pPr>
            <a:endParaRPr lang="en-US" sz="900" dirty="0"/>
          </a:p>
          <a:p>
            <a:pPr marL="685800" lvl="1" indent="-342900"/>
            <a:r>
              <a:rPr lang="en-US" sz="2100" dirty="0"/>
              <a:t>Electrical Engineer</a:t>
            </a:r>
          </a:p>
          <a:p>
            <a:pPr marL="577850" lvl="2" indent="0">
              <a:buNone/>
            </a:pPr>
            <a:r>
              <a:rPr lang="en-US" sz="1700" dirty="0"/>
              <a:t>   Brian Eipper </a:t>
            </a:r>
          </a:p>
          <a:p>
            <a:pPr marL="577850" lvl="2" indent="0">
              <a:buNone/>
            </a:pPr>
            <a:endParaRPr lang="en-US" sz="100" dirty="0"/>
          </a:p>
          <a:p>
            <a:pPr marL="577850" lvl="2" indent="0">
              <a:buNone/>
            </a:pPr>
            <a:endParaRPr lang="en-US" sz="100" dirty="0"/>
          </a:p>
          <a:p>
            <a:pPr marL="577850" lvl="2" indent="0">
              <a:buNone/>
            </a:pPr>
            <a:endParaRPr lang="en-US" sz="100" dirty="0"/>
          </a:p>
          <a:p>
            <a:pPr marL="577850" lvl="2" indent="0">
              <a:buNone/>
            </a:pPr>
            <a:endParaRPr lang="en-US" sz="100" dirty="0"/>
          </a:p>
          <a:p>
            <a:pPr marL="685800" lvl="1" indent="-342900"/>
            <a:r>
              <a:rPr lang="en-US" sz="2100" dirty="0"/>
              <a:t>Mechanical Engineer</a:t>
            </a:r>
          </a:p>
          <a:p>
            <a:pPr marL="800100" lvl="2" indent="0">
              <a:buFont typeface="Arial" panose="020B0604020202020204" pitchFamily="34" charset="0"/>
              <a:buNone/>
            </a:pPr>
            <a:r>
              <a:rPr lang="en-US" sz="1700" dirty="0"/>
              <a:t>Thomas Brookbank</a:t>
            </a:r>
            <a:endParaRPr lang="en-US" sz="9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en-US" sz="9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en-US" sz="900" dirty="0"/>
          </a:p>
          <a:p>
            <a:pPr marL="685800" lvl="1" indent="-342900"/>
            <a:r>
              <a:rPr lang="en-US" sz="2100" dirty="0"/>
              <a:t>Electro-mechanical Technician</a:t>
            </a:r>
          </a:p>
          <a:p>
            <a:pPr marL="800100" lvl="2" indent="0">
              <a:buFont typeface="Arial" panose="020B0604020202020204" pitchFamily="34" charset="0"/>
              <a:buNone/>
            </a:pPr>
            <a:r>
              <a:rPr lang="en-US" sz="1700" dirty="0"/>
              <a:t>Dan Migliorino </a:t>
            </a:r>
          </a:p>
          <a:p>
            <a:pPr marL="800100" lvl="2" indent="0">
              <a:buFont typeface="Arial" panose="020B0604020202020204" pitchFamily="34" charset="0"/>
              <a:buNone/>
            </a:pPr>
            <a:endParaRPr lang="en-US" sz="2100" dirty="0"/>
          </a:p>
          <a:p>
            <a:pPr marL="685800" lvl="1" indent="-342900"/>
            <a:r>
              <a:rPr lang="en-US" sz="2100" dirty="0"/>
              <a:t>Electro-mechanical Technician</a:t>
            </a:r>
          </a:p>
          <a:p>
            <a:pPr marL="800100" lvl="2" indent="0">
              <a:buFont typeface="Arial" panose="020B0604020202020204" pitchFamily="34" charset="0"/>
              <a:buNone/>
            </a:pPr>
            <a:r>
              <a:rPr lang="en-US" sz="1700" dirty="0"/>
              <a:t>Bryan Holland </a:t>
            </a:r>
          </a:p>
        </p:txBody>
      </p:sp>
      <p:pic>
        <p:nvPicPr>
          <p:cNvPr id="9" name="Picture 8" descr="A person standing with his hands in his pockets&#10;&#10;Description automatically generated">
            <a:extLst>
              <a:ext uri="{FF2B5EF4-FFF2-40B4-BE49-F238E27FC236}">
                <a16:creationId xmlns:a16="http://schemas.microsoft.com/office/drawing/2014/main" id="{3E048DCF-6371-35EE-9256-68B2DB62330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746" t="25714" r="52062" b="25380"/>
          <a:stretch/>
        </p:blipFill>
        <p:spPr>
          <a:xfrm rot="5400000">
            <a:off x="6657315" y="-83282"/>
            <a:ext cx="1570136" cy="1819922"/>
          </a:xfrm>
          <a:prstGeom prst="rect">
            <a:avLst/>
          </a:prstGeom>
        </p:spPr>
      </p:pic>
      <p:pic>
        <p:nvPicPr>
          <p:cNvPr id="6" name="Picture 5" descr="A person with a beard and glasses&#10;&#10;Description automatically generated with medium confidence">
            <a:extLst>
              <a:ext uri="{FF2B5EF4-FFF2-40B4-BE49-F238E27FC236}">
                <a16:creationId xmlns:a16="http://schemas.microsoft.com/office/drawing/2014/main" id="{8AE102AE-FD8A-B1B5-7B1B-D958EB7A840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40"/>
          <a:stretch/>
        </p:blipFill>
        <p:spPr>
          <a:xfrm>
            <a:off x="6744224" y="3498369"/>
            <a:ext cx="1427019" cy="1668932"/>
          </a:xfrm>
          <a:prstGeom prst="rect">
            <a:avLst/>
          </a:prstGeom>
        </p:spPr>
      </p:pic>
      <p:pic>
        <p:nvPicPr>
          <p:cNvPr id="12" name="Picture 11" descr="A person in a blue shirt&#10;&#10;Description automatically generated">
            <a:extLst>
              <a:ext uri="{FF2B5EF4-FFF2-40B4-BE49-F238E27FC236}">
                <a16:creationId xmlns:a16="http://schemas.microsoft.com/office/drawing/2014/main" id="{2595B888-0D8D-661D-E4B6-C45F008CACD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5502" t="43283" r="38491" b="13435"/>
          <a:stretch/>
        </p:blipFill>
        <p:spPr>
          <a:xfrm>
            <a:off x="6744224" y="5332041"/>
            <a:ext cx="1600828" cy="149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32F11D-8D70-5DA1-90A4-BD21B0F4B9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96754" y="1638542"/>
            <a:ext cx="1228140" cy="18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445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3">
            <a:extLst>
              <a:ext uri="{FF2B5EF4-FFF2-40B4-BE49-F238E27FC236}">
                <a16:creationId xmlns:a16="http://schemas.microsoft.com/office/drawing/2014/main" id="{687FC51A-32D1-5614-C49A-9F9BBFDCDD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67921" y="3549450"/>
          <a:ext cx="3231524" cy="2425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5489101" imgH="4118043" progId="Unknown">
                  <p:embed/>
                </p:oleObj>
              </mc:Choice>
              <mc:Fallback>
                <p:oleObj r:id="rId2" imgW="5489101" imgH="4118043" progId="Unknown">
                  <p:embed/>
                  <p:pic>
                    <p:nvPicPr>
                      <p:cNvPr id="12" name="Object 3">
                        <a:extLst>
                          <a:ext uri="{FF2B5EF4-FFF2-40B4-BE49-F238E27FC236}">
                            <a16:creationId xmlns:a16="http://schemas.microsoft.com/office/drawing/2014/main" id="{687FC51A-32D1-5614-C49A-9F9BBFDCDD9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921" y="3549450"/>
                        <a:ext cx="3231524" cy="24250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5">
            <a:extLst>
              <a:ext uri="{FF2B5EF4-FFF2-40B4-BE49-F238E27FC236}">
                <a16:creationId xmlns:a16="http://schemas.microsoft.com/office/drawing/2014/main" id="{41B848E1-9DCC-DB47-2471-EEAA2F9BBC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440059"/>
              </p:ext>
            </p:extLst>
          </p:nvPr>
        </p:nvGraphicFramePr>
        <p:xfrm>
          <a:off x="4818399" y="744677"/>
          <a:ext cx="3381046" cy="2537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5489101" imgH="4118043" progId="Unknown">
                  <p:embed/>
                </p:oleObj>
              </mc:Choice>
              <mc:Fallback>
                <p:oleObj r:id="rId4" imgW="5489101" imgH="4118043" progId="Unknown">
                  <p:embed/>
                  <p:pic>
                    <p:nvPicPr>
                      <p:cNvPr id="13" name="Object 5">
                        <a:extLst>
                          <a:ext uri="{FF2B5EF4-FFF2-40B4-BE49-F238E27FC236}">
                            <a16:creationId xmlns:a16="http://schemas.microsoft.com/office/drawing/2014/main" id="{41B848E1-9DCC-DB47-2471-EEAA2F9BBC3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8399" y="744677"/>
                        <a:ext cx="3381046" cy="25372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">
            <a:extLst>
              <a:ext uri="{FF2B5EF4-FFF2-40B4-BE49-F238E27FC236}">
                <a16:creationId xmlns:a16="http://schemas.microsoft.com/office/drawing/2014/main" id="{F35F07FB-975C-648A-094D-A8501891CB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735159"/>
              </p:ext>
            </p:extLst>
          </p:nvPr>
        </p:nvGraphicFramePr>
        <p:xfrm>
          <a:off x="999945" y="698182"/>
          <a:ext cx="3264261" cy="2449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5489101" imgH="4118043" progId="Unknown">
                  <p:embed/>
                </p:oleObj>
              </mc:Choice>
              <mc:Fallback>
                <p:oleObj r:id="rId6" imgW="5489101" imgH="4118043" progId="Unknown">
                  <p:embed/>
                  <p:pic>
                    <p:nvPicPr>
                      <p:cNvPr id="11" name="Object 1">
                        <a:extLst>
                          <a:ext uri="{FF2B5EF4-FFF2-40B4-BE49-F238E27FC236}">
                            <a16:creationId xmlns:a16="http://schemas.microsoft.com/office/drawing/2014/main" id="{F35F07FB-975C-648A-094D-A8501891CBF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9945" y="698182"/>
                        <a:ext cx="3264261" cy="24496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04736" y="110814"/>
            <a:ext cx="10477119" cy="543009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3200" b="0" i="1" u="sng" dirty="0">
                <a:solidFill>
                  <a:srgbClr val="0070C0"/>
                </a:solidFill>
              </a:rPr>
              <a:t>Segmented Adaptive Gap Undulator (SAGU)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50478" y="190726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47328" y="178884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CREU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01216" y="42319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SAGU</a:t>
            </a: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036" y="3193349"/>
            <a:ext cx="4065103" cy="237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50182" y="59422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96036" y="5663672"/>
            <a:ext cx="408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Constant Resonant Energy </a:t>
            </a:r>
            <a:r>
              <a:rPr lang="en-US" dirty="0" err="1"/>
              <a:t>Undulator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 (S. Gottschalk, 2000)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2C2C81-328D-09C3-2E1D-C71448CC320E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8526686" y="974541"/>
            <a:ext cx="3264261" cy="22188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2DD8AF-C4F1-B439-5A56-15E02E75FE58}"/>
              </a:ext>
            </a:extLst>
          </p:cNvPr>
          <p:cNvSpPr txBox="1"/>
          <p:nvPr/>
        </p:nvSpPr>
        <p:spPr>
          <a:xfrm>
            <a:off x="8505368" y="3305619"/>
            <a:ext cx="3520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Assembled PM-SAGU segment by </a:t>
            </a: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Insertion Devices group at BNL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CB2803-5A6A-A625-3468-5243E9BE92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05368" y="3942146"/>
            <a:ext cx="3264262" cy="20446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33F020-A6B1-FE4D-738E-724553D5B8E7}"/>
              </a:ext>
            </a:extLst>
          </p:cNvPr>
          <p:cNvSpPr txBox="1"/>
          <p:nvPr/>
        </p:nvSpPr>
        <p:spPr>
          <a:xfrm>
            <a:off x="8505367" y="6198613"/>
            <a:ext cx="3004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SC-SAGU vacuum chamber analysis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861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15060F-D4C6-078F-CFB9-A44A97EC4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49" y="189705"/>
            <a:ext cx="9093129" cy="666829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1466D5F-15F8-A741-EA2C-22EA0E6B2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13701"/>
              </p:ext>
            </p:extLst>
          </p:nvPr>
        </p:nvGraphicFramePr>
        <p:xfrm>
          <a:off x="8806007" y="2847253"/>
          <a:ext cx="3146425" cy="3702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9202">
                  <a:extLst>
                    <a:ext uri="{9D8B030D-6E8A-4147-A177-3AD203B41FA5}">
                      <a16:colId xmlns:a16="http://schemas.microsoft.com/office/drawing/2014/main" val="2869240488"/>
                    </a:ext>
                  </a:extLst>
                </a:gridCol>
                <a:gridCol w="999453">
                  <a:extLst>
                    <a:ext uri="{9D8B030D-6E8A-4147-A177-3AD203B41FA5}">
                      <a16:colId xmlns:a16="http://schemas.microsoft.com/office/drawing/2014/main" val="1173369878"/>
                    </a:ext>
                  </a:extLst>
                </a:gridCol>
                <a:gridCol w="997770">
                  <a:extLst>
                    <a:ext uri="{9D8B030D-6E8A-4147-A177-3AD203B41FA5}">
                      <a16:colId xmlns:a16="http://schemas.microsoft.com/office/drawing/2014/main" val="3463442840"/>
                    </a:ext>
                  </a:extLst>
                </a:gridCol>
              </a:tblGrid>
              <a:tr h="32457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 dirty="0">
                          <a:effectLst/>
                        </a:rPr>
                        <a:t>Segment 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Segment 2&amp;3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4804330"/>
                  </a:ext>
                </a:extLst>
              </a:tr>
              <a:tr h="32457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Period length (mm)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14.0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15.5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3228787"/>
                  </a:ext>
                </a:extLst>
              </a:tr>
              <a:tr h="32457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Number of periods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26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4093301"/>
                  </a:ext>
                </a:extLst>
              </a:tr>
              <a:tr h="32457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Coil crosssection (mm</a:t>
                      </a:r>
                      <a:r>
                        <a:rPr lang="en-US" sz="1000" baseline="30000">
                          <a:effectLst/>
                        </a:rPr>
                        <a:t>2</a:t>
                      </a:r>
                      <a:r>
                        <a:rPr lang="en-US" sz="1000">
                          <a:effectLst/>
                        </a:rPr>
                        <a:t>)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38.4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38.4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28930"/>
                  </a:ext>
                </a:extLst>
              </a:tr>
              <a:tr h="64914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Engineering current densiy (A/mm</a:t>
                      </a:r>
                      <a:r>
                        <a:rPr lang="en-US" sz="1000" baseline="30000">
                          <a:effectLst/>
                        </a:rPr>
                        <a:t>2</a:t>
                      </a:r>
                      <a:r>
                        <a:rPr lang="en-US" sz="1000">
                          <a:effectLst/>
                        </a:rPr>
                        <a:t>)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~1700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~1700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2359188"/>
                  </a:ext>
                </a:extLst>
              </a:tr>
              <a:tr h="32457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Pole width in Z (mm)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2.2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2.95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5014561"/>
                  </a:ext>
                </a:extLst>
              </a:tr>
              <a:tr h="32457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Pole height (mm)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8.0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8.0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9133388"/>
                  </a:ext>
                </a:extLst>
              </a:tr>
              <a:tr h="32457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Length of SC wire (m)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~1940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~1675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9103179"/>
                  </a:ext>
                </a:extLst>
              </a:tr>
              <a:tr h="32457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Max effective 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2.2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2.05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6708389"/>
                  </a:ext>
                </a:extLst>
              </a:tr>
              <a:tr h="32457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868670" algn="r"/>
                        </a:tabLs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7569076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B0430EA0-7EE3-6F20-45F3-15053745B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383" y="60325"/>
            <a:ext cx="10530418" cy="434975"/>
          </a:xfrm>
        </p:spPr>
        <p:txBody>
          <a:bodyPr>
            <a:noAutofit/>
          </a:bodyPr>
          <a:lstStyle/>
          <a:p>
            <a:r>
              <a:rPr lang="en-US" sz="28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SC-AGU Magnetic Design</a:t>
            </a:r>
            <a:endParaRPr lang="en-US" sz="2800" b="0" dirty="0"/>
          </a:p>
        </p:txBody>
      </p:sp>
      <p:pic>
        <p:nvPicPr>
          <p:cNvPr id="1026" name="x_Picture 9">
            <a:extLst>
              <a:ext uri="{FF2B5EF4-FFF2-40B4-BE49-F238E27FC236}">
                <a16:creationId xmlns:a16="http://schemas.microsoft.com/office/drawing/2014/main" id="{09A304FB-631D-686A-5046-CA84FBDE3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9" y="3131201"/>
            <a:ext cx="5336887" cy="22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25663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11C57F-E92E-B461-1C06-5C5640601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22</a:t>
            </a:fld>
            <a:endParaRPr lang="en-US" sz="10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3E7DB8F-C9A0-C912-E1FE-F8BAEC90B36B}"/>
              </a:ext>
            </a:extLst>
          </p:cNvPr>
          <p:cNvSpPr txBox="1">
            <a:spLocks/>
          </p:cNvSpPr>
          <p:nvPr/>
        </p:nvSpPr>
        <p:spPr>
          <a:xfrm>
            <a:off x="355257" y="8115"/>
            <a:ext cx="11049000" cy="9015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600" b="0" i="1" u="sng" dirty="0">
                <a:solidFill>
                  <a:srgbClr val="0070C0"/>
                </a:solidFill>
                <a:cs typeface="Times New Roman" panose="02020603050405020304" pitchFamily="18" charset="0"/>
              </a:rPr>
              <a:t>SC-AGU : Magnetic Measurement Option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71FCC7-7576-11FF-D8E2-71D08BF19DE7}"/>
              </a:ext>
            </a:extLst>
          </p:cNvPr>
          <p:cNvSpPr txBox="1"/>
          <p:nvPr/>
        </p:nvSpPr>
        <p:spPr>
          <a:xfrm>
            <a:off x="310180" y="499522"/>
            <a:ext cx="1188181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n-US" u="sng" dirty="0"/>
              <a:t>Plan A:</a:t>
            </a:r>
            <a:r>
              <a:rPr lang="en-US" dirty="0"/>
              <a:t> Use vertical measurement system with Liquid Helium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Georgia" panose="02040502050405020303" pitchFamily="18" charset="0"/>
              </a:rPr>
              <a:t>New  small Hall probe (Senis ???) is planned to be used.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n-US" u="sng" dirty="0">
                <a:latin typeface="Georgia" panose="02040502050405020303" pitchFamily="18" charset="0"/>
              </a:rPr>
              <a:t>Plan B: </a:t>
            </a:r>
            <a:r>
              <a:rPr lang="en-US" dirty="0">
                <a:latin typeface="Georgia" panose="02040502050405020303" pitchFamily="18" charset="0"/>
              </a:rPr>
              <a:t>Develop conduction cooled measurement bench using In-Vacuum Magnetic Measurement System (IVMMS).</a:t>
            </a:r>
            <a:endParaRPr lang="en-US" u="sng" dirty="0">
              <a:latin typeface="Georgia" panose="02040502050405020303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9A61DB4-4D25-C33F-ACD3-840E6D67A565}"/>
              </a:ext>
            </a:extLst>
          </p:cNvPr>
          <p:cNvGrpSpPr/>
          <p:nvPr/>
        </p:nvGrpSpPr>
        <p:grpSpPr>
          <a:xfrm>
            <a:off x="720950" y="1642056"/>
            <a:ext cx="9897992" cy="5215944"/>
            <a:chOff x="-830664" y="0"/>
            <a:chExt cx="10363851" cy="685800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96EBA29-7F1F-0916-BA0C-24432A830DD4}"/>
                </a:ext>
              </a:extLst>
            </p:cNvPr>
            <p:cNvSpPr txBox="1"/>
            <p:nvPr/>
          </p:nvSpPr>
          <p:spPr>
            <a:xfrm>
              <a:off x="-830664" y="2139911"/>
              <a:ext cx="266463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Insulating Vacuum</a:t>
              </a:r>
            </a:p>
            <a:p>
              <a:r>
                <a:rPr lang="en-US" dirty="0"/>
                <a:t>Chamber Appendage</a:t>
              </a:r>
            </a:p>
            <a:p>
              <a:r>
                <a:rPr lang="en-US" sz="1400" dirty="0"/>
                <a:t>(by CS)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1860734-4F4A-0FF9-2444-54B9510866E1}"/>
                </a:ext>
              </a:extLst>
            </p:cNvPr>
            <p:cNvSpPr txBox="1"/>
            <p:nvPr/>
          </p:nvSpPr>
          <p:spPr>
            <a:xfrm>
              <a:off x="-58871" y="1166469"/>
              <a:ext cx="2664634" cy="584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Core Support Girder</a:t>
              </a:r>
            </a:p>
            <a:p>
              <a:r>
                <a:rPr lang="en-US" sz="1400" dirty="0"/>
                <a:t>(by CS)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B7BDCE0-0206-E49B-69D9-12BDB2DC2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79312" y="0"/>
              <a:ext cx="4078834" cy="6858000"/>
            </a:xfrm>
            <a:prstGeom prst="rect">
              <a:avLst/>
            </a:prstGeom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1931DD9-04F7-3324-68EF-4ABE797A1573}"/>
                </a:ext>
              </a:extLst>
            </p:cNvPr>
            <p:cNvCxnSpPr>
              <a:cxnSpLocks/>
            </p:cNvCxnSpPr>
            <p:nvPr/>
          </p:nvCxnSpPr>
          <p:spPr>
            <a:xfrm>
              <a:off x="1755882" y="3429000"/>
              <a:ext cx="1275752" cy="332928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7E020CC-4C20-7DBD-21E9-AD61541145FC}"/>
                </a:ext>
              </a:extLst>
            </p:cNvPr>
            <p:cNvCxnSpPr>
              <a:cxnSpLocks/>
            </p:cNvCxnSpPr>
            <p:nvPr/>
          </p:nvCxnSpPr>
          <p:spPr>
            <a:xfrm>
              <a:off x="2226924" y="1589321"/>
              <a:ext cx="1715528" cy="425165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A87AC7D1-5086-517E-C149-5EF0D9469C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1608" y="4725534"/>
              <a:ext cx="1730611" cy="30673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1A7B854-CCF3-EBBD-21A5-4957EB59E4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69954" y="2636826"/>
              <a:ext cx="2292992" cy="141237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86F3C08-193D-D495-B865-22ABAF09756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91335" y="3338992"/>
              <a:ext cx="1881347" cy="346736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83881AE-BA66-4E69-55BB-6470CDDF0B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80018" y="1433481"/>
              <a:ext cx="1661057" cy="54414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A4BF865-BA32-E0AA-D7CA-42C0506ABE2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0096" y="365126"/>
              <a:ext cx="1282850" cy="579959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5CBFB0D-CEE0-3944-4E41-E561F87DC432}"/>
                </a:ext>
              </a:extLst>
            </p:cNvPr>
            <p:cNvSpPr txBox="1"/>
            <p:nvPr/>
          </p:nvSpPr>
          <p:spPr>
            <a:xfrm>
              <a:off x="27229" y="4490751"/>
              <a:ext cx="2325890" cy="584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Core Stand</a:t>
              </a:r>
            </a:p>
            <a:p>
              <a:r>
                <a:rPr lang="en-US" sz="1400" dirty="0"/>
                <a:t>(from B832 granite pillars)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8B6EE83-16A9-D787-7633-0C0825D8EE39}"/>
                </a:ext>
              </a:extLst>
            </p:cNvPr>
            <p:cNvSpPr txBox="1"/>
            <p:nvPr/>
          </p:nvSpPr>
          <p:spPr>
            <a:xfrm>
              <a:off x="7541075" y="1843089"/>
              <a:ext cx="199211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IVMM Chamber</a:t>
              </a:r>
            </a:p>
            <a:p>
              <a:r>
                <a:rPr lang="en-US" sz="1400" dirty="0"/>
                <a:t>(Toyama IVMM)</a:t>
              </a:r>
            </a:p>
            <a:p>
              <a:r>
                <a:rPr lang="en-US" dirty="0"/>
                <a:t>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36EBD1D-EDCB-EC7E-1640-A76F93F451CF}"/>
                </a:ext>
              </a:extLst>
            </p:cNvPr>
            <p:cNvSpPr txBox="1"/>
            <p:nvPr/>
          </p:nvSpPr>
          <p:spPr>
            <a:xfrm>
              <a:off x="6972682" y="4434248"/>
              <a:ext cx="22756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Isolate </a:t>
              </a:r>
              <a:r>
                <a:rPr lang="en-US" dirty="0"/>
                <a:t>Granite Block</a:t>
              </a:r>
            </a:p>
            <a:p>
              <a:r>
                <a:rPr lang="en-US" sz="1400" dirty="0"/>
                <a:t>(Toyama IVMM)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F7DA01F-6084-A1A8-39C4-C47971995C1F}"/>
                </a:ext>
              </a:extLst>
            </p:cNvPr>
            <p:cNvSpPr txBox="1"/>
            <p:nvPr/>
          </p:nvSpPr>
          <p:spPr>
            <a:xfrm>
              <a:off x="6972682" y="655105"/>
              <a:ext cx="1992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Sumitomo 418CH</a:t>
              </a:r>
            </a:p>
            <a:p>
              <a:r>
                <a:rPr lang="en-US" sz="1400" dirty="0"/>
                <a:t>(from HEX spares)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CC4CBD3-53EC-66D9-1858-7F281A146B74}"/>
                </a:ext>
              </a:extLst>
            </p:cNvPr>
            <p:cNvSpPr txBox="1"/>
            <p:nvPr/>
          </p:nvSpPr>
          <p:spPr>
            <a:xfrm>
              <a:off x="501653" y="5343883"/>
              <a:ext cx="19776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Kinematic Base</a:t>
              </a:r>
            </a:p>
            <a:p>
              <a:r>
                <a:rPr lang="en-US" sz="1400" dirty="0"/>
                <a:t>(Toyama IVMM)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BA176CB8-9997-233B-C400-8701ABA7C0CA}"/>
                </a:ext>
              </a:extLst>
            </p:cNvPr>
            <p:cNvCxnSpPr>
              <a:cxnSpLocks/>
            </p:cNvCxnSpPr>
            <p:nvPr/>
          </p:nvCxnSpPr>
          <p:spPr>
            <a:xfrm>
              <a:off x="1908579" y="5740960"/>
              <a:ext cx="1512110" cy="51255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01D9D20E-FE83-686F-8CD5-025A899887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8717" y="4395008"/>
              <a:ext cx="1455304" cy="315795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27BCDC-B7A6-C1D2-D6CF-B70BAF153403}"/>
                </a:ext>
              </a:extLst>
            </p:cNvPr>
            <p:cNvSpPr txBox="1"/>
            <p:nvPr/>
          </p:nvSpPr>
          <p:spPr>
            <a:xfrm>
              <a:off x="231223" y="3183594"/>
              <a:ext cx="232589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Mechanical </a:t>
              </a:r>
            </a:p>
            <a:p>
              <a:r>
                <a:rPr lang="en-US" dirty="0"/>
                <a:t>Feed-Throughs</a:t>
              </a:r>
            </a:p>
            <a:p>
              <a:r>
                <a:rPr lang="en-US" sz="1400" dirty="0"/>
                <a:t>(commercial)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1C0CC9E-1225-317B-99B0-C6A00F3AECD9}"/>
                </a:ext>
              </a:extLst>
            </p:cNvPr>
            <p:cNvSpPr txBox="1"/>
            <p:nvPr/>
          </p:nvSpPr>
          <p:spPr>
            <a:xfrm>
              <a:off x="6893926" y="2636826"/>
              <a:ext cx="21233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Vertical Hall Probe</a:t>
              </a:r>
            </a:p>
            <a:p>
              <a:r>
                <a:rPr lang="en-US" sz="1400" dirty="0"/>
                <a:t>(from B832, SMD?)</a:t>
              </a:r>
              <a:r>
                <a:rPr lang="en-US" dirty="0"/>
                <a:t>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7291D42-8D8B-6DF5-51E3-682E8538F003}"/>
                </a:ext>
              </a:extLst>
            </p:cNvPr>
            <p:cNvSpPr txBox="1"/>
            <p:nvPr/>
          </p:nvSpPr>
          <p:spPr>
            <a:xfrm>
              <a:off x="-328088" y="123761"/>
              <a:ext cx="2697663" cy="1133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IVMM 1.75m Z Stage</a:t>
              </a:r>
            </a:p>
            <a:p>
              <a:r>
                <a:rPr lang="en-US" sz="1400" dirty="0"/>
                <a:t>(Toyama IVMM)</a:t>
              </a:r>
            </a:p>
            <a:p>
              <a:r>
                <a:rPr lang="en-US" dirty="0"/>
                <a:t> 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69ABA87-9710-352E-431E-9720EC29B9D5}"/>
                </a:ext>
              </a:extLst>
            </p:cNvPr>
            <p:cNvCxnSpPr>
              <a:cxnSpLocks/>
            </p:cNvCxnSpPr>
            <p:nvPr/>
          </p:nvCxnSpPr>
          <p:spPr>
            <a:xfrm>
              <a:off x="1661410" y="2818943"/>
              <a:ext cx="971944" cy="16070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460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8E9CB-E9A1-4542-AEC8-98FF3B0C2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2116356"/>
            <a:ext cx="10334625" cy="1947460"/>
          </a:xfrm>
        </p:spPr>
        <p:txBody>
          <a:bodyPr>
            <a:normAutofit/>
          </a:bodyPr>
          <a:lstStyle/>
          <a:p>
            <a:r>
              <a:rPr lang="en-US" dirty="0"/>
              <a:t>NSLS-II Upgrade R&amp;D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E698F-2333-1244-9C89-F6CAB33C65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2284" y="3904489"/>
            <a:ext cx="10334625" cy="1555934"/>
          </a:xfrm>
        </p:spPr>
        <p:txBody>
          <a:bodyPr/>
          <a:lstStyle/>
          <a:p>
            <a:r>
              <a:rPr lang="en-US" dirty="0"/>
              <a:t>Complex Bends Lattice</a:t>
            </a:r>
          </a:p>
          <a:p>
            <a:r>
              <a:rPr lang="en-US" dirty="0"/>
              <a:t>Small Aperture Rotating Coil Bench</a:t>
            </a:r>
          </a:p>
          <a:p>
            <a:r>
              <a:rPr lang="en-US" dirty="0"/>
              <a:t>Gradient Permanent Magnet  Quadrupole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A1F12-E2F6-42FB-A3B6-708530908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09999" y="6309824"/>
            <a:ext cx="7453745" cy="2322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Optional Footer line - Presenter - Talk title - Conference Name</a:t>
            </a:r>
          </a:p>
        </p:txBody>
      </p:sp>
    </p:spTree>
    <p:extLst>
      <p:ext uri="{BB962C8B-B14F-4D97-AF65-F5344CB8AC3E}">
        <p14:creationId xmlns:p14="http://schemas.microsoft.com/office/powerpoint/2010/main" val="1636277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>
            <a:extLst>
              <a:ext uri="{FF2B5EF4-FFF2-40B4-BE49-F238E27FC236}">
                <a16:creationId xmlns:a16="http://schemas.microsoft.com/office/drawing/2014/main" id="{00453A6C-10C5-42C0-91D0-7D6ED2D34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777" y="107258"/>
            <a:ext cx="11787327" cy="659484"/>
          </a:xfrm>
        </p:spPr>
        <p:txBody>
          <a:bodyPr>
            <a:noAutofit/>
          </a:bodyPr>
          <a:lstStyle/>
          <a:p>
            <a:r>
              <a:rPr lang="en-US" sz="2600" b="0" i="1" u="sng" dirty="0">
                <a:solidFill>
                  <a:srgbClr val="0070C0"/>
                </a:solidFill>
              </a:rPr>
              <a:t>NSLS-IIU Complex Bend Lattice</a:t>
            </a:r>
          </a:p>
        </p:txBody>
      </p:sp>
      <p:sp>
        <p:nvSpPr>
          <p:cNvPr id="11" name="TextBox 41">
            <a:extLst>
              <a:ext uri="{FF2B5EF4-FFF2-40B4-BE49-F238E27FC236}">
                <a16:creationId xmlns:a16="http://schemas.microsoft.com/office/drawing/2014/main" id="{17F20D12-C475-FC66-A84A-119CB6B03343}"/>
              </a:ext>
            </a:extLst>
          </p:cNvPr>
          <p:cNvSpPr txBox="1"/>
          <p:nvPr/>
        </p:nvSpPr>
        <p:spPr>
          <a:xfrm>
            <a:off x="287475" y="932778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History of Complex Bend development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3BC01B-EEC2-7AC4-942B-930226067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476" y="1899130"/>
            <a:ext cx="3762248" cy="19483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E75E9F2-9745-4E3C-F793-0B6A480EE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115" y="3664353"/>
            <a:ext cx="2590150" cy="19748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FDA9278-1048-9234-2A71-B52F0E7FE1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350" y="3825869"/>
            <a:ext cx="2602332" cy="172983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989457B-3AD7-E1DC-F23E-7E583CF19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6885" y="4127079"/>
            <a:ext cx="1450684" cy="215377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AC8CBEF-C934-E44B-C990-E55EE726E7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8169" y="4325375"/>
            <a:ext cx="1732476" cy="187684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62144B2-917D-6620-0601-82E96D0F0973}"/>
              </a:ext>
            </a:extLst>
          </p:cNvPr>
          <p:cNvSpPr txBox="1"/>
          <p:nvPr/>
        </p:nvSpPr>
        <p:spPr>
          <a:xfrm>
            <a:off x="1657846" y="3198167"/>
            <a:ext cx="3417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Complex Bend concept </a:t>
            </a:r>
          </a:p>
          <a:p>
            <a:pPr algn="ctr"/>
            <a:r>
              <a:rPr lang="en-US" sz="1200" dirty="0"/>
              <a:t>(Interleaved dipoles and quadrupoles)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826C1D18-6637-E1B8-2D31-9169D99E2B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0272" y="1119600"/>
            <a:ext cx="4718208" cy="155906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56480C6-6AA9-9970-39F2-0AC5CF6199EE}"/>
              </a:ext>
            </a:extLst>
          </p:cNvPr>
          <p:cNvSpPr txBox="1"/>
          <p:nvPr/>
        </p:nvSpPr>
        <p:spPr>
          <a:xfrm>
            <a:off x="2335267" y="5894447"/>
            <a:ext cx="2839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G. Wang et al., PRAB 21,(2018)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17BBE0B-DE41-D103-90FD-9D901C74B4B0}"/>
              </a:ext>
            </a:extLst>
          </p:cNvPr>
          <p:cNvSpPr txBox="1"/>
          <p:nvPr/>
        </p:nvSpPr>
        <p:spPr>
          <a:xfrm>
            <a:off x="235181" y="5605928"/>
            <a:ext cx="5239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Superconducting magnet design (B=1.05T, G=500T/m)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002DACF-D8DD-00FF-E307-388BE550C4A6}"/>
              </a:ext>
            </a:extLst>
          </p:cNvPr>
          <p:cNvSpPr txBox="1"/>
          <p:nvPr/>
        </p:nvSpPr>
        <p:spPr>
          <a:xfrm>
            <a:off x="6053490" y="2729216"/>
            <a:ext cx="569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Decoupled Dipole-Quadrupole magnets (B=0.25-0.5 T, G=±250T/m)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201927A-2D19-FE4E-9372-C08615DC9364}"/>
              </a:ext>
            </a:extLst>
          </p:cNvPr>
          <p:cNvSpPr txBox="1"/>
          <p:nvPr/>
        </p:nvSpPr>
        <p:spPr>
          <a:xfrm>
            <a:off x="7695094" y="3035306"/>
            <a:ext cx="2839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G. Wang et al., PRAB 22,(2019)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78E2BE4-C6B0-808A-9E8F-EACDB39B34EC}"/>
              </a:ext>
            </a:extLst>
          </p:cNvPr>
          <p:cNvSpPr txBox="1"/>
          <p:nvPr/>
        </p:nvSpPr>
        <p:spPr>
          <a:xfrm>
            <a:off x="5862868" y="3861636"/>
            <a:ext cx="6021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Combined Function Dipole-Quadrupole PMQs (B=0.25-0.5T, G=±130T/m)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7B989E-2761-E917-347B-EBB627D366DE}"/>
              </a:ext>
            </a:extLst>
          </p:cNvPr>
          <p:cNvSpPr txBox="1"/>
          <p:nvPr/>
        </p:nvSpPr>
        <p:spPr>
          <a:xfrm>
            <a:off x="6917240" y="6248910"/>
            <a:ext cx="2071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Halbach type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3ECB164-BAC8-3B4F-274F-DB383C3E1A70}"/>
              </a:ext>
            </a:extLst>
          </p:cNvPr>
          <p:cNvSpPr txBox="1"/>
          <p:nvPr/>
        </p:nvSpPr>
        <p:spPr>
          <a:xfrm>
            <a:off x="9222967" y="6230284"/>
            <a:ext cx="2071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Hybrid type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4FD89C1-4CBF-85F9-FD59-6A5B0B08AAA8}"/>
              </a:ext>
            </a:extLst>
          </p:cNvPr>
          <p:cNvSpPr txBox="1"/>
          <p:nvPr/>
        </p:nvSpPr>
        <p:spPr>
          <a:xfrm>
            <a:off x="6291141" y="6517933"/>
            <a:ext cx="2839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S. Brooks et al., PRAB,(2020)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B686C30-6477-90A0-E60B-62BAB6EF2234}"/>
              </a:ext>
            </a:extLst>
          </p:cNvPr>
          <p:cNvSpPr txBox="1"/>
          <p:nvPr/>
        </p:nvSpPr>
        <p:spPr>
          <a:xfrm>
            <a:off x="8904913" y="6510548"/>
            <a:ext cx="2839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P. N’Gotta et al., PRAB,(2016)</a:t>
            </a:r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820D52D5-6A39-FE8B-7CA0-E180EEA64914}"/>
              </a:ext>
            </a:extLst>
          </p:cNvPr>
          <p:cNvSpPr/>
          <p:nvPr/>
        </p:nvSpPr>
        <p:spPr>
          <a:xfrm rot="17795706">
            <a:off x="5304747" y="3618461"/>
            <a:ext cx="780176" cy="23783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148F72EC-7A59-D1CE-5210-D66C6BDD4652}"/>
              </a:ext>
            </a:extLst>
          </p:cNvPr>
          <p:cNvSpPr/>
          <p:nvPr/>
        </p:nvSpPr>
        <p:spPr>
          <a:xfrm rot="5400000">
            <a:off x="8774522" y="3512476"/>
            <a:ext cx="435666" cy="23783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A21769-DBFB-3479-487A-EA7DC26D4BC0}"/>
              </a:ext>
            </a:extLst>
          </p:cNvPr>
          <p:cNvSpPr txBox="1"/>
          <p:nvPr/>
        </p:nvSpPr>
        <p:spPr>
          <a:xfrm>
            <a:off x="225777" y="1517412"/>
            <a:ext cx="609460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T. Shaftan et al., Complex Bend II, BNL-211223-2019-TECH, Oct 2018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T. Shaftan, Methodology for designing Complex Bend lattice, BNL-223858-2023-TECH, Jan 2022</a:t>
            </a:r>
          </a:p>
        </p:txBody>
      </p:sp>
    </p:spTree>
    <p:extLst>
      <p:ext uri="{BB962C8B-B14F-4D97-AF65-F5344CB8AC3E}">
        <p14:creationId xmlns:p14="http://schemas.microsoft.com/office/powerpoint/2010/main" val="954728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1715069-8A82-1F38-5B34-EB1A05B72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953" y="71052"/>
            <a:ext cx="8459745" cy="468954"/>
          </a:xfrm>
        </p:spPr>
        <p:txBody>
          <a:bodyPr>
            <a:noAutofit/>
          </a:bodyPr>
          <a:lstStyle/>
          <a:p>
            <a:r>
              <a:rPr lang="en-US" sz="32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Rotating Coil Bench</a:t>
            </a:r>
          </a:p>
        </p:txBody>
      </p:sp>
      <p:pic>
        <p:nvPicPr>
          <p:cNvPr id="5" name="Picture 4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84C708A7-7EB4-CCB0-1E36-E33D26BA6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94" y="540006"/>
            <a:ext cx="5624143" cy="4218108"/>
          </a:xfrm>
          <a:prstGeom prst="rect">
            <a:avLst/>
          </a:prstGeom>
        </p:spPr>
      </p:pic>
      <p:pic>
        <p:nvPicPr>
          <p:cNvPr id="7" name="Picture 6" descr="A picture containing microscope, miller, automaton&#10;&#10;Description automatically generated">
            <a:extLst>
              <a:ext uri="{FF2B5EF4-FFF2-40B4-BE49-F238E27FC236}">
                <a16:creationId xmlns:a16="http://schemas.microsoft.com/office/drawing/2014/main" id="{FFFDC8ED-112C-3BFB-98F0-7E9DBE752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874" y="2165919"/>
            <a:ext cx="5934332" cy="44507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22F12F-24FC-4AFE-842A-C1B961E317F7}"/>
              </a:ext>
            </a:extLst>
          </p:cNvPr>
          <p:cNvSpPr txBox="1"/>
          <p:nvPr/>
        </p:nvSpPr>
        <p:spPr>
          <a:xfrm>
            <a:off x="6090096" y="416211"/>
            <a:ext cx="26665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 mm diameter rotating coil with 1.8 mm thick printed circuit board, wiring, and ceramic bearings.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0C874AC-026B-425F-D814-5C425EADD85E}"/>
              </a:ext>
            </a:extLst>
          </p:cNvPr>
          <p:cNvSpPr/>
          <p:nvPr/>
        </p:nvSpPr>
        <p:spPr>
          <a:xfrm rot="20576673">
            <a:off x="4921640" y="4769601"/>
            <a:ext cx="4055810" cy="25526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0EDD60-70C0-7BDE-7FFA-6D0E42BA5C39}"/>
              </a:ext>
            </a:extLst>
          </p:cNvPr>
          <p:cNvSpPr txBox="1"/>
          <p:nvPr/>
        </p:nvSpPr>
        <p:spPr>
          <a:xfrm>
            <a:off x="1944835" y="5290863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Small Permanent Magnet </a:t>
            </a:r>
          </a:p>
          <a:p>
            <a:r>
              <a:rPr lang="en-US" dirty="0"/>
              <a:t>Quadrupole for complex bend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815974-ACFC-8480-D294-449BEBEE9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5698" y="105600"/>
            <a:ext cx="3115518" cy="203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756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>
            <a:extLst>
              <a:ext uri="{FF2B5EF4-FFF2-40B4-BE49-F238E27FC236}">
                <a16:creationId xmlns:a16="http://schemas.microsoft.com/office/drawing/2014/main" id="{00453A6C-10C5-42C0-91D0-7D6ED2D34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774" y="-11093"/>
            <a:ext cx="11820753" cy="692169"/>
          </a:xfrm>
        </p:spPr>
        <p:txBody>
          <a:bodyPr>
            <a:noAutofit/>
          </a:bodyPr>
          <a:lstStyle/>
          <a:p>
            <a:r>
              <a:rPr lang="en-US" sz="3200" b="0" i="1" u="sng" dirty="0">
                <a:solidFill>
                  <a:srgbClr val="0070C0"/>
                </a:solidFill>
              </a:rPr>
              <a:t>Halbach Magnet Development- Prototypes,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8C31D-39EE-D404-A757-42B43AC3B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08" y="4854781"/>
            <a:ext cx="1857687" cy="13506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EFD5A7-DEA2-BCD9-14B3-2249F4484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1403" y="4534040"/>
            <a:ext cx="2340528" cy="2104452"/>
          </a:xfrm>
          <a:prstGeom prst="rect">
            <a:avLst/>
          </a:prstGeom>
        </p:spPr>
      </p:pic>
      <p:sp>
        <p:nvSpPr>
          <p:cNvPr id="19" name="TextBox 40">
            <a:extLst>
              <a:ext uri="{FF2B5EF4-FFF2-40B4-BE49-F238E27FC236}">
                <a16:creationId xmlns:a16="http://schemas.microsoft.com/office/drawing/2014/main" id="{136E3B78-7085-7FA3-0317-EEBCD4FC02AF}"/>
              </a:ext>
            </a:extLst>
          </p:cNvPr>
          <p:cNvSpPr txBox="1"/>
          <p:nvPr/>
        </p:nvSpPr>
        <p:spPr>
          <a:xfrm>
            <a:off x="223349" y="729188"/>
            <a:ext cx="5111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CB concept successfully tested at NSLS-II </a:t>
            </a:r>
            <a:r>
              <a:rPr lang="en-US" sz="1200" b="1" dirty="0" err="1"/>
              <a:t>linac</a:t>
            </a:r>
            <a:r>
              <a:rPr lang="en-US" sz="1200" b="1" dirty="0"/>
              <a:t> </a:t>
            </a:r>
          </a:p>
          <a:p>
            <a:r>
              <a:rPr lang="en-US" sz="1200" b="1" dirty="0"/>
              <a:t>diagnostic beamline 100-200 MeV electron beam energy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6644FA-B59A-8A2E-38F0-E98394DAA8C5}"/>
              </a:ext>
            </a:extLst>
          </p:cNvPr>
          <p:cNvSpPr txBox="1"/>
          <p:nvPr/>
        </p:nvSpPr>
        <p:spPr>
          <a:xfrm>
            <a:off x="1179489" y="6545703"/>
            <a:ext cx="1757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S. Sharma et al.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13284E9-FC2F-2B42-13B1-52C36D62ED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120" y="4315502"/>
            <a:ext cx="2656637" cy="2138983"/>
          </a:xfrm>
          <a:prstGeom prst="rect">
            <a:avLst/>
          </a:prstGeom>
        </p:spPr>
      </p:pic>
      <p:sp>
        <p:nvSpPr>
          <p:cNvPr id="28" name="TextBox 40">
            <a:extLst>
              <a:ext uri="{FF2B5EF4-FFF2-40B4-BE49-F238E27FC236}">
                <a16:creationId xmlns:a16="http://schemas.microsoft.com/office/drawing/2014/main" id="{ADCA7917-E73D-45BB-EFA3-D79E4144E08B}"/>
              </a:ext>
            </a:extLst>
          </p:cNvPr>
          <p:cNvSpPr txBox="1"/>
          <p:nvPr/>
        </p:nvSpPr>
        <p:spPr>
          <a:xfrm>
            <a:off x="4722588" y="4005528"/>
            <a:ext cx="2793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err="1"/>
              <a:t>Vacuumscmelze</a:t>
            </a:r>
            <a:r>
              <a:rPr lang="en-US" sz="1200" b="1" dirty="0"/>
              <a:t> magnet prototype</a:t>
            </a:r>
          </a:p>
        </p:txBody>
      </p:sp>
      <p:sp>
        <p:nvSpPr>
          <p:cNvPr id="29" name="TextBox 40">
            <a:extLst>
              <a:ext uri="{FF2B5EF4-FFF2-40B4-BE49-F238E27FC236}">
                <a16:creationId xmlns:a16="http://schemas.microsoft.com/office/drawing/2014/main" id="{CFE6C614-12F0-9FBF-03B3-A6EFE0BCF3E1}"/>
              </a:ext>
            </a:extLst>
          </p:cNvPr>
          <p:cNvSpPr txBox="1"/>
          <p:nvPr/>
        </p:nvSpPr>
        <p:spPr>
          <a:xfrm>
            <a:off x="4653593" y="692227"/>
            <a:ext cx="2793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/>
              <a:t>In-house magnet prototype</a:t>
            </a:r>
          </a:p>
        </p:txBody>
      </p:sp>
      <p:sp>
        <p:nvSpPr>
          <p:cNvPr id="31" name="TextBox 40">
            <a:extLst>
              <a:ext uri="{FF2B5EF4-FFF2-40B4-BE49-F238E27FC236}">
                <a16:creationId xmlns:a16="http://schemas.microsoft.com/office/drawing/2014/main" id="{E5E11E49-D12E-5CE1-3842-73067458C9EC}"/>
              </a:ext>
            </a:extLst>
          </p:cNvPr>
          <p:cNvSpPr txBox="1"/>
          <p:nvPr/>
        </p:nvSpPr>
        <p:spPr>
          <a:xfrm>
            <a:off x="7691777" y="960021"/>
            <a:ext cx="4003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/>
              <a:t>In-house PMQ prototype measurement</a:t>
            </a:r>
          </a:p>
        </p:txBody>
      </p:sp>
      <p:sp>
        <p:nvSpPr>
          <p:cNvPr id="32" name="TextBox 40">
            <a:extLst>
              <a:ext uri="{FF2B5EF4-FFF2-40B4-BE49-F238E27FC236}">
                <a16:creationId xmlns:a16="http://schemas.microsoft.com/office/drawing/2014/main" id="{B34407C4-7BEE-F0C0-D68D-5CDFA354E264}"/>
              </a:ext>
            </a:extLst>
          </p:cNvPr>
          <p:cNvSpPr txBox="1"/>
          <p:nvPr/>
        </p:nvSpPr>
        <p:spPr>
          <a:xfrm>
            <a:off x="4612165" y="3543863"/>
            <a:ext cx="352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/>
              <a:t>1 defocusing magnet assembly successful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/>
              <a:t>1 focusing assembly foreseen</a:t>
            </a:r>
          </a:p>
        </p:txBody>
      </p:sp>
      <p:sp>
        <p:nvSpPr>
          <p:cNvPr id="33" name="TextBox 40">
            <a:extLst>
              <a:ext uri="{FF2B5EF4-FFF2-40B4-BE49-F238E27FC236}">
                <a16:creationId xmlns:a16="http://schemas.microsoft.com/office/drawing/2014/main" id="{E7DBB606-4F75-D93E-878E-13CC31EC0F13}"/>
              </a:ext>
            </a:extLst>
          </p:cNvPr>
          <p:cNvSpPr txBox="1"/>
          <p:nvPr/>
        </p:nvSpPr>
        <p:spPr>
          <a:xfrm>
            <a:off x="4671685" y="6427352"/>
            <a:ext cx="352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/>
              <a:t>9 defocusing magnets assembly procured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/>
              <a:t>6 focusing magnets assembly procured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E93E440-68E4-4EB2-1836-D37100CAF360}"/>
              </a:ext>
            </a:extLst>
          </p:cNvPr>
          <p:cNvCxnSpPr>
            <a:cxnSpLocks/>
          </p:cNvCxnSpPr>
          <p:nvPr/>
        </p:nvCxnSpPr>
        <p:spPr>
          <a:xfrm>
            <a:off x="4560340" y="950936"/>
            <a:ext cx="0" cy="585216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B73527C4-9CA2-04F0-195B-A7FD866F3D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288" y="1410096"/>
            <a:ext cx="3990325" cy="298410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66C5962-1BF8-F839-1C51-673968993E9A}"/>
              </a:ext>
            </a:extLst>
          </p:cNvPr>
          <p:cNvCxnSpPr>
            <a:cxnSpLocks/>
          </p:cNvCxnSpPr>
          <p:nvPr/>
        </p:nvCxnSpPr>
        <p:spPr>
          <a:xfrm flipV="1">
            <a:off x="1199486" y="3234510"/>
            <a:ext cx="1478285" cy="15827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65FAC9FC-0B11-7F92-8412-04CA6BE135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2020" y="1017338"/>
            <a:ext cx="2688259" cy="24381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CB2553-EEF6-481F-0408-E85C1A153F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11290" y="1514182"/>
            <a:ext cx="1294850" cy="31470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5B6E92-AD60-6879-74E6-AFDE4A7A8A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60589" y="1522508"/>
            <a:ext cx="1294851" cy="28069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8C3D87-FFA9-3F36-7E5B-3DABEEA9A0A1}"/>
              </a:ext>
            </a:extLst>
          </p:cNvPr>
          <p:cNvSpPr txBox="1"/>
          <p:nvPr/>
        </p:nvSpPr>
        <p:spPr>
          <a:xfrm>
            <a:off x="8506255" y="1212304"/>
            <a:ext cx="1417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Normalized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6D7D38-5B9B-29FB-47BD-866C5E3F50F5}"/>
              </a:ext>
            </a:extLst>
          </p:cNvPr>
          <p:cNvSpPr txBox="1"/>
          <p:nvPr/>
        </p:nvSpPr>
        <p:spPr>
          <a:xfrm>
            <a:off x="10328065" y="1212304"/>
            <a:ext cx="1417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Absolute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83756D-5FBD-326F-2D52-55983AB2C908}"/>
              </a:ext>
            </a:extLst>
          </p:cNvPr>
          <p:cNvSpPr txBox="1"/>
          <p:nvPr/>
        </p:nvSpPr>
        <p:spPr>
          <a:xfrm>
            <a:off x="7691777" y="4883234"/>
            <a:ext cx="37010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High </a:t>
            </a:r>
            <a:r>
              <a:rPr lang="en-US" sz="1400" dirty="0" err="1"/>
              <a:t>sextupole</a:t>
            </a:r>
            <a:r>
              <a:rPr lang="en-US" sz="1400" dirty="0"/>
              <a:t> component (b3)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Assembly error (800 um error for </a:t>
            </a:r>
            <a:r>
              <a:rPr lang="en-US" sz="1400" dirty="0" err="1"/>
              <a:t>vgap</a:t>
            </a:r>
            <a:r>
              <a:rPr lang="en-US" sz="14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Modification of the aperture spacer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9A1E7FB-1636-A4D2-FE19-139336B63A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07446" y="5616860"/>
            <a:ext cx="2946206" cy="118623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C0FE636-3966-DD1C-08B7-8724441F42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08382" y="4496902"/>
            <a:ext cx="949466" cy="37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454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510987" y="46957"/>
            <a:ext cx="11521227" cy="712585"/>
          </a:xfrm>
        </p:spPr>
        <p:txBody>
          <a:bodyPr anchor="ctr"/>
          <a:lstStyle/>
          <a:p>
            <a:r>
              <a:rPr lang="en-US" altLang="en-US" dirty="0"/>
              <a:t>Summary</a:t>
            </a:r>
          </a:p>
        </p:txBody>
      </p:sp>
      <p:sp>
        <p:nvSpPr>
          <p:cNvPr id="17412" name="Content Placeholder 1"/>
          <p:cNvSpPr>
            <a:spLocks noGrp="1"/>
          </p:cNvSpPr>
          <p:nvPr>
            <p:ph idx="1"/>
          </p:nvPr>
        </p:nvSpPr>
        <p:spPr>
          <a:xfrm>
            <a:off x="46707" y="759542"/>
            <a:ext cx="12098588" cy="5474073"/>
          </a:xfrm>
        </p:spPr>
        <p:txBody>
          <a:bodyPr>
            <a:normAutofit fontScale="92500" lnSpcReduction="20000"/>
          </a:bodyPr>
          <a:lstStyle/>
          <a:p>
            <a:pPr marL="914400" lvl="1" indent="-457200"/>
            <a:r>
              <a:rPr lang="en-US" sz="3000" dirty="0"/>
              <a:t>The NSLS-II ring currently has 29 beamlines and running with 660 </a:t>
            </a:r>
            <a:r>
              <a:rPr lang="en-US" sz="3000" dirty="0" err="1"/>
              <a:t>pm.rad</a:t>
            </a:r>
            <a:r>
              <a:rPr lang="en-US" sz="3000" dirty="0"/>
              <a:t> emittance.  Plan to construct 8-12 new beamlines over the next decade.</a:t>
            </a:r>
          </a:p>
          <a:p>
            <a:pPr marL="914400" lvl="1" indent="-457200"/>
            <a:r>
              <a:rPr lang="en-US" sz="3000" dirty="0"/>
              <a:t>Magnetic measurement systems for SCWs (with less than 2 m) have been developed.</a:t>
            </a:r>
          </a:p>
          <a:p>
            <a:pPr marL="914400" lvl="1" indent="-457200"/>
            <a:r>
              <a:rPr lang="en-US" sz="3000" dirty="0"/>
              <a:t>SC-AGU prototype is under construction.  The minimum gap at the center is 3 mm.</a:t>
            </a:r>
          </a:p>
          <a:p>
            <a:pPr marL="914400" lvl="1" indent="-457200"/>
            <a:r>
              <a:rPr lang="en-US" sz="3000" dirty="0"/>
              <a:t>A new flip coil bench with continuous rotation capability has been developed.</a:t>
            </a:r>
          </a:p>
          <a:p>
            <a:pPr marL="914400" lvl="1" indent="-457200"/>
            <a:r>
              <a:rPr lang="en-US" sz="3000" dirty="0"/>
              <a:t>The measurement system for a 4.4 m long CPMU is planned.</a:t>
            </a:r>
          </a:p>
          <a:p>
            <a:pPr marL="914400" lvl="1" indent="-457200"/>
            <a:r>
              <a:rPr lang="en-US" sz="3000" dirty="0"/>
              <a:t>Research and developments for complex bend lattices for future NSLS-II ring upgrade are in progress.</a:t>
            </a:r>
          </a:p>
          <a:p>
            <a:pPr marL="914400" lvl="1" indent="-457200"/>
            <a:endParaRPr lang="en-US" sz="3000" dirty="0"/>
          </a:p>
          <a:p>
            <a:endParaRPr lang="en-US" alt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84BA81-B192-4EAC-8282-4B552E4A9D3D}"/>
              </a:ext>
            </a:extLst>
          </p:cNvPr>
          <p:cNvSpPr txBox="1"/>
          <p:nvPr/>
        </p:nvSpPr>
        <p:spPr>
          <a:xfrm>
            <a:off x="46706" y="451375"/>
            <a:ext cx="464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265407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289" y="111812"/>
            <a:ext cx="11049000" cy="686526"/>
          </a:xfrm>
        </p:spPr>
        <p:txBody>
          <a:bodyPr/>
          <a:lstStyle/>
          <a:p>
            <a:r>
              <a:rPr lang="en-US" b="0" i="1" u="sng" dirty="0">
                <a:solidFill>
                  <a:srgbClr val="0070C0"/>
                </a:solidFill>
              </a:rPr>
              <a:t>Outline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ED499-6ED4-F54A-8BC4-75AB617CA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854" y="783684"/>
            <a:ext cx="11326292" cy="5715473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National Synchrotron Light Source-II (NSLS-II) Current Status</a:t>
            </a:r>
          </a:p>
          <a:p>
            <a:pPr marL="685800" lvl="1" indent="-457200"/>
            <a:r>
              <a:rPr lang="en-US" dirty="0"/>
              <a:t>Storage Ring Status &amp; Beamlines</a:t>
            </a:r>
          </a:p>
          <a:p>
            <a:pPr marL="685800" lvl="1" indent="-457200"/>
            <a:r>
              <a:rPr lang="en-US" dirty="0"/>
              <a:t>Installed Insertion Devices and Other Magnetic Devices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Magnetic Measurement Facility</a:t>
            </a:r>
          </a:p>
          <a:p>
            <a:pPr marL="571500" lvl="1" indent="-342900"/>
            <a:r>
              <a:rPr lang="en-US" dirty="0"/>
              <a:t>Flip Coil bench upgrade</a:t>
            </a:r>
          </a:p>
          <a:p>
            <a:pPr marL="571500" lvl="1" indent="-342900"/>
            <a:r>
              <a:rPr lang="en-US" dirty="0"/>
              <a:t>Pulsed wire bench upgrade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HEX-Superconducting Wiggler</a:t>
            </a:r>
          </a:p>
          <a:p>
            <a:pPr marL="685800" lvl="1" indent="-457200"/>
            <a:r>
              <a:rPr lang="en-US" dirty="0"/>
              <a:t>Device, Operation and Maintenance Issues</a:t>
            </a:r>
          </a:p>
          <a:p>
            <a:pPr marL="685800" lvl="1" indent="-457200"/>
            <a:r>
              <a:rPr lang="en-US" dirty="0"/>
              <a:t>Measurement system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SC-Adaptive Gap Undulator</a:t>
            </a:r>
          </a:p>
          <a:p>
            <a:pPr marL="685800" lvl="1" indent="-457200"/>
            <a:r>
              <a:rPr lang="en-US" dirty="0"/>
              <a:t>Concept &amp; Development Plan</a:t>
            </a:r>
          </a:p>
          <a:p>
            <a:pPr marL="685800" lvl="1" indent="-457200"/>
            <a:r>
              <a:rPr lang="en-US" dirty="0"/>
              <a:t>Magnetic Measurement Plan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Other Development for Future Upgrade</a:t>
            </a:r>
          </a:p>
          <a:p>
            <a:pPr marL="685800" lvl="1" indent="-457200"/>
            <a:r>
              <a:rPr lang="en-US" dirty="0"/>
              <a:t>Complex Bend Lattice for Upgrade</a:t>
            </a:r>
          </a:p>
          <a:p>
            <a:pPr marL="685800" lvl="1" indent="-457200"/>
            <a:r>
              <a:rPr lang="en-US" dirty="0"/>
              <a:t>New Flip Coil, Rotating Coil and In-Vacuum Pulsed Wire bench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62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8E9CB-E9A1-4542-AEC8-98FF3B0C2A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NSLS-II Current Status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E698F-2333-1244-9C89-F6CAB33C65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8875" y="3669594"/>
            <a:ext cx="10334625" cy="1867606"/>
          </a:xfrm>
        </p:spPr>
        <p:txBody>
          <a:bodyPr/>
          <a:lstStyle/>
          <a:p>
            <a:r>
              <a:rPr lang="en-US" dirty="0"/>
              <a:t>Storage Ring Status &amp; Beamlines</a:t>
            </a:r>
          </a:p>
          <a:p>
            <a:r>
              <a:rPr lang="en-US" dirty="0"/>
              <a:t>Installed Insertion Devices and Other Magnetic Devices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A1F12-E2F6-42FB-A3B6-708530908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09999" y="6309824"/>
            <a:ext cx="7453745" cy="2322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Optional Footer line - Presenter - Talk title - Conference Name</a:t>
            </a:r>
          </a:p>
        </p:txBody>
      </p:sp>
    </p:spTree>
    <p:extLst>
      <p:ext uri="{BB962C8B-B14F-4D97-AF65-F5344CB8AC3E}">
        <p14:creationId xmlns:p14="http://schemas.microsoft.com/office/powerpoint/2010/main" val="3267376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AB0D44-0437-63AD-253F-4CE9673CE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4" y="1293222"/>
            <a:ext cx="7101682" cy="5460275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D9479520-F5CD-0DAD-DBAC-CB16510CE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8" y="104503"/>
            <a:ext cx="6238734" cy="6121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NSLS-II Storage Ring &amp;Beamlines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636E26-321F-87F8-C0DA-D90ACCF6F23C}"/>
              </a:ext>
            </a:extLst>
          </p:cNvPr>
          <p:cNvSpPr txBox="1"/>
          <p:nvPr/>
        </p:nvSpPr>
        <p:spPr>
          <a:xfrm>
            <a:off x="2272937" y="772494"/>
            <a:ext cx="283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https://www.bnl.gov/nsls2/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A9CF4C3-53CD-AFD5-8EDF-0E902F746D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472209"/>
              </p:ext>
            </p:extLst>
          </p:nvPr>
        </p:nvGraphicFramePr>
        <p:xfrm>
          <a:off x="6201107" y="2466917"/>
          <a:ext cx="5922223" cy="43437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5573">
                  <a:extLst>
                    <a:ext uri="{9D8B030D-6E8A-4147-A177-3AD203B41FA5}">
                      <a16:colId xmlns:a16="http://schemas.microsoft.com/office/drawing/2014/main" val="3964409440"/>
                    </a:ext>
                  </a:extLst>
                </a:gridCol>
                <a:gridCol w="787026">
                  <a:extLst>
                    <a:ext uri="{9D8B030D-6E8A-4147-A177-3AD203B41FA5}">
                      <a16:colId xmlns:a16="http://schemas.microsoft.com/office/drawing/2014/main" val="2996689126"/>
                    </a:ext>
                  </a:extLst>
                </a:gridCol>
                <a:gridCol w="963208">
                  <a:extLst>
                    <a:ext uri="{9D8B030D-6E8A-4147-A177-3AD203B41FA5}">
                      <a16:colId xmlns:a16="http://schemas.microsoft.com/office/drawing/2014/main" val="1414346477"/>
                    </a:ext>
                  </a:extLst>
                </a:gridCol>
                <a:gridCol w="963208">
                  <a:extLst>
                    <a:ext uri="{9D8B030D-6E8A-4147-A177-3AD203B41FA5}">
                      <a16:colId xmlns:a16="http://schemas.microsoft.com/office/drawing/2014/main" val="2248468436"/>
                    </a:ext>
                  </a:extLst>
                </a:gridCol>
                <a:gridCol w="963208">
                  <a:extLst>
                    <a:ext uri="{9D8B030D-6E8A-4147-A177-3AD203B41FA5}">
                      <a16:colId xmlns:a16="http://schemas.microsoft.com/office/drawing/2014/main" val="2563796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Bare Lattice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3DW Lattice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All-ID w.o SCW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All-ID with SCW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385044404"/>
                  </a:ext>
                </a:extLst>
              </a:tr>
              <a:tr h="197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Energy (GeV)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281877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Circumference (m)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791.958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16134"/>
                  </a:ext>
                </a:extLst>
              </a:tr>
              <a:tr h="197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Emittance e</a:t>
                      </a:r>
                      <a:r>
                        <a:rPr lang="en-US" sz="1000" u="none" strike="noStrike" baseline="-25000">
                          <a:effectLst/>
                        </a:rPr>
                        <a:t>x</a:t>
                      </a:r>
                      <a:r>
                        <a:rPr lang="en-US" sz="1000" u="none" strike="noStrike">
                          <a:effectLst/>
                        </a:rPr>
                        <a:t> (pm-rad)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2086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319614577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Energy Spread s</a:t>
                      </a:r>
                      <a:r>
                        <a:rPr lang="en-US" sz="1000" u="none" strike="noStrike" baseline="-25000">
                          <a:effectLst/>
                        </a:rPr>
                        <a:t>d</a:t>
                      </a:r>
                      <a:r>
                        <a:rPr lang="en-US" sz="1000" u="none" strike="noStrike">
                          <a:effectLst/>
                        </a:rPr>
                        <a:t> (%)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0.0514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592267429"/>
                  </a:ext>
                </a:extLst>
              </a:tr>
              <a:tr h="206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Energy Loss per Turn U</a:t>
                      </a:r>
                      <a:r>
                        <a:rPr lang="en-US" sz="1000" u="none" strike="noStrike" baseline="-25000">
                          <a:effectLst/>
                        </a:rPr>
                        <a:t>0</a:t>
                      </a:r>
                      <a:r>
                        <a:rPr lang="en-US" sz="1000" u="none" strike="noStrike">
                          <a:effectLst/>
                        </a:rPr>
                        <a:t> (keV)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286.4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649.1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831.8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958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655290290"/>
                  </a:ext>
                </a:extLst>
              </a:tr>
              <a:tr h="171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Length of Long Straight (m)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286710"/>
                  </a:ext>
                </a:extLst>
              </a:tr>
              <a:tr h="171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Length of Short Straight (m)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6.6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494091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</a:t>
                      </a:r>
                      <a:r>
                        <a:rPr lang="en-US" sz="1000" u="none" strike="noStrike" baseline="-25000">
                          <a:effectLst/>
                        </a:rPr>
                        <a:t>x</a:t>
                      </a:r>
                      <a:r>
                        <a:rPr lang="en-US" sz="1000" u="none" strike="noStrike">
                          <a:effectLst/>
                        </a:rPr>
                        <a:t>, b</a:t>
                      </a:r>
                      <a:r>
                        <a:rPr lang="en-US" sz="1000" u="none" strike="noStrike" baseline="-25000">
                          <a:effectLst/>
                        </a:rPr>
                        <a:t>y</a:t>
                      </a:r>
                      <a:r>
                        <a:rPr lang="en-US" sz="1000" u="none" strike="noStrike">
                          <a:effectLst/>
                        </a:rPr>
                        <a:t> at Long Straight Center (m)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20.1, 3.4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755558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</a:t>
                      </a:r>
                      <a:r>
                        <a:rPr lang="en-US" sz="1000" u="none" strike="noStrike" baseline="-25000">
                          <a:effectLst/>
                        </a:rPr>
                        <a:t>x</a:t>
                      </a:r>
                      <a:r>
                        <a:rPr lang="en-US" sz="1000" u="none" strike="noStrike">
                          <a:effectLst/>
                        </a:rPr>
                        <a:t>, b</a:t>
                      </a:r>
                      <a:r>
                        <a:rPr lang="en-US" sz="1000" u="none" strike="noStrike" baseline="-25000">
                          <a:effectLst/>
                        </a:rPr>
                        <a:t>y </a:t>
                      </a:r>
                      <a:r>
                        <a:rPr lang="en-US" sz="1000" u="none" strike="noStrike">
                          <a:effectLst/>
                        </a:rPr>
                        <a:t> at Short Straight Center (m)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1.8, 1.1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489942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Betatron Tunes n</a:t>
                      </a:r>
                      <a:r>
                        <a:rPr lang="en-US" sz="1000" u="none" strike="noStrike" baseline="-25000">
                          <a:effectLst/>
                        </a:rPr>
                        <a:t>x</a:t>
                      </a:r>
                      <a:r>
                        <a:rPr lang="en-US" sz="1000" u="none" strike="noStrike">
                          <a:effectLst/>
                        </a:rPr>
                        <a:t>, n</a:t>
                      </a:r>
                      <a:r>
                        <a:rPr lang="en-US" sz="1000" u="none" strike="noStrike" baseline="-25000">
                          <a:effectLst/>
                        </a:rPr>
                        <a:t>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33.2, 16.26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066156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Natural Chromaticisty x</a:t>
                      </a:r>
                      <a:r>
                        <a:rPr lang="en-US" sz="1000" u="none" strike="noStrike" baseline="-25000">
                          <a:effectLst/>
                        </a:rPr>
                        <a:t>x</a:t>
                      </a:r>
                      <a:r>
                        <a:rPr lang="en-US" sz="1000" u="none" strike="noStrike">
                          <a:effectLst/>
                        </a:rPr>
                        <a:t>,  x</a:t>
                      </a:r>
                      <a:r>
                        <a:rPr lang="en-US" sz="1000" u="none" strike="noStrike" baseline="-25000">
                          <a:effectLst/>
                        </a:rPr>
                        <a:t>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-98.5, -40.2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-98.4, -39.8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-98.4, -39.9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-98.2, -40.1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839669892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Momentaum Compaction a</a:t>
                      </a:r>
                      <a:r>
                        <a:rPr lang="en-US" sz="1000" u="none" strike="noStrike" baseline="-25000">
                          <a:effectLst/>
                        </a:rPr>
                        <a:t>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0.000363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212582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Radiation Damping Time t</a:t>
                      </a:r>
                      <a:r>
                        <a:rPr lang="en-US" sz="1000" u="none" strike="noStrike" baseline="-25000">
                          <a:effectLst/>
                        </a:rPr>
                        <a:t>x</a:t>
                      </a:r>
                      <a:r>
                        <a:rPr lang="en-US" sz="1000" u="none" strike="noStrike">
                          <a:effectLst/>
                        </a:rPr>
                        <a:t>,t</a:t>
                      </a:r>
                      <a:r>
                        <a:rPr lang="en-US" sz="1000" u="none" strike="noStrike" baseline="-25000">
                          <a:effectLst/>
                        </a:rPr>
                        <a:t>y</a:t>
                      </a:r>
                      <a:r>
                        <a:rPr lang="en-US" sz="1000" u="none" strike="noStrike">
                          <a:effectLst/>
                        </a:rPr>
                        <a:t>, t</a:t>
                      </a:r>
                      <a:r>
                        <a:rPr lang="en-US" sz="1000" u="none" strike="noStrike" baseline="-25000">
                          <a:effectLst/>
                        </a:rPr>
                        <a:t>s</a:t>
                      </a:r>
                      <a:r>
                        <a:rPr lang="en-US" sz="1000" u="none" strike="noStrike">
                          <a:effectLst/>
                        </a:rPr>
                        <a:t> (ms)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55, 55, 28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24, 24, 12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19, 19, 9.5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16.6, 16.6, 8.3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545940867"/>
                  </a:ext>
                </a:extLst>
              </a:tr>
              <a:tr h="171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RF Frequency (MHz)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499.681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865639"/>
                  </a:ext>
                </a:extLst>
              </a:tr>
              <a:tr h="171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Number of RF Buckets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1320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889581"/>
                  </a:ext>
                </a:extLst>
              </a:tr>
              <a:tr h="171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Number of Bunches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267732"/>
                  </a:ext>
                </a:extLst>
              </a:tr>
              <a:tr h="171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Time between Bunches (ns)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393165"/>
                  </a:ext>
                </a:extLst>
              </a:tr>
              <a:tr h="171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Total Beam Current  (mA)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400 (500)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320620"/>
                  </a:ext>
                </a:extLst>
              </a:tr>
              <a:tr h="171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Average bunch current (mA)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313841"/>
                  </a:ext>
                </a:extLst>
              </a:tr>
              <a:tr h="171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Average bunch charge (nC)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484490"/>
                  </a:ext>
                </a:extLst>
              </a:tr>
              <a:tr h="206371">
                <a:tc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Synchrotron Tune @ V</a:t>
                      </a:r>
                      <a:r>
                        <a:rPr lang="fi-FI" sz="1000" u="none" strike="noStrike" baseline="-25000">
                          <a:effectLst/>
                        </a:rPr>
                        <a:t>RF</a:t>
                      </a:r>
                      <a:r>
                        <a:rPr lang="fi-FI" sz="1000" u="none" strike="noStrike">
                          <a:effectLst/>
                        </a:rPr>
                        <a:t> = 3 MV</a:t>
                      </a:r>
                      <a:endParaRPr lang="fi-FI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0.00871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0.00862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0.00856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0.0085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431069044"/>
                  </a:ext>
                </a:extLst>
              </a:tr>
              <a:tr h="1805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RMS Bunch Length @ VRF = 3 MV (mm)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2.7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5.02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32822357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5F33301-C26A-56BF-C873-A699BB00F208}"/>
              </a:ext>
            </a:extLst>
          </p:cNvPr>
          <p:cNvSpPr txBox="1"/>
          <p:nvPr/>
        </p:nvSpPr>
        <p:spPr>
          <a:xfrm>
            <a:off x="7005217" y="2040435"/>
            <a:ext cx="4352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NSLS-II Ring Parameters (as of Aug. 24)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6AE05B-0E6F-2A94-0DF5-82838180C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652" y="0"/>
            <a:ext cx="4056479" cy="20712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BB5B9E-2AC7-EEA8-98BC-EA02064AF257}"/>
              </a:ext>
            </a:extLst>
          </p:cNvPr>
          <p:cNvSpPr txBox="1"/>
          <p:nvPr/>
        </p:nvSpPr>
        <p:spPr>
          <a:xfrm>
            <a:off x="10861433" y="104503"/>
            <a:ext cx="992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3IDs for</a:t>
            </a:r>
          </a:p>
          <a:p>
            <a:r>
              <a:rPr lang="en-US" dirty="0"/>
              <a:t>NEXT-II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64A37E2-8428-FD1C-68CA-1D0D1892276C}"/>
              </a:ext>
            </a:extLst>
          </p:cNvPr>
          <p:cNvCxnSpPr>
            <a:cxnSpLocks/>
          </p:cNvCxnSpPr>
          <p:nvPr/>
        </p:nvCxnSpPr>
        <p:spPr>
          <a:xfrm flipH="1">
            <a:off x="9948041" y="252756"/>
            <a:ext cx="913392" cy="15779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62B3EFB-AF0E-10EF-3EE3-780F76C8D6F7}"/>
              </a:ext>
            </a:extLst>
          </p:cNvPr>
          <p:cNvSpPr txBox="1"/>
          <p:nvPr/>
        </p:nvSpPr>
        <p:spPr>
          <a:xfrm>
            <a:off x="10763932" y="1129422"/>
            <a:ext cx="1396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~5-7 IDs for</a:t>
            </a:r>
          </a:p>
          <a:p>
            <a:r>
              <a:rPr lang="en-US" dirty="0"/>
              <a:t>NEXT-III</a:t>
            </a:r>
          </a:p>
        </p:txBody>
      </p:sp>
    </p:spTree>
    <p:extLst>
      <p:ext uri="{BB962C8B-B14F-4D97-AF65-F5344CB8AC3E}">
        <p14:creationId xmlns:p14="http://schemas.microsoft.com/office/powerpoint/2010/main" val="3807009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IMG_0721">
            <a:extLst>
              <a:ext uri="{FF2B5EF4-FFF2-40B4-BE49-F238E27FC236}">
                <a16:creationId xmlns:a16="http://schemas.microsoft.com/office/drawing/2014/main" id="{E94D3B70-8174-8586-C56A-95211B08F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70" y="2847981"/>
            <a:ext cx="4853443" cy="364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C15C74-2298-4E9F-8EA5-D14C3B14EE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8" t="2871" r="9026"/>
          <a:stretch/>
        </p:blipFill>
        <p:spPr>
          <a:xfrm>
            <a:off x="6165180" y="3049516"/>
            <a:ext cx="5022060" cy="3425857"/>
          </a:xfrm>
          <a:prstGeom prst="rect">
            <a:avLst/>
          </a:prstGeom>
        </p:spPr>
      </p:pic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306977" y="441491"/>
            <a:ext cx="5789023" cy="249299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•"/>
              <a:defRPr sz="28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en-US" sz="1800" b="1" dirty="0">
                <a:sym typeface="Wingdings" pitchFamily="2" charset="2"/>
              </a:rPr>
              <a:t>2 x 3.0m-</a:t>
            </a:r>
            <a:r>
              <a:rPr lang="en-US" altLang="en-US" sz="1800" b="1" dirty="0">
                <a:solidFill>
                  <a:srgbClr val="FF0000"/>
                </a:solidFill>
                <a:sym typeface="Wingdings" pitchFamily="2" charset="2"/>
              </a:rPr>
              <a:t>In Vacuum Undulators </a:t>
            </a:r>
            <a:r>
              <a:rPr lang="en-US" altLang="en-US" sz="1800" b="1" dirty="0">
                <a:sym typeface="Wingdings" pitchFamily="2" charset="2"/>
              </a:rPr>
              <a:t>(IVU20) </a:t>
            </a:r>
          </a:p>
          <a:p>
            <a:pPr>
              <a:spcBef>
                <a:spcPts val="600"/>
              </a:spcBef>
            </a:pPr>
            <a:r>
              <a:rPr lang="en-US" altLang="en-US" sz="1800" b="1" dirty="0">
                <a:sym typeface="Wingdings" pitchFamily="2" charset="2"/>
              </a:rPr>
              <a:t>1 x 3.0m-IVU22 (LS)</a:t>
            </a:r>
          </a:p>
          <a:p>
            <a:pPr>
              <a:spcBef>
                <a:spcPts val="600"/>
              </a:spcBef>
            </a:pPr>
            <a:r>
              <a:rPr lang="en-US" altLang="en-US" sz="1800" b="1" dirty="0">
                <a:sym typeface="Wingdings" pitchFamily="2" charset="2"/>
              </a:rPr>
              <a:t>3 x 1.5m-IVU21s (two for canted configuration)</a:t>
            </a:r>
          </a:p>
          <a:p>
            <a:pPr>
              <a:spcBef>
                <a:spcPts val="600"/>
              </a:spcBef>
            </a:pPr>
            <a:r>
              <a:rPr lang="en-US" altLang="en-US" sz="1800" b="1" dirty="0">
                <a:sym typeface="Wingdings" pitchFamily="2" charset="2"/>
              </a:rPr>
              <a:t>2 x 2.8m-IVU23s (canted : LS)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ym typeface="Wingdings" pitchFamily="2" charset="2"/>
              </a:rPr>
              <a:t>1 x 2.8m-IVU23 (LS)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ym typeface="Wingdings" pitchFamily="2" charset="2"/>
              </a:rPr>
              <a:t>1 x 1.0m-IVU18 (canted)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ym typeface="Wingdings" pitchFamily="2" charset="2"/>
              </a:rPr>
              <a:t>7 x 1.13T-3PW</a:t>
            </a:r>
          </a:p>
        </p:txBody>
      </p:sp>
      <p:sp>
        <p:nvSpPr>
          <p:cNvPr id="4105" name="TextBox 3"/>
          <p:cNvSpPr txBox="1">
            <a:spLocks noChangeArrowheads="1"/>
          </p:cNvSpPr>
          <p:nvPr/>
        </p:nvSpPr>
        <p:spPr bwMode="auto">
          <a:xfrm>
            <a:off x="6858485" y="6078116"/>
            <a:ext cx="4328755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•"/>
              <a:defRPr sz="28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</a:rPr>
              <a:t>3.4m Damping Wigglers in tandem configuration</a:t>
            </a:r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0" y="-36154"/>
            <a:ext cx="9296400" cy="5251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NSLS-II Insertion Devices Current Installation </a:t>
            </a: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946635" y="5927545"/>
            <a:ext cx="2945466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•"/>
              <a:defRPr sz="28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</a:rPr>
              <a:t>3m-IVU20 for HXN beamline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5295356" y="449447"/>
            <a:ext cx="6953794" cy="249299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•"/>
              <a:defRPr sz="28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2400">
                <a:solidFill>
                  <a:schemeClr val="tx1"/>
                </a:solidFill>
                <a:latin typeface="Arial Narrow" pitchFamily="34" charset="0"/>
                <a:ea typeface="Osaka" charset="0"/>
                <a:cs typeface="Osaka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en-US" sz="1800" b="1" dirty="0">
                <a:sym typeface="Wingdings" pitchFamily="2" charset="2"/>
              </a:rPr>
              <a:t>6 x 3.4m-</a:t>
            </a:r>
            <a:r>
              <a:rPr lang="en-US" altLang="en-US" sz="1800" b="1" dirty="0">
                <a:solidFill>
                  <a:srgbClr val="FF0000"/>
                </a:solidFill>
                <a:sym typeface="Wingdings" pitchFamily="2" charset="2"/>
              </a:rPr>
              <a:t>Damping Wigglers  </a:t>
            </a:r>
            <a:r>
              <a:rPr lang="en-US" altLang="en-US" sz="1800" b="1" dirty="0">
                <a:sym typeface="Wingdings" pitchFamily="2" charset="2"/>
              </a:rPr>
              <a:t>W100s (LS)</a:t>
            </a:r>
          </a:p>
          <a:p>
            <a:pPr>
              <a:spcBef>
                <a:spcPts val="600"/>
              </a:spcBef>
            </a:pPr>
            <a:r>
              <a:rPr lang="en-US" altLang="en-US" sz="1800" b="1" dirty="0">
                <a:sym typeface="Wingdings" pitchFamily="2" charset="2"/>
              </a:rPr>
              <a:t>2 x 2.0m-</a:t>
            </a:r>
            <a:r>
              <a:rPr lang="en-US" altLang="en-US" sz="1800" b="1" dirty="0">
                <a:solidFill>
                  <a:srgbClr val="FF0000"/>
                </a:solidFill>
                <a:sym typeface="Wingdings" pitchFamily="2" charset="2"/>
              </a:rPr>
              <a:t>Elliptically Polarizing Undulators</a:t>
            </a:r>
            <a:r>
              <a:rPr lang="en-US" altLang="en-US" sz="1800" b="1" dirty="0">
                <a:sym typeface="Wingdings" pitchFamily="2" charset="2"/>
              </a:rPr>
              <a:t> (EPU49)</a:t>
            </a:r>
          </a:p>
          <a:p>
            <a:pPr>
              <a:spcBef>
                <a:spcPts val="600"/>
              </a:spcBef>
            </a:pPr>
            <a:r>
              <a:rPr lang="en-US" altLang="en-US" sz="1800" b="1" dirty="0">
                <a:sym typeface="Wingdings" pitchFamily="2" charset="2"/>
              </a:rPr>
              <a:t>1 x 2.8m-Quasi-period EPU105 and 1 x 1.4m-EPU57 (in-line configuration)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ym typeface="Wingdings" pitchFamily="2" charset="2"/>
              </a:rPr>
              <a:t>1 x 3.5m-EPU57 (LS)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ym typeface="Wingdings" pitchFamily="2" charset="2"/>
              </a:rPr>
              <a:t>1x1.6m-U42 and 1x 1.0m-EPU60 (canted)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ym typeface="Wingdings" pitchFamily="2" charset="2"/>
              </a:rPr>
              <a:t>1 x 3.5m-U68 (LS)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ym typeface="Wingdings" pitchFamily="2" charset="2"/>
              </a:rPr>
              <a:t>1 x 1.2m-</a:t>
            </a:r>
            <a:r>
              <a:rPr lang="en-US" altLang="en-US" sz="1800" b="1" dirty="0">
                <a:solidFill>
                  <a:srgbClr val="FF0000"/>
                </a:solidFill>
                <a:sym typeface="Wingdings" pitchFamily="2" charset="2"/>
              </a:rPr>
              <a:t>Superconducting Wiggler </a:t>
            </a:r>
            <a:r>
              <a:rPr lang="en-US" altLang="en-US" sz="1800" b="1" dirty="0">
                <a:sym typeface="Wingdings" pitchFamily="2" charset="2"/>
              </a:rPr>
              <a:t>(SCW70)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049B3B-8089-DCC2-A90E-B9D39F9E1199}"/>
              </a:ext>
            </a:extLst>
          </p:cNvPr>
          <p:cNvSpPr txBox="1"/>
          <p:nvPr/>
        </p:nvSpPr>
        <p:spPr>
          <a:xfrm>
            <a:off x="3031524" y="6488668"/>
            <a:ext cx="5335756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15</a:t>
            </a:r>
            <a:r>
              <a:rPr lang="en-US" dirty="0">
                <a:solidFill>
                  <a:srgbClr val="FF0000"/>
                </a:solidFill>
              </a:rPr>
              <a:t> Different types of Insertion Devices to maintain.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AF242D-651C-C179-2C16-B2B94A4D64DB}"/>
              </a:ext>
            </a:extLst>
          </p:cNvPr>
          <p:cNvSpPr txBox="1"/>
          <p:nvPr/>
        </p:nvSpPr>
        <p:spPr>
          <a:xfrm>
            <a:off x="9798532" y="30921"/>
            <a:ext cx="1967205" cy="369332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LS: Long Straight</a:t>
            </a:r>
          </a:p>
        </p:txBody>
      </p:sp>
    </p:spTree>
    <p:extLst>
      <p:ext uri="{BB962C8B-B14F-4D97-AF65-F5344CB8AC3E}">
        <p14:creationId xmlns:p14="http://schemas.microsoft.com/office/powerpoint/2010/main" val="396503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8E9CB-E9A1-4542-AEC8-98FF3B0C2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73" y="2015334"/>
            <a:ext cx="11520053" cy="1947460"/>
          </a:xfrm>
        </p:spPr>
        <p:txBody>
          <a:bodyPr>
            <a:normAutofit/>
          </a:bodyPr>
          <a:lstStyle/>
          <a:p>
            <a:r>
              <a:rPr lang="en-US" sz="4800" dirty="0"/>
              <a:t>ID Magnetic Measurement Facility </a:t>
            </a:r>
            <a:br>
              <a:rPr lang="en-US" sz="4800" dirty="0"/>
            </a:br>
            <a:r>
              <a:rPr lang="en-US" sz="4800" dirty="0"/>
              <a:t>(ID-MMF)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E698F-2333-1244-9C89-F6CAB33C65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8875" y="3669594"/>
            <a:ext cx="10334625" cy="1867606"/>
          </a:xfrm>
        </p:spPr>
        <p:txBody>
          <a:bodyPr/>
          <a:lstStyle/>
          <a:p>
            <a:r>
              <a:rPr lang="en-US" dirty="0"/>
              <a:t>Current Measurement Systems</a:t>
            </a:r>
          </a:p>
          <a:p>
            <a:r>
              <a:rPr lang="en-US" dirty="0"/>
              <a:t>Upgrade of Flip Coil Bench</a:t>
            </a:r>
          </a:p>
          <a:p>
            <a:r>
              <a:rPr lang="en-US" dirty="0"/>
              <a:t>Upgrade of Pulsed Wire Bench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A1F12-E2F6-42FB-A3B6-708530908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09999" y="6309824"/>
            <a:ext cx="7453745" cy="2322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Optional Footer line - Presenter - Talk title - Conference Name</a:t>
            </a:r>
          </a:p>
        </p:txBody>
      </p:sp>
    </p:spTree>
    <p:extLst>
      <p:ext uri="{BB962C8B-B14F-4D97-AF65-F5344CB8AC3E}">
        <p14:creationId xmlns:p14="http://schemas.microsoft.com/office/powerpoint/2010/main" val="2155149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3248403-8EAB-9985-0FF3-455BDE7E8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351" y="0"/>
            <a:ext cx="9840098" cy="468954"/>
          </a:xfrm>
        </p:spPr>
        <p:txBody>
          <a:bodyPr>
            <a:noAutofit/>
          </a:bodyPr>
          <a:lstStyle/>
          <a:p>
            <a:r>
              <a:rPr lang="en-US" sz="32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 Probe Bench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58DEF0-B60B-54C6-402E-CDB330F1A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8873"/>
            <a:ext cx="9443840" cy="62553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3FA823-65C1-563B-D840-0F2298D8D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4231" y="3276599"/>
            <a:ext cx="2483420" cy="33136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A7E402-3CDF-5149-ADDC-36A103D36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6139" y="121469"/>
            <a:ext cx="2966984" cy="20334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F7C9FC-7FDF-5637-9E5A-41E46B199C13}"/>
              </a:ext>
            </a:extLst>
          </p:cNvPr>
          <p:cNvSpPr txBox="1"/>
          <p:nvPr/>
        </p:nvSpPr>
        <p:spPr>
          <a:xfrm>
            <a:off x="9764862" y="2161759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Senis 3D Hall Probe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D2A155-E1E6-7831-4929-9113314A4778}"/>
              </a:ext>
            </a:extLst>
          </p:cNvPr>
          <p:cNvSpPr txBox="1"/>
          <p:nvPr/>
        </p:nvSpPr>
        <p:spPr>
          <a:xfrm>
            <a:off x="9764862" y="2886572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NI </a:t>
            </a:r>
            <a:r>
              <a:rPr lang="en-US" dirty="0" err="1"/>
              <a:t>CompactRIO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771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DB1DA-F3DE-EFB7-7651-97D6B5E33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190" y="67253"/>
            <a:ext cx="11343409" cy="507712"/>
          </a:xfrm>
        </p:spPr>
        <p:txBody>
          <a:bodyPr>
            <a:normAutofit fontScale="90000"/>
          </a:bodyPr>
          <a:lstStyle/>
          <a:p>
            <a:r>
              <a:rPr lang="en-US" sz="3600" b="0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Flip Coil Bench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BCB5C2-4559-6F84-6BCE-FF5E98775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89" y="574965"/>
            <a:ext cx="11090599" cy="60859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A73221-E7CE-4345-E708-6D118AAD54BA}"/>
              </a:ext>
            </a:extLst>
          </p:cNvPr>
          <p:cNvSpPr txBox="1"/>
          <p:nvPr/>
        </p:nvSpPr>
        <p:spPr>
          <a:xfrm>
            <a:off x="6096000" y="713345"/>
            <a:ext cx="5062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ADC Linear Stages and Yasukawa rotary drive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539F26-A433-2033-9C87-79D7DC8D839C}"/>
              </a:ext>
            </a:extLst>
          </p:cNvPr>
          <p:cNvSpPr txBox="1"/>
          <p:nvPr/>
        </p:nvSpPr>
        <p:spPr>
          <a:xfrm>
            <a:off x="5084618" y="136443"/>
            <a:ext cx="619753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Achieve 1</a:t>
            </a:r>
            <a:r>
              <a:rPr lang="en-US" baseline="30000" dirty="0"/>
              <a:t>st</a:t>
            </a:r>
            <a:r>
              <a:rPr lang="en-US" dirty="0"/>
              <a:t> Integral Repeatability: ~ 2 G.cm for 4 m long ID</a:t>
            </a:r>
          </a:p>
        </p:txBody>
      </p:sp>
    </p:spTree>
    <p:extLst>
      <p:ext uri="{BB962C8B-B14F-4D97-AF65-F5344CB8AC3E}">
        <p14:creationId xmlns:p14="http://schemas.microsoft.com/office/powerpoint/2010/main" val="1500140756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LS-II_PPT_Template_Widescreen_wFooter_new" id="{B29EAB64-E8F0-FF4B-A307-BB39ADC8A07F}" vid="{372C21F3-BA56-7F48-8A9C-8C3D97E3191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sentation_x0020_Type xmlns="9404452e-e922-4c51-9b60-6041cfbc78f1">Breakout Sessions</Presentation_x0020_Typ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108051FCE31D49A9A4B84EA4248F99" ma:contentTypeVersion="3" ma:contentTypeDescription="Create a new document." ma:contentTypeScope="" ma:versionID="a676d9dc77307e2972dd46cf730802ae">
  <xsd:schema xmlns:xsd="http://www.w3.org/2001/XMLSchema" xmlns:xs="http://www.w3.org/2001/XMLSchema" xmlns:p="http://schemas.microsoft.com/office/2006/metadata/properties" xmlns:ns2="9404452e-e922-4c51-9b60-6041cfbc78f1" targetNamespace="http://schemas.microsoft.com/office/2006/metadata/properties" ma:root="true" ma:fieldsID="befc13ccabc1b55cb9c613fd267956d2" ns2:_="">
    <xsd:import namespace="9404452e-e922-4c51-9b60-6041cfbc78f1"/>
    <xsd:element name="properties">
      <xsd:complexType>
        <xsd:sequence>
          <xsd:element name="documentManagement">
            <xsd:complexType>
              <xsd:all>
                <xsd:element ref="ns2:Presentation_x0020_Type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04452e-e922-4c51-9b60-6041cfbc78f1" elementFormDefault="qualified">
    <xsd:import namespace="http://schemas.microsoft.com/office/2006/documentManagement/types"/>
    <xsd:import namespace="http://schemas.microsoft.com/office/infopath/2007/PartnerControls"/>
    <xsd:element name="Presentation_x0020_Type" ma:index="8" nillable="true" ma:displayName="Presentation Type" ma:default="Plenary" ma:format="Dropdown" ma:internalName="Presentation_x0020_Type">
      <xsd:simpleType>
        <xsd:restriction base="dms:Choice">
          <xsd:enumeration value="Pre-review"/>
          <xsd:enumeration value="Plenary"/>
          <xsd:enumeration value="Breakout Sessions"/>
          <xsd:enumeration value="Closeout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382C84-F57C-4651-904A-38F089CD60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6CE3EA-5883-4F17-BB4E-ADE318DA911F}">
  <ds:schemaRefs>
    <ds:schemaRef ds:uri="http://purl.org/dc/terms/"/>
    <ds:schemaRef ds:uri="http://purl.org/dc/elements/1.1/"/>
    <ds:schemaRef ds:uri="9404452e-e922-4c51-9b60-6041cfbc78f1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B56B2D-5C14-45E0-86D9-8ACB16D2D6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04452e-e922-4c51-9b60-6041cfbc78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NSLS-II_PPT_Template_Widescreen_wFooter_new</Template>
  <TotalTime>67674</TotalTime>
  <Words>1588</Words>
  <Application>Microsoft Office PowerPoint</Application>
  <PresentationFormat>Widescreen</PresentationFormat>
  <Paragraphs>334</Paragraphs>
  <Slides>27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AdvTTec37d199</vt:lpstr>
      <vt:lpstr>ＭＳ ゴシック</vt:lpstr>
      <vt:lpstr>Aptos</vt:lpstr>
      <vt:lpstr>Aptos Narrow</vt:lpstr>
      <vt:lpstr>Arial</vt:lpstr>
      <vt:lpstr>Arial Narrow</vt:lpstr>
      <vt:lpstr>Calibri</vt:lpstr>
      <vt:lpstr>Courier New</vt:lpstr>
      <vt:lpstr>Georgia</vt:lpstr>
      <vt:lpstr>Times New Roman</vt:lpstr>
      <vt:lpstr>Wingdings</vt:lpstr>
      <vt:lpstr>BNL</vt:lpstr>
      <vt:lpstr>Unknown</vt:lpstr>
      <vt:lpstr>Magnetic Measurement Activities by the ID Group at the National Synchrotron Light Source-II </vt:lpstr>
      <vt:lpstr>NSLS-II:ID Group Staff</vt:lpstr>
      <vt:lpstr>Outline</vt:lpstr>
      <vt:lpstr>NSLS-II Current Status</vt:lpstr>
      <vt:lpstr>NSLS-II Storage Ring &amp;Beamlines</vt:lpstr>
      <vt:lpstr>NSLS-II Insertion Devices Current Installation </vt:lpstr>
      <vt:lpstr>ID Magnetic Measurement Facility  (ID-MMF)</vt:lpstr>
      <vt:lpstr>Hall Probe Bench</vt:lpstr>
      <vt:lpstr>Current Flip Coil Bench</vt:lpstr>
      <vt:lpstr>New Flip Coil Bench</vt:lpstr>
      <vt:lpstr>New Pulsed Wire Bench</vt:lpstr>
      <vt:lpstr>Old Pulsed Wire Bench at the NSLS</vt:lpstr>
      <vt:lpstr>New Pulsed Wire Bench</vt:lpstr>
      <vt:lpstr>HEX Superconducting Wiggler</vt:lpstr>
      <vt:lpstr>PowerPoint Presentation</vt:lpstr>
      <vt:lpstr>HEX-SCW Mag. Meas. by In-Vacuum Hall Probe Bench</vt:lpstr>
      <vt:lpstr>New Flip Coil Bench</vt:lpstr>
      <vt:lpstr>New Flip Coil Bench</vt:lpstr>
      <vt:lpstr>SC Adaptive Gap Undulator</vt:lpstr>
      <vt:lpstr>Segmented Adaptive Gap Undulator (SAGU)</vt:lpstr>
      <vt:lpstr>SC-AGU Magnetic Design</vt:lpstr>
      <vt:lpstr>PowerPoint Presentation</vt:lpstr>
      <vt:lpstr>NSLS-II Upgrade R&amp;D</vt:lpstr>
      <vt:lpstr>NSLS-IIU Complex Bend Lattice</vt:lpstr>
      <vt:lpstr>Rotating Coil Bench</vt:lpstr>
      <vt:lpstr>Halbach Magnet Development- Prototypes, Test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Insertion devices</dc:title>
  <dc:subject/>
  <dc:creator>Laasch, Ricarda</dc:creator>
  <cp:keywords/>
  <dc:description/>
  <cp:lastModifiedBy>Tanabe, Toshiya</cp:lastModifiedBy>
  <cp:revision>28</cp:revision>
  <dcterms:created xsi:type="dcterms:W3CDTF">2022-01-24T21:38:03Z</dcterms:created>
  <dcterms:modified xsi:type="dcterms:W3CDTF">2024-10-01T13:28:18Z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0x01010081108051FCE31D49A9A4B84EA4248F99</vt:lpwstr>
  </property>
  <property fmtid="{D5CDD505-2E9C-101B-9397-08002B2CF9AE}" pid="3" name="MediaServiceImageTags">
    <vt:lpwstr/>
  </property>
</Properties>
</file>