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89" r:id="rId3"/>
    <p:sldId id="367" r:id="rId4"/>
    <p:sldId id="326" r:id="rId5"/>
    <p:sldId id="327" r:id="rId6"/>
    <p:sldId id="329" r:id="rId7"/>
    <p:sldId id="328" r:id="rId8"/>
    <p:sldId id="330" r:id="rId9"/>
    <p:sldId id="325" r:id="rId10"/>
    <p:sldId id="368" r:id="rId11"/>
    <p:sldId id="332" r:id="rId12"/>
    <p:sldId id="334" r:id="rId13"/>
    <p:sldId id="335" r:id="rId14"/>
    <p:sldId id="336" r:id="rId15"/>
    <p:sldId id="338" r:id="rId16"/>
    <p:sldId id="339" r:id="rId17"/>
    <p:sldId id="340" r:id="rId18"/>
    <p:sldId id="342" r:id="rId19"/>
    <p:sldId id="343" r:id="rId20"/>
    <p:sldId id="344" r:id="rId21"/>
    <p:sldId id="372" r:id="rId22"/>
    <p:sldId id="346" r:id="rId23"/>
    <p:sldId id="349" r:id="rId24"/>
    <p:sldId id="294" r:id="rId25"/>
    <p:sldId id="348" r:id="rId26"/>
    <p:sldId id="347" r:id="rId27"/>
    <p:sldId id="350" r:id="rId28"/>
    <p:sldId id="351" r:id="rId29"/>
    <p:sldId id="352" r:id="rId30"/>
    <p:sldId id="354" r:id="rId31"/>
    <p:sldId id="355" r:id="rId32"/>
    <p:sldId id="356" r:id="rId33"/>
    <p:sldId id="357" r:id="rId34"/>
    <p:sldId id="358" r:id="rId35"/>
    <p:sldId id="360" r:id="rId36"/>
    <p:sldId id="359" r:id="rId37"/>
    <p:sldId id="363" r:id="rId38"/>
    <p:sldId id="366" r:id="rId39"/>
    <p:sldId id="364" r:id="rId40"/>
    <p:sldId id="365" r:id="rId41"/>
    <p:sldId id="369" r:id="rId42"/>
    <p:sldId id="319" r:id="rId43"/>
    <p:sldId id="371" r:id="rId44"/>
    <p:sldId id="320" r:id="rId45"/>
  </p:sldIdLst>
  <p:sldSz cx="12192000" cy="6858000"/>
  <p:notesSz cx="6797675" cy="9928225"/>
  <p:embeddedFontLst>
    <p:embeddedFont>
      <p:font typeface="Cambria" panose="02040503050406030204" pitchFamily="18" charset="0"/>
      <p:regular r:id="rId48"/>
      <p:bold r:id="rId49"/>
      <p:italic r:id="rId50"/>
      <p:boldItalic r:id="rId51"/>
    </p:embeddedFont>
    <p:embeddedFont>
      <p:font typeface="Calibri" panose="020F0502020204030204" pitchFamily="34" charset="0"/>
      <p:regular r:id="rId52"/>
      <p:bold r:id="rId53"/>
      <p:italic r:id="rId54"/>
      <p:boldItalic r:id="rId55"/>
    </p:embeddedFont>
    <p:embeddedFont>
      <p:font typeface="Arial Narrow" panose="020B0606020202030204" pitchFamily="34" charset="0"/>
      <p:regular r:id="rId56"/>
      <p:bold r:id="rId57"/>
      <p:italic r:id="rId58"/>
      <p:boldItalic r:id="rId59"/>
    </p:embeddedFont>
    <p:embeddedFont>
      <p:font typeface="Cambria Math" panose="02040503050406030204" pitchFamily="18" charset="0"/>
      <p:regular r:id="rId60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5E9F"/>
    <a:srgbClr val="F2F2F2"/>
    <a:srgbClr val="CFD5EA"/>
    <a:srgbClr val="41719C"/>
    <a:srgbClr val="668CAF"/>
    <a:srgbClr val="FF0000"/>
    <a:srgbClr val="0068FF"/>
    <a:srgbClr val="FF9999"/>
    <a:srgbClr val="FFFFCC"/>
    <a:srgbClr val="008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8" autoAdjust="0"/>
    <p:restoredTop sz="96272"/>
  </p:normalViewPr>
  <p:slideViewPr>
    <p:cSldViewPr snapToGrid="0" snapToObjects="1">
      <p:cViewPr varScale="1">
        <p:scale>
          <a:sx n="111" d="100"/>
          <a:sy n="111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71" d="100"/>
          <a:sy n="171" d="100"/>
        </p:scale>
        <p:origin x="655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font" Target="fonts/font3.fntdata"/><Relationship Id="rId55" Type="http://schemas.openxmlformats.org/officeDocument/2006/relationships/font" Target="fonts/font8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6.fntdata"/><Relationship Id="rId58" Type="http://schemas.openxmlformats.org/officeDocument/2006/relationships/font" Target="fonts/font11.fntdata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1.fntdata"/><Relationship Id="rId56" Type="http://schemas.openxmlformats.org/officeDocument/2006/relationships/font" Target="fonts/font9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7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2.fntdata"/><Relationship Id="rId57" Type="http://schemas.openxmlformats.org/officeDocument/2006/relationships/font" Target="fonts/font10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5.fntdata"/><Relationship Id="rId60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515105C7-6BC0-614A-801D-E4F9B60116E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0C89969-1EBC-7A4E-95C2-962EB0F19E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4D09A-128C-7647-8C3E-479A0232F857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AD3CD75-7556-2649-8E2B-042BF8340F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629914-8DFE-C243-9B65-F7948CE7647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B7CB6-4070-AC49-85AD-E5BFD98B121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098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1AB1D-62C5-4B95-A703-7CBA362A60D8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089C7-F306-43B8-A97D-8CD54247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59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D69BBC6-FEC8-9242-ADCE-EC93392AB526}"/>
              </a:ext>
            </a:extLst>
          </p:cNvPr>
          <p:cNvSpPr txBox="1">
            <a:spLocks/>
          </p:cNvSpPr>
          <p:nvPr userDrawn="1"/>
        </p:nvSpPr>
        <p:spPr>
          <a:xfrm>
            <a:off x="6096000" y="3445553"/>
            <a:ext cx="3238747" cy="11140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s-ES" dirty="0"/>
              <a:t>TITLE</a:t>
            </a:r>
          </a:p>
          <a:p>
            <a:endParaRPr lang="es-ES" dirty="0"/>
          </a:p>
          <a:p>
            <a:endParaRPr lang="es-ES" dirty="0"/>
          </a:p>
          <a:p>
            <a:r>
              <a:rPr lang="es-ES" sz="1200" b="0" dirty="0">
                <a:effectLst/>
                <a:latin typeface="Roboto" panose="02000000000000000000" pitchFamily="2" charset="0"/>
              </a:rPr>
              <a:t>AUTHOR</a:t>
            </a:r>
          </a:p>
          <a:p>
            <a:r>
              <a:rPr lang="es-ES" sz="1200" b="0" dirty="0">
                <a:effectLst/>
                <a:latin typeface="Roboto" panose="02000000000000000000" pitchFamily="2" charset="0"/>
              </a:rPr>
              <a:t>PLACE DATE</a:t>
            </a:r>
          </a:p>
          <a:p>
            <a:endParaRPr lang="en-US" dirty="0"/>
          </a:p>
        </p:txBody>
      </p:sp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5A6B1578-1DF2-0740-BAE4-BA0AF1D427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1553" y="241385"/>
            <a:ext cx="3753634" cy="17563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9068"/>
            <a:ext cx="2103120" cy="25178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8" r="4853"/>
          <a:stretch/>
        </p:blipFill>
        <p:spPr>
          <a:xfrm>
            <a:off x="5233989" y="0"/>
            <a:ext cx="6960188" cy="645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21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BA2D0-7539-E849-A655-2CB048C0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0132" y="365125"/>
            <a:ext cx="8853668" cy="1325563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741E18-79F4-D04D-9571-E7DDAF4BD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54240C-E018-CE40-B731-F82B2A4B22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8547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07/10/2024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89A8D2-B1DC-7344-8BC7-7BF632CD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Magnet group activities at ALBA</a:t>
            </a:r>
            <a:endParaRPr lang="es-E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0511" y="6452886"/>
            <a:ext cx="653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E8C161A-80F2-483A-8E87-083537F656BA}" type="slidenum"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8786813" y="6492875"/>
            <a:ext cx="2566987" cy="307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en-US" sz="1800" smtClean="0"/>
            </a:lvl2pPr>
            <a:lvl3pPr>
              <a:defRPr lang="en-US" sz="1800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61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42396C-69DC-B849-A5A9-ABCA798CFE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61F76EC-A8AF-0E4B-8215-01F73C68DA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D5BA2D0-7539-E849-A655-2CB048C0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0132" y="365125"/>
            <a:ext cx="8853668" cy="1325563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40511" y="6452886"/>
            <a:ext cx="653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E8C161A-80F2-483A-8E87-083537F656BA}" type="slidenum"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arcador de fecha 3">
            <a:extLst>
              <a:ext uri="{FF2B5EF4-FFF2-40B4-BE49-F238E27FC236}">
                <a16:creationId xmlns:a16="http://schemas.microsoft.com/office/drawing/2014/main" id="{5554240C-E018-CE40-B731-F82B2A4B22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8547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07/10/2024</a:t>
            </a:r>
            <a:endParaRPr lang="es-ES" dirty="0"/>
          </a:p>
        </p:txBody>
      </p:sp>
      <p:sp>
        <p:nvSpPr>
          <p:cNvPr id="13" name="Marcador de pie de página 4">
            <a:extLst>
              <a:ext uri="{FF2B5EF4-FFF2-40B4-BE49-F238E27FC236}">
                <a16:creationId xmlns:a16="http://schemas.microsoft.com/office/drawing/2014/main" id="{E789A8D2-B1DC-7344-8BC7-7BF632CD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Magnet group activities at ALBA</a:t>
            </a:r>
            <a:endParaRPr lang="es-ES" dirty="0"/>
          </a:p>
        </p:txBody>
      </p:sp>
      <p:sp>
        <p:nvSpPr>
          <p:cNvPr id="14" name="Content Placeholder 7"/>
          <p:cNvSpPr>
            <a:spLocks noGrp="1"/>
          </p:cNvSpPr>
          <p:nvPr>
            <p:ph sz="quarter" idx="12"/>
          </p:nvPr>
        </p:nvSpPr>
        <p:spPr>
          <a:xfrm>
            <a:off x="8786813" y="6492875"/>
            <a:ext cx="2566987" cy="307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en-US" sz="1800" smtClean="0"/>
            </a:lvl2pPr>
            <a:lvl3pPr>
              <a:defRPr lang="en-US" sz="1800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665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9D5BA2D0-7539-E849-A655-2CB048C0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0132" y="365125"/>
            <a:ext cx="8853668" cy="1325563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0511" y="6452886"/>
            <a:ext cx="653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E8C161A-80F2-483A-8E87-083537F656BA}" type="slidenum"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fecha 3">
            <a:extLst>
              <a:ext uri="{FF2B5EF4-FFF2-40B4-BE49-F238E27FC236}">
                <a16:creationId xmlns:a16="http://schemas.microsoft.com/office/drawing/2014/main" id="{5554240C-E018-CE40-B731-F82B2A4B22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8547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07/10/2024</a:t>
            </a:r>
            <a:endParaRPr lang="es-ES" dirty="0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E789A8D2-B1DC-7344-8BC7-7BF632CD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Magnet group activities at ALBA</a:t>
            </a:r>
            <a:endParaRPr lang="es-ES" dirty="0"/>
          </a:p>
        </p:txBody>
      </p:sp>
      <p:sp>
        <p:nvSpPr>
          <p:cNvPr id="12" name="Content Placeholder 7"/>
          <p:cNvSpPr>
            <a:spLocks noGrp="1"/>
          </p:cNvSpPr>
          <p:nvPr>
            <p:ph sz="quarter" idx="12"/>
          </p:nvPr>
        </p:nvSpPr>
        <p:spPr>
          <a:xfrm>
            <a:off x="8786813" y="6492875"/>
            <a:ext cx="2566987" cy="307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en-US" sz="1800" smtClean="0"/>
            </a:lvl2pPr>
            <a:lvl3pPr>
              <a:defRPr lang="en-US" sz="1800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9058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180547" y="0"/>
            <a:ext cx="5024437" cy="624285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0511" y="6452886"/>
            <a:ext cx="653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E8C161A-80F2-483A-8E87-083537F656BA}" type="slidenum"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5">
            <a:extLst>
              <a:ext uri="{FF2B5EF4-FFF2-40B4-BE49-F238E27FC236}">
                <a16:creationId xmlns:a16="http://schemas.microsoft.com/office/drawing/2014/main" id="{CF4921F6-15B5-BF44-AB9F-2741B0DB80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1000" y="0"/>
            <a:ext cx="2378927" cy="1994639"/>
          </a:xfrm>
          <a:prstGeom prst="rect">
            <a:avLst/>
          </a:prstGeom>
        </p:spPr>
      </p:pic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B742396C-69DC-B849-A5A9-ABCA798CFE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F34F285D-EF68-4097-A801-7EC84E1B31F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786813" y="6492875"/>
            <a:ext cx="2566987" cy="307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en-US" sz="1800" smtClean="0"/>
            </a:lvl2pPr>
            <a:lvl3pPr>
              <a:defRPr lang="en-US" sz="1800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/>
            <a:r>
              <a:rPr lang="en-US" dirty="0"/>
              <a:t>Edit Master text styles</a:t>
            </a:r>
          </a:p>
        </p:txBody>
      </p:sp>
      <p:sp>
        <p:nvSpPr>
          <p:cNvPr id="13" name="Marcador de fecha 3">
            <a:extLst>
              <a:ext uri="{FF2B5EF4-FFF2-40B4-BE49-F238E27FC236}">
                <a16:creationId xmlns:a16="http://schemas.microsoft.com/office/drawing/2014/main" id="{1DCCD8DF-A884-4396-8E06-56C32CE2C800}"/>
              </a:ext>
            </a:extLst>
          </p:cNvPr>
          <p:cNvSpPr txBox="1">
            <a:spLocks/>
          </p:cNvSpPr>
          <p:nvPr userDrawn="1"/>
        </p:nvSpPr>
        <p:spPr>
          <a:xfrm>
            <a:off x="1498547" y="649287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E1DFEB-0700-46DE-8E3C-F9F52BB77BB5}" type="datetime1">
              <a:rPr lang="es-ES" smtClean="0"/>
              <a:pPr/>
              <a:t>04/10/2024</a:t>
            </a:fld>
            <a:endParaRPr lang="es-ES" dirty="0"/>
          </a:p>
        </p:txBody>
      </p:sp>
      <p:sp>
        <p:nvSpPr>
          <p:cNvPr id="14" name="Marcador de pie de página 4">
            <a:extLst>
              <a:ext uri="{FF2B5EF4-FFF2-40B4-BE49-F238E27FC236}">
                <a16:creationId xmlns:a16="http://schemas.microsoft.com/office/drawing/2014/main" id="{351A1AED-6AEB-4B34-8C98-D9E9062B3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Magnet group activities at ALBA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624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40511" y="6452886"/>
            <a:ext cx="653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E8C161A-80F2-483A-8E87-083537F656BA}" type="slidenum"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5554240C-E018-CE40-B731-F82B2A4B22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8547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07/10/2024</a:t>
            </a:r>
            <a:endParaRPr lang="es-ES" dirty="0"/>
          </a:p>
        </p:txBody>
      </p:sp>
      <p:sp>
        <p:nvSpPr>
          <p:cNvPr id="9" name="Marcador de pie de página 4">
            <a:extLst>
              <a:ext uri="{FF2B5EF4-FFF2-40B4-BE49-F238E27FC236}">
                <a16:creationId xmlns:a16="http://schemas.microsoft.com/office/drawing/2014/main" id="{E789A8D2-B1DC-7344-8BC7-7BF632CD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Magnet group activities at ALBA</a:t>
            </a:r>
            <a:endParaRPr lang="es-E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2"/>
          </p:nvPr>
        </p:nvSpPr>
        <p:spPr>
          <a:xfrm>
            <a:off x="8786813" y="6492875"/>
            <a:ext cx="2566987" cy="307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en-US" sz="1800" smtClean="0"/>
            </a:lvl2pPr>
            <a:lvl3pPr>
              <a:defRPr lang="en-US" sz="1800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4610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w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758"/>
            <a:ext cx="1216152" cy="1455951"/>
          </a:xfrm>
          <a:prstGeom prst="rect">
            <a:avLst/>
          </a:prstGeom>
        </p:spPr>
      </p:pic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396229D2-9F3B-7E46-8DB0-F338BB65B8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13" y="6498121"/>
            <a:ext cx="665922" cy="223354"/>
          </a:xfrm>
          <a:prstGeom prst="rect">
            <a:avLst/>
          </a:prstGeom>
        </p:spPr>
        <p:txBody>
          <a:bodyPr/>
          <a:lstStyle>
            <a:lvl1pPr>
              <a:defRPr sz="900" b="1">
                <a:solidFill>
                  <a:schemeClr val="bg1"/>
                </a:solidFill>
                <a:latin typeface="ClanOT-Book" panose="02000503030000020004" pitchFamily="2" charset="77"/>
              </a:defRPr>
            </a:lvl1pPr>
          </a:lstStyle>
          <a:p>
            <a:fld id="{19B6D20B-0CA6-9943-86FE-91CE932E197F}" type="slidenum">
              <a:rPr lang="es-ES" smtClean="0"/>
              <a:pPr/>
              <a:t>‹#›</a:t>
            </a:fld>
            <a:endParaRPr lang="es-E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46" y="305937"/>
            <a:ext cx="1783080" cy="8047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06" r="6756"/>
          <a:stretch/>
        </p:blipFill>
        <p:spPr>
          <a:xfrm>
            <a:off x="10026524" y="-8708"/>
            <a:ext cx="2174185" cy="203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7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  <p:sldLayoutId id="2147483655" r:id="rId6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6.png"/><Relationship Id="rId4" Type="http://schemas.openxmlformats.org/officeDocument/2006/relationships/image" Target="../media/image59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hyperlink" Target="https://indico.cnpem.br/event/2/contributions/27/" TargetMode="External"/><Relationship Id="rId7" Type="http://schemas.openxmlformats.org/officeDocument/2006/relationships/image" Target="../media/image5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.png"/><Relationship Id="rId9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640.png"/><Relationship Id="rId7" Type="http://schemas.openxmlformats.org/officeDocument/2006/relationships/image" Target="../media/image5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65.jpg"/><Relationship Id="rId7" Type="http://schemas.openxmlformats.org/officeDocument/2006/relationships/image" Target="../media/image6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4.jp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g"/><Relationship Id="rId3" Type="http://schemas.openxmlformats.org/officeDocument/2006/relationships/image" Target="../media/image71.png"/><Relationship Id="rId7" Type="http://schemas.openxmlformats.org/officeDocument/2006/relationships/image" Target="../media/image7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g"/><Relationship Id="rId4" Type="http://schemas.openxmlformats.org/officeDocument/2006/relationships/image" Target="../media/image72.png"/><Relationship Id="rId9" Type="http://schemas.openxmlformats.org/officeDocument/2006/relationships/image" Target="../media/image7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18" Type="http://schemas.openxmlformats.org/officeDocument/2006/relationships/image" Target="../media/image93.png"/><Relationship Id="rId3" Type="http://schemas.openxmlformats.org/officeDocument/2006/relationships/image" Target="../media/image71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17" Type="http://schemas.openxmlformats.org/officeDocument/2006/relationships/image" Target="../media/image92.png"/><Relationship Id="rId2" Type="http://schemas.openxmlformats.org/officeDocument/2006/relationships/image" Target="../media/image6.png"/><Relationship Id="rId16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5" Type="http://schemas.openxmlformats.org/officeDocument/2006/relationships/image" Target="../media/image90.png"/><Relationship Id="rId10" Type="http://schemas.openxmlformats.org/officeDocument/2006/relationships/image" Target="../media/image85.png"/><Relationship Id="rId4" Type="http://schemas.openxmlformats.org/officeDocument/2006/relationships/image" Target="../media/image72.png"/><Relationship Id="rId9" Type="http://schemas.openxmlformats.org/officeDocument/2006/relationships/image" Target="../media/image84.png"/><Relationship Id="rId14" Type="http://schemas.openxmlformats.org/officeDocument/2006/relationships/image" Target="../media/image8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102.png"/><Relationship Id="rId18" Type="http://schemas.openxmlformats.org/officeDocument/2006/relationships/image" Target="../media/image92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101.png"/><Relationship Id="rId17" Type="http://schemas.openxmlformats.org/officeDocument/2006/relationships/image" Target="../media/image91.png"/><Relationship Id="rId2" Type="http://schemas.openxmlformats.org/officeDocument/2006/relationships/image" Target="../media/image94.png"/><Relationship Id="rId16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0.png"/><Relationship Id="rId5" Type="http://schemas.openxmlformats.org/officeDocument/2006/relationships/image" Target="../media/image97.png"/><Relationship Id="rId15" Type="http://schemas.openxmlformats.org/officeDocument/2006/relationships/image" Target="../media/image71.png"/><Relationship Id="rId10" Type="http://schemas.openxmlformats.org/officeDocument/2006/relationships/image" Target="../media/image87.png"/><Relationship Id="rId4" Type="http://schemas.openxmlformats.org/officeDocument/2006/relationships/image" Target="../media/image96.png"/><Relationship Id="rId9" Type="http://schemas.openxmlformats.org/officeDocument/2006/relationships/image" Target="../media/image86.png"/><Relationship Id="rId1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6.png"/><Relationship Id="rId18" Type="http://schemas.openxmlformats.org/officeDocument/2006/relationships/image" Target="../media/image112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12" Type="http://schemas.openxmlformats.org/officeDocument/2006/relationships/image" Target="../media/image111.png"/><Relationship Id="rId17" Type="http://schemas.openxmlformats.org/officeDocument/2006/relationships/image" Target="../media/image92.png"/><Relationship Id="rId2" Type="http://schemas.openxmlformats.org/officeDocument/2006/relationships/image" Target="../media/image103.png"/><Relationship Id="rId16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11" Type="http://schemas.openxmlformats.org/officeDocument/2006/relationships/image" Target="../media/image110.png"/><Relationship Id="rId5" Type="http://schemas.openxmlformats.org/officeDocument/2006/relationships/image" Target="../media/image106.png"/><Relationship Id="rId15" Type="http://schemas.openxmlformats.org/officeDocument/2006/relationships/image" Target="../media/image72.png"/><Relationship Id="rId10" Type="http://schemas.openxmlformats.org/officeDocument/2006/relationships/image" Target="../media/image109.png"/><Relationship Id="rId4" Type="http://schemas.openxmlformats.org/officeDocument/2006/relationships/image" Target="../media/image105.png"/><Relationship Id="rId9" Type="http://schemas.openxmlformats.org/officeDocument/2006/relationships/image" Target="../media/image87.png"/><Relationship Id="rId1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3" Type="http://schemas.openxmlformats.org/officeDocument/2006/relationships/image" Target="../media/image118.png"/><Relationship Id="rId3" Type="http://schemas.openxmlformats.org/officeDocument/2006/relationships/image" Target="../media/image71.png"/><Relationship Id="rId7" Type="http://schemas.openxmlformats.org/officeDocument/2006/relationships/image" Target="../media/image113.png"/><Relationship Id="rId12" Type="http://schemas.openxmlformats.org/officeDocument/2006/relationships/image" Target="../media/image1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116.png"/><Relationship Id="rId5" Type="http://schemas.openxmlformats.org/officeDocument/2006/relationships/image" Target="../media/image82.png"/><Relationship Id="rId10" Type="http://schemas.openxmlformats.org/officeDocument/2006/relationships/image" Target="../media/image115.png"/><Relationship Id="rId4" Type="http://schemas.openxmlformats.org/officeDocument/2006/relationships/image" Target="../media/image72.png"/><Relationship Id="rId9" Type="http://schemas.openxmlformats.org/officeDocument/2006/relationships/image" Target="../media/image1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7" Type="http://schemas.openxmlformats.org/officeDocument/2006/relationships/image" Target="../media/image12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25.png"/><Relationship Id="rId4" Type="http://schemas.openxmlformats.org/officeDocument/2006/relationships/image" Target="../media/image11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12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6.png"/><Relationship Id="rId16" Type="http://schemas.openxmlformats.org/officeDocument/2006/relationships/image" Target="../media/image2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Relationship Id="rId14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hyperlink" Target="https://www.cells.es/en/assets/pdfs/science/alba-ii-whitepaper.pdf/@@display-file/file" TargetMode="External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6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80420804-B0CF-9E4E-8731-9FE37833A3B9}"/>
              </a:ext>
            </a:extLst>
          </p:cNvPr>
          <p:cNvSpPr txBox="1"/>
          <p:nvPr/>
        </p:nvSpPr>
        <p:spPr>
          <a:xfrm>
            <a:off x="2872886" y="4012738"/>
            <a:ext cx="482187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92F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Jordi </a:t>
            </a:r>
            <a:r>
              <a:rPr lang="en-US" sz="2800" dirty="0" smtClean="0">
                <a:solidFill>
                  <a:srgbClr val="092F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Marcos on behalf of </a:t>
            </a:r>
            <a:r>
              <a:rPr lang="en-US" sz="2800" dirty="0" smtClean="0">
                <a:solidFill>
                  <a:srgbClr val="092F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and Magnets group</a:t>
            </a:r>
          </a:p>
          <a:p>
            <a:endParaRPr lang="en-US" dirty="0" smtClean="0">
              <a:solidFill>
                <a:srgbClr val="092F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92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92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 October 2024</a:t>
            </a:r>
            <a:endParaRPr lang="en-US" dirty="0">
              <a:solidFill>
                <a:srgbClr val="0092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5D852B9-7240-BA46-8595-647F3F372DCA}"/>
              </a:ext>
            </a:extLst>
          </p:cNvPr>
          <p:cNvSpPr txBox="1"/>
          <p:nvPr/>
        </p:nvSpPr>
        <p:spPr>
          <a:xfrm>
            <a:off x="2872887" y="2527934"/>
            <a:ext cx="52273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92F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group activities at ALBA</a:t>
            </a:r>
            <a:endParaRPr lang="en-US" sz="4000" b="1" dirty="0">
              <a:solidFill>
                <a:srgbClr val="092F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875" y="-35823"/>
            <a:ext cx="7858125" cy="12332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85D9FB-F4C9-44D8-A967-80942D791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4761" y="2506047"/>
            <a:ext cx="4411959" cy="168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365125"/>
            <a:ext cx="76962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Outline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5675"/>
            <a:ext cx="10636624" cy="4733645"/>
          </a:xfrm>
        </p:spPr>
        <p:txBody>
          <a:bodyPr/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2F2F2"/>
                </a:solidFill>
              </a:rPr>
              <a:t>ALBA: today and upgrade plans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Magnets for ALBA II</a:t>
            </a:r>
            <a:endParaRPr lang="en-US" b="1" dirty="0"/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Magnetic measurement activities at ALBA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08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9895200" y="2857778"/>
            <a:ext cx="1630366" cy="331890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77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500188" y="3599458"/>
            <a:ext cx="4195762" cy="16028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400" dirty="0" smtClean="0"/>
              <a:t>The responsibility for </a:t>
            </a:r>
            <a:r>
              <a:rPr lang="en-US" sz="2400" b="1" dirty="0" smtClean="0"/>
              <a:t>ALBA II magnets </a:t>
            </a:r>
            <a:r>
              <a:rPr lang="en-US" sz="2400" b="1" dirty="0" smtClean="0">
                <a:solidFill>
                  <a:srgbClr val="41719C"/>
                </a:solidFill>
              </a:rPr>
              <a:t>design</a:t>
            </a:r>
            <a:r>
              <a:rPr lang="en-US" sz="2400" dirty="0" smtClean="0"/>
              <a:t>, </a:t>
            </a:r>
            <a:r>
              <a:rPr lang="en-US" sz="2400" b="1" dirty="0" smtClean="0">
                <a:solidFill>
                  <a:srgbClr val="41719C"/>
                </a:solidFill>
              </a:rPr>
              <a:t>procurement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41719C"/>
                </a:solidFill>
              </a:rPr>
              <a:t>acceptance/characterization</a:t>
            </a:r>
            <a:r>
              <a:rPr lang="en-US" sz="2400" dirty="0" smtClean="0"/>
              <a:t> falls into </a:t>
            </a:r>
            <a:r>
              <a:rPr lang="en-US" sz="2400" b="1" dirty="0" smtClean="0"/>
              <a:t>Insertion Devices and Magnets Group</a:t>
            </a:r>
            <a:r>
              <a:rPr lang="en-US" sz="2400" dirty="0" smtClean="0"/>
              <a:t> at ALBA.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360780"/>
              </p:ext>
            </p:extLst>
          </p:nvPr>
        </p:nvGraphicFramePr>
        <p:xfrm>
          <a:off x="1498547" y="2857778"/>
          <a:ext cx="9444312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342">
                  <a:extLst>
                    <a:ext uri="{9D8B030D-6E8A-4147-A177-3AD203B41FA5}">
                      <a16:colId xmlns:a16="http://schemas.microsoft.com/office/drawing/2014/main" val="2834203559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060025633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578460351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918391290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648477623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500624100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015835548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302926857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442967819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120423993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67652371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272079984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093180645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68353759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2502498842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2040061818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3132941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793880188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94578046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2446052837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971424318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89902095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5147861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23085526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855863749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73221860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59480470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913418110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2996886137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38701764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74817967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18492066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019140755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673500952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74227401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052740775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es-ES" dirty="0"/>
                        <a:t>2022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/>
                        <a:t>2023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/>
                        <a:t>2024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/>
                        <a:t>2025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/>
                        <a:t>2026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 smtClean="0"/>
                        <a:t>2027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 smtClean="0"/>
                        <a:t>2028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 smtClean="0"/>
                        <a:t>2029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 smtClean="0"/>
                        <a:t>2030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583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912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498548" y="3632182"/>
            <a:ext cx="4893287" cy="733632"/>
            <a:chOff x="838199" y="3605286"/>
            <a:chExt cx="6529978" cy="1257301"/>
          </a:xfrm>
        </p:grpSpPr>
        <p:sp>
          <p:nvSpPr>
            <p:cNvPr id="10" name="Right Arrow 9"/>
            <p:cNvSpPr/>
            <p:nvPr/>
          </p:nvSpPr>
          <p:spPr>
            <a:xfrm>
              <a:off x="838199" y="3605286"/>
              <a:ext cx="2771453" cy="125730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Arial Narrow" panose="020B0606020202030204" pitchFamily="34" charset="0"/>
                </a:rPr>
                <a:t>EM prototype magnets design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642993" y="3681487"/>
              <a:ext cx="686535" cy="9269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Arial Narrow" panose="020B0606020202030204" pitchFamily="34" charset="0"/>
                </a:rPr>
                <a:t>CFT</a:t>
              </a:r>
              <a:endParaRPr lang="en-US" sz="1200" dirty="0">
                <a:latin typeface="Arial Narrow" panose="020B0606020202030204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4362868" y="3605286"/>
              <a:ext cx="2028406" cy="125730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6464956" y="3605286"/>
              <a:ext cx="903221" cy="125730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092824" y="4403146"/>
            <a:ext cx="3319650" cy="733632"/>
            <a:chOff x="838199" y="3605286"/>
            <a:chExt cx="6529978" cy="1257301"/>
          </a:xfrm>
          <a:solidFill>
            <a:srgbClr val="009282"/>
          </a:solidFill>
        </p:grpSpPr>
        <p:sp>
          <p:nvSpPr>
            <p:cNvPr id="15" name="Right Arrow 14"/>
            <p:cNvSpPr/>
            <p:nvPr/>
          </p:nvSpPr>
          <p:spPr>
            <a:xfrm>
              <a:off x="838199" y="3605286"/>
              <a:ext cx="2260010" cy="1257301"/>
            </a:xfrm>
            <a:prstGeom prst="right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126786" y="3681487"/>
              <a:ext cx="948666" cy="92695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Arial Narrow" panose="020B0606020202030204" pitchFamily="34" charset="0"/>
                </a:rPr>
                <a:t>CFT</a:t>
              </a:r>
              <a:endParaRPr lang="en-US" sz="1200" dirty="0">
                <a:latin typeface="Arial Narrow" panose="020B0606020202030204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4153427" y="3605286"/>
              <a:ext cx="1776286" cy="1257301"/>
            </a:xfrm>
            <a:prstGeom prst="right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6007688" y="3605286"/>
              <a:ext cx="1360489" cy="1257301"/>
            </a:xfrm>
            <a:prstGeom prst="right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256275" y="3851289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Manufacturing</a:t>
            </a:r>
            <a:endParaRPr lang="en-US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3549" y="4624520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Manufacturing</a:t>
            </a:r>
            <a:endParaRPr lang="en-US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74635" y="3851289"/>
            <a:ext cx="730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Validation</a:t>
            </a:r>
            <a:endParaRPr lang="en-US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74635" y="4640672"/>
            <a:ext cx="730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Validation</a:t>
            </a:r>
            <a:endParaRPr lang="en-US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52728" y="4543837"/>
            <a:ext cx="1122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PM prototype magnets design</a:t>
            </a:r>
            <a:endParaRPr lang="en-US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81" y="3790248"/>
            <a:ext cx="147046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ALBA II magnets prototyping</a:t>
            </a:r>
          </a:p>
          <a:p>
            <a:pPr algn="ctr"/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(ALBA 01)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79567" y="5276690"/>
            <a:ext cx="147046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ALBA II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series magnets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4713549" y="5202306"/>
            <a:ext cx="1498991" cy="409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Design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6258398" y="5192529"/>
            <a:ext cx="2059014" cy="409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Procurement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7352899" y="5519169"/>
            <a:ext cx="2001258" cy="409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SAT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7935605" y="5845809"/>
            <a:ext cx="1959594" cy="409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Pre-assembly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9918126" y="5845809"/>
            <a:ext cx="1024733" cy="409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Installation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8317411" y="3599458"/>
            <a:ext cx="0" cy="192280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9366282" y="3599458"/>
            <a:ext cx="0" cy="221863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895199" y="3599458"/>
            <a:ext cx="0" cy="257722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9988986" y="4286956"/>
            <a:ext cx="931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Dark period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4664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ounded Rectangle 70"/>
          <p:cNvSpPr/>
          <p:nvPr/>
        </p:nvSpPr>
        <p:spPr>
          <a:xfrm>
            <a:off x="182464" y="4102391"/>
            <a:ext cx="2471411" cy="939480"/>
          </a:xfrm>
          <a:prstGeom prst="roundRect">
            <a:avLst/>
          </a:prstGeom>
          <a:gradFill flip="none" rotWithShape="1">
            <a:gsLst>
              <a:gs pos="100000">
                <a:schemeClr val="bg1"/>
              </a:gs>
              <a:gs pos="61000">
                <a:srgbClr val="FFFFCC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ed Rectangle 69"/>
          <p:cNvSpPr/>
          <p:nvPr/>
        </p:nvSpPr>
        <p:spPr>
          <a:xfrm>
            <a:off x="182464" y="3105779"/>
            <a:ext cx="2471411" cy="813372"/>
          </a:xfrm>
          <a:prstGeom prst="roundRect">
            <a:avLst/>
          </a:prstGeom>
          <a:gradFill flip="none" rotWithShape="1">
            <a:gsLst>
              <a:gs pos="100000">
                <a:schemeClr val="bg1"/>
              </a:gs>
              <a:gs pos="61000">
                <a:srgbClr val="FFFFCC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5396753" y="2736652"/>
            <a:ext cx="3290047" cy="813372"/>
          </a:xfrm>
          <a:prstGeom prst="roundRect">
            <a:avLst/>
          </a:prstGeom>
          <a:gradFill flip="none" rotWithShape="1">
            <a:gsLst>
              <a:gs pos="100000">
                <a:schemeClr val="bg1"/>
              </a:gs>
              <a:gs pos="61000">
                <a:srgbClr val="FFFFCC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We have </a:t>
            </a:r>
            <a:r>
              <a:rPr lang="en-US" sz="2400" b="1" dirty="0"/>
              <a:t>completed the group’s expansion </a:t>
            </a:r>
            <a:r>
              <a:rPr lang="en-US" sz="2400" dirty="0"/>
              <a:t>that started at the end of 2021.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2924604" y="3655815"/>
            <a:ext cx="4433687" cy="2159008"/>
          </a:xfrm>
          <a:prstGeom prst="roundRect">
            <a:avLst>
              <a:gd name="adj" fmla="val 6425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483096" y="2090321"/>
            <a:ext cx="3525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Insertion Devices, Magnets and Front Ends Section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885" y="2816336"/>
            <a:ext cx="665216" cy="665216"/>
          </a:xfrm>
          <a:prstGeom prst="rect">
            <a:avLst/>
          </a:prstGeom>
        </p:spPr>
      </p:pic>
      <p:pic>
        <p:nvPicPr>
          <p:cNvPr id="41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756" y="4094546"/>
            <a:ext cx="665216" cy="665216"/>
          </a:xfrm>
          <a:prstGeom prst="rect">
            <a:avLst/>
          </a:prstGeom>
        </p:spPr>
      </p:pic>
      <p:pic>
        <p:nvPicPr>
          <p:cNvPr id="43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538" y="4107365"/>
            <a:ext cx="665216" cy="665216"/>
          </a:xfrm>
          <a:prstGeom prst="rect">
            <a:avLst/>
          </a:prstGeom>
        </p:spPr>
      </p:pic>
      <p:pic>
        <p:nvPicPr>
          <p:cNvPr id="4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647" y="4094546"/>
            <a:ext cx="665216" cy="665216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6146532" y="2830355"/>
            <a:ext cx="265168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Jordi Marcos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Section head and coordination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49972" y="4042854"/>
            <a:ext cx="1625253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Valentí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Massana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design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Meas. Lab.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08754" y="4137507"/>
            <a:ext cx="148790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Maisui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Ning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design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649972" y="4862177"/>
            <a:ext cx="1604927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Andrea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Fontanet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design</a:t>
            </a:r>
          </a:p>
          <a:p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IDs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Meas. Lab.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204182" y="4047041"/>
            <a:ext cx="165592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Raquel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Monge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FE design &amp; maintenance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20418" y="3655815"/>
            <a:ext cx="22717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IDs &amp; Magnets Group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922504" y="3655815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FEs Group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7462202" y="3655815"/>
            <a:ext cx="2436661" cy="1284675"/>
          </a:xfrm>
          <a:prstGeom prst="roundRect">
            <a:avLst>
              <a:gd name="adj" fmla="val 1333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ounded Rectangle 55"/>
          <p:cNvSpPr/>
          <p:nvPr/>
        </p:nvSpPr>
        <p:spPr>
          <a:xfrm>
            <a:off x="9937633" y="5041871"/>
            <a:ext cx="2150620" cy="1284675"/>
          </a:xfrm>
          <a:prstGeom prst="roundRect">
            <a:avLst>
              <a:gd name="adj" fmla="val 133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52" y="5585719"/>
            <a:ext cx="665216" cy="665216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841886" y="5550313"/>
            <a:ext cx="111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Manuel Rodríguez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240427" y="5146988"/>
            <a:ext cx="1725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 operator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2743201" y="2033516"/>
            <a:ext cx="7323825" cy="3884205"/>
          </a:xfrm>
          <a:prstGeom prst="roundRect">
            <a:avLst>
              <a:gd name="adj" fmla="val 642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1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756" y="5063887"/>
            <a:ext cx="665216" cy="665216"/>
          </a:xfrm>
          <a:prstGeom prst="rect">
            <a:avLst/>
          </a:prstGeom>
        </p:spPr>
      </p:pic>
      <p:pic>
        <p:nvPicPr>
          <p:cNvPr id="62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538" y="5002529"/>
            <a:ext cx="665216" cy="665216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5908754" y="5035174"/>
            <a:ext cx="15455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 Zhang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design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155275" y="2636955"/>
            <a:ext cx="2700069" cy="2465309"/>
          </a:xfrm>
          <a:prstGeom prst="roundRect">
            <a:avLst>
              <a:gd name="adj" fmla="val 133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69" y="3180803"/>
            <a:ext cx="665216" cy="665216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1024919" y="3093324"/>
            <a:ext cx="1667515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Pol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Salmerón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ALBA II magnets mechanical design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13543" y="2742072"/>
            <a:ext cx="1859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 engineers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69" y="4227117"/>
            <a:ext cx="665216" cy="665216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1024919" y="4071213"/>
            <a:ext cx="1830425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José Ramón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García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ID and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lab mech. engineer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5585" y="1460274"/>
            <a:ext cx="513748" cy="51374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5566239" y="3351496"/>
            <a:ext cx="546508" cy="10149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5295007" y="4636624"/>
            <a:ext cx="546508" cy="101494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3044110" y="4636624"/>
            <a:ext cx="546508" cy="101494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3044110" y="5600836"/>
            <a:ext cx="546508" cy="10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2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790208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One of the </a:t>
            </a:r>
            <a:r>
              <a:rPr lang="en-US" sz="2000" b="1" dirty="0" smtClean="0">
                <a:solidFill>
                  <a:srgbClr val="FF0000"/>
                </a:solidFill>
              </a:rPr>
              <a:t>difficulties</a:t>
            </a:r>
            <a:r>
              <a:rPr lang="en-US" sz="2000" dirty="0" smtClean="0"/>
              <a:t> to design the magnets for an </a:t>
            </a:r>
            <a:r>
              <a:rPr lang="en-US" sz="2000" b="1" dirty="0" smtClean="0"/>
              <a:t>upgrade project </a:t>
            </a:r>
            <a:r>
              <a:rPr lang="en-US" sz="2000" dirty="0" smtClean="0"/>
              <a:t>(usually within </a:t>
            </a:r>
            <a:r>
              <a:rPr lang="en-US" sz="2000" b="1" dirty="0" smtClean="0">
                <a:solidFill>
                  <a:srgbClr val="FF0000"/>
                </a:solidFill>
              </a:rPr>
              <a:t>tight schedule</a:t>
            </a:r>
            <a:r>
              <a:rPr lang="en-US" sz="2000" dirty="0" smtClean="0"/>
              <a:t> and with </a:t>
            </a:r>
            <a:r>
              <a:rPr lang="en-US" sz="2000" b="1" dirty="0" smtClean="0">
                <a:solidFill>
                  <a:srgbClr val="FF0000"/>
                </a:solidFill>
              </a:rPr>
              <a:t>constraints</a:t>
            </a:r>
            <a:r>
              <a:rPr lang="en-US" sz="2000" dirty="0" smtClean="0"/>
              <a:t> inherited from parent facility) is having a </a:t>
            </a:r>
            <a:r>
              <a:rPr lang="en-US" sz="2000" b="1" u="sng" dirty="0" smtClean="0">
                <a:solidFill>
                  <a:srgbClr val="125E9F"/>
                </a:solidFill>
              </a:rPr>
              <a:t>frozen lattice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/>
              <a:t>Evolution of ALBA II lattice </a:t>
            </a:r>
            <a:r>
              <a:rPr lang="en-US" sz="2000" dirty="0" smtClean="0"/>
              <a:t>(still on-going…):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537554" y="2738612"/>
            <a:ext cx="2663074" cy="338554"/>
            <a:chOff x="537554" y="2738612"/>
            <a:chExt cx="2663074" cy="338554"/>
          </a:xfrm>
        </p:grpSpPr>
        <p:sp>
          <p:nvSpPr>
            <p:cNvPr id="37" name="TextBox 36"/>
            <p:cNvSpPr txBox="1"/>
            <p:nvPr/>
          </p:nvSpPr>
          <p:spPr>
            <a:xfrm>
              <a:off x="1869091" y="2738612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ALBA2L001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37554" y="2738612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Early 2021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18" y="2701904"/>
            <a:ext cx="5760000" cy="411970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609366" y="3524530"/>
            <a:ext cx="2591262" cy="338554"/>
            <a:chOff x="609366" y="3444029"/>
            <a:chExt cx="2591262" cy="338554"/>
          </a:xfrm>
        </p:grpSpPr>
        <p:sp>
          <p:nvSpPr>
            <p:cNvPr id="42" name="TextBox 41"/>
            <p:cNvSpPr txBox="1"/>
            <p:nvPr/>
          </p:nvSpPr>
          <p:spPr>
            <a:xfrm>
              <a:off x="1869091" y="3444029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>
                <a:defRPr sz="16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ALBA2L002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09366" y="3444029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Apr 2023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18" y="3442446"/>
            <a:ext cx="5760000" cy="529743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609366" y="4310448"/>
            <a:ext cx="2591262" cy="338554"/>
            <a:chOff x="609366" y="4213073"/>
            <a:chExt cx="2591262" cy="338554"/>
          </a:xfrm>
        </p:grpSpPr>
        <p:sp>
          <p:nvSpPr>
            <p:cNvPr id="45" name="TextBox 44"/>
            <p:cNvSpPr txBox="1"/>
            <p:nvPr/>
          </p:nvSpPr>
          <p:spPr>
            <a:xfrm>
              <a:off x="1869091" y="4213073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>
                <a:defRPr sz="16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ALBA2L003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09366" y="4213073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Dec 2023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7" name="Content Placeholder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18" y="4180010"/>
            <a:ext cx="5760000" cy="539223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609366" y="5096366"/>
            <a:ext cx="2591262" cy="338554"/>
            <a:chOff x="609366" y="5036372"/>
            <a:chExt cx="2591262" cy="338554"/>
          </a:xfrm>
        </p:grpSpPr>
        <p:sp>
          <p:nvSpPr>
            <p:cNvPr id="49" name="TextBox 48"/>
            <p:cNvSpPr txBox="1"/>
            <p:nvPr/>
          </p:nvSpPr>
          <p:spPr>
            <a:xfrm>
              <a:off x="1869091" y="5036372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>
                <a:defRPr sz="16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ALBA2L004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09366" y="5036372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May 2024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8" name="Content Placeholder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18" y="4951085"/>
            <a:ext cx="5760000" cy="570674"/>
          </a:xfrm>
          <a:prstGeom prst="rect">
            <a:avLst/>
          </a:prstGeom>
        </p:spPr>
      </p:pic>
      <p:sp>
        <p:nvSpPr>
          <p:cNvPr id="20" name="Content Placeholder 19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609366" y="5882285"/>
            <a:ext cx="2591262" cy="347232"/>
            <a:chOff x="609366" y="5882285"/>
            <a:chExt cx="2591262" cy="347232"/>
          </a:xfrm>
        </p:grpSpPr>
        <p:sp>
          <p:nvSpPr>
            <p:cNvPr id="51" name="TextBox 50"/>
            <p:cNvSpPr txBox="1"/>
            <p:nvPr/>
          </p:nvSpPr>
          <p:spPr>
            <a:xfrm>
              <a:off x="1869091" y="5890963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>
                <a:defRPr sz="16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ALBA2L005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09366" y="5882285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Oct 2024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9" name="Content Placeholder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18" y="5729579"/>
            <a:ext cx="5760000" cy="60181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9357808" y="2677056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First released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6BA lattice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(published IPAC21).</a:t>
            </a:r>
          </a:p>
        </p:txBody>
      </p:sp>
      <p:sp>
        <p:nvSpPr>
          <p:cNvPr id="28" name="Down Arrow 27"/>
          <p:cNvSpPr/>
          <p:nvPr/>
        </p:nvSpPr>
        <p:spPr>
          <a:xfrm>
            <a:off x="977153" y="3207604"/>
            <a:ext cx="297980" cy="186488"/>
          </a:xfrm>
          <a:prstGeom prst="down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Down Arrow 79"/>
          <p:cNvSpPr/>
          <p:nvPr/>
        </p:nvSpPr>
        <p:spPr>
          <a:xfrm>
            <a:off x="977153" y="3993522"/>
            <a:ext cx="297980" cy="186488"/>
          </a:xfrm>
          <a:prstGeom prst="down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Down Arrow 80"/>
          <p:cNvSpPr/>
          <p:nvPr/>
        </p:nvSpPr>
        <p:spPr>
          <a:xfrm>
            <a:off x="977153" y="4779440"/>
            <a:ext cx="297980" cy="186488"/>
          </a:xfrm>
          <a:prstGeom prst="down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Down Arrow 81"/>
          <p:cNvSpPr/>
          <p:nvPr/>
        </p:nvSpPr>
        <p:spPr>
          <a:xfrm>
            <a:off x="977153" y="5565358"/>
            <a:ext cx="297980" cy="186488"/>
          </a:xfrm>
          <a:prstGeom prst="down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9357808" y="3397933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Modification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6BA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to improve injection and correction of chromaticity (published IPAC23)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357808" y="426746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Lattice relaxed to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5BA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to get more space and flexibility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9357808" y="4937765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Modification of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5BA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lattice to improve tune shift with amplitude (published IPAC24)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9357808" y="5860355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of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octupoles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into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5BA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lattice to help improving DA</a:t>
            </a:r>
          </a:p>
        </p:txBody>
      </p:sp>
    </p:spTree>
    <p:extLst>
      <p:ext uri="{BB962C8B-B14F-4D97-AF65-F5344CB8AC3E}">
        <p14:creationId xmlns:p14="http://schemas.microsoft.com/office/powerpoint/2010/main" val="384556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Given that the </a:t>
            </a:r>
            <a:r>
              <a:rPr lang="en-US" sz="2000" b="1" dirty="0" smtClean="0"/>
              <a:t>prototyping project has its own timing </a:t>
            </a:r>
            <a:r>
              <a:rPr lang="en-US" sz="2000" dirty="0" smtClean="0"/>
              <a:t>(</a:t>
            </a:r>
            <a:r>
              <a:rPr lang="en-US" sz="2000" u="sng" dirty="0" smtClean="0"/>
              <a:t>all items shall be received</a:t>
            </a:r>
            <a:r>
              <a:rPr lang="en-US" sz="2000" dirty="0" smtClean="0"/>
              <a:t> by the </a:t>
            </a:r>
            <a:r>
              <a:rPr lang="en-US" sz="2000" b="1" dirty="0" smtClean="0">
                <a:solidFill>
                  <a:srgbClr val="41719C"/>
                </a:solidFill>
              </a:rPr>
              <a:t>end of 2025</a:t>
            </a:r>
            <a:r>
              <a:rPr lang="en-US" sz="2000" dirty="0" smtClean="0"/>
              <a:t>), prototype magnets have been </a:t>
            </a:r>
            <a:r>
              <a:rPr lang="en-US" sz="2000" b="1" dirty="0" smtClean="0"/>
              <a:t>designed according to the lattice version available at each moment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537554" y="2738612"/>
            <a:ext cx="2663074" cy="338554"/>
            <a:chOff x="1084401" y="2468655"/>
            <a:chExt cx="2663074" cy="338554"/>
          </a:xfrm>
        </p:grpSpPr>
        <p:sp>
          <p:nvSpPr>
            <p:cNvPr id="37" name="TextBox 36"/>
            <p:cNvSpPr txBox="1"/>
            <p:nvPr/>
          </p:nvSpPr>
          <p:spPr>
            <a:xfrm>
              <a:off x="2415938" y="2468655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ALBA2L001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84401" y="2468655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Early 2021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9366" y="3524530"/>
            <a:ext cx="2591262" cy="338554"/>
            <a:chOff x="1156213" y="3174072"/>
            <a:chExt cx="2591262" cy="338554"/>
          </a:xfrm>
        </p:grpSpPr>
        <p:sp>
          <p:nvSpPr>
            <p:cNvPr id="42" name="TextBox 41"/>
            <p:cNvSpPr txBox="1"/>
            <p:nvPr/>
          </p:nvSpPr>
          <p:spPr>
            <a:xfrm>
              <a:off x="2415938" y="3174072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>
                <a:defRPr sz="16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ALBA2L002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156213" y="3174072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Apr 2023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9366" y="4310448"/>
            <a:ext cx="2591262" cy="338554"/>
            <a:chOff x="1156213" y="3943116"/>
            <a:chExt cx="2591262" cy="338554"/>
          </a:xfrm>
        </p:grpSpPr>
        <p:sp>
          <p:nvSpPr>
            <p:cNvPr id="45" name="TextBox 44"/>
            <p:cNvSpPr txBox="1"/>
            <p:nvPr/>
          </p:nvSpPr>
          <p:spPr>
            <a:xfrm>
              <a:off x="2415938" y="3943116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>
                <a:defRPr sz="16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ALBA2L003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156213" y="3943116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Dec 2023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9366" y="5096366"/>
            <a:ext cx="2591262" cy="338554"/>
            <a:chOff x="1156213" y="4766415"/>
            <a:chExt cx="2591262" cy="338554"/>
          </a:xfrm>
        </p:grpSpPr>
        <p:sp>
          <p:nvSpPr>
            <p:cNvPr id="49" name="TextBox 48"/>
            <p:cNvSpPr txBox="1"/>
            <p:nvPr/>
          </p:nvSpPr>
          <p:spPr>
            <a:xfrm>
              <a:off x="2415938" y="4766415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>
                <a:defRPr sz="16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ALBA2L004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156213" y="4766415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May 2024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09366" y="5882285"/>
            <a:ext cx="2591262" cy="347232"/>
            <a:chOff x="1156213" y="5612328"/>
            <a:chExt cx="2591262" cy="347232"/>
          </a:xfrm>
        </p:grpSpPr>
        <p:sp>
          <p:nvSpPr>
            <p:cNvPr id="51" name="TextBox 50"/>
            <p:cNvSpPr txBox="1"/>
            <p:nvPr/>
          </p:nvSpPr>
          <p:spPr>
            <a:xfrm>
              <a:off x="2415938" y="5621006"/>
              <a:ext cx="1331537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>
                <a:defRPr sz="16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ALBA2L005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156213" y="5612328"/>
              <a:ext cx="1331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Oct 2024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Down Arrow 27"/>
          <p:cNvSpPr/>
          <p:nvPr/>
        </p:nvSpPr>
        <p:spPr>
          <a:xfrm>
            <a:off x="977153" y="3207604"/>
            <a:ext cx="297980" cy="186488"/>
          </a:xfrm>
          <a:prstGeom prst="down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Down Arrow 79"/>
          <p:cNvSpPr/>
          <p:nvPr/>
        </p:nvSpPr>
        <p:spPr>
          <a:xfrm>
            <a:off x="977153" y="3993522"/>
            <a:ext cx="297980" cy="186488"/>
          </a:xfrm>
          <a:prstGeom prst="down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Down Arrow 80"/>
          <p:cNvSpPr/>
          <p:nvPr/>
        </p:nvSpPr>
        <p:spPr>
          <a:xfrm>
            <a:off x="977153" y="4779440"/>
            <a:ext cx="297980" cy="186488"/>
          </a:xfrm>
          <a:prstGeom prst="down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Down Arrow 81"/>
          <p:cNvSpPr/>
          <p:nvPr/>
        </p:nvSpPr>
        <p:spPr>
          <a:xfrm>
            <a:off x="977153" y="5565358"/>
            <a:ext cx="297980" cy="186488"/>
          </a:xfrm>
          <a:prstGeom prst="down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3286193" y="3587073"/>
            <a:ext cx="510760" cy="2134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>
            <a:off x="3286193" y="4372991"/>
            <a:ext cx="1478098" cy="2134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882518" y="3419591"/>
            <a:ext cx="2008324" cy="5533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Resistive magnet prototypes </a:t>
            </a:r>
            <a:r>
              <a:rPr lang="en-US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CfT</a:t>
            </a:r>
            <a:endParaRPr lang="en-US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4831843" y="4190505"/>
            <a:ext cx="1753622" cy="5533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 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prototypes </a:t>
            </a:r>
            <a:r>
              <a:rPr lang="en-US" sz="16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CfT</a:t>
            </a:r>
            <a:endParaRPr lang="en-US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334" y="2259271"/>
            <a:ext cx="4409371" cy="2471924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4749805" y="4986555"/>
            <a:ext cx="6515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Even if the 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prototypes will be different from the magnets for the final lattice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we are confident that the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lessons learnt from them will be useful for the design of the final series magnets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08650" y="3011023"/>
            <a:ext cx="362847" cy="25736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6BA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08650" y="3809219"/>
            <a:ext cx="362847" cy="25736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6BA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108650" y="4598450"/>
            <a:ext cx="362847" cy="25736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108650" y="5382319"/>
            <a:ext cx="362847" cy="25736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5BA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108650" y="6179968"/>
            <a:ext cx="362847" cy="25736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5BA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96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/>
              <a:t>As per today, ALBA </a:t>
            </a:r>
            <a:r>
              <a:rPr lang="en-US" sz="2000" b="1" dirty="0"/>
              <a:t>II </a:t>
            </a:r>
            <a:r>
              <a:rPr lang="en-US" sz="2000" dirty="0"/>
              <a:t>lattice is based in </a:t>
            </a:r>
            <a:r>
              <a:rPr lang="en-US" sz="2000" b="1" dirty="0">
                <a:solidFill>
                  <a:srgbClr val="125E9F"/>
                </a:solidFill>
              </a:rPr>
              <a:t>16 identical </a:t>
            </a:r>
            <a:r>
              <a:rPr lang="en-US" sz="2000" b="1" dirty="0" smtClean="0">
                <a:solidFill>
                  <a:srgbClr val="125E9F"/>
                </a:solidFill>
              </a:rPr>
              <a:t>5BA </a:t>
            </a:r>
            <a:r>
              <a:rPr lang="en-US" sz="2000" b="1" dirty="0">
                <a:solidFill>
                  <a:srgbClr val="125E9F"/>
                </a:solidFill>
              </a:rPr>
              <a:t>cells</a:t>
            </a:r>
            <a:r>
              <a:rPr lang="en-US" sz="2000" dirty="0"/>
              <a:t>, with </a:t>
            </a:r>
            <a:r>
              <a:rPr lang="en-US" sz="2000" b="1" dirty="0" smtClean="0">
                <a:solidFill>
                  <a:srgbClr val="125E9F"/>
                </a:solidFill>
              </a:rPr>
              <a:t>12 </a:t>
            </a:r>
            <a:r>
              <a:rPr lang="en-US" sz="2000" b="1" dirty="0">
                <a:solidFill>
                  <a:srgbClr val="125E9F"/>
                </a:solidFill>
              </a:rPr>
              <a:t>magnet types</a:t>
            </a:r>
            <a:r>
              <a:rPr lang="en-US" sz="2000" dirty="0"/>
              <a:t>, for a total of </a:t>
            </a:r>
            <a:r>
              <a:rPr lang="en-US" sz="2000" b="1" dirty="0" smtClean="0"/>
              <a:t>720 </a:t>
            </a:r>
            <a:r>
              <a:rPr lang="en-US" sz="2000" b="1" dirty="0"/>
              <a:t>individual magnets </a:t>
            </a:r>
            <a:r>
              <a:rPr lang="en-US" sz="2000" dirty="0"/>
              <a:t>(currently 264 magnets at ALBA SR)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Table 3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3704969"/>
                  </p:ext>
                </p:extLst>
              </p:nvPr>
            </p:nvGraphicFramePr>
            <p:xfrm>
              <a:off x="251012" y="2136799"/>
              <a:ext cx="6185650" cy="38691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0259">
                      <a:extLst>
                        <a:ext uri="{9D8B030D-6E8A-4147-A177-3AD203B41FA5}">
                          <a16:colId xmlns:a16="http://schemas.microsoft.com/office/drawing/2014/main" val="1031543205"/>
                        </a:ext>
                      </a:extLst>
                    </a:gridCol>
                    <a:gridCol w="630428">
                      <a:extLst>
                        <a:ext uri="{9D8B030D-6E8A-4147-A177-3AD203B41FA5}">
                          <a16:colId xmlns:a16="http://schemas.microsoft.com/office/drawing/2014/main" val="2934833533"/>
                        </a:ext>
                      </a:extLst>
                    </a:gridCol>
                    <a:gridCol w="651605">
                      <a:extLst>
                        <a:ext uri="{9D8B030D-6E8A-4147-A177-3AD203B41FA5}">
                          <a16:colId xmlns:a16="http://schemas.microsoft.com/office/drawing/2014/main" val="903791980"/>
                        </a:ext>
                      </a:extLst>
                    </a:gridCol>
                    <a:gridCol w="484325">
                      <a:extLst>
                        <a:ext uri="{9D8B030D-6E8A-4147-A177-3AD203B41FA5}">
                          <a16:colId xmlns:a16="http://schemas.microsoft.com/office/drawing/2014/main" val="271360230"/>
                        </a:ext>
                      </a:extLst>
                    </a:gridCol>
                    <a:gridCol w="484325">
                      <a:extLst>
                        <a:ext uri="{9D8B030D-6E8A-4147-A177-3AD203B41FA5}">
                          <a16:colId xmlns:a16="http://schemas.microsoft.com/office/drawing/2014/main" val="3125864927"/>
                        </a:ext>
                      </a:extLst>
                    </a:gridCol>
                    <a:gridCol w="746177">
                      <a:extLst>
                        <a:ext uri="{9D8B030D-6E8A-4147-A177-3AD203B41FA5}">
                          <a16:colId xmlns:a16="http://schemas.microsoft.com/office/drawing/2014/main" val="2476153056"/>
                        </a:ext>
                      </a:extLst>
                    </a:gridCol>
                    <a:gridCol w="746177">
                      <a:extLst>
                        <a:ext uri="{9D8B030D-6E8A-4147-A177-3AD203B41FA5}">
                          <a16:colId xmlns:a16="http://schemas.microsoft.com/office/drawing/2014/main" val="2406980090"/>
                        </a:ext>
                      </a:extLst>
                    </a:gridCol>
                    <a:gridCol w="746177">
                      <a:extLst>
                        <a:ext uri="{9D8B030D-6E8A-4147-A177-3AD203B41FA5}">
                          <a16:colId xmlns:a16="http://schemas.microsoft.com/office/drawing/2014/main" val="2504345240"/>
                        </a:ext>
                      </a:extLst>
                    </a:gridCol>
                    <a:gridCol w="746177">
                      <a:extLst>
                        <a:ext uri="{9D8B030D-6E8A-4147-A177-3AD203B41FA5}">
                          <a16:colId xmlns:a16="http://schemas.microsoft.com/office/drawing/2014/main" val="3475285515"/>
                        </a:ext>
                      </a:extLst>
                    </a:gridCol>
                  </a:tblGrid>
                  <a:tr h="4759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Function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Types</a:t>
                          </a:r>
                          <a:endParaRPr lang="es-ES" sz="1400" noProof="0" dirty="0" smtClean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# per </a:t>
                          </a:r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cell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total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Leff</a:t>
                          </a:r>
                          <a:endParaRPr lang="es-ES" sz="1400" noProof="0" dirty="0" smtClean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[mm]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B</a:t>
                          </a: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[T]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G=B’</a:t>
                          </a: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[T/m]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S=½B’’</a:t>
                          </a: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[T/m</a:t>
                          </a:r>
                          <a:r>
                            <a:rPr lang="es-ES" sz="1400" baseline="300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r>
                            <a:rPr lang="es-ES" sz="1400" baseline="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US" sz="1400" baseline="300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O=⅙B’’’</a:t>
                          </a: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[T/m</a:t>
                          </a:r>
                          <a:r>
                            <a:rPr lang="es-ES" sz="1400" baseline="300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</a:t>
                          </a:r>
                          <a:r>
                            <a:rPr lang="es-ES" sz="1400" baseline="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US" sz="1400" baseline="30000" noProof="0" dirty="0" smtClean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2775911033"/>
                      </a:ext>
                    </a:extLst>
                  </a:tr>
                  <a:tr h="26101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bg1"/>
                              </a:solidFill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Bending</a:t>
                          </a:r>
                          <a:endParaRPr lang="en-US" sz="1400" noProof="0" dirty="0">
                            <a:solidFill>
                              <a:schemeClr val="bg1"/>
                            </a:solidFill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FE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QD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48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1050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1.05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-13.0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2772675846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QDS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605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1.04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-15.2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116089973"/>
                      </a:ext>
                    </a:extLst>
                  </a:tr>
                  <a:tr h="26101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Reverse</a:t>
                          </a:r>
                          <a:r>
                            <a:rPr lang="en-US" sz="1400" baseline="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 Bend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EA899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QF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160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-0.52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+65.0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565037179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QFS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160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-0.46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+70.0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2434074134"/>
                      </a:ext>
                    </a:extLst>
                  </a:tr>
                  <a:tr h="261013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bg1"/>
                              </a:solidFill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Quadrupole</a:t>
                          </a:r>
                          <a:endParaRPr lang="en-US" sz="1400" noProof="0" dirty="0">
                            <a:solidFill>
                              <a:schemeClr val="bg1"/>
                            </a:solidFill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005A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Q1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200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s-ES" sz="1400" b="0" i="1" noProof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Calibri" panose="020F0502020204030204" pitchFamily="34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110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303610710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250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s-ES" sz="1400" b="0" i="1" noProof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Calibri" panose="020F0502020204030204" pitchFamily="34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110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1846880912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Q3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200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s-ES" sz="1400" b="0" i="1" noProof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Calibri" panose="020F0502020204030204" pitchFamily="34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110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4006428064"/>
                      </a:ext>
                    </a:extLst>
                  </a:tr>
                  <a:tr h="26101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Sextupole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F4A9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SH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130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s-ES" sz="1400" b="0" i="1" noProof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Calibri" panose="020F0502020204030204" pitchFamily="34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5000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3241391547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pPr marL="0" marR="0" lvl="0" indent="0" algn="l" defTabSz="417190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SV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112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130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s-ES" sz="1400" b="0" i="1" noProof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Calibri" panose="020F0502020204030204" pitchFamily="34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5000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3066352318"/>
                      </a:ext>
                    </a:extLst>
                  </a:tr>
                  <a:tr h="26101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Octupole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FF751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OH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s-ES" sz="1400" b="0" i="1" noProof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Calibri" panose="020F0502020204030204" pitchFamily="34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2.5e5</a:t>
                          </a:r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431161000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3BAF3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OV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112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s-ES" sz="1400" b="0" i="1" noProof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Calibri" panose="020F0502020204030204" pitchFamily="34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2.5e5</a:t>
                          </a:r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2509548641"/>
                      </a:ext>
                    </a:extLst>
                  </a:tr>
                  <a:tr h="261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Fast</a:t>
                          </a:r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Corr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834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CORR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10 </a:t>
                          </a:r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T·mm</a:t>
                          </a:r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 (0.5mrad) in </a:t>
                          </a:r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both</a:t>
                          </a:r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 planes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 h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577323669"/>
                      </a:ext>
                    </a:extLst>
                  </a:tr>
                  <a:tr h="261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TOTAL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45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720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9507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Table 3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3704969"/>
                  </p:ext>
                </p:extLst>
              </p:nvPr>
            </p:nvGraphicFramePr>
            <p:xfrm>
              <a:off x="251012" y="2136799"/>
              <a:ext cx="6185650" cy="38691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0259">
                      <a:extLst>
                        <a:ext uri="{9D8B030D-6E8A-4147-A177-3AD203B41FA5}">
                          <a16:colId xmlns:a16="http://schemas.microsoft.com/office/drawing/2014/main" val="1031543205"/>
                        </a:ext>
                      </a:extLst>
                    </a:gridCol>
                    <a:gridCol w="630428">
                      <a:extLst>
                        <a:ext uri="{9D8B030D-6E8A-4147-A177-3AD203B41FA5}">
                          <a16:colId xmlns:a16="http://schemas.microsoft.com/office/drawing/2014/main" val="2934833533"/>
                        </a:ext>
                      </a:extLst>
                    </a:gridCol>
                    <a:gridCol w="651605">
                      <a:extLst>
                        <a:ext uri="{9D8B030D-6E8A-4147-A177-3AD203B41FA5}">
                          <a16:colId xmlns:a16="http://schemas.microsoft.com/office/drawing/2014/main" val="903791980"/>
                        </a:ext>
                      </a:extLst>
                    </a:gridCol>
                    <a:gridCol w="484325">
                      <a:extLst>
                        <a:ext uri="{9D8B030D-6E8A-4147-A177-3AD203B41FA5}">
                          <a16:colId xmlns:a16="http://schemas.microsoft.com/office/drawing/2014/main" val="271360230"/>
                        </a:ext>
                      </a:extLst>
                    </a:gridCol>
                    <a:gridCol w="484325">
                      <a:extLst>
                        <a:ext uri="{9D8B030D-6E8A-4147-A177-3AD203B41FA5}">
                          <a16:colId xmlns:a16="http://schemas.microsoft.com/office/drawing/2014/main" val="3125864927"/>
                        </a:ext>
                      </a:extLst>
                    </a:gridCol>
                    <a:gridCol w="746177">
                      <a:extLst>
                        <a:ext uri="{9D8B030D-6E8A-4147-A177-3AD203B41FA5}">
                          <a16:colId xmlns:a16="http://schemas.microsoft.com/office/drawing/2014/main" val="2476153056"/>
                        </a:ext>
                      </a:extLst>
                    </a:gridCol>
                    <a:gridCol w="746177">
                      <a:extLst>
                        <a:ext uri="{9D8B030D-6E8A-4147-A177-3AD203B41FA5}">
                          <a16:colId xmlns:a16="http://schemas.microsoft.com/office/drawing/2014/main" val="2406980090"/>
                        </a:ext>
                      </a:extLst>
                    </a:gridCol>
                    <a:gridCol w="746177">
                      <a:extLst>
                        <a:ext uri="{9D8B030D-6E8A-4147-A177-3AD203B41FA5}">
                          <a16:colId xmlns:a16="http://schemas.microsoft.com/office/drawing/2014/main" val="2504345240"/>
                        </a:ext>
                      </a:extLst>
                    </a:gridCol>
                    <a:gridCol w="746177">
                      <a:extLst>
                        <a:ext uri="{9D8B030D-6E8A-4147-A177-3AD203B41FA5}">
                          <a16:colId xmlns:a16="http://schemas.microsoft.com/office/drawing/2014/main" val="3475285515"/>
                        </a:ext>
                      </a:extLst>
                    </a:gridCol>
                  </a:tblGrid>
                  <a:tr h="4759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Function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Types</a:t>
                          </a:r>
                          <a:endParaRPr lang="es-ES" sz="1400" noProof="0" dirty="0" smtClean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# per </a:t>
                          </a:r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cell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total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Leff</a:t>
                          </a:r>
                          <a:endParaRPr lang="es-ES" sz="1400" noProof="0" dirty="0" smtClean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[mm]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B</a:t>
                          </a: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[T]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G=B’</a:t>
                          </a:r>
                          <a:endParaRPr lang="es-ES" sz="1400" noProof="0" dirty="0" smtClean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[T/m]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S=½B’’</a:t>
                          </a:r>
                          <a:endParaRPr lang="es-ES" sz="1400" noProof="0" dirty="0" smtClean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[T/m</a:t>
                          </a:r>
                          <a:r>
                            <a:rPr lang="es-ES" sz="1400" baseline="300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r>
                            <a:rPr lang="es-ES" sz="1400" baseline="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US" sz="1400" baseline="300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O=⅙B’’’</a:t>
                          </a:r>
                        </a:p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[T/m</a:t>
                          </a:r>
                          <a:r>
                            <a:rPr lang="es-ES" sz="1400" baseline="300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</a:t>
                          </a:r>
                          <a:r>
                            <a:rPr lang="es-ES" sz="1400" baseline="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US" sz="1400" baseline="30000" noProof="0" dirty="0" smtClean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2775911033"/>
                      </a:ext>
                    </a:extLst>
                  </a:tr>
                  <a:tr h="26101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bg1"/>
                              </a:solidFill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Bending</a:t>
                          </a:r>
                          <a:endParaRPr lang="en-US" sz="1400" noProof="0" dirty="0">
                            <a:solidFill>
                              <a:schemeClr val="bg1"/>
                            </a:solidFill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FE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QD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48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1050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1.05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-13.0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2772675846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QDS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605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1.04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-15.2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116089973"/>
                      </a:ext>
                    </a:extLst>
                  </a:tr>
                  <a:tr h="26101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Reverse</a:t>
                          </a:r>
                          <a:r>
                            <a:rPr lang="en-US" sz="1400" baseline="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 Bend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EA899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QF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160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-</a:t>
                          </a:r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0.52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+65.0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565037179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QFS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160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-</a:t>
                          </a:r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0.46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+</a:t>
                          </a:r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70.0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2434074134"/>
                      </a:ext>
                    </a:extLst>
                  </a:tr>
                  <a:tr h="261013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bg1"/>
                              </a:solidFill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Quadrupole</a:t>
                          </a:r>
                          <a:endParaRPr lang="en-US" sz="1400" noProof="0" dirty="0">
                            <a:solidFill>
                              <a:schemeClr val="bg1"/>
                            </a:solidFill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005A8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Q1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200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9745" marR="29745" marT="14873" marB="14873" anchor="ctr">
                        <a:blipFill>
                          <a:blip r:embed="rId3"/>
                          <a:stretch>
                            <a:fillRect l="-531967" t="-593023" r="-204918" b="-8279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303610710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250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9745" marR="29745" marT="14873" marB="14873" anchor="ctr">
                        <a:blipFill>
                          <a:blip r:embed="rId3"/>
                          <a:stretch>
                            <a:fillRect l="-531967" t="-693023" r="-204918" b="-7279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1846880912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Q3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32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200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9745" marR="29745" marT="14873" marB="14873" anchor="ctr">
                        <a:blipFill>
                          <a:blip r:embed="rId3"/>
                          <a:stretch>
                            <a:fillRect l="-531967" t="-793023" r="-204918" b="-6279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4006428064"/>
                      </a:ext>
                    </a:extLst>
                  </a:tr>
                  <a:tr h="26101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Sextupole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F4A9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SH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130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9745" marR="29745" marT="14873" marB="14873" anchor="ctr">
                        <a:blipFill>
                          <a:blip r:embed="rId3"/>
                          <a:stretch>
                            <a:fillRect l="-626829" t="-914286" r="-103252" b="-5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3241391547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pPr marL="0" marR="0" lvl="0" indent="0" algn="l" defTabSz="417190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SV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112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130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9745" marR="29745" marT="14873" marB="14873" anchor="ctr">
                        <a:blipFill>
                          <a:blip r:embed="rId3"/>
                          <a:stretch>
                            <a:fillRect l="-626829" t="-990698" r="-103252" b="-4302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3066352318"/>
                      </a:ext>
                    </a:extLst>
                  </a:tr>
                  <a:tr h="26101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Octupole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FF751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OH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9745" marR="29745" marT="14873" marB="14873" anchor="ctr">
                        <a:blipFill>
                          <a:blip r:embed="rId3"/>
                          <a:stretch>
                            <a:fillRect l="-732787" t="-1090698" r="-4098" b="-3302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1161000"/>
                      </a:ext>
                    </a:extLst>
                  </a:tr>
                  <a:tr h="261013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solidFill>
                          <a:srgbClr val="3BAF3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OV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7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112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50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9745" marR="29745" marT="14873" marB="14873" anchor="ctr">
                        <a:blipFill>
                          <a:blip r:embed="rId3"/>
                          <a:stretch>
                            <a:fillRect l="-732787" t="-1190698" r="-4098" b="-2302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9548641"/>
                      </a:ext>
                    </a:extLst>
                  </a:tr>
                  <a:tr h="261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Fast</a:t>
                          </a:r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Corr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834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CORR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64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10 </a:t>
                          </a:r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T·mm</a:t>
                          </a:r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 (0.5mrad) in </a:t>
                          </a:r>
                          <a:r>
                            <a:rPr lang="es-ES" sz="1400" noProof="0" dirty="0" err="1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both</a:t>
                          </a:r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 planes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tc h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2800" noProof="0" dirty="0"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/>
                    </a:tc>
                    <a:extLst>
                      <a:ext uri="{0D108BD9-81ED-4DB2-BD59-A6C34878D82A}">
                        <a16:rowId xmlns:a16="http://schemas.microsoft.com/office/drawing/2014/main" val="577323669"/>
                      </a:ext>
                    </a:extLst>
                  </a:tr>
                  <a:tr h="261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TOTAL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45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latin typeface="+mn-lt"/>
                              <a:ea typeface="Cambria" panose="02040503050406030204" pitchFamily="18" charset="0"/>
                              <a:cs typeface="Calibri" panose="020F0502020204030204" pitchFamily="34" charset="0"/>
                            </a:rPr>
                            <a:t>720</a:t>
                          </a:r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endParaRPr lang="en-US" sz="1400" noProof="0" dirty="0">
                            <a:latin typeface="+mn-lt"/>
                            <a:ea typeface="Cambria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 marL="29745" marR="29745" marT="14873" marB="14873" anchor="ctr"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95078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192" y="3551213"/>
            <a:ext cx="5382237" cy="1040304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10314563" y="3194182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center of the cell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11621620" y="3506388"/>
            <a:ext cx="0" cy="386072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543252" y="4628470"/>
            <a:ext cx="366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Distances between effective lengths in [cm]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7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/>
              <a:t>Main dipoles </a:t>
            </a:r>
            <a:r>
              <a:rPr lang="en-US" sz="2000" dirty="0" smtClean="0"/>
              <a:t>(</a:t>
            </a:r>
            <a:r>
              <a:rPr lang="en-US" sz="2000" b="1" dirty="0" smtClean="0"/>
              <a:t>QD </a:t>
            </a:r>
            <a:r>
              <a:rPr lang="en-US" sz="2000" dirty="0" smtClean="0"/>
              <a:t>and </a:t>
            </a:r>
            <a:r>
              <a:rPr lang="en-US" sz="2000" b="1" dirty="0" smtClean="0"/>
              <a:t>QDS</a:t>
            </a:r>
            <a:r>
              <a:rPr lang="en-US" sz="2000" dirty="0" smtClean="0"/>
              <a:t>) have transversal gradient, with a moderate gradient-to-field ratio. They have been implemented as </a:t>
            </a:r>
            <a:r>
              <a:rPr lang="en-US" sz="2000" b="1" dirty="0" smtClean="0"/>
              <a:t>2-pole conventional C-shape magnets</a:t>
            </a:r>
            <a:r>
              <a:rPr lang="en-US" sz="2000" dirty="0" smtClean="0"/>
              <a:t>, with a </a:t>
            </a:r>
            <a:r>
              <a:rPr lang="en-US" sz="2000" b="1" dirty="0" smtClean="0">
                <a:solidFill>
                  <a:srgbClr val="125E9F"/>
                </a:solidFill>
              </a:rPr>
              <a:t>vertical opening</a:t>
            </a:r>
            <a:r>
              <a:rPr lang="en-US" sz="2000" b="1" dirty="0" smtClean="0"/>
              <a:t> </a:t>
            </a:r>
            <a:r>
              <a:rPr lang="en-US" sz="2000" dirty="0" smtClean="0"/>
              <a:t>of </a:t>
            </a:r>
            <a:r>
              <a:rPr lang="en-US" sz="2000" b="1" dirty="0" smtClean="0">
                <a:solidFill>
                  <a:srgbClr val="125E9F"/>
                </a:solidFill>
              </a:rPr>
              <a:t>20mm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In the case of </a:t>
            </a:r>
            <a:r>
              <a:rPr lang="en-US" sz="2000" b="1" dirty="0" smtClean="0"/>
              <a:t>QDS</a:t>
            </a:r>
            <a:r>
              <a:rPr lang="en-US" sz="2000" dirty="0" smtClean="0"/>
              <a:t>, where field tuning is not mandatory, </a:t>
            </a:r>
            <a:r>
              <a:rPr lang="en-US" sz="2000" b="1" dirty="0" smtClean="0">
                <a:solidFill>
                  <a:srgbClr val="125E9F"/>
                </a:solidFill>
              </a:rPr>
              <a:t>a pure PM version has been designed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In the case of </a:t>
            </a:r>
            <a:r>
              <a:rPr lang="en-US" sz="2000" b="1" dirty="0" smtClean="0"/>
              <a:t>QD</a:t>
            </a:r>
            <a:r>
              <a:rPr lang="en-US" sz="2000" dirty="0" smtClean="0"/>
              <a:t>, an alternative </a:t>
            </a:r>
            <a:r>
              <a:rPr lang="en-US" sz="2000" b="1" dirty="0" smtClean="0">
                <a:solidFill>
                  <a:srgbClr val="125E9F"/>
                </a:solidFill>
              </a:rPr>
              <a:t>“</a:t>
            </a:r>
            <a:r>
              <a:rPr lang="en-US" sz="2000" b="1" dirty="0" err="1" smtClean="0">
                <a:solidFill>
                  <a:srgbClr val="125E9F"/>
                </a:solidFill>
              </a:rPr>
              <a:t>Superbend</a:t>
            </a:r>
            <a:r>
              <a:rPr lang="en-US" sz="2000" b="1" dirty="0" smtClean="0">
                <a:solidFill>
                  <a:srgbClr val="125E9F"/>
                </a:solidFill>
              </a:rPr>
              <a:t>” version </a:t>
            </a:r>
            <a:r>
              <a:rPr lang="en-US" sz="2000" dirty="0" smtClean="0"/>
              <a:t>with a central high-field pole (</a:t>
            </a:r>
            <a:r>
              <a:rPr lang="en-US" sz="2000" b="1" dirty="0" smtClean="0"/>
              <a:t>3.2T, 10.2mm pole gap</a:t>
            </a:r>
            <a:r>
              <a:rPr lang="en-US" sz="2000" dirty="0" smtClean="0"/>
              <a:t>) powered with </a:t>
            </a:r>
            <a:r>
              <a:rPr lang="en-US" sz="2000" dirty="0" err="1" smtClean="0"/>
              <a:t>NdFeB</a:t>
            </a:r>
            <a:r>
              <a:rPr lang="en-US" sz="2000" dirty="0" smtClean="0"/>
              <a:t> blocks has been developed for dipole BLs requiring </a:t>
            </a:r>
            <a:r>
              <a:rPr lang="en-US" sz="2000" b="1" dirty="0" smtClean="0"/>
              <a:t>higher critical energies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58" y="4291518"/>
            <a:ext cx="1635268" cy="21609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800" y="4860895"/>
            <a:ext cx="1245968" cy="15915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8A1708-60C0-4532-B680-A0628C369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0615" y="4606728"/>
            <a:ext cx="1698500" cy="17677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F96409-A658-4934-9312-C70D8B4C31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3842" y="4606728"/>
            <a:ext cx="2372437" cy="190893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0743634-5810-4F20-A5A5-FE3F401121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20995" y="4685834"/>
            <a:ext cx="1420926" cy="17398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1031" y="4012720"/>
            <a:ext cx="2020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QD resistive version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59500" y="4012720"/>
            <a:ext cx="21563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QDS resistive version</a:t>
            </a:r>
          </a:p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(embedded coils)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86400" y="4012720"/>
            <a:ext cx="2374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QD “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superbend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” version</a:t>
            </a:r>
          </a:p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(hybrid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resistive+PM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575294" y="4012720"/>
            <a:ext cx="1712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QDS PM version</a:t>
            </a:r>
          </a:p>
        </p:txBody>
      </p:sp>
    </p:spTree>
    <p:extLst>
      <p:ext uri="{BB962C8B-B14F-4D97-AF65-F5344CB8AC3E}">
        <p14:creationId xmlns:p14="http://schemas.microsoft.com/office/powerpoint/2010/main" val="188138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55930"/>
            <a:ext cx="7581901" cy="5236944"/>
          </a:xfrm>
        </p:spPr>
        <p:txBody>
          <a:bodyPr>
            <a:normAutofit fontScale="92500" lnSpcReduction="10000"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000" b="1" dirty="0" smtClean="0"/>
              <a:t>Pure quadrupoles </a:t>
            </a:r>
            <a:r>
              <a:rPr lang="en-US" sz="2000" dirty="0" smtClean="0"/>
              <a:t>at the end of each cell (</a:t>
            </a:r>
            <a:r>
              <a:rPr lang="en-US" sz="2000" b="1" dirty="0" smtClean="0"/>
              <a:t>Q1-Q2-Q3</a:t>
            </a:r>
            <a:r>
              <a:rPr lang="en-US" sz="2000" dirty="0" smtClean="0"/>
              <a:t>) have a common transversal geometry and an </a:t>
            </a:r>
            <a:r>
              <a:rPr lang="en-US" sz="2000" b="1" dirty="0" smtClean="0">
                <a:solidFill>
                  <a:srgbClr val="125E9F"/>
                </a:solidFill>
              </a:rPr>
              <a:t>aperture diameter </a:t>
            </a:r>
            <a:r>
              <a:rPr lang="en-US" sz="2000" dirty="0" smtClean="0"/>
              <a:t>of </a:t>
            </a:r>
            <a:r>
              <a:rPr lang="en-US" sz="2000" b="1" dirty="0" smtClean="0">
                <a:solidFill>
                  <a:srgbClr val="125E9F"/>
                </a:solidFill>
              </a:rPr>
              <a:t>20mm</a:t>
            </a:r>
            <a:r>
              <a:rPr lang="en-US" sz="2000" dirty="0" smtClean="0"/>
              <a:t>, allowing them to reach up to </a:t>
            </a:r>
            <a:r>
              <a:rPr lang="en-US" sz="2000" b="1" dirty="0" smtClean="0"/>
              <a:t>110T/m</a:t>
            </a:r>
            <a:r>
              <a:rPr lang="en-US" sz="2000" dirty="0" smtClean="0"/>
              <a:t> with an </a:t>
            </a:r>
            <a:r>
              <a:rPr lang="en-US" sz="2000" b="1" dirty="0" smtClean="0"/>
              <a:t>efficiency &gt;90%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000" b="1" dirty="0" smtClean="0"/>
              <a:t>Reverse bends </a:t>
            </a:r>
            <a:r>
              <a:rPr lang="en-US" sz="2000" dirty="0" smtClean="0"/>
              <a:t>(</a:t>
            </a:r>
            <a:r>
              <a:rPr lang="en-US" sz="2000" b="1" dirty="0" smtClean="0"/>
              <a:t>QF-QFS</a:t>
            </a:r>
            <a:r>
              <a:rPr lang="en-US" sz="2000" dirty="0" smtClean="0"/>
              <a:t>) require a high gradient </a:t>
            </a:r>
            <a:r>
              <a:rPr lang="en-US" sz="2000" b="1" dirty="0" smtClean="0"/>
              <a:t>(~70T/m</a:t>
            </a:r>
            <a:r>
              <a:rPr lang="en-US" sz="2000" dirty="0" smtClean="0"/>
              <a:t>) and a moderate field </a:t>
            </a:r>
            <a:r>
              <a:rPr lang="en-US" sz="2000" b="1" dirty="0" smtClean="0"/>
              <a:t>(~0.5T</a:t>
            </a:r>
            <a:r>
              <a:rPr lang="en-US" sz="2000" dirty="0" smtClean="0"/>
              <a:t>), and hence they have been implemented as </a:t>
            </a:r>
            <a:r>
              <a:rPr lang="en-US" sz="2000" b="1" dirty="0" smtClean="0"/>
              <a:t>horizontally displaced quadrupoles </a:t>
            </a:r>
            <a:r>
              <a:rPr lang="en-US" sz="2000" dirty="0" smtClean="0"/>
              <a:t>(</a:t>
            </a:r>
            <a:r>
              <a:rPr lang="en-US" sz="2000" b="1" dirty="0" smtClean="0"/>
              <a:t>5-8mm</a:t>
            </a:r>
            <a:r>
              <a:rPr lang="en-US" sz="2000" dirty="0" smtClean="0"/>
              <a:t>). Due to this, a larger </a:t>
            </a:r>
            <a:r>
              <a:rPr lang="en-US" sz="2000" b="1" dirty="0" smtClean="0">
                <a:solidFill>
                  <a:srgbClr val="125E9F"/>
                </a:solidFill>
              </a:rPr>
              <a:t>aperture diameter </a:t>
            </a:r>
            <a:r>
              <a:rPr lang="en-US" sz="2000" dirty="0" smtClean="0"/>
              <a:t>of </a:t>
            </a:r>
            <a:r>
              <a:rPr lang="en-US" sz="2000" b="1" dirty="0" smtClean="0">
                <a:solidFill>
                  <a:srgbClr val="125E9F"/>
                </a:solidFill>
              </a:rPr>
              <a:t>~28mm </a:t>
            </a:r>
            <a:r>
              <a:rPr lang="en-US" sz="2000" dirty="0" smtClean="0"/>
              <a:t>is required.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000" b="1" dirty="0" err="1" smtClean="0"/>
              <a:t>Sextupoles</a:t>
            </a:r>
            <a:r>
              <a:rPr lang="en-US" sz="2000" dirty="0" smtClean="0"/>
              <a:t> (</a:t>
            </a:r>
            <a:r>
              <a:rPr lang="en-US" sz="2000" b="1" dirty="0" smtClean="0"/>
              <a:t>SH-SV</a:t>
            </a:r>
            <a:r>
              <a:rPr lang="en-US" sz="2000" dirty="0" smtClean="0"/>
              <a:t>) shall reach </a:t>
            </a:r>
            <a:r>
              <a:rPr lang="en-US" sz="2000" b="1" dirty="0" smtClean="0"/>
              <a:t>5000T/m</a:t>
            </a:r>
            <a:r>
              <a:rPr lang="en-US" sz="2000" b="1" baseline="30000" dirty="0" smtClean="0"/>
              <a:t>2</a:t>
            </a:r>
            <a:r>
              <a:rPr lang="en-US" sz="2000" dirty="0" smtClean="0"/>
              <a:t> and they shall include correctors for H/V position and skew quadrupole. An </a:t>
            </a:r>
            <a:r>
              <a:rPr lang="en-US" sz="2000" b="1" dirty="0" smtClean="0">
                <a:solidFill>
                  <a:srgbClr val="125E9F"/>
                </a:solidFill>
              </a:rPr>
              <a:t>aperture diameter</a:t>
            </a:r>
            <a:r>
              <a:rPr lang="en-US" sz="2000" dirty="0" smtClean="0"/>
              <a:t> of </a:t>
            </a:r>
            <a:r>
              <a:rPr lang="en-US" sz="2000" b="1" dirty="0" smtClean="0">
                <a:solidFill>
                  <a:srgbClr val="125E9F"/>
                </a:solidFill>
              </a:rPr>
              <a:t>23mm</a:t>
            </a:r>
            <a:r>
              <a:rPr lang="en-US" sz="2000" dirty="0" smtClean="0"/>
              <a:t> has been used.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000" b="1" dirty="0" smtClean="0"/>
              <a:t>Fast correctors </a:t>
            </a:r>
            <a:r>
              <a:rPr lang="en-US" sz="2000" dirty="0" smtClean="0"/>
              <a:t>(</a:t>
            </a:r>
            <a:r>
              <a:rPr lang="en-US" sz="2000" b="1" dirty="0" smtClean="0"/>
              <a:t>COR</a:t>
            </a:r>
            <a:r>
              <a:rPr lang="en-US" sz="2000" dirty="0" smtClean="0"/>
              <a:t>) integrate a </a:t>
            </a:r>
            <a:r>
              <a:rPr lang="en-US" sz="2000" b="1" dirty="0" smtClean="0">
                <a:solidFill>
                  <a:srgbClr val="125E9F"/>
                </a:solidFill>
              </a:rPr>
              <a:t>horizontal and vertical </a:t>
            </a:r>
            <a:r>
              <a:rPr lang="en-US" sz="2000" b="1" dirty="0" err="1" smtClean="0">
                <a:solidFill>
                  <a:srgbClr val="125E9F"/>
                </a:solidFill>
              </a:rPr>
              <a:t>steerer</a:t>
            </a:r>
            <a:r>
              <a:rPr lang="en-US" sz="2000" b="1" dirty="0" smtClean="0">
                <a:solidFill>
                  <a:srgbClr val="125E9F"/>
                </a:solidFill>
              </a:rPr>
              <a:t> </a:t>
            </a:r>
            <a:r>
              <a:rPr lang="en-US" sz="2000" dirty="0" smtClean="0"/>
              <a:t>on the </a:t>
            </a:r>
            <a:r>
              <a:rPr lang="en-US" sz="2000" b="1" dirty="0" smtClean="0"/>
              <a:t>same yoke</a:t>
            </a:r>
            <a:r>
              <a:rPr lang="en-US" sz="2000" dirty="0" smtClean="0"/>
              <a:t>, with a </a:t>
            </a:r>
            <a:r>
              <a:rPr lang="en-US" sz="2000" b="1" dirty="0" smtClean="0"/>
              <a:t>6-pole design </a:t>
            </a:r>
            <a:r>
              <a:rPr lang="en-US" sz="2000" dirty="0" smtClean="0"/>
              <a:t>similar to the one developed for ESRF-EBS.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000" b="1" dirty="0" err="1" smtClean="0"/>
              <a:t>Octupoles</a:t>
            </a:r>
            <a:r>
              <a:rPr lang="en-US" sz="2000" dirty="0" smtClean="0"/>
              <a:t> (</a:t>
            </a:r>
            <a:r>
              <a:rPr lang="en-US" sz="2000" b="1" dirty="0" smtClean="0"/>
              <a:t>OH-OV</a:t>
            </a:r>
            <a:r>
              <a:rPr lang="en-US" sz="2000" dirty="0" smtClean="0"/>
              <a:t>)… we will look into them when we are back in Barcelona</a:t>
            </a:r>
            <a:r>
              <a:rPr lang="en-US" sz="1800" dirty="0" smtClean="0"/>
              <a:t>.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1157056" y="953901"/>
            <a:ext cx="609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Q3</a:t>
            </a:r>
            <a:endParaRPr lang="en-US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9946342" y="2363160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QF</a:t>
            </a:r>
            <a:endParaRPr lang="en-US" sz="28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306" y="1005816"/>
            <a:ext cx="1264226" cy="150546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040" y="2171701"/>
            <a:ext cx="1396224" cy="175353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306" y="3490992"/>
            <a:ext cx="1352983" cy="156349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557" y="4621837"/>
            <a:ext cx="686164" cy="126763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1057885" y="3364633"/>
            <a:ext cx="550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SV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8485601" y="4468067"/>
            <a:ext cx="805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19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/>
              <a:t>All magnet types </a:t>
            </a:r>
            <a:r>
              <a:rPr lang="en-US" sz="2000" dirty="0" smtClean="0"/>
              <a:t>(except </a:t>
            </a:r>
            <a:r>
              <a:rPr lang="en-US" sz="2000" dirty="0" err="1" smtClean="0"/>
              <a:t>octupoles</a:t>
            </a:r>
            <a:r>
              <a:rPr lang="en-US" sz="2000" dirty="0" smtClean="0"/>
              <a:t>) are </a:t>
            </a:r>
            <a:r>
              <a:rPr lang="en-US" sz="2000" b="1" dirty="0" smtClean="0">
                <a:solidFill>
                  <a:srgbClr val="125E9F"/>
                </a:solidFill>
              </a:rPr>
              <a:t>currently being prototyped</a:t>
            </a:r>
            <a:r>
              <a:rPr lang="en-US" sz="2000" dirty="0" smtClean="0"/>
              <a:t>. Prototypes will be received by the </a:t>
            </a:r>
            <a:r>
              <a:rPr lang="en-US" sz="2000" b="1" dirty="0" smtClean="0"/>
              <a:t>end of 2025</a:t>
            </a:r>
            <a:r>
              <a:rPr lang="en-US" sz="2000" dirty="0" smtClean="0"/>
              <a:t>, and they will be used to test/verify</a:t>
            </a:r>
            <a:r>
              <a:rPr lang="en-US" sz="1800" dirty="0" smtClean="0"/>
              <a:t>:</a:t>
            </a:r>
          </a:p>
          <a:p>
            <a:pPr marL="742950" lvl="1" indent="-285750">
              <a:spcAft>
                <a:spcPts val="600"/>
              </a:spcAft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magnet technologies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 EM vs PM, conventional vs embedded coils…</a:t>
            </a:r>
          </a:p>
          <a:p>
            <a:pPr marL="742950" lvl="1" indent="-285750">
              <a:spcAft>
                <a:spcPts val="600"/>
              </a:spcAft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performance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of the developed designs: field/gradient levels, linearity/efficiency, multipolar content, magnetic axis stability with current, cross-talk between main component and correctors for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sextupoles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</a:p>
          <a:p>
            <a:pPr marL="742950" lvl="1" indent="-285750">
              <a:spcAft>
                <a:spcPts val="600"/>
              </a:spcAft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Mechanical accuracy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issues: pole machining precision, repeatability upon dismounting/remounting, tolerances coil manufacturing, compactness of the engineering design (power/water distribution systems)…</a:t>
            </a:r>
          </a:p>
          <a:p>
            <a:pPr marL="742950" lvl="1" indent="-285750">
              <a:spcAft>
                <a:spcPts val="600"/>
              </a:spcAft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Mechanical integration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aspects: mounting mechanism on girders, vacuum chamber assembly…</a:t>
            </a:r>
          </a:p>
          <a:p>
            <a:pPr marL="742950" lvl="1" indent="-285750">
              <a:spcAft>
                <a:spcPts val="600"/>
              </a:spcAft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Cross-talk effects between adjacent magnets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spcAft>
                <a:spcPts val="600"/>
              </a:spcAft>
            </a:pPr>
            <a:r>
              <a:rPr lang="en-US" sz="2000" b="1" dirty="0" smtClean="0">
                <a:solidFill>
                  <a:srgbClr val="125E9F"/>
                </a:solidFill>
              </a:rPr>
              <a:t>Characterization</a:t>
            </a:r>
            <a:r>
              <a:rPr lang="en-US" sz="2000" dirty="0" smtClean="0"/>
              <a:t> will be carried out at </a:t>
            </a:r>
            <a:r>
              <a:rPr lang="en-US" sz="2000" b="1" dirty="0" smtClean="0"/>
              <a:t>Magnetic Measurements laboratory</a:t>
            </a:r>
            <a:r>
              <a:rPr lang="en-US" sz="2000" dirty="0" smtClean="0"/>
              <a:t> at </a:t>
            </a:r>
            <a:r>
              <a:rPr lang="en-US" sz="2000" b="1" dirty="0" smtClean="0"/>
              <a:t>ALBA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79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8840068" y="5134390"/>
            <a:ext cx="1577788" cy="1042292"/>
            <a:chOff x="8317411" y="3599458"/>
            <a:chExt cx="1577788" cy="2577224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8317411" y="3599458"/>
              <a:ext cx="0" cy="1922801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366282" y="3599458"/>
              <a:ext cx="0" cy="221863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9895199" y="3599458"/>
              <a:ext cx="0" cy="2577224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55930"/>
            <a:ext cx="10738449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In the case of the </a:t>
            </a:r>
            <a:r>
              <a:rPr lang="en-US" sz="2000" b="1" dirty="0" smtClean="0"/>
              <a:t>series magnets</a:t>
            </a:r>
            <a:r>
              <a:rPr lang="en-US" sz="2000" dirty="0" smtClean="0"/>
              <a:t>, the </a:t>
            </a:r>
            <a:r>
              <a:rPr lang="en-US" sz="2000" b="1" dirty="0" smtClean="0">
                <a:solidFill>
                  <a:srgbClr val="125E9F"/>
                </a:solidFill>
              </a:rPr>
              <a:t>strategy for the characterization is still under development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We will explore the </a:t>
            </a:r>
            <a:r>
              <a:rPr lang="en-US" sz="2000" b="1" dirty="0" smtClean="0"/>
              <a:t>possibility of outsourcing at least a part of the characterization to manufacturing companies</a:t>
            </a:r>
            <a:r>
              <a:rPr lang="en-US" sz="2000" dirty="0" smtClean="0"/>
              <a:t>, but taking into account the experience from other labs </a:t>
            </a:r>
            <a:r>
              <a:rPr lang="en-US" sz="2000" b="1" u="sng" dirty="0" smtClean="0"/>
              <a:t>our “Plan A” assumes that the characterization will be carried out in-house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We will have to characterize:</a:t>
            </a:r>
          </a:p>
          <a:p>
            <a:pPr marL="814388" lvl="1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80 curves magnets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(QD and QDS) →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Hall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probe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bench</a:t>
            </a:r>
          </a:p>
          <a:p>
            <a:pPr marL="814388" lvl="1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640 straight magnets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(multipolar magnets of all sorts) →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Stretched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Wire (SW)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bench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 smtClean="0"/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612703"/>
              </p:ext>
            </p:extLst>
          </p:nvPr>
        </p:nvGraphicFramePr>
        <p:xfrm>
          <a:off x="5169308" y="4392710"/>
          <a:ext cx="6296208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342">
                  <a:extLst>
                    <a:ext uri="{9D8B030D-6E8A-4147-A177-3AD203B41FA5}">
                      <a16:colId xmlns:a16="http://schemas.microsoft.com/office/drawing/2014/main" val="1093180645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68353759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2502498842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2040061818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3132941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793880188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94578046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2446052837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971424318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89902095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5147861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23085526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855863749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73221860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59480470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913418110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2996886137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38701764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74817967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184920666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1019140755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673500952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742274014"/>
                    </a:ext>
                  </a:extLst>
                </a:gridCol>
                <a:gridCol w="262342">
                  <a:extLst>
                    <a:ext uri="{9D8B030D-6E8A-4147-A177-3AD203B41FA5}">
                      <a16:colId xmlns:a16="http://schemas.microsoft.com/office/drawing/2014/main" val="3052740775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es-ES" dirty="0"/>
                        <a:t>2025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/>
                        <a:t>2026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 smtClean="0"/>
                        <a:t>2027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 smtClean="0"/>
                        <a:t>2028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 smtClean="0"/>
                        <a:t>2029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ES" dirty="0" smtClean="0"/>
                        <a:t>2030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583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912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02224" y="5218157"/>
            <a:ext cx="147046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ALBA II</a:t>
            </a: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series magnets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5169308" y="5202306"/>
            <a:ext cx="1565889" cy="4096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Design</a:t>
            </a:r>
            <a:endParaRPr lang="en-US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6781055" y="5192529"/>
            <a:ext cx="2059014" cy="4096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Procurement</a:t>
            </a:r>
            <a:endParaRPr lang="en-US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7875556" y="5519169"/>
            <a:ext cx="2001258" cy="409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SAT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8458262" y="5845809"/>
            <a:ext cx="1959594" cy="4096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Pre-assembly</a:t>
            </a:r>
            <a:endParaRPr lang="en-US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10440783" y="5845809"/>
            <a:ext cx="1024733" cy="4096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Installation</a:t>
            </a:r>
            <a:endParaRPr lang="en-US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012" y="4053206"/>
            <a:ext cx="33337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According to the current plan, we are allocating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years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2000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characterize all the magnets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88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365125"/>
            <a:ext cx="76962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Outline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5675"/>
            <a:ext cx="10636624" cy="4733645"/>
          </a:xfrm>
        </p:spPr>
        <p:txBody>
          <a:bodyPr/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ALBA: today and upgrade plans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Magnets for ALBA II</a:t>
            </a:r>
            <a:endParaRPr lang="en-US" b="1" dirty="0"/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Magnetic measurement activities at ALBA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6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For the </a:t>
            </a:r>
            <a:r>
              <a:rPr lang="en-US" sz="2000" b="1" dirty="0" smtClean="0"/>
              <a:t>Hall probe measurements </a:t>
            </a:r>
            <a:r>
              <a:rPr lang="en-US" sz="2000" dirty="0" smtClean="0"/>
              <a:t>we will use the </a:t>
            </a:r>
            <a:r>
              <a:rPr lang="en-US" sz="2000" b="1" dirty="0" smtClean="0">
                <a:solidFill>
                  <a:srgbClr val="125E9F"/>
                </a:solidFill>
              </a:rPr>
              <a:t>existing system </a:t>
            </a:r>
            <a:r>
              <a:rPr lang="en-US" sz="2000" dirty="0" smtClean="0"/>
              <a:t>(</a:t>
            </a:r>
            <a:r>
              <a:rPr lang="en-US" sz="2000" b="1" dirty="0" smtClean="0"/>
              <a:t>x1</a:t>
            </a:r>
            <a:r>
              <a:rPr lang="en-US" sz="2000" dirty="0" smtClean="0"/>
              <a:t>) at our Magnetic Measurements Lab. Assuming 180 working days per year, we will have at least </a:t>
            </a:r>
            <a:r>
              <a:rPr lang="en-US" sz="2000" b="1" dirty="0" smtClean="0">
                <a:solidFill>
                  <a:srgbClr val="125E9F"/>
                </a:solidFill>
              </a:rPr>
              <a:t>4 days to characterize each dipolar magnet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In the case of </a:t>
            </a:r>
            <a:r>
              <a:rPr lang="en-US" sz="2000" b="1" dirty="0" smtClean="0"/>
              <a:t>Stretched Wire (SW) measurements</a:t>
            </a:r>
            <a:r>
              <a:rPr lang="en-US" sz="2000" dirty="0" smtClean="0"/>
              <a:t>, assuming </a:t>
            </a:r>
            <a:r>
              <a:rPr lang="en-US" sz="2000" b="1" dirty="0" smtClean="0"/>
              <a:t>1 day/magnet </a:t>
            </a:r>
            <a:r>
              <a:rPr lang="en-US" sz="2000" dirty="0" smtClean="0"/>
              <a:t>and 180 working days per year, we </a:t>
            </a:r>
            <a:r>
              <a:rPr lang="en-US" sz="2000" b="1" dirty="0" smtClean="0">
                <a:solidFill>
                  <a:srgbClr val="FF0000"/>
                </a:solidFill>
              </a:rPr>
              <a:t>will need at least two </a:t>
            </a:r>
            <a:r>
              <a:rPr lang="en-US" sz="2000" dirty="0" smtClean="0"/>
              <a:t>(</a:t>
            </a:r>
            <a:r>
              <a:rPr lang="en-US" sz="2000" b="1" dirty="0" smtClean="0"/>
              <a:t>x2</a:t>
            </a:r>
            <a:r>
              <a:rPr lang="en-US" sz="2000" dirty="0" smtClean="0"/>
              <a:t>) </a:t>
            </a:r>
            <a:r>
              <a:rPr lang="en-US" sz="2000" b="1" dirty="0" smtClean="0">
                <a:solidFill>
                  <a:srgbClr val="FF0000"/>
                </a:solidFill>
              </a:rPr>
              <a:t>systems</a:t>
            </a:r>
            <a:r>
              <a:rPr lang="en-US" sz="2000" dirty="0" smtClean="0"/>
              <a:t> in order to complete the task (</a:t>
            </a:r>
            <a:r>
              <a:rPr lang="en-US" sz="2000" b="1" dirty="0" smtClean="0"/>
              <a:t>640 magnets</a:t>
            </a:r>
            <a:r>
              <a:rPr lang="en-US" sz="2000" dirty="0" smtClean="0"/>
              <a:t>) within 2 years.</a:t>
            </a:r>
          </a:p>
          <a:p>
            <a:pPr marL="814388" lvl="1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We are in the process of procuring one system → hopefully to be at ALBA by the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end of 2025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814388" lvl="1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second system will be procured later on (it will not be needed until mid 2027).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 smtClean="0"/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4" name="Picture 7" descr="HallBenc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25" y="3915720"/>
            <a:ext cx="2473244" cy="247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9775"/>
          <a:stretch/>
        </p:blipFill>
        <p:spPr>
          <a:xfrm>
            <a:off x="5401483" y="4039159"/>
            <a:ext cx="3385330" cy="24267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0113" y="4064654"/>
            <a:ext cx="2144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Conventional Hall probe bench (ALBA)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04440" y="4702072"/>
            <a:ext cx="2022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ESRF Stretched Wire bench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11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By the moment Beam Dynamics group at ALBA has set an </a:t>
            </a:r>
            <a:r>
              <a:rPr lang="en-US" sz="2400" b="1" dirty="0" smtClean="0">
                <a:solidFill>
                  <a:srgbClr val="125E9F"/>
                </a:solidFill>
              </a:rPr>
              <a:t>error budget </a:t>
            </a:r>
            <a:r>
              <a:rPr lang="en-US" sz="2400" dirty="0" smtClean="0"/>
              <a:t>for </a:t>
            </a:r>
            <a:r>
              <a:rPr lang="en-US" sz="2400" b="1" dirty="0" smtClean="0"/>
              <a:t>magnets positioning </a:t>
            </a:r>
            <a:r>
              <a:rPr lang="en-US" sz="2400" dirty="0" smtClean="0"/>
              <a:t>of </a:t>
            </a:r>
            <a:r>
              <a:rPr lang="en-US" sz="2400" b="1" dirty="0" smtClean="0"/>
              <a:t>30μm </a:t>
            </a:r>
            <a:r>
              <a:rPr lang="en-US" sz="2400" b="1" i="1" dirty="0" smtClean="0"/>
              <a:t>rms</a:t>
            </a:r>
            <a:r>
              <a:rPr lang="en-US" sz="24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With this error allowance, our initial plan is </a:t>
            </a:r>
            <a:r>
              <a:rPr lang="en-US" sz="2400" b="1" dirty="0" err="1" smtClean="0">
                <a:solidFill>
                  <a:srgbClr val="125E9F"/>
                </a:solidFill>
              </a:rPr>
              <a:t>fiducializing</a:t>
            </a:r>
            <a:r>
              <a:rPr lang="en-US" sz="2400" b="1" dirty="0" smtClean="0">
                <a:solidFill>
                  <a:srgbClr val="125E9F"/>
                </a:solidFill>
              </a:rPr>
              <a:t> individual magnets using SW bench</a:t>
            </a:r>
            <a:r>
              <a:rPr lang="en-US" sz="2400" dirty="0" smtClean="0"/>
              <a:t> (which according to ESRF provides an </a:t>
            </a:r>
            <a:r>
              <a:rPr lang="en-US" sz="2400" b="1" dirty="0" smtClean="0"/>
              <a:t>accuracy of 20μm in both planes</a:t>
            </a:r>
            <a:r>
              <a:rPr lang="en-US" sz="2400" dirty="0" smtClean="0"/>
              <a:t>). Each </a:t>
            </a:r>
            <a:r>
              <a:rPr lang="en-US" sz="2400" b="1" dirty="0" smtClean="0"/>
              <a:t>magnet will have its own support allowing to adjust horizontal/vertical position and roll angle</a:t>
            </a:r>
            <a:r>
              <a:rPr lang="en-US" sz="2400" dirty="0" smtClean="0"/>
              <a:t>, and they will</a:t>
            </a:r>
            <a:r>
              <a:rPr lang="en-US" sz="2400" dirty="0" smtClean="0"/>
              <a:t> be </a:t>
            </a:r>
            <a:r>
              <a:rPr lang="en-US" sz="2400" b="1" dirty="0" smtClean="0">
                <a:solidFill>
                  <a:srgbClr val="125E9F"/>
                </a:solidFill>
              </a:rPr>
              <a:t>mounted on the girders according to the obtained </a:t>
            </a:r>
            <a:r>
              <a:rPr lang="en-US" sz="2400" b="1" dirty="0" err="1" smtClean="0">
                <a:solidFill>
                  <a:srgbClr val="125E9F"/>
                </a:solidFill>
              </a:rPr>
              <a:t>fiducialization</a:t>
            </a:r>
            <a:r>
              <a:rPr lang="en-US" sz="2400" b="1" dirty="0" smtClean="0">
                <a:solidFill>
                  <a:srgbClr val="125E9F"/>
                </a:solidFill>
              </a:rPr>
              <a:t> data</a:t>
            </a:r>
            <a:r>
              <a:rPr lang="en-US" sz="24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No magnetic verification of the relative alignment between the magnets </a:t>
            </a:r>
            <a:r>
              <a:rPr lang="en-US" sz="2400" dirty="0" smtClean="0"/>
              <a:t>assembled on each girder (vibrating wire measurements or similar) is intended.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692" y="5244750"/>
            <a:ext cx="5382237" cy="104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34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II magnets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/>
              <a:t>Spaces for magnetic characterization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867906" y="2139149"/>
            <a:ext cx="6530070" cy="3092410"/>
            <a:chOff x="521948" y="2501152"/>
            <a:chExt cx="7439598" cy="35231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1948" y="2501152"/>
              <a:ext cx="7439598" cy="3523130"/>
            </a:xfrm>
            <a:prstGeom prst="rect">
              <a:avLst/>
            </a:prstGeom>
          </p:spPr>
        </p:pic>
        <p:sp>
          <p:nvSpPr>
            <p:cNvPr id="6" name="Freeform 5"/>
            <p:cNvSpPr/>
            <p:nvPr/>
          </p:nvSpPr>
          <p:spPr>
            <a:xfrm>
              <a:off x="2355336" y="4482353"/>
              <a:ext cx="476250" cy="313765"/>
            </a:xfrm>
            <a:custGeom>
              <a:avLst/>
              <a:gdLst>
                <a:gd name="connsiteX0" fmla="*/ 0 w 457200"/>
                <a:gd name="connsiteY0" fmla="*/ 170329 h 313765"/>
                <a:gd name="connsiteX1" fmla="*/ 0 w 457200"/>
                <a:gd name="connsiteY1" fmla="*/ 313765 h 313765"/>
                <a:gd name="connsiteX2" fmla="*/ 71717 w 457200"/>
                <a:gd name="connsiteY2" fmla="*/ 304800 h 313765"/>
                <a:gd name="connsiteX3" fmla="*/ 268941 w 457200"/>
                <a:gd name="connsiteY3" fmla="*/ 242047 h 313765"/>
                <a:gd name="connsiteX4" fmla="*/ 394447 w 457200"/>
                <a:gd name="connsiteY4" fmla="*/ 125506 h 313765"/>
                <a:gd name="connsiteX5" fmla="*/ 457200 w 457200"/>
                <a:gd name="connsiteY5" fmla="*/ 62753 h 313765"/>
                <a:gd name="connsiteX6" fmla="*/ 376517 w 457200"/>
                <a:gd name="connsiteY6" fmla="*/ 0 h 313765"/>
                <a:gd name="connsiteX7" fmla="*/ 242047 w 457200"/>
                <a:gd name="connsiteY7" fmla="*/ 98612 h 313765"/>
                <a:gd name="connsiteX8" fmla="*/ 116541 w 457200"/>
                <a:gd name="connsiteY8" fmla="*/ 170329 h 313765"/>
                <a:gd name="connsiteX9" fmla="*/ 0 w 457200"/>
                <a:gd name="connsiteY9" fmla="*/ 170329 h 313765"/>
                <a:gd name="connsiteX0" fmla="*/ 0 w 459582"/>
                <a:gd name="connsiteY0" fmla="*/ 191760 h 313765"/>
                <a:gd name="connsiteX1" fmla="*/ 2382 w 459582"/>
                <a:gd name="connsiteY1" fmla="*/ 313765 h 313765"/>
                <a:gd name="connsiteX2" fmla="*/ 74099 w 459582"/>
                <a:gd name="connsiteY2" fmla="*/ 304800 h 313765"/>
                <a:gd name="connsiteX3" fmla="*/ 271323 w 459582"/>
                <a:gd name="connsiteY3" fmla="*/ 242047 h 313765"/>
                <a:gd name="connsiteX4" fmla="*/ 396829 w 459582"/>
                <a:gd name="connsiteY4" fmla="*/ 125506 h 313765"/>
                <a:gd name="connsiteX5" fmla="*/ 459582 w 459582"/>
                <a:gd name="connsiteY5" fmla="*/ 62753 h 313765"/>
                <a:gd name="connsiteX6" fmla="*/ 378899 w 459582"/>
                <a:gd name="connsiteY6" fmla="*/ 0 h 313765"/>
                <a:gd name="connsiteX7" fmla="*/ 244429 w 459582"/>
                <a:gd name="connsiteY7" fmla="*/ 98612 h 313765"/>
                <a:gd name="connsiteX8" fmla="*/ 118923 w 459582"/>
                <a:gd name="connsiteY8" fmla="*/ 170329 h 313765"/>
                <a:gd name="connsiteX9" fmla="*/ 0 w 459582"/>
                <a:gd name="connsiteY9" fmla="*/ 191760 h 313765"/>
                <a:gd name="connsiteX0" fmla="*/ 0 w 459582"/>
                <a:gd name="connsiteY0" fmla="*/ 191760 h 313765"/>
                <a:gd name="connsiteX1" fmla="*/ 2382 w 459582"/>
                <a:gd name="connsiteY1" fmla="*/ 313765 h 313765"/>
                <a:gd name="connsiteX2" fmla="*/ 74099 w 459582"/>
                <a:gd name="connsiteY2" fmla="*/ 304800 h 313765"/>
                <a:gd name="connsiteX3" fmla="*/ 271323 w 459582"/>
                <a:gd name="connsiteY3" fmla="*/ 242047 h 313765"/>
                <a:gd name="connsiteX4" fmla="*/ 439691 w 459582"/>
                <a:gd name="connsiteY4" fmla="*/ 108837 h 313765"/>
                <a:gd name="connsiteX5" fmla="*/ 459582 w 459582"/>
                <a:gd name="connsiteY5" fmla="*/ 62753 h 313765"/>
                <a:gd name="connsiteX6" fmla="*/ 378899 w 459582"/>
                <a:gd name="connsiteY6" fmla="*/ 0 h 313765"/>
                <a:gd name="connsiteX7" fmla="*/ 244429 w 459582"/>
                <a:gd name="connsiteY7" fmla="*/ 98612 h 313765"/>
                <a:gd name="connsiteX8" fmla="*/ 118923 w 459582"/>
                <a:gd name="connsiteY8" fmla="*/ 170329 h 313765"/>
                <a:gd name="connsiteX9" fmla="*/ 0 w 459582"/>
                <a:gd name="connsiteY9" fmla="*/ 191760 h 313765"/>
                <a:gd name="connsiteX0" fmla="*/ 0 w 459582"/>
                <a:gd name="connsiteY0" fmla="*/ 191760 h 313765"/>
                <a:gd name="connsiteX1" fmla="*/ 2382 w 459582"/>
                <a:gd name="connsiteY1" fmla="*/ 313765 h 313765"/>
                <a:gd name="connsiteX2" fmla="*/ 74099 w 459582"/>
                <a:gd name="connsiteY2" fmla="*/ 304800 h 313765"/>
                <a:gd name="connsiteX3" fmla="*/ 271323 w 459582"/>
                <a:gd name="connsiteY3" fmla="*/ 242047 h 313765"/>
                <a:gd name="connsiteX4" fmla="*/ 439691 w 459582"/>
                <a:gd name="connsiteY4" fmla="*/ 108837 h 313765"/>
                <a:gd name="connsiteX5" fmla="*/ 459582 w 459582"/>
                <a:gd name="connsiteY5" fmla="*/ 62753 h 313765"/>
                <a:gd name="connsiteX6" fmla="*/ 378899 w 459582"/>
                <a:gd name="connsiteY6" fmla="*/ 0 h 313765"/>
                <a:gd name="connsiteX7" fmla="*/ 196804 w 459582"/>
                <a:gd name="connsiteY7" fmla="*/ 139093 h 313765"/>
                <a:gd name="connsiteX8" fmla="*/ 118923 w 459582"/>
                <a:gd name="connsiteY8" fmla="*/ 170329 h 313765"/>
                <a:gd name="connsiteX9" fmla="*/ 0 w 459582"/>
                <a:gd name="connsiteY9" fmla="*/ 191760 h 313765"/>
                <a:gd name="connsiteX0" fmla="*/ 0 w 476250"/>
                <a:gd name="connsiteY0" fmla="*/ 191760 h 313765"/>
                <a:gd name="connsiteX1" fmla="*/ 2382 w 476250"/>
                <a:gd name="connsiteY1" fmla="*/ 313765 h 313765"/>
                <a:gd name="connsiteX2" fmla="*/ 74099 w 476250"/>
                <a:gd name="connsiteY2" fmla="*/ 304800 h 313765"/>
                <a:gd name="connsiteX3" fmla="*/ 271323 w 476250"/>
                <a:gd name="connsiteY3" fmla="*/ 242047 h 313765"/>
                <a:gd name="connsiteX4" fmla="*/ 439691 w 476250"/>
                <a:gd name="connsiteY4" fmla="*/ 108837 h 313765"/>
                <a:gd name="connsiteX5" fmla="*/ 476250 w 476250"/>
                <a:gd name="connsiteY5" fmla="*/ 79422 h 313765"/>
                <a:gd name="connsiteX6" fmla="*/ 378899 w 476250"/>
                <a:gd name="connsiteY6" fmla="*/ 0 h 313765"/>
                <a:gd name="connsiteX7" fmla="*/ 196804 w 476250"/>
                <a:gd name="connsiteY7" fmla="*/ 139093 h 313765"/>
                <a:gd name="connsiteX8" fmla="*/ 118923 w 476250"/>
                <a:gd name="connsiteY8" fmla="*/ 170329 h 313765"/>
                <a:gd name="connsiteX9" fmla="*/ 0 w 476250"/>
                <a:gd name="connsiteY9" fmla="*/ 191760 h 313765"/>
                <a:gd name="connsiteX0" fmla="*/ 0 w 476250"/>
                <a:gd name="connsiteY0" fmla="*/ 191760 h 313765"/>
                <a:gd name="connsiteX1" fmla="*/ 2382 w 476250"/>
                <a:gd name="connsiteY1" fmla="*/ 313765 h 313765"/>
                <a:gd name="connsiteX2" fmla="*/ 74099 w 476250"/>
                <a:gd name="connsiteY2" fmla="*/ 304800 h 313765"/>
                <a:gd name="connsiteX3" fmla="*/ 271323 w 476250"/>
                <a:gd name="connsiteY3" fmla="*/ 242047 h 313765"/>
                <a:gd name="connsiteX4" fmla="*/ 439691 w 476250"/>
                <a:gd name="connsiteY4" fmla="*/ 108837 h 313765"/>
                <a:gd name="connsiteX5" fmla="*/ 476250 w 476250"/>
                <a:gd name="connsiteY5" fmla="*/ 79422 h 313765"/>
                <a:gd name="connsiteX6" fmla="*/ 378899 w 476250"/>
                <a:gd name="connsiteY6" fmla="*/ 0 h 313765"/>
                <a:gd name="connsiteX7" fmla="*/ 273564 w 476250"/>
                <a:gd name="connsiteY7" fmla="*/ 75360 h 313765"/>
                <a:gd name="connsiteX8" fmla="*/ 196804 w 476250"/>
                <a:gd name="connsiteY8" fmla="*/ 139093 h 313765"/>
                <a:gd name="connsiteX9" fmla="*/ 118923 w 476250"/>
                <a:gd name="connsiteY9" fmla="*/ 170329 h 313765"/>
                <a:gd name="connsiteX10" fmla="*/ 0 w 476250"/>
                <a:gd name="connsiteY10" fmla="*/ 191760 h 313765"/>
                <a:gd name="connsiteX0" fmla="*/ 0 w 476250"/>
                <a:gd name="connsiteY0" fmla="*/ 191760 h 313765"/>
                <a:gd name="connsiteX1" fmla="*/ 2382 w 476250"/>
                <a:gd name="connsiteY1" fmla="*/ 313765 h 313765"/>
                <a:gd name="connsiteX2" fmla="*/ 74099 w 476250"/>
                <a:gd name="connsiteY2" fmla="*/ 304800 h 313765"/>
                <a:gd name="connsiteX3" fmla="*/ 271323 w 476250"/>
                <a:gd name="connsiteY3" fmla="*/ 242047 h 313765"/>
                <a:gd name="connsiteX4" fmla="*/ 439691 w 476250"/>
                <a:gd name="connsiteY4" fmla="*/ 108837 h 313765"/>
                <a:gd name="connsiteX5" fmla="*/ 476250 w 476250"/>
                <a:gd name="connsiteY5" fmla="*/ 79422 h 313765"/>
                <a:gd name="connsiteX6" fmla="*/ 378899 w 476250"/>
                <a:gd name="connsiteY6" fmla="*/ 0 h 313765"/>
                <a:gd name="connsiteX7" fmla="*/ 302139 w 476250"/>
                <a:gd name="connsiteY7" fmla="*/ 108697 h 313765"/>
                <a:gd name="connsiteX8" fmla="*/ 196804 w 476250"/>
                <a:gd name="connsiteY8" fmla="*/ 139093 h 313765"/>
                <a:gd name="connsiteX9" fmla="*/ 118923 w 476250"/>
                <a:gd name="connsiteY9" fmla="*/ 170329 h 313765"/>
                <a:gd name="connsiteX10" fmla="*/ 0 w 476250"/>
                <a:gd name="connsiteY10" fmla="*/ 191760 h 313765"/>
                <a:gd name="connsiteX0" fmla="*/ 0 w 476250"/>
                <a:gd name="connsiteY0" fmla="*/ 191760 h 313765"/>
                <a:gd name="connsiteX1" fmla="*/ 2382 w 476250"/>
                <a:gd name="connsiteY1" fmla="*/ 313765 h 313765"/>
                <a:gd name="connsiteX2" fmla="*/ 74099 w 476250"/>
                <a:gd name="connsiteY2" fmla="*/ 304800 h 313765"/>
                <a:gd name="connsiteX3" fmla="*/ 271323 w 476250"/>
                <a:gd name="connsiteY3" fmla="*/ 242047 h 313765"/>
                <a:gd name="connsiteX4" fmla="*/ 439691 w 476250"/>
                <a:gd name="connsiteY4" fmla="*/ 108837 h 313765"/>
                <a:gd name="connsiteX5" fmla="*/ 476250 w 476250"/>
                <a:gd name="connsiteY5" fmla="*/ 79422 h 313765"/>
                <a:gd name="connsiteX6" fmla="*/ 378899 w 476250"/>
                <a:gd name="connsiteY6" fmla="*/ 0 h 313765"/>
                <a:gd name="connsiteX7" fmla="*/ 271183 w 476250"/>
                <a:gd name="connsiteY7" fmla="*/ 75360 h 313765"/>
                <a:gd name="connsiteX8" fmla="*/ 196804 w 476250"/>
                <a:gd name="connsiteY8" fmla="*/ 139093 h 313765"/>
                <a:gd name="connsiteX9" fmla="*/ 118923 w 476250"/>
                <a:gd name="connsiteY9" fmla="*/ 170329 h 313765"/>
                <a:gd name="connsiteX10" fmla="*/ 0 w 476250"/>
                <a:gd name="connsiteY10" fmla="*/ 191760 h 313765"/>
                <a:gd name="connsiteX0" fmla="*/ 0 w 476250"/>
                <a:gd name="connsiteY0" fmla="*/ 191760 h 313765"/>
                <a:gd name="connsiteX1" fmla="*/ 2382 w 476250"/>
                <a:gd name="connsiteY1" fmla="*/ 313765 h 313765"/>
                <a:gd name="connsiteX2" fmla="*/ 131249 w 476250"/>
                <a:gd name="connsiteY2" fmla="*/ 192881 h 313765"/>
                <a:gd name="connsiteX3" fmla="*/ 271323 w 476250"/>
                <a:gd name="connsiteY3" fmla="*/ 242047 h 313765"/>
                <a:gd name="connsiteX4" fmla="*/ 439691 w 476250"/>
                <a:gd name="connsiteY4" fmla="*/ 108837 h 313765"/>
                <a:gd name="connsiteX5" fmla="*/ 476250 w 476250"/>
                <a:gd name="connsiteY5" fmla="*/ 79422 h 313765"/>
                <a:gd name="connsiteX6" fmla="*/ 378899 w 476250"/>
                <a:gd name="connsiteY6" fmla="*/ 0 h 313765"/>
                <a:gd name="connsiteX7" fmla="*/ 271183 w 476250"/>
                <a:gd name="connsiteY7" fmla="*/ 75360 h 313765"/>
                <a:gd name="connsiteX8" fmla="*/ 196804 w 476250"/>
                <a:gd name="connsiteY8" fmla="*/ 139093 h 313765"/>
                <a:gd name="connsiteX9" fmla="*/ 118923 w 476250"/>
                <a:gd name="connsiteY9" fmla="*/ 170329 h 313765"/>
                <a:gd name="connsiteX10" fmla="*/ 0 w 476250"/>
                <a:gd name="connsiteY10" fmla="*/ 191760 h 313765"/>
                <a:gd name="connsiteX0" fmla="*/ 0 w 476250"/>
                <a:gd name="connsiteY0" fmla="*/ 191760 h 313765"/>
                <a:gd name="connsiteX1" fmla="*/ 2382 w 476250"/>
                <a:gd name="connsiteY1" fmla="*/ 313765 h 313765"/>
                <a:gd name="connsiteX2" fmla="*/ 66955 w 476250"/>
                <a:gd name="connsiteY2" fmla="*/ 309562 h 313765"/>
                <a:gd name="connsiteX3" fmla="*/ 271323 w 476250"/>
                <a:gd name="connsiteY3" fmla="*/ 242047 h 313765"/>
                <a:gd name="connsiteX4" fmla="*/ 439691 w 476250"/>
                <a:gd name="connsiteY4" fmla="*/ 108837 h 313765"/>
                <a:gd name="connsiteX5" fmla="*/ 476250 w 476250"/>
                <a:gd name="connsiteY5" fmla="*/ 79422 h 313765"/>
                <a:gd name="connsiteX6" fmla="*/ 378899 w 476250"/>
                <a:gd name="connsiteY6" fmla="*/ 0 h 313765"/>
                <a:gd name="connsiteX7" fmla="*/ 271183 w 476250"/>
                <a:gd name="connsiteY7" fmla="*/ 75360 h 313765"/>
                <a:gd name="connsiteX8" fmla="*/ 196804 w 476250"/>
                <a:gd name="connsiteY8" fmla="*/ 139093 h 313765"/>
                <a:gd name="connsiteX9" fmla="*/ 118923 w 476250"/>
                <a:gd name="connsiteY9" fmla="*/ 170329 h 313765"/>
                <a:gd name="connsiteX10" fmla="*/ 0 w 476250"/>
                <a:gd name="connsiteY10" fmla="*/ 191760 h 313765"/>
                <a:gd name="connsiteX0" fmla="*/ 0 w 476250"/>
                <a:gd name="connsiteY0" fmla="*/ 191760 h 313765"/>
                <a:gd name="connsiteX1" fmla="*/ 2382 w 476250"/>
                <a:gd name="connsiteY1" fmla="*/ 313765 h 313765"/>
                <a:gd name="connsiteX2" fmla="*/ 66955 w 476250"/>
                <a:gd name="connsiteY2" fmla="*/ 309562 h 313765"/>
                <a:gd name="connsiteX3" fmla="*/ 271323 w 476250"/>
                <a:gd name="connsiteY3" fmla="*/ 242047 h 313765"/>
                <a:gd name="connsiteX4" fmla="*/ 439691 w 476250"/>
                <a:gd name="connsiteY4" fmla="*/ 108837 h 313765"/>
                <a:gd name="connsiteX5" fmla="*/ 476250 w 476250"/>
                <a:gd name="connsiteY5" fmla="*/ 79422 h 313765"/>
                <a:gd name="connsiteX6" fmla="*/ 378899 w 476250"/>
                <a:gd name="connsiteY6" fmla="*/ 0 h 313765"/>
                <a:gd name="connsiteX7" fmla="*/ 285470 w 476250"/>
                <a:gd name="connsiteY7" fmla="*/ 75360 h 313765"/>
                <a:gd name="connsiteX8" fmla="*/ 196804 w 476250"/>
                <a:gd name="connsiteY8" fmla="*/ 139093 h 313765"/>
                <a:gd name="connsiteX9" fmla="*/ 118923 w 476250"/>
                <a:gd name="connsiteY9" fmla="*/ 170329 h 313765"/>
                <a:gd name="connsiteX10" fmla="*/ 0 w 476250"/>
                <a:gd name="connsiteY10" fmla="*/ 191760 h 313765"/>
                <a:gd name="connsiteX0" fmla="*/ 0 w 476250"/>
                <a:gd name="connsiteY0" fmla="*/ 191760 h 313765"/>
                <a:gd name="connsiteX1" fmla="*/ 2382 w 476250"/>
                <a:gd name="connsiteY1" fmla="*/ 313765 h 313765"/>
                <a:gd name="connsiteX2" fmla="*/ 66955 w 476250"/>
                <a:gd name="connsiteY2" fmla="*/ 309562 h 313765"/>
                <a:gd name="connsiteX3" fmla="*/ 271323 w 476250"/>
                <a:gd name="connsiteY3" fmla="*/ 242047 h 313765"/>
                <a:gd name="connsiteX4" fmla="*/ 315866 w 476250"/>
                <a:gd name="connsiteY4" fmla="*/ 99312 h 313765"/>
                <a:gd name="connsiteX5" fmla="*/ 476250 w 476250"/>
                <a:gd name="connsiteY5" fmla="*/ 79422 h 313765"/>
                <a:gd name="connsiteX6" fmla="*/ 378899 w 476250"/>
                <a:gd name="connsiteY6" fmla="*/ 0 h 313765"/>
                <a:gd name="connsiteX7" fmla="*/ 285470 w 476250"/>
                <a:gd name="connsiteY7" fmla="*/ 75360 h 313765"/>
                <a:gd name="connsiteX8" fmla="*/ 196804 w 476250"/>
                <a:gd name="connsiteY8" fmla="*/ 139093 h 313765"/>
                <a:gd name="connsiteX9" fmla="*/ 118923 w 476250"/>
                <a:gd name="connsiteY9" fmla="*/ 170329 h 313765"/>
                <a:gd name="connsiteX10" fmla="*/ 0 w 476250"/>
                <a:gd name="connsiteY10" fmla="*/ 191760 h 313765"/>
                <a:gd name="connsiteX0" fmla="*/ 0 w 476250"/>
                <a:gd name="connsiteY0" fmla="*/ 191760 h 313765"/>
                <a:gd name="connsiteX1" fmla="*/ 2382 w 476250"/>
                <a:gd name="connsiteY1" fmla="*/ 313765 h 313765"/>
                <a:gd name="connsiteX2" fmla="*/ 66955 w 476250"/>
                <a:gd name="connsiteY2" fmla="*/ 309562 h 313765"/>
                <a:gd name="connsiteX3" fmla="*/ 271323 w 476250"/>
                <a:gd name="connsiteY3" fmla="*/ 242047 h 313765"/>
                <a:gd name="connsiteX4" fmla="*/ 444453 w 476250"/>
                <a:gd name="connsiteY4" fmla="*/ 106455 h 313765"/>
                <a:gd name="connsiteX5" fmla="*/ 476250 w 476250"/>
                <a:gd name="connsiteY5" fmla="*/ 79422 h 313765"/>
                <a:gd name="connsiteX6" fmla="*/ 378899 w 476250"/>
                <a:gd name="connsiteY6" fmla="*/ 0 h 313765"/>
                <a:gd name="connsiteX7" fmla="*/ 285470 w 476250"/>
                <a:gd name="connsiteY7" fmla="*/ 75360 h 313765"/>
                <a:gd name="connsiteX8" fmla="*/ 196804 w 476250"/>
                <a:gd name="connsiteY8" fmla="*/ 139093 h 313765"/>
                <a:gd name="connsiteX9" fmla="*/ 118923 w 476250"/>
                <a:gd name="connsiteY9" fmla="*/ 170329 h 313765"/>
                <a:gd name="connsiteX10" fmla="*/ 0 w 476250"/>
                <a:gd name="connsiteY10" fmla="*/ 191760 h 31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6250" h="313765">
                  <a:moveTo>
                    <a:pt x="0" y="191760"/>
                  </a:moveTo>
                  <a:lnTo>
                    <a:pt x="2382" y="313765"/>
                  </a:lnTo>
                  <a:lnTo>
                    <a:pt x="66955" y="309562"/>
                  </a:lnTo>
                  <a:lnTo>
                    <a:pt x="271323" y="242047"/>
                  </a:lnTo>
                  <a:lnTo>
                    <a:pt x="444453" y="106455"/>
                  </a:lnTo>
                  <a:lnTo>
                    <a:pt x="476250" y="79422"/>
                  </a:lnTo>
                  <a:lnTo>
                    <a:pt x="378899" y="0"/>
                  </a:lnTo>
                  <a:lnTo>
                    <a:pt x="285470" y="75360"/>
                  </a:lnTo>
                  <a:lnTo>
                    <a:pt x="196804" y="139093"/>
                  </a:lnTo>
                  <a:lnTo>
                    <a:pt x="118923" y="170329"/>
                  </a:lnTo>
                  <a:lnTo>
                    <a:pt x="0" y="191760"/>
                  </a:lnTo>
                  <a:close/>
                </a:path>
              </a:pathLst>
            </a:custGeom>
            <a:solidFill>
              <a:srgbClr val="FF9999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7378064" y="3936366"/>
              <a:ext cx="408940" cy="448310"/>
            </a:xfrm>
            <a:custGeom>
              <a:avLst/>
              <a:gdLst>
                <a:gd name="connsiteX0" fmla="*/ 220980 w 510540"/>
                <a:gd name="connsiteY0" fmla="*/ 0 h 655320"/>
                <a:gd name="connsiteX1" fmla="*/ 510540 w 510540"/>
                <a:gd name="connsiteY1" fmla="*/ 137160 h 655320"/>
                <a:gd name="connsiteX2" fmla="*/ 289560 w 510540"/>
                <a:gd name="connsiteY2" fmla="*/ 655320 h 655320"/>
                <a:gd name="connsiteX3" fmla="*/ 0 w 510540"/>
                <a:gd name="connsiteY3" fmla="*/ 533400 h 655320"/>
                <a:gd name="connsiteX4" fmla="*/ 220980 w 510540"/>
                <a:gd name="connsiteY4" fmla="*/ 0 h 655320"/>
                <a:gd name="connsiteX0" fmla="*/ 220980 w 510540"/>
                <a:gd name="connsiteY0" fmla="*/ 0 h 678201"/>
                <a:gd name="connsiteX1" fmla="*/ 510540 w 510540"/>
                <a:gd name="connsiteY1" fmla="*/ 137160 h 678201"/>
                <a:gd name="connsiteX2" fmla="*/ 375285 w 510540"/>
                <a:gd name="connsiteY2" fmla="*/ 678201 h 678201"/>
                <a:gd name="connsiteX3" fmla="*/ 0 w 510540"/>
                <a:gd name="connsiteY3" fmla="*/ 533400 h 678201"/>
                <a:gd name="connsiteX4" fmla="*/ 220980 w 510540"/>
                <a:gd name="connsiteY4" fmla="*/ 0 h 678201"/>
                <a:gd name="connsiteX0" fmla="*/ 151130 w 440690"/>
                <a:gd name="connsiteY0" fmla="*/ 0 h 678201"/>
                <a:gd name="connsiteX1" fmla="*/ 440690 w 440690"/>
                <a:gd name="connsiteY1" fmla="*/ 137160 h 678201"/>
                <a:gd name="connsiteX2" fmla="*/ 305435 w 440690"/>
                <a:gd name="connsiteY2" fmla="*/ 678201 h 678201"/>
                <a:gd name="connsiteX3" fmla="*/ 0 w 440690"/>
                <a:gd name="connsiteY3" fmla="*/ 547128 h 678201"/>
                <a:gd name="connsiteX4" fmla="*/ 151130 w 440690"/>
                <a:gd name="connsiteY4" fmla="*/ 0 h 678201"/>
                <a:gd name="connsiteX0" fmla="*/ 230505 w 440690"/>
                <a:gd name="connsiteY0" fmla="*/ 0 h 637015"/>
                <a:gd name="connsiteX1" fmla="*/ 440690 w 440690"/>
                <a:gd name="connsiteY1" fmla="*/ 95974 h 637015"/>
                <a:gd name="connsiteX2" fmla="*/ 305435 w 440690"/>
                <a:gd name="connsiteY2" fmla="*/ 637015 h 637015"/>
                <a:gd name="connsiteX3" fmla="*/ 0 w 440690"/>
                <a:gd name="connsiteY3" fmla="*/ 505942 h 637015"/>
                <a:gd name="connsiteX4" fmla="*/ 230505 w 440690"/>
                <a:gd name="connsiteY4" fmla="*/ 0 h 637015"/>
                <a:gd name="connsiteX0" fmla="*/ 173355 w 440690"/>
                <a:gd name="connsiteY0" fmla="*/ 0 h 682778"/>
                <a:gd name="connsiteX1" fmla="*/ 440690 w 440690"/>
                <a:gd name="connsiteY1" fmla="*/ 141737 h 682778"/>
                <a:gd name="connsiteX2" fmla="*/ 305435 w 440690"/>
                <a:gd name="connsiteY2" fmla="*/ 682778 h 682778"/>
                <a:gd name="connsiteX3" fmla="*/ 0 w 440690"/>
                <a:gd name="connsiteY3" fmla="*/ 551705 h 682778"/>
                <a:gd name="connsiteX4" fmla="*/ 173355 w 440690"/>
                <a:gd name="connsiteY4" fmla="*/ 0 h 682778"/>
                <a:gd name="connsiteX0" fmla="*/ 173355 w 431165"/>
                <a:gd name="connsiteY0" fmla="*/ 0 h 682778"/>
                <a:gd name="connsiteX1" fmla="*/ 431165 w 431165"/>
                <a:gd name="connsiteY1" fmla="*/ 155466 h 682778"/>
                <a:gd name="connsiteX2" fmla="*/ 305435 w 431165"/>
                <a:gd name="connsiteY2" fmla="*/ 682778 h 682778"/>
                <a:gd name="connsiteX3" fmla="*/ 0 w 431165"/>
                <a:gd name="connsiteY3" fmla="*/ 551705 h 682778"/>
                <a:gd name="connsiteX4" fmla="*/ 173355 w 431165"/>
                <a:gd name="connsiteY4" fmla="*/ 0 h 682778"/>
                <a:gd name="connsiteX0" fmla="*/ 173355 w 431165"/>
                <a:gd name="connsiteY0" fmla="*/ 0 h 705659"/>
                <a:gd name="connsiteX1" fmla="*/ 431165 w 431165"/>
                <a:gd name="connsiteY1" fmla="*/ 155466 h 705659"/>
                <a:gd name="connsiteX2" fmla="*/ 280035 w 431165"/>
                <a:gd name="connsiteY2" fmla="*/ 705659 h 705659"/>
                <a:gd name="connsiteX3" fmla="*/ 0 w 431165"/>
                <a:gd name="connsiteY3" fmla="*/ 551705 h 705659"/>
                <a:gd name="connsiteX4" fmla="*/ 173355 w 431165"/>
                <a:gd name="connsiteY4" fmla="*/ 0 h 705659"/>
                <a:gd name="connsiteX0" fmla="*/ 173355 w 421640"/>
                <a:gd name="connsiteY0" fmla="*/ 0 h 705659"/>
                <a:gd name="connsiteX1" fmla="*/ 421640 w 421640"/>
                <a:gd name="connsiteY1" fmla="*/ 192076 h 705659"/>
                <a:gd name="connsiteX2" fmla="*/ 280035 w 421640"/>
                <a:gd name="connsiteY2" fmla="*/ 705659 h 705659"/>
                <a:gd name="connsiteX3" fmla="*/ 0 w 421640"/>
                <a:gd name="connsiteY3" fmla="*/ 551705 h 705659"/>
                <a:gd name="connsiteX4" fmla="*/ 173355 w 421640"/>
                <a:gd name="connsiteY4" fmla="*/ 0 h 705659"/>
                <a:gd name="connsiteX0" fmla="*/ 173355 w 421640"/>
                <a:gd name="connsiteY0" fmla="*/ 0 h 714812"/>
                <a:gd name="connsiteX1" fmla="*/ 421640 w 421640"/>
                <a:gd name="connsiteY1" fmla="*/ 192076 h 714812"/>
                <a:gd name="connsiteX2" fmla="*/ 273685 w 421640"/>
                <a:gd name="connsiteY2" fmla="*/ 714812 h 714812"/>
                <a:gd name="connsiteX3" fmla="*/ 0 w 421640"/>
                <a:gd name="connsiteY3" fmla="*/ 551705 h 714812"/>
                <a:gd name="connsiteX4" fmla="*/ 173355 w 421640"/>
                <a:gd name="connsiteY4" fmla="*/ 0 h 714812"/>
                <a:gd name="connsiteX0" fmla="*/ 157480 w 405765"/>
                <a:gd name="connsiteY0" fmla="*/ 0 h 714812"/>
                <a:gd name="connsiteX1" fmla="*/ 405765 w 405765"/>
                <a:gd name="connsiteY1" fmla="*/ 192076 h 714812"/>
                <a:gd name="connsiteX2" fmla="*/ 257810 w 405765"/>
                <a:gd name="connsiteY2" fmla="*/ 714812 h 714812"/>
                <a:gd name="connsiteX3" fmla="*/ 0 w 405765"/>
                <a:gd name="connsiteY3" fmla="*/ 492214 h 714812"/>
                <a:gd name="connsiteX4" fmla="*/ 157480 w 405765"/>
                <a:gd name="connsiteY4" fmla="*/ 0 h 714812"/>
                <a:gd name="connsiteX0" fmla="*/ 157480 w 405765"/>
                <a:gd name="connsiteY0" fmla="*/ 0 h 659897"/>
                <a:gd name="connsiteX1" fmla="*/ 405765 w 405765"/>
                <a:gd name="connsiteY1" fmla="*/ 192076 h 659897"/>
                <a:gd name="connsiteX2" fmla="*/ 273685 w 405765"/>
                <a:gd name="connsiteY2" fmla="*/ 659897 h 659897"/>
                <a:gd name="connsiteX3" fmla="*/ 0 w 405765"/>
                <a:gd name="connsiteY3" fmla="*/ 492214 h 659897"/>
                <a:gd name="connsiteX4" fmla="*/ 157480 w 405765"/>
                <a:gd name="connsiteY4" fmla="*/ 0 h 659897"/>
                <a:gd name="connsiteX0" fmla="*/ 157480 w 412115"/>
                <a:gd name="connsiteY0" fmla="*/ 0 h 659897"/>
                <a:gd name="connsiteX1" fmla="*/ 412115 w 412115"/>
                <a:gd name="connsiteY1" fmla="*/ 146314 h 659897"/>
                <a:gd name="connsiteX2" fmla="*/ 273685 w 412115"/>
                <a:gd name="connsiteY2" fmla="*/ 659897 h 659897"/>
                <a:gd name="connsiteX3" fmla="*/ 0 w 412115"/>
                <a:gd name="connsiteY3" fmla="*/ 492214 h 659897"/>
                <a:gd name="connsiteX4" fmla="*/ 157480 w 412115"/>
                <a:gd name="connsiteY4" fmla="*/ 0 h 659897"/>
                <a:gd name="connsiteX0" fmla="*/ 157480 w 408940"/>
                <a:gd name="connsiteY0" fmla="*/ 0 h 659897"/>
                <a:gd name="connsiteX1" fmla="*/ 408940 w 408940"/>
                <a:gd name="connsiteY1" fmla="*/ 155466 h 659897"/>
                <a:gd name="connsiteX2" fmla="*/ 273685 w 408940"/>
                <a:gd name="connsiteY2" fmla="*/ 659897 h 659897"/>
                <a:gd name="connsiteX3" fmla="*/ 0 w 408940"/>
                <a:gd name="connsiteY3" fmla="*/ 492214 h 659897"/>
                <a:gd name="connsiteX4" fmla="*/ 157480 w 408940"/>
                <a:gd name="connsiteY4" fmla="*/ 0 h 659897"/>
                <a:gd name="connsiteX0" fmla="*/ 157480 w 408940"/>
                <a:gd name="connsiteY0" fmla="*/ 0 h 669050"/>
                <a:gd name="connsiteX1" fmla="*/ 408940 w 408940"/>
                <a:gd name="connsiteY1" fmla="*/ 155466 h 669050"/>
                <a:gd name="connsiteX2" fmla="*/ 286385 w 408940"/>
                <a:gd name="connsiteY2" fmla="*/ 669050 h 669050"/>
                <a:gd name="connsiteX3" fmla="*/ 0 w 408940"/>
                <a:gd name="connsiteY3" fmla="*/ 492214 h 669050"/>
                <a:gd name="connsiteX4" fmla="*/ 157480 w 408940"/>
                <a:gd name="connsiteY4" fmla="*/ 0 h 669050"/>
                <a:gd name="connsiteX0" fmla="*/ 157480 w 408940"/>
                <a:gd name="connsiteY0" fmla="*/ 0 h 646169"/>
                <a:gd name="connsiteX1" fmla="*/ 408940 w 408940"/>
                <a:gd name="connsiteY1" fmla="*/ 155466 h 646169"/>
                <a:gd name="connsiteX2" fmla="*/ 260985 w 408940"/>
                <a:gd name="connsiteY2" fmla="*/ 646169 h 646169"/>
                <a:gd name="connsiteX3" fmla="*/ 0 w 408940"/>
                <a:gd name="connsiteY3" fmla="*/ 492214 h 646169"/>
                <a:gd name="connsiteX4" fmla="*/ 157480 w 408940"/>
                <a:gd name="connsiteY4" fmla="*/ 0 h 646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940" h="646169">
                  <a:moveTo>
                    <a:pt x="157480" y="0"/>
                  </a:moveTo>
                  <a:lnTo>
                    <a:pt x="408940" y="155466"/>
                  </a:lnTo>
                  <a:lnTo>
                    <a:pt x="260985" y="646169"/>
                  </a:lnTo>
                  <a:lnTo>
                    <a:pt x="0" y="492214"/>
                  </a:lnTo>
                  <a:lnTo>
                    <a:pt x="157480" y="0"/>
                  </a:lnTo>
                  <a:close/>
                </a:path>
              </a:pathLst>
            </a:custGeom>
            <a:solidFill>
              <a:srgbClr val="FF9999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4819" y="1741557"/>
            <a:ext cx="30083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 lab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(existing)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150m</a:t>
            </a:r>
            <a:r>
              <a:rPr lang="en-US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total surface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Temp controlled ±0.1ºC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25m</a:t>
            </a:r>
            <a:r>
              <a:rPr lang="en-US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Hall probe bench test area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66520" y="3518542"/>
            <a:ext cx="2818016" cy="2493326"/>
            <a:chOff x="835451" y="1588372"/>
            <a:chExt cx="4140368" cy="3663318"/>
          </a:xfrm>
        </p:grpSpPr>
        <p:sp>
          <p:nvSpPr>
            <p:cNvPr id="47" name="Rectangle 46"/>
            <p:cNvSpPr/>
            <p:nvPr/>
          </p:nvSpPr>
          <p:spPr>
            <a:xfrm>
              <a:off x="2058801" y="1588373"/>
              <a:ext cx="2520000" cy="360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705783" y="1752274"/>
              <a:ext cx="288000" cy="3024000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447310" y="2992771"/>
              <a:ext cx="576000" cy="144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447310" y="2350748"/>
              <a:ext cx="576000" cy="43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025558" y="4709049"/>
              <a:ext cx="1425795" cy="542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Hall probe bench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496765" y="1644816"/>
              <a:ext cx="288000" cy="468000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496765" y="4647956"/>
              <a:ext cx="288000" cy="468000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650140" y="4471657"/>
              <a:ext cx="1325679" cy="542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Flipping coil bench</a:t>
              </a:r>
              <a:endParaRPr lang="en-US" sz="9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352765" y="2607428"/>
              <a:ext cx="576000" cy="144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062852" y="3481691"/>
              <a:ext cx="360000" cy="36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978801" y="1588372"/>
              <a:ext cx="3600000" cy="360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590085" y="1856730"/>
              <a:ext cx="432000" cy="43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286637" y="2290942"/>
              <a:ext cx="916164" cy="542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control rack</a:t>
              </a:r>
              <a:endParaRPr lang="en-US" sz="9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35451" y="1801410"/>
              <a:ext cx="916164" cy="542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Magnet PS rack</a:t>
              </a:r>
              <a:endParaRPr lang="en-US" sz="9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072518" y="3965865"/>
              <a:ext cx="1231935" cy="542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magnet support</a:t>
              </a:r>
              <a:endParaRPr lang="en-US" sz="900" dirty="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9526894" y="1656660"/>
            <a:ext cx="27047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Warehouse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(proposed)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200m</a:t>
            </a:r>
            <a:r>
              <a:rPr lang="en-US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reserved for magnets test area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Temp control?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2×20m</a:t>
            </a:r>
            <a:r>
              <a:rPr lang="en-US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SW test area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9783490" y="3830699"/>
            <a:ext cx="1960184" cy="2450230"/>
            <a:chOff x="8445564" y="1588373"/>
            <a:chExt cx="2880000" cy="3600000"/>
          </a:xfrm>
        </p:grpSpPr>
        <p:sp>
          <p:nvSpPr>
            <p:cNvPr id="63" name="Rectangle 62"/>
            <p:cNvSpPr/>
            <p:nvPr/>
          </p:nvSpPr>
          <p:spPr>
            <a:xfrm>
              <a:off x="8445564" y="1588373"/>
              <a:ext cx="2880000" cy="360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0244960" y="2184274"/>
              <a:ext cx="576000" cy="2160000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131467" y="2904274"/>
              <a:ext cx="576000" cy="144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9275467" y="2437012"/>
              <a:ext cx="432000" cy="43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748303" y="3444274"/>
              <a:ext cx="360000" cy="36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9275467" y="1968274"/>
              <a:ext cx="432000" cy="43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522419" y="2432996"/>
              <a:ext cx="916164" cy="497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control rack</a:t>
              </a:r>
              <a:endParaRPr lang="en-US" sz="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522419" y="1922664"/>
              <a:ext cx="916164" cy="497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Magnet PS rack</a:t>
              </a:r>
              <a:endParaRPr lang="en-US" sz="8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0119220" y="4333562"/>
              <a:ext cx="893097" cy="497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SW bench</a:t>
              </a:r>
            </a:p>
            <a:p>
              <a:r>
                <a:rPr lang="en-US" sz="800" dirty="0" smtClean="0"/>
                <a:t>(4 </a:t>
              </a:r>
              <a:r>
                <a:rPr lang="en-US" sz="800" dirty="0" err="1" smtClean="0"/>
                <a:t>tonnes</a:t>
              </a:r>
              <a:r>
                <a:rPr lang="en-US" sz="800" dirty="0" smtClean="0"/>
                <a:t>)</a:t>
              </a:r>
              <a:endParaRPr lang="en-US" sz="800" dirty="0"/>
            </a:p>
          </p:txBody>
        </p:sp>
      </p:grpSp>
      <p:cxnSp>
        <p:nvCxnSpPr>
          <p:cNvPr id="74" name="Straight Arrow Connector 73"/>
          <p:cNvCxnSpPr/>
          <p:nvPr/>
        </p:nvCxnSpPr>
        <p:spPr>
          <a:xfrm flipH="1" flipV="1">
            <a:off x="2537012" y="2052918"/>
            <a:ext cx="2088776" cy="1941498"/>
          </a:xfrm>
          <a:prstGeom prst="straightConnector1">
            <a:avLst/>
          </a:prstGeom>
          <a:ln w="158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9137020" y="1959745"/>
            <a:ext cx="389874" cy="1482075"/>
          </a:xfrm>
          <a:prstGeom prst="straightConnector1">
            <a:avLst/>
          </a:prstGeom>
          <a:ln w="158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33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365125"/>
            <a:ext cx="76962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Outline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5675"/>
            <a:ext cx="10636624" cy="4733645"/>
          </a:xfrm>
        </p:spPr>
        <p:txBody>
          <a:bodyPr/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2F2F2"/>
                </a:solidFill>
              </a:rPr>
              <a:t>ALBA: today and upgrade plans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2F2F2"/>
                </a:solidFill>
              </a:rPr>
              <a:t>Magnets for ALBA II</a:t>
            </a:r>
            <a:endParaRPr lang="en-US" b="1" dirty="0">
              <a:solidFill>
                <a:srgbClr val="F2F2F2"/>
              </a:solidFill>
            </a:endParaRP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Magnetic measurement activities at ALBA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2F2F2"/>
                </a:solidFill>
              </a:rPr>
              <a:t>Conclusions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6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3113" y="4856045"/>
            <a:ext cx="2018202" cy="107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ome | CLIC Detector and Phys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315" y="4838354"/>
            <a:ext cx="1113509" cy="111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38570" y="5813364"/>
            <a:ext cx="352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Drawings courtesy of M.A.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Domínguez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(CIEMAT)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764" y="2505118"/>
            <a:ext cx="5373222" cy="3287701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343804"/>
              </p:ext>
            </p:extLst>
          </p:nvPr>
        </p:nvGraphicFramePr>
        <p:xfrm>
          <a:off x="7963352" y="1659568"/>
          <a:ext cx="3511472" cy="274665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22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825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 characteristics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e-beam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energy [GeV]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2.98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8715984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 field [T]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Iron length [mm]</a:t>
                      </a:r>
                      <a:endParaRPr lang="en-US" sz="1400" baseline="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2395006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Central gap [mm]</a:t>
                      </a:r>
                      <a:endParaRPr lang="en-US" sz="1400" baseline="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22479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GFR diameter [mm]</a:t>
                      </a:r>
                      <a:endParaRPr lang="en-US" sz="1400" baseline="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4601458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Deflection angle [</a:t>
                      </a:r>
                      <a:r>
                        <a:rPr lang="en-US" sz="1400" baseline="0" noProof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deg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US" sz="1400" baseline="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2375768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Sagitta [mm]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5.06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1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Trans. Gradient [T/m]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~11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1472863"/>
                  </a:ext>
                </a:extLst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1" y="1502503"/>
            <a:ext cx="6096000" cy="79707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Characterization of </a:t>
            </a:r>
            <a:r>
              <a:rPr lang="en-US" sz="2000" b="1" dirty="0">
                <a:solidFill>
                  <a:srgbClr val="4171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Permanent Magnet longitudinal gradient dipole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CIEMAT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4902" y="4446617"/>
            <a:ext cx="3010535" cy="189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261" y="3481333"/>
            <a:ext cx="2690942" cy="297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>
                <a:solidFill>
                  <a:srgbClr val="092F56"/>
                </a:solidFill>
                <a:latin typeface="Calibri" panose="020F0502020204030204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9858"/>
            <a:ext cx="10515600" cy="4725195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The </a:t>
            </a:r>
            <a:r>
              <a:rPr lang="en-US" sz="2000" b="1" dirty="0" smtClean="0">
                <a:solidFill>
                  <a:srgbClr val="125E9F"/>
                </a:solidFill>
              </a:rPr>
              <a:t>magnet has already been characterized </a:t>
            </a:r>
            <a:r>
              <a:rPr lang="en-US" sz="2000" dirty="0" smtClean="0"/>
              <a:t>on </a:t>
            </a:r>
            <a:r>
              <a:rPr lang="en-US" sz="2000" b="1" dirty="0" smtClean="0"/>
              <a:t>Nov 2021</a:t>
            </a:r>
            <a:r>
              <a:rPr lang="en-US" sz="2000" dirty="0" smtClean="0"/>
              <a:t>, and results reported in last IMMW (</a:t>
            </a:r>
            <a:r>
              <a:rPr lang="en-US" sz="2000" b="1" dirty="0" smtClean="0"/>
              <a:t>IMMW22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3"/>
              </a:rPr>
              <a:t>https://indico.cnpem.br/event/2/contributions/27/</a:t>
            </a:r>
            <a:r>
              <a:rPr lang="en-US" sz="2000" dirty="0" smtClean="0"/>
              <a:t>). 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In particular, a </a:t>
            </a:r>
            <a:r>
              <a:rPr lang="en-US" sz="2000" b="1" dirty="0" smtClean="0">
                <a:solidFill>
                  <a:srgbClr val="FF0000"/>
                </a:solidFill>
              </a:rPr>
              <a:t>5-6% field defect in the medium and low field poles was observed</a:t>
            </a:r>
            <a:r>
              <a:rPr lang="en-US" sz="2000" dirty="0" smtClean="0"/>
              <a:t>, and preliminary associated to a </a:t>
            </a:r>
            <a:r>
              <a:rPr lang="en-US" sz="2000" b="1" dirty="0" smtClean="0"/>
              <a:t>missing anneal of Armco poles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dirty="0" smtClean="0"/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pic>
        <p:nvPicPr>
          <p:cNvPr id="42" name="Picture 2" descr="22nd International Magnetic Measurement Workshop (IMMW22) - Virtual (26-30  de setembro de 2022) · Indico CNPEM (Indico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6" t="26556" r="45505" b="37328"/>
          <a:stretch/>
        </p:blipFill>
        <p:spPr bwMode="auto">
          <a:xfrm>
            <a:off x="4750284" y="4505178"/>
            <a:ext cx="1709083" cy="45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6096000" y="3137664"/>
            <a:ext cx="3895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field profile along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536" y="3764554"/>
            <a:ext cx="3193079" cy="2392761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1434037" y="3265400"/>
            <a:ext cx="2721799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Hall probe field mapping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763824" y="4577502"/>
            <a:ext cx="1179952" cy="1446686"/>
            <a:chOff x="9908968" y="3477437"/>
            <a:chExt cx="2018202" cy="2474427"/>
          </a:xfrm>
        </p:grpSpPr>
        <p:pic>
          <p:nvPicPr>
            <p:cNvPr id="77" name="Picture 6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8968" y="3477437"/>
              <a:ext cx="2018202" cy="1078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icture 2" descr="Home | CLIC Detector and Physics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61315" y="4838354"/>
              <a:ext cx="1113509" cy="1113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7217989" y="5235929"/>
            <a:ext cx="1959085" cy="848466"/>
            <a:chOff x="7084417" y="3557571"/>
            <a:chExt cx="2248396" cy="973764"/>
          </a:xfrm>
        </p:grpSpPr>
        <p:sp>
          <p:nvSpPr>
            <p:cNvPr id="79" name="Oval 78"/>
            <p:cNvSpPr/>
            <p:nvPr/>
          </p:nvSpPr>
          <p:spPr>
            <a:xfrm>
              <a:off x="7998039" y="3557571"/>
              <a:ext cx="877046" cy="97376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7084417" y="3557571"/>
              <a:ext cx="877046" cy="97376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1661" y="3656442"/>
              <a:ext cx="421152" cy="421152"/>
            </a:xfrm>
            <a:prstGeom prst="rect">
              <a:avLst/>
            </a:prstGeom>
          </p:spPr>
        </p:pic>
      </p:grp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8249750" y="4294737"/>
            <a:ext cx="882020" cy="307777"/>
            <a:chOff x="9525001" y="3229639"/>
            <a:chExt cx="882020" cy="307777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9583271" y="3325906"/>
              <a:ext cx="3722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9583271" y="3445321"/>
              <a:ext cx="372218" cy="0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9909769" y="3229639"/>
              <a:ext cx="4972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OPERA</a:t>
              </a:r>
            </a:p>
            <a:p>
              <a:r>
                <a:rPr lang="en-US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Meas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525001" y="3229639"/>
              <a:ext cx="850128" cy="30777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683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>
                <a:solidFill>
                  <a:srgbClr val="092F56"/>
                </a:solidFill>
                <a:latin typeface="Calibri" panose="020F0502020204030204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9858"/>
            <a:ext cx="10515600" cy="4725195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On </a:t>
            </a:r>
            <a:r>
              <a:rPr lang="en-US" sz="2000" b="1" dirty="0" smtClean="0"/>
              <a:t>Oct 2023</a:t>
            </a:r>
            <a:r>
              <a:rPr lang="en-US" sz="2000" dirty="0" smtClean="0"/>
              <a:t>, after the </a:t>
            </a:r>
            <a:r>
              <a:rPr lang="en-US" sz="2000" b="1" dirty="0" smtClean="0">
                <a:solidFill>
                  <a:srgbClr val="125E9F"/>
                </a:solidFill>
              </a:rPr>
              <a:t>Armco poles of one of the low field poles have been remanufactured including an annealing procedure</a:t>
            </a:r>
            <a:r>
              <a:rPr lang="en-US" sz="2000" dirty="0" smtClean="0"/>
              <a:t>, the magnet was </a:t>
            </a:r>
            <a:r>
              <a:rPr lang="en-US" sz="2000" b="1" dirty="0" smtClean="0"/>
              <a:t>sent back to ALBA</a:t>
            </a:r>
            <a:r>
              <a:rPr lang="en-US" sz="2000" dirty="0" smtClean="0"/>
              <a:t> for characterization with conventional </a:t>
            </a:r>
            <a:r>
              <a:rPr lang="en-US" sz="2000" b="1" dirty="0" smtClean="0"/>
              <a:t>Hall probe bench</a:t>
            </a:r>
            <a:r>
              <a:rPr lang="en-US" sz="2000" dirty="0" smtClean="0"/>
              <a:t>.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309046" y="2641750"/>
                <a:ext cx="3577503" cy="604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Differences in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between Nov 2021 and Oct 2023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9046" y="2641750"/>
                <a:ext cx="3577503" cy="604204"/>
              </a:xfrm>
              <a:prstGeom prst="rect">
                <a:avLst/>
              </a:prstGeom>
              <a:blipFill>
                <a:blip r:embed="rId3"/>
                <a:stretch>
                  <a:fillRect t="-3030" r="-1363" b="-131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2" name="Content Placeholder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47" y="2727458"/>
            <a:ext cx="4096000" cy="3072002"/>
          </a:xfrm>
          <a:prstGeom prst="rect">
            <a:avLst/>
          </a:prstGeom>
        </p:spPr>
      </p:pic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718611" y="3268181"/>
            <a:ext cx="4856304" cy="2166571"/>
            <a:chOff x="5486400" y="3311555"/>
            <a:chExt cx="4142813" cy="184825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1982" y="3311555"/>
              <a:ext cx="587231" cy="1682965"/>
            </a:xfrm>
            <a:prstGeom prst="rect">
              <a:avLst/>
            </a:prstGeom>
          </p:spPr>
        </p:pic>
        <p:pic>
          <p:nvPicPr>
            <p:cNvPr id="83" name="Content Placeholder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400" y="3388658"/>
              <a:ext cx="3481532" cy="1771154"/>
            </a:xfrm>
            <a:prstGeom prst="rect">
              <a:avLst/>
            </a:prstGeom>
          </p:spPr>
        </p:pic>
      </p:grpSp>
      <p:grpSp>
        <p:nvGrpSpPr>
          <p:cNvPr id="84" name="Group 83"/>
          <p:cNvGrpSpPr/>
          <p:nvPr/>
        </p:nvGrpSpPr>
        <p:grpSpPr>
          <a:xfrm>
            <a:off x="10763824" y="4577502"/>
            <a:ext cx="1179952" cy="1446686"/>
            <a:chOff x="9908968" y="3477437"/>
            <a:chExt cx="2018202" cy="2474427"/>
          </a:xfrm>
        </p:grpSpPr>
        <p:pic>
          <p:nvPicPr>
            <p:cNvPr id="85" name="Picture 6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8968" y="3477437"/>
              <a:ext cx="2018202" cy="1078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2" descr="Home | CLIC Detector and Physics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61315" y="4838354"/>
              <a:ext cx="1113509" cy="1113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7" name="TextBox 86"/>
          <p:cNvSpPr txBox="1"/>
          <p:nvPr/>
        </p:nvSpPr>
        <p:spPr>
          <a:xfrm>
            <a:off x="2590800" y="5873770"/>
            <a:ext cx="3895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Only those LF poles were modified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1622611" y="4044202"/>
            <a:ext cx="1057835" cy="84846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>
            <a:stCxn id="90" idx="4"/>
          </p:cNvCxnSpPr>
          <p:nvPr/>
        </p:nvCxnSpPr>
        <p:spPr>
          <a:xfrm>
            <a:off x="2151529" y="4892668"/>
            <a:ext cx="528917" cy="10057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0192996" y="2794752"/>
            <a:ext cx="1369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within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±3mT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307" y="2795912"/>
            <a:ext cx="366961" cy="366961"/>
          </a:xfrm>
          <a:prstGeom prst="rect">
            <a:avLst/>
          </a:prstGeom>
        </p:spPr>
      </p:pic>
      <p:cxnSp>
        <p:nvCxnSpPr>
          <p:cNvPr id="95" name="Straight Connector 94"/>
          <p:cNvCxnSpPr/>
          <p:nvPr/>
        </p:nvCxnSpPr>
        <p:spPr>
          <a:xfrm flipH="1">
            <a:off x="5871747" y="5172075"/>
            <a:ext cx="1132000" cy="77670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003747" y="3343274"/>
            <a:ext cx="701978" cy="18288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9799746" y="2885200"/>
            <a:ext cx="370797" cy="1883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2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>
                <a:solidFill>
                  <a:srgbClr val="092F56"/>
                </a:solidFill>
                <a:latin typeface="Calibri" panose="020F0502020204030204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9858"/>
            <a:ext cx="10515600" cy="4725195"/>
          </a:xfrm>
        </p:spPr>
        <p:txBody>
          <a:bodyPr>
            <a:normAutofit/>
          </a:bodyPr>
          <a:lstStyle/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We concluded:</a:t>
            </a:r>
          </a:p>
          <a:p>
            <a:pPr marL="357188" indent="-3000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6573089" y="2450042"/>
            <a:ext cx="3247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Magnetic field profile along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</p:txBody>
      </p:sp>
      <p:pic>
        <p:nvPicPr>
          <p:cNvPr id="82" name="Content Placeholder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47" y="2727458"/>
            <a:ext cx="4096000" cy="3072002"/>
          </a:xfrm>
          <a:prstGeom prst="rect">
            <a:avLst/>
          </a:prstGeom>
        </p:spPr>
      </p:pic>
      <p:grpSp>
        <p:nvGrpSpPr>
          <p:cNvPr id="84" name="Group 83"/>
          <p:cNvGrpSpPr/>
          <p:nvPr/>
        </p:nvGrpSpPr>
        <p:grpSpPr>
          <a:xfrm>
            <a:off x="10763824" y="4577502"/>
            <a:ext cx="1179952" cy="1446686"/>
            <a:chOff x="9908968" y="3477437"/>
            <a:chExt cx="2018202" cy="2474427"/>
          </a:xfrm>
        </p:grpSpPr>
        <p:pic>
          <p:nvPicPr>
            <p:cNvPr id="85" name="Picture 6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8968" y="3477437"/>
              <a:ext cx="2018202" cy="1078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2" descr="Home | CLIC Detector and Physic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61315" y="4838354"/>
              <a:ext cx="1113509" cy="1113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0" name="Oval 89"/>
          <p:cNvSpPr/>
          <p:nvPr/>
        </p:nvSpPr>
        <p:spPr>
          <a:xfrm>
            <a:off x="1622611" y="4044202"/>
            <a:ext cx="1057835" cy="84846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" name="Content Placeholder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757" y="2778804"/>
            <a:ext cx="3182085" cy="357547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8584508" y="3691281"/>
            <a:ext cx="1013467" cy="415498"/>
            <a:chOff x="9525000" y="3229639"/>
            <a:chExt cx="1013467" cy="41549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9583271" y="3325906"/>
              <a:ext cx="3722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9583271" y="3438618"/>
              <a:ext cx="372218" cy="0"/>
            </a:xfrm>
            <a:prstGeom prst="line">
              <a:avLst/>
            </a:prstGeom>
            <a:ln w="6350">
              <a:solidFill>
                <a:srgbClr val="006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9583271" y="3551331"/>
              <a:ext cx="372218" cy="0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9909769" y="3229639"/>
              <a:ext cx="62869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OPERA</a:t>
              </a:r>
            </a:p>
            <a:p>
              <a:r>
                <a:rPr lang="en-US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Meas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2021</a:t>
              </a:r>
            </a:p>
            <a:p>
              <a:r>
                <a:rPr lang="en-US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Meas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2023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525000" y="3229639"/>
              <a:ext cx="1013467" cy="41549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941802" y="4410435"/>
            <a:ext cx="2509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wrt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simulation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8697016" y="4729665"/>
            <a:ext cx="900959" cy="307777"/>
            <a:chOff x="9637508" y="3340392"/>
            <a:chExt cx="900959" cy="307777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9668158" y="3438618"/>
              <a:ext cx="289144" cy="0"/>
            </a:xfrm>
            <a:prstGeom prst="line">
              <a:avLst/>
            </a:prstGeom>
            <a:ln w="6350">
              <a:solidFill>
                <a:srgbClr val="006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9668158" y="3551331"/>
              <a:ext cx="289144" cy="0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9909769" y="3340392"/>
              <a:ext cx="6286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Meas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2021</a:t>
              </a:r>
            </a:p>
            <a:p>
              <a:r>
                <a:rPr lang="en-US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Meas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2023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637508" y="3371252"/>
              <a:ext cx="842964" cy="24526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1" name="Oval 40"/>
          <p:cNvSpPr/>
          <p:nvPr/>
        </p:nvSpPr>
        <p:spPr>
          <a:xfrm>
            <a:off x="7320621" y="5269019"/>
            <a:ext cx="624885" cy="3684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2" name="Straight Connector 41"/>
          <p:cNvCxnSpPr>
            <a:stCxn id="41" idx="2"/>
          </p:cNvCxnSpPr>
          <p:nvPr/>
        </p:nvCxnSpPr>
        <p:spPr>
          <a:xfrm flipH="1">
            <a:off x="5895975" y="5453242"/>
            <a:ext cx="1424646" cy="5709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979193" y="1558772"/>
            <a:ext cx="87304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reason for the 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missing field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 to be looked for somewhere else.</a:t>
            </a:r>
          </a:p>
          <a:p>
            <a:pPr marL="180975" indent="-180975"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confirmed the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repeatability of our system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over a long period of time.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878" y="1594099"/>
            <a:ext cx="356898" cy="356898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878" y="2041690"/>
            <a:ext cx="356898" cy="356898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590800" y="5873770"/>
            <a:ext cx="3895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Only those LF poles were modified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2151529" y="4892668"/>
            <a:ext cx="528917" cy="10057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44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2298327"/>
                  </p:ext>
                </p:extLst>
              </p:nvPr>
            </p:nvGraphicFramePr>
            <p:xfrm>
              <a:off x="7963352" y="1659568"/>
              <a:ext cx="3511472" cy="2754724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12231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891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08259">
                    <a:tc grid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Magnet characteristics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21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# of coils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58715984"/>
                      </a:ext>
                    </a:extLst>
                  </a:tr>
                  <a:tr h="3021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Peak field </a:t>
                          </a:r>
                          <a:r>
                            <a:rPr lang="en-US" sz="1400" noProof="0" dirty="0" err="1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Bz</a:t>
                          </a:r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[T]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0.67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21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aseline="0" noProof="0" dirty="0" err="1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Int</a:t>
                          </a:r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field </a:t>
                          </a:r>
                          <a14:m>
                            <m:oMath xmlns:m="http://schemas.openxmlformats.org/officeDocument/2006/math">
                              <m:r>
                                <a:rPr lang="es-ES" sz="1400" b="0" i="1" baseline="0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∫</m:t>
                              </m:r>
                            </m:oMath>
                          </a14:m>
                          <a:r>
                            <a:rPr lang="en-US" sz="1400" baseline="0" noProof="0" dirty="0" err="1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Bz</a:t>
                          </a:r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[</a:t>
                          </a:r>
                          <a:r>
                            <a:rPr lang="en-US" sz="1400" baseline="0" noProof="0" dirty="0" err="1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T·mm</a:t>
                          </a:r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</a:t>
                          </a:r>
                          <a:endParaRPr lang="en-US" sz="1400" baseline="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64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62395006"/>
                      </a:ext>
                    </a:extLst>
                  </a:tr>
                  <a:tr h="3021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aseline="0" noProof="0" dirty="0" err="1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Int</a:t>
                          </a:r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field homogeneity</a:t>
                          </a:r>
                          <a:endParaRPr lang="en-US" sz="1400" baseline="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&lt;5×10</a:t>
                          </a:r>
                          <a:r>
                            <a:rPr lang="en-US" sz="1400" baseline="300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</a:t>
                          </a:r>
                          <a:endParaRPr lang="en-US" sz="1400" baseline="300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2822479"/>
                      </a:ext>
                    </a:extLst>
                  </a:tr>
                  <a:tr h="3021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GFR diameter [mm]</a:t>
                          </a:r>
                          <a:endParaRPr lang="en-US" sz="1400" baseline="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94601458"/>
                      </a:ext>
                    </a:extLst>
                  </a:tr>
                  <a:tr h="3021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Aperture </a:t>
                          </a:r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 </a:t>
                          </a:r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[mm]</a:t>
                          </a:r>
                          <a:endParaRPr lang="en-US" sz="1400" baseline="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60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12375768"/>
                      </a:ext>
                    </a:extLst>
                  </a:tr>
                  <a:tr h="3021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Length [mm]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126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217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Nominal current [A]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184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5147286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2298327"/>
                  </p:ext>
                </p:extLst>
              </p:nvPr>
            </p:nvGraphicFramePr>
            <p:xfrm>
              <a:off x="7963352" y="1659568"/>
              <a:ext cx="3511472" cy="2754724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12231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891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08259">
                    <a:tc grid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 Narrow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Magnet characteristics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# of coils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5871598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Peak </a:t>
                          </a:r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field </a:t>
                          </a:r>
                          <a:r>
                            <a:rPr lang="en-US" sz="1400" noProof="0" dirty="0" err="1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Bz</a:t>
                          </a:r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[T]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0.67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8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298039" r="-65616" b="-5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64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623950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aseline="0" noProof="0" dirty="0" err="1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Int</a:t>
                          </a:r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field homogeneity</a:t>
                          </a:r>
                          <a:endParaRPr lang="en-US" sz="1400" baseline="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&lt;5×10</a:t>
                          </a:r>
                          <a:r>
                            <a:rPr lang="en-US" sz="1400" baseline="300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</a:t>
                          </a:r>
                          <a:endParaRPr lang="en-US" sz="1400" baseline="300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282247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GFR diameter [mm]</a:t>
                          </a:r>
                          <a:endParaRPr lang="en-US" sz="1400" baseline="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9460145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Aperture </a:t>
                          </a:r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 </a:t>
                          </a:r>
                          <a:r>
                            <a:rPr lang="en-US" sz="1400" baseline="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[mm]</a:t>
                          </a:r>
                          <a:endParaRPr lang="en-US" sz="1400" baseline="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60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1237576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Length </a:t>
                          </a:r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[mm]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126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Nominal current [A]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 Narrow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noProof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184</a:t>
                          </a:r>
                          <a:endParaRPr lang="en-US" sz="140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5147286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0" y="1502503"/>
            <a:ext cx="6623820" cy="797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Characterization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solenoid for C-band gun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INFN-LNF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0" descr="Frenos industriales para aerogeneradores - Imanes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65" y="4955302"/>
            <a:ext cx="1708042" cy="78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NFN-LN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4698" y="4948351"/>
            <a:ext cx="1460126" cy="73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841" y="2193281"/>
            <a:ext cx="2292317" cy="2937262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" name="Content Placeholder 8"/>
          <p:cNvPicPr>
            <a:picLocks noGrp="1" noChangeAspect="1"/>
          </p:cNvPicPr>
          <p:nvPr>
            <p:ph sz="quarter" idx="12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0" t="2275" r="4333" b="6746"/>
          <a:stretch/>
        </p:blipFill>
        <p:spPr>
          <a:xfrm>
            <a:off x="3409949" y="2286312"/>
            <a:ext cx="3638550" cy="2857500"/>
          </a:xfrm>
        </p:spPr>
      </p:pic>
      <p:sp>
        <p:nvSpPr>
          <p:cNvPr id="12" name="TextBox 11"/>
          <p:cNvSpPr txBox="1"/>
          <p:nvPr/>
        </p:nvSpPr>
        <p:spPr>
          <a:xfrm>
            <a:off x="1127625" y="5224953"/>
            <a:ext cx="50129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9388" indent="-179388">
              <a:spcAft>
                <a:spcPts val="600"/>
              </a:spcAft>
              <a:buFont typeface="Symbol" panose="05050102010706020507" pitchFamily="18" charset="2"/>
              <a:buChar char="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Field maps and integrated field homogeneity</a:t>
            </a:r>
          </a:p>
          <a:p>
            <a:pPr marL="179388" indent="-179388">
              <a:spcAft>
                <a:spcPts val="600"/>
              </a:spcAft>
              <a:buFont typeface="Symbol" panose="05050102010706020507" pitchFamily="18" charset="2"/>
              <a:buChar char="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axis</a:t>
            </a:r>
          </a:p>
          <a:p>
            <a:pPr marL="179388" indent="-179388">
              <a:spcAft>
                <a:spcPts val="600"/>
              </a:spcAft>
              <a:buFont typeface="Symbol" panose="05050102010706020507" pitchFamily="18" charset="2"/>
              <a:buChar char="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Excitation curve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00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0" y="1502503"/>
            <a:ext cx="9535415" cy="797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 carried out with </a:t>
            </a:r>
            <a:r>
              <a:rPr lang="en-US" sz="2000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 probe bench for closed structures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 ALBA (presented at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IMMW19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IMMW20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0" descr="Frenos industriales para aerogeneradores - Imanes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5378974"/>
            <a:ext cx="1109637" cy="50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NFN-LN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5980087"/>
            <a:ext cx="948577" cy="47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052" y="2647674"/>
            <a:ext cx="4113829" cy="3085374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282" y="1930309"/>
            <a:ext cx="1249680" cy="481143"/>
          </a:xfrm>
          <a:prstGeom prst="rect">
            <a:avLst/>
          </a:prstGeom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401" y="1942736"/>
            <a:ext cx="2753398" cy="45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316744" y="2637059"/>
            <a:ext cx="4117676" cy="3088257"/>
            <a:chOff x="577395" y="1570006"/>
            <a:chExt cx="4117676" cy="308825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395" y="1570006"/>
              <a:ext cx="4117676" cy="3088257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flipV="1">
              <a:off x="2800350" y="2438400"/>
              <a:ext cx="19050" cy="4429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2386013" y="2881313"/>
              <a:ext cx="414337" cy="238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2343150" y="2809875"/>
              <a:ext cx="457200" cy="714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819400" y="2308670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61799" y="2845594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02078" y="2519957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1985623" y="3309938"/>
              <a:ext cx="142874" cy="14287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+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1692540" y="3337335"/>
              <a:ext cx="142874" cy="14287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−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93433" y="2581522"/>
              <a:ext cx="761999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+mn-lt"/>
                  <a:cs typeface="Times New Roman" panose="02020603050405020304" pitchFamily="18" charset="0"/>
                </a:rPr>
                <a:t>Carbon fiber</a:t>
              </a:r>
            </a:p>
            <a:p>
              <a:pPr algn="ctr"/>
              <a:r>
                <a:rPr lang="en-US" sz="1050" dirty="0" smtClean="0">
                  <a:latin typeface="+mn-lt"/>
                  <a:cs typeface="Times New Roman" panose="02020603050405020304" pitchFamily="18" charset="0"/>
                </a:rPr>
                <a:t>(Hall probe support)</a:t>
              </a:r>
              <a:endParaRPr lang="en-US" sz="1050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35240" y="3381376"/>
              <a:ext cx="95983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Cones system </a:t>
              </a:r>
              <a:r>
                <a:rPr lang="en-US" sz="1050" dirty="0" smtClean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(position reference)</a:t>
              </a:r>
              <a:endParaRPr lang="en-US" sz="105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00869" y="3824705"/>
              <a:ext cx="1017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Alignment plate</a:t>
              </a:r>
              <a:endParaRPr lang="en-US" sz="105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endParaRPr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747" y="2647674"/>
            <a:ext cx="3109985" cy="233248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073072" y="2634441"/>
            <a:ext cx="2714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  <a:cs typeface="Times New Roman" panose="02020603050405020304" pitchFamily="18" charset="0"/>
              </a:rPr>
              <a:t>Hall sensor inside solenoid’s aperture</a:t>
            </a:r>
            <a:endParaRPr lang="en-US" sz="105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16500" y="2634441"/>
            <a:ext cx="3185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  <a:cs typeface="Times New Roman" panose="02020603050405020304" pitchFamily="18" charset="0"/>
              </a:rPr>
              <a:t>General view of experimental setup</a:t>
            </a:r>
            <a:endParaRPr lang="en-US" sz="105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7285" y="5835412"/>
            <a:ext cx="799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field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measured along </a:t>
            </a:r>
            <a:r>
              <a:rPr lang="en-US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1-m long lines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1mm sampling step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62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365125"/>
            <a:ext cx="76962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Outline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5675"/>
            <a:ext cx="10636624" cy="4733645"/>
          </a:xfrm>
        </p:spPr>
        <p:txBody>
          <a:bodyPr/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ALBA: today and upgrade plans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Magnets for ALBA II</a:t>
            </a: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Magnetic measurement activities at ALBA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27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0" y="1502503"/>
            <a:ext cx="95354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Horizontal field map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=184A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0" descr="Frenos industriales para aerogeneradores - Imanes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1930249"/>
            <a:ext cx="1109637" cy="50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NFN-LN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2531362"/>
            <a:ext cx="948577" cy="47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254" y="4382900"/>
            <a:ext cx="2747911" cy="184316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198" y="2475445"/>
            <a:ext cx="2850534" cy="187624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01" y="2480853"/>
            <a:ext cx="4164000" cy="1152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01" y="3690391"/>
            <a:ext cx="4164000" cy="1152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01" y="4918169"/>
            <a:ext cx="4164000" cy="1152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58" y="2462613"/>
            <a:ext cx="468773" cy="1080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58" y="3690391"/>
            <a:ext cx="377709" cy="108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58" y="4918169"/>
            <a:ext cx="423546" cy="10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1153255" y="2480853"/>
                <a:ext cx="4203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255" y="2480853"/>
                <a:ext cx="420307" cy="307777"/>
              </a:xfrm>
              <a:prstGeom prst="rect">
                <a:avLst/>
              </a:prstGeom>
              <a:blipFill>
                <a:blip r:embed="rId13"/>
                <a:stretch>
                  <a:fillRect b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1153255" y="3649209"/>
                <a:ext cx="426399" cy="324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255" y="3649209"/>
                <a:ext cx="426399" cy="324769"/>
              </a:xfrm>
              <a:prstGeom prst="rect">
                <a:avLst/>
              </a:prstGeom>
              <a:blipFill>
                <a:blip r:embed="rId14"/>
                <a:stretch>
                  <a:fillRect b="-24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153255" y="4934525"/>
                <a:ext cx="4203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255" y="4934525"/>
                <a:ext cx="420307" cy="307777"/>
              </a:xfrm>
              <a:prstGeom prst="rect">
                <a:avLst/>
              </a:prstGeom>
              <a:blipFill>
                <a:blip r:embed="rId15"/>
                <a:stretch>
                  <a:fillRect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Connector 45"/>
          <p:cNvCxnSpPr/>
          <p:nvPr/>
        </p:nvCxnSpPr>
        <p:spPr>
          <a:xfrm>
            <a:off x="6761274" y="4731094"/>
            <a:ext cx="2372517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61274" y="5610988"/>
            <a:ext cx="2372517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9201630" y="4860126"/>
                <a:ext cx="254317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Field integral variation within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±5×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1630" y="4860126"/>
                <a:ext cx="2543175" cy="584775"/>
              </a:xfrm>
              <a:prstGeom prst="rect">
                <a:avLst/>
              </a:prstGeom>
              <a:blipFill>
                <a:blip r:embed="rId16"/>
                <a:stretch>
                  <a:fillRect l="-1196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4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401" y="4965755"/>
            <a:ext cx="373516" cy="3735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251074" y="856681"/>
            <a:ext cx="1800000" cy="17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9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263881" y="2479136"/>
            <a:ext cx="2864971" cy="3760251"/>
            <a:chOff x="5900070" y="2679300"/>
            <a:chExt cx="2864971" cy="3760251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0070" y="2679300"/>
              <a:ext cx="2842255" cy="187560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1933" y="4596351"/>
              <a:ext cx="2741051" cy="1843200"/>
            </a:xfrm>
            <a:prstGeom prst="rect">
              <a:avLst/>
            </a:prstGeom>
          </p:spPr>
        </p:pic>
        <p:cxnSp>
          <p:nvCxnSpPr>
            <p:cNvPr id="54" name="Straight Connector 53"/>
            <p:cNvCxnSpPr/>
            <p:nvPr/>
          </p:nvCxnSpPr>
          <p:spPr>
            <a:xfrm>
              <a:off x="6392524" y="4934309"/>
              <a:ext cx="2372517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392524" y="5814203"/>
              <a:ext cx="2372517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3909" y="853239"/>
            <a:ext cx="1800000" cy="1750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65300" y="2490834"/>
            <a:ext cx="4812929" cy="3579335"/>
            <a:chOff x="528884" y="1759529"/>
            <a:chExt cx="4812929" cy="3579335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3"/>
            <a:stretch/>
          </p:blipFill>
          <p:spPr>
            <a:xfrm>
              <a:off x="612474" y="1766131"/>
              <a:ext cx="4081031" cy="1152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884" y="2977326"/>
              <a:ext cx="4164000" cy="11520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649" y="4186864"/>
              <a:ext cx="4164000" cy="1152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3040" y="2982430"/>
              <a:ext cx="468773" cy="10800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3040" y="1759529"/>
              <a:ext cx="377709" cy="1080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3040" y="4186864"/>
              <a:ext cx="423546" cy="108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816937" y="1768015"/>
                  <a:ext cx="42030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937" y="1768015"/>
                  <a:ext cx="420307" cy="307777"/>
                </a:xfrm>
                <a:prstGeom prst="rect">
                  <a:avLst/>
                </a:prstGeom>
                <a:blipFill>
                  <a:blip r:embed="rId11"/>
                  <a:stretch>
                    <a:fillRect b="-1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816937" y="2936371"/>
                  <a:ext cx="426399" cy="3247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937" y="2936371"/>
                  <a:ext cx="426399" cy="324769"/>
                </a:xfrm>
                <a:prstGeom prst="rect">
                  <a:avLst/>
                </a:prstGeom>
                <a:blipFill>
                  <a:blip r:embed="rId12"/>
                  <a:stretch>
                    <a:fillRect b="-2452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816937" y="4221687"/>
                  <a:ext cx="42030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937" y="4221687"/>
                  <a:ext cx="420307" cy="307777"/>
                </a:xfrm>
                <a:prstGeom prst="rect">
                  <a:avLst/>
                </a:prstGeom>
                <a:blipFill>
                  <a:blip r:embed="rId13"/>
                  <a:stretch>
                    <a:fillRect b="-156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200"/>
            <a:stretch/>
          </p:blipFill>
          <p:spPr>
            <a:xfrm>
              <a:off x="528884" y="1766131"/>
              <a:ext cx="74965" cy="1152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4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0" y="1502503"/>
            <a:ext cx="95354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Vertical field map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=184A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0" descr="Frenos industriales para aerogeneradores - Imanes ...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1930249"/>
            <a:ext cx="1109637" cy="50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NFN-LNF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2531362"/>
            <a:ext cx="948577" cy="47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9201630" y="4860126"/>
                <a:ext cx="254317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Field integral variation within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±5×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1630" y="4860126"/>
                <a:ext cx="2543175" cy="584775"/>
              </a:xfrm>
              <a:prstGeom prst="rect">
                <a:avLst/>
              </a:prstGeom>
              <a:blipFill>
                <a:blip r:embed="rId17"/>
                <a:stretch>
                  <a:fillRect l="-1196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4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401" y="4965755"/>
            <a:ext cx="373516" cy="37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1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271916" y="2473004"/>
            <a:ext cx="2864283" cy="3760251"/>
            <a:chOff x="5900758" y="2679300"/>
            <a:chExt cx="2864283" cy="3760251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0758" y="2679300"/>
              <a:ext cx="2840877" cy="1875600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1636" y="4596351"/>
              <a:ext cx="2741644" cy="1843200"/>
            </a:xfrm>
            <a:prstGeom prst="rect">
              <a:avLst/>
            </a:prstGeom>
          </p:spPr>
        </p:pic>
        <p:cxnSp>
          <p:nvCxnSpPr>
            <p:cNvPr id="46" name="Straight Connector 45"/>
            <p:cNvCxnSpPr/>
            <p:nvPr/>
          </p:nvCxnSpPr>
          <p:spPr>
            <a:xfrm>
              <a:off x="6392524" y="4934309"/>
              <a:ext cx="2372517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392524" y="5814203"/>
              <a:ext cx="2372517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2161" y="853239"/>
            <a:ext cx="1800000" cy="1750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900721" y="2475367"/>
            <a:ext cx="4787426" cy="3583665"/>
            <a:chOff x="554387" y="1749775"/>
            <a:chExt cx="4787426" cy="3583665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387" y="1763356"/>
              <a:ext cx="4137454" cy="1152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499" y="4181440"/>
              <a:ext cx="4137454" cy="115200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387" y="2982430"/>
              <a:ext cx="4137454" cy="1152000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3040" y="2982430"/>
              <a:ext cx="468773" cy="1080000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3040" y="4143859"/>
              <a:ext cx="423546" cy="108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816937" y="1768015"/>
                  <a:ext cx="42030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937" y="1768015"/>
                  <a:ext cx="420307" cy="307777"/>
                </a:xfrm>
                <a:prstGeom prst="rect">
                  <a:avLst/>
                </a:prstGeom>
                <a:blipFill>
                  <a:blip r:embed="rId10"/>
                  <a:stretch>
                    <a:fillRect b="-156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816937" y="2936371"/>
                  <a:ext cx="426399" cy="3247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937" y="2936371"/>
                  <a:ext cx="426399" cy="324769"/>
                </a:xfrm>
                <a:prstGeom prst="rect">
                  <a:avLst/>
                </a:prstGeom>
                <a:blipFill>
                  <a:blip r:embed="rId11"/>
                  <a:stretch>
                    <a:fillRect b="-2452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816937" y="4221687"/>
                  <a:ext cx="42030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937" y="4221687"/>
                  <a:ext cx="420307" cy="307777"/>
                </a:xfrm>
                <a:prstGeom prst="rect">
                  <a:avLst/>
                </a:prstGeom>
                <a:blipFill>
                  <a:blip r:embed="rId12"/>
                  <a:stretch>
                    <a:fillRect b="-1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3040" y="1749775"/>
              <a:ext cx="468773" cy="1080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3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0" y="1502503"/>
            <a:ext cx="95354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Cylindrical field map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=184A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0" descr="Frenos industriales para aerogeneradores - Imanes ...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1930249"/>
            <a:ext cx="1109637" cy="50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NFN-LN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2531362"/>
            <a:ext cx="948577" cy="47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9201630" y="4860126"/>
                <a:ext cx="254317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Field integral variation within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±5×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1630" y="4860126"/>
                <a:ext cx="2543175" cy="584775"/>
              </a:xfrm>
              <a:prstGeom prst="rect">
                <a:avLst/>
              </a:prstGeom>
              <a:blipFill>
                <a:blip r:embed="rId16"/>
                <a:stretch>
                  <a:fillRect l="-1196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4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401" y="4965755"/>
            <a:ext cx="373516" cy="3735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474132" y="1893515"/>
                <a:ext cx="160197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𝐺𝐹𝑅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 sz="1400" dirty="0"/>
                  <a:t>mm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4132" y="1893515"/>
                <a:ext cx="1601977" cy="307777"/>
              </a:xfrm>
              <a:prstGeom prst="rect">
                <a:avLst/>
              </a:prstGeom>
              <a:blipFill>
                <a:blip r:embed="rId18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211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0" y="1502503"/>
            <a:ext cx="9535415" cy="427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axis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000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zero of minor components in the fringe field region</a:t>
            </a:r>
            <a:endParaRPr lang="en-US" sz="2000" b="1" dirty="0">
              <a:solidFill>
                <a:srgbClr val="125E9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0" descr="Frenos industriales para aerogeneradores - Imanes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1930249"/>
            <a:ext cx="1109637" cy="50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NFN-LN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513" y="2531362"/>
            <a:ext cx="948577" cy="47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64" y="2855102"/>
            <a:ext cx="3903752" cy="108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576" y="2794285"/>
            <a:ext cx="468773" cy="10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346900" y="2830447"/>
                <a:ext cx="4203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900" y="2830447"/>
                <a:ext cx="420307" cy="307777"/>
              </a:xfrm>
              <a:prstGeom prst="rect">
                <a:avLst/>
              </a:prstGeom>
              <a:blipFill>
                <a:blip r:embed="rId7"/>
                <a:stretch>
                  <a:fillRect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2145451" y="2452620"/>
            <a:ext cx="1996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Horizontal field map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2618794" y="2855102"/>
            <a:ext cx="0" cy="900943"/>
          </a:xfrm>
          <a:prstGeom prst="line">
            <a:avLst/>
          </a:prstGeom>
          <a:ln w="19050">
            <a:solidFill>
              <a:srgbClr val="00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886877" y="2855102"/>
            <a:ext cx="0" cy="90094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80104" y="4145991"/>
            <a:ext cx="1745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Vertical field map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66" y="4556278"/>
            <a:ext cx="3903750" cy="10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1320918" y="4515323"/>
                <a:ext cx="426399" cy="324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s-ES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0918" y="4515323"/>
                <a:ext cx="426399" cy="324769"/>
              </a:xfrm>
              <a:prstGeom prst="rect">
                <a:avLst/>
              </a:prstGeom>
              <a:blipFill>
                <a:blip r:embed="rId9"/>
                <a:stretch>
                  <a:fillRect b="-24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/>
          <p:cNvCxnSpPr/>
          <p:nvPr/>
        </p:nvCxnSpPr>
        <p:spPr>
          <a:xfrm>
            <a:off x="2605812" y="4548473"/>
            <a:ext cx="0" cy="900943"/>
          </a:xfrm>
          <a:prstGeom prst="line">
            <a:avLst/>
          </a:prstGeom>
          <a:ln w="19050">
            <a:solidFill>
              <a:srgbClr val="00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873895" y="4548473"/>
            <a:ext cx="0" cy="90094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576" y="4506503"/>
            <a:ext cx="468773" cy="10800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604" y="2422138"/>
            <a:ext cx="2915110" cy="18000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819" y="4400233"/>
            <a:ext cx="2905802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9199457" y="2880131"/>
                <a:ext cx="1432828" cy="6463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=−6 </m:t>
                      </m:r>
                      <m:r>
                        <m:rPr>
                          <m:nor/>
                        </m:rPr>
                        <a:rPr lang="es-ES" sz="1600" b="0" i="0" smtClean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s-ES" sz="1600" b="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s-ES" sz="16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15 </m:t>
                      </m:r>
                      <m:r>
                        <m:rPr>
                          <m:nor/>
                        </m:rPr>
                        <a:rPr lang="es-ES" sz="1600" i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s-ES" sz="16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9457" y="2880131"/>
                <a:ext cx="1432828" cy="646331"/>
              </a:xfrm>
              <a:prstGeom prst="rect">
                <a:avLst/>
              </a:prstGeom>
              <a:blipFill>
                <a:blip r:embed="rId12"/>
                <a:stretch>
                  <a:fillRect l="-3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9199457" y="4803085"/>
                <a:ext cx="1397947" cy="6463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=+72 </m:t>
                      </m:r>
                      <m:r>
                        <m:rPr>
                          <m:nor/>
                        </m:rPr>
                        <a:rPr lang="es-ES" sz="1600" b="0" i="0" smtClean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s-ES" sz="1600" b="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s-E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+73 </m:t>
                      </m:r>
                      <m:r>
                        <m:rPr>
                          <m:nor/>
                        </m:rPr>
                        <a:rPr lang="es-ES" sz="1600" i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s-ES" sz="1600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9457" y="4803085"/>
                <a:ext cx="1397947" cy="646331"/>
              </a:xfrm>
              <a:prstGeom prst="rect">
                <a:avLst/>
              </a:prstGeom>
              <a:blipFill>
                <a:blip r:embed="rId13"/>
                <a:stretch>
                  <a:fillRect l="-5240" r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98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0" y="1502503"/>
            <a:ext cx="64778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Insertion Device 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b="1" dirty="0">
                <a:solidFill>
                  <a:srgbClr val="4171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FAXTOR beamline 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ALBA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(fast X-ray microcomputed tomography at high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resolution): </a:t>
            </a:r>
            <a:r>
              <a:rPr lang="es-ES" sz="2000" b="1" dirty="0" smtClean="0">
                <a:solidFill>
                  <a:srgbClr val="4171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</a:t>
            </a:r>
            <a:r>
              <a:rPr lang="es-ES" sz="2000" b="1" dirty="0" err="1" smtClean="0">
                <a:solidFill>
                  <a:srgbClr val="4171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r>
              <a:rPr lang="es-ES" sz="2000" b="1" dirty="0" smtClean="0">
                <a:solidFill>
                  <a:srgbClr val="4171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4171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multipole</a:t>
            </a:r>
            <a:r>
              <a:rPr lang="es-ES" sz="2000" b="1" dirty="0">
                <a:solidFill>
                  <a:srgbClr val="4171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4171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wiggler</a:t>
            </a:r>
            <a:r>
              <a:rPr lang="es-ES" sz="2000" b="1" dirty="0">
                <a:solidFill>
                  <a:srgbClr val="4171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MPW54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816860"/>
              </p:ext>
            </p:extLst>
          </p:nvPr>
        </p:nvGraphicFramePr>
        <p:xfrm>
          <a:off x="7096125" y="1664992"/>
          <a:ext cx="4572995" cy="305145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49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8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825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 characteristics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l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Magnetic configuration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Planar hybrid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8715984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l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Period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length [mm]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l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 blocks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NdFeB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(B</a:t>
                      </a:r>
                      <a:r>
                        <a:rPr lang="en-US" sz="1400" baseline="-250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=1.25T)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1981894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l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Iron poles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Vanadium </a:t>
                      </a:r>
                      <a:r>
                        <a:rPr lang="en-US" sz="1400" noProof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Permendur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8016826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l"/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periods</a:t>
                      </a:r>
                      <a:endParaRPr lang="en-US" sz="1400" baseline="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2395006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l"/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Magnetic length [mm]</a:t>
                      </a:r>
                      <a:endParaRPr lang="en-US" sz="1400" baseline="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362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822479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l"/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 magnetic gap [mm]</a:t>
                      </a:r>
                      <a:endParaRPr lang="en-US" sz="1400" baseline="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4601458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l"/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 peak field [T]</a:t>
                      </a:r>
                      <a:endParaRPr lang="en-US" sz="1400" baseline="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2375768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algn="l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 K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7" name="Picture 2" descr="AVS Added Value Solutions Ltd &gt; SPRIN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7" b="24739"/>
          <a:stretch/>
        </p:blipFill>
        <p:spPr bwMode="auto">
          <a:xfrm>
            <a:off x="9836907" y="5592807"/>
            <a:ext cx="1697868" cy="86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t="25733" b="28044"/>
          <a:stretch/>
        </p:blipFill>
        <p:spPr>
          <a:xfrm>
            <a:off x="9836907" y="4838285"/>
            <a:ext cx="1697868" cy="78479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808" y="5214958"/>
            <a:ext cx="1295400" cy="646634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3294135"/>
            <a:ext cx="4016692" cy="1788583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7"/>
          <a:stretch>
            <a:fillRect/>
          </a:stretch>
        </p:blipFill>
        <p:spPr>
          <a:xfrm>
            <a:off x="299570" y="3051258"/>
            <a:ext cx="1933885" cy="225981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597591" y="5161412"/>
            <a:ext cx="2437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5½ periods wiggler RADIA model</a:t>
            </a:r>
          </a:p>
          <a:p>
            <a:pPr algn="ctr"/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(courtesy of AVS)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02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09" y="1502503"/>
            <a:ext cx="75763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0" indent="-30003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arrays 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</a:t>
            </a:r>
            <a:r>
              <a:rPr lang="en-US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adjusted by the manufacturer 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(AVS|US) on a </a:t>
            </a:r>
            <a:r>
              <a:rPr lang="en-US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temporary support carriage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but a </a:t>
            </a:r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characterization of the system after its integration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into the final support structure was missing, and </a:t>
            </a:r>
            <a:r>
              <a:rPr lang="en-US" b="1" u="sng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shall be carried out at ALBA upon delivery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57188" lvl="0" indent="-30003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adjustment of the magic fingers 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shall also be done at ALBA.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315" y="3333775"/>
            <a:ext cx="2734478" cy="28682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814" y="3333774"/>
            <a:ext cx="3833178" cy="28682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80882" y="6195743"/>
            <a:ext cx="2895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Combined arrays on temporary carriage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36311" y="6195743"/>
            <a:ext cx="34932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Assembly into vacuum chamber prior to shipping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749104" y="2485848"/>
            <a:ext cx="1177961" cy="338554"/>
          </a:xfrm>
          <a:prstGeom prst="rect">
            <a:avLst/>
          </a:prstGeom>
          <a:solidFill>
            <a:schemeClr val="bg1"/>
          </a:solidFill>
          <a:ln>
            <a:solidFill>
              <a:srgbClr val="1A214D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800" b="1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Manufacturing of in-vacuum parts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205076" y="2480469"/>
            <a:ext cx="1575943" cy="338554"/>
          </a:xfrm>
          <a:prstGeom prst="rect">
            <a:avLst/>
          </a:prstGeom>
          <a:solidFill>
            <a:schemeClr val="bg1"/>
          </a:solidFill>
          <a:ln>
            <a:solidFill>
              <a:srgbClr val="1A214D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800" b="1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Assembly of in-vacuum arrays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210493" y="2921274"/>
            <a:ext cx="1570526" cy="584775"/>
          </a:xfrm>
          <a:prstGeom prst="rect">
            <a:avLst/>
          </a:prstGeom>
          <a:solidFill>
            <a:schemeClr val="bg1"/>
          </a:solidFill>
          <a:ln>
            <a:solidFill>
              <a:srgbClr val="1A214D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800" b="1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Magnetic shimming individual arrays:</a:t>
            </a: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Hall probe</a:t>
            </a: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Flipping coil</a:t>
            </a:r>
            <a:endParaRPr lang="en-US" sz="800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210493" y="3607169"/>
            <a:ext cx="1570526" cy="584775"/>
          </a:xfrm>
          <a:prstGeom prst="rect">
            <a:avLst/>
          </a:prstGeom>
          <a:solidFill>
            <a:schemeClr val="bg1"/>
          </a:solidFill>
          <a:ln>
            <a:solidFill>
              <a:srgbClr val="1A214D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800" b="1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Verification of complete structure at operational gaps using temporary carriage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210493" y="4318141"/>
            <a:ext cx="1570526" cy="338554"/>
          </a:xfrm>
          <a:prstGeom prst="rect">
            <a:avLst/>
          </a:prstGeom>
          <a:solidFill>
            <a:schemeClr val="bg1"/>
          </a:solidFill>
          <a:ln>
            <a:solidFill>
              <a:srgbClr val="1A214D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800" b="1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Integration into main vacuum chamber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49104" y="3282109"/>
            <a:ext cx="1177962" cy="921415"/>
          </a:xfrm>
          <a:prstGeom prst="rect">
            <a:avLst/>
          </a:prstGeom>
          <a:solidFill>
            <a:schemeClr val="bg1"/>
          </a:solidFill>
          <a:ln>
            <a:solidFill>
              <a:srgbClr val="1A214D"/>
            </a:solidFill>
          </a:ln>
        </p:spPr>
        <p:txBody>
          <a:bodyPr wrap="square" anchor="ctr" anchorCtr="1">
            <a:noAutofit/>
          </a:bodyPr>
          <a:lstStyle/>
          <a:p>
            <a:pPr lvl="0" algn="ctr"/>
            <a:r>
              <a:rPr lang="en-US" sz="800" b="1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Manufacturing of support structure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749104" y="4635319"/>
            <a:ext cx="1177961" cy="338554"/>
          </a:xfrm>
          <a:prstGeom prst="rect">
            <a:avLst/>
          </a:prstGeom>
          <a:solidFill>
            <a:schemeClr val="bg1"/>
          </a:solidFill>
          <a:ln>
            <a:solidFill>
              <a:srgbClr val="1A214D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800" b="1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Final integration of the system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9974934" y="2572778"/>
            <a:ext cx="191948" cy="143042"/>
          </a:xfrm>
          <a:prstGeom prst="rightArrow">
            <a:avLst/>
          </a:prstGeom>
          <a:solidFill>
            <a:srgbClr val="00AC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ight Arrow 29"/>
          <p:cNvSpPr/>
          <p:nvPr/>
        </p:nvSpPr>
        <p:spPr>
          <a:xfrm rot="5400000">
            <a:off x="10913747" y="2797311"/>
            <a:ext cx="108432" cy="143042"/>
          </a:xfrm>
          <a:prstGeom prst="rightArrow">
            <a:avLst/>
          </a:prstGeom>
          <a:solidFill>
            <a:srgbClr val="00AC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ight Arrow 30"/>
          <p:cNvSpPr/>
          <p:nvPr/>
        </p:nvSpPr>
        <p:spPr>
          <a:xfrm rot="5400000">
            <a:off x="10913747" y="3485766"/>
            <a:ext cx="108432" cy="143042"/>
          </a:xfrm>
          <a:prstGeom prst="rightArrow">
            <a:avLst/>
          </a:prstGeom>
          <a:solidFill>
            <a:srgbClr val="00AC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ight Arrow 31"/>
          <p:cNvSpPr/>
          <p:nvPr/>
        </p:nvSpPr>
        <p:spPr>
          <a:xfrm rot="5400000">
            <a:off x="10913747" y="4178684"/>
            <a:ext cx="108432" cy="143042"/>
          </a:xfrm>
          <a:prstGeom prst="rightArrow">
            <a:avLst/>
          </a:prstGeom>
          <a:solidFill>
            <a:srgbClr val="00AC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ight Arrow 32"/>
          <p:cNvSpPr/>
          <p:nvPr/>
        </p:nvSpPr>
        <p:spPr>
          <a:xfrm rot="5400000">
            <a:off x="9145330" y="4340280"/>
            <a:ext cx="431624" cy="143042"/>
          </a:xfrm>
          <a:prstGeom prst="rightArrow">
            <a:avLst/>
          </a:prstGeom>
          <a:solidFill>
            <a:srgbClr val="00AC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Bent Arrow 33"/>
          <p:cNvSpPr/>
          <p:nvPr/>
        </p:nvSpPr>
        <p:spPr>
          <a:xfrm rot="16200000" flipH="1">
            <a:off x="9610127" y="4070725"/>
            <a:ext cx="236251" cy="877262"/>
          </a:xfrm>
          <a:prstGeom prst="bentArrow">
            <a:avLst>
              <a:gd name="adj1" fmla="val 30859"/>
              <a:gd name="adj2" fmla="val 30486"/>
              <a:gd name="adj3" fmla="val 30875"/>
              <a:gd name="adj4" fmla="val 52909"/>
            </a:avLst>
          </a:prstGeom>
          <a:solidFill>
            <a:srgbClr val="00AC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8707245" y="1593707"/>
            <a:ext cx="1276332" cy="767940"/>
          </a:xfrm>
          <a:custGeom>
            <a:avLst/>
            <a:gdLst>
              <a:gd name="connsiteX0" fmla="*/ 0 w 3762375"/>
              <a:gd name="connsiteY0" fmla="*/ 3067050 h 3067050"/>
              <a:gd name="connsiteX1" fmla="*/ 3762375 w 3762375"/>
              <a:gd name="connsiteY1" fmla="*/ 3067050 h 3067050"/>
              <a:gd name="connsiteX2" fmla="*/ 3762375 w 3762375"/>
              <a:gd name="connsiteY2" fmla="*/ 781050 h 3067050"/>
              <a:gd name="connsiteX3" fmla="*/ 2743200 w 3762375"/>
              <a:gd name="connsiteY3" fmla="*/ 1266825 h 3067050"/>
              <a:gd name="connsiteX4" fmla="*/ 2743200 w 3762375"/>
              <a:gd name="connsiteY4" fmla="*/ 790575 h 3067050"/>
              <a:gd name="connsiteX5" fmla="*/ 1714500 w 3762375"/>
              <a:gd name="connsiteY5" fmla="*/ 1266825 h 3067050"/>
              <a:gd name="connsiteX6" fmla="*/ 1714500 w 3762375"/>
              <a:gd name="connsiteY6" fmla="*/ 790575 h 3067050"/>
              <a:gd name="connsiteX7" fmla="*/ 685800 w 3762375"/>
              <a:gd name="connsiteY7" fmla="*/ 1266825 h 3067050"/>
              <a:gd name="connsiteX8" fmla="*/ 504825 w 3762375"/>
              <a:gd name="connsiteY8" fmla="*/ 0 h 3067050"/>
              <a:gd name="connsiteX9" fmla="*/ 161925 w 3762375"/>
              <a:gd name="connsiteY9" fmla="*/ 0 h 3067050"/>
              <a:gd name="connsiteX10" fmla="*/ 9525 w 3762375"/>
              <a:gd name="connsiteY10" fmla="*/ 1266825 h 3067050"/>
              <a:gd name="connsiteX11" fmla="*/ 0 w 3762375"/>
              <a:gd name="connsiteY11" fmla="*/ 3067050 h 306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62375" h="3067050">
                <a:moveTo>
                  <a:pt x="0" y="3067050"/>
                </a:moveTo>
                <a:lnTo>
                  <a:pt x="3762375" y="3067050"/>
                </a:lnTo>
                <a:lnTo>
                  <a:pt x="3762375" y="781050"/>
                </a:lnTo>
                <a:lnTo>
                  <a:pt x="2743200" y="1266825"/>
                </a:lnTo>
                <a:lnTo>
                  <a:pt x="2743200" y="790575"/>
                </a:lnTo>
                <a:lnTo>
                  <a:pt x="1714500" y="1266825"/>
                </a:lnTo>
                <a:lnTo>
                  <a:pt x="1714500" y="790575"/>
                </a:lnTo>
                <a:lnTo>
                  <a:pt x="685800" y="1266825"/>
                </a:lnTo>
                <a:lnTo>
                  <a:pt x="504825" y="0"/>
                </a:lnTo>
                <a:lnTo>
                  <a:pt x="161925" y="0"/>
                </a:lnTo>
                <a:lnTo>
                  <a:pt x="9525" y="1266825"/>
                </a:lnTo>
                <a:lnTo>
                  <a:pt x="0" y="306705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900" dirty="0" smtClean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lvl="0" algn="ctr"/>
            <a:endParaRPr lang="en-US" sz="900" dirty="0" smtClean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lvl="0" algn="ctr"/>
            <a:endParaRPr lang="en-US" sz="900" dirty="0" smtClean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lvl="0" algn="ctr"/>
            <a:r>
              <a:rPr lang="en-US" sz="1050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AVS headquarters</a:t>
            </a:r>
          </a:p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(</a:t>
            </a:r>
            <a:r>
              <a:rPr lang="en-US" sz="900" dirty="0" err="1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Elgoibar</a:t>
            </a:r>
            <a:r>
              <a:rPr lang="en-US" sz="900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, Spain)</a:t>
            </a:r>
          </a:p>
          <a:p>
            <a:pPr lvl="0" algn="ctr"/>
            <a:endParaRPr lang="en-US" sz="900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10401318" y="1593707"/>
            <a:ext cx="1276332" cy="767940"/>
          </a:xfrm>
          <a:custGeom>
            <a:avLst/>
            <a:gdLst>
              <a:gd name="connsiteX0" fmla="*/ 0 w 3762375"/>
              <a:gd name="connsiteY0" fmla="*/ 3067050 h 3067050"/>
              <a:gd name="connsiteX1" fmla="*/ 3762375 w 3762375"/>
              <a:gd name="connsiteY1" fmla="*/ 3067050 h 3067050"/>
              <a:gd name="connsiteX2" fmla="*/ 3762375 w 3762375"/>
              <a:gd name="connsiteY2" fmla="*/ 781050 h 3067050"/>
              <a:gd name="connsiteX3" fmla="*/ 2743200 w 3762375"/>
              <a:gd name="connsiteY3" fmla="*/ 1266825 h 3067050"/>
              <a:gd name="connsiteX4" fmla="*/ 2743200 w 3762375"/>
              <a:gd name="connsiteY4" fmla="*/ 790575 h 3067050"/>
              <a:gd name="connsiteX5" fmla="*/ 1714500 w 3762375"/>
              <a:gd name="connsiteY5" fmla="*/ 1266825 h 3067050"/>
              <a:gd name="connsiteX6" fmla="*/ 1714500 w 3762375"/>
              <a:gd name="connsiteY6" fmla="*/ 790575 h 3067050"/>
              <a:gd name="connsiteX7" fmla="*/ 685800 w 3762375"/>
              <a:gd name="connsiteY7" fmla="*/ 1266825 h 3067050"/>
              <a:gd name="connsiteX8" fmla="*/ 504825 w 3762375"/>
              <a:gd name="connsiteY8" fmla="*/ 0 h 3067050"/>
              <a:gd name="connsiteX9" fmla="*/ 161925 w 3762375"/>
              <a:gd name="connsiteY9" fmla="*/ 0 h 3067050"/>
              <a:gd name="connsiteX10" fmla="*/ 9525 w 3762375"/>
              <a:gd name="connsiteY10" fmla="*/ 1266825 h 3067050"/>
              <a:gd name="connsiteX11" fmla="*/ 0 w 3762375"/>
              <a:gd name="connsiteY11" fmla="*/ 3067050 h 306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62375" h="3067050">
                <a:moveTo>
                  <a:pt x="0" y="3067050"/>
                </a:moveTo>
                <a:lnTo>
                  <a:pt x="3762375" y="3067050"/>
                </a:lnTo>
                <a:lnTo>
                  <a:pt x="3762375" y="781050"/>
                </a:lnTo>
                <a:lnTo>
                  <a:pt x="2743200" y="1266825"/>
                </a:lnTo>
                <a:lnTo>
                  <a:pt x="2743200" y="790575"/>
                </a:lnTo>
                <a:lnTo>
                  <a:pt x="1714500" y="1266825"/>
                </a:lnTo>
                <a:lnTo>
                  <a:pt x="1714500" y="790575"/>
                </a:lnTo>
                <a:lnTo>
                  <a:pt x="685800" y="1266825"/>
                </a:lnTo>
                <a:lnTo>
                  <a:pt x="504825" y="0"/>
                </a:lnTo>
                <a:lnTo>
                  <a:pt x="161925" y="0"/>
                </a:lnTo>
                <a:lnTo>
                  <a:pt x="9525" y="1266825"/>
                </a:lnTo>
                <a:lnTo>
                  <a:pt x="0" y="306705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900" dirty="0" smtClean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lvl="0" algn="ctr"/>
            <a:endParaRPr lang="en-US" sz="900" dirty="0" smtClean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lvl="0" algn="ctr"/>
            <a:r>
              <a:rPr lang="en-US" sz="1050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AVS|US</a:t>
            </a:r>
          </a:p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(Lansing, NY, USA)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9752477" y="5047740"/>
            <a:ext cx="1103563" cy="763086"/>
            <a:chOff x="6871336" y="21247031"/>
            <a:chExt cx="3881400" cy="2683892"/>
          </a:xfrm>
        </p:grpSpPr>
        <p:sp>
          <p:nvSpPr>
            <p:cNvPr id="39" name="Freeform 38"/>
            <p:cNvSpPr/>
            <p:nvPr/>
          </p:nvSpPr>
          <p:spPr>
            <a:xfrm>
              <a:off x="6871336" y="21254396"/>
              <a:ext cx="3881400" cy="2676527"/>
            </a:xfrm>
            <a:custGeom>
              <a:avLst/>
              <a:gdLst>
                <a:gd name="connsiteX0" fmla="*/ 2809875 w 3924300"/>
                <a:gd name="connsiteY0" fmla="*/ 2676525 h 2676525"/>
                <a:gd name="connsiteX1" fmla="*/ 2905125 w 3924300"/>
                <a:gd name="connsiteY1" fmla="*/ 2305050 h 2676525"/>
                <a:gd name="connsiteX2" fmla="*/ 3009900 w 3924300"/>
                <a:gd name="connsiteY2" fmla="*/ 2324100 h 2676525"/>
                <a:gd name="connsiteX3" fmla="*/ 2905125 w 3924300"/>
                <a:gd name="connsiteY3" fmla="*/ 2124075 h 2676525"/>
                <a:gd name="connsiteX4" fmla="*/ 3552825 w 3924300"/>
                <a:gd name="connsiteY4" fmla="*/ 1809750 h 2676525"/>
                <a:gd name="connsiteX5" fmla="*/ 3886200 w 3924300"/>
                <a:gd name="connsiteY5" fmla="*/ 1381125 h 2676525"/>
                <a:gd name="connsiteX6" fmla="*/ 3924300 w 3924300"/>
                <a:gd name="connsiteY6" fmla="*/ 1104900 h 2676525"/>
                <a:gd name="connsiteX7" fmla="*/ 3609975 w 3924300"/>
                <a:gd name="connsiteY7" fmla="*/ 1000125 h 2676525"/>
                <a:gd name="connsiteX8" fmla="*/ 3143250 w 3924300"/>
                <a:gd name="connsiteY8" fmla="*/ 323850 h 2676525"/>
                <a:gd name="connsiteX9" fmla="*/ 3295650 w 3924300"/>
                <a:gd name="connsiteY9" fmla="*/ 285750 h 2676525"/>
                <a:gd name="connsiteX10" fmla="*/ 2352675 w 3924300"/>
                <a:gd name="connsiteY10" fmla="*/ 0 h 2676525"/>
                <a:gd name="connsiteX11" fmla="*/ 2247900 w 3924300"/>
                <a:gd name="connsiteY11" fmla="*/ 114300 h 2676525"/>
                <a:gd name="connsiteX12" fmla="*/ 1543050 w 3924300"/>
                <a:gd name="connsiteY12" fmla="*/ 133350 h 2676525"/>
                <a:gd name="connsiteX13" fmla="*/ 1447800 w 3924300"/>
                <a:gd name="connsiteY13" fmla="*/ 76200 h 2676525"/>
                <a:gd name="connsiteX14" fmla="*/ 314325 w 3924300"/>
                <a:gd name="connsiteY14" fmla="*/ 342900 h 2676525"/>
                <a:gd name="connsiteX15" fmla="*/ 504825 w 3924300"/>
                <a:gd name="connsiteY15" fmla="*/ 381000 h 2676525"/>
                <a:gd name="connsiteX16" fmla="*/ 0 w 3924300"/>
                <a:gd name="connsiteY16" fmla="*/ 1076325 h 2676525"/>
                <a:gd name="connsiteX17" fmla="*/ 704850 w 3924300"/>
                <a:gd name="connsiteY17" fmla="*/ 1952625 h 2676525"/>
                <a:gd name="connsiteX18" fmla="*/ 2809875 w 3924300"/>
                <a:gd name="connsiteY18" fmla="*/ 2676525 h 2676525"/>
                <a:gd name="connsiteX0" fmla="*/ 2811513 w 3925938"/>
                <a:gd name="connsiteY0" fmla="*/ 2676525 h 2676525"/>
                <a:gd name="connsiteX1" fmla="*/ 2906763 w 3925938"/>
                <a:gd name="connsiteY1" fmla="*/ 2305050 h 2676525"/>
                <a:gd name="connsiteX2" fmla="*/ 3011538 w 3925938"/>
                <a:gd name="connsiteY2" fmla="*/ 2324100 h 2676525"/>
                <a:gd name="connsiteX3" fmla="*/ 2906763 w 3925938"/>
                <a:gd name="connsiteY3" fmla="*/ 2124075 h 2676525"/>
                <a:gd name="connsiteX4" fmla="*/ 3554463 w 3925938"/>
                <a:gd name="connsiteY4" fmla="*/ 1809750 h 2676525"/>
                <a:gd name="connsiteX5" fmla="*/ 3887838 w 3925938"/>
                <a:gd name="connsiteY5" fmla="*/ 1381125 h 2676525"/>
                <a:gd name="connsiteX6" fmla="*/ 3925938 w 3925938"/>
                <a:gd name="connsiteY6" fmla="*/ 1104900 h 2676525"/>
                <a:gd name="connsiteX7" fmla="*/ 3611613 w 3925938"/>
                <a:gd name="connsiteY7" fmla="*/ 1000125 h 2676525"/>
                <a:gd name="connsiteX8" fmla="*/ 3144888 w 3925938"/>
                <a:gd name="connsiteY8" fmla="*/ 323850 h 2676525"/>
                <a:gd name="connsiteX9" fmla="*/ 3297288 w 3925938"/>
                <a:gd name="connsiteY9" fmla="*/ 285750 h 2676525"/>
                <a:gd name="connsiteX10" fmla="*/ 2354313 w 3925938"/>
                <a:gd name="connsiteY10" fmla="*/ 0 h 2676525"/>
                <a:gd name="connsiteX11" fmla="*/ 2249538 w 3925938"/>
                <a:gd name="connsiteY11" fmla="*/ 114300 h 2676525"/>
                <a:gd name="connsiteX12" fmla="*/ 1544688 w 3925938"/>
                <a:gd name="connsiteY12" fmla="*/ 133350 h 2676525"/>
                <a:gd name="connsiteX13" fmla="*/ 1449438 w 3925938"/>
                <a:gd name="connsiteY13" fmla="*/ 76200 h 2676525"/>
                <a:gd name="connsiteX14" fmla="*/ 315963 w 3925938"/>
                <a:gd name="connsiteY14" fmla="*/ 342900 h 2676525"/>
                <a:gd name="connsiteX15" fmla="*/ 506463 w 3925938"/>
                <a:gd name="connsiteY15" fmla="*/ 381000 h 2676525"/>
                <a:gd name="connsiteX16" fmla="*/ 1638 w 3925938"/>
                <a:gd name="connsiteY16" fmla="*/ 1076325 h 2676525"/>
                <a:gd name="connsiteX17" fmla="*/ 706488 w 3925938"/>
                <a:gd name="connsiteY17" fmla="*/ 1952625 h 2676525"/>
                <a:gd name="connsiteX18" fmla="*/ 2811513 w 3925938"/>
                <a:gd name="connsiteY18" fmla="*/ 2676525 h 2676525"/>
                <a:gd name="connsiteX0" fmla="*/ 2825912 w 3940337"/>
                <a:gd name="connsiteY0" fmla="*/ 2676525 h 2676525"/>
                <a:gd name="connsiteX1" fmla="*/ 2921162 w 3940337"/>
                <a:gd name="connsiteY1" fmla="*/ 2305050 h 2676525"/>
                <a:gd name="connsiteX2" fmla="*/ 3025937 w 3940337"/>
                <a:gd name="connsiteY2" fmla="*/ 2324100 h 2676525"/>
                <a:gd name="connsiteX3" fmla="*/ 2921162 w 3940337"/>
                <a:gd name="connsiteY3" fmla="*/ 2124075 h 2676525"/>
                <a:gd name="connsiteX4" fmla="*/ 3568862 w 3940337"/>
                <a:gd name="connsiteY4" fmla="*/ 1809750 h 2676525"/>
                <a:gd name="connsiteX5" fmla="*/ 3902237 w 3940337"/>
                <a:gd name="connsiteY5" fmla="*/ 1381125 h 2676525"/>
                <a:gd name="connsiteX6" fmla="*/ 3940337 w 3940337"/>
                <a:gd name="connsiteY6" fmla="*/ 1104900 h 2676525"/>
                <a:gd name="connsiteX7" fmla="*/ 3626012 w 3940337"/>
                <a:gd name="connsiteY7" fmla="*/ 1000125 h 2676525"/>
                <a:gd name="connsiteX8" fmla="*/ 3159287 w 3940337"/>
                <a:gd name="connsiteY8" fmla="*/ 323850 h 2676525"/>
                <a:gd name="connsiteX9" fmla="*/ 3311687 w 3940337"/>
                <a:gd name="connsiteY9" fmla="*/ 285750 h 2676525"/>
                <a:gd name="connsiteX10" fmla="*/ 2368712 w 3940337"/>
                <a:gd name="connsiteY10" fmla="*/ 0 h 2676525"/>
                <a:gd name="connsiteX11" fmla="*/ 2263937 w 3940337"/>
                <a:gd name="connsiteY11" fmla="*/ 114300 h 2676525"/>
                <a:gd name="connsiteX12" fmla="*/ 1559087 w 3940337"/>
                <a:gd name="connsiteY12" fmla="*/ 133350 h 2676525"/>
                <a:gd name="connsiteX13" fmla="*/ 1463837 w 3940337"/>
                <a:gd name="connsiteY13" fmla="*/ 76200 h 2676525"/>
                <a:gd name="connsiteX14" fmla="*/ 330362 w 3940337"/>
                <a:gd name="connsiteY14" fmla="*/ 342900 h 2676525"/>
                <a:gd name="connsiteX15" fmla="*/ 520862 w 3940337"/>
                <a:gd name="connsiteY15" fmla="*/ 381000 h 2676525"/>
                <a:gd name="connsiteX16" fmla="*/ 270037 w 3940337"/>
                <a:gd name="connsiteY16" fmla="*/ 577850 h 2676525"/>
                <a:gd name="connsiteX17" fmla="*/ 16037 w 3940337"/>
                <a:gd name="connsiteY17" fmla="*/ 1076325 h 2676525"/>
                <a:gd name="connsiteX18" fmla="*/ 720887 w 3940337"/>
                <a:gd name="connsiteY18" fmla="*/ 1952625 h 2676525"/>
                <a:gd name="connsiteX19" fmla="*/ 2825912 w 3940337"/>
                <a:gd name="connsiteY19" fmla="*/ 2676525 h 2676525"/>
                <a:gd name="connsiteX0" fmla="*/ 2809880 w 3924305"/>
                <a:gd name="connsiteY0" fmla="*/ 2676525 h 2676525"/>
                <a:gd name="connsiteX1" fmla="*/ 2905130 w 3924305"/>
                <a:gd name="connsiteY1" fmla="*/ 2305050 h 2676525"/>
                <a:gd name="connsiteX2" fmla="*/ 3009905 w 3924305"/>
                <a:gd name="connsiteY2" fmla="*/ 2324100 h 2676525"/>
                <a:gd name="connsiteX3" fmla="*/ 2905130 w 3924305"/>
                <a:gd name="connsiteY3" fmla="*/ 2124075 h 2676525"/>
                <a:gd name="connsiteX4" fmla="*/ 3552830 w 3924305"/>
                <a:gd name="connsiteY4" fmla="*/ 1809750 h 2676525"/>
                <a:gd name="connsiteX5" fmla="*/ 3886205 w 3924305"/>
                <a:gd name="connsiteY5" fmla="*/ 1381125 h 2676525"/>
                <a:gd name="connsiteX6" fmla="*/ 3924305 w 3924305"/>
                <a:gd name="connsiteY6" fmla="*/ 1104900 h 2676525"/>
                <a:gd name="connsiteX7" fmla="*/ 3609980 w 3924305"/>
                <a:gd name="connsiteY7" fmla="*/ 1000125 h 2676525"/>
                <a:gd name="connsiteX8" fmla="*/ 3143255 w 3924305"/>
                <a:gd name="connsiteY8" fmla="*/ 323850 h 2676525"/>
                <a:gd name="connsiteX9" fmla="*/ 3295655 w 3924305"/>
                <a:gd name="connsiteY9" fmla="*/ 285750 h 2676525"/>
                <a:gd name="connsiteX10" fmla="*/ 2352680 w 3924305"/>
                <a:gd name="connsiteY10" fmla="*/ 0 h 2676525"/>
                <a:gd name="connsiteX11" fmla="*/ 2247905 w 3924305"/>
                <a:gd name="connsiteY11" fmla="*/ 114300 h 2676525"/>
                <a:gd name="connsiteX12" fmla="*/ 1543055 w 3924305"/>
                <a:gd name="connsiteY12" fmla="*/ 133350 h 2676525"/>
                <a:gd name="connsiteX13" fmla="*/ 1447805 w 3924305"/>
                <a:gd name="connsiteY13" fmla="*/ 76200 h 2676525"/>
                <a:gd name="connsiteX14" fmla="*/ 314330 w 3924305"/>
                <a:gd name="connsiteY14" fmla="*/ 342900 h 2676525"/>
                <a:gd name="connsiteX15" fmla="*/ 504830 w 3924305"/>
                <a:gd name="connsiteY15" fmla="*/ 381000 h 2676525"/>
                <a:gd name="connsiteX16" fmla="*/ 254005 w 3924305"/>
                <a:gd name="connsiteY16" fmla="*/ 577850 h 2676525"/>
                <a:gd name="connsiteX17" fmla="*/ 5 w 3924305"/>
                <a:gd name="connsiteY17" fmla="*/ 1076325 h 2676525"/>
                <a:gd name="connsiteX18" fmla="*/ 298456 w 3924305"/>
                <a:gd name="connsiteY18" fmla="*/ 1612900 h 2676525"/>
                <a:gd name="connsiteX19" fmla="*/ 704855 w 3924305"/>
                <a:gd name="connsiteY19" fmla="*/ 1952625 h 2676525"/>
                <a:gd name="connsiteX20" fmla="*/ 2809880 w 3924305"/>
                <a:gd name="connsiteY20" fmla="*/ 2676525 h 2676525"/>
                <a:gd name="connsiteX0" fmla="*/ 2827547 w 3941972"/>
                <a:gd name="connsiteY0" fmla="*/ 2676525 h 2676525"/>
                <a:gd name="connsiteX1" fmla="*/ 2922797 w 3941972"/>
                <a:gd name="connsiteY1" fmla="*/ 2305050 h 2676525"/>
                <a:gd name="connsiteX2" fmla="*/ 3027572 w 3941972"/>
                <a:gd name="connsiteY2" fmla="*/ 2324100 h 2676525"/>
                <a:gd name="connsiteX3" fmla="*/ 2922797 w 3941972"/>
                <a:gd name="connsiteY3" fmla="*/ 2124075 h 2676525"/>
                <a:gd name="connsiteX4" fmla="*/ 3570497 w 3941972"/>
                <a:gd name="connsiteY4" fmla="*/ 1809750 h 2676525"/>
                <a:gd name="connsiteX5" fmla="*/ 3903872 w 3941972"/>
                <a:gd name="connsiteY5" fmla="*/ 1381125 h 2676525"/>
                <a:gd name="connsiteX6" fmla="*/ 3941972 w 3941972"/>
                <a:gd name="connsiteY6" fmla="*/ 1104900 h 2676525"/>
                <a:gd name="connsiteX7" fmla="*/ 3627647 w 3941972"/>
                <a:gd name="connsiteY7" fmla="*/ 1000125 h 2676525"/>
                <a:gd name="connsiteX8" fmla="*/ 3160922 w 3941972"/>
                <a:gd name="connsiteY8" fmla="*/ 323850 h 2676525"/>
                <a:gd name="connsiteX9" fmla="*/ 3313322 w 3941972"/>
                <a:gd name="connsiteY9" fmla="*/ 285750 h 2676525"/>
                <a:gd name="connsiteX10" fmla="*/ 2370347 w 3941972"/>
                <a:gd name="connsiteY10" fmla="*/ 0 h 2676525"/>
                <a:gd name="connsiteX11" fmla="*/ 2265572 w 3941972"/>
                <a:gd name="connsiteY11" fmla="*/ 114300 h 2676525"/>
                <a:gd name="connsiteX12" fmla="*/ 1560722 w 3941972"/>
                <a:gd name="connsiteY12" fmla="*/ 133350 h 2676525"/>
                <a:gd name="connsiteX13" fmla="*/ 1465472 w 3941972"/>
                <a:gd name="connsiteY13" fmla="*/ 76200 h 2676525"/>
                <a:gd name="connsiteX14" fmla="*/ 331997 w 3941972"/>
                <a:gd name="connsiteY14" fmla="*/ 342900 h 2676525"/>
                <a:gd name="connsiteX15" fmla="*/ 522497 w 3941972"/>
                <a:gd name="connsiteY15" fmla="*/ 381000 h 2676525"/>
                <a:gd name="connsiteX16" fmla="*/ 271672 w 3941972"/>
                <a:gd name="connsiteY16" fmla="*/ 577850 h 2676525"/>
                <a:gd name="connsiteX17" fmla="*/ 17672 w 3941972"/>
                <a:gd name="connsiteY17" fmla="*/ 1076325 h 2676525"/>
                <a:gd name="connsiteX18" fmla="*/ 316123 w 3941972"/>
                <a:gd name="connsiteY18" fmla="*/ 1612900 h 2676525"/>
                <a:gd name="connsiteX19" fmla="*/ 722522 w 3941972"/>
                <a:gd name="connsiteY19" fmla="*/ 1952625 h 2676525"/>
                <a:gd name="connsiteX20" fmla="*/ 2827547 w 3941972"/>
                <a:gd name="connsiteY20" fmla="*/ 2676525 h 2676525"/>
                <a:gd name="connsiteX0" fmla="*/ 2576758 w 3691183"/>
                <a:gd name="connsiteY0" fmla="*/ 2676525 h 2676525"/>
                <a:gd name="connsiteX1" fmla="*/ 2672008 w 3691183"/>
                <a:gd name="connsiteY1" fmla="*/ 2305050 h 2676525"/>
                <a:gd name="connsiteX2" fmla="*/ 2776783 w 3691183"/>
                <a:gd name="connsiteY2" fmla="*/ 2324100 h 2676525"/>
                <a:gd name="connsiteX3" fmla="*/ 2672008 w 3691183"/>
                <a:gd name="connsiteY3" fmla="*/ 2124075 h 2676525"/>
                <a:gd name="connsiteX4" fmla="*/ 3319708 w 3691183"/>
                <a:gd name="connsiteY4" fmla="*/ 1809750 h 2676525"/>
                <a:gd name="connsiteX5" fmla="*/ 3653083 w 3691183"/>
                <a:gd name="connsiteY5" fmla="*/ 1381125 h 2676525"/>
                <a:gd name="connsiteX6" fmla="*/ 3691183 w 3691183"/>
                <a:gd name="connsiteY6" fmla="*/ 1104900 h 2676525"/>
                <a:gd name="connsiteX7" fmla="*/ 3376858 w 3691183"/>
                <a:gd name="connsiteY7" fmla="*/ 1000125 h 2676525"/>
                <a:gd name="connsiteX8" fmla="*/ 2910133 w 3691183"/>
                <a:gd name="connsiteY8" fmla="*/ 323850 h 2676525"/>
                <a:gd name="connsiteX9" fmla="*/ 3062533 w 3691183"/>
                <a:gd name="connsiteY9" fmla="*/ 285750 h 2676525"/>
                <a:gd name="connsiteX10" fmla="*/ 2119558 w 3691183"/>
                <a:gd name="connsiteY10" fmla="*/ 0 h 2676525"/>
                <a:gd name="connsiteX11" fmla="*/ 2014783 w 3691183"/>
                <a:gd name="connsiteY11" fmla="*/ 114300 h 2676525"/>
                <a:gd name="connsiteX12" fmla="*/ 1309933 w 3691183"/>
                <a:gd name="connsiteY12" fmla="*/ 133350 h 2676525"/>
                <a:gd name="connsiteX13" fmla="*/ 1214683 w 3691183"/>
                <a:gd name="connsiteY13" fmla="*/ 76200 h 2676525"/>
                <a:gd name="connsiteX14" fmla="*/ 81208 w 3691183"/>
                <a:gd name="connsiteY14" fmla="*/ 342900 h 2676525"/>
                <a:gd name="connsiteX15" fmla="*/ 271708 w 3691183"/>
                <a:gd name="connsiteY15" fmla="*/ 381000 h 2676525"/>
                <a:gd name="connsiteX16" fmla="*/ 20883 w 3691183"/>
                <a:gd name="connsiteY16" fmla="*/ 577850 h 2676525"/>
                <a:gd name="connsiteX17" fmla="*/ 65334 w 3691183"/>
                <a:gd name="connsiteY17" fmla="*/ 1612900 h 2676525"/>
                <a:gd name="connsiteX18" fmla="*/ 471733 w 3691183"/>
                <a:gd name="connsiteY18" fmla="*/ 1952625 h 2676525"/>
                <a:gd name="connsiteX19" fmla="*/ 2576758 w 3691183"/>
                <a:gd name="connsiteY19" fmla="*/ 2676525 h 2676525"/>
                <a:gd name="connsiteX0" fmla="*/ 2514637 w 3629062"/>
                <a:gd name="connsiteY0" fmla="*/ 2676525 h 2676525"/>
                <a:gd name="connsiteX1" fmla="*/ 2609887 w 3629062"/>
                <a:gd name="connsiteY1" fmla="*/ 2305050 h 2676525"/>
                <a:gd name="connsiteX2" fmla="*/ 2714662 w 3629062"/>
                <a:gd name="connsiteY2" fmla="*/ 2324100 h 2676525"/>
                <a:gd name="connsiteX3" fmla="*/ 2609887 w 3629062"/>
                <a:gd name="connsiteY3" fmla="*/ 2124075 h 2676525"/>
                <a:gd name="connsiteX4" fmla="*/ 3257587 w 3629062"/>
                <a:gd name="connsiteY4" fmla="*/ 1809750 h 2676525"/>
                <a:gd name="connsiteX5" fmla="*/ 3590962 w 3629062"/>
                <a:gd name="connsiteY5" fmla="*/ 1381125 h 2676525"/>
                <a:gd name="connsiteX6" fmla="*/ 3629062 w 3629062"/>
                <a:gd name="connsiteY6" fmla="*/ 1104900 h 2676525"/>
                <a:gd name="connsiteX7" fmla="*/ 3314737 w 3629062"/>
                <a:gd name="connsiteY7" fmla="*/ 1000125 h 2676525"/>
                <a:gd name="connsiteX8" fmla="*/ 2848012 w 3629062"/>
                <a:gd name="connsiteY8" fmla="*/ 323850 h 2676525"/>
                <a:gd name="connsiteX9" fmla="*/ 3000412 w 3629062"/>
                <a:gd name="connsiteY9" fmla="*/ 285750 h 2676525"/>
                <a:gd name="connsiteX10" fmla="*/ 2057437 w 3629062"/>
                <a:gd name="connsiteY10" fmla="*/ 0 h 2676525"/>
                <a:gd name="connsiteX11" fmla="*/ 1952662 w 3629062"/>
                <a:gd name="connsiteY11" fmla="*/ 114300 h 2676525"/>
                <a:gd name="connsiteX12" fmla="*/ 1247812 w 3629062"/>
                <a:gd name="connsiteY12" fmla="*/ 133350 h 2676525"/>
                <a:gd name="connsiteX13" fmla="*/ 1152562 w 3629062"/>
                <a:gd name="connsiteY13" fmla="*/ 76200 h 2676525"/>
                <a:gd name="connsiteX14" fmla="*/ 19087 w 3629062"/>
                <a:gd name="connsiteY14" fmla="*/ 342900 h 2676525"/>
                <a:gd name="connsiteX15" fmla="*/ 209587 w 3629062"/>
                <a:gd name="connsiteY15" fmla="*/ 381000 h 2676525"/>
                <a:gd name="connsiteX16" fmla="*/ 3213 w 3629062"/>
                <a:gd name="connsiteY16" fmla="*/ 1612900 h 2676525"/>
                <a:gd name="connsiteX17" fmla="*/ 409612 w 3629062"/>
                <a:gd name="connsiteY17" fmla="*/ 1952625 h 2676525"/>
                <a:gd name="connsiteX18" fmla="*/ 2514637 w 3629062"/>
                <a:gd name="connsiteY18" fmla="*/ 2676525 h 2676525"/>
                <a:gd name="connsiteX0" fmla="*/ 2758819 w 3873244"/>
                <a:gd name="connsiteY0" fmla="*/ 2676525 h 2676525"/>
                <a:gd name="connsiteX1" fmla="*/ 2854069 w 3873244"/>
                <a:gd name="connsiteY1" fmla="*/ 2305050 h 2676525"/>
                <a:gd name="connsiteX2" fmla="*/ 2958844 w 3873244"/>
                <a:gd name="connsiteY2" fmla="*/ 2324100 h 2676525"/>
                <a:gd name="connsiteX3" fmla="*/ 2854069 w 3873244"/>
                <a:gd name="connsiteY3" fmla="*/ 2124075 h 2676525"/>
                <a:gd name="connsiteX4" fmla="*/ 3501769 w 3873244"/>
                <a:gd name="connsiteY4" fmla="*/ 1809750 h 2676525"/>
                <a:gd name="connsiteX5" fmla="*/ 3835144 w 3873244"/>
                <a:gd name="connsiteY5" fmla="*/ 1381125 h 2676525"/>
                <a:gd name="connsiteX6" fmla="*/ 3873244 w 3873244"/>
                <a:gd name="connsiteY6" fmla="*/ 1104900 h 2676525"/>
                <a:gd name="connsiteX7" fmla="*/ 3558919 w 3873244"/>
                <a:gd name="connsiteY7" fmla="*/ 1000125 h 2676525"/>
                <a:gd name="connsiteX8" fmla="*/ 3092194 w 3873244"/>
                <a:gd name="connsiteY8" fmla="*/ 323850 h 2676525"/>
                <a:gd name="connsiteX9" fmla="*/ 3244594 w 3873244"/>
                <a:gd name="connsiteY9" fmla="*/ 285750 h 2676525"/>
                <a:gd name="connsiteX10" fmla="*/ 2301619 w 3873244"/>
                <a:gd name="connsiteY10" fmla="*/ 0 h 2676525"/>
                <a:gd name="connsiteX11" fmla="*/ 2196844 w 3873244"/>
                <a:gd name="connsiteY11" fmla="*/ 114300 h 2676525"/>
                <a:gd name="connsiteX12" fmla="*/ 1491994 w 3873244"/>
                <a:gd name="connsiteY12" fmla="*/ 133350 h 2676525"/>
                <a:gd name="connsiteX13" fmla="*/ 1396744 w 3873244"/>
                <a:gd name="connsiteY13" fmla="*/ 76200 h 2676525"/>
                <a:gd name="connsiteX14" fmla="*/ 263269 w 3873244"/>
                <a:gd name="connsiteY14" fmla="*/ 342900 h 2676525"/>
                <a:gd name="connsiteX15" fmla="*/ 453769 w 3873244"/>
                <a:gd name="connsiteY15" fmla="*/ 381000 h 2676525"/>
                <a:gd name="connsiteX16" fmla="*/ 247395 w 3873244"/>
                <a:gd name="connsiteY16" fmla="*/ 1612900 h 2676525"/>
                <a:gd name="connsiteX17" fmla="*/ 653794 w 3873244"/>
                <a:gd name="connsiteY17" fmla="*/ 1952625 h 2676525"/>
                <a:gd name="connsiteX18" fmla="*/ 2758819 w 3873244"/>
                <a:gd name="connsiteY18" fmla="*/ 2676525 h 2676525"/>
                <a:gd name="connsiteX0" fmla="*/ 2495550 w 3609975"/>
                <a:gd name="connsiteY0" fmla="*/ 2676525 h 2676525"/>
                <a:gd name="connsiteX1" fmla="*/ 2590800 w 3609975"/>
                <a:gd name="connsiteY1" fmla="*/ 2305050 h 2676525"/>
                <a:gd name="connsiteX2" fmla="*/ 2695575 w 3609975"/>
                <a:gd name="connsiteY2" fmla="*/ 2324100 h 2676525"/>
                <a:gd name="connsiteX3" fmla="*/ 2590800 w 3609975"/>
                <a:gd name="connsiteY3" fmla="*/ 2124075 h 2676525"/>
                <a:gd name="connsiteX4" fmla="*/ 3238500 w 3609975"/>
                <a:gd name="connsiteY4" fmla="*/ 1809750 h 2676525"/>
                <a:gd name="connsiteX5" fmla="*/ 3571875 w 3609975"/>
                <a:gd name="connsiteY5" fmla="*/ 1381125 h 2676525"/>
                <a:gd name="connsiteX6" fmla="*/ 3609975 w 3609975"/>
                <a:gd name="connsiteY6" fmla="*/ 1104900 h 2676525"/>
                <a:gd name="connsiteX7" fmla="*/ 3295650 w 3609975"/>
                <a:gd name="connsiteY7" fmla="*/ 1000125 h 2676525"/>
                <a:gd name="connsiteX8" fmla="*/ 2828925 w 3609975"/>
                <a:gd name="connsiteY8" fmla="*/ 323850 h 2676525"/>
                <a:gd name="connsiteX9" fmla="*/ 2981325 w 3609975"/>
                <a:gd name="connsiteY9" fmla="*/ 285750 h 2676525"/>
                <a:gd name="connsiteX10" fmla="*/ 2038350 w 3609975"/>
                <a:gd name="connsiteY10" fmla="*/ 0 h 2676525"/>
                <a:gd name="connsiteX11" fmla="*/ 1933575 w 3609975"/>
                <a:gd name="connsiteY11" fmla="*/ 114300 h 2676525"/>
                <a:gd name="connsiteX12" fmla="*/ 1228725 w 3609975"/>
                <a:gd name="connsiteY12" fmla="*/ 133350 h 2676525"/>
                <a:gd name="connsiteX13" fmla="*/ 1133475 w 3609975"/>
                <a:gd name="connsiteY13" fmla="*/ 76200 h 2676525"/>
                <a:gd name="connsiteX14" fmla="*/ 0 w 3609975"/>
                <a:gd name="connsiteY14" fmla="*/ 342900 h 2676525"/>
                <a:gd name="connsiteX15" fmla="*/ 190500 w 3609975"/>
                <a:gd name="connsiteY15" fmla="*/ 381000 h 2676525"/>
                <a:gd name="connsiteX16" fmla="*/ 390525 w 3609975"/>
                <a:gd name="connsiteY16" fmla="*/ 1952625 h 2676525"/>
                <a:gd name="connsiteX17" fmla="*/ 2495550 w 3609975"/>
                <a:gd name="connsiteY17" fmla="*/ 2676525 h 2676525"/>
                <a:gd name="connsiteX0" fmla="*/ 2762337 w 3876762"/>
                <a:gd name="connsiteY0" fmla="*/ 2676525 h 2676525"/>
                <a:gd name="connsiteX1" fmla="*/ 2857587 w 3876762"/>
                <a:gd name="connsiteY1" fmla="*/ 2305050 h 2676525"/>
                <a:gd name="connsiteX2" fmla="*/ 2962362 w 3876762"/>
                <a:gd name="connsiteY2" fmla="*/ 2324100 h 2676525"/>
                <a:gd name="connsiteX3" fmla="*/ 2857587 w 3876762"/>
                <a:gd name="connsiteY3" fmla="*/ 2124075 h 2676525"/>
                <a:gd name="connsiteX4" fmla="*/ 3505287 w 3876762"/>
                <a:gd name="connsiteY4" fmla="*/ 1809750 h 2676525"/>
                <a:gd name="connsiteX5" fmla="*/ 3838662 w 3876762"/>
                <a:gd name="connsiteY5" fmla="*/ 1381125 h 2676525"/>
                <a:gd name="connsiteX6" fmla="*/ 3876762 w 3876762"/>
                <a:gd name="connsiteY6" fmla="*/ 1104900 h 2676525"/>
                <a:gd name="connsiteX7" fmla="*/ 3562437 w 3876762"/>
                <a:gd name="connsiteY7" fmla="*/ 1000125 h 2676525"/>
                <a:gd name="connsiteX8" fmla="*/ 3095712 w 3876762"/>
                <a:gd name="connsiteY8" fmla="*/ 323850 h 2676525"/>
                <a:gd name="connsiteX9" fmla="*/ 3248112 w 3876762"/>
                <a:gd name="connsiteY9" fmla="*/ 285750 h 2676525"/>
                <a:gd name="connsiteX10" fmla="*/ 2305137 w 3876762"/>
                <a:gd name="connsiteY10" fmla="*/ 0 h 2676525"/>
                <a:gd name="connsiteX11" fmla="*/ 2200362 w 3876762"/>
                <a:gd name="connsiteY11" fmla="*/ 114300 h 2676525"/>
                <a:gd name="connsiteX12" fmla="*/ 1495512 w 3876762"/>
                <a:gd name="connsiteY12" fmla="*/ 133350 h 2676525"/>
                <a:gd name="connsiteX13" fmla="*/ 1400262 w 3876762"/>
                <a:gd name="connsiteY13" fmla="*/ 76200 h 2676525"/>
                <a:gd name="connsiteX14" fmla="*/ 266787 w 3876762"/>
                <a:gd name="connsiteY14" fmla="*/ 342900 h 2676525"/>
                <a:gd name="connsiteX15" fmla="*/ 457287 w 3876762"/>
                <a:gd name="connsiteY15" fmla="*/ 381000 h 2676525"/>
                <a:gd name="connsiteX16" fmla="*/ 657312 w 3876762"/>
                <a:gd name="connsiteY16" fmla="*/ 1952625 h 2676525"/>
                <a:gd name="connsiteX17" fmla="*/ 2762337 w 3876762"/>
                <a:gd name="connsiteY17" fmla="*/ 2676525 h 2676525"/>
                <a:gd name="connsiteX0" fmla="*/ 2766975 w 3881400"/>
                <a:gd name="connsiteY0" fmla="*/ 2676525 h 2676525"/>
                <a:gd name="connsiteX1" fmla="*/ 2862225 w 3881400"/>
                <a:gd name="connsiteY1" fmla="*/ 2305050 h 2676525"/>
                <a:gd name="connsiteX2" fmla="*/ 2967000 w 3881400"/>
                <a:gd name="connsiteY2" fmla="*/ 2324100 h 2676525"/>
                <a:gd name="connsiteX3" fmla="*/ 2862225 w 3881400"/>
                <a:gd name="connsiteY3" fmla="*/ 2124075 h 2676525"/>
                <a:gd name="connsiteX4" fmla="*/ 3509925 w 3881400"/>
                <a:gd name="connsiteY4" fmla="*/ 1809750 h 2676525"/>
                <a:gd name="connsiteX5" fmla="*/ 3843300 w 3881400"/>
                <a:gd name="connsiteY5" fmla="*/ 1381125 h 2676525"/>
                <a:gd name="connsiteX6" fmla="*/ 3881400 w 3881400"/>
                <a:gd name="connsiteY6" fmla="*/ 1104900 h 2676525"/>
                <a:gd name="connsiteX7" fmla="*/ 3567075 w 3881400"/>
                <a:gd name="connsiteY7" fmla="*/ 1000125 h 2676525"/>
                <a:gd name="connsiteX8" fmla="*/ 3100350 w 3881400"/>
                <a:gd name="connsiteY8" fmla="*/ 323850 h 2676525"/>
                <a:gd name="connsiteX9" fmla="*/ 3252750 w 3881400"/>
                <a:gd name="connsiteY9" fmla="*/ 285750 h 2676525"/>
                <a:gd name="connsiteX10" fmla="*/ 2309775 w 3881400"/>
                <a:gd name="connsiteY10" fmla="*/ 0 h 2676525"/>
                <a:gd name="connsiteX11" fmla="*/ 2205000 w 3881400"/>
                <a:gd name="connsiteY11" fmla="*/ 114300 h 2676525"/>
                <a:gd name="connsiteX12" fmla="*/ 1500150 w 3881400"/>
                <a:gd name="connsiteY12" fmla="*/ 133350 h 2676525"/>
                <a:gd name="connsiteX13" fmla="*/ 1404900 w 3881400"/>
                <a:gd name="connsiteY13" fmla="*/ 76200 h 2676525"/>
                <a:gd name="connsiteX14" fmla="*/ 271425 w 3881400"/>
                <a:gd name="connsiteY14" fmla="*/ 342900 h 2676525"/>
                <a:gd name="connsiteX15" fmla="*/ 461925 w 3881400"/>
                <a:gd name="connsiteY15" fmla="*/ 381000 h 2676525"/>
                <a:gd name="connsiteX16" fmla="*/ 661950 w 3881400"/>
                <a:gd name="connsiteY16" fmla="*/ 1952625 h 2676525"/>
                <a:gd name="connsiteX17" fmla="*/ 2766975 w 3881400"/>
                <a:gd name="connsiteY17" fmla="*/ 2676525 h 2676525"/>
                <a:gd name="connsiteX0" fmla="*/ 2766975 w 3881400"/>
                <a:gd name="connsiteY0" fmla="*/ 2676525 h 2676525"/>
                <a:gd name="connsiteX1" fmla="*/ 2862225 w 3881400"/>
                <a:gd name="connsiteY1" fmla="*/ 2305050 h 2676525"/>
                <a:gd name="connsiteX2" fmla="*/ 2967000 w 3881400"/>
                <a:gd name="connsiteY2" fmla="*/ 2324100 h 2676525"/>
                <a:gd name="connsiteX3" fmla="*/ 2862225 w 3881400"/>
                <a:gd name="connsiteY3" fmla="*/ 2124075 h 2676525"/>
                <a:gd name="connsiteX4" fmla="*/ 3509925 w 3881400"/>
                <a:gd name="connsiteY4" fmla="*/ 1809750 h 2676525"/>
                <a:gd name="connsiteX5" fmla="*/ 3843300 w 3881400"/>
                <a:gd name="connsiteY5" fmla="*/ 1381125 h 2676525"/>
                <a:gd name="connsiteX6" fmla="*/ 3881400 w 3881400"/>
                <a:gd name="connsiteY6" fmla="*/ 1104900 h 2676525"/>
                <a:gd name="connsiteX7" fmla="*/ 3567075 w 3881400"/>
                <a:gd name="connsiteY7" fmla="*/ 1000125 h 2676525"/>
                <a:gd name="connsiteX8" fmla="*/ 3100350 w 3881400"/>
                <a:gd name="connsiteY8" fmla="*/ 323850 h 2676525"/>
                <a:gd name="connsiteX9" fmla="*/ 3252750 w 3881400"/>
                <a:gd name="connsiteY9" fmla="*/ 285750 h 2676525"/>
                <a:gd name="connsiteX10" fmla="*/ 2309775 w 3881400"/>
                <a:gd name="connsiteY10" fmla="*/ 0 h 2676525"/>
                <a:gd name="connsiteX11" fmla="*/ 2205000 w 3881400"/>
                <a:gd name="connsiteY11" fmla="*/ 114300 h 2676525"/>
                <a:gd name="connsiteX12" fmla="*/ 1500150 w 3881400"/>
                <a:gd name="connsiteY12" fmla="*/ 133350 h 2676525"/>
                <a:gd name="connsiteX13" fmla="*/ 1404900 w 3881400"/>
                <a:gd name="connsiteY13" fmla="*/ 76200 h 2676525"/>
                <a:gd name="connsiteX14" fmla="*/ 271425 w 3881400"/>
                <a:gd name="connsiteY14" fmla="*/ 342900 h 2676525"/>
                <a:gd name="connsiteX15" fmla="*/ 461925 w 3881400"/>
                <a:gd name="connsiteY15" fmla="*/ 381000 h 2676525"/>
                <a:gd name="connsiteX16" fmla="*/ 661950 w 3881400"/>
                <a:gd name="connsiteY16" fmla="*/ 1952625 h 2676525"/>
                <a:gd name="connsiteX17" fmla="*/ 2766975 w 3881400"/>
                <a:gd name="connsiteY17" fmla="*/ 2676525 h 2676525"/>
                <a:gd name="connsiteX0" fmla="*/ 2766975 w 3881400"/>
                <a:gd name="connsiteY0" fmla="*/ 2676525 h 2676525"/>
                <a:gd name="connsiteX1" fmla="*/ 2862225 w 3881400"/>
                <a:gd name="connsiteY1" fmla="*/ 2305050 h 2676525"/>
                <a:gd name="connsiteX2" fmla="*/ 2967000 w 3881400"/>
                <a:gd name="connsiteY2" fmla="*/ 2324100 h 2676525"/>
                <a:gd name="connsiteX3" fmla="*/ 2862225 w 3881400"/>
                <a:gd name="connsiteY3" fmla="*/ 2124075 h 2676525"/>
                <a:gd name="connsiteX4" fmla="*/ 3509925 w 3881400"/>
                <a:gd name="connsiteY4" fmla="*/ 1809750 h 2676525"/>
                <a:gd name="connsiteX5" fmla="*/ 3843300 w 3881400"/>
                <a:gd name="connsiteY5" fmla="*/ 1381125 h 2676525"/>
                <a:gd name="connsiteX6" fmla="*/ 3881400 w 3881400"/>
                <a:gd name="connsiteY6" fmla="*/ 1104900 h 2676525"/>
                <a:gd name="connsiteX7" fmla="*/ 3567075 w 3881400"/>
                <a:gd name="connsiteY7" fmla="*/ 1000125 h 2676525"/>
                <a:gd name="connsiteX8" fmla="*/ 3100350 w 3881400"/>
                <a:gd name="connsiteY8" fmla="*/ 323850 h 2676525"/>
                <a:gd name="connsiteX9" fmla="*/ 3252750 w 3881400"/>
                <a:gd name="connsiteY9" fmla="*/ 285750 h 2676525"/>
                <a:gd name="connsiteX10" fmla="*/ 2309775 w 3881400"/>
                <a:gd name="connsiteY10" fmla="*/ 0 h 2676525"/>
                <a:gd name="connsiteX11" fmla="*/ 2205000 w 3881400"/>
                <a:gd name="connsiteY11" fmla="*/ 114300 h 2676525"/>
                <a:gd name="connsiteX12" fmla="*/ 1500150 w 3881400"/>
                <a:gd name="connsiteY12" fmla="*/ 133350 h 2676525"/>
                <a:gd name="connsiteX13" fmla="*/ 1404900 w 3881400"/>
                <a:gd name="connsiteY13" fmla="*/ 76200 h 2676525"/>
                <a:gd name="connsiteX14" fmla="*/ 271425 w 3881400"/>
                <a:gd name="connsiteY14" fmla="*/ 342900 h 2676525"/>
                <a:gd name="connsiteX15" fmla="*/ 461925 w 3881400"/>
                <a:gd name="connsiteY15" fmla="*/ 381000 h 2676525"/>
                <a:gd name="connsiteX16" fmla="*/ 661950 w 3881400"/>
                <a:gd name="connsiteY16" fmla="*/ 1952625 h 2676525"/>
                <a:gd name="connsiteX17" fmla="*/ 2766975 w 3881400"/>
                <a:gd name="connsiteY17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67000 w 3881400"/>
                <a:gd name="connsiteY2" fmla="*/ 2324100 h 2676525"/>
                <a:gd name="connsiteX3" fmla="*/ 2862225 w 3881400"/>
                <a:gd name="connsiteY3" fmla="*/ 2124075 h 2676525"/>
                <a:gd name="connsiteX4" fmla="*/ 3509925 w 3881400"/>
                <a:gd name="connsiteY4" fmla="*/ 1809750 h 2676525"/>
                <a:gd name="connsiteX5" fmla="*/ 3843300 w 3881400"/>
                <a:gd name="connsiteY5" fmla="*/ 1381125 h 2676525"/>
                <a:gd name="connsiteX6" fmla="*/ 3881400 w 3881400"/>
                <a:gd name="connsiteY6" fmla="*/ 1104900 h 2676525"/>
                <a:gd name="connsiteX7" fmla="*/ 3567075 w 3881400"/>
                <a:gd name="connsiteY7" fmla="*/ 1000125 h 2676525"/>
                <a:gd name="connsiteX8" fmla="*/ 3100350 w 3881400"/>
                <a:gd name="connsiteY8" fmla="*/ 323850 h 2676525"/>
                <a:gd name="connsiteX9" fmla="*/ 3252750 w 3881400"/>
                <a:gd name="connsiteY9" fmla="*/ 285750 h 2676525"/>
                <a:gd name="connsiteX10" fmla="*/ 2309775 w 3881400"/>
                <a:gd name="connsiteY10" fmla="*/ 0 h 2676525"/>
                <a:gd name="connsiteX11" fmla="*/ 2205000 w 3881400"/>
                <a:gd name="connsiteY11" fmla="*/ 114300 h 2676525"/>
                <a:gd name="connsiteX12" fmla="*/ 1500150 w 3881400"/>
                <a:gd name="connsiteY12" fmla="*/ 133350 h 2676525"/>
                <a:gd name="connsiteX13" fmla="*/ 1404900 w 3881400"/>
                <a:gd name="connsiteY13" fmla="*/ 76200 h 2676525"/>
                <a:gd name="connsiteX14" fmla="*/ 271425 w 3881400"/>
                <a:gd name="connsiteY14" fmla="*/ 342900 h 2676525"/>
                <a:gd name="connsiteX15" fmla="*/ 461925 w 3881400"/>
                <a:gd name="connsiteY15" fmla="*/ 381000 h 2676525"/>
                <a:gd name="connsiteX16" fmla="*/ 661950 w 3881400"/>
                <a:gd name="connsiteY16" fmla="*/ 1952625 h 2676525"/>
                <a:gd name="connsiteX17" fmla="*/ 2766975 w 3881400"/>
                <a:gd name="connsiteY17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62225 w 3881400"/>
                <a:gd name="connsiteY3" fmla="*/ 2124075 h 2676525"/>
                <a:gd name="connsiteX4" fmla="*/ 3509925 w 3881400"/>
                <a:gd name="connsiteY4" fmla="*/ 1809750 h 2676525"/>
                <a:gd name="connsiteX5" fmla="*/ 3843300 w 3881400"/>
                <a:gd name="connsiteY5" fmla="*/ 1381125 h 2676525"/>
                <a:gd name="connsiteX6" fmla="*/ 3881400 w 3881400"/>
                <a:gd name="connsiteY6" fmla="*/ 1104900 h 2676525"/>
                <a:gd name="connsiteX7" fmla="*/ 3567075 w 3881400"/>
                <a:gd name="connsiteY7" fmla="*/ 1000125 h 2676525"/>
                <a:gd name="connsiteX8" fmla="*/ 3100350 w 3881400"/>
                <a:gd name="connsiteY8" fmla="*/ 323850 h 2676525"/>
                <a:gd name="connsiteX9" fmla="*/ 3252750 w 3881400"/>
                <a:gd name="connsiteY9" fmla="*/ 285750 h 2676525"/>
                <a:gd name="connsiteX10" fmla="*/ 2309775 w 3881400"/>
                <a:gd name="connsiteY10" fmla="*/ 0 h 2676525"/>
                <a:gd name="connsiteX11" fmla="*/ 2205000 w 3881400"/>
                <a:gd name="connsiteY11" fmla="*/ 114300 h 2676525"/>
                <a:gd name="connsiteX12" fmla="*/ 1500150 w 3881400"/>
                <a:gd name="connsiteY12" fmla="*/ 133350 h 2676525"/>
                <a:gd name="connsiteX13" fmla="*/ 1404900 w 3881400"/>
                <a:gd name="connsiteY13" fmla="*/ 76200 h 2676525"/>
                <a:gd name="connsiteX14" fmla="*/ 271425 w 3881400"/>
                <a:gd name="connsiteY14" fmla="*/ 342900 h 2676525"/>
                <a:gd name="connsiteX15" fmla="*/ 461925 w 3881400"/>
                <a:gd name="connsiteY15" fmla="*/ 381000 h 2676525"/>
                <a:gd name="connsiteX16" fmla="*/ 661950 w 3881400"/>
                <a:gd name="connsiteY16" fmla="*/ 1952625 h 2676525"/>
                <a:gd name="connsiteX17" fmla="*/ 2766975 w 3881400"/>
                <a:gd name="connsiteY17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509925 w 3881400"/>
                <a:gd name="connsiteY4" fmla="*/ 1809750 h 2676525"/>
                <a:gd name="connsiteX5" fmla="*/ 3843300 w 3881400"/>
                <a:gd name="connsiteY5" fmla="*/ 1381125 h 2676525"/>
                <a:gd name="connsiteX6" fmla="*/ 3881400 w 3881400"/>
                <a:gd name="connsiteY6" fmla="*/ 1104900 h 2676525"/>
                <a:gd name="connsiteX7" fmla="*/ 3567075 w 3881400"/>
                <a:gd name="connsiteY7" fmla="*/ 1000125 h 2676525"/>
                <a:gd name="connsiteX8" fmla="*/ 3100350 w 3881400"/>
                <a:gd name="connsiteY8" fmla="*/ 323850 h 2676525"/>
                <a:gd name="connsiteX9" fmla="*/ 3252750 w 3881400"/>
                <a:gd name="connsiteY9" fmla="*/ 285750 h 2676525"/>
                <a:gd name="connsiteX10" fmla="*/ 2309775 w 3881400"/>
                <a:gd name="connsiteY10" fmla="*/ 0 h 2676525"/>
                <a:gd name="connsiteX11" fmla="*/ 2205000 w 3881400"/>
                <a:gd name="connsiteY11" fmla="*/ 114300 h 2676525"/>
                <a:gd name="connsiteX12" fmla="*/ 1500150 w 3881400"/>
                <a:gd name="connsiteY12" fmla="*/ 133350 h 2676525"/>
                <a:gd name="connsiteX13" fmla="*/ 1404900 w 3881400"/>
                <a:gd name="connsiteY13" fmla="*/ 76200 h 2676525"/>
                <a:gd name="connsiteX14" fmla="*/ 271425 w 3881400"/>
                <a:gd name="connsiteY14" fmla="*/ 342900 h 2676525"/>
                <a:gd name="connsiteX15" fmla="*/ 461925 w 3881400"/>
                <a:gd name="connsiteY15" fmla="*/ 381000 h 2676525"/>
                <a:gd name="connsiteX16" fmla="*/ 661950 w 3881400"/>
                <a:gd name="connsiteY16" fmla="*/ 1952625 h 2676525"/>
                <a:gd name="connsiteX17" fmla="*/ 2766975 w 3881400"/>
                <a:gd name="connsiteY17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6707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6707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6707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6707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6707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6707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6707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6707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782975 w 3881400"/>
                <a:gd name="connsiteY6" fmla="*/ 8477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050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43100 w 3881400"/>
                <a:gd name="connsiteY10" fmla="*/ 114300 h 2676525"/>
                <a:gd name="connsiteX11" fmla="*/ 1500150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43100 w 3881400"/>
                <a:gd name="connsiteY10" fmla="*/ 114300 h 2676525"/>
                <a:gd name="connsiteX11" fmla="*/ 1471575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43100 w 3881400"/>
                <a:gd name="connsiteY10" fmla="*/ 114300 h 2676525"/>
                <a:gd name="connsiteX11" fmla="*/ 1471575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  <a:gd name="connsiteX0" fmla="*/ 2766975 w 3881400"/>
                <a:gd name="connsiteY0" fmla="*/ 2676525 h 2676525"/>
                <a:gd name="connsiteX1" fmla="*/ 2824125 w 3881400"/>
                <a:gd name="connsiteY1" fmla="*/ 2343150 h 2676525"/>
                <a:gd name="connsiteX2" fmla="*/ 2941600 w 3881400"/>
                <a:gd name="connsiteY2" fmla="*/ 2324100 h 2676525"/>
                <a:gd name="connsiteX3" fmla="*/ 2843175 w 3881400"/>
                <a:gd name="connsiteY3" fmla="*/ 2092325 h 2676525"/>
                <a:gd name="connsiteX4" fmla="*/ 3843300 w 3881400"/>
                <a:gd name="connsiteY4" fmla="*/ 1381125 h 2676525"/>
                <a:gd name="connsiteX5" fmla="*/ 3881400 w 3881400"/>
                <a:gd name="connsiteY5" fmla="*/ 1104900 h 2676525"/>
                <a:gd name="connsiteX6" fmla="*/ 3598825 w 3881400"/>
                <a:gd name="connsiteY6" fmla="*/ 1000125 h 2676525"/>
                <a:gd name="connsiteX7" fmla="*/ 3100350 w 3881400"/>
                <a:gd name="connsiteY7" fmla="*/ 323850 h 2676525"/>
                <a:gd name="connsiteX8" fmla="*/ 3252750 w 3881400"/>
                <a:gd name="connsiteY8" fmla="*/ 285750 h 2676525"/>
                <a:gd name="connsiteX9" fmla="*/ 2309775 w 3881400"/>
                <a:gd name="connsiteY9" fmla="*/ 0 h 2676525"/>
                <a:gd name="connsiteX10" fmla="*/ 2243100 w 3881400"/>
                <a:gd name="connsiteY10" fmla="*/ 114300 h 2676525"/>
                <a:gd name="connsiteX11" fmla="*/ 1471575 w 3881400"/>
                <a:gd name="connsiteY11" fmla="*/ 133350 h 2676525"/>
                <a:gd name="connsiteX12" fmla="*/ 1404900 w 3881400"/>
                <a:gd name="connsiteY12" fmla="*/ 76200 h 2676525"/>
                <a:gd name="connsiteX13" fmla="*/ 271425 w 3881400"/>
                <a:gd name="connsiteY13" fmla="*/ 342900 h 2676525"/>
                <a:gd name="connsiteX14" fmla="*/ 461925 w 3881400"/>
                <a:gd name="connsiteY14" fmla="*/ 381000 h 2676525"/>
                <a:gd name="connsiteX15" fmla="*/ 661950 w 3881400"/>
                <a:gd name="connsiteY15" fmla="*/ 1952625 h 2676525"/>
                <a:gd name="connsiteX16" fmla="*/ 2766975 w 3881400"/>
                <a:gd name="connsiteY16" fmla="*/ 2676525 h 26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81400" h="2676525">
                  <a:moveTo>
                    <a:pt x="2766975" y="2676525"/>
                  </a:moveTo>
                  <a:lnTo>
                    <a:pt x="2824125" y="2343150"/>
                  </a:lnTo>
                  <a:lnTo>
                    <a:pt x="2941600" y="2324100"/>
                  </a:lnTo>
                  <a:lnTo>
                    <a:pt x="2843175" y="2092325"/>
                  </a:lnTo>
                  <a:cubicBezTo>
                    <a:pt x="3354350" y="1956858"/>
                    <a:pt x="3586125" y="1745192"/>
                    <a:pt x="3843300" y="1381125"/>
                  </a:cubicBezTo>
                  <a:lnTo>
                    <a:pt x="3881400" y="1104900"/>
                  </a:lnTo>
                  <a:lnTo>
                    <a:pt x="3598825" y="1000125"/>
                  </a:lnTo>
                  <a:cubicBezTo>
                    <a:pt x="3575542" y="558800"/>
                    <a:pt x="3252538" y="393065"/>
                    <a:pt x="3100350" y="323850"/>
                  </a:cubicBezTo>
                  <a:lnTo>
                    <a:pt x="3252750" y="285750"/>
                  </a:lnTo>
                  <a:cubicBezTo>
                    <a:pt x="2963825" y="146050"/>
                    <a:pt x="2636800" y="69850"/>
                    <a:pt x="2309775" y="0"/>
                  </a:cubicBezTo>
                  <a:lnTo>
                    <a:pt x="2243100" y="114300"/>
                  </a:lnTo>
                  <a:lnTo>
                    <a:pt x="1471575" y="133350"/>
                  </a:lnTo>
                  <a:lnTo>
                    <a:pt x="1404900" y="76200"/>
                  </a:lnTo>
                  <a:cubicBezTo>
                    <a:pt x="988975" y="114300"/>
                    <a:pt x="668300" y="209550"/>
                    <a:pt x="271425" y="342900"/>
                  </a:cubicBezTo>
                  <a:lnTo>
                    <a:pt x="461925" y="381000"/>
                  </a:lnTo>
                  <a:cubicBezTo>
                    <a:pt x="-488988" y="935037"/>
                    <a:pt x="258725" y="1576388"/>
                    <a:pt x="661950" y="1952625"/>
                  </a:cubicBezTo>
                  <a:cubicBezTo>
                    <a:pt x="1376325" y="2390775"/>
                    <a:pt x="2020850" y="2486025"/>
                    <a:pt x="2766975" y="2676525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rPr>
                <a:t>ALBA</a:t>
              </a:r>
              <a:endParaRPr lang="en-US" sz="1100" dirty="0">
                <a:solidFill>
                  <a:schemeClr val="tx1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9"/>
            <p:cNvSpPr/>
            <p:nvPr/>
          </p:nvSpPr>
          <p:spPr>
            <a:xfrm>
              <a:off x="7151215" y="21333101"/>
              <a:ext cx="1462088" cy="557213"/>
            </a:xfrm>
            <a:custGeom>
              <a:avLst/>
              <a:gdLst>
                <a:gd name="connsiteX0" fmla="*/ 0 w 1438275"/>
                <a:gd name="connsiteY0" fmla="*/ 280988 h 576263"/>
                <a:gd name="connsiteX1" fmla="*/ 1152525 w 1438275"/>
                <a:gd name="connsiteY1" fmla="*/ 576263 h 576263"/>
                <a:gd name="connsiteX2" fmla="*/ 1438275 w 1438275"/>
                <a:gd name="connsiteY2" fmla="*/ 457200 h 576263"/>
                <a:gd name="connsiteX3" fmla="*/ 1100137 w 1438275"/>
                <a:gd name="connsiteY3" fmla="*/ 0 h 576263"/>
                <a:gd name="connsiteX4" fmla="*/ 0 w 1438275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2088" h="557213">
                  <a:moveTo>
                    <a:pt x="0" y="261938"/>
                  </a:moveTo>
                  <a:cubicBezTo>
                    <a:pt x="579438" y="307975"/>
                    <a:pt x="830263" y="434976"/>
                    <a:pt x="1181100" y="557213"/>
                  </a:cubicBezTo>
                  <a:cubicBezTo>
                    <a:pt x="1285875" y="484188"/>
                    <a:pt x="1366838" y="487363"/>
                    <a:pt x="1462088" y="447675"/>
                  </a:cubicBezTo>
                  <a:lnTo>
                    <a:pt x="1147762" y="0"/>
                  </a:lnTo>
                  <a:cubicBezTo>
                    <a:pt x="723899" y="22225"/>
                    <a:pt x="380999" y="120650"/>
                    <a:pt x="0" y="261938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 flipH="1">
              <a:off x="8938480" y="21247031"/>
              <a:ext cx="1185863" cy="614362"/>
            </a:xfrm>
            <a:custGeom>
              <a:avLst/>
              <a:gdLst>
                <a:gd name="connsiteX0" fmla="*/ 0 w 1438275"/>
                <a:gd name="connsiteY0" fmla="*/ 280988 h 576263"/>
                <a:gd name="connsiteX1" fmla="*/ 1152525 w 1438275"/>
                <a:gd name="connsiteY1" fmla="*/ 576263 h 576263"/>
                <a:gd name="connsiteX2" fmla="*/ 1438275 w 1438275"/>
                <a:gd name="connsiteY2" fmla="*/ 457200 h 576263"/>
                <a:gd name="connsiteX3" fmla="*/ 1100137 w 1438275"/>
                <a:gd name="connsiteY3" fmla="*/ 0 h 576263"/>
                <a:gd name="connsiteX4" fmla="*/ 0 w 1438275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304800 h 600075"/>
                <a:gd name="connsiteX1" fmla="*/ 1181100 w 1462088"/>
                <a:gd name="connsiteY1" fmla="*/ 600075 h 600075"/>
                <a:gd name="connsiteX2" fmla="*/ 1462088 w 1462088"/>
                <a:gd name="connsiteY2" fmla="*/ 490537 h 600075"/>
                <a:gd name="connsiteX3" fmla="*/ 1233487 w 1462088"/>
                <a:gd name="connsiteY3" fmla="*/ 0 h 600075"/>
                <a:gd name="connsiteX4" fmla="*/ 0 w 1462088"/>
                <a:gd name="connsiteY4" fmla="*/ 304800 h 600075"/>
                <a:gd name="connsiteX0" fmla="*/ 0 w 1462088"/>
                <a:gd name="connsiteY0" fmla="*/ 323850 h 619125"/>
                <a:gd name="connsiteX1" fmla="*/ 1181100 w 1462088"/>
                <a:gd name="connsiteY1" fmla="*/ 619125 h 619125"/>
                <a:gd name="connsiteX2" fmla="*/ 1462088 w 1462088"/>
                <a:gd name="connsiteY2" fmla="*/ 509587 h 619125"/>
                <a:gd name="connsiteX3" fmla="*/ 1228724 w 1462088"/>
                <a:gd name="connsiteY3" fmla="*/ 0 h 619125"/>
                <a:gd name="connsiteX4" fmla="*/ 0 w 1462088"/>
                <a:gd name="connsiteY4" fmla="*/ 323850 h 619125"/>
                <a:gd name="connsiteX0" fmla="*/ 0 w 1185863"/>
                <a:gd name="connsiteY0" fmla="*/ 285750 h 619125"/>
                <a:gd name="connsiteX1" fmla="*/ 904875 w 1185863"/>
                <a:gd name="connsiteY1" fmla="*/ 619125 h 619125"/>
                <a:gd name="connsiteX2" fmla="*/ 1185863 w 1185863"/>
                <a:gd name="connsiteY2" fmla="*/ 509587 h 619125"/>
                <a:gd name="connsiteX3" fmla="*/ 952499 w 1185863"/>
                <a:gd name="connsiteY3" fmla="*/ 0 h 619125"/>
                <a:gd name="connsiteX4" fmla="*/ 0 w 1185863"/>
                <a:gd name="connsiteY4" fmla="*/ 285750 h 619125"/>
                <a:gd name="connsiteX0" fmla="*/ 0 w 1185863"/>
                <a:gd name="connsiteY0" fmla="*/ 285750 h 619125"/>
                <a:gd name="connsiteX1" fmla="*/ 904875 w 1185863"/>
                <a:gd name="connsiteY1" fmla="*/ 619125 h 619125"/>
                <a:gd name="connsiteX2" fmla="*/ 1185863 w 1185863"/>
                <a:gd name="connsiteY2" fmla="*/ 509587 h 619125"/>
                <a:gd name="connsiteX3" fmla="*/ 952499 w 1185863"/>
                <a:gd name="connsiteY3" fmla="*/ 0 h 619125"/>
                <a:gd name="connsiteX4" fmla="*/ 0 w 1185863"/>
                <a:gd name="connsiteY4" fmla="*/ 285750 h 619125"/>
                <a:gd name="connsiteX0" fmla="*/ 0 w 1185863"/>
                <a:gd name="connsiteY0" fmla="*/ 285750 h 619125"/>
                <a:gd name="connsiteX1" fmla="*/ 904875 w 1185863"/>
                <a:gd name="connsiteY1" fmla="*/ 619125 h 619125"/>
                <a:gd name="connsiteX2" fmla="*/ 1185863 w 1185863"/>
                <a:gd name="connsiteY2" fmla="*/ 509587 h 619125"/>
                <a:gd name="connsiteX3" fmla="*/ 952499 w 1185863"/>
                <a:gd name="connsiteY3" fmla="*/ 0 h 619125"/>
                <a:gd name="connsiteX4" fmla="*/ 0 w 1185863"/>
                <a:gd name="connsiteY4" fmla="*/ 285750 h 619125"/>
                <a:gd name="connsiteX0" fmla="*/ 0 w 1185863"/>
                <a:gd name="connsiteY0" fmla="*/ 285750 h 614362"/>
                <a:gd name="connsiteX1" fmla="*/ 909637 w 1185863"/>
                <a:gd name="connsiteY1" fmla="*/ 614362 h 614362"/>
                <a:gd name="connsiteX2" fmla="*/ 1185863 w 1185863"/>
                <a:gd name="connsiteY2" fmla="*/ 509587 h 614362"/>
                <a:gd name="connsiteX3" fmla="*/ 952499 w 1185863"/>
                <a:gd name="connsiteY3" fmla="*/ 0 h 614362"/>
                <a:gd name="connsiteX4" fmla="*/ 0 w 1185863"/>
                <a:gd name="connsiteY4" fmla="*/ 285750 h 614362"/>
                <a:gd name="connsiteX0" fmla="*/ 0 w 1185863"/>
                <a:gd name="connsiteY0" fmla="*/ 285750 h 614362"/>
                <a:gd name="connsiteX1" fmla="*/ 909637 w 1185863"/>
                <a:gd name="connsiteY1" fmla="*/ 614362 h 614362"/>
                <a:gd name="connsiteX2" fmla="*/ 1185863 w 1185863"/>
                <a:gd name="connsiteY2" fmla="*/ 509587 h 614362"/>
                <a:gd name="connsiteX3" fmla="*/ 952499 w 1185863"/>
                <a:gd name="connsiteY3" fmla="*/ 0 h 614362"/>
                <a:gd name="connsiteX4" fmla="*/ 0 w 1185863"/>
                <a:gd name="connsiteY4" fmla="*/ 285750 h 614362"/>
                <a:gd name="connsiteX0" fmla="*/ 0 w 1185863"/>
                <a:gd name="connsiteY0" fmla="*/ 285750 h 614362"/>
                <a:gd name="connsiteX1" fmla="*/ 909637 w 1185863"/>
                <a:gd name="connsiteY1" fmla="*/ 614362 h 614362"/>
                <a:gd name="connsiteX2" fmla="*/ 1185863 w 1185863"/>
                <a:gd name="connsiteY2" fmla="*/ 509587 h 614362"/>
                <a:gd name="connsiteX3" fmla="*/ 952499 w 1185863"/>
                <a:gd name="connsiteY3" fmla="*/ 0 h 614362"/>
                <a:gd name="connsiteX4" fmla="*/ 0 w 1185863"/>
                <a:gd name="connsiteY4" fmla="*/ 285750 h 614362"/>
                <a:gd name="connsiteX0" fmla="*/ 0 w 1185863"/>
                <a:gd name="connsiteY0" fmla="*/ 285750 h 614362"/>
                <a:gd name="connsiteX1" fmla="*/ 909637 w 1185863"/>
                <a:gd name="connsiteY1" fmla="*/ 614362 h 614362"/>
                <a:gd name="connsiteX2" fmla="*/ 1185863 w 1185863"/>
                <a:gd name="connsiteY2" fmla="*/ 509587 h 614362"/>
                <a:gd name="connsiteX3" fmla="*/ 952499 w 1185863"/>
                <a:gd name="connsiteY3" fmla="*/ 0 h 614362"/>
                <a:gd name="connsiteX4" fmla="*/ 0 w 1185863"/>
                <a:gd name="connsiteY4" fmla="*/ 285750 h 614362"/>
                <a:gd name="connsiteX0" fmla="*/ 0 w 1185863"/>
                <a:gd name="connsiteY0" fmla="*/ 285750 h 614362"/>
                <a:gd name="connsiteX1" fmla="*/ 909637 w 1185863"/>
                <a:gd name="connsiteY1" fmla="*/ 614362 h 614362"/>
                <a:gd name="connsiteX2" fmla="*/ 1185863 w 1185863"/>
                <a:gd name="connsiteY2" fmla="*/ 509587 h 614362"/>
                <a:gd name="connsiteX3" fmla="*/ 952499 w 1185863"/>
                <a:gd name="connsiteY3" fmla="*/ 0 h 614362"/>
                <a:gd name="connsiteX4" fmla="*/ 0 w 1185863"/>
                <a:gd name="connsiteY4" fmla="*/ 285750 h 614362"/>
                <a:gd name="connsiteX0" fmla="*/ 0 w 1185863"/>
                <a:gd name="connsiteY0" fmla="*/ 285750 h 614362"/>
                <a:gd name="connsiteX1" fmla="*/ 896937 w 1185863"/>
                <a:gd name="connsiteY1" fmla="*/ 614362 h 614362"/>
                <a:gd name="connsiteX2" fmla="*/ 1185863 w 1185863"/>
                <a:gd name="connsiteY2" fmla="*/ 509587 h 614362"/>
                <a:gd name="connsiteX3" fmla="*/ 952499 w 1185863"/>
                <a:gd name="connsiteY3" fmla="*/ 0 h 614362"/>
                <a:gd name="connsiteX4" fmla="*/ 0 w 1185863"/>
                <a:gd name="connsiteY4" fmla="*/ 28575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5863" h="614362">
                  <a:moveTo>
                    <a:pt x="0" y="285750"/>
                  </a:moveTo>
                  <a:cubicBezTo>
                    <a:pt x="517525" y="384175"/>
                    <a:pt x="588962" y="463550"/>
                    <a:pt x="896937" y="614362"/>
                  </a:cubicBezTo>
                  <a:cubicBezTo>
                    <a:pt x="1001712" y="541337"/>
                    <a:pt x="1096963" y="527050"/>
                    <a:pt x="1185863" y="509587"/>
                  </a:cubicBezTo>
                  <a:lnTo>
                    <a:pt x="952499" y="0"/>
                  </a:lnTo>
                  <a:cubicBezTo>
                    <a:pt x="576261" y="88900"/>
                    <a:pt x="295274" y="153987"/>
                    <a:pt x="0" y="285750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6872971" y="21991625"/>
              <a:ext cx="1531938" cy="1035139"/>
            </a:xfrm>
            <a:custGeom>
              <a:avLst/>
              <a:gdLst>
                <a:gd name="connsiteX0" fmla="*/ 0 w 1438275"/>
                <a:gd name="connsiteY0" fmla="*/ 280988 h 576263"/>
                <a:gd name="connsiteX1" fmla="*/ 1152525 w 1438275"/>
                <a:gd name="connsiteY1" fmla="*/ 576263 h 576263"/>
                <a:gd name="connsiteX2" fmla="*/ 1438275 w 1438275"/>
                <a:gd name="connsiteY2" fmla="*/ 457200 h 576263"/>
                <a:gd name="connsiteX3" fmla="*/ 1100137 w 1438275"/>
                <a:gd name="connsiteY3" fmla="*/ 0 h 576263"/>
                <a:gd name="connsiteX4" fmla="*/ 0 w 1438275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690563"/>
                <a:gd name="connsiteX1" fmla="*/ 1333500 w 1462088"/>
                <a:gd name="connsiteY1" fmla="*/ 690563 h 690563"/>
                <a:gd name="connsiteX2" fmla="*/ 1462088 w 1462088"/>
                <a:gd name="connsiteY2" fmla="*/ 447675 h 690563"/>
                <a:gd name="connsiteX3" fmla="*/ 1147762 w 1462088"/>
                <a:gd name="connsiteY3" fmla="*/ 0 h 690563"/>
                <a:gd name="connsiteX4" fmla="*/ 0 w 1462088"/>
                <a:gd name="connsiteY4" fmla="*/ 261938 h 690563"/>
                <a:gd name="connsiteX0" fmla="*/ 0 w 1462088"/>
                <a:gd name="connsiteY0" fmla="*/ 725488 h 1154113"/>
                <a:gd name="connsiteX1" fmla="*/ 1333500 w 1462088"/>
                <a:gd name="connsiteY1" fmla="*/ 1154113 h 1154113"/>
                <a:gd name="connsiteX2" fmla="*/ 1462088 w 1462088"/>
                <a:gd name="connsiteY2" fmla="*/ 911225 h 1154113"/>
                <a:gd name="connsiteX3" fmla="*/ 696912 w 1462088"/>
                <a:gd name="connsiteY3" fmla="*/ 0 h 1154113"/>
                <a:gd name="connsiteX4" fmla="*/ 0 w 1462088"/>
                <a:gd name="connsiteY4" fmla="*/ 725488 h 1154113"/>
                <a:gd name="connsiteX0" fmla="*/ 0 w 1487488"/>
                <a:gd name="connsiteY0" fmla="*/ 827088 h 1154113"/>
                <a:gd name="connsiteX1" fmla="*/ 1358900 w 1487488"/>
                <a:gd name="connsiteY1" fmla="*/ 1154113 h 1154113"/>
                <a:gd name="connsiteX2" fmla="*/ 1487488 w 1487488"/>
                <a:gd name="connsiteY2" fmla="*/ 911225 h 1154113"/>
                <a:gd name="connsiteX3" fmla="*/ 722312 w 1487488"/>
                <a:gd name="connsiteY3" fmla="*/ 0 h 1154113"/>
                <a:gd name="connsiteX4" fmla="*/ 0 w 1487488"/>
                <a:gd name="connsiteY4" fmla="*/ 827088 h 1154113"/>
                <a:gd name="connsiteX0" fmla="*/ 0 w 1487488"/>
                <a:gd name="connsiteY0" fmla="*/ 827088 h 1154113"/>
                <a:gd name="connsiteX1" fmla="*/ 1358900 w 1487488"/>
                <a:gd name="connsiteY1" fmla="*/ 1154113 h 1154113"/>
                <a:gd name="connsiteX2" fmla="*/ 1487488 w 1487488"/>
                <a:gd name="connsiteY2" fmla="*/ 911225 h 1154113"/>
                <a:gd name="connsiteX3" fmla="*/ 722312 w 1487488"/>
                <a:gd name="connsiteY3" fmla="*/ 0 h 1154113"/>
                <a:gd name="connsiteX4" fmla="*/ 0 w 1487488"/>
                <a:gd name="connsiteY4" fmla="*/ 827088 h 1154113"/>
                <a:gd name="connsiteX0" fmla="*/ 0 w 1487488"/>
                <a:gd name="connsiteY0" fmla="*/ 827088 h 1177640"/>
                <a:gd name="connsiteX1" fmla="*/ 1358900 w 1487488"/>
                <a:gd name="connsiteY1" fmla="*/ 1154113 h 1177640"/>
                <a:gd name="connsiteX2" fmla="*/ 1487488 w 1487488"/>
                <a:gd name="connsiteY2" fmla="*/ 911225 h 1177640"/>
                <a:gd name="connsiteX3" fmla="*/ 722312 w 1487488"/>
                <a:gd name="connsiteY3" fmla="*/ 0 h 1177640"/>
                <a:gd name="connsiteX4" fmla="*/ 0 w 1487488"/>
                <a:gd name="connsiteY4" fmla="*/ 827088 h 1177640"/>
                <a:gd name="connsiteX0" fmla="*/ 0 w 1378059"/>
                <a:gd name="connsiteY0" fmla="*/ 827088 h 1177640"/>
                <a:gd name="connsiteX1" fmla="*/ 1358900 w 1378059"/>
                <a:gd name="connsiteY1" fmla="*/ 1154113 h 1177640"/>
                <a:gd name="connsiteX2" fmla="*/ 1195388 w 1378059"/>
                <a:gd name="connsiteY2" fmla="*/ 942975 h 1177640"/>
                <a:gd name="connsiteX3" fmla="*/ 722312 w 1378059"/>
                <a:gd name="connsiteY3" fmla="*/ 0 h 1177640"/>
                <a:gd name="connsiteX4" fmla="*/ 0 w 1378059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731838 h 1082390"/>
                <a:gd name="connsiteX1" fmla="*/ 1358900 w 1531938"/>
                <a:gd name="connsiteY1" fmla="*/ 1058863 h 1082390"/>
                <a:gd name="connsiteX2" fmla="*/ 1531938 w 1531938"/>
                <a:gd name="connsiteY2" fmla="*/ 860425 h 1082390"/>
                <a:gd name="connsiteX3" fmla="*/ 712787 w 1531938"/>
                <a:gd name="connsiteY3" fmla="*/ 0 h 1082390"/>
                <a:gd name="connsiteX4" fmla="*/ 0 w 1531938"/>
                <a:gd name="connsiteY4" fmla="*/ 731838 h 1082390"/>
                <a:gd name="connsiteX0" fmla="*/ 0 w 1531938"/>
                <a:gd name="connsiteY0" fmla="*/ 693738 h 1044290"/>
                <a:gd name="connsiteX1" fmla="*/ 1358900 w 1531938"/>
                <a:gd name="connsiteY1" fmla="*/ 1020763 h 1044290"/>
                <a:gd name="connsiteX2" fmla="*/ 1531938 w 1531938"/>
                <a:gd name="connsiteY2" fmla="*/ 822325 h 1044290"/>
                <a:gd name="connsiteX3" fmla="*/ 727074 w 1531938"/>
                <a:gd name="connsiteY3" fmla="*/ 0 h 1044290"/>
                <a:gd name="connsiteX4" fmla="*/ 0 w 1531938"/>
                <a:gd name="connsiteY4" fmla="*/ 693738 h 1044290"/>
                <a:gd name="connsiteX0" fmla="*/ 0 w 1531938"/>
                <a:gd name="connsiteY0" fmla="*/ 693738 h 1035139"/>
                <a:gd name="connsiteX1" fmla="*/ 1371600 w 1531938"/>
                <a:gd name="connsiteY1" fmla="*/ 1008063 h 1035139"/>
                <a:gd name="connsiteX2" fmla="*/ 1531938 w 1531938"/>
                <a:gd name="connsiteY2" fmla="*/ 822325 h 1035139"/>
                <a:gd name="connsiteX3" fmla="*/ 727074 w 1531938"/>
                <a:gd name="connsiteY3" fmla="*/ 0 h 1035139"/>
                <a:gd name="connsiteX4" fmla="*/ 0 w 1531938"/>
                <a:gd name="connsiteY4" fmla="*/ 693738 h 103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1938" h="1035139">
                  <a:moveTo>
                    <a:pt x="0" y="693738"/>
                  </a:moveTo>
                  <a:cubicBezTo>
                    <a:pt x="401638" y="1133475"/>
                    <a:pt x="919163" y="1031876"/>
                    <a:pt x="1371600" y="1008063"/>
                  </a:cubicBezTo>
                  <a:cubicBezTo>
                    <a:pt x="1374775" y="890588"/>
                    <a:pt x="1436688" y="862013"/>
                    <a:pt x="1531938" y="822325"/>
                  </a:cubicBezTo>
                  <a:cubicBezTo>
                    <a:pt x="1033463" y="522817"/>
                    <a:pt x="901699" y="293158"/>
                    <a:pt x="727074" y="0"/>
                  </a:cubicBezTo>
                  <a:cubicBezTo>
                    <a:pt x="296861" y="168275"/>
                    <a:pt x="120649" y="393700"/>
                    <a:pt x="0" y="693738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 flipV="1">
              <a:off x="7590407" y="22895352"/>
              <a:ext cx="2230438" cy="701161"/>
            </a:xfrm>
            <a:custGeom>
              <a:avLst/>
              <a:gdLst>
                <a:gd name="connsiteX0" fmla="*/ 0 w 1438275"/>
                <a:gd name="connsiteY0" fmla="*/ 280988 h 576263"/>
                <a:gd name="connsiteX1" fmla="*/ 1152525 w 1438275"/>
                <a:gd name="connsiteY1" fmla="*/ 576263 h 576263"/>
                <a:gd name="connsiteX2" fmla="*/ 1438275 w 1438275"/>
                <a:gd name="connsiteY2" fmla="*/ 457200 h 576263"/>
                <a:gd name="connsiteX3" fmla="*/ 1100137 w 1438275"/>
                <a:gd name="connsiteY3" fmla="*/ 0 h 576263"/>
                <a:gd name="connsiteX4" fmla="*/ 0 w 1438275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690563"/>
                <a:gd name="connsiteX1" fmla="*/ 1333500 w 1462088"/>
                <a:gd name="connsiteY1" fmla="*/ 690563 h 690563"/>
                <a:gd name="connsiteX2" fmla="*/ 1462088 w 1462088"/>
                <a:gd name="connsiteY2" fmla="*/ 447675 h 690563"/>
                <a:gd name="connsiteX3" fmla="*/ 1147762 w 1462088"/>
                <a:gd name="connsiteY3" fmla="*/ 0 h 690563"/>
                <a:gd name="connsiteX4" fmla="*/ 0 w 1462088"/>
                <a:gd name="connsiteY4" fmla="*/ 261938 h 690563"/>
                <a:gd name="connsiteX0" fmla="*/ 0 w 1462088"/>
                <a:gd name="connsiteY0" fmla="*/ 725488 h 1154113"/>
                <a:gd name="connsiteX1" fmla="*/ 1333500 w 1462088"/>
                <a:gd name="connsiteY1" fmla="*/ 1154113 h 1154113"/>
                <a:gd name="connsiteX2" fmla="*/ 1462088 w 1462088"/>
                <a:gd name="connsiteY2" fmla="*/ 911225 h 1154113"/>
                <a:gd name="connsiteX3" fmla="*/ 696912 w 1462088"/>
                <a:gd name="connsiteY3" fmla="*/ 0 h 1154113"/>
                <a:gd name="connsiteX4" fmla="*/ 0 w 1462088"/>
                <a:gd name="connsiteY4" fmla="*/ 725488 h 1154113"/>
                <a:gd name="connsiteX0" fmla="*/ 0 w 1487488"/>
                <a:gd name="connsiteY0" fmla="*/ 827088 h 1154113"/>
                <a:gd name="connsiteX1" fmla="*/ 1358900 w 1487488"/>
                <a:gd name="connsiteY1" fmla="*/ 1154113 h 1154113"/>
                <a:gd name="connsiteX2" fmla="*/ 1487488 w 1487488"/>
                <a:gd name="connsiteY2" fmla="*/ 911225 h 1154113"/>
                <a:gd name="connsiteX3" fmla="*/ 722312 w 1487488"/>
                <a:gd name="connsiteY3" fmla="*/ 0 h 1154113"/>
                <a:gd name="connsiteX4" fmla="*/ 0 w 1487488"/>
                <a:gd name="connsiteY4" fmla="*/ 827088 h 1154113"/>
                <a:gd name="connsiteX0" fmla="*/ 0 w 1487488"/>
                <a:gd name="connsiteY0" fmla="*/ 827088 h 1154113"/>
                <a:gd name="connsiteX1" fmla="*/ 1358900 w 1487488"/>
                <a:gd name="connsiteY1" fmla="*/ 1154113 h 1154113"/>
                <a:gd name="connsiteX2" fmla="*/ 1487488 w 1487488"/>
                <a:gd name="connsiteY2" fmla="*/ 911225 h 1154113"/>
                <a:gd name="connsiteX3" fmla="*/ 722312 w 1487488"/>
                <a:gd name="connsiteY3" fmla="*/ 0 h 1154113"/>
                <a:gd name="connsiteX4" fmla="*/ 0 w 1487488"/>
                <a:gd name="connsiteY4" fmla="*/ 827088 h 1154113"/>
                <a:gd name="connsiteX0" fmla="*/ 0 w 1487488"/>
                <a:gd name="connsiteY0" fmla="*/ 827088 h 1177640"/>
                <a:gd name="connsiteX1" fmla="*/ 1358900 w 1487488"/>
                <a:gd name="connsiteY1" fmla="*/ 1154113 h 1177640"/>
                <a:gd name="connsiteX2" fmla="*/ 1487488 w 1487488"/>
                <a:gd name="connsiteY2" fmla="*/ 911225 h 1177640"/>
                <a:gd name="connsiteX3" fmla="*/ 722312 w 1487488"/>
                <a:gd name="connsiteY3" fmla="*/ 0 h 1177640"/>
                <a:gd name="connsiteX4" fmla="*/ 0 w 1487488"/>
                <a:gd name="connsiteY4" fmla="*/ 827088 h 1177640"/>
                <a:gd name="connsiteX0" fmla="*/ 0 w 1378059"/>
                <a:gd name="connsiteY0" fmla="*/ 827088 h 1177640"/>
                <a:gd name="connsiteX1" fmla="*/ 1358900 w 1378059"/>
                <a:gd name="connsiteY1" fmla="*/ 1154113 h 1177640"/>
                <a:gd name="connsiteX2" fmla="*/ 1195388 w 1378059"/>
                <a:gd name="connsiteY2" fmla="*/ 942975 h 1177640"/>
                <a:gd name="connsiteX3" fmla="*/ 722312 w 1378059"/>
                <a:gd name="connsiteY3" fmla="*/ 0 h 1177640"/>
                <a:gd name="connsiteX4" fmla="*/ 0 w 1378059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77888 h 1228440"/>
                <a:gd name="connsiteX1" fmla="*/ 1358900 w 1531938"/>
                <a:gd name="connsiteY1" fmla="*/ 1204913 h 1228440"/>
                <a:gd name="connsiteX2" fmla="*/ 1531938 w 1531938"/>
                <a:gd name="connsiteY2" fmla="*/ 1006475 h 1228440"/>
                <a:gd name="connsiteX3" fmla="*/ 1452562 w 1531938"/>
                <a:gd name="connsiteY3" fmla="*/ 0 h 1228440"/>
                <a:gd name="connsiteX4" fmla="*/ 0 w 1531938"/>
                <a:gd name="connsiteY4" fmla="*/ 877888 h 1228440"/>
                <a:gd name="connsiteX0" fmla="*/ 0 w 1476849"/>
                <a:gd name="connsiteY0" fmla="*/ 877888 h 1228440"/>
                <a:gd name="connsiteX1" fmla="*/ 1358900 w 1476849"/>
                <a:gd name="connsiteY1" fmla="*/ 1204913 h 1228440"/>
                <a:gd name="connsiteX2" fmla="*/ 1284288 w 1476849"/>
                <a:gd name="connsiteY2" fmla="*/ 434975 h 1228440"/>
                <a:gd name="connsiteX3" fmla="*/ 1452562 w 1476849"/>
                <a:gd name="connsiteY3" fmla="*/ 0 h 1228440"/>
                <a:gd name="connsiteX4" fmla="*/ 0 w 1476849"/>
                <a:gd name="connsiteY4" fmla="*/ 877888 h 1228440"/>
                <a:gd name="connsiteX0" fmla="*/ 0 w 2130899"/>
                <a:gd name="connsiteY0" fmla="*/ 560388 h 1206602"/>
                <a:gd name="connsiteX1" fmla="*/ 2012950 w 2130899"/>
                <a:gd name="connsiteY1" fmla="*/ 1204913 h 1206602"/>
                <a:gd name="connsiteX2" fmla="*/ 1938338 w 2130899"/>
                <a:gd name="connsiteY2" fmla="*/ 434975 h 1206602"/>
                <a:gd name="connsiteX3" fmla="*/ 2106612 w 2130899"/>
                <a:gd name="connsiteY3" fmla="*/ 0 h 1206602"/>
                <a:gd name="connsiteX4" fmla="*/ 0 w 2130899"/>
                <a:gd name="connsiteY4" fmla="*/ 560388 h 1206602"/>
                <a:gd name="connsiteX0" fmla="*/ 16694 w 2147593"/>
                <a:gd name="connsiteY0" fmla="*/ 560388 h 798853"/>
                <a:gd name="connsiteX1" fmla="*/ 156394 w 2147593"/>
                <a:gd name="connsiteY1" fmla="*/ 677863 h 798853"/>
                <a:gd name="connsiteX2" fmla="*/ 1955032 w 2147593"/>
                <a:gd name="connsiteY2" fmla="*/ 434975 h 798853"/>
                <a:gd name="connsiteX3" fmla="*/ 2123306 w 2147593"/>
                <a:gd name="connsiteY3" fmla="*/ 0 h 798853"/>
                <a:gd name="connsiteX4" fmla="*/ 16694 w 2147593"/>
                <a:gd name="connsiteY4" fmla="*/ 560388 h 798853"/>
                <a:gd name="connsiteX0" fmla="*/ 16694 w 2147593"/>
                <a:gd name="connsiteY0" fmla="*/ 560388 h 798853"/>
                <a:gd name="connsiteX1" fmla="*/ 156394 w 2147593"/>
                <a:gd name="connsiteY1" fmla="*/ 677863 h 798853"/>
                <a:gd name="connsiteX2" fmla="*/ 1955032 w 2147593"/>
                <a:gd name="connsiteY2" fmla="*/ 434975 h 798853"/>
                <a:gd name="connsiteX3" fmla="*/ 2123306 w 2147593"/>
                <a:gd name="connsiteY3" fmla="*/ 0 h 798853"/>
                <a:gd name="connsiteX4" fmla="*/ 16694 w 2147593"/>
                <a:gd name="connsiteY4" fmla="*/ 560388 h 798853"/>
                <a:gd name="connsiteX0" fmla="*/ 0 w 2130899"/>
                <a:gd name="connsiteY0" fmla="*/ 560388 h 763963"/>
                <a:gd name="connsiteX1" fmla="*/ 139700 w 2130899"/>
                <a:gd name="connsiteY1" fmla="*/ 677863 h 763963"/>
                <a:gd name="connsiteX2" fmla="*/ 1938338 w 2130899"/>
                <a:gd name="connsiteY2" fmla="*/ 434975 h 763963"/>
                <a:gd name="connsiteX3" fmla="*/ 2106612 w 2130899"/>
                <a:gd name="connsiteY3" fmla="*/ 0 h 763963"/>
                <a:gd name="connsiteX4" fmla="*/ 0 w 2130899"/>
                <a:gd name="connsiteY4" fmla="*/ 560388 h 763963"/>
                <a:gd name="connsiteX0" fmla="*/ 0 w 2130899"/>
                <a:gd name="connsiteY0" fmla="*/ 560388 h 763963"/>
                <a:gd name="connsiteX1" fmla="*/ 139700 w 2130899"/>
                <a:gd name="connsiteY1" fmla="*/ 677863 h 763963"/>
                <a:gd name="connsiteX2" fmla="*/ 1938338 w 2130899"/>
                <a:gd name="connsiteY2" fmla="*/ 434975 h 763963"/>
                <a:gd name="connsiteX3" fmla="*/ 2106612 w 2130899"/>
                <a:gd name="connsiteY3" fmla="*/ 0 h 763963"/>
                <a:gd name="connsiteX4" fmla="*/ 0 w 2130899"/>
                <a:gd name="connsiteY4" fmla="*/ 560388 h 763963"/>
                <a:gd name="connsiteX0" fmla="*/ 79652 w 2210551"/>
                <a:gd name="connsiteY0" fmla="*/ 560388 h 814906"/>
                <a:gd name="connsiteX1" fmla="*/ 219352 w 2210551"/>
                <a:gd name="connsiteY1" fmla="*/ 677863 h 814906"/>
                <a:gd name="connsiteX2" fmla="*/ 2017990 w 2210551"/>
                <a:gd name="connsiteY2" fmla="*/ 434975 h 814906"/>
                <a:gd name="connsiteX3" fmla="*/ 2186264 w 2210551"/>
                <a:gd name="connsiteY3" fmla="*/ 0 h 814906"/>
                <a:gd name="connsiteX4" fmla="*/ 79652 w 2210551"/>
                <a:gd name="connsiteY4" fmla="*/ 560388 h 814906"/>
                <a:gd name="connsiteX0" fmla="*/ 79652 w 2210551"/>
                <a:gd name="connsiteY0" fmla="*/ 560388 h 814906"/>
                <a:gd name="connsiteX1" fmla="*/ 219352 w 2210551"/>
                <a:gd name="connsiteY1" fmla="*/ 677863 h 814906"/>
                <a:gd name="connsiteX2" fmla="*/ 2017990 w 2210551"/>
                <a:gd name="connsiteY2" fmla="*/ 434975 h 814906"/>
                <a:gd name="connsiteX3" fmla="*/ 2186264 w 2210551"/>
                <a:gd name="connsiteY3" fmla="*/ 0 h 814906"/>
                <a:gd name="connsiteX4" fmla="*/ 79652 w 2210551"/>
                <a:gd name="connsiteY4" fmla="*/ 560388 h 814906"/>
                <a:gd name="connsiteX0" fmla="*/ 142238 w 2273137"/>
                <a:gd name="connsiteY0" fmla="*/ 560388 h 703728"/>
                <a:gd name="connsiteX1" fmla="*/ 281938 w 2273137"/>
                <a:gd name="connsiteY1" fmla="*/ 677863 h 703728"/>
                <a:gd name="connsiteX2" fmla="*/ 2080576 w 2273137"/>
                <a:gd name="connsiteY2" fmla="*/ 434975 h 703728"/>
                <a:gd name="connsiteX3" fmla="*/ 2248850 w 2273137"/>
                <a:gd name="connsiteY3" fmla="*/ 0 h 703728"/>
                <a:gd name="connsiteX4" fmla="*/ 142238 w 2273137"/>
                <a:gd name="connsiteY4" fmla="*/ 560388 h 703728"/>
                <a:gd name="connsiteX0" fmla="*/ 193914 w 2324813"/>
                <a:gd name="connsiteY0" fmla="*/ 560388 h 720206"/>
                <a:gd name="connsiteX1" fmla="*/ 262177 w 2324813"/>
                <a:gd name="connsiteY1" fmla="*/ 696913 h 720206"/>
                <a:gd name="connsiteX2" fmla="*/ 2132252 w 2324813"/>
                <a:gd name="connsiteY2" fmla="*/ 434975 h 720206"/>
                <a:gd name="connsiteX3" fmla="*/ 2300526 w 2324813"/>
                <a:gd name="connsiteY3" fmla="*/ 0 h 720206"/>
                <a:gd name="connsiteX4" fmla="*/ 193914 w 2324813"/>
                <a:gd name="connsiteY4" fmla="*/ 560388 h 720206"/>
                <a:gd name="connsiteX0" fmla="*/ 0 w 2130899"/>
                <a:gd name="connsiteY0" fmla="*/ 560388 h 696913"/>
                <a:gd name="connsiteX1" fmla="*/ 68263 w 2130899"/>
                <a:gd name="connsiteY1" fmla="*/ 696913 h 696913"/>
                <a:gd name="connsiteX2" fmla="*/ 1938338 w 2130899"/>
                <a:gd name="connsiteY2" fmla="*/ 434975 h 696913"/>
                <a:gd name="connsiteX3" fmla="*/ 2106612 w 2130899"/>
                <a:gd name="connsiteY3" fmla="*/ 0 h 696913"/>
                <a:gd name="connsiteX4" fmla="*/ 0 w 2130899"/>
                <a:gd name="connsiteY4" fmla="*/ 560388 h 696913"/>
                <a:gd name="connsiteX0" fmla="*/ 0 w 2130899"/>
                <a:gd name="connsiteY0" fmla="*/ 560388 h 696913"/>
                <a:gd name="connsiteX1" fmla="*/ 68263 w 2130899"/>
                <a:gd name="connsiteY1" fmla="*/ 696913 h 696913"/>
                <a:gd name="connsiteX2" fmla="*/ 1938338 w 2130899"/>
                <a:gd name="connsiteY2" fmla="*/ 434975 h 696913"/>
                <a:gd name="connsiteX3" fmla="*/ 2106612 w 2130899"/>
                <a:gd name="connsiteY3" fmla="*/ 0 h 696913"/>
                <a:gd name="connsiteX4" fmla="*/ 0 w 2130899"/>
                <a:gd name="connsiteY4" fmla="*/ 560388 h 696913"/>
                <a:gd name="connsiteX0" fmla="*/ 0 w 2130899"/>
                <a:gd name="connsiteY0" fmla="*/ 560388 h 696913"/>
                <a:gd name="connsiteX1" fmla="*/ 68263 w 2130899"/>
                <a:gd name="connsiteY1" fmla="*/ 696913 h 696913"/>
                <a:gd name="connsiteX2" fmla="*/ 1938338 w 2130899"/>
                <a:gd name="connsiteY2" fmla="*/ 434975 h 696913"/>
                <a:gd name="connsiteX3" fmla="*/ 2106612 w 2130899"/>
                <a:gd name="connsiteY3" fmla="*/ 0 h 696913"/>
                <a:gd name="connsiteX4" fmla="*/ 0 w 2130899"/>
                <a:gd name="connsiteY4" fmla="*/ 560388 h 696913"/>
                <a:gd name="connsiteX0" fmla="*/ 0 w 2130899"/>
                <a:gd name="connsiteY0" fmla="*/ 560388 h 696913"/>
                <a:gd name="connsiteX1" fmla="*/ 68263 w 2130899"/>
                <a:gd name="connsiteY1" fmla="*/ 696913 h 696913"/>
                <a:gd name="connsiteX2" fmla="*/ 1938338 w 2130899"/>
                <a:gd name="connsiteY2" fmla="*/ 434975 h 696913"/>
                <a:gd name="connsiteX3" fmla="*/ 2106612 w 2130899"/>
                <a:gd name="connsiteY3" fmla="*/ 0 h 696913"/>
                <a:gd name="connsiteX4" fmla="*/ 0 w 2130899"/>
                <a:gd name="connsiteY4" fmla="*/ 560388 h 696913"/>
                <a:gd name="connsiteX0" fmla="*/ 0 w 2147568"/>
                <a:gd name="connsiteY0" fmla="*/ 567532 h 696913"/>
                <a:gd name="connsiteX1" fmla="*/ 84932 w 2147568"/>
                <a:gd name="connsiteY1" fmla="*/ 696913 h 696913"/>
                <a:gd name="connsiteX2" fmla="*/ 1955007 w 2147568"/>
                <a:gd name="connsiteY2" fmla="*/ 434975 h 696913"/>
                <a:gd name="connsiteX3" fmla="*/ 2123281 w 2147568"/>
                <a:gd name="connsiteY3" fmla="*/ 0 h 696913"/>
                <a:gd name="connsiteX4" fmla="*/ 0 w 2147568"/>
                <a:gd name="connsiteY4" fmla="*/ 567532 h 696913"/>
                <a:gd name="connsiteX0" fmla="*/ 0 w 2140424"/>
                <a:gd name="connsiteY0" fmla="*/ 558007 h 696913"/>
                <a:gd name="connsiteX1" fmla="*/ 77788 w 2140424"/>
                <a:gd name="connsiteY1" fmla="*/ 696913 h 696913"/>
                <a:gd name="connsiteX2" fmla="*/ 1947863 w 2140424"/>
                <a:gd name="connsiteY2" fmla="*/ 434975 h 696913"/>
                <a:gd name="connsiteX3" fmla="*/ 2116137 w 2140424"/>
                <a:gd name="connsiteY3" fmla="*/ 0 h 696913"/>
                <a:gd name="connsiteX4" fmla="*/ 0 w 2140424"/>
                <a:gd name="connsiteY4" fmla="*/ 558007 h 696913"/>
                <a:gd name="connsiteX0" fmla="*/ 0 w 2140424"/>
                <a:gd name="connsiteY0" fmla="*/ 558007 h 696913"/>
                <a:gd name="connsiteX1" fmla="*/ 77788 w 2140424"/>
                <a:gd name="connsiteY1" fmla="*/ 696913 h 696913"/>
                <a:gd name="connsiteX2" fmla="*/ 1947863 w 2140424"/>
                <a:gd name="connsiteY2" fmla="*/ 434975 h 696913"/>
                <a:gd name="connsiteX3" fmla="*/ 2116137 w 2140424"/>
                <a:gd name="connsiteY3" fmla="*/ 0 h 696913"/>
                <a:gd name="connsiteX4" fmla="*/ 0 w 2140424"/>
                <a:gd name="connsiteY4" fmla="*/ 558007 h 696913"/>
                <a:gd name="connsiteX0" fmla="*/ 0 w 2140424"/>
                <a:gd name="connsiteY0" fmla="*/ 558007 h 696913"/>
                <a:gd name="connsiteX1" fmla="*/ 77788 w 2140424"/>
                <a:gd name="connsiteY1" fmla="*/ 696913 h 696913"/>
                <a:gd name="connsiteX2" fmla="*/ 1947863 w 2140424"/>
                <a:gd name="connsiteY2" fmla="*/ 434975 h 696913"/>
                <a:gd name="connsiteX3" fmla="*/ 2116137 w 2140424"/>
                <a:gd name="connsiteY3" fmla="*/ 0 h 696913"/>
                <a:gd name="connsiteX4" fmla="*/ 0 w 2140424"/>
                <a:gd name="connsiteY4" fmla="*/ 558007 h 696913"/>
                <a:gd name="connsiteX0" fmla="*/ 0 w 2178148"/>
                <a:gd name="connsiteY0" fmla="*/ 558007 h 696913"/>
                <a:gd name="connsiteX1" fmla="*/ 77788 w 2178148"/>
                <a:gd name="connsiteY1" fmla="*/ 696913 h 696913"/>
                <a:gd name="connsiteX2" fmla="*/ 1947863 w 2178148"/>
                <a:gd name="connsiteY2" fmla="*/ 434975 h 696913"/>
                <a:gd name="connsiteX3" fmla="*/ 2116137 w 2178148"/>
                <a:gd name="connsiteY3" fmla="*/ 0 h 696913"/>
                <a:gd name="connsiteX4" fmla="*/ 0 w 2178148"/>
                <a:gd name="connsiteY4" fmla="*/ 558007 h 696913"/>
                <a:gd name="connsiteX0" fmla="*/ 0 w 2223083"/>
                <a:gd name="connsiteY0" fmla="*/ 522289 h 661195"/>
                <a:gd name="connsiteX1" fmla="*/ 77788 w 2223083"/>
                <a:gd name="connsiteY1" fmla="*/ 661195 h 661195"/>
                <a:gd name="connsiteX2" fmla="*/ 1947863 w 2223083"/>
                <a:gd name="connsiteY2" fmla="*/ 399257 h 661195"/>
                <a:gd name="connsiteX3" fmla="*/ 2168525 w 2223083"/>
                <a:gd name="connsiteY3" fmla="*/ 0 h 661195"/>
                <a:gd name="connsiteX4" fmla="*/ 0 w 2223083"/>
                <a:gd name="connsiteY4" fmla="*/ 522289 h 661195"/>
                <a:gd name="connsiteX0" fmla="*/ 0 w 2223083"/>
                <a:gd name="connsiteY0" fmla="*/ 534719 h 673625"/>
                <a:gd name="connsiteX1" fmla="*/ 77788 w 2223083"/>
                <a:gd name="connsiteY1" fmla="*/ 673625 h 673625"/>
                <a:gd name="connsiteX2" fmla="*/ 1947863 w 2223083"/>
                <a:gd name="connsiteY2" fmla="*/ 411687 h 673625"/>
                <a:gd name="connsiteX3" fmla="*/ 2168525 w 2223083"/>
                <a:gd name="connsiteY3" fmla="*/ 12430 h 673625"/>
                <a:gd name="connsiteX4" fmla="*/ 0 w 2223083"/>
                <a:gd name="connsiteY4" fmla="*/ 534719 h 673625"/>
                <a:gd name="connsiteX0" fmla="*/ 0 w 2223083"/>
                <a:gd name="connsiteY0" fmla="*/ 539501 h 678407"/>
                <a:gd name="connsiteX1" fmla="*/ 77788 w 2223083"/>
                <a:gd name="connsiteY1" fmla="*/ 678407 h 678407"/>
                <a:gd name="connsiteX2" fmla="*/ 1947863 w 2223083"/>
                <a:gd name="connsiteY2" fmla="*/ 416469 h 678407"/>
                <a:gd name="connsiteX3" fmla="*/ 2168525 w 2223083"/>
                <a:gd name="connsiteY3" fmla="*/ 17212 h 678407"/>
                <a:gd name="connsiteX4" fmla="*/ 0 w 2223083"/>
                <a:gd name="connsiteY4" fmla="*/ 539501 h 678407"/>
                <a:gd name="connsiteX0" fmla="*/ 0 w 2168525"/>
                <a:gd name="connsiteY0" fmla="*/ 539501 h 678407"/>
                <a:gd name="connsiteX1" fmla="*/ 77788 w 2168525"/>
                <a:gd name="connsiteY1" fmla="*/ 678407 h 678407"/>
                <a:gd name="connsiteX2" fmla="*/ 1947863 w 2168525"/>
                <a:gd name="connsiteY2" fmla="*/ 416469 h 678407"/>
                <a:gd name="connsiteX3" fmla="*/ 2168525 w 2168525"/>
                <a:gd name="connsiteY3" fmla="*/ 17212 h 678407"/>
                <a:gd name="connsiteX4" fmla="*/ 0 w 2168525"/>
                <a:gd name="connsiteY4" fmla="*/ 539501 h 678407"/>
                <a:gd name="connsiteX0" fmla="*/ 0 w 2168525"/>
                <a:gd name="connsiteY0" fmla="*/ 539501 h 678407"/>
                <a:gd name="connsiteX1" fmla="*/ 77788 w 2168525"/>
                <a:gd name="connsiteY1" fmla="*/ 678407 h 678407"/>
                <a:gd name="connsiteX2" fmla="*/ 1947863 w 2168525"/>
                <a:gd name="connsiteY2" fmla="*/ 416469 h 678407"/>
                <a:gd name="connsiteX3" fmla="*/ 2168525 w 2168525"/>
                <a:gd name="connsiteY3" fmla="*/ 17212 h 678407"/>
                <a:gd name="connsiteX4" fmla="*/ 0 w 2168525"/>
                <a:gd name="connsiteY4" fmla="*/ 539501 h 678407"/>
                <a:gd name="connsiteX0" fmla="*/ 0 w 2168525"/>
                <a:gd name="connsiteY0" fmla="*/ 539501 h 678407"/>
                <a:gd name="connsiteX1" fmla="*/ 77788 w 2168525"/>
                <a:gd name="connsiteY1" fmla="*/ 678407 h 678407"/>
                <a:gd name="connsiteX2" fmla="*/ 1947863 w 2168525"/>
                <a:gd name="connsiteY2" fmla="*/ 416469 h 678407"/>
                <a:gd name="connsiteX3" fmla="*/ 2168525 w 2168525"/>
                <a:gd name="connsiteY3" fmla="*/ 17212 h 678407"/>
                <a:gd name="connsiteX4" fmla="*/ 0 w 2168525"/>
                <a:gd name="connsiteY4" fmla="*/ 539501 h 678407"/>
                <a:gd name="connsiteX0" fmla="*/ 0 w 2168525"/>
                <a:gd name="connsiteY0" fmla="*/ 539501 h 678407"/>
                <a:gd name="connsiteX1" fmla="*/ 77788 w 2168525"/>
                <a:gd name="connsiteY1" fmla="*/ 678407 h 678407"/>
                <a:gd name="connsiteX2" fmla="*/ 1947863 w 2168525"/>
                <a:gd name="connsiteY2" fmla="*/ 416469 h 678407"/>
                <a:gd name="connsiteX3" fmla="*/ 2168525 w 2168525"/>
                <a:gd name="connsiteY3" fmla="*/ 17212 h 678407"/>
                <a:gd name="connsiteX4" fmla="*/ 0 w 2168525"/>
                <a:gd name="connsiteY4" fmla="*/ 539501 h 678407"/>
                <a:gd name="connsiteX0" fmla="*/ 0 w 2230438"/>
                <a:gd name="connsiteY0" fmla="*/ 567017 h 677348"/>
                <a:gd name="connsiteX1" fmla="*/ 139701 w 2230438"/>
                <a:gd name="connsiteY1" fmla="*/ 677348 h 677348"/>
                <a:gd name="connsiteX2" fmla="*/ 2009776 w 2230438"/>
                <a:gd name="connsiteY2" fmla="*/ 415410 h 677348"/>
                <a:gd name="connsiteX3" fmla="*/ 2230438 w 2230438"/>
                <a:gd name="connsiteY3" fmla="*/ 16153 h 677348"/>
                <a:gd name="connsiteX4" fmla="*/ 0 w 2230438"/>
                <a:gd name="connsiteY4" fmla="*/ 567017 h 677348"/>
                <a:gd name="connsiteX0" fmla="*/ 0 w 2230438"/>
                <a:gd name="connsiteY0" fmla="*/ 567017 h 701161"/>
                <a:gd name="connsiteX1" fmla="*/ 92076 w 2230438"/>
                <a:gd name="connsiteY1" fmla="*/ 701161 h 701161"/>
                <a:gd name="connsiteX2" fmla="*/ 2009776 w 2230438"/>
                <a:gd name="connsiteY2" fmla="*/ 415410 h 701161"/>
                <a:gd name="connsiteX3" fmla="*/ 2230438 w 2230438"/>
                <a:gd name="connsiteY3" fmla="*/ 16153 h 701161"/>
                <a:gd name="connsiteX4" fmla="*/ 0 w 2230438"/>
                <a:gd name="connsiteY4" fmla="*/ 567017 h 70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0438" h="701161">
                  <a:moveTo>
                    <a:pt x="0" y="567017"/>
                  </a:moveTo>
                  <a:cubicBezTo>
                    <a:pt x="39689" y="619403"/>
                    <a:pt x="60326" y="654331"/>
                    <a:pt x="92076" y="701161"/>
                  </a:cubicBezTo>
                  <a:cubicBezTo>
                    <a:pt x="688182" y="528123"/>
                    <a:pt x="1524001" y="416998"/>
                    <a:pt x="2009776" y="415410"/>
                  </a:cubicBezTo>
                  <a:cubicBezTo>
                    <a:pt x="2125664" y="223058"/>
                    <a:pt x="2121694" y="247398"/>
                    <a:pt x="2230438" y="16153"/>
                  </a:cubicBezTo>
                  <a:cubicBezTo>
                    <a:pt x="1743075" y="-82272"/>
                    <a:pt x="564354" y="289998"/>
                    <a:pt x="0" y="56701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 flipH="1" flipV="1">
              <a:off x="9346291" y="22068113"/>
              <a:ext cx="1403350" cy="794544"/>
            </a:xfrm>
            <a:custGeom>
              <a:avLst/>
              <a:gdLst>
                <a:gd name="connsiteX0" fmla="*/ 0 w 1438275"/>
                <a:gd name="connsiteY0" fmla="*/ 280988 h 576263"/>
                <a:gd name="connsiteX1" fmla="*/ 1152525 w 1438275"/>
                <a:gd name="connsiteY1" fmla="*/ 576263 h 576263"/>
                <a:gd name="connsiteX2" fmla="*/ 1438275 w 1438275"/>
                <a:gd name="connsiteY2" fmla="*/ 457200 h 576263"/>
                <a:gd name="connsiteX3" fmla="*/ 1100137 w 1438275"/>
                <a:gd name="connsiteY3" fmla="*/ 0 h 576263"/>
                <a:gd name="connsiteX4" fmla="*/ 0 w 1438275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690563"/>
                <a:gd name="connsiteX1" fmla="*/ 1333500 w 1462088"/>
                <a:gd name="connsiteY1" fmla="*/ 690563 h 690563"/>
                <a:gd name="connsiteX2" fmla="*/ 1462088 w 1462088"/>
                <a:gd name="connsiteY2" fmla="*/ 447675 h 690563"/>
                <a:gd name="connsiteX3" fmla="*/ 1147762 w 1462088"/>
                <a:gd name="connsiteY3" fmla="*/ 0 h 690563"/>
                <a:gd name="connsiteX4" fmla="*/ 0 w 1462088"/>
                <a:gd name="connsiteY4" fmla="*/ 261938 h 690563"/>
                <a:gd name="connsiteX0" fmla="*/ 0 w 1462088"/>
                <a:gd name="connsiteY0" fmla="*/ 725488 h 1154113"/>
                <a:gd name="connsiteX1" fmla="*/ 1333500 w 1462088"/>
                <a:gd name="connsiteY1" fmla="*/ 1154113 h 1154113"/>
                <a:gd name="connsiteX2" fmla="*/ 1462088 w 1462088"/>
                <a:gd name="connsiteY2" fmla="*/ 911225 h 1154113"/>
                <a:gd name="connsiteX3" fmla="*/ 696912 w 1462088"/>
                <a:gd name="connsiteY3" fmla="*/ 0 h 1154113"/>
                <a:gd name="connsiteX4" fmla="*/ 0 w 1462088"/>
                <a:gd name="connsiteY4" fmla="*/ 725488 h 1154113"/>
                <a:gd name="connsiteX0" fmla="*/ 0 w 1487488"/>
                <a:gd name="connsiteY0" fmla="*/ 827088 h 1154113"/>
                <a:gd name="connsiteX1" fmla="*/ 1358900 w 1487488"/>
                <a:gd name="connsiteY1" fmla="*/ 1154113 h 1154113"/>
                <a:gd name="connsiteX2" fmla="*/ 1487488 w 1487488"/>
                <a:gd name="connsiteY2" fmla="*/ 911225 h 1154113"/>
                <a:gd name="connsiteX3" fmla="*/ 722312 w 1487488"/>
                <a:gd name="connsiteY3" fmla="*/ 0 h 1154113"/>
                <a:gd name="connsiteX4" fmla="*/ 0 w 1487488"/>
                <a:gd name="connsiteY4" fmla="*/ 827088 h 1154113"/>
                <a:gd name="connsiteX0" fmla="*/ 0 w 1487488"/>
                <a:gd name="connsiteY0" fmla="*/ 827088 h 1154113"/>
                <a:gd name="connsiteX1" fmla="*/ 1358900 w 1487488"/>
                <a:gd name="connsiteY1" fmla="*/ 1154113 h 1154113"/>
                <a:gd name="connsiteX2" fmla="*/ 1487488 w 1487488"/>
                <a:gd name="connsiteY2" fmla="*/ 911225 h 1154113"/>
                <a:gd name="connsiteX3" fmla="*/ 722312 w 1487488"/>
                <a:gd name="connsiteY3" fmla="*/ 0 h 1154113"/>
                <a:gd name="connsiteX4" fmla="*/ 0 w 1487488"/>
                <a:gd name="connsiteY4" fmla="*/ 827088 h 1154113"/>
                <a:gd name="connsiteX0" fmla="*/ 0 w 1487488"/>
                <a:gd name="connsiteY0" fmla="*/ 827088 h 1177640"/>
                <a:gd name="connsiteX1" fmla="*/ 1358900 w 1487488"/>
                <a:gd name="connsiteY1" fmla="*/ 1154113 h 1177640"/>
                <a:gd name="connsiteX2" fmla="*/ 1487488 w 1487488"/>
                <a:gd name="connsiteY2" fmla="*/ 911225 h 1177640"/>
                <a:gd name="connsiteX3" fmla="*/ 722312 w 1487488"/>
                <a:gd name="connsiteY3" fmla="*/ 0 h 1177640"/>
                <a:gd name="connsiteX4" fmla="*/ 0 w 1487488"/>
                <a:gd name="connsiteY4" fmla="*/ 827088 h 1177640"/>
                <a:gd name="connsiteX0" fmla="*/ 0 w 1378059"/>
                <a:gd name="connsiteY0" fmla="*/ 827088 h 1177640"/>
                <a:gd name="connsiteX1" fmla="*/ 1358900 w 1378059"/>
                <a:gd name="connsiteY1" fmla="*/ 1154113 h 1177640"/>
                <a:gd name="connsiteX2" fmla="*/ 1195388 w 1378059"/>
                <a:gd name="connsiteY2" fmla="*/ 942975 h 1177640"/>
                <a:gd name="connsiteX3" fmla="*/ 722312 w 1378059"/>
                <a:gd name="connsiteY3" fmla="*/ 0 h 1177640"/>
                <a:gd name="connsiteX4" fmla="*/ 0 w 1378059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64047"/>
                <a:gd name="connsiteX1" fmla="*/ 1339850 w 1531938"/>
                <a:gd name="connsiteY1" fmla="*/ 1135063 h 1164047"/>
                <a:gd name="connsiteX2" fmla="*/ 1531938 w 1531938"/>
                <a:gd name="connsiteY2" fmla="*/ 955675 h 1164047"/>
                <a:gd name="connsiteX3" fmla="*/ 722312 w 1531938"/>
                <a:gd name="connsiteY3" fmla="*/ 0 h 1164047"/>
                <a:gd name="connsiteX4" fmla="*/ 0 w 1531938"/>
                <a:gd name="connsiteY4" fmla="*/ 827088 h 1164047"/>
                <a:gd name="connsiteX0" fmla="*/ 0 w 1531938"/>
                <a:gd name="connsiteY0" fmla="*/ 827088 h 1145205"/>
                <a:gd name="connsiteX1" fmla="*/ 1339850 w 1531938"/>
                <a:gd name="connsiteY1" fmla="*/ 1135063 h 1145205"/>
                <a:gd name="connsiteX2" fmla="*/ 1531938 w 1531938"/>
                <a:gd name="connsiteY2" fmla="*/ 955675 h 1145205"/>
                <a:gd name="connsiteX3" fmla="*/ 722312 w 1531938"/>
                <a:gd name="connsiteY3" fmla="*/ 0 h 1145205"/>
                <a:gd name="connsiteX4" fmla="*/ 0 w 1531938"/>
                <a:gd name="connsiteY4" fmla="*/ 827088 h 1145205"/>
                <a:gd name="connsiteX0" fmla="*/ 0 w 1546225"/>
                <a:gd name="connsiteY0" fmla="*/ 841376 h 1150123"/>
                <a:gd name="connsiteX1" fmla="*/ 1354137 w 1546225"/>
                <a:gd name="connsiteY1" fmla="*/ 1135063 h 1150123"/>
                <a:gd name="connsiteX2" fmla="*/ 1546225 w 1546225"/>
                <a:gd name="connsiteY2" fmla="*/ 955675 h 1150123"/>
                <a:gd name="connsiteX3" fmla="*/ 736599 w 1546225"/>
                <a:gd name="connsiteY3" fmla="*/ 0 h 1150123"/>
                <a:gd name="connsiteX4" fmla="*/ 0 w 1546225"/>
                <a:gd name="connsiteY4" fmla="*/ 841376 h 1150123"/>
                <a:gd name="connsiteX0" fmla="*/ 0 w 1546225"/>
                <a:gd name="connsiteY0" fmla="*/ 841376 h 1135063"/>
                <a:gd name="connsiteX1" fmla="*/ 1354137 w 1546225"/>
                <a:gd name="connsiteY1" fmla="*/ 1135063 h 1135063"/>
                <a:gd name="connsiteX2" fmla="*/ 1546225 w 1546225"/>
                <a:gd name="connsiteY2" fmla="*/ 955675 h 1135063"/>
                <a:gd name="connsiteX3" fmla="*/ 736599 w 1546225"/>
                <a:gd name="connsiteY3" fmla="*/ 0 h 1135063"/>
                <a:gd name="connsiteX4" fmla="*/ 0 w 1546225"/>
                <a:gd name="connsiteY4" fmla="*/ 841376 h 1135063"/>
                <a:gd name="connsiteX0" fmla="*/ 0 w 1546225"/>
                <a:gd name="connsiteY0" fmla="*/ 503238 h 796925"/>
                <a:gd name="connsiteX1" fmla="*/ 1354137 w 1546225"/>
                <a:gd name="connsiteY1" fmla="*/ 796925 h 796925"/>
                <a:gd name="connsiteX2" fmla="*/ 1546225 w 1546225"/>
                <a:gd name="connsiteY2" fmla="*/ 617537 h 796925"/>
                <a:gd name="connsiteX3" fmla="*/ 527049 w 1546225"/>
                <a:gd name="connsiteY3" fmla="*/ 0 h 796925"/>
                <a:gd name="connsiteX4" fmla="*/ 0 w 1546225"/>
                <a:gd name="connsiteY4" fmla="*/ 503238 h 796925"/>
                <a:gd name="connsiteX0" fmla="*/ 0 w 1546225"/>
                <a:gd name="connsiteY0" fmla="*/ 503238 h 796925"/>
                <a:gd name="connsiteX1" fmla="*/ 1354137 w 1546225"/>
                <a:gd name="connsiteY1" fmla="*/ 796925 h 796925"/>
                <a:gd name="connsiteX2" fmla="*/ 1546225 w 1546225"/>
                <a:gd name="connsiteY2" fmla="*/ 617537 h 796925"/>
                <a:gd name="connsiteX3" fmla="*/ 527049 w 1546225"/>
                <a:gd name="connsiteY3" fmla="*/ 0 h 796925"/>
                <a:gd name="connsiteX4" fmla="*/ 0 w 1546225"/>
                <a:gd name="connsiteY4" fmla="*/ 503238 h 796925"/>
                <a:gd name="connsiteX0" fmla="*/ 0 w 1546225"/>
                <a:gd name="connsiteY0" fmla="*/ 503238 h 796925"/>
                <a:gd name="connsiteX1" fmla="*/ 1354137 w 1546225"/>
                <a:gd name="connsiteY1" fmla="*/ 796925 h 796925"/>
                <a:gd name="connsiteX2" fmla="*/ 1546225 w 1546225"/>
                <a:gd name="connsiteY2" fmla="*/ 617537 h 796925"/>
                <a:gd name="connsiteX3" fmla="*/ 527049 w 1546225"/>
                <a:gd name="connsiteY3" fmla="*/ 0 h 796925"/>
                <a:gd name="connsiteX4" fmla="*/ 0 w 1546225"/>
                <a:gd name="connsiteY4" fmla="*/ 503238 h 796925"/>
                <a:gd name="connsiteX0" fmla="*/ 0 w 1517650"/>
                <a:gd name="connsiteY0" fmla="*/ 503238 h 898017"/>
                <a:gd name="connsiteX1" fmla="*/ 1354137 w 1517650"/>
                <a:gd name="connsiteY1" fmla="*/ 796925 h 898017"/>
                <a:gd name="connsiteX2" fmla="*/ 1517650 w 1517650"/>
                <a:gd name="connsiteY2" fmla="*/ 893762 h 898017"/>
                <a:gd name="connsiteX3" fmla="*/ 527049 w 1517650"/>
                <a:gd name="connsiteY3" fmla="*/ 0 h 898017"/>
                <a:gd name="connsiteX4" fmla="*/ 0 w 1517650"/>
                <a:gd name="connsiteY4" fmla="*/ 503238 h 898017"/>
                <a:gd name="connsiteX0" fmla="*/ 0 w 1593850"/>
                <a:gd name="connsiteY0" fmla="*/ 503238 h 796925"/>
                <a:gd name="connsiteX1" fmla="*/ 1354137 w 1593850"/>
                <a:gd name="connsiteY1" fmla="*/ 796925 h 796925"/>
                <a:gd name="connsiteX2" fmla="*/ 1593850 w 1593850"/>
                <a:gd name="connsiteY2" fmla="*/ 679450 h 796925"/>
                <a:gd name="connsiteX3" fmla="*/ 527049 w 1593850"/>
                <a:gd name="connsiteY3" fmla="*/ 0 h 796925"/>
                <a:gd name="connsiteX4" fmla="*/ 0 w 1593850"/>
                <a:gd name="connsiteY4" fmla="*/ 503238 h 796925"/>
                <a:gd name="connsiteX0" fmla="*/ 0 w 1479550"/>
                <a:gd name="connsiteY0" fmla="*/ 503238 h 796925"/>
                <a:gd name="connsiteX1" fmla="*/ 1354137 w 1479550"/>
                <a:gd name="connsiteY1" fmla="*/ 796925 h 796925"/>
                <a:gd name="connsiteX2" fmla="*/ 1479550 w 1479550"/>
                <a:gd name="connsiteY2" fmla="*/ 650875 h 796925"/>
                <a:gd name="connsiteX3" fmla="*/ 527049 w 1479550"/>
                <a:gd name="connsiteY3" fmla="*/ 0 h 796925"/>
                <a:gd name="connsiteX4" fmla="*/ 0 w 1479550"/>
                <a:gd name="connsiteY4" fmla="*/ 503238 h 796925"/>
                <a:gd name="connsiteX0" fmla="*/ 0 w 1412875"/>
                <a:gd name="connsiteY0" fmla="*/ 503238 h 796925"/>
                <a:gd name="connsiteX1" fmla="*/ 1354137 w 1412875"/>
                <a:gd name="connsiteY1" fmla="*/ 796925 h 796925"/>
                <a:gd name="connsiteX2" fmla="*/ 1412875 w 1412875"/>
                <a:gd name="connsiteY2" fmla="*/ 684212 h 796925"/>
                <a:gd name="connsiteX3" fmla="*/ 527049 w 1412875"/>
                <a:gd name="connsiteY3" fmla="*/ 0 h 796925"/>
                <a:gd name="connsiteX4" fmla="*/ 0 w 1412875"/>
                <a:gd name="connsiteY4" fmla="*/ 503238 h 796925"/>
                <a:gd name="connsiteX0" fmla="*/ 0 w 1403350"/>
                <a:gd name="connsiteY0" fmla="*/ 503238 h 796925"/>
                <a:gd name="connsiteX1" fmla="*/ 1354137 w 1403350"/>
                <a:gd name="connsiteY1" fmla="*/ 796925 h 796925"/>
                <a:gd name="connsiteX2" fmla="*/ 1403350 w 1403350"/>
                <a:gd name="connsiteY2" fmla="*/ 674687 h 796925"/>
                <a:gd name="connsiteX3" fmla="*/ 527049 w 1403350"/>
                <a:gd name="connsiteY3" fmla="*/ 0 h 796925"/>
                <a:gd name="connsiteX4" fmla="*/ 0 w 1403350"/>
                <a:gd name="connsiteY4" fmla="*/ 503238 h 796925"/>
                <a:gd name="connsiteX0" fmla="*/ 0 w 1403350"/>
                <a:gd name="connsiteY0" fmla="*/ 503238 h 796925"/>
                <a:gd name="connsiteX1" fmla="*/ 1354137 w 1403350"/>
                <a:gd name="connsiteY1" fmla="*/ 796925 h 796925"/>
                <a:gd name="connsiteX2" fmla="*/ 1403350 w 1403350"/>
                <a:gd name="connsiteY2" fmla="*/ 674687 h 796925"/>
                <a:gd name="connsiteX3" fmla="*/ 527049 w 1403350"/>
                <a:gd name="connsiteY3" fmla="*/ 0 h 796925"/>
                <a:gd name="connsiteX4" fmla="*/ 0 w 1403350"/>
                <a:gd name="connsiteY4" fmla="*/ 503238 h 796925"/>
                <a:gd name="connsiteX0" fmla="*/ 0 w 1403350"/>
                <a:gd name="connsiteY0" fmla="*/ 525253 h 818940"/>
                <a:gd name="connsiteX1" fmla="*/ 1354137 w 1403350"/>
                <a:gd name="connsiteY1" fmla="*/ 818940 h 818940"/>
                <a:gd name="connsiteX2" fmla="*/ 1403350 w 1403350"/>
                <a:gd name="connsiteY2" fmla="*/ 696702 h 818940"/>
                <a:gd name="connsiteX3" fmla="*/ 605516 w 1403350"/>
                <a:gd name="connsiteY3" fmla="*/ 150878 h 818940"/>
                <a:gd name="connsiteX4" fmla="*/ 527049 w 1403350"/>
                <a:gd name="connsiteY4" fmla="*/ 22015 h 818940"/>
                <a:gd name="connsiteX5" fmla="*/ 0 w 1403350"/>
                <a:gd name="connsiteY5" fmla="*/ 525253 h 818940"/>
                <a:gd name="connsiteX0" fmla="*/ 0 w 1403350"/>
                <a:gd name="connsiteY0" fmla="*/ 525253 h 818940"/>
                <a:gd name="connsiteX1" fmla="*/ 1354137 w 1403350"/>
                <a:gd name="connsiteY1" fmla="*/ 818940 h 818940"/>
                <a:gd name="connsiteX2" fmla="*/ 1403350 w 1403350"/>
                <a:gd name="connsiteY2" fmla="*/ 696702 h 818940"/>
                <a:gd name="connsiteX3" fmla="*/ 467404 w 1403350"/>
                <a:gd name="connsiteY3" fmla="*/ 150878 h 818940"/>
                <a:gd name="connsiteX4" fmla="*/ 527049 w 1403350"/>
                <a:gd name="connsiteY4" fmla="*/ 22015 h 818940"/>
                <a:gd name="connsiteX5" fmla="*/ 0 w 1403350"/>
                <a:gd name="connsiteY5" fmla="*/ 525253 h 818940"/>
                <a:gd name="connsiteX0" fmla="*/ 0 w 1403350"/>
                <a:gd name="connsiteY0" fmla="*/ 525253 h 818940"/>
                <a:gd name="connsiteX1" fmla="*/ 1354137 w 1403350"/>
                <a:gd name="connsiteY1" fmla="*/ 818940 h 818940"/>
                <a:gd name="connsiteX2" fmla="*/ 1403350 w 1403350"/>
                <a:gd name="connsiteY2" fmla="*/ 696702 h 818940"/>
                <a:gd name="connsiteX3" fmla="*/ 467404 w 1403350"/>
                <a:gd name="connsiteY3" fmla="*/ 150878 h 818940"/>
                <a:gd name="connsiteX4" fmla="*/ 527049 w 1403350"/>
                <a:gd name="connsiteY4" fmla="*/ 22015 h 818940"/>
                <a:gd name="connsiteX5" fmla="*/ 0 w 1403350"/>
                <a:gd name="connsiteY5" fmla="*/ 525253 h 818940"/>
                <a:gd name="connsiteX0" fmla="*/ 0 w 1403350"/>
                <a:gd name="connsiteY0" fmla="*/ 543795 h 837482"/>
                <a:gd name="connsiteX1" fmla="*/ 1354137 w 1403350"/>
                <a:gd name="connsiteY1" fmla="*/ 837482 h 837482"/>
                <a:gd name="connsiteX2" fmla="*/ 1403350 w 1403350"/>
                <a:gd name="connsiteY2" fmla="*/ 715244 h 837482"/>
                <a:gd name="connsiteX3" fmla="*/ 467404 w 1403350"/>
                <a:gd name="connsiteY3" fmla="*/ 169420 h 837482"/>
                <a:gd name="connsiteX4" fmla="*/ 527049 w 1403350"/>
                <a:gd name="connsiteY4" fmla="*/ 40557 h 837482"/>
                <a:gd name="connsiteX5" fmla="*/ 0 w 1403350"/>
                <a:gd name="connsiteY5" fmla="*/ 543795 h 837482"/>
                <a:gd name="connsiteX0" fmla="*/ 0 w 1403350"/>
                <a:gd name="connsiteY0" fmla="*/ 543795 h 837482"/>
                <a:gd name="connsiteX1" fmla="*/ 1354137 w 1403350"/>
                <a:gd name="connsiteY1" fmla="*/ 837482 h 837482"/>
                <a:gd name="connsiteX2" fmla="*/ 1403350 w 1403350"/>
                <a:gd name="connsiteY2" fmla="*/ 715244 h 837482"/>
                <a:gd name="connsiteX3" fmla="*/ 467404 w 1403350"/>
                <a:gd name="connsiteY3" fmla="*/ 169420 h 837482"/>
                <a:gd name="connsiteX4" fmla="*/ 527049 w 1403350"/>
                <a:gd name="connsiteY4" fmla="*/ 40557 h 837482"/>
                <a:gd name="connsiteX5" fmla="*/ 0 w 1403350"/>
                <a:gd name="connsiteY5" fmla="*/ 543795 h 837482"/>
                <a:gd name="connsiteX0" fmla="*/ 0 w 1403350"/>
                <a:gd name="connsiteY0" fmla="*/ 543795 h 837482"/>
                <a:gd name="connsiteX1" fmla="*/ 1354137 w 1403350"/>
                <a:gd name="connsiteY1" fmla="*/ 837482 h 837482"/>
                <a:gd name="connsiteX2" fmla="*/ 1403350 w 1403350"/>
                <a:gd name="connsiteY2" fmla="*/ 715244 h 837482"/>
                <a:gd name="connsiteX3" fmla="*/ 467404 w 1403350"/>
                <a:gd name="connsiteY3" fmla="*/ 169420 h 837482"/>
                <a:gd name="connsiteX4" fmla="*/ 495978 w 1403350"/>
                <a:gd name="connsiteY4" fmla="*/ 112271 h 837482"/>
                <a:gd name="connsiteX5" fmla="*/ 527049 w 1403350"/>
                <a:gd name="connsiteY5" fmla="*/ 40557 h 837482"/>
                <a:gd name="connsiteX6" fmla="*/ 0 w 1403350"/>
                <a:gd name="connsiteY6" fmla="*/ 543795 h 837482"/>
                <a:gd name="connsiteX0" fmla="*/ 0 w 1403350"/>
                <a:gd name="connsiteY0" fmla="*/ 543795 h 837482"/>
                <a:gd name="connsiteX1" fmla="*/ 1354137 w 1403350"/>
                <a:gd name="connsiteY1" fmla="*/ 837482 h 837482"/>
                <a:gd name="connsiteX2" fmla="*/ 1403350 w 1403350"/>
                <a:gd name="connsiteY2" fmla="*/ 715244 h 837482"/>
                <a:gd name="connsiteX3" fmla="*/ 467404 w 1403350"/>
                <a:gd name="connsiteY3" fmla="*/ 169420 h 837482"/>
                <a:gd name="connsiteX4" fmla="*/ 567416 w 1403350"/>
                <a:gd name="connsiteY4" fmla="*/ 112271 h 837482"/>
                <a:gd name="connsiteX5" fmla="*/ 527049 w 1403350"/>
                <a:gd name="connsiteY5" fmla="*/ 40557 h 837482"/>
                <a:gd name="connsiteX6" fmla="*/ 0 w 1403350"/>
                <a:gd name="connsiteY6" fmla="*/ 543795 h 837482"/>
                <a:gd name="connsiteX0" fmla="*/ 0 w 1403350"/>
                <a:gd name="connsiteY0" fmla="*/ 543795 h 837482"/>
                <a:gd name="connsiteX1" fmla="*/ 1354137 w 1403350"/>
                <a:gd name="connsiteY1" fmla="*/ 837482 h 837482"/>
                <a:gd name="connsiteX2" fmla="*/ 1403350 w 1403350"/>
                <a:gd name="connsiteY2" fmla="*/ 715244 h 837482"/>
                <a:gd name="connsiteX3" fmla="*/ 467404 w 1403350"/>
                <a:gd name="connsiteY3" fmla="*/ 169420 h 837482"/>
                <a:gd name="connsiteX4" fmla="*/ 567416 w 1403350"/>
                <a:gd name="connsiteY4" fmla="*/ 112271 h 837482"/>
                <a:gd name="connsiteX5" fmla="*/ 527049 w 1403350"/>
                <a:gd name="connsiteY5" fmla="*/ 40557 h 837482"/>
                <a:gd name="connsiteX6" fmla="*/ 0 w 1403350"/>
                <a:gd name="connsiteY6" fmla="*/ 543795 h 837482"/>
                <a:gd name="connsiteX0" fmla="*/ 0 w 1403350"/>
                <a:gd name="connsiteY0" fmla="*/ 543795 h 837482"/>
                <a:gd name="connsiteX1" fmla="*/ 1354137 w 1403350"/>
                <a:gd name="connsiteY1" fmla="*/ 837482 h 837482"/>
                <a:gd name="connsiteX2" fmla="*/ 1403350 w 1403350"/>
                <a:gd name="connsiteY2" fmla="*/ 715244 h 837482"/>
                <a:gd name="connsiteX3" fmla="*/ 453116 w 1403350"/>
                <a:gd name="connsiteY3" fmla="*/ 155132 h 837482"/>
                <a:gd name="connsiteX4" fmla="*/ 567416 w 1403350"/>
                <a:gd name="connsiteY4" fmla="*/ 112271 h 837482"/>
                <a:gd name="connsiteX5" fmla="*/ 527049 w 1403350"/>
                <a:gd name="connsiteY5" fmla="*/ 40557 h 837482"/>
                <a:gd name="connsiteX6" fmla="*/ 0 w 1403350"/>
                <a:gd name="connsiteY6" fmla="*/ 543795 h 837482"/>
                <a:gd name="connsiteX0" fmla="*/ 0 w 1403350"/>
                <a:gd name="connsiteY0" fmla="*/ 543795 h 837482"/>
                <a:gd name="connsiteX1" fmla="*/ 1354137 w 1403350"/>
                <a:gd name="connsiteY1" fmla="*/ 837482 h 837482"/>
                <a:gd name="connsiteX2" fmla="*/ 1403350 w 1403350"/>
                <a:gd name="connsiteY2" fmla="*/ 715244 h 837482"/>
                <a:gd name="connsiteX3" fmla="*/ 453116 w 1403350"/>
                <a:gd name="connsiteY3" fmla="*/ 155132 h 837482"/>
                <a:gd name="connsiteX4" fmla="*/ 567416 w 1403350"/>
                <a:gd name="connsiteY4" fmla="*/ 112271 h 837482"/>
                <a:gd name="connsiteX5" fmla="*/ 527049 w 1403350"/>
                <a:gd name="connsiteY5" fmla="*/ 40557 h 837482"/>
                <a:gd name="connsiteX6" fmla="*/ 0 w 1403350"/>
                <a:gd name="connsiteY6" fmla="*/ 543795 h 837482"/>
                <a:gd name="connsiteX0" fmla="*/ 0 w 1403350"/>
                <a:gd name="connsiteY0" fmla="*/ 543795 h 837482"/>
                <a:gd name="connsiteX1" fmla="*/ 1354137 w 1403350"/>
                <a:gd name="connsiteY1" fmla="*/ 837482 h 837482"/>
                <a:gd name="connsiteX2" fmla="*/ 1403350 w 1403350"/>
                <a:gd name="connsiteY2" fmla="*/ 715244 h 837482"/>
                <a:gd name="connsiteX3" fmla="*/ 453116 w 1403350"/>
                <a:gd name="connsiteY3" fmla="*/ 155132 h 837482"/>
                <a:gd name="connsiteX4" fmla="*/ 567416 w 1403350"/>
                <a:gd name="connsiteY4" fmla="*/ 112271 h 837482"/>
                <a:gd name="connsiteX5" fmla="*/ 527049 w 1403350"/>
                <a:gd name="connsiteY5" fmla="*/ 40557 h 837482"/>
                <a:gd name="connsiteX6" fmla="*/ 0 w 1403350"/>
                <a:gd name="connsiteY6" fmla="*/ 543795 h 837482"/>
                <a:gd name="connsiteX0" fmla="*/ 0 w 1403350"/>
                <a:gd name="connsiteY0" fmla="*/ 543795 h 837482"/>
                <a:gd name="connsiteX1" fmla="*/ 1354137 w 1403350"/>
                <a:gd name="connsiteY1" fmla="*/ 837482 h 837482"/>
                <a:gd name="connsiteX2" fmla="*/ 1403350 w 1403350"/>
                <a:gd name="connsiteY2" fmla="*/ 715244 h 837482"/>
                <a:gd name="connsiteX3" fmla="*/ 453116 w 1403350"/>
                <a:gd name="connsiteY3" fmla="*/ 155132 h 837482"/>
                <a:gd name="connsiteX4" fmla="*/ 567416 w 1403350"/>
                <a:gd name="connsiteY4" fmla="*/ 112271 h 837482"/>
                <a:gd name="connsiteX5" fmla="*/ 527049 w 1403350"/>
                <a:gd name="connsiteY5" fmla="*/ 40557 h 837482"/>
                <a:gd name="connsiteX6" fmla="*/ 0 w 1403350"/>
                <a:gd name="connsiteY6" fmla="*/ 543795 h 837482"/>
                <a:gd name="connsiteX0" fmla="*/ 0 w 1403350"/>
                <a:gd name="connsiteY0" fmla="*/ 503238 h 796925"/>
                <a:gd name="connsiteX1" fmla="*/ 1354137 w 1403350"/>
                <a:gd name="connsiteY1" fmla="*/ 796925 h 796925"/>
                <a:gd name="connsiteX2" fmla="*/ 1403350 w 1403350"/>
                <a:gd name="connsiteY2" fmla="*/ 674687 h 796925"/>
                <a:gd name="connsiteX3" fmla="*/ 453116 w 1403350"/>
                <a:gd name="connsiteY3" fmla="*/ 114575 h 796925"/>
                <a:gd name="connsiteX4" fmla="*/ 567416 w 1403350"/>
                <a:gd name="connsiteY4" fmla="*/ 71714 h 796925"/>
                <a:gd name="connsiteX5" fmla="*/ 527049 w 1403350"/>
                <a:gd name="connsiteY5" fmla="*/ 0 h 796925"/>
                <a:gd name="connsiteX6" fmla="*/ 0 w 1403350"/>
                <a:gd name="connsiteY6" fmla="*/ 503238 h 796925"/>
                <a:gd name="connsiteX0" fmla="*/ 0 w 1403350"/>
                <a:gd name="connsiteY0" fmla="*/ 503238 h 796925"/>
                <a:gd name="connsiteX1" fmla="*/ 1354137 w 1403350"/>
                <a:gd name="connsiteY1" fmla="*/ 796925 h 796925"/>
                <a:gd name="connsiteX2" fmla="*/ 1403350 w 1403350"/>
                <a:gd name="connsiteY2" fmla="*/ 674687 h 796925"/>
                <a:gd name="connsiteX3" fmla="*/ 453116 w 1403350"/>
                <a:gd name="connsiteY3" fmla="*/ 114575 h 796925"/>
                <a:gd name="connsiteX4" fmla="*/ 567416 w 1403350"/>
                <a:gd name="connsiteY4" fmla="*/ 71714 h 796925"/>
                <a:gd name="connsiteX5" fmla="*/ 527049 w 1403350"/>
                <a:gd name="connsiteY5" fmla="*/ 0 h 796925"/>
                <a:gd name="connsiteX6" fmla="*/ 0 w 1403350"/>
                <a:gd name="connsiteY6" fmla="*/ 503238 h 796925"/>
                <a:gd name="connsiteX0" fmla="*/ 0 w 1403350"/>
                <a:gd name="connsiteY0" fmla="*/ 500857 h 794544"/>
                <a:gd name="connsiteX1" fmla="*/ 1354137 w 1403350"/>
                <a:gd name="connsiteY1" fmla="*/ 794544 h 794544"/>
                <a:gd name="connsiteX2" fmla="*/ 1403350 w 1403350"/>
                <a:gd name="connsiteY2" fmla="*/ 672306 h 794544"/>
                <a:gd name="connsiteX3" fmla="*/ 453116 w 1403350"/>
                <a:gd name="connsiteY3" fmla="*/ 112194 h 794544"/>
                <a:gd name="connsiteX4" fmla="*/ 567416 w 1403350"/>
                <a:gd name="connsiteY4" fmla="*/ 69333 h 794544"/>
                <a:gd name="connsiteX5" fmla="*/ 512762 w 1403350"/>
                <a:gd name="connsiteY5" fmla="*/ 0 h 794544"/>
                <a:gd name="connsiteX6" fmla="*/ 0 w 1403350"/>
                <a:gd name="connsiteY6" fmla="*/ 500857 h 794544"/>
                <a:gd name="connsiteX0" fmla="*/ 0 w 1403350"/>
                <a:gd name="connsiteY0" fmla="*/ 500857 h 794544"/>
                <a:gd name="connsiteX1" fmla="*/ 1354137 w 1403350"/>
                <a:gd name="connsiteY1" fmla="*/ 794544 h 794544"/>
                <a:gd name="connsiteX2" fmla="*/ 1403350 w 1403350"/>
                <a:gd name="connsiteY2" fmla="*/ 672306 h 794544"/>
                <a:gd name="connsiteX3" fmla="*/ 453116 w 1403350"/>
                <a:gd name="connsiteY3" fmla="*/ 112194 h 794544"/>
                <a:gd name="connsiteX4" fmla="*/ 567416 w 1403350"/>
                <a:gd name="connsiteY4" fmla="*/ 69333 h 794544"/>
                <a:gd name="connsiteX5" fmla="*/ 512762 w 1403350"/>
                <a:gd name="connsiteY5" fmla="*/ 0 h 794544"/>
                <a:gd name="connsiteX6" fmla="*/ 0 w 1403350"/>
                <a:gd name="connsiteY6" fmla="*/ 500857 h 794544"/>
                <a:gd name="connsiteX0" fmla="*/ 0 w 1403350"/>
                <a:gd name="connsiteY0" fmla="*/ 500857 h 794544"/>
                <a:gd name="connsiteX1" fmla="*/ 1354137 w 1403350"/>
                <a:gd name="connsiteY1" fmla="*/ 794544 h 794544"/>
                <a:gd name="connsiteX2" fmla="*/ 1403350 w 1403350"/>
                <a:gd name="connsiteY2" fmla="*/ 672306 h 794544"/>
                <a:gd name="connsiteX3" fmla="*/ 453116 w 1403350"/>
                <a:gd name="connsiteY3" fmla="*/ 112194 h 794544"/>
                <a:gd name="connsiteX4" fmla="*/ 567416 w 1403350"/>
                <a:gd name="connsiteY4" fmla="*/ 69333 h 794544"/>
                <a:gd name="connsiteX5" fmla="*/ 512762 w 1403350"/>
                <a:gd name="connsiteY5" fmla="*/ 0 h 794544"/>
                <a:gd name="connsiteX6" fmla="*/ 0 w 1403350"/>
                <a:gd name="connsiteY6" fmla="*/ 500857 h 79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3350" h="794544">
                  <a:moveTo>
                    <a:pt x="0" y="500857"/>
                  </a:moveTo>
                  <a:cubicBezTo>
                    <a:pt x="501650" y="683419"/>
                    <a:pt x="892175" y="775494"/>
                    <a:pt x="1354137" y="794544"/>
                  </a:cubicBezTo>
                  <a:cubicBezTo>
                    <a:pt x="1350168" y="746126"/>
                    <a:pt x="1362868" y="700088"/>
                    <a:pt x="1403350" y="672306"/>
                  </a:cubicBezTo>
                  <a:cubicBezTo>
                    <a:pt x="1083318" y="518100"/>
                    <a:pt x="599166" y="224642"/>
                    <a:pt x="453116" y="112194"/>
                  </a:cubicBezTo>
                  <a:cubicBezTo>
                    <a:pt x="511438" y="83137"/>
                    <a:pt x="524137" y="76523"/>
                    <a:pt x="567416" y="69333"/>
                  </a:cubicBezTo>
                  <a:cubicBezTo>
                    <a:pt x="546401" y="40712"/>
                    <a:pt x="535894" y="32854"/>
                    <a:pt x="512762" y="0"/>
                  </a:cubicBezTo>
                  <a:cubicBezTo>
                    <a:pt x="203992" y="142081"/>
                    <a:pt x="125411" y="229394"/>
                    <a:pt x="0" y="50085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flipV="1">
              <a:off x="7689633" y="22176084"/>
              <a:ext cx="2608261" cy="852977"/>
            </a:xfrm>
            <a:custGeom>
              <a:avLst/>
              <a:gdLst>
                <a:gd name="connsiteX0" fmla="*/ 0 w 1438275"/>
                <a:gd name="connsiteY0" fmla="*/ 280988 h 576263"/>
                <a:gd name="connsiteX1" fmla="*/ 1152525 w 1438275"/>
                <a:gd name="connsiteY1" fmla="*/ 576263 h 576263"/>
                <a:gd name="connsiteX2" fmla="*/ 1438275 w 1438275"/>
                <a:gd name="connsiteY2" fmla="*/ 457200 h 576263"/>
                <a:gd name="connsiteX3" fmla="*/ 1100137 w 1438275"/>
                <a:gd name="connsiteY3" fmla="*/ 0 h 576263"/>
                <a:gd name="connsiteX4" fmla="*/ 0 w 1438275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80988 h 576263"/>
                <a:gd name="connsiteX1" fmla="*/ 1181100 w 1466850"/>
                <a:gd name="connsiteY1" fmla="*/ 576263 h 576263"/>
                <a:gd name="connsiteX2" fmla="*/ 1466850 w 1466850"/>
                <a:gd name="connsiteY2" fmla="*/ 457200 h 576263"/>
                <a:gd name="connsiteX3" fmla="*/ 1128712 w 1466850"/>
                <a:gd name="connsiteY3" fmla="*/ 0 h 576263"/>
                <a:gd name="connsiteX4" fmla="*/ 0 w 1466850"/>
                <a:gd name="connsiteY4" fmla="*/ 280988 h 57626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6850"/>
                <a:gd name="connsiteY0" fmla="*/ 261938 h 557213"/>
                <a:gd name="connsiteX1" fmla="*/ 1181100 w 1466850"/>
                <a:gd name="connsiteY1" fmla="*/ 557213 h 557213"/>
                <a:gd name="connsiteX2" fmla="*/ 1466850 w 1466850"/>
                <a:gd name="connsiteY2" fmla="*/ 438150 h 557213"/>
                <a:gd name="connsiteX3" fmla="*/ 1147762 w 1466850"/>
                <a:gd name="connsiteY3" fmla="*/ 0 h 557213"/>
                <a:gd name="connsiteX4" fmla="*/ 0 w 1466850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557213"/>
                <a:gd name="connsiteX1" fmla="*/ 1181100 w 1462088"/>
                <a:gd name="connsiteY1" fmla="*/ 557213 h 557213"/>
                <a:gd name="connsiteX2" fmla="*/ 1462088 w 1462088"/>
                <a:gd name="connsiteY2" fmla="*/ 447675 h 557213"/>
                <a:gd name="connsiteX3" fmla="*/ 1147762 w 1462088"/>
                <a:gd name="connsiteY3" fmla="*/ 0 h 557213"/>
                <a:gd name="connsiteX4" fmla="*/ 0 w 1462088"/>
                <a:gd name="connsiteY4" fmla="*/ 261938 h 557213"/>
                <a:gd name="connsiteX0" fmla="*/ 0 w 1462088"/>
                <a:gd name="connsiteY0" fmla="*/ 261938 h 690563"/>
                <a:gd name="connsiteX1" fmla="*/ 1333500 w 1462088"/>
                <a:gd name="connsiteY1" fmla="*/ 690563 h 690563"/>
                <a:gd name="connsiteX2" fmla="*/ 1462088 w 1462088"/>
                <a:gd name="connsiteY2" fmla="*/ 447675 h 690563"/>
                <a:gd name="connsiteX3" fmla="*/ 1147762 w 1462088"/>
                <a:gd name="connsiteY3" fmla="*/ 0 h 690563"/>
                <a:gd name="connsiteX4" fmla="*/ 0 w 1462088"/>
                <a:gd name="connsiteY4" fmla="*/ 261938 h 690563"/>
                <a:gd name="connsiteX0" fmla="*/ 0 w 1462088"/>
                <a:gd name="connsiteY0" fmla="*/ 725488 h 1154113"/>
                <a:gd name="connsiteX1" fmla="*/ 1333500 w 1462088"/>
                <a:gd name="connsiteY1" fmla="*/ 1154113 h 1154113"/>
                <a:gd name="connsiteX2" fmla="*/ 1462088 w 1462088"/>
                <a:gd name="connsiteY2" fmla="*/ 911225 h 1154113"/>
                <a:gd name="connsiteX3" fmla="*/ 696912 w 1462088"/>
                <a:gd name="connsiteY3" fmla="*/ 0 h 1154113"/>
                <a:gd name="connsiteX4" fmla="*/ 0 w 1462088"/>
                <a:gd name="connsiteY4" fmla="*/ 725488 h 1154113"/>
                <a:gd name="connsiteX0" fmla="*/ 0 w 1487488"/>
                <a:gd name="connsiteY0" fmla="*/ 827088 h 1154113"/>
                <a:gd name="connsiteX1" fmla="*/ 1358900 w 1487488"/>
                <a:gd name="connsiteY1" fmla="*/ 1154113 h 1154113"/>
                <a:gd name="connsiteX2" fmla="*/ 1487488 w 1487488"/>
                <a:gd name="connsiteY2" fmla="*/ 911225 h 1154113"/>
                <a:gd name="connsiteX3" fmla="*/ 722312 w 1487488"/>
                <a:gd name="connsiteY3" fmla="*/ 0 h 1154113"/>
                <a:gd name="connsiteX4" fmla="*/ 0 w 1487488"/>
                <a:gd name="connsiteY4" fmla="*/ 827088 h 1154113"/>
                <a:gd name="connsiteX0" fmla="*/ 0 w 1487488"/>
                <a:gd name="connsiteY0" fmla="*/ 827088 h 1154113"/>
                <a:gd name="connsiteX1" fmla="*/ 1358900 w 1487488"/>
                <a:gd name="connsiteY1" fmla="*/ 1154113 h 1154113"/>
                <a:gd name="connsiteX2" fmla="*/ 1487488 w 1487488"/>
                <a:gd name="connsiteY2" fmla="*/ 911225 h 1154113"/>
                <a:gd name="connsiteX3" fmla="*/ 722312 w 1487488"/>
                <a:gd name="connsiteY3" fmla="*/ 0 h 1154113"/>
                <a:gd name="connsiteX4" fmla="*/ 0 w 1487488"/>
                <a:gd name="connsiteY4" fmla="*/ 827088 h 1154113"/>
                <a:gd name="connsiteX0" fmla="*/ 0 w 1487488"/>
                <a:gd name="connsiteY0" fmla="*/ 827088 h 1177640"/>
                <a:gd name="connsiteX1" fmla="*/ 1358900 w 1487488"/>
                <a:gd name="connsiteY1" fmla="*/ 1154113 h 1177640"/>
                <a:gd name="connsiteX2" fmla="*/ 1487488 w 1487488"/>
                <a:gd name="connsiteY2" fmla="*/ 911225 h 1177640"/>
                <a:gd name="connsiteX3" fmla="*/ 722312 w 1487488"/>
                <a:gd name="connsiteY3" fmla="*/ 0 h 1177640"/>
                <a:gd name="connsiteX4" fmla="*/ 0 w 1487488"/>
                <a:gd name="connsiteY4" fmla="*/ 827088 h 1177640"/>
                <a:gd name="connsiteX0" fmla="*/ 0 w 1378059"/>
                <a:gd name="connsiteY0" fmla="*/ 827088 h 1177640"/>
                <a:gd name="connsiteX1" fmla="*/ 1358900 w 1378059"/>
                <a:gd name="connsiteY1" fmla="*/ 1154113 h 1177640"/>
                <a:gd name="connsiteX2" fmla="*/ 1195388 w 1378059"/>
                <a:gd name="connsiteY2" fmla="*/ 942975 h 1177640"/>
                <a:gd name="connsiteX3" fmla="*/ 722312 w 1378059"/>
                <a:gd name="connsiteY3" fmla="*/ 0 h 1177640"/>
                <a:gd name="connsiteX4" fmla="*/ 0 w 1378059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1531938"/>
                <a:gd name="connsiteY0" fmla="*/ 827088 h 1177640"/>
                <a:gd name="connsiteX1" fmla="*/ 1358900 w 1531938"/>
                <a:gd name="connsiteY1" fmla="*/ 1154113 h 1177640"/>
                <a:gd name="connsiteX2" fmla="*/ 1531938 w 1531938"/>
                <a:gd name="connsiteY2" fmla="*/ 955675 h 1177640"/>
                <a:gd name="connsiteX3" fmla="*/ 722312 w 1531938"/>
                <a:gd name="connsiteY3" fmla="*/ 0 h 1177640"/>
                <a:gd name="connsiteX4" fmla="*/ 0 w 1531938"/>
                <a:gd name="connsiteY4" fmla="*/ 827088 h 1177640"/>
                <a:gd name="connsiteX0" fmla="*/ 0 w 2596917"/>
                <a:gd name="connsiteY0" fmla="*/ 83543 h 434095"/>
                <a:gd name="connsiteX1" fmla="*/ 1358900 w 2596917"/>
                <a:gd name="connsiteY1" fmla="*/ 410568 h 434095"/>
                <a:gd name="connsiteX2" fmla="*/ 1531938 w 2596917"/>
                <a:gd name="connsiteY2" fmla="*/ 212130 h 434095"/>
                <a:gd name="connsiteX3" fmla="*/ 2584449 w 2596917"/>
                <a:gd name="connsiteY3" fmla="*/ 232767 h 434095"/>
                <a:gd name="connsiteX4" fmla="*/ 0 w 2596917"/>
                <a:gd name="connsiteY4" fmla="*/ 83543 h 434095"/>
                <a:gd name="connsiteX0" fmla="*/ 0 w 2597082"/>
                <a:gd name="connsiteY0" fmla="*/ 83543 h 837961"/>
                <a:gd name="connsiteX1" fmla="*/ 1358900 w 2597082"/>
                <a:gd name="connsiteY1" fmla="*/ 410568 h 837961"/>
                <a:gd name="connsiteX2" fmla="*/ 1555750 w 2597082"/>
                <a:gd name="connsiteY2" fmla="*/ 836018 h 837961"/>
                <a:gd name="connsiteX3" fmla="*/ 2584449 w 2597082"/>
                <a:gd name="connsiteY3" fmla="*/ 232767 h 837961"/>
                <a:gd name="connsiteX4" fmla="*/ 0 w 2597082"/>
                <a:gd name="connsiteY4" fmla="*/ 83543 h 837961"/>
                <a:gd name="connsiteX0" fmla="*/ 0 w 2597082"/>
                <a:gd name="connsiteY0" fmla="*/ 83543 h 841519"/>
                <a:gd name="connsiteX1" fmla="*/ 673100 w 2597082"/>
                <a:gd name="connsiteY1" fmla="*/ 801093 h 841519"/>
                <a:gd name="connsiteX2" fmla="*/ 1555750 w 2597082"/>
                <a:gd name="connsiteY2" fmla="*/ 836018 h 841519"/>
                <a:gd name="connsiteX3" fmla="*/ 2584449 w 2597082"/>
                <a:gd name="connsiteY3" fmla="*/ 232767 h 841519"/>
                <a:gd name="connsiteX4" fmla="*/ 0 w 2597082"/>
                <a:gd name="connsiteY4" fmla="*/ 83543 h 841519"/>
                <a:gd name="connsiteX0" fmla="*/ 0 w 2597082"/>
                <a:gd name="connsiteY0" fmla="*/ 146426 h 904402"/>
                <a:gd name="connsiteX1" fmla="*/ 673100 w 2597082"/>
                <a:gd name="connsiteY1" fmla="*/ 863976 h 904402"/>
                <a:gd name="connsiteX2" fmla="*/ 1555750 w 2597082"/>
                <a:gd name="connsiteY2" fmla="*/ 898901 h 904402"/>
                <a:gd name="connsiteX3" fmla="*/ 2584449 w 2597082"/>
                <a:gd name="connsiteY3" fmla="*/ 295650 h 904402"/>
                <a:gd name="connsiteX4" fmla="*/ 0 w 2597082"/>
                <a:gd name="connsiteY4" fmla="*/ 146426 h 904402"/>
                <a:gd name="connsiteX0" fmla="*/ 0 w 2597082"/>
                <a:gd name="connsiteY0" fmla="*/ 89426 h 847402"/>
                <a:gd name="connsiteX1" fmla="*/ 673100 w 2597082"/>
                <a:gd name="connsiteY1" fmla="*/ 806976 h 847402"/>
                <a:gd name="connsiteX2" fmla="*/ 1555750 w 2597082"/>
                <a:gd name="connsiteY2" fmla="*/ 841901 h 847402"/>
                <a:gd name="connsiteX3" fmla="*/ 2584449 w 2597082"/>
                <a:gd name="connsiteY3" fmla="*/ 238650 h 847402"/>
                <a:gd name="connsiteX4" fmla="*/ 0 w 2597082"/>
                <a:gd name="connsiteY4" fmla="*/ 89426 h 847402"/>
                <a:gd name="connsiteX0" fmla="*/ 0 w 2597082"/>
                <a:gd name="connsiteY0" fmla="*/ 131760 h 889736"/>
                <a:gd name="connsiteX1" fmla="*/ 673100 w 2597082"/>
                <a:gd name="connsiteY1" fmla="*/ 849310 h 889736"/>
                <a:gd name="connsiteX2" fmla="*/ 1555750 w 2597082"/>
                <a:gd name="connsiteY2" fmla="*/ 884235 h 889736"/>
                <a:gd name="connsiteX3" fmla="*/ 2584449 w 2597082"/>
                <a:gd name="connsiteY3" fmla="*/ 280984 h 889736"/>
                <a:gd name="connsiteX4" fmla="*/ 0 w 2597082"/>
                <a:gd name="connsiteY4" fmla="*/ 131760 h 889736"/>
                <a:gd name="connsiteX0" fmla="*/ 0 w 2584449"/>
                <a:gd name="connsiteY0" fmla="*/ 131760 h 889736"/>
                <a:gd name="connsiteX1" fmla="*/ 673100 w 2584449"/>
                <a:gd name="connsiteY1" fmla="*/ 849310 h 889736"/>
                <a:gd name="connsiteX2" fmla="*/ 1555750 w 2584449"/>
                <a:gd name="connsiteY2" fmla="*/ 884235 h 889736"/>
                <a:gd name="connsiteX3" fmla="*/ 2584449 w 2584449"/>
                <a:gd name="connsiteY3" fmla="*/ 280984 h 889736"/>
                <a:gd name="connsiteX4" fmla="*/ 0 w 2584449"/>
                <a:gd name="connsiteY4" fmla="*/ 131760 h 889736"/>
                <a:gd name="connsiteX0" fmla="*/ 0 w 2584449"/>
                <a:gd name="connsiteY0" fmla="*/ 131760 h 889736"/>
                <a:gd name="connsiteX1" fmla="*/ 673100 w 2584449"/>
                <a:gd name="connsiteY1" fmla="*/ 849310 h 889736"/>
                <a:gd name="connsiteX2" fmla="*/ 1555750 w 2584449"/>
                <a:gd name="connsiteY2" fmla="*/ 884235 h 889736"/>
                <a:gd name="connsiteX3" fmla="*/ 2584449 w 2584449"/>
                <a:gd name="connsiteY3" fmla="*/ 280984 h 889736"/>
                <a:gd name="connsiteX4" fmla="*/ 0 w 2584449"/>
                <a:gd name="connsiteY4" fmla="*/ 131760 h 889736"/>
                <a:gd name="connsiteX0" fmla="*/ 0 w 2584449"/>
                <a:gd name="connsiteY0" fmla="*/ 131760 h 875850"/>
                <a:gd name="connsiteX1" fmla="*/ 673100 w 2584449"/>
                <a:gd name="connsiteY1" fmla="*/ 849310 h 875850"/>
                <a:gd name="connsiteX2" fmla="*/ 1570038 w 2584449"/>
                <a:gd name="connsiteY2" fmla="*/ 869948 h 875850"/>
                <a:gd name="connsiteX3" fmla="*/ 2584449 w 2584449"/>
                <a:gd name="connsiteY3" fmla="*/ 280984 h 875850"/>
                <a:gd name="connsiteX4" fmla="*/ 0 w 2584449"/>
                <a:gd name="connsiteY4" fmla="*/ 131760 h 875850"/>
                <a:gd name="connsiteX0" fmla="*/ 0 w 2584449"/>
                <a:gd name="connsiteY0" fmla="*/ 131760 h 869948"/>
                <a:gd name="connsiteX1" fmla="*/ 673100 w 2584449"/>
                <a:gd name="connsiteY1" fmla="*/ 849310 h 869948"/>
                <a:gd name="connsiteX2" fmla="*/ 1570038 w 2584449"/>
                <a:gd name="connsiteY2" fmla="*/ 869948 h 869948"/>
                <a:gd name="connsiteX3" fmla="*/ 2584449 w 2584449"/>
                <a:gd name="connsiteY3" fmla="*/ 280984 h 869948"/>
                <a:gd name="connsiteX4" fmla="*/ 0 w 2584449"/>
                <a:gd name="connsiteY4" fmla="*/ 131760 h 869948"/>
                <a:gd name="connsiteX0" fmla="*/ 0 w 2555874"/>
                <a:gd name="connsiteY0" fmla="*/ 125719 h 863907"/>
                <a:gd name="connsiteX1" fmla="*/ 673100 w 2555874"/>
                <a:gd name="connsiteY1" fmla="*/ 843269 h 863907"/>
                <a:gd name="connsiteX2" fmla="*/ 1570038 w 2555874"/>
                <a:gd name="connsiteY2" fmla="*/ 863907 h 863907"/>
                <a:gd name="connsiteX3" fmla="*/ 2555874 w 2555874"/>
                <a:gd name="connsiteY3" fmla="*/ 289230 h 863907"/>
                <a:gd name="connsiteX4" fmla="*/ 0 w 2555874"/>
                <a:gd name="connsiteY4" fmla="*/ 125719 h 863907"/>
                <a:gd name="connsiteX0" fmla="*/ 0 w 2555874"/>
                <a:gd name="connsiteY0" fmla="*/ 125719 h 863907"/>
                <a:gd name="connsiteX1" fmla="*/ 673100 w 2555874"/>
                <a:gd name="connsiteY1" fmla="*/ 843269 h 863907"/>
                <a:gd name="connsiteX2" fmla="*/ 1570038 w 2555874"/>
                <a:gd name="connsiteY2" fmla="*/ 863907 h 863907"/>
                <a:gd name="connsiteX3" fmla="*/ 2555874 w 2555874"/>
                <a:gd name="connsiteY3" fmla="*/ 289230 h 863907"/>
                <a:gd name="connsiteX4" fmla="*/ 0 w 2555874"/>
                <a:gd name="connsiteY4" fmla="*/ 125719 h 863907"/>
                <a:gd name="connsiteX0" fmla="*/ 0 w 2555874"/>
                <a:gd name="connsiteY0" fmla="*/ 125719 h 863907"/>
                <a:gd name="connsiteX1" fmla="*/ 673100 w 2555874"/>
                <a:gd name="connsiteY1" fmla="*/ 843269 h 863907"/>
                <a:gd name="connsiteX2" fmla="*/ 1570038 w 2555874"/>
                <a:gd name="connsiteY2" fmla="*/ 863907 h 863907"/>
                <a:gd name="connsiteX3" fmla="*/ 2555874 w 2555874"/>
                <a:gd name="connsiteY3" fmla="*/ 289230 h 863907"/>
                <a:gd name="connsiteX4" fmla="*/ 0 w 2555874"/>
                <a:gd name="connsiteY4" fmla="*/ 125719 h 863907"/>
                <a:gd name="connsiteX0" fmla="*/ 0 w 2555874"/>
                <a:gd name="connsiteY0" fmla="*/ 125719 h 863907"/>
                <a:gd name="connsiteX1" fmla="*/ 673100 w 2555874"/>
                <a:gd name="connsiteY1" fmla="*/ 843269 h 863907"/>
                <a:gd name="connsiteX2" fmla="*/ 1570038 w 2555874"/>
                <a:gd name="connsiteY2" fmla="*/ 863907 h 863907"/>
                <a:gd name="connsiteX3" fmla="*/ 2555874 w 2555874"/>
                <a:gd name="connsiteY3" fmla="*/ 289230 h 863907"/>
                <a:gd name="connsiteX4" fmla="*/ 0 w 2555874"/>
                <a:gd name="connsiteY4" fmla="*/ 125719 h 863907"/>
                <a:gd name="connsiteX0" fmla="*/ 0 w 2555874"/>
                <a:gd name="connsiteY0" fmla="*/ 125719 h 863907"/>
                <a:gd name="connsiteX1" fmla="*/ 682625 w 2555874"/>
                <a:gd name="connsiteY1" fmla="*/ 838506 h 863907"/>
                <a:gd name="connsiteX2" fmla="*/ 1570038 w 2555874"/>
                <a:gd name="connsiteY2" fmla="*/ 863907 h 863907"/>
                <a:gd name="connsiteX3" fmla="*/ 2555874 w 2555874"/>
                <a:gd name="connsiteY3" fmla="*/ 289230 h 863907"/>
                <a:gd name="connsiteX4" fmla="*/ 0 w 2555874"/>
                <a:gd name="connsiteY4" fmla="*/ 125719 h 863907"/>
                <a:gd name="connsiteX0" fmla="*/ 0 w 2593974"/>
                <a:gd name="connsiteY0" fmla="*/ 131761 h 855661"/>
                <a:gd name="connsiteX1" fmla="*/ 720725 w 2593974"/>
                <a:gd name="connsiteY1" fmla="*/ 830260 h 855661"/>
                <a:gd name="connsiteX2" fmla="*/ 1608138 w 2593974"/>
                <a:gd name="connsiteY2" fmla="*/ 855661 h 855661"/>
                <a:gd name="connsiteX3" fmla="*/ 2593974 w 2593974"/>
                <a:gd name="connsiteY3" fmla="*/ 280984 h 855661"/>
                <a:gd name="connsiteX4" fmla="*/ 0 w 2593974"/>
                <a:gd name="connsiteY4" fmla="*/ 131761 h 855661"/>
                <a:gd name="connsiteX0" fmla="*/ 0 w 2608261"/>
                <a:gd name="connsiteY0" fmla="*/ 133840 h 852977"/>
                <a:gd name="connsiteX1" fmla="*/ 735012 w 2608261"/>
                <a:gd name="connsiteY1" fmla="*/ 827576 h 852977"/>
                <a:gd name="connsiteX2" fmla="*/ 1622425 w 2608261"/>
                <a:gd name="connsiteY2" fmla="*/ 852977 h 852977"/>
                <a:gd name="connsiteX3" fmla="*/ 2608261 w 2608261"/>
                <a:gd name="connsiteY3" fmla="*/ 278300 h 852977"/>
                <a:gd name="connsiteX4" fmla="*/ 0 w 2608261"/>
                <a:gd name="connsiteY4" fmla="*/ 133840 h 852977"/>
                <a:gd name="connsiteX0" fmla="*/ 0 w 2608261"/>
                <a:gd name="connsiteY0" fmla="*/ 133840 h 852977"/>
                <a:gd name="connsiteX1" fmla="*/ 735012 w 2608261"/>
                <a:gd name="connsiteY1" fmla="*/ 827576 h 852977"/>
                <a:gd name="connsiteX2" fmla="*/ 1622425 w 2608261"/>
                <a:gd name="connsiteY2" fmla="*/ 852977 h 852977"/>
                <a:gd name="connsiteX3" fmla="*/ 2608261 w 2608261"/>
                <a:gd name="connsiteY3" fmla="*/ 278300 h 852977"/>
                <a:gd name="connsiteX4" fmla="*/ 0 w 2608261"/>
                <a:gd name="connsiteY4" fmla="*/ 133840 h 852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8261" h="852977">
                  <a:moveTo>
                    <a:pt x="0" y="133840"/>
                  </a:moveTo>
                  <a:cubicBezTo>
                    <a:pt x="177800" y="473565"/>
                    <a:pt x="430213" y="641839"/>
                    <a:pt x="735012" y="827576"/>
                  </a:cubicBezTo>
                  <a:cubicBezTo>
                    <a:pt x="1028699" y="724389"/>
                    <a:pt x="1396834" y="776362"/>
                    <a:pt x="1622425" y="852977"/>
                  </a:cubicBezTo>
                  <a:cubicBezTo>
                    <a:pt x="1990725" y="648719"/>
                    <a:pt x="2306636" y="495258"/>
                    <a:pt x="2608261" y="278300"/>
                  </a:cubicBezTo>
                  <a:cubicBezTo>
                    <a:pt x="1797048" y="-96350"/>
                    <a:pt x="649286" y="-37611"/>
                    <a:pt x="0" y="133840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Bent Arrow 45"/>
          <p:cNvSpPr/>
          <p:nvPr/>
        </p:nvSpPr>
        <p:spPr>
          <a:xfrm flipV="1">
            <a:off x="9324738" y="5280332"/>
            <a:ext cx="376548" cy="268510"/>
          </a:xfrm>
          <a:prstGeom prst="bentArrow">
            <a:avLst/>
          </a:prstGeom>
          <a:solidFill>
            <a:srgbClr val="00AC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158210" y="5074186"/>
            <a:ext cx="405868" cy="215444"/>
          </a:xfrm>
          <a:prstGeom prst="rect">
            <a:avLst/>
          </a:prstGeom>
          <a:solidFill>
            <a:schemeClr val="bg1"/>
          </a:solidFill>
          <a:ln>
            <a:solidFill>
              <a:srgbClr val="1A214D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800" b="1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FAT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8" name="Right Arrow 47"/>
          <p:cNvSpPr/>
          <p:nvPr/>
        </p:nvSpPr>
        <p:spPr>
          <a:xfrm rot="5400000">
            <a:off x="9306926" y="4950381"/>
            <a:ext cx="108432" cy="143042"/>
          </a:xfrm>
          <a:prstGeom prst="rightArrow">
            <a:avLst/>
          </a:prstGeom>
          <a:solidFill>
            <a:srgbClr val="00AC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324737" y="5993755"/>
            <a:ext cx="1800733" cy="338554"/>
          </a:xfrm>
          <a:prstGeom prst="rect">
            <a:avLst/>
          </a:prstGeom>
          <a:solidFill>
            <a:schemeClr val="bg1"/>
          </a:solidFill>
          <a:ln>
            <a:solidFill>
              <a:srgbClr val="1A214D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800" b="1" dirty="0" smtClean="0">
                <a:solidFill>
                  <a:prstClr val="black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Final magnetic verification and adjustment of magic fingers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0" name="Right Arrow 49"/>
          <p:cNvSpPr/>
          <p:nvPr/>
        </p:nvSpPr>
        <p:spPr>
          <a:xfrm rot="5400000">
            <a:off x="10272370" y="5822874"/>
            <a:ext cx="167110" cy="143042"/>
          </a:xfrm>
          <a:prstGeom prst="rightArrow">
            <a:avLst/>
          </a:prstGeom>
          <a:solidFill>
            <a:srgbClr val="00AC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8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09" y="1502503"/>
            <a:ext cx="10887965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was delivered to ALBA on </a:t>
            </a:r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 2022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(just after IMMW22).</a:t>
            </a:r>
          </a:p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characterization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carried out using </a:t>
            </a:r>
            <a:r>
              <a:rPr lang="en-US" sz="2000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 probe bench for closed structures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(local field data) and </a:t>
            </a:r>
            <a:r>
              <a:rPr lang="en-US" sz="2000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flipping coil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(field integral adjustment).</a:t>
            </a:r>
          </a:p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7034570" y="3142176"/>
            <a:ext cx="3405795" cy="310742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30" y="3011487"/>
            <a:ext cx="6745239" cy="313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9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09" y="1502503"/>
            <a:ext cx="1088796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measurements brought us the opportunity to </a:t>
            </a:r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the Hall probe bench for closed structures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2000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gaps down to 5mm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764" y="2434894"/>
            <a:ext cx="4889235" cy="3666929"/>
          </a:xfrm>
        </p:spPr>
      </p:pic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2434894"/>
            <a:ext cx="4886325" cy="36647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6532" y="3584440"/>
            <a:ext cx="90523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  <a:cs typeface="Times New Roman" panose="02020603050405020304" pitchFamily="18" charset="0"/>
              </a:rPr>
              <a:t>Carbon fiber</a:t>
            </a:r>
          </a:p>
          <a:p>
            <a:pPr algn="ctr"/>
            <a:r>
              <a:rPr lang="en-US" sz="1050" dirty="0" smtClean="0">
                <a:latin typeface="+mn-lt"/>
                <a:cs typeface="Times New Roman" panose="02020603050405020304" pitchFamily="18" charset="0"/>
              </a:rPr>
              <a:t>(Hall probe support)</a:t>
            </a:r>
            <a:endParaRPr lang="en-US" sz="105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561707" y="4301207"/>
            <a:ext cx="1017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Hall sensor</a:t>
            </a:r>
            <a:endParaRPr lang="en-US" sz="105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6919" y="5593669"/>
            <a:ext cx="1758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 with fully opened gap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1139" y="5808519"/>
            <a:ext cx="3303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 at closed gap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643" y="1767623"/>
            <a:ext cx="373516" cy="37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1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09" y="1502503"/>
            <a:ext cx="1088796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Fielmaps</a:t>
            </a:r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different gaps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allowed to obtain the </a:t>
            </a:r>
            <a:r>
              <a:rPr lang="en-US" sz="2000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vs gap dependence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device, and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confirming the predictions from magnetic model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13555" y="2682065"/>
            <a:ext cx="5018973" cy="3134677"/>
            <a:chOff x="268101" y="3322319"/>
            <a:chExt cx="5018973" cy="313467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8101" y="3322319"/>
              <a:ext cx="5018973" cy="313467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692754" y="3386731"/>
              <a:ext cx="913285" cy="2769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AVS model</a:t>
              </a:r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86775" y="3386731"/>
              <a:ext cx="913285" cy="46166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ALBA data</a:t>
              </a:r>
            </a:p>
            <a:p>
              <a:pPr algn="ctr"/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2875394" y="3663730"/>
              <a:ext cx="60960" cy="609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95321" y="3576876"/>
              <a:ext cx="913285" cy="2308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  <a:latin typeface="+mn-lt"/>
                </a:rPr>
                <a:t>Bpeak</a:t>
              </a:r>
              <a:endParaRPr lang="en-US" sz="900" dirty="0" smtClean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0" t="2553" r="1135" b="2572"/>
            <a:stretch/>
          </p:blipFill>
          <p:spPr>
            <a:xfrm>
              <a:off x="683294" y="3473099"/>
              <a:ext cx="4446494" cy="2456331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240" y="2951463"/>
            <a:ext cx="4355322" cy="281612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220086" y="2592588"/>
            <a:ext cx="34708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profile at minimum gap (5mm):</a:t>
            </a:r>
            <a:endParaRPr lang="en-US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05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1" y="1502503"/>
            <a:ext cx="7722490" cy="4875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0" indent="-300038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close to the surface of each individual array showed that there is a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yaw misalignment between the individual magnetic arrays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57188" indent="-300038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This misalignment was </a:t>
            </a:r>
            <a:r>
              <a:rPr lang="en-US" b="1" dirty="0" smtClean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not observed in the measurements carried out at AVS|US</a:t>
            </a:r>
            <a:r>
              <a:rPr lang="en-US" dirty="0" smtClean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, and hence it was </a:t>
            </a:r>
            <a:r>
              <a:rPr lang="en-US" b="1" dirty="0" smtClean="0">
                <a:solidFill>
                  <a:srgbClr val="125E9F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generated during the integration of the magnetic arrays into the final magnetic structure</a:t>
            </a:r>
            <a:r>
              <a:rPr lang="en-US" dirty="0" smtClean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.</a:t>
            </a:r>
          </a:p>
          <a:p>
            <a:pPr marL="357188" lvl="0" indent="-300038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the </a:t>
            </a:r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roll-off 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field, the yaw misalignment gives rise to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decrease of the magnetic peak field along the structure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 to a mechanical taper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57188" indent="-300038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consequence of the tight schedule for installation it was decided </a:t>
            </a:r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to correct the misalignment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once it has been checked that </a:t>
            </a:r>
            <a:r>
              <a:rPr lang="en-US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didn’t compromise the performance of the device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neither from a beam dynamics nor radiation output point of view.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682" y="1624036"/>
            <a:ext cx="3635041" cy="22748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0400" y="4014089"/>
            <a:ext cx="3644011" cy="224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18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What is ALBA?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58378" cy="5029124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ALBA</a:t>
            </a:r>
            <a:r>
              <a:rPr lang="en-US" sz="2400" dirty="0" smtClean="0"/>
              <a:t> is a </a:t>
            </a:r>
            <a:r>
              <a:rPr lang="en-US" sz="2400" b="1" dirty="0" smtClean="0">
                <a:solidFill>
                  <a:srgbClr val="41719C"/>
                </a:solidFill>
              </a:rPr>
              <a:t>3</a:t>
            </a:r>
            <a:r>
              <a:rPr lang="en-US" sz="2400" b="1" baseline="30000" dirty="0" smtClean="0">
                <a:solidFill>
                  <a:srgbClr val="41719C"/>
                </a:solidFill>
              </a:rPr>
              <a:t>rd</a:t>
            </a:r>
            <a:r>
              <a:rPr lang="en-US" sz="2400" b="1" dirty="0" smtClean="0">
                <a:solidFill>
                  <a:srgbClr val="41719C"/>
                </a:solidFill>
              </a:rPr>
              <a:t> generation Synchrotron Light facility </a:t>
            </a:r>
            <a:r>
              <a:rPr lang="en-US" sz="2400" dirty="0" smtClean="0"/>
              <a:t>in operation for users since </a:t>
            </a:r>
            <a:r>
              <a:rPr lang="en-US" sz="2400" b="1" dirty="0" smtClean="0"/>
              <a:t>2012</a:t>
            </a:r>
            <a:r>
              <a:rPr lang="en-US" sz="2400" dirty="0" smtClean="0"/>
              <a:t>, located in </a:t>
            </a:r>
            <a:r>
              <a:rPr lang="en-US" sz="2400" dirty="0" err="1" smtClean="0"/>
              <a:t>Cerdanyola</a:t>
            </a:r>
            <a:r>
              <a:rPr lang="en-US" sz="2400" dirty="0" smtClean="0"/>
              <a:t> del </a:t>
            </a:r>
            <a:r>
              <a:rPr lang="en-US" sz="2400" dirty="0" err="1" smtClean="0"/>
              <a:t>Vallès</a:t>
            </a:r>
            <a:r>
              <a:rPr lang="en-US" sz="2400" dirty="0" smtClean="0"/>
              <a:t>, close to </a:t>
            </a:r>
            <a:r>
              <a:rPr lang="en-US" sz="2400" b="1" dirty="0" smtClean="0"/>
              <a:t>Barcelona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8352384" y="1925252"/>
            <a:ext cx="3470094" cy="2901104"/>
            <a:chOff x="2592038" y="1767273"/>
            <a:chExt cx="5652428" cy="4725601"/>
          </a:xfrm>
        </p:grpSpPr>
        <p:pic>
          <p:nvPicPr>
            <p:cNvPr id="51" name="Picture 2" descr="https://upload.wikimedia.org/wikipedia/commons/7/73/Europe_map_clear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9413" y="1767273"/>
              <a:ext cx="4725600" cy="4725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Oval 51"/>
            <p:cNvSpPr/>
            <p:nvPr/>
          </p:nvSpPr>
          <p:spPr>
            <a:xfrm>
              <a:off x="4862270" y="5656232"/>
              <a:ext cx="69012" cy="69012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743169" y="5391288"/>
              <a:ext cx="2119101" cy="360000"/>
              <a:chOff x="2743169" y="5391288"/>
              <a:chExt cx="2119101" cy="360000"/>
            </a:xfrm>
          </p:grpSpPr>
          <p:cxnSp>
            <p:nvCxnSpPr>
              <p:cNvPr id="54" name="Straight Connector 53"/>
              <p:cNvCxnSpPr>
                <a:stCxn id="52" idx="2"/>
                <a:endCxn id="55" idx="3"/>
              </p:cNvCxnSpPr>
              <p:nvPr/>
            </p:nvCxnSpPr>
            <p:spPr>
              <a:xfrm flipH="1" flipV="1">
                <a:off x="3443852" y="5571288"/>
                <a:ext cx="1418418" cy="119450"/>
              </a:xfrm>
              <a:prstGeom prst="line">
                <a:avLst/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" name="Picture 4" descr="https://lightsources.org/wp-content/uploads/2017/09/alba.pn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253" t="15254" r="15253" b="21147"/>
              <a:stretch/>
            </p:blipFill>
            <p:spPr bwMode="auto">
              <a:xfrm>
                <a:off x="2743169" y="5391288"/>
                <a:ext cx="700683" cy="360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6" name="Picture 6" descr="https://lightsources.org/wp-content/uploads/2017/09/elettra_logotrasparen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5970" y="5145613"/>
              <a:ext cx="649180" cy="3600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7" name="Oval 56"/>
            <p:cNvSpPr/>
            <p:nvPr/>
          </p:nvSpPr>
          <p:spPr>
            <a:xfrm>
              <a:off x="5899776" y="5126605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8" name="Straight Connector 57"/>
            <p:cNvCxnSpPr>
              <a:stCxn id="57" idx="6"/>
              <a:endCxn id="56" idx="1"/>
            </p:cNvCxnSpPr>
            <p:nvPr/>
          </p:nvCxnSpPr>
          <p:spPr>
            <a:xfrm>
              <a:off x="5968788" y="5161111"/>
              <a:ext cx="1287182" cy="164502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Picture 8" descr="https://lightsources.org/wp-content/uploads/2018/01/ESRF_Transparent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1037" y="4605613"/>
              <a:ext cx="56563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Oval 59"/>
            <p:cNvSpPr/>
            <p:nvPr/>
          </p:nvSpPr>
          <p:spPr>
            <a:xfrm>
              <a:off x="5197735" y="5212367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1" name="Straight Connector 60"/>
            <p:cNvCxnSpPr>
              <a:stCxn id="60" idx="2"/>
              <a:endCxn id="59" idx="3"/>
            </p:cNvCxnSpPr>
            <p:nvPr/>
          </p:nvCxnSpPr>
          <p:spPr>
            <a:xfrm flipH="1" flipV="1">
              <a:off x="3726667" y="4965613"/>
              <a:ext cx="1471068" cy="28126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2" name="Picture 10" descr="Synchrotron SOLEIL | EOSC Association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39" t="24124" r="12639" b="22376"/>
            <a:stretch/>
          </p:blipFill>
          <p:spPr bwMode="auto">
            <a:xfrm>
              <a:off x="3669440" y="4377837"/>
              <a:ext cx="754205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Oval 62"/>
            <p:cNvSpPr/>
            <p:nvPr/>
          </p:nvSpPr>
          <p:spPr>
            <a:xfrm>
              <a:off x="4988185" y="4695886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4" name="Straight Connector 63"/>
            <p:cNvCxnSpPr>
              <a:stCxn id="63" idx="2"/>
              <a:endCxn id="62" idx="3"/>
            </p:cNvCxnSpPr>
            <p:nvPr/>
          </p:nvCxnSpPr>
          <p:spPr>
            <a:xfrm flipH="1" flipV="1">
              <a:off x="4423645" y="4557837"/>
              <a:ext cx="564540" cy="172555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5" name="Picture 12" descr="https://lightsources.org/wp-content/uploads/2017/09/diamond_logo_col.jp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89" r="-1989"/>
            <a:stretch/>
          </p:blipFill>
          <p:spPr bwMode="auto">
            <a:xfrm>
              <a:off x="2592038" y="3917415"/>
              <a:ext cx="1328216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Oval 65"/>
            <p:cNvSpPr/>
            <p:nvPr/>
          </p:nvSpPr>
          <p:spPr>
            <a:xfrm>
              <a:off x="4726389" y="4304202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7" name="Straight Connector 66"/>
            <p:cNvCxnSpPr>
              <a:stCxn id="66" idx="2"/>
              <a:endCxn id="65" idx="3"/>
            </p:cNvCxnSpPr>
            <p:nvPr/>
          </p:nvCxnSpPr>
          <p:spPr>
            <a:xfrm flipH="1" flipV="1">
              <a:off x="3920254" y="4097415"/>
              <a:ext cx="806135" cy="241293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8" name="Picture 14" descr="Swiss Light Source at PSI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3576" y="4764162"/>
              <a:ext cx="857143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Oval 68"/>
            <p:cNvSpPr/>
            <p:nvPr/>
          </p:nvSpPr>
          <p:spPr>
            <a:xfrm>
              <a:off x="5457099" y="4926790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0" name="Straight Connector 69"/>
            <p:cNvCxnSpPr>
              <a:stCxn id="69" idx="6"/>
              <a:endCxn id="68" idx="1"/>
            </p:cNvCxnSpPr>
            <p:nvPr/>
          </p:nvCxnSpPr>
          <p:spPr>
            <a:xfrm flipV="1">
              <a:off x="5526111" y="4944162"/>
              <a:ext cx="1167465" cy="17134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1" name="Picture 16" descr="https://lightsources.org/wp-content/uploads/2018/04/2018DESY_logo_3C_web_interlaced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1277" y="3278514"/>
              <a:ext cx="540000" cy="5400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72" name="Oval 71"/>
            <p:cNvSpPr/>
            <p:nvPr/>
          </p:nvSpPr>
          <p:spPr>
            <a:xfrm>
              <a:off x="5623764" y="4170726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3" name="Straight Connector 72"/>
            <p:cNvCxnSpPr>
              <a:stCxn id="72" idx="1"/>
              <a:endCxn id="71" idx="2"/>
            </p:cNvCxnSpPr>
            <p:nvPr/>
          </p:nvCxnSpPr>
          <p:spPr>
            <a:xfrm flipH="1" flipV="1">
              <a:off x="5361277" y="3818514"/>
              <a:ext cx="272594" cy="362319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4" name="Picture 18" descr="https://i0.wp.com/lightsources.org/wp-content/uploads/2021/11/BessyII_logo2021.png?w=1158&amp;ssl=1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709" b="28709"/>
            <a:stretch/>
          </p:blipFill>
          <p:spPr bwMode="auto">
            <a:xfrm>
              <a:off x="6583816" y="3669623"/>
              <a:ext cx="166065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5" name="Oval 74"/>
            <p:cNvSpPr/>
            <p:nvPr/>
          </p:nvSpPr>
          <p:spPr>
            <a:xfrm>
              <a:off x="5830764" y="4277415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6" name="Straight Connector 75"/>
            <p:cNvCxnSpPr>
              <a:stCxn id="75" idx="6"/>
              <a:endCxn id="74" idx="1"/>
            </p:cNvCxnSpPr>
            <p:nvPr/>
          </p:nvCxnSpPr>
          <p:spPr>
            <a:xfrm flipV="1">
              <a:off x="5899776" y="3849623"/>
              <a:ext cx="684040" cy="462298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Picture 20" descr="synchrotron-solaris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2374" y="4131921"/>
              <a:ext cx="1069253" cy="3600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78" name="Oval 77"/>
            <p:cNvSpPr/>
            <p:nvPr/>
          </p:nvSpPr>
          <p:spPr>
            <a:xfrm>
              <a:off x="6432475" y="4522896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9" name="Straight Connector 78"/>
            <p:cNvCxnSpPr>
              <a:stCxn id="78" idx="6"/>
              <a:endCxn id="77" idx="1"/>
            </p:cNvCxnSpPr>
            <p:nvPr/>
          </p:nvCxnSpPr>
          <p:spPr>
            <a:xfrm flipV="1">
              <a:off x="6501487" y="4311921"/>
              <a:ext cx="370887" cy="245481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Picture 22" descr="https://lightsources.org/wp-content/uploads/2018/01/2018_MAX_IV_logo1_cmyk-1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6981" y="3137411"/>
              <a:ext cx="1039997" cy="3600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81" name="Oval 80"/>
            <p:cNvSpPr/>
            <p:nvPr/>
          </p:nvSpPr>
          <p:spPr>
            <a:xfrm>
              <a:off x="5852213" y="3849623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2" name="Straight Connector 81"/>
            <p:cNvCxnSpPr>
              <a:stCxn id="81" idx="7"/>
              <a:endCxn id="80" idx="1"/>
            </p:cNvCxnSpPr>
            <p:nvPr/>
          </p:nvCxnSpPr>
          <p:spPr>
            <a:xfrm flipV="1">
              <a:off x="5911118" y="3317411"/>
              <a:ext cx="555863" cy="542319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3" name="Picture 24" descr="Institut Tecnològic de Karlsruhe - Viquipèdia, l'enciclopèdia lliure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7121" y="3773000"/>
              <a:ext cx="648000" cy="3240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84" name="Oval 83"/>
            <p:cNvSpPr/>
            <p:nvPr/>
          </p:nvSpPr>
          <p:spPr>
            <a:xfrm>
              <a:off x="5526111" y="4714528"/>
              <a:ext cx="69012" cy="6901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5" name="Straight Connector 84"/>
            <p:cNvCxnSpPr>
              <a:stCxn id="84" idx="1"/>
              <a:endCxn id="83" idx="2"/>
            </p:cNvCxnSpPr>
            <p:nvPr/>
          </p:nvCxnSpPr>
          <p:spPr>
            <a:xfrm flipH="1" flipV="1">
              <a:off x="4871121" y="4097000"/>
              <a:ext cx="665097" cy="627635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/>
          <p:cNvGrpSpPr/>
          <p:nvPr/>
        </p:nvGrpSpPr>
        <p:grpSpPr>
          <a:xfrm>
            <a:off x="692919" y="2239434"/>
            <a:ext cx="4259861" cy="4115629"/>
            <a:chOff x="829235" y="2133600"/>
            <a:chExt cx="4416744" cy="4267200"/>
          </a:xfrm>
        </p:grpSpPr>
        <p:pic>
          <p:nvPicPr>
            <p:cNvPr id="93" name="Picture 2" descr="\\storage\AllDivisions\Photos_alba\Photos_2011\2011 FOTOS AEREES\20110915 fotos ALBA by Pixel\fa11007scr (10).JPG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66" r="8945"/>
            <a:stretch/>
          </p:blipFill>
          <p:spPr bwMode="auto">
            <a:xfrm>
              <a:off x="905435" y="2133600"/>
              <a:ext cx="4340544" cy="426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4" name="TextBox 93"/>
            <p:cNvSpPr txBox="1"/>
            <p:nvPr/>
          </p:nvSpPr>
          <p:spPr>
            <a:xfrm>
              <a:off x="3496235" y="3316069"/>
              <a:ext cx="1018800" cy="67013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n w="3175"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Offices building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191435" y="5421868"/>
              <a:ext cx="1371600" cy="38293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n w="3175"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Warehouse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191435" y="2235230"/>
              <a:ext cx="1018800" cy="67013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n w="3175"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Main building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29235" y="2140803"/>
              <a:ext cx="1219200" cy="8616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n w="3175"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Technical building  </a:t>
              </a:r>
              <a:r>
                <a:rPr lang="en-US" sz="1200" b="1" dirty="0" smtClean="0">
                  <a:ln w="3175"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(underground)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18272" y="4479623"/>
            <a:ext cx="4217776" cy="1867082"/>
            <a:chOff x="5732434" y="1974243"/>
            <a:chExt cx="5375833" cy="2379719"/>
          </a:xfrm>
        </p:grpSpPr>
        <p:pic>
          <p:nvPicPr>
            <p:cNvPr id="98" name="Picture 3" descr="\\storage\AllDivisions\CommunicationAndOutreach\03 PHOTOS\05 EXPERIMENTAL HALL\2009\High\_U5L5280C.ti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9066" y="2285170"/>
              <a:ext cx="5029201" cy="2068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TextBox 98"/>
            <p:cNvSpPr txBox="1"/>
            <p:nvPr/>
          </p:nvSpPr>
          <p:spPr>
            <a:xfrm>
              <a:off x="5732434" y="3734821"/>
              <a:ext cx="2752696" cy="4315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n w="3175"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Accelerator tunnel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937870" y="1974243"/>
              <a:ext cx="1982248" cy="35305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Inside Main Building</a:t>
              </a: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4952780" y="2198954"/>
            <a:ext cx="1803507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Aerial view of ALBA site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906363" y="2486099"/>
            <a:ext cx="188211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Synchrotron light sources in Europe</a:t>
            </a:r>
          </a:p>
        </p:txBody>
      </p:sp>
    </p:spTree>
    <p:extLst>
      <p:ext uri="{BB962C8B-B14F-4D97-AF65-F5344CB8AC3E}">
        <p14:creationId xmlns:p14="http://schemas.microsoft.com/office/powerpoint/2010/main" val="122040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Magnetic measurement activities at ALBA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610" y="1502503"/>
            <a:ext cx="11065577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Magic fingers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adjusted using </a:t>
            </a:r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integrals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 with </a:t>
            </a:r>
            <a:r>
              <a:rPr lang="en-US" sz="2000" b="1" dirty="0" smtClean="0">
                <a:solidFill>
                  <a:srgbClr val="125E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flipping coil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57188" lvl="0" indent="-30003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tight schedule and problems with the machining of the magic fingers’ receptacle, a </a:t>
            </a:r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number of iterations was done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29" y="2909843"/>
            <a:ext cx="4437529" cy="3328150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0239" y="2728090"/>
            <a:ext cx="3438847" cy="22956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2728090"/>
            <a:ext cx="2986938" cy="22946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t="5184"/>
          <a:stretch/>
        </p:blipFill>
        <p:spPr>
          <a:xfrm>
            <a:off x="5638793" y="5055078"/>
            <a:ext cx="1452289" cy="1494489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4706471" y="4973364"/>
            <a:ext cx="1228164" cy="423389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91082" y="5606260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Magic fingers holder</a:t>
            </a:r>
            <a:endParaRPr lang="en-US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9918" y="3817760"/>
            <a:ext cx="1628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flipping coil wire</a:t>
            </a:r>
            <a:endParaRPr lang="en-US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3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365125"/>
            <a:ext cx="76962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Outline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5675"/>
            <a:ext cx="10636624" cy="4733645"/>
          </a:xfrm>
        </p:spPr>
        <p:txBody>
          <a:bodyPr/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2F2F2"/>
                </a:solidFill>
              </a:rPr>
              <a:t>ALBA: today and upgrade plans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2F2F2"/>
                </a:solidFill>
              </a:rPr>
              <a:t>Magnets for ALBA II</a:t>
            </a:r>
            <a:endParaRPr lang="en-US" b="1" dirty="0">
              <a:solidFill>
                <a:srgbClr val="F2F2F2"/>
              </a:solidFill>
            </a:endParaRP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2F2F2"/>
                </a:solidFill>
              </a:rPr>
              <a:t>Magnetic measurement activities at ALBA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67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Conclusions &amp; Prospects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0303"/>
            <a:ext cx="10515600" cy="4923566"/>
          </a:xfrm>
        </p:spPr>
        <p:txBody>
          <a:bodyPr>
            <a:normAutofit fontScale="92500"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 smtClean="0"/>
              <a:t>ID &amp; Magnets group at ALBA </a:t>
            </a:r>
            <a:r>
              <a:rPr lang="en-US" sz="2400" dirty="0" smtClean="0"/>
              <a:t>is currently </a:t>
            </a:r>
            <a:r>
              <a:rPr lang="en-US" sz="2400" b="1" dirty="0" smtClean="0">
                <a:solidFill>
                  <a:srgbClr val="125E9F"/>
                </a:solidFill>
              </a:rPr>
              <a:t>focused in the design and development of prototypes for ALBA II </a:t>
            </a:r>
            <a:r>
              <a:rPr lang="en-US" sz="2400" dirty="0" smtClean="0"/>
              <a:t>upgrade.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 smtClean="0"/>
              <a:t>Along 2025 </a:t>
            </a:r>
            <a:r>
              <a:rPr lang="en-US" sz="2400" dirty="0" smtClean="0"/>
              <a:t>it is expected to have a gradual </a:t>
            </a:r>
            <a:r>
              <a:rPr lang="en-US" sz="2400" b="1" dirty="0" smtClean="0">
                <a:solidFill>
                  <a:srgbClr val="125E9F"/>
                </a:solidFill>
              </a:rPr>
              <a:t>increase in the Mag </a:t>
            </a:r>
            <a:r>
              <a:rPr lang="en-US" sz="2400" b="1" dirty="0" err="1" smtClean="0">
                <a:solidFill>
                  <a:srgbClr val="125E9F"/>
                </a:solidFill>
              </a:rPr>
              <a:t>Meas</a:t>
            </a:r>
            <a:r>
              <a:rPr lang="en-US" sz="2400" b="1" dirty="0" smtClean="0">
                <a:solidFill>
                  <a:srgbClr val="125E9F"/>
                </a:solidFill>
              </a:rPr>
              <a:t> lab activities</a:t>
            </a:r>
            <a:r>
              <a:rPr lang="en-US" sz="2400" dirty="0" smtClean="0"/>
              <a:t>, as we prepare to </a:t>
            </a:r>
            <a:r>
              <a:rPr lang="en-US" sz="2400" b="1" dirty="0" smtClean="0"/>
              <a:t>receive and characterize the first ALBA II prototypes by the end of that year</a:t>
            </a:r>
            <a:r>
              <a:rPr lang="en-US" sz="2400" dirty="0" smtClean="0"/>
              <a:t>.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One of our </a:t>
            </a:r>
            <a:r>
              <a:rPr lang="en-US" sz="2400" b="1" dirty="0" smtClean="0"/>
              <a:t>priorities</a:t>
            </a:r>
            <a:r>
              <a:rPr lang="en-US" sz="2400" dirty="0" smtClean="0"/>
              <a:t> is completing </a:t>
            </a:r>
            <a:r>
              <a:rPr lang="en-US" sz="2400" dirty="0" smtClean="0"/>
              <a:t>the procurement of </a:t>
            </a:r>
            <a:r>
              <a:rPr lang="en-US" sz="2400" dirty="0" smtClean="0"/>
              <a:t>those </a:t>
            </a:r>
            <a:r>
              <a:rPr lang="en-US" sz="2400" b="1" dirty="0" smtClean="0">
                <a:solidFill>
                  <a:srgbClr val="125E9F"/>
                </a:solidFill>
              </a:rPr>
              <a:t>pieces of equipment that will be essential for the series magnets characterization</a:t>
            </a:r>
            <a:r>
              <a:rPr lang="en-US" sz="2400" dirty="0" smtClean="0"/>
              <a:t>. </a:t>
            </a:r>
            <a:r>
              <a:rPr lang="en-US" sz="2400" dirty="0" smtClean="0"/>
              <a:t>On top of the </a:t>
            </a:r>
            <a:r>
              <a:rPr lang="en-US" sz="2400" b="1" dirty="0" smtClean="0"/>
              <a:t>2 </a:t>
            </a:r>
            <a:r>
              <a:rPr lang="en-US" sz="2400" b="1" dirty="0" smtClean="0"/>
              <a:t>existing </a:t>
            </a:r>
            <a:r>
              <a:rPr lang="en-US" sz="2400" b="1" dirty="0" smtClean="0"/>
              <a:t>Hall probe benches </a:t>
            </a:r>
            <a:r>
              <a:rPr lang="en-US" sz="2400" dirty="0" smtClean="0"/>
              <a:t>(1 conventional, 1 for closed structures), we have identified that </a:t>
            </a:r>
            <a:r>
              <a:rPr lang="en-US" sz="2400" b="1" dirty="0" smtClean="0">
                <a:solidFill>
                  <a:srgbClr val="FF0000"/>
                </a:solidFill>
              </a:rPr>
              <a:t>at least 2 ESRF-type </a:t>
            </a:r>
            <a:r>
              <a:rPr lang="en-US" sz="2400" b="1" dirty="0" smtClean="0">
                <a:solidFill>
                  <a:srgbClr val="FF0000"/>
                </a:solidFill>
              </a:rPr>
              <a:t>Stretched Wire benches will </a:t>
            </a:r>
            <a:r>
              <a:rPr lang="en-US" sz="2400" b="1" dirty="0" smtClean="0">
                <a:solidFill>
                  <a:srgbClr val="FF0000"/>
                </a:solidFill>
              </a:rPr>
              <a:t>be required</a:t>
            </a:r>
            <a:r>
              <a:rPr lang="en-US" sz="2400" dirty="0" smtClean="0"/>
              <a:t>. </a:t>
            </a:r>
            <a:r>
              <a:rPr lang="en-US" sz="2400" b="1" u="sng" dirty="0" smtClean="0"/>
              <a:t>Suggestions are welcome</a:t>
            </a:r>
            <a:r>
              <a:rPr lang="en-US" sz="2400" b="1" u="sng" dirty="0" smtClean="0"/>
              <a:t>!</a:t>
            </a:r>
            <a:endParaRPr lang="en-US" sz="1400" b="1" u="sng" dirty="0" smtClean="0"/>
          </a:p>
          <a:p>
            <a:pPr marL="1271588" lvl="2" indent="-30003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08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Conclusions &amp; Prospects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0303"/>
            <a:ext cx="10515600" cy="4923566"/>
          </a:xfrm>
        </p:spPr>
        <p:txBody>
          <a:bodyPr>
            <a:normAutofit fontScale="92500" lnSpcReduction="10000"/>
          </a:bodyPr>
          <a:lstStyle/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 smtClean="0"/>
              <a:t>Experience gained </a:t>
            </a:r>
            <a:r>
              <a:rPr lang="en-US" sz="2400" dirty="0" smtClean="0"/>
              <a:t>with the </a:t>
            </a:r>
            <a:r>
              <a:rPr lang="en-US" sz="2400" b="1" dirty="0" smtClean="0"/>
              <a:t>characterization of ALBA II prototypes </a:t>
            </a:r>
            <a:r>
              <a:rPr lang="en-US" sz="2400" dirty="0" smtClean="0"/>
              <a:t>will be critical to </a:t>
            </a:r>
            <a:r>
              <a:rPr lang="en-US" sz="2400" b="1" dirty="0" smtClean="0">
                <a:solidFill>
                  <a:srgbClr val="125E9F"/>
                </a:solidFill>
              </a:rPr>
              <a:t>define the protocols and procedures for the series magnets characterization</a:t>
            </a:r>
            <a:r>
              <a:rPr lang="en-US" sz="2400" dirty="0" smtClean="0"/>
              <a:t>.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In particular, we will need to validate the strategy of </a:t>
            </a:r>
            <a:r>
              <a:rPr lang="en-US" sz="2400" b="1" dirty="0" smtClean="0"/>
              <a:t>characterizing magnets individually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125E9F"/>
                </a:solidFill>
              </a:rPr>
              <a:t>assembling them into girders without further magnetic characterization</a:t>
            </a:r>
            <a:r>
              <a:rPr lang="en-US" sz="2400" dirty="0" smtClean="0"/>
              <a:t> (vibrating wire measurements or similar).</a:t>
            </a:r>
          </a:p>
          <a:p>
            <a:pPr marL="357188" indent="-30003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 smtClean="0"/>
              <a:t>Hall probe bench for closed structures </a:t>
            </a:r>
            <a:r>
              <a:rPr lang="en-US" sz="2400" dirty="0" smtClean="0"/>
              <a:t>is turning out to be a </a:t>
            </a:r>
            <a:r>
              <a:rPr lang="en-US" sz="2400" b="1" dirty="0" smtClean="0">
                <a:solidFill>
                  <a:srgbClr val="125E9F"/>
                </a:solidFill>
              </a:rPr>
              <a:t>very useful system</a:t>
            </a:r>
            <a:r>
              <a:rPr lang="en-US" sz="2400" dirty="0" smtClean="0"/>
              <a:t> to characterize the </a:t>
            </a:r>
            <a:r>
              <a:rPr lang="en-US" sz="2400" b="1" u="sng" dirty="0" smtClean="0"/>
              <a:t>3D magnetic field distribution in difficult-to-access environments</a:t>
            </a:r>
            <a:r>
              <a:rPr lang="en-US" sz="2400" dirty="0" smtClean="0"/>
              <a:t>. It will for sure be very helpful to map the </a:t>
            </a:r>
            <a:r>
              <a:rPr lang="en-US" sz="2400" b="1" dirty="0" smtClean="0"/>
              <a:t>magnetic field distribution of different combinations of ALBA II magnets</a:t>
            </a:r>
            <a:r>
              <a:rPr lang="en-US" sz="2400" dirty="0" smtClean="0"/>
              <a:t> in order to analyze </a:t>
            </a:r>
            <a:r>
              <a:rPr lang="en-US" sz="2400" b="1" dirty="0" smtClean="0">
                <a:solidFill>
                  <a:srgbClr val="125E9F"/>
                </a:solidFill>
              </a:rPr>
              <a:t>crosstalk effects</a:t>
            </a:r>
            <a:r>
              <a:rPr lang="en-US" sz="2400" dirty="0" smtClean="0"/>
              <a:t>.</a:t>
            </a:r>
          </a:p>
          <a:p>
            <a:pPr marL="814388" lvl="1" indent="-30003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1588" lvl="2" indent="-30003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0303"/>
            <a:ext cx="10515600" cy="4923566"/>
          </a:xfrm>
        </p:spPr>
        <p:txBody>
          <a:bodyPr>
            <a:normAutofit/>
          </a:bodyPr>
          <a:lstStyle/>
          <a:p>
            <a:pPr marL="57150" indent="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s-ES" sz="4400" dirty="0" err="1" smtClean="0"/>
              <a:t>Questions</a:t>
            </a:r>
            <a:r>
              <a:rPr lang="es-ES" sz="4400" dirty="0" smtClean="0"/>
              <a:t>?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03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today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ALBA currently has </a:t>
            </a:r>
            <a:r>
              <a:rPr lang="en-US" sz="2400" b="1" dirty="0" smtClean="0">
                <a:solidFill>
                  <a:srgbClr val="41719C"/>
                </a:solidFill>
              </a:rPr>
              <a:t>11 BLs </a:t>
            </a:r>
            <a:r>
              <a:rPr lang="en-US" sz="2400" b="1" dirty="0" smtClean="0"/>
              <a:t>in operation</a:t>
            </a:r>
            <a:r>
              <a:rPr lang="en-US" sz="2400" dirty="0" smtClean="0"/>
              <a:t>, </a:t>
            </a:r>
            <a:r>
              <a:rPr lang="en-US" sz="2400" b="1" dirty="0" smtClean="0">
                <a:solidFill>
                  <a:srgbClr val="41719C"/>
                </a:solidFill>
              </a:rPr>
              <a:t>+2</a:t>
            </a:r>
            <a:r>
              <a:rPr lang="en-US" sz="2400" dirty="0" smtClean="0"/>
              <a:t> in </a:t>
            </a:r>
            <a:r>
              <a:rPr lang="en-US" sz="2400" b="1" dirty="0" smtClean="0"/>
              <a:t>final commissioning stage</a:t>
            </a:r>
            <a:r>
              <a:rPr lang="en-US" sz="2400" dirty="0" smtClean="0"/>
              <a:t>, and </a:t>
            </a:r>
            <a:r>
              <a:rPr lang="en-US" sz="2400" b="1" dirty="0" smtClean="0">
                <a:solidFill>
                  <a:srgbClr val="41719C"/>
                </a:solidFill>
              </a:rPr>
              <a:t>+1</a:t>
            </a:r>
            <a:r>
              <a:rPr lang="en-US" sz="2400" dirty="0" smtClean="0"/>
              <a:t> in </a:t>
            </a:r>
            <a:r>
              <a:rPr lang="en-US" sz="2400" b="1" dirty="0" smtClean="0"/>
              <a:t>construction</a:t>
            </a:r>
            <a:r>
              <a:rPr lang="en-US" sz="2400" dirty="0" smtClean="0"/>
              <a:t>.</a:t>
            </a:r>
          </a:p>
          <a:p>
            <a:r>
              <a:rPr lang="en-US" sz="2400" b="1" dirty="0" smtClean="0">
                <a:solidFill>
                  <a:srgbClr val="41719C"/>
                </a:solidFill>
              </a:rPr>
              <a:t>2 Electron Microscopes </a:t>
            </a:r>
            <a:r>
              <a:rPr lang="en-US" sz="2400" dirty="0" smtClean="0"/>
              <a:t>are in operation, an additional </a:t>
            </a:r>
            <a:r>
              <a:rPr lang="en-US" sz="2400" b="1" dirty="0" smtClean="0">
                <a:solidFill>
                  <a:srgbClr val="41719C"/>
                </a:solidFill>
              </a:rPr>
              <a:t>+1</a:t>
            </a:r>
            <a:r>
              <a:rPr lang="en-US" sz="2400" dirty="0" smtClean="0"/>
              <a:t> to be installed in 2025.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283228" y="2783855"/>
            <a:ext cx="9144000" cy="3611524"/>
            <a:chOff x="1370313" y="2309206"/>
            <a:chExt cx="9144000" cy="361152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BB8AF8F-C884-48A7-81B4-9B4007FBE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313" y="2309206"/>
              <a:ext cx="9144000" cy="361152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058786E-502D-47EF-8763-338776120665}"/>
                </a:ext>
              </a:extLst>
            </p:cNvPr>
            <p:cNvSpPr txBox="1"/>
            <p:nvPr/>
          </p:nvSpPr>
          <p:spPr>
            <a:xfrm>
              <a:off x="7388148" y="2901783"/>
              <a:ext cx="2262089" cy="27699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914355">
                <a:defRPr/>
              </a:pPr>
              <a:r>
                <a:rPr lang="en-US" sz="1200" b="1" dirty="0">
                  <a:solidFill>
                    <a:prstClr val="black"/>
                  </a:solidFill>
                  <a:latin typeface="Calibri" panose="020F0502020204030204"/>
                </a:rPr>
                <a:t>Instruments for material science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1132C4A-5704-4F87-B976-3FB2A84F6BBB}"/>
                </a:ext>
              </a:extLst>
            </p:cNvPr>
            <p:cNvSpPr txBox="1"/>
            <p:nvPr/>
          </p:nvSpPr>
          <p:spPr>
            <a:xfrm>
              <a:off x="8194213" y="4357642"/>
              <a:ext cx="435576" cy="23197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chemeClr val="bg1"/>
              </a:solidFill>
              <a:prstDash val="dash"/>
            </a:ln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XAIRA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6757CB2-F094-47B8-A29F-492A9283CA4F}"/>
                </a:ext>
              </a:extLst>
            </p:cNvPr>
            <p:cNvSpPr txBox="1"/>
            <p:nvPr/>
          </p:nvSpPr>
          <p:spPr>
            <a:xfrm>
              <a:off x="6285062" y="5251542"/>
              <a:ext cx="665994" cy="231975"/>
            </a:xfrm>
            <a:prstGeom prst="rect">
              <a:avLst/>
            </a:prstGeom>
            <a:gradFill flip="none" rotWithShape="1">
              <a:gsLst>
                <a:gs pos="38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rgbClr val="66FFFF"/>
                </a:gs>
              </a:gsLst>
              <a:path path="circle">
                <a:fillToRect t="100000" r="100000"/>
              </a:path>
              <a:tileRect l="-100000" b="-100000"/>
            </a:gra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NCD-SWEET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9A55548-1B4D-4540-9CED-A42AA1115299}"/>
                </a:ext>
              </a:extLst>
            </p:cNvPr>
            <p:cNvSpPr txBox="1"/>
            <p:nvPr/>
          </p:nvSpPr>
          <p:spPr>
            <a:xfrm>
              <a:off x="7359737" y="4983991"/>
              <a:ext cx="567361" cy="231975"/>
            </a:xfrm>
            <a:prstGeom prst="rect">
              <a:avLst/>
            </a:prstGeom>
            <a:gradFill>
              <a:gsLst>
                <a:gs pos="26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rgbClr val="66FFFF"/>
                </a:gs>
              </a:gsLst>
            </a:gra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MISTRAL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A7C9510-5A97-4E66-9E40-4282B202E887}"/>
                </a:ext>
              </a:extLst>
            </p:cNvPr>
            <p:cNvSpPr txBox="1"/>
            <p:nvPr/>
          </p:nvSpPr>
          <p:spPr>
            <a:xfrm>
              <a:off x="4245439" y="5266792"/>
              <a:ext cx="435576" cy="2319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  <a:prstDash val="dash"/>
            </a:ln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3SBAR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0AE18C2-7973-41BF-BED5-9CD3E78E8B86}"/>
                </a:ext>
              </a:extLst>
            </p:cNvPr>
            <p:cNvSpPr txBox="1"/>
            <p:nvPr/>
          </p:nvSpPr>
          <p:spPr>
            <a:xfrm>
              <a:off x="3392112" y="5089153"/>
              <a:ext cx="435576" cy="2319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NOTOS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0CCEA5B-D2E5-4EC0-B036-11540B3D0CAD}"/>
                </a:ext>
              </a:extLst>
            </p:cNvPr>
            <p:cNvSpPr txBox="1"/>
            <p:nvPr/>
          </p:nvSpPr>
          <p:spPr>
            <a:xfrm>
              <a:off x="2305050" y="4342006"/>
              <a:ext cx="435576" cy="2319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LOREA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1D90B11-74CF-4D48-9044-53EFE706BBEA}"/>
                </a:ext>
              </a:extLst>
            </p:cNvPr>
            <p:cNvSpPr txBox="1"/>
            <p:nvPr/>
          </p:nvSpPr>
          <p:spPr>
            <a:xfrm>
              <a:off x="2271686" y="3882993"/>
              <a:ext cx="502885" cy="2319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CLAESS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F3C1141-507B-4CDB-B865-87B5E46BCF1F}"/>
                </a:ext>
              </a:extLst>
            </p:cNvPr>
            <p:cNvSpPr txBox="1"/>
            <p:nvPr/>
          </p:nvSpPr>
          <p:spPr>
            <a:xfrm>
              <a:off x="2650593" y="3426090"/>
              <a:ext cx="435576" cy="2319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CIRCE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50F6E76-0297-4CDA-A2B3-CA13E75A50F5}"/>
                </a:ext>
              </a:extLst>
            </p:cNvPr>
            <p:cNvSpPr txBox="1"/>
            <p:nvPr/>
          </p:nvSpPr>
          <p:spPr>
            <a:xfrm>
              <a:off x="3086171" y="3266533"/>
              <a:ext cx="611884" cy="2319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MINERVA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4DA88DF-4D1B-42DC-B926-E716FA7FA382}"/>
                </a:ext>
              </a:extLst>
            </p:cNvPr>
            <p:cNvSpPr txBox="1"/>
            <p:nvPr/>
          </p:nvSpPr>
          <p:spPr>
            <a:xfrm>
              <a:off x="4173898" y="2916259"/>
              <a:ext cx="485495" cy="2319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BOREAS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298B72A-4B9A-4940-9147-47D962F021A7}"/>
                </a:ext>
              </a:extLst>
            </p:cNvPr>
            <p:cNvSpPr txBox="1"/>
            <p:nvPr/>
          </p:nvSpPr>
          <p:spPr>
            <a:xfrm>
              <a:off x="5341460" y="2868700"/>
              <a:ext cx="513768" cy="231975"/>
            </a:xfrm>
            <a:prstGeom prst="rect">
              <a:avLst/>
            </a:prstGeom>
            <a:gradFill>
              <a:gsLst>
                <a:gs pos="38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rgbClr val="66FFFF"/>
                </a:gs>
              </a:gsLst>
            </a:gradFill>
            <a:ln w="28575">
              <a:solidFill>
                <a:schemeClr val="bg1"/>
              </a:solidFill>
              <a:prstDash val="dash"/>
            </a:ln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FAXTOR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83725FD-B51D-4BEC-8647-A43A99B50FA1}"/>
                </a:ext>
              </a:extLst>
            </p:cNvPr>
            <p:cNvSpPr txBox="1"/>
            <p:nvPr/>
          </p:nvSpPr>
          <p:spPr>
            <a:xfrm>
              <a:off x="6839579" y="3159010"/>
              <a:ext cx="435576" cy="231975"/>
            </a:xfrm>
            <a:prstGeom prst="rect">
              <a:avLst/>
            </a:prstGeom>
            <a:gradFill>
              <a:gsLst>
                <a:gs pos="38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rgbClr val="66FFFF"/>
                </a:gs>
              </a:gsLst>
            </a:gra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MIRAS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6B1A93A-2A82-4111-9863-0A03CFB458EC}"/>
                </a:ext>
              </a:extLst>
            </p:cNvPr>
            <p:cNvSpPr txBox="1"/>
            <p:nvPr/>
          </p:nvSpPr>
          <p:spPr>
            <a:xfrm>
              <a:off x="8265852" y="3852423"/>
              <a:ext cx="435576" cy="2319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MSPD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05914362-C5D1-4093-A5D5-72D7F0DB4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86003" y="4735702"/>
              <a:ext cx="567361" cy="192171"/>
            </a:xfrm>
            <a:prstGeom prst="rect">
              <a:avLst/>
            </a:prstGeom>
            <a:solidFill>
              <a:srgbClr val="66FFFF"/>
            </a:solidFill>
            <a:scene3d>
              <a:camera prst="isometricTopUp"/>
              <a:lightRig rig="threePt" dir="t"/>
            </a:scene3d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FF4D3B7-34CC-43D0-AFEA-79B381AED355}"/>
                </a:ext>
              </a:extLst>
            </p:cNvPr>
            <p:cNvSpPr txBox="1"/>
            <p:nvPr/>
          </p:nvSpPr>
          <p:spPr>
            <a:xfrm>
              <a:off x="5301660" y="5266792"/>
              <a:ext cx="480997" cy="231975"/>
            </a:xfrm>
            <a:prstGeom prst="rect">
              <a:avLst/>
            </a:prstGeom>
            <a:solidFill>
              <a:srgbClr val="66FFFF"/>
            </a:solidFill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XALOC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768D69D-15DE-4761-99C2-1B6FED89EC43}"/>
                </a:ext>
              </a:extLst>
            </p:cNvPr>
            <p:cNvSpPr txBox="1"/>
            <p:nvPr/>
          </p:nvSpPr>
          <p:spPr>
            <a:xfrm>
              <a:off x="8301403" y="5010410"/>
              <a:ext cx="435576" cy="21811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CC3399"/>
              </a:solidFill>
            </a:ln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TEM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0111DB2-3BDE-417D-B5C1-EB19981E25CB}"/>
                </a:ext>
              </a:extLst>
            </p:cNvPr>
            <p:cNvSpPr txBox="1"/>
            <p:nvPr/>
          </p:nvSpPr>
          <p:spPr>
            <a:xfrm>
              <a:off x="8463450" y="4771198"/>
              <a:ext cx="538472" cy="231975"/>
            </a:xfrm>
            <a:prstGeom prst="rect">
              <a:avLst/>
            </a:prstGeom>
            <a:solidFill>
              <a:srgbClr val="66FFFF"/>
            </a:solidFill>
            <a:ln>
              <a:solidFill>
                <a:srgbClr val="CC3399"/>
              </a:solidFill>
            </a:ln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 err="1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Cryo</a:t>
              </a:r>
              <a:r>
                <a:rPr lang="en-US" sz="900" b="1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-EM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82C76FE-3500-410D-BF22-65E18F50D182}"/>
                </a:ext>
              </a:extLst>
            </p:cNvPr>
            <p:cNvSpPr txBox="1"/>
            <p:nvPr/>
          </p:nvSpPr>
          <p:spPr>
            <a:xfrm>
              <a:off x="7161477" y="2599167"/>
              <a:ext cx="1918823" cy="276999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914355">
                <a:defRPr/>
              </a:pPr>
              <a:r>
                <a:rPr lang="en-US" sz="1200" b="1" dirty="0">
                  <a:solidFill>
                    <a:prstClr val="black"/>
                  </a:solidFill>
                  <a:latin typeface="Calibri" panose="020F0502020204030204"/>
                </a:rPr>
                <a:t>Instruments for life science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0B3BC83-DD47-439A-BCF7-027BCD582319}"/>
                </a:ext>
              </a:extLst>
            </p:cNvPr>
            <p:cNvSpPr txBox="1"/>
            <p:nvPr/>
          </p:nvSpPr>
          <p:spPr>
            <a:xfrm>
              <a:off x="7742670" y="3165623"/>
              <a:ext cx="1896433" cy="27699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914355">
                <a:defRPr/>
              </a:pPr>
              <a:r>
                <a:rPr lang="en-US" sz="1200" b="1" dirty="0">
                  <a:solidFill>
                    <a:prstClr val="black"/>
                  </a:solidFill>
                  <a:latin typeface="Calibri" panose="020F0502020204030204"/>
                </a:rPr>
                <a:t>Instruments for metrology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98D338A-23BE-4DD8-A459-14D7294C7B5D}"/>
                </a:ext>
              </a:extLst>
            </p:cNvPr>
            <p:cNvSpPr txBox="1"/>
            <p:nvPr/>
          </p:nvSpPr>
          <p:spPr>
            <a:xfrm>
              <a:off x="8768428" y="5007014"/>
              <a:ext cx="504905" cy="22151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CC3399"/>
              </a:solidFill>
              <a:prstDash val="dash"/>
            </a:ln>
          </p:spPr>
          <p:txBody>
            <a:bodyPr vert="horz" wrap="none" lIns="68580" tIns="34290" rIns="68580" bIns="34290" rtlCol="0" anchor="t">
              <a:noAutofit/>
            </a:bodyPr>
            <a:lstStyle/>
            <a:p>
              <a:pPr defTabSz="914378">
                <a:defRPr/>
              </a:pPr>
              <a:r>
                <a:rPr lang="en-US" sz="900" b="1" i="1" dirty="0" err="1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InCAEM</a:t>
              </a:r>
              <a:endParaRPr lang="en-US" sz="900" b="1" i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27D74C8-4923-4DAA-8470-D700AD97918A}"/>
                </a:ext>
              </a:extLst>
            </p:cNvPr>
            <p:cNvSpPr txBox="1"/>
            <p:nvPr/>
          </p:nvSpPr>
          <p:spPr>
            <a:xfrm>
              <a:off x="5707287" y="2862406"/>
              <a:ext cx="914400" cy="231975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noAutofit/>
            </a:bodyPr>
            <a:lstStyle/>
            <a:p>
              <a:pPr defTabSz="914378"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(in commissioning)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8C8D4B9-E66A-47D2-B0C8-CF5A9327D02B}"/>
                </a:ext>
              </a:extLst>
            </p:cNvPr>
            <p:cNvSpPr txBox="1"/>
            <p:nvPr/>
          </p:nvSpPr>
          <p:spPr>
            <a:xfrm>
              <a:off x="8483640" y="4342005"/>
              <a:ext cx="914400" cy="231975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noAutofit/>
            </a:bodyPr>
            <a:lstStyle/>
            <a:p>
              <a:pPr defTabSz="914378"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(in commissioning)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E8231A4-3EAC-4C3E-8506-DFFAB7963C62}"/>
                </a:ext>
              </a:extLst>
            </p:cNvPr>
            <p:cNvSpPr txBox="1"/>
            <p:nvPr/>
          </p:nvSpPr>
          <p:spPr>
            <a:xfrm>
              <a:off x="4534137" y="5251540"/>
              <a:ext cx="914400" cy="231975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noAutofit/>
            </a:bodyPr>
            <a:lstStyle/>
            <a:p>
              <a:pPr defTabSz="914378"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(in constr.)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0837AA5-F281-49BB-BA4E-D8718084CF90}"/>
                </a:ext>
              </a:extLst>
            </p:cNvPr>
            <p:cNvSpPr txBox="1"/>
            <p:nvPr/>
          </p:nvSpPr>
          <p:spPr>
            <a:xfrm>
              <a:off x="9142713" y="4983991"/>
              <a:ext cx="914400" cy="231975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noAutofit/>
            </a:bodyPr>
            <a:lstStyle/>
            <a:p>
              <a:pPr defTabSz="914378"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 panose="020F0502020204030204"/>
                  <a:cs typeface="Arial" panose="020B0604020202020204" pitchFamily="34" charset="0"/>
                </a:rPr>
                <a:t>(in constr.)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323958" y="5033190"/>
            <a:ext cx="15333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Joint Electron Microscope Center</a:t>
            </a:r>
            <a:endParaRPr lang="en-US" sz="1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7816645" y="5064266"/>
            <a:ext cx="2899281" cy="70758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87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upgrade plans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Following the worldwide wave of </a:t>
            </a:r>
            <a:r>
              <a:rPr lang="en-US" sz="2400" b="1" dirty="0" smtClean="0"/>
              <a:t>upgrade plans for 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generation facilities</a:t>
            </a:r>
            <a:r>
              <a:rPr lang="en-US" sz="2400" dirty="0" smtClean="0"/>
              <a:t>, aimed to </a:t>
            </a:r>
            <a:r>
              <a:rPr lang="en-US" sz="2400" b="1" dirty="0" smtClean="0">
                <a:solidFill>
                  <a:srgbClr val="41719C"/>
                </a:solidFill>
              </a:rPr>
              <a:t>decrease the beam emittance </a:t>
            </a:r>
            <a:r>
              <a:rPr lang="en-US" sz="2400" dirty="0" smtClean="0"/>
              <a:t>and to </a:t>
            </a:r>
            <a:r>
              <a:rPr lang="en-US" sz="2400" b="1" dirty="0" smtClean="0">
                <a:solidFill>
                  <a:srgbClr val="41719C"/>
                </a:solidFill>
              </a:rPr>
              <a:t>became diffraction limited </a:t>
            </a:r>
            <a:r>
              <a:rPr lang="en-US" sz="2400" dirty="0" smtClean="0"/>
              <a:t>at higher photon energies, </a:t>
            </a:r>
            <a:r>
              <a:rPr lang="en-US" sz="2400" b="1" dirty="0" smtClean="0"/>
              <a:t>ALBA</a:t>
            </a:r>
            <a:r>
              <a:rPr lang="en-US" sz="2400" dirty="0" smtClean="0"/>
              <a:t> started thinking in its own upgrade in </a:t>
            </a:r>
            <a:r>
              <a:rPr lang="en-US" sz="2400" b="1" dirty="0" smtClean="0"/>
              <a:t>2018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654004"/>
            <a:ext cx="5831570" cy="355019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824744" y="6141450"/>
            <a:ext cx="880076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Reproduced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from: R.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Bartolini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“Overview of ongoing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2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generation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light source projects worldwide”,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2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DLSR Workshop (2021)</a:t>
            </a:r>
          </a:p>
        </p:txBody>
      </p:sp>
      <p:sp>
        <p:nvSpPr>
          <p:cNvPr id="54" name="Curved Right Arrow 53"/>
          <p:cNvSpPr/>
          <p:nvPr/>
        </p:nvSpPr>
        <p:spPr>
          <a:xfrm>
            <a:off x="4818369" y="3276600"/>
            <a:ext cx="204482" cy="1013532"/>
          </a:xfrm>
          <a:prstGeom prst="curvedRightArrow">
            <a:avLst>
              <a:gd name="adj1" fmla="val 25000"/>
              <a:gd name="adj2" fmla="val 50000"/>
              <a:gd name="adj3" fmla="val 1878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55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>
                <a:solidFill>
                  <a:srgbClr val="092F56"/>
                </a:solidFill>
                <a:latin typeface="+mn-lt"/>
              </a:rPr>
              <a:t>ALBA upgrade plans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301764"/>
              </p:ext>
            </p:extLst>
          </p:nvPr>
        </p:nvGraphicFramePr>
        <p:xfrm>
          <a:off x="3358141" y="1964477"/>
          <a:ext cx="303590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7918">
                  <a:extLst>
                    <a:ext uri="{9D8B030D-6E8A-4147-A177-3AD203B41FA5}">
                      <a16:colId xmlns:a16="http://schemas.microsoft.com/office/drawing/2014/main" val="1053751918"/>
                    </a:ext>
                  </a:extLst>
                </a:gridCol>
                <a:gridCol w="1477983">
                  <a:extLst>
                    <a:ext uri="{9D8B030D-6E8A-4147-A177-3AD203B41FA5}">
                      <a16:colId xmlns:a16="http://schemas.microsoft.com/office/drawing/2014/main" val="28723308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/>
                        <a:t>ALBA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750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/>
                        <a:t>3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485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Circumference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268.8</a:t>
                      </a:r>
                      <a:r>
                        <a:rPr lang="en-US" sz="1600" baseline="0" noProof="0" dirty="0"/>
                        <a:t> m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407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Symmetry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4-fold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070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noProof="0" dirty="0" err="1"/>
                        <a:t>Lattice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/>
                        <a:t>8×2-DBA </a:t>
                      </a:r>
                      <a:r>
                        <a:rPr lang="es-ES" sz="1600" noProof="0" dirty="0" err="1"/>
                        <a:t>cells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612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/>
                        <a:t>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/>
                        <a:t>4.5 </a:t>
                      </a:r>
                      <a:r>
                        <a:rPr lang="en-US" sz="1600" b="1" noProof="0" dirty="0" err="1"/>
                        <a:t>nm·rad</a:t>
                      </a:r>
                      <a:endParaRPr lang="en-US" sz="16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17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Nº of 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8+8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380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# of straights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4 /</a:t>
                      </a:r>
                      <a:r>
                        <a:rPr lang="en-US" sz="1600" baseline="0" noProof="0" dirty="0"/>
                        <a:t> 12 /8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040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Straight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7.8 / 4.0 / 2.3m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4170"/>
                  </a:ext>
                </a:extLst>
              </a:tr>
            </a:tbl>
          </a:graphicData>
        </a:graphic>
      </p:graphicFrame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83" y="1205248"/>
            <a:ext cx="1295400" cy="64663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444" y="1205248"/>
            <a:ext cx="1493520" cy="653892"/>
          </a:xfrm>
          <a:prstGeom prst="rect">
            <a:avLst/>
          </a:prstGeom>
        </p:spPr>
      </p:pic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348929"/>
              </p:ext>
            </p:extLst>
          </p:nvPr>
        </p:nvGraphicFramePr>
        <p:xfrm>
          <a:off x="7185444" y="1964477"/>
          <a:ext cx="160136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369">
                  <a:extLst>
                    <a:ext uri="{9D8B030D-6E8A-4147-A177-3AD203B41FA5}">
                      <a16:colId xmlns:a16="http://schemas.microsoft.com/office/drawing/2014/main" val="3583461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/>
                        <a:t>ALBA II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750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b="1" noProof="0" dirty="0"/>
                        <a:t>3 </a:t>
                      </a:r>
                      <a:r>
                        <a:rPr lang="es-ES" sz="1600" b="1" noProof="0" dirty="0" err="1"/>
                        <a:t>GeV</a:t>
                      </a:r>
                      <a:endParaRPr lang="en-US" sz="16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485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/>
                        <a:t>268.8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407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/>
                        <a:t>4-fold</a:t>
                      </a:r>
                      <a:endParaRPr lang="en-US" sz="1600" noProof="0" dirty="0"/>
                    </a:p>
                  </a:txBody>
                  <a:tcPr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0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noProof="0" dirty="0" smtClean="0"/>
                        <a:t>16×5BA </a:t>
                      </a:r>
                      <a:r>
                        <a:rPr lang="es-ES" sz="1600" noProof="0" dirty="0" err="1"/>
                        <a:t>cells</a:t>
                      </a:r>
                      <a:endParaRPr lang="en-US" sz="1600" noProof="0" dirty="0"/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934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b="1" noProof="0" dirty="0" smtClean="0"/>
                        <a:t>~200 </a:t>
                      </a:r>
                      <a:r>
                        <a:rPr lang="es-ES" sz="1600" b="1" noProof="0" dirty="0" err="1"/>
                        <a:t>pm·rad</a:t>
                      </a:r>
                      <a:endParaRPr lang="en-US" sz="1600" b="1" noProof="0" dirty="0"/>
                    </a:p>
                  </a:txBody>
                  <a:tcP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9517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/>
                        <a:t>16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380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 smtClean="0"/>
                        <a:t>4 / 4 / 8 (16)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040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 smtClean="0"/>
                        <a:t>4.7 / 4.4 / 3.5 </a:t>
                      </a:r>
                      <a:r>
                        <a:rPr lang="es-ES" sz="1600" noProof="0" dirty="0"/>
                        <a:t>m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4170"/>
                  </a:ext>
                </a:extLst>
              </a:tr>
            </a:tbl>
          </a:graphicData>
        </a:graphic>
      </p:graphicFrame>
      <p:grpSp>
        <p:nvGrpSpPr>
          <p:cNvPr id="55" name="Group 54"/>
          <p:cNvGrpSpPr/>
          <p:nvPr/>
        </p:nvGrpSpPr>
        <p:grpSpPr>
          <a:xfrm>
            <a:off x="472151" y="1480687"/>
            <a:ext cx="2657862" cy="2749008"/>
            <a:chOff x="5966078" y="1058452"/>
            <a:chExt cx="5034467" cy="5207115"/>
          </a:xfrm>
        </p:grpSpPr>
        <p:sp>
          <p:nvSpPr>
            <p:cNvPr id="56" name="Freeform 2475"/>
            <p:cNvSpPr>
              <a:spLocks/>
            </p:cNvSpPr>
            <p:nvPr/>
          </p:nvSpPr>
          <p:spPr bwMode="auto">
            <a:xfrm>
              <a:off x="9166478" y="1613374"/>
              <a:ext cx="865188" cy="742950"/>
            </a:xfrm>
            <a:custGeom>
              <a:avLst/>
              <a:gdLst>
                <a:gd name="T0" fmla="*/ 111 w 1079"/>
                <a:gd name="T1" fmla="*/ 154 h 925"/>
                <a:gd name="T2" fmla="*/ 111 w 1079"/>
                <a:gd name="T3" fmla="*/ 154 h 925"/>
                <a:gd name="T4" fmla="*/ 740 w 1079"/>
                <a:gd name="T5" fmla="*/ 184 h 925"/>
                <a:gd name="T6" fmla="*/ 968 w 1079"/>
                <a:gd name="T7" fmla="*/ 771 h 925"/>
                <a:gd name="T8" fmla="*/ 339 w 1079"/>
                <a:gd name="T9" fmla="*/ 741 h 925"/>
                <a:gd name="T10" fmla="*/ 111 w 1079"/>
                <a:gd name="T11" fmla="*/ 154 h 925"/>
                <a:gd name="T12" fmla="*/ 111 w 1079"/>
                <a:gd name="T13" fmla="*/ 154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9" h="925">
                  <a:moveTo>
                    <a:pt x="111" y="154"/>
                  </a:moveTo>
                  <a:lnTo>
                    <a:pt x="111" y="154"/>
                  </a:lnTo>
                  <a:cubicBezTo>
                    <a:pt x="221" y="0"/>
                    <a:pt x="503" y="13"/>
                    <a:pt x="740" y="184"/>
                  </a:cubicBezTo>
                  <a:cubicBezTo>
                    <a:pt x="977" y="354"/>
                    <a:pt x="1079" y="617"/>
                    <a:pt x="968" y="771"/>
                  </a:cubicBezTo>
                  <a:cubicBezTo>
                    <a:pt x="858" y="925"/>
                    <a:pt x="576" y="911"/>
                    <a:pt x="339" y="741"/>
                  </a:cubicBezTo>
                  <a:cubicBezTo>
                    <a:pt x="102" y="570"/>
                    <a:pt x="0" y="307"/>
                    <a:pt x="111" y="154"/>
                  </a:cubicBezTo>
                  <a:lnTo>
                    <a:pt x="111" y="154"/>
                  </a:lnTo>
                  <a:close/>
                </a:path>
              </a:pathLst>
            </a:custGeom>
            <a:noFill/>
            <a:ln w="20638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966078" y="1512591"/>
              <a:ext cx="4732338" cy="4752976"/>
              <a:chOff x="2717800" y="1577594"/>
              <a:chExt cx="4732338" cy="4752976"/>
            </a:xfrm>
          </p:grpSpPr>
          <p:grpSp>
            <p:nvGrpSpPr>
              <p:cNvPr id="62" name="Group 205"/>
              <p:cNvGrpSpPr>
                <a:grpSpLocks/>
              </p:cNvGrpSpPr>
              <p:nvPr/>
            </p:nvGrpSpPr>
            <p:grpSpPr bwMode="auto">
              <a:xfrm>
                <a:off x="5084763" y="2398332"/>
                <a:ext cx="2312988" cy="3883025"/>
                <a:chOff x="3443" y="1505"/>
                <a:chExt cx="1457" cy="2446"/>
              </a:xfrm>
            </p:grpSpPr>
            <p:sp>
              <p:nvSpPr>
                <p:cNvPr id="2106" name="Freeform 5"/>
                <p:cNvSpPr>
                  <a:spLocks/>
                </p:cNvSpPr>
                <p:nvPr/>
              </p:nvSpPr>
              <p:spPr bwMode="auto">
                <a:xfrm>
                  <a:off x="3443" y="3949"/>
                  <a:ext cx="136" cy="0"/>
                </a:xfrm>
                <a:custGeom>
                  <a:avLst/>
                  <a:gdLst>
                    <a:gd name="T0" fmla="*/ 0 w 271"/>
                    <a:gd name="T1" fmla="*/ 0 w 271"/>
                    <a:gd name="T2" fmla="*/ 271 w 27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7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71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7" name="Freeform 6"/>
                <p:cNvSpPr>
                  <a:spLocks/>
                </p:cNvSpPr>
                <p:nvPr/>
              </p:nvSpPr>
              <p:spPr bwMode="auto">
                <a:xfrm>
                  <a:off x="3590" y="3949"/>
                  <a:ext cx="7" cy="0"/>
                </a:xfrm>
                <a:custGeom>
                  <a:avLst/>
                  <a:gdLst>
                    <a:gd name="T0" fmla="*/ 0 w 14"/>
                    <a:gd name="T1" fmla="*/ 0 w 14"/>
                    <a:gd name="T2" fmla="*/ 14 w 1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8" name="Freeform 7"/>
                <p:cNvSpPr>
                  <a:spLocks/>
                </p:cNvSpPr>
                <p:nvPr/>
              </p:nvSpPr>
              <p:spPr bwMode="auto">
                <a:xfrm>
                  <a:off x="3605" y="3949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9" name="Freeform 8"/>
                <p:cNvSpPr>
                  <a:spLocks/>
                </p:cNvSpPr>
                <p:nvPr/>
              </p:nvSpPr>
              <p:spPr bwMode="auto">
                <a:xfrm>
                  <a:off x="3609" y="3949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0" name="Freeform 9"/>
                <p:cNvSpPr>
                  <a:spLocks/>
                </p:cNvSpPr>
                <p:nvPr/>
              </p:nvSpPr>
              <p:spPr bwMode="auto">
                <a:xfrm>
                  <a:off x="3612" y="3949"/>
                  <a:ext cx="4" cy="0"/>
                </a:xfrm>
                <a:custGeom>
                  <a:avLst/>
                  <a:gdLst>
                    <a:gd name="T0" fmla="*/ 0 w 8"/>
                    <a:gd name="T1" fmla="*/ 0 w 8"/>
                    <a:gd name="T2" fmla="*/ 8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1" name="Freeform 10"/>
                <p:cNvSpPr>
                  <a:spLocks/>
                </p:cNvSpPr>
                <p:nvPr/>
              </p:nvSpPr>
              <p:spPr bwMode="auto">
                <a:xfrm>
                  <a:off x="3616" y="3949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2" name="Freeform 11"/>
                <p:cNvSpPr>
                  <a:spLocks/>
                </p:cNvSpPr>
                <p:nvPr/>
              </p:nvSpPr>
              <p:spPr bwMode="auto">
                <a:xfrm>
                  <a:off x="3631" y="3949"/>
                  <a:ext cx="14" cy="0"/>
                </a:xfrm>
                <a:custGeom>
                  <a:avLst/>
                  <a:gdLst>
                    <a:gd name="T0" fmla="*/ 0 w 29"/>
                    <a:gd name="T1" fmla="*/ 0 w 29"/>
                    <a:gd name="T2" fmla="*/ 29 w 2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3" name="Freeform 12"/>
                <p:cNvSpPr>
                  <a:spLocks/>
                </p:cNvSpPr>
                <p:nvPr/>
              </p:nvSpPr>
              <p:spPr bwMode="auto">
                <a:xfrm>
                  <a:off x="3645" y="3949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4" name="Freeform 13"/>
                <p:cNvSpPr>
                  <a:spLocks/>
                </p:cNvSpPr>
                <p:nvPr/>
              </p:nvSpPr>
              <p:spPr bwMode="auto">
                <a:xfrm>
                  <a:off x="3649" y="3947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5" name="Freeform 14"/>
                <p:cNvSpPr>
                  <a:spLocks/>
                </p:cNvSpPr>
                <p:nvPr/>
              </p:nvSpPr>
              <p:spPr bwMode="auto">
                <a:xfrm>
                  <a:off x="3649" y="3949"/>
                  <a:ext cx="7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6" name="Freeform 15"/>
                <p:cNvSpPr>
                  <a:spLocks/>
                </p:cNvSpPr>
                <p:nvPr/>
              </p:nvSpPr>
              <p:spPr bwMode="auto">
                <a:xfrm>
                  <a:off x="3704" y="3941"/>
                  <a:ext cx="8" cy="3"/>
                </a:xfrm>
                <a:custGeom>
                  <a:avLst/>
                  <a:gdLst>
                    <a:gd name="T0" fmla="*/ 0 w 15"/>
                    <a:gd name="T1" fmla="*/ 7 h 7"/>
                    <a:gd name="T2" fmla="*/ 0 w 15"/>
                    <a:gd name="T3" fmla="*/ 7 h 7"/>
                    <a:gd name="T4" fmla="*/ 15 w 15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7" name="Freeform 16"/>
                <p:cNvSpPr>
                  <a:spLocks/>
                </p:cNvSpPr>
                <p:nvPr/>
              </p:nvSpPr>
              <p:spPr bwMode="auto">
                <a:xfrm>
                  <a:off x="3712" y="3939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8" name="Freeform 17"/>
                <p:cNvSpPr>
                  <a:spLocks/>
                </p:cNvSpPr>
                <p:nvPr/>
              </p:nvSpPr>
              <p:spPr bwMode="auto">
                <a:xfrm>
                  <a:off x="3712" y="3941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9" name="Freeform 18"/>
                <p:cNvSpPr>
                  <a:spLocks/>
                </p:cNvSpPr>
                <p:nvPr/>
              </p:nvSpPr>
              <p:spPr bwMode="auto">
                <a:xfrm>
                  <a:off x="3715" y="3941"/>
                  <a:ext cx="8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0" name="Freeform 19"/>
                <p:cNvSpPr>
                  <a:spLocks/>
                </p:cNvSpPr>
                <p:nvPr/>
              </p:nvSpPr>
              <p:spPr bwMode="auto">
                <a:xfrm>
                  <a:off x="3727" y="3937"/>
                  <a:ext cx="11" cy="4"/>
                </a:xfrm>
                <a:custGeom>
                  <a:avLst/>
                  <a:gdLst>
                    <a:gd name="T0" fmla="*/ 0 w 22"/>
                    <a:gd name="T1" fmla="*/ 7 h 7"/>
                    <a:gd name="T2" fmla="*/ 0 w 22"/>
                    <a:gd name="T3" fmla="*/ 7 h 7"/>
                    <a:gd name="T4" fmla="*/ 22 w 2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2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1" name="Freeform 20"/>
                <p:cNvSpPr>
                  <a:spLocks/>
                </p:cNvSpPr>
                <p:nvPr/>
              </p:nvSpPr>
              <p:spPr bwMode="auto">
                <a:xfrm>
                  <a:off x="3749" y="3933"/>
                  <a:ext cx="7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2" name="Freeform 21"/>
                <p:cNvSpPr>
                  <a:spLocks/>
                </p:cNvSpPr>
                <p:nvPr/>
              </p:nvSpPr>
              <p:spPr bwMode="auto">
                <a:xfrm>
                  <a:off x="3756" y="3933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3" name="Freeform 22"/>
                <p:cNvSpPr>
                  <a:spLocks/>
                </p:cNvSpPr>
                <p:nvPr/>
              </p:nvSpPr>
              <p:spPr bwMode="auto">
                <a:xfrm>
                  <a:off x="3760" y="3933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4" name="Freeform 23"/>
                <p:cNvSpPr>
                  <a:spLocks/>
                </p:cNvSpPr>
                <p:nvPr/>
              </p:nvSpPr>
              <p:spPr bwMode="auto">
                <a:xfrm>
                  <a:off x="3763" y="3930"/>
                  <a:ext cx="4" cy="3"/>
                </a:xfrm>
                <a:custGeom>
                  <a:avLst/>
                  <a:gdLst>
                    <a:gd name="T0" fmla="*/ 0 w 8"/>
                    <a:gd name="T1" fmla="*/ 7 h 7"/>
                    <a:gd name="T2" fmla="*/ 0 w 8"/>
                    <a:gd name="T3" fmla="*/ 7 h 7"/>
                    <a:gd name="T4" fmla="*/ 8 w 8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5" name="Freeform 24"/>
                <p:cNvSpPr>
                  <a:spLocks/>
                </p:cNvSpPr>
                <p:nvPr/>
              </p:nvSpPr>
              <p:spPr bwMode="auto">
                <a:xfrm>
                  <a:off x="3775" y="3926"/>
                  <a:ext cx="15" cy="4"/>
                </a:xfrm>
                <a:custGeom>
                  <a:avLst/>
                  <a:gdLst>
                    <a:gd name="T0" fmla="*/ 0 w 30"/>
                    <a:gd name="T1" fmla="*/ 8 h 8"/>
                    <a:gd name="T2" fmla="*/ 0 w 30"/>
                    <a:gd name="T3" fmla="*/ 8 h 8"/>
                    <a:gd name="T4" fmla="*/ 30 w 30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6" name="Freeform 25"/>
                <p:cNvSpPr>
                  <a:spLocks/>
                </p:cNvSpPr>
                <p:nvPr/>
              </p:nvSpPr>
              <p:spPr bwMode="auto">
                <a:xfrm>
                  <a:off x="3793" y="3926"/>
                  <a:ext cx="8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7" name="Freeform 26"/>
                <p:cNvSpPr>
                  <a:spLocks/>
                </p:cNvSpPr>
                <p:nvPr/>
              </p:nvSpPr>
              <p:spPr bwMode="auto">
                <a:xfrm>
                  <a:off x="3801" y="3924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8" name="Freeform 27"/>
                <p:cNvSpPr>
                  <a:spLocks/>
                </p:cNvSpPr>
                <p:nvPr/>
              </p:nvSpPr>
              <p:spPr bwMode="auto">
                <a:xfrm>
                  <a:off x="3801" y="3922"/>
                  <a:ext cx="3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9" name="Freeform 28"/>
                <p:cNvSpPr>
                  <a:spLocks/>
                </p:cNvSpPr>
                <p:nvPr/>
              </p:nvSpPr>
              <p:spPr bwMode="auto">
                <a:xfrm>
                  <a:off x="3804" y="3922"/>
                  <a:ext cx="8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0" name="Freeform 29"/>
                <p:cNvSpPr>
                  <a:spLocks/>
                </p:cNvSpPr>
                <p:nvPr/>
              </p:nvSpPr>
              <p:spPr bwMode="auto">
                <a:xfrm>
                  <a:off x="3856" y="3907"/>
                  <a:ext cx="7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1" name="Freeform 30"/>
                <p:cNvSpPr>
                  <a:spLocks/>
                </p:cNvSpPr>
                <p:nvPr/>
              </p:nvSpPr>
              <p:spPr bwMode="auto">
                <a:xfrm>
                  <a:off x="3863" y="3903"/>
                  <a:ext cx="4" cy="4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2" name="Freeform 31"/>
                <p:cNvSpPr>
                  <a:spLocks/>
                </p:cNvSpPr>
                <p:nvPr/>
              </p:nvSpPr>
              <p:spPr bwMode="auto">
                <a:xfrm>
                  <a:off x="3867" y="3903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3" name="Freeform 32"/>
                <p:cNvSpPr>
                  <a:spLocks/>
                </p:cNvSpPr>
                <p:nvPr/>
              </p:nvSpPr>
              <p:spPr bwMode="auto">
                <a:xfrm>
                  <a:off x="3870" y="3900"/>
                  <a:ext cx="11" cy="3"/>
                </a:xfrm>
                <a:custGeom>
                  <a:avLst/>
                  <a:gdLst>
                    <a:gd name="T0" fmla="*/ 0 w 22"/>
                    <a:gd name="T1" fmla="*/ 7 h 7"/>
                    <a:gd name="T2" fmla="*/ 0 w 22"/>
                    <a:gd name="T3" fmla="*/ 7 h 7"/>
                    <a:gd name="T4" fmla="*/ 22 w 2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2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4" name="Freeform 33"/>
                <p:cNvSpPr>
                  <a:spLocks/>
                </p:cNvSpPr>
                <p:nvPr/>
              </p:nvSpPr>
              <p:spPr bwMode="auto">
                <a:xfrm>
                  <a:off x="3900" y="3888"/>
                  <a:ext cx="4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5" name="Freeform 34"/>
                <p:cNvSpPr>
                  <a:spLocks/>
                </p:cNvSpPr>
                <p:nvPr/>
              </p:nvSpPr>
              <p:spPr bwMode="auto">
                <a:xfrm>
                  <a:off x="3904" y="3888"/>
                  <a:ext cx="4" cy="0"/>
                </a:xfrm>
                <a:custGeom>
                  <a:avLst/>
                  <a:gdLst>
                    <a:gd name="T0" fmla="*/ 0 w 8"/>
                    <a:gd name="T1" fmla="*/ 0 w 8"/>
                    <a:gd name="T2" fmla="*/ 8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6" name="Freeform 35"/>
                <p:cNvSpPr>
                  <a:spLocks/>
                </p:cNvSpPr>
                <p:nvPr/>
              </p:nvSpPr>
              <p:spPr bwMode="auto">
                <a:xfrm>
                  <a:off x="3908" y="3884"/>
                  <a:ext cx="3" cy="4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7" name="Freeform 36"/>
                <p:cNvSpPr>
                  <a:spLocks/>
                </p:cNvSpPr>
                <p:nvPr/>
              </p:nvSpPr>
              <p:spPr bwMode="auto">
                <a:xfrm>
                  <a:off x="3911" y="3884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8" name="Freeform 37"/>
                <p:cNvSpPr>
                  <a:spLocks/>
                </p:cNvSpPr>
                <p:nvPr/>
              </p:nvSpPr>
              <p:spPr bwMode="auto">
                <a:xfrm>
                  <a:off x="3922" y="3851"/>
                  <a:ext cx="70" cy="30"/>
                </a:xfrm>
                <a:custGeom>
                  <a:avLst/>
                  <a:gdLst>
                    <a:gd name="T0" fmla="*/ 0 w 139"/>
                    <a:gd name="T1" fmla="*/ 60 h 60"/>
                    <a:gd name="T2" fmla="*/ 0 w 139"/>
                    <a:gd name="T3" fmla="*/ 60 h 60"/>
                    <a:gd name="T4" fmla="*/ 139 w 139"/>
                    <a:gd name="T5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9" h="6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139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9" name="Freeform 38"/>
                <p:cNvSpPr>
                  <a:spLocks/>
                </p:cNvSpPr>
                <p:nvPr/>
              </p:nvSpPr>
              <p:spPr bwMode="auto">
                <a:xfrm>
                  <a:off x="3992" y="3824"/>
                  <a:ext cx="71" cy="27"/>
                </a:xfrm>
                <a:custGeom>
                  <a:avLst/>
                  <a:gdLst>
                    <a:gd name="T0" fmla="*/ 0 w 139"/>
                    <a:gd name="T1" fmla="*/ 52 h 52"/>
                    <a:gd name="T2" fmla="*/ 0 w 139"/>
                    <a:gd name="T3" fmla="*/ 52 h 52"/>
                    <a:gd name="T4" fmla="*/ 139 w 139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9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39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0" name="Freeform 39"/>
                <p:cNvSpPr>
                  <a:spLocks/>
                </p:cNvSpPr>
                <p:nvPr/>
              </p:nvSpPr>
              <p:spPr bwMode="auto">
                <a:xfrm>
                  <a:off x="4074" y="3817"/>
                  <a:ext cx="3" cy="3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1" name="Freeform 40"/>
                <p:cNvSpPr>
                  <a:spLocks/>
                </p:cNvSpPr>
                <p:nvPr/>
              </p:nvSpPr>
              <p:spPr bwMode="auto">
                <a:xfrm>
                  <a:off x="4077" y="3817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2" name="Freeform 41"/>
                <p:cNvSpPr>
                  <a:spLocks/>
                </p:cNvSpPr>
                <p:nvPr/>
              </p:nvSpPr>
              <p:spPr bwMode="auto">
                <a:xfrm>
                  <a:off x="4081" y="3813"/>
                  <a:ext cx="4" cy="4"/>
                </a:xfrm>
                <a:custGeom>
                  <a:avLst/>
                  <a:gdLst>
                    <a:gd name="T0" fmla="*/ 0 w 8"/>
                    <a:gd name="T1" fmla="*/ 8 h 8"/>
                    <a:gd name="T2" fmla="*/ 0 w 8"/>
                    <a:gd name="T3" fmla="*/ 8 h 8"/>
                    <a:gd name="T4" fmla="*/ 8 w 8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3" name="Freeform 42"/>
                <p:cNvSpPr>
                  <a:spLocks/>
                </p:cNvSpPr>
                <p:nvPr/>
              </p:nvSpPr>
              <p:spPr bwMode="auto">
                <a:xfrm>
                  <a:off x="4085" y="3813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4" name="Freeform 43"/>
                <p:cNvSpPr>
                  <a:spLocks/>
                </p:cNvSpPr>
                <p:nvPr/>
              </p:nvSpPr>
              <p:spPr bwMode="auto">
                <a:xfrm>
                  <a:off x="4107" y="3802"/>
                  <a:ext cx="11" cy="3"/>
                </a:xfrm>
                <a:custGeom>
                  <a:avLst/>
                  <a:gdLst>
                    <a:gd name="T0" fmla="*/ 0 w 21"/>
                    <a:gd name="T1" fmla="*/ 7 h 7"/>
                    <a:gd name="T2" fmla="*/ 0 w 21"/>
                    <a:gd name="T3" fmla="*/ 7 h 7"/>
                    <a:gd name="T4" fmla="*/ 21 w 21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5" name="Freeform 44"/>
                <p:cNvSpPr>
                  <a:spLocks/>
                </p:cNvSpPr>
                <p:nvPr/>
              </p:nvSpPr>
              <p:spPr bwMode="auto">
                <a:xfrm>
                  <a:off x="4118" y="3798"/>
                  <a:ext cx="4" cy="4"/>
                </a:xfrm>
                <a:custGeom>
                  <a:avLst/>
                  <a:gdLst>
                    <a:gd name="T0" fmla="*/ 0 w 8"/>
                    <a:gd name="T1" fmla="*/ 7 h 7"/>
                    <a:gd name="T2" fmla="*/ 0 w 8"/>
                    <a:gd name="T3" fmla="*/ 7 h 7"/>
                    <a:gd name="T4" fmla="*/ 8 w 8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6" name="Freeform 45"/>
                <p:cNvSpPr>
                  <a:spLocks/>
                </p:cNvSpPr>
                <p:nvPr/>
              </p:nvSpPr>
              <p:spPr bwMode="auto">
                <a:xfrm>
                  <a:off x="4122" y="3798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7" name="Freeform 46"/>
                <p:cNvSpPr>
                  <a:spLocks/>
                </p:cNvSpPr>
                <p:nvPr/>
              </p:nvSpPr>
              <p:spPr bwMode="auto">
                <a:xfrm>
                  <a:off x="4125" y="3794"/>
                  <a:ext cx="8" cy="4"/>
                </a:xfrm>
                <a:custGeom>
                  <a:avLst/>
                  <a:gdLst>
                    <a:gd name="T0" fmla="*/ 0 w 15"/>
                    <a:gd name="T1" fmla="*/ 8 h 8"/>
                    <a:gd name="T2" fmla="*/ 0 w 15"/>
                    <a:gd name="T3" fmla="*/ 8 h 8"/>
                    <a:gd name="T4" fmla="*/ 15 w 15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8" name="Freeform 47"/>
                <p:cNvSpPr>
                  <a:spLocks/>
                </p:cNvSpPr>
                <p:nvPr/>
              </p:nvSpPr>
              <p:spPr bwMode="auto">
                <a:xfrm>
                  <a:off x="4173" y="3768"/>
                  <a:ext cx="8" cy="3"/>
                </a:xfrm>
                <a:custGeom>
                  <a:avLst/>
                  <a:gdLst>
                    <a:gd name="T0" fmla="*/ 0 w 15"/>
                    <a:gd name="T1" fmla="*/ 7 h 7"/>
                    <a:gd name="T2" fmla="*/ 0 w 15"/>
                    <a:gd name="T3" fmla="*/ 7 h 7"/>
                    <a:gd name="T4" fmla="*/ 15 w 15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9" name="Freeform 48"/>
                <p:cNvSpPr>
                  <a:spLocks/>
                </p:cNvSpPr>
                <p:nvPr/>
              </p:nvSpPr>
              <p:spPr bwMode="auto">
                <a:xfrm>
                  <a:off x="4181" y="3766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0" name="Freeform 49"/>
                <p:cNvSpPr>
                  <a:spLocks/>
                </p:cNvSpPr>
                <p:nvPr/>
              </p:nvSpPr>
              <p:spPr bwMode="auto">
                <a:xfrm>
                  <a:off x="4181" y="3764"/>
                  <a:ext cx="3" cy="4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1" name="Freeform 50"/>
                <p:cNvSpPr>
                  <a:spLocks/>
                </p:cNvSpPr>
                <p:nvPr/>
              </p:nvSpPr>
              <p:spPr bwMode="auto">
                <a:xfrm>
                  <a:off x="4184" y="3753"/>
                  <a:ext cx="15" cy="11"/>
                </a:xfrm>
                <a:custGeom>
                  <a:avLst/>
                  <a:gdLst>
                    <a:gd name="T0" fmla="*/ 0 w 29"/>
                    <a:gd name="T1" fmla="*/ 22 h 22"/>
                    <a:gd name="T2" fmla="*/ 0 w 29"/>
                    <a:gd name="T3" fmla="*/ 22 h 22"/>
                    <a:gd name="T4" fmla="*/ 29 w 29"/>
                    <a:gd name="T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9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29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2" name="Freeform 51"/>
                <p:cNvSpPr>
                  <a:spLocks/>
                </p:cNvSpPr>
                <p:nvPr/>
              </p:nvSpPr>
              <p:spPr bwMode="auto">
                <a:xfrm>
                  <a:off x="4210" y="3745"/>
                  <a:ext cx="4" cy="4"/>
                </a:xfrm>
                <a:custGeom>
                  <a:avLst/>
                  <a:gdLst>
                    <a:gd name="T0" fmla="*/ 0 w 8"/>
                    <a:gd name="T1" fmla="*/ 8 h 8"/>
                    <a:gd name="T2" fmla="*/ 0 w 8"/>
                    <a:gd name="T3" fmla="*/ 8 h 8"/>
                    <a:gd name="T4" fmla="*/ 8 w 8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3" name="Freeform 52"/>
                <p:cNvSpPr>
                  <a:spLocks/>
                </p:cNvSpPr>
                <p:nvPr/>
              </p:nvSpPr>
              <p:spPr bwMode="auto">
                <a:xfrm>
                  <a:off x="4214" y="3743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4" name="Freeform 53"/>
                <p:cNvSpPr>
                  <a:spLocks/>
                </p:cNvSpPr>
                <p:nvPr/>
              </p:nvSpPr>
              <p:spPr bwMode="auto">
                <a:xfrm>
                  <a:off x="4214" y="3741"/>
                  <a:ext cx="4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5" name="Freeform 54"/>
                <p:cNvSpPr>
                  <a:spLocks/>
                </p:cNvSpPr>
                <p:nvPr/>
              </p:nvSpPr>
              <p:spPr bwMode="auto">
                <a:xfrm>
                  <a:off x="4218" y="3719"/>
                  <a:ext cx="36" cy="22"/>
                </a:xfrm>
                <a:custGeom>
                  <a:avLst/>
                  <a:gdLst>
                    <a:gd name="T0" fmla="*/ 0 w 73"/>
                    <a:gd name="T1" fmla="*/ 45 h 45"/>
                    <a:gd name="T2" fmla="*/ 0 w 73"/>
                    <a:gd name="T3" fmla="*/ 45 h 45"/>
                    <a:gd name="T4" fmla="*/ 73 w 73"/>
                    <a:gd name="T5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3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73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6" name="Freeform 55"/>
                <p:cNvSpPr>
                  <a:spLocks/>
                </p:cNvSpPr>
                <p:nvPr/>
              </p:nvSpPr>
              <p:spPr bwMode="auto">
                <a:xfrm>
                  <a:off x="4254" y="3692"/>
                  <a:ext cx="38" cy="27"/>
                </a:xfrm>
                <a:custGeom>
                  <a:avLst/>
                  <a:gdLst>
                    <a:gd name="T0" fmla="*/ 0 w 74"/>
                    <a:gd name="T1" fmla="*/ 53 h 53"/>
                    <a:gd name="T2" fmla="*/ 0 w 74"/>
                    <a:gd name="T3" fmla="*/ 53 h 53"/>
                    <a:gd name="T4" fmla="*/ 74 w 74"/>
                    <a:gd name="T5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53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74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7" name="Freeform 56"/>
                <p:cNvSpPr>
                  <a:spLocks/>
                </p:cNvSpPr>
                <p:nvPr/>
              </p:nvSpPr>
              <p:spPr bwMode="auto">
                <a:xfrm>
                  <a:off x="4292" y="3692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8" name="Freeform 57"/>
                <p:cNvSpPr>
                  <a:spLocks/>
                </p:cNvSpPr>
                <p:nvPr/>
              </p:nvSpPr>
              <p:spPr bwMode="auto">
                <a:xfrm>
                  <a:off x="4295" y="3688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9" name="Freeform 58"/>
                <p:cNvSpPr>
                  <a:spLocks/>
                </p:cNvSpPr>
                <p:nvPr/>
              </p:nvSpPr>
              <p:spPr bwMode="auto">
                <a:xfrm>
                  <a:off x="4295" y="3684"/>
                  <a:ext cx="7" cy="4"/>
                </a:xfrm>
                <a:custGeom>
                  <a:avLst/>
                  <a:gdLst>
                    <a:gd name="T0" fmla="*/ 0 w 14"/>
                    <a:gd name="T1" fmla="*/ 8 h 8"/>
                    <a:gd name="T2" fmla="*/ 0 w 14"/>
                    <a:gd name="T3" fmla="*/ 8 h 8"/>
                    <a:gd name="T4" fmla="*/ 14 w 14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14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0" name="Freeform 59"/>
                <p:cNvSpPr>
                  <a:spLocks/>
                </p:cNvSpPr>
                <p:nvPr/>
              </p:nvSpPr>
              <p:spPr bwMode="auto">
                <a:xfrm>
                  <a:off x="4310" y="3670"/>
                  <a:ext cx="19" cy="11"/>
                </a:xfrm>
                <a:custGeom>
                  <a:avLst/>
                  <a:gdLst>
                    <a:gd name="T0" fmla="*/ 0 w 37"/>
                    <a:gd name="T1" fmla="*/ 22 h 22"/>
                    <a:gd name="T2" fmla="*/ 0 w 37"/>
                    <a:gd name="T3" fmla="*/ 22 h 22"/>
                    <a:gd name="T4" fmla="*/ 37 w 37"/>
                    <a:gd name="T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7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3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1" name="Freeform 60"/>
                <p:cNvSpPr>
                  <a:spLocks/>
                </p:cNvSpPr>
                <p:nvPr/>
              </p:nvSpPr>
              <p:spPr bwMode="auto">
                <a:xfrm>
                  <a:off x="4329" y="3666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2" name="Freeform 61"/>
                <p:cNvSpPr>
                  <a:spLocks/>
                </p:cNvSpPr>
                <p:nvPr/>
              </p:nvSpPr>
              <p:spPr bwMode="auto">
                <a:xfrm>
                  <a:off x="4329" y="3666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3" name="Freeform 62"/>
                <p:cNvSpPr>
                  <a:spLocks/>
                </p:cNvSpPr>
                <p:nvPr/>
              </p:nvSpPr>
              <p:spPr bwMode="auto">
                <a:xfrm>
                  <a:off x="4332" y="3662"/>
                  <a:ext cx="4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4" name="Freeform 63"/>
                <p:cNvSpPr>
                  <a:spLocks/>
                </p:cNvSpPr>
                <p:nvPr/>
              </p:nvSpPr>
              <p:spPr bwMode="auto">
                <a:xfrm>
                  <a:off x="4372" y="3628"/>
                  <a:ext cx="8" cy="4"/>
                </a:xfrm>
                <a:custGeom>
                  <a:avLst/>
                  <a:gdLst>
                    <a:gd name="T0" fmla="*/ 0 w 15"/>
                    <a:gd name="T1" fmla="*/ 7 h 7"/>
                    <a:gd name="T2" fmla="*/ 0 w 15"/>
                    <a:gd name="T3" fmla="*/ 7 h 7"/>
                    <a:gd name="T4" fmla="*/ 15 w 15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5" name="Freeform 64"/>
                <p:cNvSpPr>
                  <a:spLocks/>
                </p:cNvSpPr>
                <p:nvPr/>
              </p:nvSpPr>
              <p:spPr bwMode="auto">
                <a:xfrm>
                  <a:off x="4380" y="3624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6" name="Freeform 65"/>
                <p:cNvSpPr>
                  <a:spLocks/>
                </p:cNvSpPr>
                <p:nvPr/>
              </p:nvSpPr>
              <p:spPr bwMode="auto">
                <a:xfrm>
                  <a:off x="4380" y="3621"/>
                  <a:ext cx="4" cy="3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7" name="Freeform 66"/>
                <p:cNvSpPr>
                  <a:spLocks/>
                </p:cNvSpPr>
                <p:nvPr/>
              </p:nvSpPr>
              <p:spPr bwMode="auto">
                <a:xfrm>
                  <a:off x="4384" y="3613"/>
                  <a:ext cx="7" cy="8"/>
                </a:xfrm>
                <a:custGeom>
                  <a:avLst/>
                  <a:gdLst>
                    <a:gd name="T0" fmla="*/ 0 w 15"/>
                    <a:gd name="T1" fmla="*/ 15 h 15"/>
                    <a:gd name="T2" fmla="*/ 0 w 15"/>
                    <a:gd name="T3" fmla="*/ 15 h 15"/>
                    <a:gd name="T4" fmla="*/ 15 w 15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8" name="Freeform 67"/>
                <p:cNvSpPr>
                  <a:spLocks/>
                </p:cNvSpPr>
                <p:nvPr/>
              </p:nvSpPr>
              <p:spPr bwMode="auto">
                <a:xfrm>
                  <a:off x="4406" y="3594"/>
                  <a:ext cx="4" cy="4"/>
                </a:xfrm>
                <a:custGeom>
                  <a:avLst/>
                  <a:gdLst>
                    <a:gd name="T0" fmla="*/ 0 w 8"/>
                    <a:gd name="T1" fmla="*/ 8 h 8"/>
                    <a:gd name="T2" fmla="*/ 0 w 8"/>
                    <a:gd name="T3" fmla="*/ 8 h 8"/>
                    <a:gd name="T4" fmla="*/ 8 w 8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9" name="Freeform 68"/>
                <p:cNvSpPr>
                  <a:spLocks/>
                </p:cNvSpPr>
                <p:nvPr/>
              </p:nvSpPr>
              <p:spPr bwMode="auto">
                <a:xfrm>
                  <a:off x="4410" y="3594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0" name="Freeform 69"/>
                <p:cNvSpPr>
                  <a:spLocks/>
                </p:cNvSpPr>
                <p:nvPr/>
              </p:nvSpPr>
              <p:spPr bwMode="auto">
                <a:xfrm>
                  <a:off x="4413" y="3590"/>
                  <a:ext cx="4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1" name="Freeform 70"/>
                <p:cNvSpPr>
                  <a:spLocks/>
                </p:cNvSpPr>
                <p:nvPr/>
              </p:nvSpPr>
              <p:spPr bwMode="auto">
                <a:xfrm>
                  <a:off x="4417" y="3586"/>
                  <a:ext cx="3" cy="4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2" name="Freeform 71"/>
                <p:cNvSpPr>
                  <a:spLocks/>
                </p:cNvSpPr>
                <p:nvPr/>
              </p:nvSpPr>
              <p:spPr bwMode="auto">
                <a:xfrm>
                  <a:off x="4424" y="3526"/>
                  <a:ext cx="55" cy="53"/>
                </a:xfrm>
                <a:custGeom>
                  <a:avLst/>
                  <a:gdLst>
                    <a:gd name="T0" fmla="*/ 0 w 109"/>
                    <a:gd name="T1" fmla="*/ 105 h 105"/>
                    <a:gd name="T2" fmla="*/ 0 w 109"/>
                    <a:gd name="T3" fmla="*/ 105 h 105"/>
                    <a:gd name="T4" fmla="*/ 109 w 109"/>
                    <a:gd name="T5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9" h="105">
                      <a:moveTo>
                        <a:pt x="0" y="105"/>
                      </a:moveTo>
                      <a:lnTo>
                        <a:pt x="0" y="105"/>
                      </a:lnTo>
                      <a:lnTo>
                        <a:pt x="109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3" name="Freeform 72"/>
                <p:cNvSpPr>
                  <a:spLocks/>
                </p:cNvSpPr>
                <p:nvPr/>
              </p:nvSpPr>
              <p:spPr bwMode="auto">
                <a:xfrm>
                  <a:off x="4479" y="3473"/>
                  <a:ext cx="52" cy="53"/>
                </a:xfrm>
                <a:custGeom>
                  <a:avLst/>
                  <a:gdLst>
                    <a:gd name="T0" fmla="*/ 0 w 103"/>
                    <a:gd name="T1" fmla="*/ 105 h 105"/>
                    <a:gd name="T2" fmla="*/ 0 w 103"/>
                    <a:gd name="T3" fmla="*/ 105 h 105"/>
                    <a:gd name="T4" fmla="*/ 103 w 103"/>
                    <a:gd name="T5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3" h="105">
                      <a:moveTo>
                        <a:pt x="0" y="105"/>
                      </a:moveTo>
                      <a:lnTo>
                        <a:pt x="0" y="105"/>
                      </a:lnTo>
                      <a:lnTo>
                        <a:pt x="103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4" name="Freeform 73"/>
                <p:cNvSpPr>
                  <a:spLocks/>
                </p:cNvSpPr>
                <p:nvPr/>
              </p:nvSpPr>
              <p:spPr bwMode="auto">
                <a:xfrm>
                  <a:off x="4539" y="3462"/>
                  <a:ext cx="3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5" name="Freeform 74"/>
                <p:cNvSpPr>
                  <a:spLocks/>
                </p:cNvSpPr>
                <p:nvPr/>
              </p:nvSpPr>
              <p:spPr bwMode="auto">
                <a:xfrm>
                  <a:off x="4542" y="3459"/>
                  <a:ext cx="4" cy="3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6" name="Freeform 75"/>
                <p:cNvSpPr>
                  <a:spLocks/>
                </p:cNvSpPr>
                <p:nvPr/>
              </p:nvSpPr>
              <p:spPr bwMode="auto">
                <a:xfrm>
                  <a:off x="4546" y="3457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7" name="Freeform 76"/>
                <p:cNvSpPr>
                  <a:spLocks/>
                </p:cNvSpPr>
                <p:nvPr/>
              </p:nvSpPr>
              <p:spPr bwMode="auto">
                <a:xfrm>
                  <a:off x="4546" y="3454"/>
                  <a:ext cx="4" cy="5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8" name="Freeform 77"/>
                <p:cNvSpPr>
                  <a:spLocks/>
                </p:cNvSpPr>
                <p:nvPr/>
              </p:nvSpPr>
              <p:spPr bwMode="auto">
                <a:xfrm>
                  <a:off x="4565" y="3432"/>
                  <a:ext cx="11" cy="7"/>
                </a:xfrm>
                <a:custGeom>
                  <a:avLst/>
                  <a:gdLst>
                    <a:gd name="T0" fmla="*/ 0 w 22"/>
                    <a:gd name="T1" fmla="*/ 15 h 15"/>
                    <a:gd name="T2" fmla="*/ 0 w 22"/>
                    <a:gd name="T3" fmla="*/ 15 h 15"/>
                    <a:gd name="T4" fmla="*/ 22 w 22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22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9" name="Freeform 78"/>
                <p:cNvSpPr>
                  <a:spLocks/>
                </p:cNvSpPr>
                <p:nvPr/>
              </p:nvSpPr>
              <p:spPr bwMode="auto">
                <a:xfrm>
                  <a:off x="4576" y="3428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0" name="Freeform 79"/>
                <p:cNvSpPr>
                  <a:spLocks/>
                </p:cNvSpPr>
                <p:nvPr/>
              </p:nvSpPr>
              <p:spPr bwMode="auto">
                <a:xfrm>
                  <a:off x="4576" y="3424"/>
                  <a:ext cx="3" cy="4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1" name="Freeform 80"/>
                <p:cNvSpPr>
                  <a:spLocks/>
                </p:cNvSpPr>
                <p:nvPr/>
              </p:nvSpPr>
              <p:spPr bwMode="auto">
                <a:xfrm>
                  <a:off x="4579" y="3421"/>
                  <a:ext cx="4" cy="3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2" name="Freeform 81"/>
                <p:cNvSpPr>
                  <a:spLocks/>
                </p:cNvSpPr>
                <p:nvPr/>
              </p:nvSpPr>
              <p:spPr bwMode="auto">
                <a:xfrm>
                  <a:off x="4613" y="3379"/>
                  <a:ext cx="7" cy="4"/>
                </a:xfrm>
                <a:custGeom>
                  <a:avLst/>
                  <a:gdLst>
                    <a:gd name="T0" fmla="*/ 0 w 14"/>
                    <a:gd name="T1" fmla="*/ 7 h 7"/>
                    <a:gd name="T2" fmla="*/ 0 w 14"/>
                    <a:gd name="T3" fmla="*/ 7 h 7"/>
                    <a:gd name="T4" fmla="*/ 14 w 14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4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3" name="Freeform 82"/>
                <p:cNvSpPr>
                  <a:spLocks/>
                </p:cNvSpPr>
                <p:nvPr/>
              </p:nvSpPr>
              <p:spPr bwMode="auto">
                <a:xfrm>
                  <a:off x="4620" y="3375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4" name="Freeform 83"/>
                <p:cNvSpPr>
                  <a:spLocks/>
                </p:cNvSpPr>
                <p:nvPr/>
              </p:nvSpPr>
              <p:spPr bwMode="auto">
                <a:xfrm>
                  <a:off x="4620" y="3372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5" name="Freeform 84"/>
                <p:cNvSpPr>
                  <a:spLocks/>
                </p:cNvSpPr>
                <p:nvPr/>
              </p:nvSpPr>
              <p:spPr bwMode="auto">
                <a:xfrm>
                  <a:off x="4620" y="3356"/>
                  <a:ext cx="11" cy="16"/>
                </a:xfrm>
                <a:custGeom>
                  <a:avLst/>
                  <a:gdLst>
                    <a:gd name="T0" fmla="*/ 0 w 22"/>
                    <a:gd name="T1" fmla="*/ 30 h 30"/>
                    <a:gd name="T2" fmla="*/ 0 w 22"/>
                    <a:gd name="T3" fmla="*/ 30 h 30"/>
                    <a:gd name="T4" fmla="*/ 22 w 22"/>
                    <a:gd name="T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2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6" name="Freeform 85"/>
                <p:cNvSpPr>
                  <a:spLocks/>
                </p:cNvSpPr>
                <p:nvPr/>
              </p:nvSpPr>
              <p:spPr bwMode="auto">
                <a:xfrm>
                  <a:off x="4638" y="3341"/>
                  <a:ext cx="4" cy="8"/>
                </a:xfrm>
                <a:custGeom>
                  <a:avLst/>
                  <a:gdLst>
                    <a:gd name="T0" fmla="*/ 0 w 7"/>
                    <a:gd name="T1" fmla="*/ 15 h 15"/>
                    <a:gd name="T2" fmla="*/ 0 w 7"/>
                    <a:gd name="T3" fmla="*/ 15 h 15"/>
                    <a:gd name="T4" fmla="*/ 7 w 7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7" name="Freeform 86"/>
                <p:cNvSpPr>
                  <a:spLocks/>
                </p:cNvSpPr>
                <p:nvPr/>
              </p:nvSpPr>
              <p:spPr bwMode="auto">
                <a:xfrm>
                  <a:off x="4642" y="3340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8" name="Freeform 87"/>
                <p:cNvSpPr>
                  <a:spLocks/>
                </p:cNvSpPr>
                <p:nvPr/>
              </p:nvSpPr>
              <p:spPr bwMode="auto">
                <a:xfrm>
                  <a:off x="4642" y="3338"/>
                  <a:ext cx="3" cy="3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9" name="Freeform 88"/>
                <p:cNvSpPr>
                  <a:spLocks/>
                </p:cNvSpPr>
                <p:nvPr/>
              </p:nvSpPr>
              <p:spPr bwMode="auto">
                <a:xfrm>
                  <a:off x="4645" y="3300"/>
                  <a:ext cx="23" cy="38"/>
                </a:xfrm>
                <a:custGeom>
                  <a:avLst/>
                  <a:gdLst>
                    <a:gd name="T0" fmla="*/ 0 w 45"/>
                    <a:gd name="T1" fmla="*/ 75 h 75"/>
                    <a:gd name="T2" fmla="*/ 0 w 45"/>
                    <a:gd name="T3" fmla="*/ 75 h 75"/>
                    <a:gd name="T4" fmla="*/ 45 w 45"/>
                    <a:gd name="T5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" h="75">
                      <a:moveTo>
                        <a:pt x="0" y="75"/>
                      </a:moveTo>
                      <a:lnTo>
                        <a:pt x="0" y="75"/>
                      </a:lnTo>
                      <a:lnTo>
                        <a:pt x="4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0" name="Freeform 89"/>
                <p:cNvSpPr>
                  <a:spLocks/>
                </p:cNvSpPr>
                <p:nvPr/>
              </p:nvSpPr>
              <p:spPr bwMode="auto">
                <a:xfrm>
                  <a:off x="4668" y="3263"/>
                  <a:ext cx="26" cy="37"/>
                </a:xfrm>
                <a:custGeom>
                  <a:avLst/>
                  <a:gdLst>
                    <a:gd name="T0" fmla="*/ 0 w 51"/>
                    <a:gd name="T1" fmla="*/ 74 h 74"/>
                    <a:gd name="T2" fmla="*/ 0 w 51"/>
                    <a:gd name="T3" fmla="*/ 74 h 74"/>
                    <a:gd name="T4" fmla="*/ 51 w 51"/>
                    <a:gd name="T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" h="74">
                      <a:moveTo>
                        <a:pt x="0" y="74"/>
                      </a:moveTo>
                      <a:lnTo>
                        <a:pt x="0" y="74"/>
                      </a:lnTo>
                      <a:lnTo>
                        <a:pt x="51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1" name="Freeform 90"/>
                <p:cNvSpPr>
                  <a:spLocks/>
                </p:cNvSpPr>
                <p:nvPr/>
              </p:nvSpPr>
              <p:spPr bwMode="auto">
                <a:xfrm>
                  <a:off x="4694" y="3261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2" name="Freeform 91"/>
                <p:cNvSpPr>
                  <a:spLocks/>
                </p:cNvSpPr>
                <p:nvPr/>
              </p:nvSpPr>
              <p:spPr bwMode="auto">
                <a:xfrm>
                  <a:off x="4694" y="3258"/>
                  <a:ext cx="3" cy="5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3" name="Freeform 92"/>
                <p:cNvSpPr>
                  <a:spLocks/>
                </p:cNvSpPr>
                <p:nvPr/>
              </p:nvSpPr>
              <p:spPr bwMode="auto">
                <a:xfrm>
                  <a:off x="4697" y="3255"/>
                  <a:ext cx="4" cy="3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4" name="Freeform 93"/>
                <p:cNvSpPr>
                  <a:spLocks/>
                </p:cNvSpPr>
                <p:nvPr/>
              </p:nvSpPr>
              <p:spPr bwMode="auto">
                <a:xfrm>
                  <a:off x="4705" y="3228"/>
                  <a:ext cx="11" cy="19"/>
                </a:xfrm>
                <a:custGeom>
                  <a:avLst/>
                  <a:gdLst>
                    <a:gd name="T0" fmla="*/ 0 w 22"/>
                    <a:gd name="T1" fmla="*/ 38 h 38"/>
                    <a:gd name="T2" fmla="*/ 0 w 22"/>
                    <a:gd name="T3" fmla="*/ 38 h 38"/>
                    <a:gd name="T4" fmla="*/ 22 w 22"/>
                    <a:gd name="T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22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5" name="Freeform 94"/>
                <p:cNvSpPr>
                  <a:spLocks/>
                </p:cNvSpPr>
                <p:nvPr/>
              </p:nvSpPr>
              <p:spPr bwMode="auto">
                <a:xfrm>
                  <a:off x="4716" y="3228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6" name="Freeform 95"/>
                <p:cNvSpPr>
                  <a:spLocks/>
                </p:cNvSpPr>
                <p:nvPr/>
              </p:nvSpPr>
              <p:spPr bwMode="auto">
                <a:xfrm>
                  <a:off x="4720" y="3225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7" name="Freeform 96"/>
                <p:cNvSpPr>
                  <a:spLocks/>
                </p:cNvSpPr>
                <p:nvPr/>
              </p:nvSpPr>
              <p:spPr bwMode="auto">
                <a:xfrm>
                  <a:off x="4720" y="3221"/>
                  <a:ext cx="3" cy="4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8" name="Freeform 97"/>
                <p:cNvSpPr>
                  <a:spLocks/>
                </p:cNvSpPr>
                <p:nvPr/>
              </p:nvSpPr>
              <p:spPr bwMode="auto">
                <a:xfrm>
                  <a:off x="4745" y="3172"/>
                  <a:ext cx="4" cy="4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9" name="Freeform 98"/>
                <p:cNvSpPr>
                  <a:spLocks/>
                </p:cNvSpPr>
                <p:nvPr/>
              </p:nvSpPr>
              <p:spPr bwMode="auto">
                <a:xfrm>
                  <a:off x="4749" y="3168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0" name="Freeform 99"/>
                <p:cNvSpPr>
                  <a:spLocks/>
                </p:cNvSpPr>
                <p:nvPr/>
              </p:nvSpPr>
              <p:spPr bwMode="auto">
                <a:xfrm>
                  <a:off x="4749" y="3164"/>
                  <a:ext cx="4" cy="4"/>
                </a:xfrm>
                <a:custGeom>
                  <a:avLst/>
                  <a:gdLst>
                    <a:gd name="T0" fmla="*/ 0 w 8"/>
                    <a:gd name="T1" fmla="*/ 8 h 8"/>
                    <a:gd name="T2" fmla="*/ 0 w 8"/>
                    <a:gd name="T3" fmla="*/ 8 h 8"/>
                    <a:gd name="T4" fmla="*/ 8 w 8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1" name="Freeform 100"/>
                <p:cNvSpPr>
                  <a:spLocks/>
                </p:cNvSpPr>
                <p:nvPr/>
              </p:nvSpPr>
              <p:spPr bwMode="auto">
                <a:xfrm>
                  <a:off x="4753" y="3153"/>
                  <a:ext cx="3" cy="11"/>
                </a:xfrm>
                <a:custGeom>
                  <a:avLst/>
                  <a:gdLst>
                    <a:gd name="T0" fmla="*/ 0 w 7"/>
                    <a:gd name="T1" fmla="*/ 22 h 22"/>
                    <a:gd name="T2" fmla="*/ 0 w 7"/>
                    <a:gd name="T3" fmla="*/ 22 h 22"/>
                    <a:gd name="T4" fmla="*/ 7 w 7"/>
                    <a:gd name="T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2" name="Freeform 101"/>
                <p:cNvSpPr>
                  <a:spLocks/>
                </p:cNvSpPr>
                <p:nvPr/>
              </p:nvSpPr>
              <p:spPr bwMode="auto">
                <a:xfrm>
                  <a:off x="4764" y="3130"/>
                  <a:ext cx="3" cy="4"/>
                </a:xfrm>
                <a:custGeom>
                  <a:avLst/>
                  <a:gdLst>
                    <a:gd name="T0" fmla="*/ 0 w 7"/>
                    <a:gd name="T1" fmla="*/ 8 h 8"/>
                    <a:gd name="T2" fmla="*/ 0 w 7"/>
                    <a:gd name="T3" fmla="*/ 8 h 8"/>
                    <a:gd name="T4" fmla="*/ 7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3" name="Freeform 102"/>
                <p:cNvSpPr>
                  <a:spLocks/>
                </p:cNvSpPr>
                <p:nvPr/>
              </p:nvSpPr>
              <p:spPr bwMode="auto">
                <a:xfrm>
                  <a:off x="4767" y="3127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4" name="Freeform 103"/>
                <p:cNvSpPr>
                  <a:spLocks/>
                </p:cNvSpPr>
                <p:nvPr/>
              </p:nvSpPr>
              <p:spPr bwMode="auto">
                <a:xfrm>
                  <a:off x="4767" y="3123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5" name="Freeform 104"/>
                <p:cNvSpPr>
                  <a:spLocks/>
                </p:cNvSpPr>
                <p:nvPr/>
              </p:nvSpPr>
              <p:spPr bwMode="auto">
                <a:xfrm>
                  <a:off x="4767" y="3119"/>
                  <a:ext cx="4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6" name="Freeform 105"/>
                <p:cNvSpPr>
                  <a:spLocks/>
                </p:cNvSpPr>
                <p:nvPr/>
              </p:nvSpPr>
              <p:spPr bwMode="auto">
                <a:xfrm>
                  <a:off x="4775" y="3040"/>
                  <a:ext cx="29" cy="67"/>
                </a:xfrm>
                <a:custGeom>
                  <a:avLst/>
                  <a:gdLst>
                    <a:gd name="T0" fmla="*/ 0 w 59"/>
                    <a:gd name="T1" fmla="*/ 134 h 134"/>
                    <a:gd name="T2" fmla="*/ 0 w 59"/>
                    <a:gd name="T3" fmla="*/ 134 h 134"/>
                    <a:gd name="T4" fmla="*/ 59 w 59"/>
                    <a:gd name="T5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9" h="134">
                      <a:moveTo>
                        <a:pt x="0" y="134"/>
                      </a:moveTo>
                      <a:lnTo>
                        <a:pt x="0" y="134"/>
                      </a:lnTo>
                      <a:lnTo>
                        <a:pt x="59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7" name="Freeform 106"/>
                <p:cNvSpPr>
                  <a:spLocks/>
                </p:cNvSpPr>
                <p:nvPr/>
              </p:nvSpPr>
              <p:spPr bwMode="auto">
                <a:xfrm>
                  <a:off x="4804" y="2968"/>
                  <a:ext cx="26" cy="72"/>
                </a:xfrm>
                <a:custGeom>
                  <a:avLst/>
                  <a:gdLst>
                    <a:gd name="T0" fmla="*/ 0 w 51"/>
                    <a:gd name="T1" fmla="*/ 142 h 142"/>
                    <a:gd name="T2" fmla="*/ 0 w 51"/>
                    <a:gd name="T3" fmla="*/ 142 h 142"/>
                    <a:gd name="T4" fmla="*/ 51 w 51"/>
                    <a:gd name="T5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" h="142">
                      <a:moveTo>
                        <a:pt x="0" y="142"/>
                      </a:moveTo>
                      <a:lnTo>
                        <a:pt x="0" y="142"/>
                      </a:lnTo>
                      <a:lnTo>
                        <a:pt x="51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8" name="Freeform 107"/>
                <p:cNvSpPr>
                  <a:spLocks/>
                </p:cNvSpPr>
                <p:nvPr/>
              </p:nvSpPr>
              <p:spPr bwMode="auto">
                <a:xfrm>
                  <a:off x="4834" y="2957"/>
                  <a:ext cx="4" cy="3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9" name="Freeform 108"/>
                <p:cNvSpPr>
                  <a:spLocks/>
                </p:cNvSpPr>
                <p:nvPr/>
              </p:nvSpPr>
              <p:spPr bwMode="auto">
                <a:xfrm>
                  <a:off x="4838" y="2953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0" name="Freeform 109"/>
                <p:cNvSpPr>
                  <a:spLocks/>
                </p:cNvSpPr>
                <p:nvPr/>
              </p:nvSpPr>
              <p:spPr bwMode="auto">
                <a:xfrm>
                  <a:off x="4838" y="2949"/>
                  <a:ext cx="3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1" name="Freeform 110"/>
                <p:cNvSpPr>
                  <a:spLocks/>
                </p:cNvSpPr>
                <p:nvPr/>
              </p:nvSpPr>
              <p:spPr bwMode="auto">
                <a:xfrm>
                  <a:off x="4841" y="2945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2" name="Freeform 111"/>
                <p:cNvSpPr>
                  <a:spLocks/>
                </p:cNvSpPr>
                <p:nvPr/>
              </p:nvSpPr>
              <p:spPr bwMode="auto">
                <a:xfrm>
                  <a:off x="4849" y="2915"/>
                  <a:ext cx="7" cy="12"/>
                </a:xfrm>
                <a:custGeom>
                  <a:avLst/>
                  <a:gdLst>
                    <a:gd name="T0" fmla="*/ 0 w 15"/>
                    <a:gd name="T1" fmla="*/ 22 h 22"/>
                    <a:gd name="T2" fmla="*/ 0 w 15"/>
                    <a:gd name="T3" fmla="*/ 22 h 22"/>
                    <a:gd name="T4" fmla="*/ 15 w 15"/>
                    <a:gd name="T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3" name="Freeform 112"/>
                <p:cNvSpPr>
                  <a:spLocks/>
                </p:cNvSpPr>
                <p:nvPr/>
              </p:nvSpPr>
              <p:spPr bwMode="auto">
                <a:xfrm>
                  <a:off x="4856" y="2911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4" name="Freeform 113"/>
                <p:cNvSpPr>
                  <a:spLocks/>
                </p:cNvSpPr>
                <p:nvPr/>
              </p:nvSpPr>
              <p:spPr bwMode="auto">
                <a:xfrm>
                  <a:off x="4856" y="2908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5" name="Freeform 114"/>
                <p:cNvSpPr>
                  <a:spLocks/>
                </p:cNvSpPr>
                <p:nvPr/>
              </p:nvSpPr>
              <p:spPr bwMode="auto">
                <a:xfrm>
                  <a:off x="4856" y="2900"/>
                  <a:ext cx="4" cy="8"/>
                </a:xfrm>
                <a:custGeom>
                  <a:avLst/>
                  <a:gdLst>
                    <a:gd name="T0" fmla="*/ 0 w 7"/>
                    <a:gd name="T1" fmla="*/ 15 h 15"/>
                    <a:gd name="T2" fmla="*/ 0 w 7"/>
                    <a:gd name="T3" fmla="*/ 15 h 15"/>
                    <a:gd name="T4" fmla="*/ 7 w 7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6" name="Freeform 115"/>
                <p:cNvSpPr>
                  <a:spLocks/>
                </p:cNvSpPr>
                <p:nvPr/>
              </p:nvSpPr>
              <p:spPr bwMode="auto">
                <a:xfrm>
                  <a:off x="4874" y="2847"/>
                  <a:ext cx="0" cy="8"/>
                </a:xfrm>
                <a:custGeom>
                  <a:avLst/>
                  <a:gdLst>
                    <a:gd name="T0" fmla="*/ 15 h 15"/>
                    <a:gd name="T1" fmla="*/ 15 h 15"/>
                    <a:gd name="T2" fmla="*/ 0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7" name="Freeform 116"/>
                <p:cNvSpPr>
                  <a:spLocks/>
                </p:cNvSpPr>
                <p:nvPr/>
              </p:nvSpPr>
              <p:spPr bwMode="auto">
                <a:xfrm>
                  <a:off x="4874" y="2846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8" name="Freeform 117"/>
                <p:cNvSpPr>
                  <a:spLocks/>
                </p:cNvSpPr>
                <p:nvPr/>
              </p:nvSpPr>
              <p:spPr bwMode="auto">
                <a:xfrm>
                  <a:off x="4874" y="2844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9" name="Freeform 118"/>
                <p:cNvSpPr>
                  <a:spLocks/>
                </p:cNvSpPr>
                <p:nvPr/>
              </p:nvSpPr>
              <p:spPr bwMode="auto">
                <a:xfrm>
                  <a:off x="4874" y="2840"/>
                  <a:ext cx="4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0" name="Freeform 119"/>
                <p:cNvSpPr>
                  <a:spLocks/>
                </p:cNvSpPr>
                <p:nvPr/>
              </p:nvSpPr>
              <p:spPr bwMode="auto">
                <a:xfrm>
                  <a:off x="4878" y="2821"/>
                  <a:ext cx="4" cy="12"/>
                </a:xfrm>
                <a:custGeom>
                  <a:avLst/>
                  <a:gdLst>
                    <a:gd name="T0" fmla="*/ 0 w 8"/>
                    <a:gd name="T1" fmla="*/ 23 h 23"/>
                    <a:gd name="T2" fmla="*/ 0 w 8"/>
                    <a:gd name="T3" fmla="*/ 23 h 23"/>
                    <a:gd name="T4" fmla="*/ 8 w 8"/>
                    <a:gd name="T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1" name="Freeform 120"/>
                <p:cNvSpPr>
                  <a:spLocks/>
                </p:cNvSpPr>
                <p:nvPr/>
              </p:nvSpPr>
              <p:spPr bwMode="auto">
                <a:xfrm>
                  <a:off x="4882" y="2806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2" name="Freeform 121"/>
                <p:cNvSpPr>
                  <a:spLocks/>
                </p:cNvSpPr>
                <p:nvPr/>
              </p:nvSpPr>
              <p:spPr bwMode="auto">
                <a:xfrm>
                  <a:off x="4882" y="2802"/>
                  <a:ext cx="4" cy="4"/>
                </a:xfrm>
                <a:custGeom>
                  <a:avLst/>
                  <a:gdLst>
                    <a:gd name="T0" fmla="*/ 0 w 7"/>
                    <a:gd name="T1" fmla="*/ 7 h 7"/>
                    <a:gd name="T2" fmla="*/ 0 w 7"/>
                    <a:gd name="T3" fmla="*/ 7 h 7"/>
                    <a:gd name="T4" fmla="*/ 7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3" name="Freeform 122"/>
                <p:cNvSpPr>
                  <a:spLocks/>
                </p:cNvSpPr>
                <p:nvPr/>
              </p:nvSpPr>
              <p:spPr bwMode="auto">
                <a:xfrm>
                  <a:off x="4886" y="2798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4" name="Freeform 123"/>
                <p:cNvSpPr>
                  <a:spLocks/>
                </p:cNvSpPr>
                <p:nvPr/>
              </p:nvSpPr>
              <p:spPr bwMode="auto">
                <a:xfrm>
                  <a:off x="4886" y="2795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5" name="Freeform 124"/>
                <p:cNvSpPr>
                  <a:spLocks/>
                </p:cNvSpPr>
                <p:nvPr/>
              </p:nvSpPr>
              <p:spPr bwMode="auto">
                <a:xfrm>
                  <a:off x="4889" y="2772"/>
                  <a:ext cx="0" cy="12"/>
                </a:xfrm>
                <a:custGeom>
                  <a:avLst/>
                  <a:gdLst>
                    <a:gd name="T0" fmla="*/ 23 h 23"/>
                    <a:gd name="T1" fmla="*/ 23 h 23"/>
                    <a:gd name="T2" fmla="*/ 0 h 2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6" name="Freeform 125"/>
                <p:cNvSpPr>
                  <a:spLocks/>
                </p:cNvSpPr>
                <p:nvPr/>
              </p:nvSpPr>
              <p:spPr bwMode="auto">
                <a:xfrm>
                  <a:off x="4893" y="2761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7" name="Freeform 126"/>
                <p:cNvSpPr>
                  <a:spLocks/>
                </p:cNvSpPr>
                <p:nvPr/>
              </p:nvSpPr>
              <p:spPr bwMode="auto">
                <a:xfrm>
                  <a:off x="4893" y="2757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8" name="Freeform 127"/>
                <p:cNvSpPr>
                  <a:spLocks/>
                </p:cNvSpPr>
                <p:nvPr/>
              </p:nvSpPr>
              <p:spPr bwMode="auto">
                <a:xfrm>
                  <a:off x="4893" y="2755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9" name="Freeform 128"/>
                <p:cNvSpPr>
                  <a:spLocks/>
                </p:cNvSpPr>
                <p:nvPr/>
              </p:nvSpPr>
              <p:spPr bwMode="auto">
                <a:xfrm>
                  <a:off x="4893" y="2749"/>
                  <a:ext cx="4" cy="8"/>
                </a:xfrm>
                <a:custGeom>
                  <a:avLst/>
                  <a:gdLst>
                    <a:gd name="T0" fmla="*/ 0 w 8"/>
                    <a:gd name="T1" fmla="*/ 15 h 15"/>
                    <a:gd name="T2" fmla="*/ 0 w 8"/>
                    <a:gd name="T3" fmla="*/ 15 h 15"/>
                    <a:gd name="T4" fmla="*/ 8 w 8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0" name="Freeform 129"/>
                <p:cNvSpPr>
                  <a:spLocks/>
                </p:cNvSpPr>
                <p:nvPr/>
              </p:nvSpPr>
              <p:spPr bwMode="auto">
                <a:xfrm>
                  <a:off x="4900" y="2693"/>
                  <a:ext cx="0" cy="7"/>
                </a:xfrm>
                <a:custGeom>
                  <a:avLst/>
                  <a:gdLst>
                    <a:gd name="T0" fmla="*/ 15 h 15"/>
                    <a:gd name="T1" fmla="*/ 15 h 15"/>
                    <a:gd name="T2" fmla="*/ 0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1" name="Freeform 130"/>
                <p:cNvSpPr>
                  <a:spLocks/>
                </p:cNvSpPr>
                <p:nvPr/>
              </p:nvSpPr>
              <p:spPr bwMode="auto">
                <a:xfrm>
                  <a:off x="4900" y="2691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2" name="Freeform 131"/>
                <p:cNvSpPr>
                  <a:spLocks/>
                </p:cNvSpPr>
                <p:nvPr/>
              </p:nvSpPr>
              <p:spPr bwMode="auto">
                <a:xfrm>
                  <a:off x="4900" y="2689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3" name="Freeform 132"/>
                <p:cNvSpPr>
                  <a:spLocks/>
                </p:cNvSpPr>
                <p:nvPr/>
              </p:nvSpPr>
              <p:spPr bwMode="auto">
                <a:xfrm>
                  <a:off x="4900" y="2674"/>
                  <a:ext cx="0" cy="15"/>
                </a:xfrm>
                <a:custGeom>
                  <a:avLst/>
                  <a:gdLst>
                    <a:gd name="T0" fmla="*/ 30 h 30"/>
                    <a:gd name="T1" fmla="*/ 30 h 30"/>
                    <a:gd name="T2" fmla="*/ 0 h 3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4" name="Freeform 133"/>
                <p:cNvSpPr>
                  <a:spLocks/>
                </p:cNvSpPr>
                <p:nvPr/>
              </p:nvSpPr>
              <p:spPr bwMode="auto">
                <a:xfrm>
                  <a:off x="4900" y="2659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5" name="Freeform 134"/>
                <p:cNvSpPr>
                  <a:spLocks/>
                </p:cNvSpPr>
                <p:nvPr/>
              </p:nvSpPr>
              <p:spPr bwMode="auto">
                <a:xfrm>
                  <a:off x="4900" y="2655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6" name="Freeform 135"/>
                <p:cNvSpPr>
                  <a:spLocks/>
                </p:cNvSpPr>
                <p:nvPr/>
              </p:nvSpPr>
              <p:spPr bwMode="auto">
                <a:xfrm>
                  <a:off x="4900" y="2653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7" name="Freeform 136"/>
                <p:cNvSpPr>
                  <a:spLocks/>
                </p:cNvSpPr>
                <p:nvPr/>
              </p:nvSpPr>
              <p:spPr bwMode="auto">
                <a:xfrm>
                  <a:off x="4900" y="2648"/>
                  <a:ext cx="0" cy="7"/>
                </a:xfrm>
                <a:custGeom>
                  <a:avLst/>
                  <a:gdLst>
                    <a:gd name="T0" fmla="*/ 15 h 15"/>
                    <a:gd name="T1" fmla="*/ 15 h 15"/>
                    <a:gd name="T2" fmla="*/ 0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8" name="Freeform 137"/>
                <p:cNvSpPr>
                  <a:spLocks/>
                </p:cNvSpPr>
                <p:nvPr/>
              </p:nvSpPr>
              <p:spPr bwMode="auto">
                <a:xfrm>
                  <a:off x="4900" y="2633"/>
                  <a:ext cx="0" cy="7"/>
                </a:xfrm>
                <a:custGeom>
                  <a:avLst/>
                  <a:gdLst>
                    <a:gd name="T0" fmla="*/ 15 h 15"/>
                    <a:gd name="T1" fmla="*/ 15 h 15"/>
                    <a:gd name="T2" fmla="*/ 0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9" name="Freeform 138"/>
                <p:cNvSpPr>
                  <a:spLocks/>
                </p:cNvSpPr>
                <p:nvPr/>
              </p:nvSpPr>
              <p:spPr bwMode="auto">
                <a:xfrm>
                  <a:off x="4900" y="2486"/>
                  <a:ext cx="0" cy="139"/>
                </a:xfrm>
                <a:custGeom>
                  <a:avLst/>
                  <a:gdLst>
                    <a:gd name="T0" fmla="*/ 276 h 276"/>
                    <a:gd name="T1" fmla="*/ 276 h 276"/>
                    <a:gd name="T2" fmla="*/ 0 h 27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76">
                      <a:moveTo>
                        <a:pt x="0" y="276"/>
                      </a:moveTo>
                      <a:lnTo>
                        <a:pt x="0" y="27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0" name="Freeform 139"/>
                <p:cNvSpPr>
                  <a:spLocks/>
                </p:cNvSpPr>
                <p:nvPr/>
              </p:nvSpPr>
              <p:spPr bwMode="auto">
                <a:xfrm>
                  <a:off x="4900" y="2346"/>
                  <a:ext cx="0" cy="140"/>
                </a:xfrm>
                <a:custGeom>
                  <a:avLst/>
                  <a:gdLst>
                    <a:gd name="T0" fmla="*/ 276 h 276"/>
                    <a:gd name="T1" fmla="*/ 276 h 276"/>
                    <a:gd name="T2" fmla="*/ 0 h 27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76">
                      <a:moveTo>
                        <a:pt x="0" y="276"/>
                      </a:moveTo>
                      <a:lnTo>
                        <a:pt x="0" y="27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1" name="Freeform 140"/>
                <p:cNvSpPr>
                  <a:spLocks/>
                </p:cNvSpPr>
                <p:nvPr/>
              </p:nvSpPr>
              <p:spPr bwMode="auto">
                <a:xfrm>
                  <a:off x="4900" y="2331"/>
                  <a:ext cx="0" cy="8"/>
                </a:xfrm>
                <a:custGeom>
                  <a:avLst/>
                  <a:gdLst>
                    <a:gd name="T0" fmla="*/ 15 h 15"/>
                    <a:gd name="T1" fmla="*/ 15 h 15"/>
                    <a:gd name="T2" fmla="*/ 0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2" name="Freeform 141"/>
                <p:cNvSpPr>
                  <a:spLocks/>
                </p:cNvSpPr>
                <p:nvPr/>
              </p:nvSpPr>
              <p:spPr bwMode="auto">
                <a:xfrm>
                  <a:off x="4900" y="2316"/>
                  <a:ext cx="0" cy="7"/>
                </a:xfrm>
                <a:custGeom>
                  <a:avLst/>
                  <a:gdLst>
                    <a:gd name="T0" fmla="*/ 15 h 15"/>
                    <a:gd name="T1" fmla="*/ 15 h 15"/>
                    <a:gd name="T2" fmla="*/ 0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3" name="Freeform 142"/>
                <p:cNvSpPr>
                  <a:spLocks/>
                </p:cNvSpPr>
                <p:nvPr/>
              </p:nvSpPr>
              <p:spPr bwMode="auto">
                <a:xfrm>
                  <a:off x="4900" y="2314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4" name="Freeform 143"/>
                <p:cNvSpPr>
                  <a:spLocks/>
                </p:cNvSpPr>
                <p:nvPr/>
              </p:nvSpPr>
              <p:spPr bwMode="auto">
                <a:xfrm>
                  <a:off x="4900" y="2312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5" name="Freeform 144"/>
                <p:cNvSpPr>
                  <a:spLocks/>
                </p:cNvSpPr>
                <p:nvPr/>
              </p:nvSpPr>
              <p:spPr bwMode="auto">
                <a:xfrm>
                  <a:off x="4900" y="2308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6" name="Freeform 145"/>
                <p:cNvSpPr>
                  <a:spLocks/>
                </p:cNvSpPr>
                <p:nvPr/>
              </p:nvSpPr>
              <p:spPr bwMode="auto">
                <a:xfrm>
                  <a:off x="4900" y="2282"/>
                  <a:ext cx="0" cy="15"/>
                </a:xfrm>
                <a:custGeom>
                  <a:avLst/>
                  <a:gdLst>
                    <a:gd name="T0" fmla="*/ 30 h 30"/>
                    <a:gd name="T1" fmla="*/ 30 h 30"/>
                    <a:gd name="T2" fmla="*/ 0 h 3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7" name="Freeform 146"/>
                <p:cNvSpPr>
                  <a:spLocks/>
                </p:cNvSpPr>
                <p:nvPr/>
              </p:nvSpPr>
              <p:spPr bwMode="auto">
                <a:xfrm>
                  <a:off x="4900" y="2278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8" name="Freeform 147"/>
                <p:cNvSpPr>
                  <a:spLocks/>
                </p:cNvSpPr>
                <p:nvPr/>
              </p:nvSpPr>
              <p:spPr bwMode="auto">
                <a:xfrm>
                  <a:off x="4900" y="2276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9" name="Freeform 148"/>
                <p:cNvSpPr>
                  <a:spLocks/>
                </p:cNvSpPr>
                <p:nvPr/>
              </p:nvSpPr>
              <p:spPr bwMode="auto">
                <a:xfrm>
                  <a:off x="4900" y="2270"/>
                  <a:ext cx="0" cy="8"/>
                </a:xfrm>
                <a:custGeom>
                  <a:avLst/>
                  <a:gdLst>
                    <a:gd name="T0" fmla="*/ 15 h 15"/>
                    <a:gd name="T1" fmla="*/ 15 h 15"/>
                    <a:gd name="T2" fmla="*/ 0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0" name="Freeform 149"/>
                <p:cNvSpPr>
                  <a:spLocks/>
                </p:cNvSpPr>
                <p:nvPr/>
              </p:nvSpPr>
              <p:spPr bwMode="auto">
                <a:xfrm>
                  <a:off x="4893" y="2214"/>
                  <a:ext cx="4" cy="7"/>
                </a:xfrm>
                <a:custGeom>
                  <a:avLst/>
                  <a:gdLst>
                    <a:gd name="T0" fmla="*/ 8 w 8"/>
                    <a:gd name="T1" fmla="*/ 15 h 15"/>
                    <a:gd name="T2" fmla="*/ 8 w 8"/>
                    <a:gd name="T3" fmla="*/ 15 h 15"/>
                    <a:gd name="T4" fmla="*/ 0 w 8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15">
                      <a:moveTo>
                        <a:pt x="8" y="15"/>
                      </a:moveTo>
                      <a:lnTo>
                        <a:pt x="8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1" name="Freeform 150"/>
                <p:cNvSpPr>
                  <a:spLocks/>
                </p:cNvSpPr>
                <p:nvPr/>
              </p:nvSpPr>
              <p:spPr bwMode="auto">
                <a:xfrm>
                  <a:off x="4893" y="2212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2" name="Freeform 151"/>
                <p:cNvSpPr>
                  <a:spLocks/>
                </p:cNvSpPr>
                <p:nvPr/>
              </p:nvSpPr>
              <p:spPr bwMode="auto">
                <a:xfrm>
                  <a:off x="4893" y="2210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3" name="Freeform 152"/>
                <p:cNvSpPr>
                  <a:spLocks/>
                </p:cNvSpPr>
                <p:nvPr/>
              </p:nvSpPr>
              <p:spPr bwMode="auto">
                <a:xfrm>
                  <a:off x="4893" y="2206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4" name="Freeform 153"/>
                <p:cNvSpPr>
                  <a:spLocks/>
                </p:cNvSpPr>
                <p:nvPr/>
              </p:nvSpPr>
              <p:spPr bwMode="auto">
                <a:xfrm>
                  <a:off x="4889" y="2188"/>
                  <a:ext cx="0" cy="11"/>
                </a:xfrm>
                <a:custGeom>
                  <a:avLst/>
                  <a:gdLst>
                    <a:gd name="T0" fmla="*/ 22 h 22"/>
                    <a:gd name="T1" fmla="*/ 22 h 22"/>
                    <a:gd name="T2" fmla="*/ 0 h 2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5" name="Freeform 154"/>
                <p:cNvSpPr>
                  <a:spLocks/>
                </p:cNvSpPr>
                <p:nvPr/>
              </p:nvSpPr>
              <p:spPr bwMode="auto">
                <a:xfrm>
                  <a:off x="4886" y="2172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6" name="Freeform 155"/>
                <p:cNvSpPr>
                  <a:spLocks/>
                </p:cNvSpPr>
                <p:nvPr/>
              </p:nvSpPr>
              <p:spPr bwMode="auto">
                <a:xfrm>
                  <a:off x="4886" y="2169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7" name="Freeform 156"/>
                <p:cNvSpPr>
                  <a:spLocks/>
                </p:cNvSpPr>
                <p:nvPr/>
              </p:nvSpPr>
              <p:spPr bwMode="auto">
                <a:xfrm>
                  <a:off x="4882" y="2165"/>
                  <a:ext cx="4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8" name="Freeform 157"/>
                <p:cNvSpPr>
                  <a:spLocks/>
                </p:cNvSpPr>
                <p:nvPr/>
              </p:nvSpPr>
              <p:spPr bwMode="auto">
                <a:xfrm>
                  <a:off x="4882" y="2161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9" name="Freeform 158"/>
                <p:cNvSpPr>
                  <a:spLocks/>
                </p:cNvSpPr>
                <p:nvPr/>
              </p:nvSpPr>
              <p:spPr bwMode="auto">
                <a:xfrm>
                  <a:off x="4878" y="2139"/>
                  <a:ext cx="4" cy="11"/>
                </a:xfrm>
                <a:custGeom>
                  <a:avLst/>
                  <a:gdLst>
                    <a:gd name="T0" fmla="*/ 8 w 8"/>
                    <a:gd name="T1" fmla="*/ 22 h 22"/>
                    <a:gd name="T2" fmla="*/ 8 w 8"/>
                    <a:gd name="T3" fmla="*/ 22 h 22"/>
                    <a:gd name="T4" fmla="*/ 0 w 8"/>
                    <a:gd name="T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22">
                      <a:moveTo>
                        <a:pt x="8" y="22"/>
                      </a:moveTo>
                      <a:lnTo>
                        <a:pt x="8" y="2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0" name="Freeform 159"/>
                <p:cNvSpPr>
                  <a:spLocks/>
                </p:cNvSpPr>
                <p:nvPr/>
              </p:nvSpPr>
              <p:spPr bwMode="auto">
                <a:xfrm>
                  <a:off x="4874" y="2127"/>
                  <a:ext cx="4" cy="4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1" name="Freeform 160"/>
                <p:cNvSpPr>
                  <a:spLocks/>
                </p:cNvSpPr>
                <p:nvPr/>
              </p:nvSpPr>
              <p:spPr bwMode="auto">
                <a:xfrm>
                  <a:off x="4874" y="2123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2" name="Freeform 161"/>
                <p:cNvSpPr>
                  <a:spLocks/>
                </p:cNvSpPr>
                <p:nvPr/>
              </p:nvSpPr>
              <p:spPr bwMode="auto">
                <a:xfrm>
                  <a:off x="4874" y="2122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3" name="Freeform 162"/>
                <p:cNvSpPr>
                  <a:spLocks/>
                </p:cNvSpPr>
                <p:nvPr/>
              </p:nvSpPr>
              <p:spPr bwMode="auto">
                <a:xfrm>
                  <a:off x="4874" y="2116"/>
                  <a:ext cx="0" cy="7"/>
                </a:xfrm>
                <a:custGeom>
                  <a:avLst/>
                  <a:gdLst>
                    <a:gd name="T0" fmla="*/ 15 h 15"/>
                    <a:gd name="T1" fmla="*/ 15 h 15"/>
                    <a:gd name="T2" fmla="*/ 0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4" name="Freeform 163"/>
                <p:cNvSpPr>
                  <a:spLocks/>
                </p:cNvSpPr>
                <p:nvPr/>
              </p:nvSpPr>
              <p:spPr bwMode="auto">
                <a:xfrm>
                  <a:off x="4856" y="2063"/>
                  <a:ext cx="4" cy="8"/>
                </a:xfrm>
                <a:custGeom>
                  <a:avLst/>
                  <a:gdLst>
                    <a:gd name="T0" fmla="*/ 7 w 7"/>
                    <a:gd name="T1" fmla="*/ 15 h 15"/>
                    <a:gd name="T2" fmla="*/ 7 w 7"/>
                    <a:gd name="T3" fmla="*/ 15 h 15"/>
                    <a:gd name="T4" fmla="*/ 0 w 7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15">
                      <a:moveTo>
                        <a:pt x="7" y="15"/>
                      </a:moveTo>
                      <a:lnTo>
                        <a:pt x="7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5" name="Freeform 164"/>
                <p:cNvSpPr>
                  <a:spLocks/>
                </p:cNvSpPr>
                <p:nvPr/>
              </p:nvSpPr>
              <p:spPr bwMode="auto">
                <a:xfrm>
                  <a:off x="4856" y="2060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6" name="Freeform 165"/>
                <p:cNvSpPr>
                  <a:spLocks/>
                </p:cNvSpPr>
                <p:nvPr/>
              </p:nvSpPr>
              <p:spPr bwMode="auto">
                <a:xfrm>
                  <a:off x="4856" y="2056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7" name="Freeform 166"/>
                <p:cNvSpPr>
                  <a:spLocks/>
                </p:cNvSpPr>
                <p:nvPr/>
              </p:nvSpPr>
              <p:spPr bwMode="auto">
                <a:xfrm>
                  <a:off x="4849" y="2044"/>
                  <a:ext cx="7" cy="12"/>
                </a:xfrm>
                <a:custGeom>
                  <a:avLst/>
                  <a:gdLst>
                    <a:gd name="T0" fmla="*/ 15 w 15"/>
                    <a:gd name="T1" fmla="*/ 23 h 23"/>
                    <a:gd name="T2" fmla="*/ 15 w 15"/>
                    <a:gd name="T3" fmla="*/ 23 h 23"/>
                    <a:gd name="T4" fmla="*/ 0 w 15"/>
                    <a:gd name="T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23">
                      <a:moveTo>
                        <a:pt x="15" y="23"/>
                      </a:moveTo>
                      <a:lnTo>
                        <a:pt x="15" y="2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8" name="Freeform 167"/>
                <p:cNvSpPr>
                  <a:spLocks/>
                </p:cNvSpPr>
                <p:nvPr/>
              </p:nvSpPr>
              <p:spPr bwMode="auto">
                <a:xfrm>
                  <a:off x="4841" y="2022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9" name="Freeform 168"/>
                <p:cNvSpPr>
                  <a:spLocks/>
                </p:cNvSpPr>
                <p:nvPr/>
              </p:nvSpPr>
              <p:spPr bwMode="auto">
                <a:xfrm>
                  <a:off x="4838" y="2018"/>
                  <a:ext cx="3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0" name="Freeform 169"/>
                <p:cNvSpPr>
                  <a:spLocks/>
                </p:cNvSpPr>
                <p:nvPr/>
              </p:nvSpPr>
              <p:spPr bwMode="auto">
                <a:xfrm>
                  <a:off x="4838" y="2014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1" name="Freeform 170"/>
                <p:cNvSpPr>
                  <a:spLocks/>
                </p:cNvSpPr>
                <p:nvPr/>
              </p:nvSpPr>
              <p:spPr bwMode="auto">
                <a:xfrm>
                  <a:off x="4834" y="2010"/>
                  <a:ext cx="4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2" name="Freeform 171"/>
                <p:cNvSpPr>
                  <a:spLocks/>
                </p:cNvSpPr>
                <p:nvPr/>
              </p:nvSpPr>
              <p:spPr bwMode="auto">
                <a:xfrm>
                  <a:off x="4804" y="1931"/>
                  <a:ext cx="26" cy="72"/>
                </a:xfrm>
                <a:custGeom>
                  <a:avLst/>
                  <a:gdLst>
                    <a:gd name="T0" fmla="*/ 51 w 51"/>
                    <a:gd name="T1" fmla="*/ 141 h 141"/>
                    <a:gd name="T2" fmla="*/ 51 w 51"/>
                    <a:gd name="T3" fmla="*/ 141 h 141"/>
                    <a:gd name="T4" fmla="*/ 0 w 51"/>
                    <a:gd name="T5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" h="141">
                      <a:moveTo>
                        <a:pt x="51" y="141"/>
                      </a:moveTo>
                      <a:lnTo>
                        <a:pt x="51" y="14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3" name="Freeform 172"/>
                <p:cNvSpPr>
                  <a:spLocks/>
                </p:cNvSpPr>
                <p:nvPr/>
              </p:nvSpPr>
              <p:spPr bwMode="auto">
                <a:xfrm>
                  <a:off x="4775" y="1863"/>
                  <a:ext cx="29" cy="68"/>
                </a:xfrm>
                <a:custGeom>
                  <a:avLst/>
                  <a:gdLst>
                    <a:gd name="T0" fmla="*/ 59 w 59"/>
                    <a:gd name="T1" fmla="*/ 135 h 135"/>
                    <a:gd name="T2" fmla="*/ 59 w 59"/>
                    <a:gd name="T3" fmla="*/ 135 h 135"/>
                    <a:gd name="T4" fmla="*/ 0 w 59"/>
                    <a:gd name="T5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9" h="135">
                      <a:moveTo>
                        <a:pt x="59" y="135"/>
                      </a:moveTo>
                      <a:lnTo>
                        <a:pt x="59" y="13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4" name="Freeform 173"/>
                <p:cNvSpPr>
                  <a:spLocks/>
                </p:cNvSpPr>
                <p:nvPr/>
              </p:nvSpPr>
              <p:spPr bwMode="auto">
                <a:xfrm>
                  <a:off x="4767" y="1849"/>
                  <a:ext cx="4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5" name="Freeform 174"/>
                <p:cNvSpPr>
                  <a:spLocks/>
                </p:cNvSpPr>
                <p:nvPr/>
              </p:nvSpPr>
              <p:spPr bwMode="auto">
                <a:xfrm>
                  <a:off x="4767" y="1845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6" name="Freeform 175"/>
                <p:cNvSpPr>
                  <a:spLocks/>
                </p:cNvSpPr>
                <p:nvPr/>
              </p:nvSpPr>
              <p:spPr bwMode="auto">
                <a:xfrm>
                  <a:off x="4767" y="1841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7" name="Freeform 176"/>
                <p:cNvSpPr>
                  <a:spLocks/>
                </p:cNvSpPr>
                <p:nvPr/>
              </p:nvSpPr>
              <p:spPr bwMode="auto">
                <a:xfrm>
                  <a:off x="4764" y="1837"/>
                  <a:ext cx="3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8" name="Freeform 177"/>
                <p:cNvSpPr>
                  <a:spLocks/>
                </p:cNvSpPr>
                <p:nvPr/>
              </p:nvSpPr>
              <p:spPr bwMode="auto">
                <a:xfrm>
                  <a:off x="4753" y="1807"/>
                  <a:ext cx="3" cy="11"/>
                </a:xfrm>
                <a:custGeom>
                  <a:avLst/>
                  <a:gdLst>
                    <a:gd name="T0" fmla="*/ 7 w 7"/>
                    <a:gd name="T1" fmla="*/ 23 h 23"/>
                    <a:gd name="T2" fmla="*/ 7 w 7"/>
                    <a:gd name="T3" fmla="*/ 23 h 23"/>
                    <a:gd name="T4" fmla="*/ 0 w 7"/>
                    <a:gd name="T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23">
                      <a:moveTo>
                        <a:pt x="7" y="23"/>
                      </a:moveTo>
                      <a:lnTo>
                        <a:pt x="7" y="2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9" name="Freeform 178"/>
                <p:cNvSpPr>
                  <a:spLocks/>
                </p:cNvSpPr>
                <p:nvPr/>
              </p:nvSpPr>
              <p:spPr bwMode="auto">
                <a:xfrm>
                  <a:off x="4749" y="1803"/>
                  <a:ext cx="4" cy="4"/>
                </a:xfrm>
                <a:custGeom>
                  <a:avLst/>
                  <a:gdLst>
                    <a:gd name="T0" fmla="*/ 8 w 8"/>
                    <a:gd name="T1" fmla="*/ 7 h 7"/>
                    <a:gd name="T2" fmla="*/ 8 w 8"/>
                    <a:gd name="T3" fmla="*/ 7 h 7"/>
                    <a:gd name="T4" fmla="*/ 0 w 8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7"/>
                      </a:moveTo>
                      <a:lnTo>
                        <a:pt x="8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0" name="Freeform 179"/>
                <p:cNvSpPr>
                  <a:spLocks/>
                </p:cNvSpPr>
                <p:nvPr/>
              </p:nvSpPr>
              <p:spPr bwMode="auto">
                <a:xfrm>
                  <a:off x="4749" y="1799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1" name="Freeform 180"/>
                <p:cNvSpPr>
                  <a:spLocks/>
                </p:cNvSpPr>
                <p:nvPr/>
              </p:nvSpPr>
              <p:spPr bwMode="auto">
                <a:xfrm>
                  <a:off x="4745" y="1796"/>
                  <a:ext cx="4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2" name="Freeform 181"/>
                <p:cNvSpPr>
                  <a:spLocks/>
                </p:cNvSpPr>
                <p:nvPr/>
              </p:nvSpPr>
              <p:spPr bwMode="auto">
                <a:xfrm>
                  <a:off x="4720" y="1747"/>
                  <a:ext cx="3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3" name="Freeform 182"/>
                <p:cNvSpPr>
                  <a:spLocks/>
                </p:cNvSpPr>
                <p:nvPr/>
              </p:nvSpPr>
              <p:spPr bwMode="auto">
                <a:xfrm>
                  <a:off x="4720" y="1742"/>
                  <a:ext cx="0" cy="5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4" name="Freeform 183"/>
                <p:cNvSpPr>
                  <a:spLocks/>
                </p:cNvSpPr>
                <p:nvPr/>
              </p:nvSpPr>
              <p:spPr bwMode="auto">
                <a:xfrm>
                  <a:off x="4716" y="1742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5" name="Freeform 184"/>
                <p:cNvSpPr>
                  <a:spLocks/>
                </p:cNvSpPr>
                <p:nvPr/>
              </p:nvSpPr>
              <p:spPr bwMode="auto">
                <a:xfrm>
                  <a:off x="4705" y="1724"/>
                  <a:ext cx="11" cy="18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0 w 22"/>
                    <a:gd name="T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6" name="Freeform 185"/>
                <p:cNvSpPr>
                  <a:spLocks/>
                </p:cNvSpPr>
                <p:nvPr/>
              </p:nvSpPr>
              <p:spPr bwMode="auto">
                <a:xfrm>
                  <a:off x="4697" y="1713"/>
                  <a:ext cx="4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7" name="Freeform 186"/>
                <p:cNvSpPr>
                  <a:spLocks/>
                </p:cNvSpPr>
                <p:nvPr/>
              </p:nvSpPr>
              <p:spPr bwMode="auto">
                <a:xfrm>
                  <a:off x="4694" y="1709"/>
                  <a:ext cx="3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8" name="Freeform 187"/>
                <p:cNvSpPr>
                  <a:spLocks/>
                </p:cNvSpPr>
                <p:nvPr/>
              </p:nvSpPr>
              <p:spPr bwMode="auto">
                <a:xfrm>
                  <a:off x="4694" y="1707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9" name="Freeform 188"/>
                <p:cNvSpPr>
                  <a:spLocks/>
                </p:cNvSpPr>
                <p:nvPr/>
              </p:nvSpPr>
              <p:spPr bwMode="auto">
                <a:xfrm>
                  <a:off x="4668" y="1671"/>
                  <a:ext cx="26" cy="38"/>
                </a:xfrm>
                <a:custGeom>
                  <a:avLst/>
                  <a:gdLst>
                    <a:gd name="T0" fmla="*/ 51 w 51"/>
                    <a:gd name="T1" fmla="*/ 74 h 74"/>
                    <a:gd name="T2" fmla="*/ 51 w 51"/>
                    <a:gd name="T3" fmla="*/ 74 h 74"/>
                    <a:gd name="T4" fmla="*/ 0 w 51"/>
                    <a:gd name="T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" h="74">
                      <a:moveTo>
                        <a:pt x="51" y="74"/>
                      </a:moveTo>
                      <a:lnTo>
                        <a:pt x="51" y="7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0" name="Freeform 189"/>
                <p:cNvSpPr>
                  <a:spLocks/>
                </p:cNvSpPr>
                <p:nvPr/>
              </p:nvSpPr>
              <p:spPr bwMode="auto">
                <a:xfrm>
                  <a:off x="4645" y="1633"/>
                  <a:ext cx="23" cy="38"/>
                </a:xfrm>
                <a:custGeom>
                  <a:avLst/>
                  <a:gdLst>
                    <a:gd name="T0" fmla="*/ 45 w 45"/>
                    <a:gd name="T1" fmla="*/ 75 h 75"/>
                    <a:gd name="T2" fmla="*/ 45 w 45"/>
                    <a:gd name="T3" fmla="*/ 75 h 75"/>
                    <a:gd name="T4" fmla="*/ 0 w 45"/>
                    <a:gd name="T5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" h="75">
                      <a:moveTo>
                        <a:pt x="45" y="75"/>
                      </a:moveTo>
                      <a:lnTo>
                        <a:pt x="45" y="7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1" name="Freeform 190"/>
                <p:cNvSpPr>
                  <a:spLocks/>
                </p:cNvSpPr>
                <p:nvPr/>
              </p:nvSpPr>
              <p:spPr bwMode="auto">
                <a:xfrm>
                  <a:off x="4642" y="1630"/>
                  <a:ext cx="3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2" name="Freeform 191"/>
                <p:cNvSpPr>
                  <a:spLocks/>
                </p:cNvSpPr>
                <p:nvPr/>
              </p:nvSpPr>
              <p:spPr bwMode="auto">
                <a:xfrm>
                  <a:off x="4642" y="1628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3" name="Freeform 192"/>
                <p:cNvSpPr>
                  <a:spLocks/>
                </p:cNvSpPr>
                <p:nvPr/>
              </p:nvSpPr>
              <p:spPr bwMode="auto">
                <a:xfrm>
                  <a:off x="4638" y="1622"/>
                  <a:ext cx="4" cy="8"/>
                </a:xfrm>
                <a:custGeom>
                  <a:avLst/>
                  <a:gdLst>
                    <a:gd name="T0" fmla="*/ 7 w 7"/>
                    <a:gd name="T1" fmla="*/ 15 h 15"/>
                    <a:gd name="T2" fmla="*/ 7 w 7"/>
                    <a:gd name="T3" fmla="*/ 15 h 15"/>
                    <a:gd name="T4" fmla="*/ 0 w 7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15">
                      <a:moveTo>
                        <a:pt x="7" y="15"/>
                      </a:moveTo>
                      <a:lnTo>
                        <a:pt x="7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4" name="Freeform 193"/>
                <p:cNvSpPr>
                  <a:spLocks/>
                </p:cNvSpPr>
                <p:nvPr/>
              </p:nvSpPr>
              <p:spPr bwMode="auto">
                <a:xfrm>
                  <a:off x="4620" y="1600"/>
                  <a:ext cx="11" cy="15"/>
                </a:xfrm>
                <a:custGeom>
                  <a:avLst/>
                  <a:gdLst>
                    <a:gd name="T0" fmla="*/ 22 w 22"/>
                    <a:gd name="T1" fmla="*/ 30 h 30"/>
                    <a:gd name="T2" fmla="*/ 22 w 22"/>
                    <a:gd name="T3" fmla="*/ 30 h 30"/>
                    <a:gd name="T4" fmla="*/ 0 w 22"/>
                    <a:gd name="T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30">
                      <a:moveTo>
                        <a:pt x="22" y="30"/>
                      </a:moveTo>
                      <a:lnTo>
                        <a:pt x="22" y="3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5" name="Freeform 194"/>
                <p:cNvSpPr>
                  <a:spLocks/>
                </p:cNvSpPr>
                <p:nvPr/>
              </p:nvSpPr>
              <p:spPr bwMode="auto">
                <a:xfrm>
                  <a:off x="4620" y="1595"/>
                  <a:ext cx="0" cy="5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6" name="Freeform 195"/>
                <p:cNvSpPr>
                  <a:spLocks/>
                </p:cNvSpPr>
                <p:nvPr/>
              </p:nvSpPr>
              <p:spPr bwMode="auto">
                <a:xfrm>
                  <a:off x="4620" y="1592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7" name="Freeform 196"/>
                <p:cNvSpPr>
                  <a:spLocks/>
                </p:cNvSpPr>
                <p:nvPr/>
              </p:nvSpPr>
              <p:spPr bwMode="auto">
                <a:xfrm>
                  <a:off x="4613" y="1588"/>
                  <a:ext cx="7" cy="4"/>
                </a:xfrm>
                <a:custGeom>
                  <a:avLst/>
                  <a:gdLst>
                    <a:gd name="T0" fmla="*/ 14 w 14"/>
                    <a:gd name="T1" fmla="*/ 8 h 8"/>
                    <a:gd name="T2" fmla="*/ 14 w 14"/>
                    <a:gd name="T3" fmla="*/ 8 h 8"/>
                    <a:gd name="T4" fmla="*/ 0 w 14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8">
                      <a:moveTo>
                        <a:pt x="14" y="8"/>
                      </a:moveTo>
                      <a:lnTo>
                        <a:pt x="14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8" name="Freeform 197"/>
                <p:cNvSpPr>
                  <a:spLocks/>
                </p:cNvSpPr>
                <p:nvPr/>
              </p:nvSpPr>
              <p:spPr bwMode="auto">
                <a:xfrm>
                  <a:off x="4579" y="1546"/>
                  <a:ext cx="4" cy="5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9" name="Freeform 198"/>
                <p:cNvSpPr>
                  <a:spLocks/>
                </p:cNvSpPr>
                <p:nvPr/>
              </p:nvSpPr>
              <p:spPr bwMode="auto">
                <a:xfrm>
                  <a:off x="4576" y="1543"/>
                  <a:ext cx="3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0" name="Freeform 199"/>
                <p:cNvSpPr>
                  <a:spLocks/>
                </p:cNvSpPr>
                <p:nvPr/>
              </p:nvSpPr>
              <p:spPr bwMode="auto">
                <a:xfrm>
                  <a:off x="4576" y="1539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1" name="Freeform 200"/>
                <p:cNvSpPr>
                  <a:spLocks/>
                </p:cNvSpPr>
                <p:nvPr/>
              </p:nvSpPr>
              <p:spPr bwMode="auto">
                <a:xfrm>
                  <a:off x="4565" y="1531"/>
                  <a:ext cx="11" cy="8"/>
                </a:xfrm>
                <a:custGeom>
                  <a:avLst/>
                  <a:gdLst>
                    <a:gd name="T0" fmla="*/ 22 w 22"/>
                    <a:gd name="T1" fmla="*/ 15 h 15"/>
                    <a:gd name="T2" fmla="*/ 22 w 22"/>
                    <a:gd name="T3" fmla="*/ 15 h 15"/>
                    <a:gd name="T4" fmla="*/ 0 w 22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15">
                      <a:moveTo>
                        <a:pt x="22" y="15"/>
                      </a:moveTo>
                      <a:lnTo>
                        <a:pt x="22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2" name="Freeform 201"/>
                <p:cNvSpPr>
                  <a:spLocks/>
                </p:cNvSpPr>
                <p:nvPr/>
              </p:nvSpPr>
              <p:spPr bwMode="auto">
                <a:xfrm>
                  <a:off x="4546" y="1513"/>
                  <a:ext cx="4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3" name="Freeform 202"/>
                <p:cNvSpPr>
                  <a:spLocks/>
                </p:cNvSpPr>
                <p:nvPr/>
              </p:nvSpPr>
              <p:spPr bwMode="auto">
                <a:xfrm>
                  <a:off x="4546" y="1511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4" name="Freeform 203"/>
                <p:cNvSpPr>
                  <a:spLocks/>
                </p:cNvSpPr>
                <p:nvPr/>
              </p:nvSpPr>
              <p:spPr bwMode="auto">
                <a:xfrm>
                  <a:off x="4542" y="1509"/>
                  <a:ext cx="4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5" name="Freeform 204"/>
                <p:cNvSpPr>
                  <a:spLocks/>
                </p:cNvSpPr>
                <p:nvPr/>
              </p:nvSpPr>
              <p:spPr bwMode="auto">
                <a:xfrm>
                  <a:off x="4539" y="1505"/>
                  <a:ext cx="3" cy="4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3" name="Group 406"/>
              <p:cNvGrpSpPr>
                <a:grpSpLocks/>
              </p:cNvGrpSpPr>
              <p:nvPr/>
            </p:nvGrpSpPr>
            <p:grpSpPr bwMode="auto">
              <a:xfrm>
                <a:off x="2770188" y="1629982"/>
                <a:ext cx="4041775" cy="2066925"/>
                <a:chOff x="1985" y="1021"/>
                <a:chExt cx="2546" cy="1302"/>
              </a:xfrm>
            </p:grpSpPr>
            <p:sp>
              <p:nvSpPr>
                <p:cNvPr id="1906" name="Freeform 206"/>
                <p:cNvSpPr>
                  <a:spLocks/>
                </p:cNvSpPr>
                <p:nvPr/>
              </p:nvSpPr>
              <p:spPr bwMode="auto">
                <a:xfrm>
                  <a:off x="4479" y="1445"/>
                  <a:ext cx="52" cy="52"/>
                </a:xfrm>
                <a:custGeom>
                  <a:avLst/>
                  <a:gdLst>
                    <a:gd name="T0" fmla="*/ 103 w 103"/>
                    <a:gd name="T1" fmla="*/ 104 h 104"/>
                    <a:gd name="T2" fmla="*/ 103 w 103"/>
                    <a:gd name="T3" fmla="*/ 104 h 104"/>
                    <a:gd name="T4" fmla="*/ 0 w 103"/>
                    <a:gd name="T5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3" h="104">
                      <a:moveTo>
                        <a:pt x="103" y="104"/>
                      </a:moveTo>
                      <a:lnTo>
                        <a:pt x="103" y="10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7" name="Freeform 207"/>
                <p:cNvSpPr>
                  <a:spLocks/>
                </p:cNvSpPr>
                <p:nvPr/>
              </p:nvSpPr>
              <p:spPr bwMode="auto">
                <a:xfrm>
                  <a:off x="4424" y="1392"/>
                  <a:ext cx="55" cy="53"/>
                </a:xfrm>
                <a:custGeom>
                  <a:avLst/>
                  <a:gdLst>
                    <a:gd name="T0" fmla="*/ 109 w 109"/>
                    <a:gd name="T1" fmla="*/ 105 h 105"/>
                    <a:gd name="T2" fmla="*/ 109 w 109"/>
                    <a:gd name="T3" fmla="*/ 105 h 105"/>
                    <a:gd name="T4" fmla="*/ 0 w 109"/>
                    <a:gd name="T5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9" h="105">
                      <a:moveTo>
                        <a:pt x="109" y="105"/>
                      </a:moveTo>
                      <a:lnTo>
                        <a:pt x="109" y="10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8" name="Freeform 208"/>
                <p:cNvSpPr>
                  <a:spLocks/>
                </p:cNvSpPr>
                <p:nvPr/>
              </p:nvSpPr>
              <p:spPr bwMode="auto">
                <a:xfrm>
                  <a:off x="4417" y="1381"/>
                  <a:ext cx="3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9" name="Freeform 209"/>
                <p:cNvSpPr>
                  <a:spLocks/>
                </p:cNvSpPr>
                <p:nvPr/>
              </p:nvSpPr>
              <p:spPr bwMode="auto">
                <a:xfrm>
                  <a:off x="4413" y="1377"/>
                  <a:ext cx="4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0" name="Freeform 210"/>
                <p:cNvSpPr>
                  <a:spLocks/>
                </p:cNvSpPr>
                <p:nvPr/>
              </p:nvSpPr>
              <p:spPr bwMode="auto">
                <a:xfrm>
                  <a:off x="4410" y="1377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1" name="Freeform 211"/>
                <p:cNvSpPr>
                  <a:spLocks/>
                </p:cNvSpPr>
                <p:nvPr/>
              </p:nvSpPr>
              <p:spPr bwMode="auto">
                <a:xfrm>
                  <a:off x="4406" y="1373"/>
                  <a:ext cx="4" cy="4"/>
                </a:xfrm>
                <a:custGeom>
                  <a:avLst/>
                  <a:gdLst>
                    <a:gd name="T0" fmla="*/ 8 w 8"/>
                    <a:gd name="T1" fmla="*/ 7 h 7"/>
                    <a:gd name="T2" fmla="*/ 8 w 8"/>
                    <a:gd name="T3" fmla="*/ 7 h 7"/>
                    <a:gd name="T4" fmla="*/ 0 w 8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7"/>
                      </a:moveTo>
                      <a:lnTo>
                        <a:pt x="8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2" name="Freeform 212"/>
                <p:cNvSpPr>
                  <a:spLocks/>
                </p:cNvSpPr>
                <p:nvPr/>
              </p:nvSpPr>
              <p:spPr bwMode="auto">
                <a:xfrm>
                  <a:off x="4384" y="1350"/>
                  <a:ext cx="7" cy="8"/>
                </a:xfrm>
                <a:custGeom>
                  <a:avLst/>
                  <a:gdLst>
                    <a:gd name="T0" fmla="*/ 15 w 15"/>
                    <a:gd name="T1" fmla="*/ 15 h 15"/>
                    <a:gd name="T2" fmla="*/ 15 w 15"/>
                    <a:gd name="T3" fmla="*/ 15 h 15"/>
                    <a:gd name="T4" fmla="*/ 0 w 15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15">
                      <a:moveTo>
                        <a:pt x="15" y="15"/>
                      </a:moveTo>
                      <a:lnTo>
                        <a:pt x="15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3" name="Freeform 213"/>
                <p:cNvSpPr>
                  <a:spLocks/>
                </p:cNvSpPr>
                <p:nvPr/>
              </p:nvSpPr>
              <p:spPr bwMode="auto">
                <a:xfrm>
                  <a:off x="4380" y="1347"/>
                  <a:ext cx="4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4" name="Freeform 214"/>
                <p:cNvSpPr>
                  <a:spLocks/>
                </p:cNvSpPr>
                <p:nvPr/>
              </p:nvSpPr>
              <p:spPr bwMode="auto">
                <a:xfrm>
                  <a:off x="4380" y="1343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5" name="Freeform 215"/>
                <p:cNvSpPr>
                  <a:spLocks/>
                </p:cNvSpPr>
                <p:nvPr/>
              </p:nvSpPr>
              <p:spPr bwMode="auto">
                <a:xfrm>
                  <a:off x="4372" y="1339"/>
                  <a:ext cx="8" cy="4"/>
                </a:xfrm>
                <a:custGeom>
                  <a:avLst/>
                  <a:gdLst>
                    <a:gd name="T0" fmla="*/ 15 w 15"/>
                    <a:gd name="T1" fmla="*/ 7 h 7"/>
                    <a:gd name="T2" fmla="*/ 15 w 15"/>
                    <a:gd name="T3" fmla="*/ 7 h 7"/>
                    <a:gd name="T4" fmla="*/ 0 w 15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15" y="7"/>
                      </a:moveTo>
                      <a:lnTo>
                        <a:pt x="15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6" name="Freeform 216"/>
                <p:cNvSpPr>
                  <a:spLocks/>
                </p:cNvSpPr>
                <p:nvPr/>
              </p:nvSpPr>
              <p:spPr bwMode="auto">
                <a:xfrm>
                  <a:off x="4332" y="1305"/>
                  <a:ext cx="4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7" name="Freeform 217"/>
                <p:cNvSpPr>
                  <a:spLocks/>
                </p:cNvSpPr>
                <p:nvPr/>
              </p:nvSpPr>
              <p:spPr bwMode="auto">
                <a:xfrm>
                  <a:off x="4329" y="1305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8" name="Freeform 218"/>
                <p:cNvSpPr>
                  <a:spLocks/>
                </p:cNvSpPr>
                <p:nvPr/>
              </p:nvSpPr>
              <p:spPr bwMode="auto">
                <a:xfrm>
                  <a:off x="4329" y="1301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9" name="Freeform 219"/>
                <p:cNvSpPr>
                  <a:spLocks/>
                </p:cNvSpPr>
                <p:nvPr/>
              </p:nvSpPr>
              <p:spPr bwMode="auto">
                <a:xfrm>
                  <a:off x="4310" y="1290"/>
                  <a:ext cx="19" cy="11"/>
                </a:xfrm>
                <a:custGeom>
                  <a:avLst/>
                  <a:gdLst>
                    <a:gd name="T0" fmla="*/ 37 w 37"/>
                    <a:gd name="T1" fmla="*/ 22 h 22"/>
                    <a:gd name="T2" fmla="*/ 37 w 37"/>
                    <a:gd name="T3" fmla="*/ 22 h 22"/>
                    <a:gd name="T4" fmla="*/ 0 w 37"/>
                    <a:gd name="T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7" h="22">
                      <a:moveTo>
                        <a:pt x="37" y="22"/>
                      </a:moveTo>
                      <a:lnTo>
                        <a:pt x="37" y="2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0" name="Freeform 220"/>
                <p:cNvSpPr>
                  <a:spLocks/>
                </p:cNvSpPr>
                <p:nvPr/>
              </p:nvSpPr>
              <p:spPr bwMode="auto">
                <a:xfrm>
                  <a:off x="4295" y="1283"/>
                  <a:ext cx="7" cy="3"/>
                </a:xfrm>
                <a:custGeom>
                  <a:avLst/>
                  <a:gdLst>
                    <a:gd name="T0" fmla="*/ 14 w 14"/>
                    <a:gd name="T1" fmla="*/ 7 h 7"/>
                    <a:gd name="T2" fmla="*/ 14 w 14"/>
                    <a:gd name="T3" fmla="*/ 7 h 7"/>
                    <a:gd name="T4" fmla="*/ 0 w 14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7">
                      <a:moveTo>
                        <a:pt x="14" y="7"/>
                      </a:moveTo>
                      <a:lnTo>
                        <a:pt x="14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1" name="Freeform 221"/>
                <p:cNvSpPr>
                  <a:spLocks/>
                </p:cNvSpPr>
                <p:nvPr/>
              </p:nvSpPr>
              <p:spPr bwMode="auto">
                <a:xfrm>
                  <a:off x="4295" y="1279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2" name="Freeform 222"/>
                <p:cNvSpPr>
                  <a:spLocks/>
                </p:cNvSpPr>
                <p:nvPr/>
              </p:nvSpPr>
              <p:spPr bwMode="auto">
                <a:xfrm>
                  <a:off x="4292" y="1279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3" name="Freeform 223"/>
                <p:cNvSpPr>
                  <a:spLocks/>
                </p:cNvSpPr>
                <p:nvPr/>
              </p:nvSpPr>
              <p:spPr bwMode="auto">
                <a:xfrm>
                  <a:off x="4254" y="1252"/>
                  <a:ext cx="38" cy="27"/>
                </a:xfrm>
                <a:custGeom>
                  <a:avLst/>
                  <a:gdLst>
                    <a:gd name="T0" fmla="*/ 74 w 74"/>
                    <a:gd name="T1" fmla="*/ 52 h 52"/>
                    <a:gd name="T2" fmla="*/ 74 w 74"/>
                    <a:gd name="T3" fmla="*/ 52 h 52"/>
                    <a:gd name="T4" fmla="*/ 0 w 74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52">
                      <a:moveTo>
                        <a:pt x="74" y="52"/>
                      </a:moveTo>
                      <a:lnTo>
                        <a:pt x="74" y="5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4" name="Freeform 224"/>
                <p:cNvSpPr>
                  <a:spLocks/>
                </p:cNvSpPr>
                <p:nvPr/>
              </p:nvSpPr>
              <p:spPr bwMode="auto">
                <a:xfrm>
                  <a:off x="4218" y="1230"/>
                  <a:ext cx="36" cy="22"/>
                </a:xfrm>
                <a:custGeom>
                  <a:avLst/>
                  <a:gdLst>
                    <a:gd name="T0" fmla="*/ 73 w 73"/>
                    <a:gd name="T1" fmla="*/ 45 h 45"/>
                    <a:gd name="T2" fmla="*/ 73 w 73"/>
                    <a:gd name="T3" fmla="*/ 45 h 45"/>
                    <a:gd name="T4" fmla="*/ 0 w 73"/>
                    <a:gd name="T5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3" h="45">
                      <a:moveTo>
                        <a:pt x="73" y="45"/>
                      </a:moveTo>
                      <a:lnTo>
                        <a:pt x="73" y="4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5" name="Freeform 225"/>
                <p:cNvSpPr>
                  <a:spLocks/>
                </p:cNvSpPr>
                <p:nvPr/>
              </p:nvSpPr>
              <p:spPr bwMode="auto">
                <a:xfrm>
                  <a:off x="4214" y="1226"/>
                  <a:ext cx="4" cy="4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6" name="Freeform 226"/>
                <p:cNvSpPr>
                  <a:spLocks/>
                </p:cNvSpPr>
                <p:nvPr/>
              </p:nvSpPr>
              <p:spPr bwMode="auto">
                <a:xfrm>
                  <a:off x="4214" y="1224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7" name="Freeform 227"/>
                <p:cNvSpPr>
                  <a:spLocks/>
                </p:cNvSpPr>
                <p:nvPr/>
              </p:nvSpPr>
              <p:spPr bwMode="auto">
                <a:xfrm>
                  <a:off x="4210" y="1222"/>
                  <a:ext cx="4" cy="4"/>
                </a:xfrm>
                <a:custGeom>
                  <a:avLst/>
                  <a:gdLst>
                    <a:gd name="T0" fmla="*/ 8 w 8"/>
                    <a:gd name="T1" fmla="*/ 8 h 8"/>
                    <a:gd name="T2" fmla="*/ 8 w 8"/>
                    <a:gd name="T3" fmla="*/ 8 h 8"/>
                    <a:gd name="T4" fmla="*/ 0 w 8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8" y="8"/>
                      </a:moveTo>
                      <a:lnTo>
                        <a:pt x="8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8" name="Freeform 228"/>
                <p:cNvSpPr>
                  <a:spLocks/>
                </p:cNvSpPr>
                <p:nvPr/>
              </p:nvSpPr>
              <p:spPr bwMode="auto">
                <a:xfrm>
                  <a:off x="4184" y="1207"/>
                  <a:ext cx="15" cy="12"/>
                </a:xfrm>
                <a:custGeom>
                  <a:avLst/>
                  <a:gdLst>
                    <a:gd name="T0" fmla="*/ 29 w 29"/>
                    <a:gd name="T1" fmla="*/ 23 h 23"/>
                    <a:gd name="T2" fmla="*/ 29 w 29"/>
                    <a:gd name="T3" fmla="*/ 23 h 23"/>
                    <a:gd name="T4" fmla="*/ 0 w 29"/>
                    <a:gd name="T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9" h="23">
                      <a:moveTo>
                        <a:pt x="29" y="23"/>
                      </a:moveTo>
                      <a:lnTo>
                        <a:pt x="29" y="2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9" name="Freeform 229"/>
                <p:cNvSpPr>
                  <a:spLocks/>
                </p:cNvSpPr>
                <p:nvPr/>
              </p:nvSpPr>
              <p:spPr bwMode="auto">
                <a:xfrm>
                  <a:off x="4181" y="1203"/>
                  <a:ext cx="3" cy="4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0" name="Freeform 230"/>
                <p:cNvSpPr>
                  <a:spLocks/>
                </p:cNvSpPr>
                <p:nvPr/>
              </p:nvSpPr>
              <p:spPr bwMode="auto">
                <a:xfrm>
                  <a:off x="4181" y="1201"/>
                  <a:ext cx="0" cy="5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1" name="Freeform 231"/>
                <p:cNvSpPr>
                  <a:spLocks/>
                </p:cNvSpPr>
                <p:nvPr/>
              </p:nvSpPr>
              <p:spPr bwMode="auto">
                <a:xfrm>
                  <a:off x="4173" y="1200"/>
                  <a:ext cx="8" cy="3"/>
                </a:xfrm>
                <a:custGeom>
                  <a:avLst/>
                  <a:gdLst>
                    <a:gd name="T0" fmla="*/ 15 w 15"/>
                    <a:gd name="T1" fmla="*/ 7 h 7"/>
                    <a:gd name="T2" fmla="*/ 15 w 15"/>
                    <a:gd name="T3" fmla="*/ 7 h 7"/>
                    <a:gd name="T4" fmla="*/ 0 w 15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15" y="7"/>
                      </a:moveTo>
                      <a:lnTo>
                        <a:pt x="15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2" name="Freeform 232"/>
                <p:cNvSpPr>
                  <a:spLocks/>
                </p:cNvSpPr>
                <p:nvPr/>
              </p:nvSpPr>
              <p:spPr bwMode="auto">
                <a:xfrm>
                  <a:off x="4125" y="1173"/>
                  <a:ext cx="8" cy="4"/>
                </a:xfrm>
                <a:custGeom>
                  <a:avLst/>
                  <a:gdLst>
                    <a:gd name="T0" fmla="*/ 15 w 15"/>
                    <a:gd name="T1" fmla="*/ 8 h 8"/>
                    <a:gd name="T2" fmla="*/ 15 w 15"/>
                    <a:gd name="T3" fmla="*/ 8 h 8"/>
                    <a:gd name="T4" fmla="*/ 0 w 15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8">
                      <a:moveTo>
                        <a:pt x="15" y="8"/>
                      </a:moveTo>
                      <a:lnTo>
                        <a:pt x="15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3" name="Freeform 233"/>
                <p:cNvSpPr>
                  <a:spLocks/>
                </p:cNvSpPr>
                <p:nvPr/>
              </p:nvSpPr>
              <p:spPr bwMode="auto">
                <a:xfrm>
                  <a:off x="4122" y="1173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4" name="Freeform 234"/>
                <p:cNvSpPr>
                  <a:spLocks/>
                </p:cNvSpPr>
                <p:nvPr/>
              </p:nvSpPr>
              <p:spPr bwMode="auto">
                <a:xfrm>
                  <a:off x="4118" y="1170"/>
                  <a:ext cx="4" cy="3"/>
                </a:xfrm>
                <a:custGeom>
                  <a:avLst/>
                  <a:gdLst>
                    <a:gd name="T0" fmla="*/ 8 w 8"/>
                    <a:gd name="T1" fmla="*/ 7 h 7"/>
                    <a:gd name="T2" fmla="*/ 8 w 8"/>
                    <a:gd name="T3" fmla="*/ 7 h 7"/>
                    <a:gd name="T4" fmla="*/ 0 w 8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7"/>
                      </a:moveTo>
                      <a:lnTo>
                        <a:pt x="8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5" name="Freeform 235"/>
                <p:cNvSpPr>
                  <a:spLocks/>
                </p:cNvSpPr>
                <p:nvPr/>
              </p:nvSpPr>
              <p:spPr bwMode="auto">
                <a:xfrm>
                  <a:off x="4107" y="1166"/>
                  <a:ext cx="11" cy="4"/>
                </a:xfrm>
                <a:custGeom>
                  <a:avLst/>
                  <a:gdLst>
                    <a:gd name="T0" fmla="*/ 21 w 21"/>
                    <a:gd name="T1" fmla="*/ 8 h 8"/>
                    <a:gd name="T2" fmla="*/ 21 w 21"/>
                    <a:gd name="T3" fmla="*/ 8 h 8"/>
                    <a:gd name="T4" fmla="*/ 0 w 21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" h="8">
                      <a:moveTo>
                        <a:pt x="21" y="8"/>
                      </a:moveTo>
                      <a:lnTo>
                        <a:pt x="21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6" name="Freeform 236"/>
                <p:cNvSpPr>
                  <a:spLocks/>
                </p:cNvSpPr>
                <p:nvPr/>
              </p:nvSpPr>
              <p:spPr bwMode="auto">
                <a:xfrm>
                  <a:off x="4085" y="1158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7" name="Freeform 237"/>
                <p:cNvSpPr>
                  <a:spLocks/>
                </p:cNvSpPr>
                <p:nvPr/>
              </p:nvSpPr>
              <p:spPr bwMode="auto">
                <a:xfrm>
                  <a:off x="4081" y="1154"/>
                  <a:ext cx="4" cy="4"/>
                </a:xfrm>
                <a:custGeom>
                  <a:avLst/>
                  <a:gdLst>
                    <a:gd name="T0" fmla="*/ 8 w 8"/>
                    <a:gd name="T1" fmla="*/ 7 h 7"/>
                    <a:gd name="T2" fmla="*/ 8 w 8"/>
                    <a:gd name="T3" fmla="*/ 7 h 7"/>
                    <a:gd name="T4" fmla="*/ 0 w 8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7"/>
                      </a:moveTo>
                      <a:lnTo>
                        <a:pt x="8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8" name="Freeform 238"/>
                <p:cNvSpPr>
                  <a:spLocks/>
                </p:cNvSpPr>
                <p:nvPr/>
              </p:nvSpPr>
              <p:spPr bwMode="auto">
                <a:xfrm>
                  <a:off x="4077" y="1154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9" name="Freeform 239"/>
                <p:cNvSpPr>
                  <a:spLocks/>
                </p:cNvSpPr>
                <p:nvPr/>
              </p:nvSpPr>
              <p:spPr bwMode="auto">
                <a:xfrm>
                  <a:off x="4074" y="1151"/>
                  <a:ext cx="3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0" name="Freeform 240"/>
                <p:cNvSpPr>
                  <a:spLocks/>
                </p:cNvSpPr>
                <p:nvPr/>
              </p:nvSpPr>
              <p:spPr bwMode="auto">
                <a:xfrm>
                  <a:off x="3992" y="1121"/>
                  <a:ext cx="71" cy="26"/>
                </a:xfrm>
                <a:custGeom>
                  <a:avLst/>
                  <a:gdLst>
                    <a:gd name="T0" fmla="*/ 139 w 139"/>
                    <a:gd name="T1" fmla="*/ 52 h 52"/>
                    <a:gd name="T2" fmla="*/ 139 w 139"/>
                    <a:gd name="T3" fmla="*/ 52 h 52"/>
                    <a:gd name="T4" fmla="*/ 0 w 139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9" h="52">
                      <a:moveTo>
                        <a:pt x="139" y="52"/>
                      </a:moveTo>
                      <a:lnTo>
                        <a:pt x="139" y="5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1" name="Freeform 241"/>
                <p:cNvSpPr>
                  <a:spLocks/>
                </p:cNvSpPr>
                <p:nvPr/>
              </p:nvSpPr>
              <p:spPr bwMode="auto">
                <a:xfrm>
                  <a:off x="3922" y="1090"/>
                  <a:ext cx="70" cy="31"/>
                </a:xfrm>
                <a:custGeom>
                  <a:avLst/>
                  <a:gdLst>
                    <a:gd name="T0" fmla="*/ 139 w 139"/>
                    <a:gd name="T1" fmla="*/ 60 h 60"/>
                    <a:gd name="T2" fmla="*/ 139 w 139"/>
                    <a:gd name="T3" fmla="*/ 60 h 60"/>
                    <a:gd name="T4" fmla="*/ 0 w 139"/>
                    <a:gd name="T5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9" h="60">
                      <a:moveTo>
                        <a:pt x="139" y="60"/>
                      </a:moveTo>
                      <a:lnTo>
                        <a:pt x="139" y="6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2" name="Freeform 242"/>
                <p:cNvSpPr>
                  <a:spLocks/>
                </p:cNvSpPr>
                <p:nvPr/>
              </p:nvSpPr>
              <p:spPr bwMode="auto">
                <a:xfrm>
                  <a:off x="3911" y="1086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3" name="Freeform 243"/>
                <p:cNvSpPr>
                  <a:spLocks/>
                </p:cNvSpPr>
                <p:nvPr/>
              </p:nvSpPr>
              <p:spPr bwMode="auto">
                <a:xfrm>
                  <a:off x="3908" y="1083"/>
                  <a:ext cx="3" cy="3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4" name="Freeform 244"/>
                <p:cNvSpPr>
                  <a:spLocks/>
                </p:cNvSpPr>
                <p:nvPr/>
              </p:nvSpPr>
              <p:spPr bwMode="auto">
                <a:xfrm>
                  <a:off x="3904" y="1083"/>
                  <a:ext cx="4" cy="0"/>
                </a:xfrm>
                <a:custGeom>
                  <a:avLst/>
                  <a:gdLst>
                    <a:gd name="T0" fmla="*/ 8 w 8"/>
                    <a:gd name="T1" fmla="*/ 8 w 8"/>
                    <a:gd name="T2" fmla="*/ 0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5" name="Freeform 245"/>
                <p:cNvSpPr>
                  <a:spLocks/>
                </p:cNvSpPr>
                <p:nvPr/>
              </p:nvSpPr>
              <p:spPr bwMode="auto">
                <a:xfrm>
                  <a:off x="3900" y="1079"/>
                  <a:ext cx="4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6" name="Freeform 246"/>
                <p:cNvSpPr>
                  <a:spLocks/>
                </p:cNvSpPr>
                <p:nvPr/>
              </p:nvSpPr>
              <p:spPr bwMode="auto">
                <a:xfrm>
                  <a:off x="3870" y="1068"/>
                  <a:ext cx="11" cy="4"/>
                </a:xfrm>
                <a:custGeom>
                  <a:avLst/>
                  <a:gdLst>
                    <a:gd name="T0" fmla="*/ 22 w 22"/>
                    <a:gd name="T1" fmla="*/ 8 h 8"/>
                    <a:gd name="T2" fmla="*/ 22 w 22"/>
                    <a:gd name="T3" fmla="*/ 8 h 8"/>
                    <a:gd name="T4" fmla="*/ 0 w 22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8">
                      <a:moveTo>
                        <a:pt x="22" y="8"/>
                      </a:moveTo>
                      <a:lnTo>
                        <a:pt x="22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7" name="Freeform 247"/>
                <p:cNvSpPr>
                  <a:spLocks/>
                </p:cNvSpPr>
                <p:nvPr/>
              </p:nvSpPr>
              <p:spPr bwMode="auto">
                <a:xfrm>
                  <a:off x="3867" y="1068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8" name="Freeform 248"/>
                <p:cNvSpPr>
                  <a:spLocks/>
                </p:cNvSpPr>
                <p:nvPr/>
              </p:nvSpPr>
              <p:spPr bwMode="auto">
                <a:xfrm>
                  <a:off x="3863" y="1064"/>
                  <a:ext cx="4" cy="4"/>
                </a:xfrm>
                <a:custGeom>
                  <a:avLst/>
                  <a:gdLst>
                    <a:gd name="T0" fmla="*/ 7 w 7"/>
                    <a:gd name="T1" fmla="*/ 7 h 7"/>
                    <a:gd name="T2" fmla="*/ 7 w 7"/>
                    <a:gd name="T3" fmla="*/ 7 h 7"/>
                    <a:gd name="T4" fmla="*/ 0 w 7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9" name="Freeform 249"/>
                <p:cNvSpPr>
                  <a:spLocks/>
                </p:cNvSpPr>
                <p:nvPr/>
              </p:nvSpPr>
              <p:spPr bwMode="auto">
                <a:xfrm>
                  <a:off x="3856" y="1064"/>
                  <a:ext cx="7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0" name="Freeform 250"/>
                <p:cNvSpPr>
                  <a:spLocks/>
                </p:cNvSpPr>
                <p:nvPr/>
              </p:nvSpPr>
              <p:spPr bwMode="auto">
                <a:xfrm>
                  <a:off x="3804" y="1049"/>
                  <a:ext cx="8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1" name="Freeform 251"/>
                <p:cNvSpPr>
                  <a:spLocks/>
                </p:cNvSpPr>
                <p:nvPr/>
              </p:nvSpPr>
              <p:spPr bwMode="auto">
                <a:xfrm>
                  <a:off x="3801" y="1045"/>
                  <a:ext cx="3" cy="4"/>
                </a:xfrm>
                <a:custGeom>
                  <a:avLst/>
                  <a:gdLst>
                    <a:gd name="T0" fmla="*/ 7 w 7"/>
                    <a:gd name="T1" fmla="*/ 8 h 8"/>
                    <a:gd name="T2" fmla="*/ 7 w 7"/>
                    <a:gd name="T3" fmla="*/ 8 h 8"/>
                    <a:gd name="T4" fmla="*/ 0 w 7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8"/>
                      </a:moveTo>
                      <a:lnTo>
                        <a:pt x="7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2" name="Freeform 252"/>
                <p:cNvSpPr>
                  <a:spLocks/>
                </p:cNvSpPr>
                <p:nvPr/>
              </p:nvSpPr>
              <p:spPr bwMode="auto">
                <a:xfrm>
                  <a:off x="3801" y="1043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3" name="Freeform 253"/>
                <p:cNvSpPr>
                  <a:spLocks/>
                </p:cNvSpPr>
                <p:nvPr/>
              </p:nvSpPr>
              <p:spPr bwMode="auto">
                <a:xfrm>
                  <a:off x="3793" y="1045"/>
                  <a:ext cx="8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4" name="Freeform 254"/>
                <p:cNvSpPr>
                  <a:spLocks/>
                </p:cNvSpPr>
                <p:nvPr/>
              </p:nvSpPr>
              <p:spPr bwMode="auto">
                <a:xfrm>
                  <a:off x="3775" y="1041"/>
                  <a:ext cx="15" cy="4"/>
                </a:xfrm>
                <a:custGeom>
                  <a:avLst/>
                  <a:gdLst>
                    <a:gd name="T0" fmla="*/ 30 w 30"/>
                    <a:gd name="T1" fmla="*/ 7 h 7"/>
                    <a:gd name="T2" fmla="*/ 30 w 30"/>
                    <a:gd name="T3" fmla="*/ 7 h 7"/>
                    <a:gd name="T4" fmla="*/ 0 w 30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7">
                      <a:moveTo>
                        <a:pt x="30" y="7"/>
                      </a:moveTo>
                      <a:lnTo>
                        <a:pt x="30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5" name="Freeform 255"/>
                <p:cNvSpPr>
                  <a:spLocks/>
                </p:cNvSpPr>
                <p:nvPr/>
              </p:nvSpPr>
              <p:spPr bwMode="auto">
                <a:xfrm>
                  <a:off x="3763" y="1037"/>
                  <a:ext cx="4" cy="4"/>
                </a:xfrm>
                <a:custGeom>
                  <a:avLst/>
                  <a:gdLst>
                    <a:gd name="T0" fmla="*/ 8 w 8"/>
                    <a:gd name="T1" fmla="*/ 8 h 8"/>
                    <a:gd name="T2" fmla="*/ 8 w 8"/>
                    <a:gd name="T3" fmla="*/ 8 h 8"/>
                    <a:gd name="T4" fmla="*/ 0 w 8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8" y="8"/>
                      </a:moveTo>
                      <a:lnTo>
                        <a:pt x="8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6" name="Freeform 256"/>
                <p:cNvSpPr>
                  <a:spLocks/>
                </p:cNvSpPr>
                <p:nvPr/>
              </p:nvSpPr>
              <p:spPr bwMode="auto">
                <a:xfrm>
                  <a:off x="3760" y="1037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7" name="Freeform 257"/>
                <p:cNvSpPr>
                  <a:spLocks/>
                </p:cNvSpPr>
                <p:nvPr/>
              </p:nvSpPr>
              <p:spPr bwMode="auto">
                <a:xfrm>
                  <a:off x="3756" y="1037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8" name="Freeform 258"/>
                <p:cNvSpPr>
                  <a:spLocks/>
                </p:cNvSpPr>
                <p:nvPr/>
              </p:nvSpPr>
              <p:spPr bwMode="auto">
                <a:xfrm>
                  <a:off x="3749" y="1037"/>
                  <a:ext cx="7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9" name="Freeform 259"/>
                <p:cNvSpPr>
                  <a:spLocks/>
                </p:cNvSpPr>
                <p:nvPr/>
              </p:nvSpPr>
              <p:spPr bwMode="auto">
                <a:xfrm>
                  <a:off x="3727" y="1030"/>
                  <a:ext cx="11" cy="4"/>
                </a:xfrm>
                <a:custGeom>
                  <a:avLst/>
                  <a:gdLst>
                    <a:gd name="T0" fmla="*/ 22 w 22"/>
                    <a:gd name="T1" fmla="*/ 8 h 8"/>
                    <a:gd name="T2" fmla="*/ 22 w 22"/>
                    <a:gd name="T3" fmla="*/ 8 h 8"/>
                    <a:gd name="T4" fmla="*/ 0 w 22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8">
                      <a:moveTo>
                        <a:pt x="22" y="8"/>
                      </a:moveTo>
                      <a:lnTo>
                        <a:pt x="22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0" name="Freeform 260"/>
                <p:cNvSpPr>
                  <a:spLocks/>
                </p:cNvSpPr>
                <p:nvPr/>
              </p:nvSpPr>
              <p:spPr bwMode="auto">
                <a:xfrm>
                  <a:off x="3715" y="1030"/>
                  <a:ext cx="8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1" name="Freeform 261"/>
                <p:cNvSpPr>
                  <a:spLocks/>
                </p:cNvSpPr>
                <p:nvPr/>
              </p:nvSpPr>
              <p:spPr bwMode="auto">
                <a:xfrm>
                  <a:off x="3712" y="1030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2" name="Freeform 262"/>
                <p:cNvSpPr>
                  <a:spLocks/>
                </p:cNvSpPr>
                <p:nvPr/>
              </p:nvSpPr>
              <p:spPr bwMode="auto">
                <a:xfrm>
                  <a:off x="3712" y="1028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3" name="Freeform 263"/>
                <p:cNvSpPr>
                  <a:spLocks/>
                </p:cNvSpPr>
                <p:nvPr/>
              </p:nvSpPr>
              <p:spPr bwMode="auto">
                <a:xfrm>
                  <a:off x="3704" y="1026"/>
                  <a:ext cx="8" cy="4"/>
                </a:xfrm>
                <a:custGeom>
                  <a:avLst/>
                  <a:gdLst>
                    <a:gd name="T0" fmla="*/ 15 w 15"/>
                    <a:gd name="T1" fmla="*/ 7 h 7"/>
                    <a:gd name="T2" fmla="*/ 15 w 15"/>
                    <a:gd name="T3" fmla="*/ 7 h 7"/>
                    <a:gd name="T4" fmla="*/ 0 w 15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15" y="7"/>
                      </a:moveTo>
                      <a:lnTo>
                        <a:pt x="15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4" name="Freeform 264"/>
                <p:cNvSpPr>
                  <a:spLocks/>
                </p:cNvSpPr>
                <p:nvPr/>
              </p:nvSpPr>
              <p:spPr bwMode="auto">
                <a:xfrm>
                  <a:off x="3649" y="1023"/>
                  <a:ext cx="7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5" name="Freeform 265"/>
                <p:cNvSpPr>
                  <a:spLocks/>
                </p:cNvSpPr>
                <p:nvPr/>
              </p:nvSpPr>
              <p:spPr bwMode="auto">
                <a:xfrm>
                  <a:off x="3649" y="1021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6" name="Freeform 266"/>
                <p:cNvSpPr>
                  <a:spLocks/>
                </p:cNvSpPr>
                <p:nvPr/>
              </p:nvSpPr>
              <p:spPr bwMode="auto">
                <a:xfrm>
                  <a:off x="3645" y="1023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7" name="Freeform 267"/>
                <p:cNvSpPr>
                  <a:spLocks/>
                </p:cNvSpPr>
                <p:nvPr/>
              </p:nvSpPr>
              <p:spPr bwMode="auto">
                <a:xfrm>
                  <a:off x="3631" y="1023"/>
                  <a:ext cx="14" cy="0"/>
                </a:xfrm>
                <a:custGeom>
                  <a:avLst/>
                  <a:gdLst>
                    <a:gd name="T0" fmla="*/ 29 w 29"/>
                    <a:gd name="T1" fmla="*/ 29 w 29"/>
                    <a:gd name="T2" fmla="*/ 0 w 2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9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8" name="Freeform 268"/>
                <p:cNvSpPr>
                  <a:spLocks/>
                </p:cNvSpPr>
                <p:nvPr/>
              </p:nvSpPr>
              <p:spPr bwMode="auto">
                <a:xfrm>
                  <a:off x="3616" y="1023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9" name="Freeform 269"/>
                <p:cNvSpPr>
                  <a:spLocks/>
                </p:cNvSpPr>
                <p:nvPr/>
              </p:nvSpPr>
              <p:spPr bwMode="auto">
                <a:xfrm>
                  <a:off x="3612" y="1023"/>
                  <a:ext cx="4" cy="0"/>
                </a:xfrm>
                <a:custGeom>
                  <a:avLst/>
                  <a:gdLst>
                    <a:gd name="T0" fmla="*/ 8 w 8"/>
                    <a:gd name="T1" fmla="*/ 8 w 8"/>
                    <a:gd name="T2" fmla="*/ 0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0" name="Freeform 270"/>
                <p:cNvSpPr>
                  <a:spLocks/>
                </p:cNvSpPr>
                <p:nvPr/>
              </p:nvSpPr>
              <p:spPr bwMode="auto">
                <a:xfrm>
                  <a:off x="3609" y="1023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1" name="Freeform 271"/>
                <p:cNvSpPr>
                  <a:spLocks/>
                </p:cNvSpPr>
                <p:nvPr/>
              </p:nvSpPr>
              <p:spPr bwMode="auto">
                <a:xfrm>
                  <a:off x="3605" y="1023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2" name="Freeform 272"/>
                <p:cNvSpPr>
                  <a:spLocks/>
                </p:cNvSpPr>
                <p:nvPr/>
              </p:nvSpPr>
              <p:spPr bwMode="auto">
                <a:xfrm>
                  <a:off x="3590" y="1023"/>
                  <a:ext cx="7" cy="0"/>
                </a:xfrm>
                <a:custGeom>
                  <a:avLst/>
                  <a:gdLst>
                    <a:gd name="T0" fmla="*/ 14 w 14"/>
                    <a:gd name="T1" fmla="*/ 14 w 14"/>
                    <a:gd name="T2" fmla="*/ 0 w 1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4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3" name="Freeform 273"/>
                <p:cNvSpPr>
                  <a:spLocks/>
                </p:cNvSpPr>
                <p:nvPr/>
              </p:nvSpPr>
              <p:spPr bwMode="auto">
                <a:xfrm>
                  <a:off x="3443" y="1023"/>
                  <a:ext cx="136" cy="0"/>
                </a:xfrm>
                <a:custGeom>
                  <a:avLst/>
                  <a:gdLst>
                    <a:gd name="T0" fmla="*/ 271 w 271"/>
                    <a:gd name="T1" fmla="*/ 271 w 271"/>
                    <a:gd name="T2" fmla="*/ 0 w 27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71">
                      <a:moveTo>
                        <a:pt x="271" y="0"/>
                      </a:moveTo>
                      <a:lnTo>
                        <a:pt x="27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4" name="Freeform 274"/>
                <p:cNvSpPr>
                  <a:spLocks/>
                </p:cNvSpPr>
                <p:nvPr/>
              </p:nvSpPr>
              <p:spPr bwMode="auto">
                <a:xfrm>
                  <a:off x="3306" y="1023"/>
                  <a:ext cx="137" cy="0"/>
                </a:xfrm>
                <a:custGeom>
                  <a:avLst/>
                  <a:gdLst>
                    <a:gd name="T0" fmla="*/ 271 w 271"/>
                    <a:gd name="T1" fmla="*/ 271 w 271"/>
                    <a:gd name="T2" fmla="*/ 0 w 27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71">
                      <a:moveTo>
                        <a:pt x="271" y="0"/>
                      </a:moveTo>
                      <a:lnTo>
                        <a:pt x="27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5" name="Freeform 275"/>
                <p:cNvSpPr>
                  <a:spLocks/>
                </p:cNvSpPr>
                <p:nvPr/>
              </p:nvSpPr>
              <p:spPr bwMode="auto">
                <a:xfrm>
                  <a:off x="3288" y="1023"/>
                  <a:ext cx="7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6" name="Freeform 276"/>
                <p:cNvSpPr>
                  <a:spLocks/>
                </p:cNvSpPr>
                <p:nvPr/>
              </p:nvSpPr>
              <p:spPr bwMode="auto">
                <a:xfrm>
                  <a:off x="3277" y="1023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7" name="Freeform 277"/>
                <p:cNvSpPr>
                  <a:spLocks/>
                </p:cNvSpPr>
                <p:nvPr/>
              </p:nvSpPr>
              <p:spPr bwMode="auto">
                <a:xfrm>
                  <a:off x="3273" y="1023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8" name="Freeform 278"/>
                <p:cNvSpPr>
                  <a:spLocks/>
                </p:cNvSpPr>
                <p:nvPr/>
              </p:nvSpPr>
              <p:spPr bwMode="auto">
                <a:xfrm>
                  <a:off x="3269" y="1023"/>
                  <a:ext cx="4" cy="0"/>
                </a:xfrm>
                <a:custGeom>
                  <a:avLst/>
                  <a:gdLst>
                    <a:gd name="T0" fmla="*/ 8 w 8"/>
                    <a:gd name="T1" fmla="*/ 8 w 8"/>
                    <a:gd name="T2" fmla="*/ 0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9" name="Freeform 279"/>
                <p:cNvSpPr>
                  <a:spLocks/>
                </p:cNvSpPr>
                <p:nvPr/>
              </p:nvSpPr>
              <p:spPr bwMode="auto">
                <a:xfrm>
                  <a:off x="3265" y="1023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0" name="Freeform 280"/>
                <p:cNvSpPr>
                  <a:spLocks/>
                </p:cNvSpPr>
                <p:nvPr/>
              </p:nvSpPr>
              <p:spPr bwMode="auto">
                <a:xfrm>
                  <a:off x="3240" y="1023"/>
                  <a:ext cx="14" cy="0"/>
                </a:xfrm>
                <a:custGeom>
                  <a:avLst/>
                  <a:gdLst>
                    <a:gd name="T0" fmla="*/ 29 w 29"/>
                    <a:gd name="T1" fmla="*/ 29 w 29"/>
                    <a:gd name="T2" fmla="*/ 0 w 2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9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1" name="Freeform 281"/>
                <p:cNvSpPr>
                  <a:spLocks/>
                </p:cNvSpPr>
                <p:nvPr/>
              </p:nvSpPr>
              <p:spPr bwMode="auto">
                <a:xfrm>
                  <a:off x="3236" y="1023"/>
                  <a:ext cx="4" cy="0"/>
                </a:xfrm>
                <a:custGeom>
                  <a:avLst/>
                  <a:gdLst>
                    <a:gd name="T0" fmla="*/ 8 w 8"/>
                    <a:gd name="T1" fmla="*/ 8 w 8"/>
                    <a:gd name="T2" fmla="*/ 0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2" name="Freeform 282"/>
                <p:cNvSpPr>
                  <a:spLocks/>
                </p:cNvSpPr>
                <p:nvPr/>
              </p:nvSpPr>
              <p:spPr bwMode="auto">
                <a:xfrm>
                  <a:off x="3236" y="1021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3" name="Freeform 283"/>
                <p:cNvSpPr>
                  <a:spLocks/>
                </p:cNvSpPr>
                <p:nvPr/>
              </p:nvSpPr>
              <p:spPr bwMode="auto">
                <a:xfrm>
                  <a:off x="3229" y="1023"/>
                  <a:ext cx="7" cy="0"/>
                </a:xfrm>
                <a:custGeom>
                  <a:avLst/>
                  <a:gdLst>
                    <a:gd name="T0" fmla="*/ 14 w 14"/>
                    <a:gd name="T1" fmla="*/ 14 w 14"/>
                    <a:gd name="T2" fmla="*/ 0 w 1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4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4" name="Freeform 284"/>
                <p:cNvSpPr>
                  <a:spLocks/>
                </p:cNvSpPr>
                <p:nvPr/>
              </p:nvSpPr>
              <p:spPr bwMode="auto">
                <a:xfrm>
                  <a:off x="3173" y="1026"/>
                  <a:ext cx="8" cy="4"/>
                </a:xfrm>
                <a:custGeom>
                  <a:avLst/>
                  <a:gdLst>
                    <a:gd name="T0" fmla="*/ 15 w 15"/>
                    <a:gd name="T1" fmla="*/ 0 h 7"/>
                    <a:gd name="T2" fmla="*/ 15 w 15"/>
                    <a:gd name="T3" fmla="*/ 0 h 7"/>
                    <a:gd name="T4" fmla="*/ 0 w 15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5" name="Freeform 285"/>
                <p:cNvSpPr>
                  <a:spLocks/>
                </p:cNvSpPr>
                <p:nvPr/>
              </p:nvSpPr>
              <p:spPr bwMode="auto">
                <a:xfrm>
                  <a:off x="3173" y="1028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6" name="Freeform 286"/>
                <p:cNvSpPr>
                  <a:spLocks/>
                </p:cNvSpPr>
                <p:nvPr/>
              </p:nvSpPr>
              <p:spPr bwMode="auto">
                <a:xfrm>
                  <a:off x="3170" y="1030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7" name="Freeform 287"/>
                <p:cNvSpPr>
                  <a:spLocks/>
                </p:cNvSpPr>
                <p:nvPr/>
              </p:nvSpPr>
              <p:spPr bwMode="auto">
                <a:xfrm>
                  <a:off x="3162" y="1030"/>
                  <a:ext cx="8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8" name="Freeform 288"/>
                <p:cNvSpPr>
                  <a:spLocks/>
                </p:cNvSpPr>
                <p:nvPr/>
              </p:nvSpPr>
              <p:spPr bwMode="auto">
                <a:xfrm>
                  <a:off x="3147" y="1030"/>
                  <a:ext cx="11" cy="4"/>
                </a:xfrm>
                <a:custGeom>
                  <a:avLst/>
                  <a:gdLst>
                    <a:gd name="T0" fmla="*/ 22 w 22"/>
                    <a:gd name="T1" fmla="*/ 0 h 8"/>
                    <a:gd name="T2" fmla="*/ 22 w 22"/>
                    <a:gd name="T3" fmla="*/ 0 h 8"/>
                    <a:gd name="T4" fmla="*/ 0 w 22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8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9" name="Freeform 289"/>
                <p:cNvSpPr>
                  <a:spLocks/>
                </p:cNvSpPr>
                <p:nvPr/>
              </p:nvSpPr>
              <p:spPr bwMode="auto">
                <a:xfrm>
                  <a:off x="3129" y="1037"/>
                  <a:ext cx="7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0" name="Freeform 290"/>
                <p:cNvSpPr>
                  <a:spLocks/>
                </p:cNvSpPr>
                <p:nvPr/>
              </p:nvSpPr>
              <p:spPr bwMode="auto">
                <a:xfrm>
                  <a:off x="3125" y="1037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1" name="Freeform 291"/>
                <p:cNvSpPr>
                  <a:spLocks/>
                </p:cNvSpPr>
                <p:nvPr/>
              </p:nvSpPr>
              <p:spPr bwMode="auto">
                <a:xfrm>
                  <a:off x="3121" y="1037"/>
                  <a:ext cx="4" cy="0"/>
                </a:xfrm>
                <a:custGeom>
                  <a:avLst/>
                  <a:gdLst>
                    <a:gd name="T0" fmla="*/ 8 w 8"/>
                    <a:gd name="T1" fmla="*/ 8 w 8"/>
                    <a:gd name="T2" fmla="*/ 0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2" name="Freeform 292"/>
                <p:cNvSpPr>
                  <a:spLocks/>
                </p:cNvSpPr>
                <p:nvPr/>
              </p:nvSpPr>
              <p:spPr bwMode="auto">
                <a:xfrm>
                  <a:off x="3118" y="1037"/>
                  <a:ext cx="3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3" name="Freeform 293"/>
                <p:cNvSpPr>
                  <a:spLocks/>
                </p:cNvSpPr>
                <p:nvPr/>
              </p:nvSpPr>
              <p:spPr bwMode="auto">
                <a:xfrm>
                  <a:off x="3095" y="1041"/>
                  <a:ext cx="16" cy="4"/>
                </a:xfrm>
                <a:custGeom>
                  <a:avLst/>
                  <a:gdLst>
                    <a:gd name="T0" fmla="*/ 30 w 30"/>
                    <a:gd name="T1" fmla="*/ 0 h 7"/>
                    <a:gd name="T2" fmla="*/ 30 w 30"/>
                    <a:gd name="T3" fmla="*/ 0 h 7"/>
                    <a:gd name="T4" fmla="*/ 0 w 30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7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4" name="Freeform 294"/>
                <p:cNvSpPr>
                  <a:spLocks/>
                </p:cNvSpPr>
                <p:nvPr/>
              </p:nvSpPr>
              <p:spPr bwMode="auto">
                <a:xfrm>
                  <a:off x="3084" y="1045"/>
                  <a:ext cx="8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5" name="Freeform 295"/>
                <p:cNvSpPr>
                  <a:spLocks/>
                </p:cNvSpPr>
                <p:nvPr/>
              </p:nvSpPr>
              <p:spPr bwMode="auto">
                <a:xfrm>
                  <a:off x="3084" y="1043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6" name="Freeform 296"/>
                <p:cNvSpPr>
                  <a:spLocks/>
                </p:cNvSpPr>
                <p:nvPr/>
              </p:nvSpPr>
              <p:spPr bwMode="auto">
                <a:xfrm>
                  <a:off x="3081" y="1045"/>
                  <a:ext cx="3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7" name="Freeform 297"/>
                <p:cNvSpPr>
                  <a:spLocks/>
                </p:cNvSpPr>
                <p:nvPr/>
              </p:nvSpPr>
              <p:spPr bwMode="auto">
                <a:xfrm>
                  <a:off x="3073" y="1049"/>
                  <a:ext cx="8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8" name="Freeform 298"/>
                <p:cNvSpPr>
                  <a:spLocks/>
                </p:cNvSpPr>
                <p:nvPr/>
              </p:nvSpPr>
              <p:spPr bwMode="auto">
                <a:xfrm>
                  <a:off x="3022" y="1064"/>
                  <a:ext cx="7" cy="0"/>
                </a:xfrm>
                <a:custGeom>
                  <a:avLst/>
                  <a:gdLst>
                    <a:gd name="T0" fmla="*/ 15 w 15"/>
                    <a:gd name="T1" fmla="*/ 15 w 15"/>
                    <a:gd name="T2" fmla="*/ 0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9" name="Freeform 299"/>
                <p:cNvSpPr>
                  <a:spLocks/>
                </p:cNvSpPr>
                <p:nvPr/>
              </p:nvSpPr>
              <p:spPr bwMode="auto">
                <a:xfrm>
                  <a:off x="3018" y="1064"/>
                  <a:ext cx="4" cy="4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0" name="Freeform 300"/>
                <p:cNvSpPr>
                  <a:spLocks/>
                </p:cNvSpPr>
                <p:nvPr/>
              </p:nvSpPr>
              <p:spPr bwMode="auto">
                <a:xfrm>
                  <a:off x="3014" y="1068"/>
                  <a:ext cx="4" cy="0"/>
                </a:xfrm>
                <a:custGeom>
                  <a:avLst/>
                  <a:gdLst>
                    <a:gd name="T0" fmla="*/ 8 w 8"/>
                    <a:gd name="T1" fmla="*/ 8 w 8"/>
                    <a:gd name="T2" fmla="*/ 0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1" name="Freeform 301"/>
                <p:cNvSpPr>
                  <a:spLocks/>
                </p:cNvSpPr>
                <p:nvPr/>
              </p:nvSpPr>
              <p:spPr bwMode="auto">
                <a:xfrm>
                  <a:off x="3003" y="1068"/>
                  <a:ext cx="11" cy="4"/>
                </a:xfrm>
                <a:custGeom>
                  <a:avLst/>
                  <a:gdLst>
                    <a:gd name="T0" fmla="*/ 22 w 22"/>
                    <a:gd name="T1" fmla="*/ 0 h 8"/>
                    <a:gd name="T2" fmla="*/ 22 w 22"/>
                    <a:gd name="T3" fmla="*/ 0 h 8"/>
                    <a:gd name="T4" fmla="*/ 0 w 22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8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2" name="Freeform 302"/>
                <p:cNvSpPr>
                  <a:spLocks/>
                </p:cNvSpPr>
                <p:nvPr/>
              </p:nvSpPr>
              <p:spPr bwMode="auto">
                <a:xfrm>
                  <a:off x="2981" y="1079"/>
                  <a:ext cx="4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3" name="Freeform 303"/>
                <p:cNvSpPr>
                  <a:spLocks/>
                </p:cNvSpPr>
                <p:nvPr/>
              </p:nvSpPr>
              <p:spPr bwMode="auto">
                <a:xfrm>
                  <a:off x="2977" y="1083"/>
                  <a:ext cx="4" cy="0"/>
                </a:xfrm>
                <a:custGeom>
                  <a:avLst/>
                  <a:gdLst>
                    <a:gd name="T0" fmla="*/ 8 w 8"/>
                    <a:gd name="T1" fmla="*/ 8 w 8"/>
                    <a:gd name="T2" fmla="*/ 0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4" name="Freeform 304"/>
                <p:cNvSpPr>
                  <a:spLocks/>
                </p:cNvSpPr>
                <p:nvPr/>
              </p:nvSpPr>
              <p:spPr bwMode="auto">
                <a:xfrm>
                  <a:off x="2974" y="1083"/>
                  <a:ext cx="3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5" name="Freeform 305"/>
                <p:cNvSpPr>
                  <a:spLocks/>
                </p:cNvSpPr>
                <p:nvPr/>
              </p:nvSpPr>
              <p:spPr bwMode="auto">
                <a:xfrm>
                  <a:off x="2970" y="1086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6" name="Freeform 306"/>
                <p:cNvSpPr>
                  <a:spLocks/>
                </p:cNvSpPr>
                <p:nvPr/>
              </p:nvSpPr>
              <p:spPr bwMode="auto">
                <a:xfrm>
                  <a:off x="2893" y="1090"/>
                  <a:ext cx="70" cy="31"/>
                </a:xfrm>
                <a:custGeom>
                  <a:avLst/>
                  <a:gdLst>
                    <a:gd name="T0" fmla="*/ 139 w 139"/>
                    <a:gd name="T1" fmla="*/ 0 h 60"/>
                    <a:gd name="T2" fmla="*/ 139 w 139"/>
                    <a:gd name="T3" fmla="*/ 0 h 60"/>
                    <a:gd name="T4" fmla="*/ 0 w 139"/>
                    <a:gd name="T5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9" h="60"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0" y="6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7" name="Freeform 307"/>
                <p:cNvSpPr>
                  <a:spLocks/>
                </p:cNvSpPr>
                <p:nvPr/>
              </p:nvSpPr>
              <p:spPr bwMode="auto">
                <a:xfrm>
                  <a:off x="2822" y="1121"/>
                  <a:ext cx="71" cy="26"/>
                </a:xfrm>
                <a:custGeom>
                  <a:avLst/>
                  <a:gdLst>
                    <a:gd name="T0" fmla="*/ 139 w 139"/>
                    <a:gd name="T1" fmla="*/ 0 h 52"/>
                    <a:gd name="T2" fmla="*/ 139 w 139"/>
                    <a:gd name="T3" fmla="*/ 0 h 52"/>
                    <a:gd name="T4" fmla="*/ 0 w 139"/>
                    <a:gd name="T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9" h="52"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0" y="5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8" name="Freeform 308"/>
                <p:cNvSpPr>
                  <a:spLocks/>
                </p:cNvSpPr>
                <p:nvPr/>
              </p:nvSpPr>
              <p:spPr bwMode="auto">
                <a:xfrm>
                  <a:off x="2808" y="1151"/>
                  <a:ext cx="3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9" name="Freeform 309"/>
                <p:cNvSpPr>
                  <a:spLocks/>
                </p:cNvSpPr>
                <p:nvPr/>
              </p:nvSpPr>
              <p:spPr bwMode="auto">
                <a:xfrm>
                  <a:off x="2804" y="1154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0" name="Freeform 310"/>
                <p:cNvSpPr>
                  <a:spLocks/>
                </p:cNvSpPr>
                <p:nvPr/>
              </p:nvSpPr>
              <p:spPr bwMode="auto">
                <a:xfrm>
                  <a:off x="2800" y="1154"/>
                  <a:ext cx="4" cy="4"/>
                </a:xfrm>
                <a:custGeom>
                  <a:avLst/>
                  <a:gdLst>
                    <a:gd name="T0" fmla="*/ 8 w 8"/>
                    <a:gd name="T1" fmla="*/ 0 h 7"/>
                    <a:gd name="T2" fmla="*/ 8 w 8"/>
                    <a:gd name="T3" fmla="*/ 0 h 7"/>
                    <a:gd name="T4" fmla="*/ 0 w 8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1" name="Freeform 311"/>
                <p:cNvSpPr>
                  <a:spLocks/>
                </p:cNvSpPr>
                <p:nvPr/>
              </p:nvSpPr>
              <p:spPr bwMode="auto">
                <a:xfrm>
                  <a:off x="2797" y="1158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2" name="Freeform 312"/>
                <p:cNvSpPr>
                  <a:spLocks/>
                </p:cNvSpPr>
                <p:nvPr/>
              </p:nvSpPr>
              <p:spPr bwMode="auto">
                <a:xfrm>
                  <a:off x="2767" y="1166"/>
                  <a:ext cx="11" cy="4"/>
                </a:xfrm>
                <a:custGeom>
                  <a:avLst/>
                  <a:gdLst>
                    <a:gd name="T0" fmla="*/ 21 w 21"/>
                    <a:gd name="T1" fmla="*/ 0 h 8"/>
                    <a:gd name="T2" fmla="*/ 21 w 21"/>
                    <a:gd name="T3" fmla="*/ 0 h 8"/>
                    <a:gd name="T4" fmla="*/ 0 w 21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" h="8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3" name="Freeform 313"/>
                <p:cNvSpPr>
                  <a:spLocks/>
                </p:cNvSpPr>
                <p:nvPr/>
              </p:nvSpPr>
              <p:spPr bwMode="auto">
                <a:xfrm>
                  <a:off x="2763" y="1170"/>
                  <a:ext cx="4" cy="3"/>
                </a:xfrm>
                <a:custGeom>
                  <a:avLst/>
                  <a:gdLst>
                    <a:gd name="T0" fmla="*/ 8 w 8"/>
                    <a:gd name="T1" fmla="*/ 0 h 7"/>
                    <a:gd name="T2" fmla="*/ 8 w 8"/>
                    <a:gd name="T3" fmla="*/ 0 h 7"/>
                    <a:gd name="T4" fmla="*/ 0 w 8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4" name="Freeform 314"/>
                <p:cNvSpPr>
                  <a:spLocks/>
                </p:cNvSpPr>
                <p:nvPr/>
              </p:nvSpPr>
              <p:spPr bwMode="auto">
                <a:xfrm>
                  <a:off x="2760" y="1173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5" name="Freeform 315"/>
                <p:cNvSpPr>
                  <a:spLocks/>
                </p:cNvSpPr>
                <p:nvPr/>
              </p:nvSpPr>
              <p:spPr bwMode="auto">
                <a:xfrm>
                  <a:off x="2752" y="1173"/>
                  <a:ext cx="8" cy="4"/>
                </a:xfrm>
                <a:custGeom>
                  <a:avLst/>
                  <a:gdLst>
                    <a:gd name="T0" fmla="*/ 15 w 15"/>
                    <a:gd name="T1" fmla="*/ 0 h 8"/>
                    <a:gd name="T2" fmla="*/ 15 w 15"/>
                    <a:gd name="T3" fmla="*/ 0 h 8"/>
                    <a:gd name="T4" fmla="*/ 0 w 15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8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6" name="Freeform 316"/>
                <p:cNvSpPr>
                  <a:spLocks/>
                </p:cNvSpPr>
                <p:nvPr/>
              </p:nvSpPr>
              <p:spPr bwMode="auto">
                <a:xfrm>
                  <a:off x="2704" y="1200"/>
                  <a:ext cx="8" cy="3"/>
                </a:xfrm>
                <a:custGeom>
                  <a:avLst/>
                  <a:gdLst>
                    <a:gd name="T0" fmla="*/ 15 w 15"/>
                    <a:gd name="T1" fmla="*/ 0 h 7"/>
                    <a:gd name="T2" fmla="*/ 15 w 15"/>
                    <a:gd name="T3" fmla="*/ 0 h 7"/>
                    <a:gd name="T4" fmla="*/ 0 w 15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7" name="Freeform 317"/>
                <p:cNvSpPr>
                  <a:spLocks/>
                </p:cNvSpPr>
                <p:nvPr/>
              </p:nvSpPr>
              <p:spPr bwMode="auto">
                <a:xfrm>
                  <a:off x="2704" y="1201"/>
                  <a:ext cx="0" cy="5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8" name="Freeform 318"/>
                <p:cNvSpPr>
                  <a:spLocks/>
                </p:cNvSpPr>
                <p:nvPr/>
              </p:nvSpPr>
              <p:spPr bwMode="auto">
                <a:xfrm>
                  <a:off x="2701" y="1203"/>
                  <a:ext cx="3" cy="4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9" name="Freeform 319"/>
                <p:cNvSpPr>
                  <a:spLocks/>
                </p:cNvSpPr>
                <p:nvPr/>
              </p:nvSpPr>
              <p:spPr bwMode="auto">
                <a:xfrm>
                  <a:off x="2686" y="1207"/>
                  <a:ext cx="15" cy="12"/>
                </a:xfrm>
                <a:custGeom>
                  <a:avLst/>
                  <a:gdLst>
                    <a:gd name="T0" fmla="*/ 30 w 30"/>
                    <a:gd name="T1" fmla="*/ 0 h 23"/>
                    <a:gd name="T2" fmla="*/ 30 w 30"/>
                    <a:gd name="T3" fmla="*/ 0 h 23"/>
                    <a:gd name="T4" fmla="*/ 0 w 30"/>
                    <a:gd name="T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23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0" y="23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0" name="Freeform 320"/>
                <p:cNvSpPr>
                  <a:spLocks/>
                </p:cNvSpPr>
                <p:nvPr/>
              </p:nvSpPr>
              <p:spPr bwMode="auto">
                <a:xfrm>
                  <a:off x="2671" y="1222"/>
                  <a:ext cx="4" cy="4"/>
                </a:xfrm>
                <a:custGeom>
                  <a:avLst/>
                  <a:gdLst>
                    <a:gd name="T0" fmla="*/ 8 w 8"/>
                    <a:gd name="T1" fmla="*/ 0 h 8"/>
                    <a:gd name="T2" fmla="*/ 8 w 8"/>
                    <a:gd name="T3" fmla="*/ 0 h 8"/>
                    <a:gd name="T4" fmla="*/ 0 w 8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1" name="Freeform 321"/>
                <p:cNvSpPr>
                  <a:spLocks/>
                </p:cNvSpPr>
                <p:nvPr/>
              </p:nvSpPr>
              <p:spPr bwMode="auto">
                <a:xfrm>
                  <a:off x="2671" y="1224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2" name="Freeform 322"/>
                <p:cNvSpPr>
                  <a:spLocks/>
                </p:cNvSpPr>
                <p:nvPr/>
              </p:nvSpPr>
              <p:spPr bwMode="auto">
                <a:xfrm>
                  <a:off x="2668" y="1226"/>
                  <a:ext cx="3" cy="4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3" name="Freeform 323"/>
                <p:cNvSpPr>
                  <a:spLocks/>
                </p:cNvSpPr>
                <p:nvPr/>
              </p:nvSpPr>
              <p:spPr bwMode="auto">
                <a:xfrm>
                  <a:off x="2631" y="1230"/>
                  <a:ext cx="37" cy="22"/>
                </a:xfrm>
                <a:custGeom>
                  <a:avLst/>
                  <a:gdLst>
                    <a:gd name="T0" fmla="*/ 73 w 73"/>
                    <a:gd name="T1" fmla="*/ 0 h 45"/>
                    <a:gd name="T2" fmla="*/ 73 w 73"/>
                    <a:gd name="T3" fmla="*/ 0 h 45"/>
                    <a:gd name="T4" fmla="*/ 0 w 73"/>
                    <a:gd name="T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3" h="45">
                      <a:moveTo>
                        <a:pt x="73" y="0"/>
                      </a:moveTo>
                      <a:lnTo>
                        <a:pt x="73" y="0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4" name="Freeform 324"/>
                <p:cNvSpPr>
                  <a:spLocks/>
                </p:cNvSpPr>
                <p:nvPr/>
              </p:nvSpPr>
              <p:spPr bwMode="auto">
                <a:xfrm>
                  <a:off x="2594" y="1252"/>
                  <a:ext cx="37" cy="27"/>
                </a:xfrm>
                <a:custGeom>
                  <a:avLst/>
                  <a:gdLst>
                    <a:gd name="T0" fmla="*/ 73 w 73"/>
                    <a:gd name="T1" fmla="*/ 0 h 52"/>
                    <a:gd name="T2" fmla="*/ 73 w 73"/>
                    <a:gd name="T3" fmla="*/ 0 h 52"/>
                    <a:gd name="T4" fmla="*/ 0 w 73"/>
                    <a:gd name="T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3" h="52">
                      <a:moveTo>
                        <a:pt x="73" y="0"/>
                      </a:moveTo>
                      <a:lnTo>
                        <a:pt x="73" y="0"/>
                      </a:lnTo>
                      <a:lnTo>
                        <a:pt x="0" y="5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5" name="Freeform 325"/>
                <p:cNvSpPr>
                  <a:spLocks/>
                </p:cNvSpPr>
                <p:nvPr/>
              </p:nvSpPr>
              <p:spPr bwMode="auto">
                <a:xfrm>
                  <a:off x="2590" y="1279"/>
                  <a:ext cx="4" cy="0"/>
                </a:xfrm>
                <a:custGeom>
                  <a:avLst/>
                  <a:gdLst>
                    <a:gd name="T0" fmla="*/ 8 w 8"/>
                    <a:gd name="T1" fmla="*/ 8 w 8"/>
                    <a:gd name="T2" fmla="*/ 0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6" name="Freeform 326"/>
                <p:cNvSpPr>
                  <a:spLocks/>
                </p:cNvSpPr>
                <p:nvPr/>
              </p:nvSpPr>
              <p:spPr bwMode="auto">
                <a:xfrm>
                  <a:off x="2590" y="1279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7" name="Freeform 327"/>
                <p:cNvSpPr>
                  <a:spLocks/>
                </p:cNvSpPr>
                <p:nvPr/>
              </p:nvSpPr>
              <p:spPr bwMode="auto">
                <a:xfrm>
                  <a:off x="2583" y="1283"/>
                  <a:ext cx="7" cy="3"/>
                </a:xfrm>
                <a:custGeom>
                  <a:avLst/>
                  <a:gdLst>
                    <a:gd name="T0" fmla="*/ 14 w 14"/>
                    <a:gd name="T1" fmla="*/ 0 h 7"/>
                    <a:gd name="T2" fmla="*/ 14 w 14"/>
                    <a:gd name="T3" fmla="*/ 0 h 7"/>
                    <a:gd name="T4" fmla="*/ 0 w 14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7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8" name="Freeform 328"/>
                <p:cNvSpPr>
                  <a:spLocks/>
                </p:cNvSpPr>
                <p:nvPr/>
              </p:nvSpPr>
              <p:spPr bwMode="auto">
                <a:xfrm>
                  <a:off x="2557" y="1290"/>
                  <a:ext cx="18" cy="11"/>
                </a:xfrm>
                <a:custGeom>
                  <a:avLst/>
                  <a:gdLst>
                    <a:gd name="T0" fmla="*/ 37 w 37"/>
                    <a:gd name="T1" fmla="*/ 0 h 22"/>
                    <a:gd name="T2" fmla="*/ 37 w 37"/>
                    <a:gd name="T3" fmla="*/ 0 h 22"/>
                    <a:gd name="T4" fmla="*/ 0 w 37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7" h="2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9" name="Freeform 329"/>
                <p:cNvSpPr>
                  <a:spLocks/>
                </p:cNvSpPr>
                <p:nvPr/>
              </p:nvSpPr>
              <p:spPr bwMode="auto">
                <a:xfrm>
                  <a:off x="2557" y="1301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0" name="Freeform 330"/>
                <p:cNvSpPr>
                  <a:spLocks/>
                </p:cNvSpPr>
                <p:nvPr/>
              </p:nvSpPr>
              <p:spPr bwMode="auto">
                <a:xfrm>
                  <a:off x="2553" y="1305"/>
                  <a:ext cx="4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1" name="Freeform 331"/>
                <p:cNvSpPr>
                  <a:spLocks/>
                </p:cNvSpPr>
                <p:nvPr/>
              </p:nvSpPr>
              <p:spPr bwMode="auto">
                <a:xfrm>
                  <a:off x="2549" y="1305"/>
                  <a:ext cx="4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2" name="Freeform 332"/>
                <p:cNvSpPr>
                  <a:spLocks/>
                </p:cNvSpPr>
                <p:nvPr/>
              </p:nvSpPr>
              <p:spPr bwMode="auto">
                <a:xfrm>
                  <a:off x="2505" y="1339"/>
                  <a:ext cx="7" cy="4"/>
                </a:xfrm>
                <a:custGeom>
                  <a:avLst/>
                  <a:gdLst>
                    <a:gd name="T0" fmla="*/ 14 w 14"/>
                    <a:gd name="T1" fmla="*/ 0 h 7"/>
                    <a:gd name="T2" fmla="*/ 14 w 14"/>
                    <a:gd name="T3" fmla="*/ 0 h 7"/>
                    <a:gd name="T4" fmla="*/ 0 w 14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7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3" name="Freeform 333"/>
                <p:cNvSpPr>
                  <a:spLocks/>
                </p:cNvSpPr>
                <p:nvPr/>
              </p:nvSpPr>
              <p:spPr bwMode="auto">
                <a:xfrm>
                  <a:off x="2505" y="1343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4" name="Freeform 334"/>
                <p:cNvSpPr>
                  <a:spLocks/>
                </p:cNvSpPr>
                <p:nvPr/>
              </p:nvSpPr>
              <p:spPr bwMode="auto">
                <a:xfrm>
                  <a:off x="2502" y="1347"/>
                  <a:ext cx="3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5" name="Freeform 335"/>
                <p:cNvSpPr>
                  <a:spLocks/>
                </p:cNvSpPr>
                <p:nvPr/>
              </p:nvSpPr>
              <p:spPr bwMode="auto">
                <a:xfrm>
                  <a:off x="2494" y="1350"/>
                  <a:ext cx="8" cy="8"/>
                </a:xfrm>
                <a:custGeom>
                  <a:avLst/>
                  <a:gdLst>
                    <a:gd name="T0" fmla="*/ 15 w 15"/>
                    <a:gd name="T1" fmla="*/ 0 h 15"/>
                    <a:gd name="T2" fmla="*/ 15 w 15"/>
                    <a:gd name="T3" fmla="*/ 0 h 15"/>
                    <a:gd name="T4" fmla="*/ 0 w 15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1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6" name="Freeform 336"/>
                <p:cNvSpPr>
                  <a:spLocks/>
                </p:cNvSpPr>
                <p:nvPr/>
              </p:nvSpPr>
              <p:spPr bwMode="auto">
                <a:xfrm>
                  <a:off x="2475" y="1373"/>
                  <a:ext cx="4" cy="4"/>
                </a:xfrm>
                <a:custGeom>
                  <a:avLst/>
                  <a:gdLst>
                    <a:gd name="T0" fmla="*/ 8 w 8"/>
                    <a:gd name="T1" fmla="*/ 0 h 7"/>
                    <a:gd name="T2" fmla="*/ 8 w 8"/>
                    <a:gd name="T3" fmla="*/ 0 h 7"/>
                    <a:gd name="T4" fmla="*/ 0 w 8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7" name="Freeform 337"/>
                <p:cNvSpPr>
                  <a:spLocks/>
                </p:cNvSpPr>
                <p:nvPr/>
              </p:nvSpPr>
              <p:spPr bwMode="auto">
                <a:xfrm>
                  <a:off x="2472" y="1377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8" name="Freeform 338"/>
                <p:cNvSpPr>
                  <a:spLocks/>
                </p:cNvSpPr>
                <p:nvPr/>
              </p:nvSpPr>
              <p:spPr bwMode="auto">
                <a:xfrm>
                  <a:off x="2468" y="1377"/>
                  <a:ext cx="4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9" name="Freeform 339"/>
                <p:cNvSpPr>
                  <a:spLocks/>
                </p:cNvSpPr>
                <p:nvPr/>
              </p:nvSpPr>
              <p:spPr bwMode="auto">
                <a:xfrm>
                  <a:off x="2465" y="1381"/>
                  <a:ext cx="3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0" name="Freeform 340"/>
                <p:cNvSpPr>
                  <a:spLocks/>
                </p:cNvSpPr>
                <p:nvPr/>
              </p:nvSpPr>
              <p:spPr bwMode="auto">
                <a:xfrm>
                  <a:off x="2406" y="1392"/>
                  <a:ext cx="55" cy="53"/>
                </a:xfrm>
                <a:custGeom>
                  <a:avLst/>
                  <a:gdLst>
                    <a:gd name="T0" fmla="*/ 109 w 109"/>
                    <a:gd name="T1" fmla="*/ 0 h 105"/>
                    <a:gd name="T2" fmla="*/ 109 w 109"/>
                    <a:gd name="T3" fmla="*/ 0 h 105"/>
                    <a:gd name="T4" fmla="*/ 0 w 109"/>
                    <a:gd name="T5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9" h="105">
                      <a:moveTo>
                        <a:pt x="109" y="0"/>
                      </a:moveTo>
                      <a:lnTo>
                        <a:pt x="109" y="0"/>
                      </a:lnTo>
                      <a:lnTo>
                        <a:pt x="0" y="10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1" name="Freeform 341"/>
                <p:cNvSpPr>
                  <a:spLocks/>
                </p:cNvSpPr>
                <p:nvPr/>
              </p:nvSpPr>
              <p:spPr bwMode="auto">
                <a:xfrm>
                  <a:off x="2354" y="1445"/>
                  <a:ext cx="52" cy="52"/>
                </a:xfrm>
                <a:custGeom>
                  <a:avLst/>
                  <a:gdLst>
                    <a:gd name="T0" fmla="*/ 103 w 103"/>
                    <a:gd name="T1" fmla="*/ 0 h 104"/>
                    <a:gd name="T2" fmla="*/ 103 w 103"/>
                    <a:gd name="T3" fmla="*/ 0 h 104"/>
                    <a:gd name="T4" fmla="*/ 0 w 103"/>
                    <a:gd name="T5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3" h="104">
                      <a:moveTo>
                        <a:pt x="103" y="0"/>
                      </a:moveTo>
                      <a:lnTo>
                        <a:pt x="103" y="0"/>
                      </a:lnTo>
                      <a:lnTo>
                        <a:pt x="0" y="104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2" name="Freeform 342"/>
                <p:cNvSpPr>
                  <a:spLocks/>
                </p:cNvSpPr>
                <p:nvPr/>
              </p:nvSpPr>
              <p:spPr bwMode="auto">
                <a:xfrm>
                  <a:off x="2343" y="1505"/>
                  <a:ext cx="3" cy="4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3" name="Freeform 343"/>
                <p:cNvSpPr>
                  <a:spLocks/>
                </p:cNvSpPr>
                <p:nvPr/>
              </p:nvSpPr>
              <p:spPr bwMode="auto">
                <a:xfrm>
                  <a:off x="2339" y="1509"/>
                  <a:ext cx="4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4" name="Freeform 344"/>
                <p:cNvSpPr>
                  <a:spLocks/>
                </p:cNvSpPr>
                <p:nvPr/>
              </p:nvSpPr>
              <p:spPr bwMode="auto">
                <a:xfrm>
                  <a:off x="2339" y="1511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5" name="Freeform 345"/>
                <p:cNvSpPr>
                  <a:spLocks/>
                </p:cNvSpPr>
                <p:nvPr/>
              </p:nvSpPr>
              <p:spPr bwMode="auto">
                <a:xfrm>
                  <a:off x="2336" y="1513"/>
                  <a:ext cx="3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6" name="Freeform 346"/>
                <p:cNvSpPr>
                  <a:spLocks/>
                </p:cNvSpPr>
                <p:nvPr/>
              </p:nvSpPr>
              <p:spPr bwMode="auto">
                <a:xfrm>
                  <a:off x="2309" y="1531"/>
                  <a:ext cx="11" cy="8"/>
                </a:xfrm>
                <a:custGeom>
                  <a:avLst/>
                  <a:gdLst>
                    <a:gd name="T0" fmla="*/ 22 w 22"/>
                    <a:gd name="T1" fmla="*/ 0 h 15"/>
                    <a:gd name="T2" fmla="*/ 22 w 22"/>
                    <a:gd name="T3" fmla="*/ 0 h 15"/>
                    <a:gd name="T4" fmla="*/ 0 w 22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15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7" name="Freeform 347"/>
                <p:cNvSpPr>
                  <a:spLocks/>
                </p:cNvSpPr>
                <p:nvPr/>
              </p:nvSpPr>
              <p:spPr bwMode="auto">
                <a:xfrm>
                  <a:off x="2309" y="1539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8" name="Freeform 348"/>
                <p:cNvSpPr>
                  <a:spLocks/>
                </p:cNvSpPr>
                <p:nvPr/>
              </p:nvSpPr>
              <p:spPr bwMode="auto">
                <a:xfrm>
                  <a:off x="2306" y="1543"/>
                  <a:ext cx="3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9" name="Freeform 349"/>
                <p:cNvSpPr>
                  <a:spLocks/>
                </p:cNvSpPr>
                <p:nvPr/>
              </p:nvSpPr>
              <p:spPr bwMode="auto">
                <a:xfrm>
                  <a:off x="2302" y="1546"/>
                  <a:ext cx="4" cy="5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0" name="Freeform 350"/>
                <p:cNvSpPr>
                  <a:spLocks/>
                </p:cNvSpPr>
                <p:nvPr/>
              </p:nvSpPr>
              <p:spPr bwMode="auto">
                <a:xfrm>
                  <a:off x="2265" y="1588"/>
                  <a:ext cx="8" cy="4"/>
                </a:xfrm>
                <a:custGeom>
                  <a:avLst/>
                  <a:gdLst>
                    <a:gd name="T0" fmla="*/ 14 w 14"/>
                    <a:gd name="T1" fmla="*/ 0 h 8"/>
                    <a:gd name="T2" fmla="*/ 14 w 14"/>
                    <a:gd name="T3" fmla="*/ 0 h 8"/>
                    <a:gd name="T4" fmla="*/ 0 w 14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8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1" name="Freeform 351"/>
                <p:cNvSpPr>
                  <a:spLocks/>
                </p:cNvSpPr>
                <p:nvPr/>
              </p:nvSpPr>
              <p:spPr bwMode="auto">
                <a:xfrm>
                  <a:off x="2265" y="1592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2" name="Freeform 352"/>
                <p:cNvSpPr>
                  <a:spLocks/>
                </p:cNvSpPr>
                <p:nvPr/>
              </p:nvSpPr>
              <p:spPr bwMode="auto">
                <a:xfrm>
                  <a:off x="2265" y="1595"/>
                  <a:ext cx="0" cy="5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3" name="Freeform 353"/>
                <p:cNvSpPr>
                  <a:spLocks/>
                </p:cNvSpPr>
                <p:nvPr/>
              </p:nvSpPr>
              <p:spPr bwMode="auto">
                <a:xfrm>
                  <a:off x="2254" y="1600"/>
                  <a:ext cx="11" cy="15"/>
                </a:xfrm>
                <a:custGeom>
                  <a:avLst/>
                  <a:gdLst>
                    <a:gd name="T0" fmla="*/ 23 w 23"/>
                    <a:gd name="T1" fmla="*/ 0 h 30"/>
                    <a:gd name="T2" fmla="*/ 23 w 23"/>
                    <a:gd name="T3" fmla="*/ 0 h 30"/>
                    <a:gd name="T4" fmla="*/ 0 w 23"/>
                    <a:gd name="T5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30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0" y="3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4" name="Freeform 354"/>
                <p:cNvSpPr>
                  <a:spLocks/>
                </p:cNvSpPr>
                <p:nvPr/>
              </p:nvSpPr>
              <p:spPr bwMode="auto">
                <a:xfrm>
                  <a:off x="2243" y="1622"/>
                  <a:ext cx="4" cy="8"/>
                </a:xfrm>
                <a:custGeom>
                  <a:avLst/>
                  <a:gdLst>
                    <a:gd name="T0" fmla="*/ 7 w 7"/>
                    <a:gd name="T1" fmla="*/ 0 h 15"/>
                    <a:gd name="T2" fmla="*/ 7 w 7"/>
                    <a:gd name="T3" fmla="*/ 0 h 15"/>
                    <a:gd name="T4" fmla="*/ 0 w 7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15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5" name="Freeform 355"/>
                <p:cNvSpPr>
                  <a:spLocks/>
                </p:cNvSpPr>
                <p:nvPr/>
              </p:nvSpPr>
              <p:spPr bwMode="auto">
                <a:xfrm>
                  <a:off x="2243" y="1628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6" name="Freeform 356"/>
                <p:cNvSpPr>
                  <a:spLocks/>
                </p:cNvSpPr>
                <p:nvPr/>
              </p:nvSpPr>
              <p:spPr bwMode="auto">
                <a:xfrm>
                  <a:off x="2239" y="1630"/>
                  <a:ext cx="4" cy="3"/>
                </a:xfrm>
                <a:custGeom>
                  <a:avLst/>
                  <a:gdLst>
                    <a:gd name="T0" fmla="*/ 8 w 8"/>
                    <a:gd name="T1" fmla="*/ 0 h 7"/>
                    <a:gd name="T2" fmla="*/ 8 w 8"/>
                    <a:gd name="T3" fmla="*/ 0 h 7"/>
                    <a:gd name="T4" fmla="*/ 0 w 8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7" name="Freeform 357"/>
                <p:cNvSpPr>
                  <a:spLocks/>
                </p:cNvSpPr>
                <p:nvPr/>
              </p:nvSpPr>
              <p:spPr bwMode="auto">
                <a:xfrm>
                  <a:off x="2217" y="1633"/>
                  <a:ext cx="22" cy="38"/>
                </a:xfrm>
                <a:custGeom>
                  <a:avLst/>
                  <a:gdLst>
                    <a:gd name="T0" fmla="*/ 44 w 44"/>
                    <a:gd name="T1" fmla="*/ 0 h 75"/>
                    <a:gd name="T2" fmla="*/ 44 w 44"/>
                    <a:gd name="T3" fmla="*/ 0 h 75"/>
                    <a:gd name="T4" fmla="*/ 0 w 44"/>
                    <a:gd name="T5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4" h="7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7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8" name="Freeform 358"/>
                <p:cNvSpPr>
                  <a:spLocks/>
                </p:cNvSpPr>
                <p:nvPr/>
              </p:nvSpPr>
              <p:spPr bwMode="auto">
                <a:xfrm>
                  <a:off x="2191" y="1671"/>
                  <a:ext cx="26" cy="38"/>
                </a:xfrm>
                <a:custGeom>
                  <a:avLst/>
                  <a:gdLst>
                    <a:gd name="T0" fmla="*/ 51 w 51"/>
                    <a:gd name="T1" fmla="*/ 0 h 74"/>
                    <a:gd name="T2" fmla="*/ 51 w 51"/>
                    <a:gd name="T3" fmla="*/ 0 h 74"/>
                    <a:gd name="T4" fmla="*/ 0 w 51"/>
                    <a:gd name="T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" h="74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74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9" name="Freeform 359"/>
                <p:cNvSpPr>
                  <a:spLocks/>
                </p:cNvSpPr>
                <p:nvPr/>
              </p:nvSpPr>
              <p:spPr bwMode="auto">
                <a:xfrm>
                  <a:off x="2191" y="1707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0" name="Freeform 360"/>
                <p:cNvSpPr>
                  <a:spLocks/>
                </p:cNvSpPr>
                <p:nvPr/>
              </p:nvSpPr>
              <p:spPr bwMode="auto">
                <a:xfrm>
                  <a:off x="2188" y="1709"/>
                  <a:ext cx="3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1" name="Freeform 361"/>
                <p:cNvSpPr>
                  <a:spLocks/>
                </p:cNvSpPr>
                <p:nvPr/>
              </p:nvSpPr>
              <p:spPr bwMode="auto">
                <a:xfrm>
                  <a:off x="2184" y="1713"/>
                  <a:ext cx="4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2" name="Freeform 362"/>
                <p:cNvSpPr>
                  <a:spLocks/>
                </p:cNvSpPr>
                <p:nvPr/>
              </p:nvSpPr>
              <p:spPr bwMode="auto">
                <a:xfrm>
                  <a:off x="2169" y="1724"/>
                  <a:ext cx="11" cy="18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0 w 22"/>
                    <a:gd name="T5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3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3" name="Freeform 363"/>
                <p:cNvSpPr>
                  <a:spLocks/>
                </p:cNvSpPr>
                <p:nvPr/>
              </p:nvSpPr>
              <p:spPr bwMode="auto">
                <a:xfrm>
                  <a:off x="2166" y="1742"/>
                  <a:ext cx="3" cy="0"/>
                </a:xfrm>
                <a:custGeom>
                  <a:avLst/>
                  <a:gdLst>
                    <a:gd name="T0" fmla="*/ 7 w 7"/>
                    <a:gd name="T1" fmla="*/ 7 w 7"/>
                    <a:gd name="T2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4" name="Freeform 364"/>
                <p:cNvSpPr>
                  <a:spLocks/>
                </p:cNvSpPr>
                <p:nvPr/>
              </p:nvSpPr>
              <p:spPr bwMode="auto">
                <a:xfrm>
                  <a:off x="2166" y="1742"/>
                  <a:ext cx="0" cy="5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5" name="Freeform 365"/>
                <p:cNvSpPr>
                  <a:spLocks/>
                </p:cNvSpPr>
                <p:nvPr/>
              </p:nvSpPr>
              <p:spPr bwMode="auto">
                <a:xfrm>
                  <a:off x="2162" y="1747"/>
                  <a:ext cx="4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6" name="Freeform 366"/>
                <p:cNvSpPr>
                  <a:spLocks/>
                </p:cNvSpPr>
                <p:nvPr/>
              </p:nvSpPr>
              <p:spPr bwMode="auto">
                <a:xfrm>
                  <a:off x="2136" y="1796"/>
                  <a:ext cx="4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7" name="Freeform 367"/>
                <p:cNvSpPr>
                  <a:spLocks/>
                </p:cNvSpPr>
                <p:nvPr/>
              </p:nvSpPr>
              <p:spPr bwMode="auto">
                <a:xfrm>
                  <a:off x="2136" y="1799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8" name="Freeform 368"/>
                <p:cNvSpPr>
                  <a:spLocks/>
                </p:cNvSpPr>
                <p:nvPr/>
              </p:nvSpPr>
              <p:spPr bwMode="auto">
                <a:xfrm>
                  <a:off x="2132" y="1803"/>
                  <a:ext cx="4" cy="4"/>
                </a:xfrm>
                <a:custGeom>
                  <a:avLst/>
                  <a:gdLst>
                    <a:gd name="T0" fmla="*/ 8 w 8"/>
                    <a:gd name="T1" fmla="*/ 0 h 7"/>
                    <a:gd name="T2" fmla="*/ 8 w 8"/>
                    <a:gd name="T3" fmla="*/ 0 h 7"/>
                    <a:gd name="T4" fmla="*/ 0 w 8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9" name="Freeform 369"/>
                <p:cNvSpPr>
                  <a:spLocks/>
                </p:cNvSpPr>
                <p:nvPr/>
              </p:nvSpPr>
              <p:spPr bwMode="auto">
                <a:xfrm>
                  <a:off x="2129" y="1807"/>
                  <a:ext cx="3" cy="11"/>
                </a:xfrm>
                <a:custGeom>
                  <a:avLst/>
                  <a:gdLst>
                    <a:gd name="T0" fmla="*/ 7 w 7"/>
                    <a:gd name="T1" fmla="*/ 0 h 23"/>
                    <a:gd name="T2" fmla="*/ 7 w 7"/>
                    <a:gd name="T3" fmla="*/ 0 h 23"/>
                    <a:gd name="T4" fmla="*/ 0 w 7"/>
                    <a:gd name="T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23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23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0" name="Freeform 370"/>
                <p:cNvSpPr>
                  <a:spLocks/>
                </p:cNvSpPr>
                <p:nvPr/>
              </p:nvSpPr>
              <p:spPr bwMode="auto">
                <a:xfrm>
                  <a:off x="2118" y="1837"/>
                  <a:ext cx="3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1" name="Freeform 371"/>
                <p:cNvSpPr>
                  <a:spLocks/>
                </p:cNvSpPr>
                <p:nvPr/>
              </p:nvSpPr>
              <p:spPr bwMode="auto">
                <a:xfrm>
                  <a:off x="2118" y="1841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2" name="Freeform 372"/>
                <p:cNvSpPr>
                  <a:spLocks/>
                </p:cNvSpPr>
                <p:nvPr/>
              </p:nvSpPr>
              <p:spPr bwMode="auto">
                <a:xfrm>
                  <a:off x="2118" y="1845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3" name="Freeform 373"/>
                <p:cNvSpPr>
                  <a:spLocks/>
                </p:cNvSpPr>
                <p:nvPr/>
              </p:nvSpPr>
              <p:spPr bwMode="auto">
                <a:xfrm>
                  <a:off x="2114" y="1849"/>
                  <a:ext cx="4" cy="3"/>
                </a:xfrm>
                <a:custGeom>
                  <a:avLst/>
                  <a:gdLst>
                    <a:gd name="T0" fmla="*/ 7 w 7"/>
                    <a:gd name="T1" fmla="*/ 0 h 7"/>
                    <a:gd name="T2" fmla="*/ 7 w 7"/>
                    <a:gd name="T3" fmla="*/ 0 h 7"/>
                    <a:gd name="T4" fmla="*/ 0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4" name="Freeform 374"/>
                <p:cNvSpPr>
                  <a:spLocks/>
                </p:cNvSpPr>
                <p:nvPr/>
              </p:nvSpPr>
              <p:spPr bwMode="auto">
                <a:xfrm>
                  <a:off x="2081" y="1863"/>
                  <a:ext cx="29" cy="68"/>
                </a:xfrm>
                <a:custGeom>
                  <a:avLst/>
                  <a:gdLst>
                    <a:gd name="T0" fmla="*/ 58 w 58"/>
                    <a:gd name="T1" fmla="*/ 0 h 135"/>
                    <a:gd name="T2" fmla="*/ 58 w 58"/>
                    <a:gd name="T3" fmla="*/ 0 h 135"/>
                    <a:gd name="T4" fmla="*/ 0 w 58"/>
                    <a:gd name="T5" fmla="*/ 13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135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0" y="13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5" name="Freeform 375"/>
                <p:cNvSpPr>
                  <a:spLocks/>
                </p:cNvSpPr>
                <p:nvPr/>
              </p:nvSpPr>
              <p:spPr bwMode="auto">
                <a:xfrm>
                  <a:off x="2055" y="1931"/>
                  <a:ext cx="26" cy="72"/>
                </a:xfrm>
                <a:custGeom>
                  <a:avLst/>
                  <a:gdLst>
                    <a:gd name="T0" fmla="*/ 51 w 51"/>
                    <a:gd name="T1" fmla="*/ 0 h 141"/>
                    <a:gd name="T2" fmla="*/ 51 w 51"/>
                    <a:gd name="T3" fmla="*/ 0 h 141"/>
                    <a:gd name="T4" fmla="*/ 0 w 51"/>
                    <a:gd name="T5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" h="141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141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6" name="Freeform 376"/>
                <p:cNvSpPr>
                  <a:spLocks/>
                </p:cNvSpPr>
                <p:nvPr/>
              </p:nvSpPr>
              <p:spPr bwMode="auto">
                <a:xfrm>
                  <a:off x="2047" y="2010"/>
                  <a:ext cx="4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7" name="Freeform 377"/>
                <p:cNvSpPr>
                  <a:spLocks/>
                </p:cNvSpPr>
                <p:nvPr/>
              </p:nvSpPr>
              <p:spPr bwMode="auto">
                <a:xfrm>
                  <a:off x="2047" y="2014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8" name="Freeform 378"/>
                <p:cNvSpPr>
                  <a:spLocks/>
                </p:cNvSpPr>
                <p:nvPr/>
              </p:nvSpPr>
              <p:spPr bwMode="auto">
                <a:xfrm>
                  <a:off x="2044" y="2018"/>
                  <a:ext cx="3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9" name="Freeform 379"/>
                <p:cNvSpPr>
                  <a:spLocks/>
                </p:cNvSpPr>
                <p:nvPr/>
              </p:nvSpPr>
              <p:spPr bwMode="auto">
                <a:xfrm>
                  <a:off x="2044" y="2022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0" name="Freeform 380"/>
                <p:cNvSpPr>
                  <a:spLocks/>
                </p:cNvSpPr>
                <p:nvPr/>
              </p:nvSpPr>
              <p:spPr bwMode="auto">
                <a:xfrm>
                  <a:off x="2029" y="2044"/>
                  <a:ext cx="7" cy="12"/>
                </a:xfrm>
                <a:custGeom>
                  <a:avLst/>
                  <a:gdLst>
                    <a:gd name="T0" fmla="*/ 14 w 14"/>
                    <a:gd name="T1" fmla="*/ 0 h 23"/>
                    <a:gd name="T2" fmla="*/ 14 w 14"/>
                    <a:gd name="T3" fmla="*/ 0 h 23"/>
                    <a:gd name="T4" fmla="*/ 0 w 14"/>
                    <a:gd name="T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23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0" y="23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1" name="Freeform 381"/>
                <p:cNvSpPr>
                  <a:spLocks/>
                </p:cNvSpPr>
                <p:nvPr/>
              </p:nvSpPr>
              <p:spPr bwMode="auto">
                <a:xfrm>
                  <a:off x="2029" y="2056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2" name="Freeform 382"/>
                <p:cNvSpPr>
                  <a:spLocks/>
                </p:cNvSpPr>
                <p:nvPr/>
              </p:nvSpPr>
              <p:spPr bwMode="auto">
                <a:xfrm>
                  <a:off x="2029" y="2060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3" name="Freeform 383"/>
                <p:cNvSpPr>
                  <a:spLocks/>
                </p:cNvSpPr>
                <p:nvPr/>
              </p:nvSpPr>
              <p:spPr bwMode="auto">
                <a:xfrm>
                  <a:off x="2025" y="2063"/>
                  <a:ext cx="4" cy="8"/>
                </a:xfrm>
                <a:custGeom>
                  <a:avLst/>
                  <a:gdLst>
                    <a:gd name="T0" fmla="*/ 8 w 8"/>
                    <a:gd name="T1" fmla="*/ 0 h 15"/>
                    <a:gd name="T2" fmla="*/ 8 w 8"/>
                    <a:gd name="T3" fmla="*/ 0 h 15"/>
                    <a:gd name="T4" fmla="*/ 0 w 8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15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4" name="Freeform 384"/>
                <p:cNvSpPr>
                  <a:spLocks/>
                </p:cNvSpPr>
                <p:nvPr/>
              </p:nvSpPr>
              <p:spPr bwMode="auto">
                <a:xfrm>
                  <a:off x="2011" y="2116"/>
                  <a:ext cx="0" cy="7"/>
                </a:xfrm>
                <a:custGeom>
                  <a:avLst/>
                  <a:gdLst>
                    <a:gd name="T0" fmla="*/ 0 h 15"/>
                    <a:gd name="T1" fmla="*/ 0 h 15"/>
                    <a:gd name="T2" fmla="*/ 15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5" name="Freeform 385"/>
                <p:cNvSpPr>
                  <a:spLocks/>
                </p:cNvSpPr>
                <p:nvPr/>
              </p:nvSpPr>
              <p:spPr bwMode="auto">
                <a:xfrm>
                  <a:off x="2011" y="2122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6" name="Freeform 386"/>
                <p:cNvSpPr>
                  <a:spLocks/>
                </p:cNvSpPr>
                <p:nvPr/>
              </p:nvSpPr>
              <p:spPr bwMode="auto">
                <a:xfrm>
                  <a:off x="2011" y="2123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7" name="Freeform 387"/>
                <p:cNvSpPr>
                  <a:spLocks/>
                </p:cNvSpPr>
                <p:nvPr/>
              </p:nvSpPr>
              <p:spPr bwMode="auto">
                <a:xfrm>
                  <a:off x="2007" y="2127"/>
                  <a:ext cx="4" cy="4"/>
                </a:xfrm>
                <a:custGeom>
                  <a:avLst/>
                  <a:gdLst>
                    <a:gd name="T0" fmla="*/ 8 w 8"/>
                    <a:gd name="T1" fmla="*/ 0 h 7"/>
                    <a:gd name="T2" fmla="*/ 8 w 8"/>
                    <a:gd name="T3" fmla="*/ 0 h 7"/>
                    <a:gd name="T4" fmla="*/ 0 w 8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8" name="Freeform 388"/>
                <p:cNvSpPr>
                  <a:spLocks/>
                </p:cNvSpPr>
                <p:nvPr/>
              </p:nvSpPr>
              <p:spPr bwMode="auto">
                <a:xfrm>
                  <a:off x="2003" y="2139"/>
                  <a:ext cx="4" cy="11"/>
                </a:xfrm>
                <a:custGeom>
                  <a:avLst/>
                  <a:gdLst>
                    <a:gd name="T0" fmla="*/ 7 w 7"/>
                    <a:gd name="T1" fmla="*/ 0 h 22"/>
                    <a:gd name="T2" fmla="*/ 7 w 7"/>
                    <a:gd name="T3" fmla="*/ 0 h 22"/>
                    <a:gd name="T4" fmla="*/ 0 w 7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2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9" name="Freeform 389"/>
                <p:cNvSpPr>
                  <a:spLocks/>
                </p:cNvSpPr>
                <p:nvPr/>
              </p:nvSpPr>
              <p:spPr bwMode="auto">
                <a:xfrm>
                  <a:off x="2003" y="2161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0" name="Freeform 390"/>
                <p:cNvSpPr>
                  <a:spLocks/>
                </p:cNvSpPr>
                <p:nvPr/>
              </p:nvSpPr>
              <p:spPr bwMode="auto">
                <a:xfrm>
                  <a:off x="2000" y="2165"/>
                  <a:ext cx="3" cy="4"/>
                </a:xfrm>
                <a:custGeom>
                  <a:avLst/>
                  <a:gdLst>
                    <a:gd name="T0" fmla="*/ 7 w 7"/>
                    <a:gd name="T1" fmla="*/ 0 h 8"/>
                    <a:gd name="T2" fmla="*/ 7 w 7"/>
                    <a:gd name="T3" fmla="*/ 0 h 8"/>
                    <a:gd name="T4" fmla="*/ 0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1" name="Freeform 391"/>
                <p:cNvSpPr>
                  <a:spLocks/>
                </p:cNvSpPr>
                <p:nvPr/>
              </p:nvSpPr>
              <p:spPr bwMode="auto">
                <a:xfrm>
                  <a:off x="2000" y="2169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2" name="Freeform 392"/>
                <p:cNvSpPr>
                  <a:spLocks/>
                </p:cNvSpPr>
                <p:nvPr/>
              </p:nvSpPr>
              <p:spPr bwMode="auto">
                <a:xfrm>
                  <a:off x="2000" y="2172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3" name="Freeform 393"/>
                <p:cNvSpPr>
                  <a:spLocks/>
                </p:cNvSpPr>
                <p:nvPr/>
              </p:nvSpPr>
              <p:spPr bwMode="auto">
                <a:xfrm>
                  <a:off x="1996" y="2188"/>
                  <a:ext cx="0" cy="11"/>
                </a:xfrm>
                <a:custGeom>
                  <a:avLst/>
                  <a:gdLst>
                    <a:gd name="T0" fmla="*/ 0 h 22"/>
                    <a:gd name="T1" fmla="*/ 0 h 22"/>
                    <a:gd name="T2" fmla="*/ 22 h 2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4" name="Freeform 394"/>
                <p:cNvSpPr>
                  <a:spLocks/>
                </p:cNvSpPr>
                <p:nvPr/>
              </p:nvSpPr>
              <p:spPr bwMode="auto">
                <a:xfrm>
                  <a:off x="1992" y="2206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5" name="Freeform 395"/>
                <p:cNvSpPr>
                  <a:spLocks/>
                </p:cNvSpPr>
                <p:nvPr/>
              </p:nvSpPr>
              <p:spPr bwMode="auto">
                <a:xfrm>
                  <a:off x="1992" y="2210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6" name="Freeform 396"/>
                <p:cNvSpPr>
                  <a:spLocks/>
                </p:cNvSpPr>
                <p:nvPr/>
              </p:nvSpPr>
              <p:spPr bwMode="auto">
                <a:xfrm>
                  <a:off x="1992" y="2212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7" name="Freeform 397"/>
                <p:cNvSpPr>
                  <a:spLocks/>
                </p:cNvSpPr>
                <p:nvPr/>
              </p:nvSpPr>
              <p:spPr bwMode="auto">
                <a:xfrm>
                  <a:off x="1988" y="2214"/>
                  <a:ext cx="4" cy="7"/>
                </a:xfrm>
                <a:custGeom>
                  <a:avLst/>
                  <a:gdLst>
                    <a:gd name="T0" fmla="*/ 7 w 7"/>
                    <a:gd name="T1" fmla="*/ 0 h 15"/>
                    <a:gd name="T2" fmla="*/ 7 w 7"/>
                    <a:gd name="T3" fmla="*/ 0 h 15"/>
                    <a:gd name="T4" fmla="*/ 0 w 7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15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8" name="Freeform 398"/>
                <p:cNvSpPr>
                  <a:spLocks/>
                </p:cNvSpPr>
                <p:nvPr/>
              </p:nvSpPr>
              <p:spPr bwMode="auto">
                <a:xfrm>
                  <a:off x="1985" y="2270"/>
                  <a:ext cx="0" cy="8"/>
                </a:xfrm>
                <a:custGeom>
                  <a:avLst/>
                  <a:gdLst>
                    <a:gd name="T0" fmla="*/ 0 h 15"/>
                    <a:gd name="T1" fmla="*/ 0 h 15"/>
                    <a:gd name="T2" fmla="*/ 15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9" name="Freeform 399"/>
                <p:cNvSpPr>
                  <a:spLocks/>
                </p:cNvSpPr>
                <p:nvPr/>
              </p:nvSpPr>
              <p:spPr bwMode="auto">
                <a:xfrm>
                  <a:off x="1985" y="2276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0" name="Freeform 400"/>
                <p:cNvSpPr>
                  <a:spLocks/>
                </p:cNvSpPr>
                <p:nvPr/>
              </p:nvSpPr>
              <p:spPr bwMode="auto">
                <a:xfrm>
                  <a:off x="1985" y="2278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1" name="Freeform 401"/>
                <p:cNvSpPr>
                  <a:spLocks/>
                </p:cNvSpPr>
                <p:nvPr/>
              </p:nvSpPr>
              <p:spPr bwMode="auto">
                <a:xfrm>
                  <a:off x="1985" y="2282"/>
                  <a:ext cx="0" cy="15"/>
                </a:xfrm>
                <a:custGeom>
                  <a:avLst/>
                  <a:gdLst>
                    <a:gd name="T0" fmla="*/ 0 h 30"/>
                    <a:gd name="T1" fmla="*/ 0 h 30"/>
                    <a:gd name="T2" fmla="*/ 30 h 3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2" name="Freeform 402"/>
                <p:cNvSpPr>
                  <a:spLocks/>
                </p:cNvSpPr>
                <p:nvPr/>
              </p:nvSpPr>
              <p:spPr bwMode="auto">
                <a:xfrm>
                  <a:off x="1985" y="2308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3" name="Freeform 403"/>
                <p:cNvSpPr>
                  <a:spLocks/>
                </p:cNvSpPr>
                <p:nvPr/>
              </p:nvSpPr>
              <p:spPr bwMode="auto">
                <a:xfrm>
                  <a:off x="1985" y="2312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4" name="Freeform 404"/>
                <p:cNvSpPr>
                  <a:spLocks/>
                </p:cNvSpPr>
                <p:nvPr/>
              </p:nvSpPr>
              <p:spPr bwMode="auto">
                <a:xfrm>
                  <a:off x="1985" y="2314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5" name="Freeform 405"/>
                <p:cNvSpPr>
                  <a:spLocks/>
                </p:cNvSpPr>
                <p:nvPr/>
              </p:nvSpPr>
              <p:spPr bwMode="auto">
                <a:xfrm>
                  <a:off x="1985" y="2316"/>
                  <a:ext cx="0" cy="7"/>
                </a:xfrm>
                <a:custGeom>
                  <a:avLst/>
                  <a:gdLst>
                    <a:gd name="T0" fmla="*/ 0 h 15"/>
                    <a:gd name="T1" fmla="*/ 0 h 15"/>
                    <a:gd name="T2" fmla="*/ 15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4" name="Group 607"/>
              <p:cNvGrpSpPr>
                <a:grpSpLocks/>
              </p:cNvGrpSpPr>
              <p:nvPr/>
            </p:nvGrpSpPr>
            <p:grpSpPr bwMode="auto">
              <a:xfrm>
                <a:off x="2770188" y="3709607"/>
                <a:ext cx="2847975" cy="2620963"/>
                <a:chOff x="1985" y="2331"/>
                <a:chExt cx="1794" cy="1651"/>
              </a:xfrm>
            </p:grpSpPr>
            <p:sp>
              <p:nvSpPr>
                <p:cNvPr id="1706" name="Freeform 407"/>
                <p:cNvSpPr>
                  <a:spLocks/>
                </p:cNvSpPr>
                <p:nvPr/>
              </p:nvSpPr>
              <p:spPr bwMode="auto">
                <a:xfrm>
                  <a:off x="1985" y="2331"/>
                  <a:ext cx="0" cy="8"/>
                </a:xfrm>
                <a:custGeom>
                  <a:avLst/>
                  <a:gdLst>
                    <a:gd name="T0" fmla="*/ 0 h 15"/>
                    <a:gd name="T1" fmla="*/ 0 h 15"/>
                    <a:gd name="T2" fmla="*/ 15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7" name="Freeform 408"/>
                <p:cNvSpPr>
                  <a:spLocks/>
                </p:cNvSpPr>
                <p:nvPr/>
              </p:nvSpPr>
              <p:spPr bwMode="auto">
                <a:xfrm>
                  <a:off x="1985" y="2346"/>
                  <a:ext cx="0" cy="140"/>
                </a:xfrm>
                <a:custGeom>
                  <a:avLst/>
                  <a:gdLst>
                    <a:gd name="T0" fmla="*/ 0 h 276"/>
                    <a:gd name="T1" fmla="*/ 0 h 276"/>
                    <a:gd name="T2" fmla="*/ 276 h 27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7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76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8" name="Freeform 409"/>
                <p:cNvSpPr>
                  <a:spLocks/>
                </p:cNvSpPr>
                <p:nvPr/>
              </p:nvSpPr>
              <p:spPr bwMode="auto">
                <a:xfrm>
                  <a:off x="1985" y="2486"/>
                  <a:ext cx="0" cy="139"/>
                </a:xfrm>
                <a:custGeom>
                  <a:avLst/>
                  <a:gdLst>
                    <a:gd name="T0" fmla="*/ 0 h 276"/>
                    <a:gd name="T1" fmla="*/ 0 h 276"/>
                    <a:gd name="T2" fmla="*/ 276 h 27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7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76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9" name="Freeform 410"/>
                <p:cNvSpPr>
                  <a:spLocks/>
                </p:cNvSpPr>
                <p:nvPr/>
              </p:nvSpPr>
              <p:spPr bwMode="auto">
                <a:xfrm>
                  <a:off x="1985" y="2633"/>
                  <a:ext cx="0" cy="7"/>
                </a:xfrm>
                <a:custGeom>
                  <a:avLst/>
                  <a:gdLst>
                    <a:gd name="T0" fmla="*/ 0 h 15"/>
                    <a:gd name="T1" fmla="*/ 0 h 15"/>
                    <a:gd name="T2" fmla="*/ 15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0" name="Freeform 411"/>
                <p:cNvSpPr>
                  <a:spLocks/>
                </p:cNvSpPr>
                <p:nvPr/>
              </p:nvSpPr>
              <p:spPr bwMode="auto">
                <a:xfrm>
                  <a:off x="1985" y="2648"/>
                  <a:ext cx="0" cy="7"/>
                </a:xfrm>
                <a:custGeom>
                  <a:avLst/>
                  <a:gdLst>
                    <a:gd name="T0" fmla="*/ 0 h 15"/>
                    <a:gd name="T1" fmla="*/ 0 h 15"/>
                    <a:gd name="T2" fmla="*/ 15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1" name="Freeform 412"/>
                <p:cNvSpPr>
                  <a:spLocks/>
                </p:cNvSpPr>
                <p:nvPr/>
              </p:nvSpPr>
              <p:spPr bwMode="auto">
                <a:xfrm>
                  <a:off x="1985" y="2653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2" name="Freeform 413"/>
                <p:cNvSpPr>
                  <a:spLocks/>
                </p:cNvSpPr>
                <p:nvPr/>
              </p:nvSpPr>
              <p:spPr bwMode="auto">
                <a:xfrm>
                  <a:off x="1985" y="2655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3" name="Freeform 414"/>
                <p:cNvSpPr>
                  <a:spLocks/>
                </p:cNvSpPr>
                <p:nvPr/>
              </p:nvSpPr>
              <p:spPr bwMode="auto">
                <a:xfrm>
                  <a:off x="1985" y="2659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4" name="Freeform 415"/>
                <p:cNvSpPr>
                  <a:spLocks/>
                </p:cNvSpPr>
                <p:nvPr/>
              </p:nvSpPr>
              <p:spPr bwMode="auto">
                <a:xfrm>
                  <a:off x="1985" y="2674"/>
                  <a:ext cx="0" cy="15"/>
                </a:xfrm>
                <a:custGeom>
                  <a:avLst/>
                  <a:gdLst>
                    <a:gd name="T0" fmla="*/ 0 h 30"/>
                    <a:gd name="T1" fmla="*/ 0 h 30"/>
                    <a:gd name="T2" fmla="*/ 30 h 3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5" name="Freeform 416"/>
                <p:cNvSpPr>
                  <a:spLocks/>
                </p:cNvSpPr>
                <p:nvPr/>
              </p:nvSpPr>
              <p:spPr bwMode="auto">
                <a:xfrm>
                  <a:off x="1985" y="2689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6" name="Freeform 417"/>
                <p:cNvSpPr>
                  <a:spLocks/>
                </p:cNvSpPr>
                <p:nvPr/>
              </p:nvSpPr>
              <p:spPr bwMode="auto">
                <a:xfrm>
                  <a:off x="1985" y="2691"/>
                  <a:ext cx="0" cy="4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7" name="Freeform 418"/>
                <p:cNvSpPr>
                  <a:spLocks/>
                </p:cNvSpPr>
                <p:nvPr/>
              </p:nvSpPr>
              <p:spPr bwMode="auto">
                <a:xfrm>
                  <a:off x="1985" y="2693"/>
                  <a:ext cx="0" cy="7"/>
                </a:xfrm>
                <a:custGeom>
                  <a:avLst/>
                  <a:gdLst>
                    <a:gd name="T0" fmla="*/ 0 h 15"/>
                    <a:gd name="T1" fmla="*/ 0 h 15"/>
                    <a:gd name="T2" fmla="*/ 15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8" name="Freeform 419"/>
                <p:cNvSpPr>
                  <a:spLocks/>
                </p:cNvSpPr>
                <p:nvPr/>
              </p:nvSpPr>
              <p:spPr bwMode="auto">
                <a:xfrm>
                  <a:off x="1988" y="2749"/>
                  <a:ext cx="4" cy="8"/>
                </a:xfrm>
                <a:custGeom>
                  <a:avLst/>
                  <a:gdLst>
                    <a:gd name="T0" fmla="*/ 0 w 7"/>
                    <a:gd name="T1" fmla="*/ 0 h 15"/>
                    <a:gd name="T2" fmla="*/ 0 w 7"/>
                    <a:gd name="T3" fmla="*/ 0 h 15"/>
                    <a:gd name="T4" fmla="*/ 7 w 7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9" name="Freeform 420"/>
                <p:cNvSpPr>
                  <a:spLocks/>
                </p:cNvSpPr>
                <p:nvPr/>
              </p:nvSpPr>
              <p:spPr bwMode="auto">
                <a:xfrm>
                  <a:off x="1992" y="2755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0" name="Freeform 421"/>
                <p:cNvSpPr>
                  <a:spLocks/>
                </p:cNvSpPr>
                <p:nvPr/>
              </p:nvSpPr>
              <p:spPr bwMode="auto">
                <a:xfrm>
                  <a:off x="1992" y="2757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1" name="Freeform 422"/>
                <p:cNvSpPr>
                  <a:spLocks/>
                </p:cNvSpPr>
                <p:nvPr/>
              </p:nvSpPr>
              <p:spPr bwMode="auto">
                <a:xfrm>
                  <a:off x="1992" y="2761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2" name="Freeform 423"/>
                <p:cNvSpPr>
                  <a:spLocks/>
                </p:cNvSpPr>
                <p:nvPr/>
              </p:nvSpPr>
              <p:spPr bwMode="auto">
                <a:xfrm>
                  <a:off x="1996" y="2772"/>
                  <a:ext cx="0" cy="12"/>
                </a:xfrm>
                <a:custGeom>
                  <a:avLst/>
                  <a:gdLst>
                    <a:gd name="T0" fmla="*/ 0 h 23"/>
                    <a:gd name="T1" fmla="*/ 0 h 23"/>
                    <a:gd name="T2" fmla="*/ 23 h 2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3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3" name="Freeform 424"/>
                <p:cNvSpPr>
                  <a:spLocks/>
                </p:cNvSpPr>
                <p:nvPr/>
              </p:nvSpPr>
              <p:spPr bwMode="auto">
                <a:xfrm>
                  <a:off x="2000" y="2795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4" name="Freeform 425"/>
                <p:cNvSpPr>
                  <a:spLocks/>
                </p:cNvSpPr>
                <p:nvPr/>
              </p:nvSpPr>
              <p:spPr bwMode="auto">
                <a:xfrm>
                  <a:off x="2000" y="2798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5" name="Freeform 426"/>
                <p:cNvSpPr>
                  <a:spLocks/>
                </p:cNvSpPr>
                <p:nvPr/>
              </p:nvSpPr>
              <p:spPr bwMode="auto">
                <a:xfrm>
                  <a:off x="2000" y="2802"/>
                  <a:ext cx="3" cy="4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6" name="Freeform 427"/>
                <p:cNvSpPr>
                  <a:spLocks/>
                </p:cNvSpPr>
                <p:nvPr/>
              </p:nvSpPr>
              <p:spPr bwMode="auto">
                <a:xfrm>
                  <a:off x="2003" y="2806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7" name="Freeform 428"/>
                <p:cNvSpPr>
                  <a:spLocks/>
                </p:cNvSpPr>
                <p:nvPr/>
              </p:nvSpPr>
              <p:spPr bwMode="auto">
                <a:xfrm>
                  <a:off x="2003" y="2821"/>
                  <a:ext cx="4" cy="12"/>
                </a:xfrm>
                <a:custGeom>
                  <a:avLst/>
                  <a:gdLst>
                    <a:gd name="T0" fmla="*/ 0 w 7"/>
                    <a:gd name="T1" fmla="*/ 0 h 23"/>
                    <a:gd name="T2" fmla="*/ 0 w 7"/>
                    <a:gd name="T3" fmla="*/ 0 h 23"/>
                    <a:gd name="T4" fmla="*/ 7 w 7"/>
                    <a:gd name="T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23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8" name="Freeform 429"/>
                <p:cNvSpPr>
                  <a:spLocks/>
                </p:cNvSpPr>
                <p:nvPr/>
              </p:nvSpPr>
              <p:spPr bwMode="auto">
                <a:xfrm>
                  <a:off x="2007" y="2840"/>
                  <a:ext cx="4" cy="4"/>
                </a:xfrm>
                <a:custGeom>
                  <a:avLst/>
                  <a:gdLst>
                    <a:gd name="T0" fmla="*/ 0 w 8"/>
                    <a:gd name="T1" fmla="*/ 0 h 7"/>
                    <a:gd name="T2" fmla="*/ 0 w 8"/>
                    <a:gd name="T3" fmla="*/ 0 h 7"/>
                    <a:gd name="T4" fmla="*/ 8 w 8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9" name="Freeform 430"/>
                <p:cNvSpPr>
                  <a:spLocks/>
                </p:cNvSpPr>
                <p:nvPr/>
              </p:nvSpPr>
              <p:spPr bwMode="auto">
                <a:xfrm>
                  <a:off x="2011" y="2844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0" name="Freeform 431"/>
                <p:cNvSpPr>
                  <a:spLocks/>
                </p:cNvSpPr>
                <p:nvPr/>
              </p:nvSpPr>
              <p:spPr bwMode="auto">
                <a:xfrm>
                  <a:off x="2011" y="2846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1" name="Freeform 432"/>
                <p:cNvSpPr>
                  <a:spLocks/>
                </p:cNvSpPr>
                <p:nvPr/>
              </p:nvSpPr>
              <p:spPr bwMode="auto">
                <a:xfrm>
                  <a:off x="2011" y="2847"/>
                  <a:ext cx="0" cy="8"/>
                </a:xfrm>
                <a:custGeom>
                  <a:avLst/>
                  <a:gdLst>
                    <a:gd name="T0" fmla="*/ 0 h 15"/>
                    <a:gd name="T1" fmla="*/ 0 h 15"/>
                    <a:gd name="T2" fmla="*/ 15 h 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2" name="Freeform 433"/>
                <p:cNvSpPr>
                  <a:spLocks/>
                </p:cNvSpPr>
                <p:nvPr/>
              </p:nvSpPr>
              <p:spPr bwMode="auto">
                <a:xfrm>
                  <a:off x="2025" y="2900"/>
                  <a:ext cx="4" cy="8"/>
                </a:xfrm>
                <a:custGeom>
                  <a:avLst/>
                  <a:gdLst>
                    <a:gd name="T0" fmla="*/ 0 w 8"/>
                    <a:gd name="T1" fmla="*/ 0 h 15"/>
                    <a:gd name="T2" fmla="*/ 0 w 8"/>
                    <a:gd name="T3" fmla="*/ 0 h 15"/>
                    <a:gd name="T4" fmla="*/ 8 w 8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3" name="Freeform 434"/>
                <p:cNvSpPr>
                  <a:spLocks/>
                </p:cNvSpPr>
                <p:nvPr/>
              </p:nvSpPr>
              <p:spPr bwMode="auto">
                <a:xfrm>
                  <a:off x="2029" y="2908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4" name="Freeform 435"/>
                <p:cNvSpPr>
                  <a:spLocks/>
                </p:cNvSpPr>
                <p:nvPr/>
              </p:nvSpPr>
              <p:spPr bwMode="auto">
                <a:xfrm>
                  <a:off x="2029" y="2911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5" name="Freeform 436"/>
                <p:cNvSpPr>
                  <a:spLocks/>
                </p:cNvSpPr>
                <p:nvPr/>
              </p:nvSpPr>
              <p:spPr bwMode="auto">
                <a:xfrm>
                  <a:off x="2029" y="2915"/>
                  <a:ext cx="7" cy="12"/>
                </a:xfrm>
                <a:custGeom>
                  <a:avLst/>
                  <a:gdLst>
                    <a:gd name="T0" fmla="*/ 0 w 14"/>
                    <a:gd name="T1" fmla="*/ 0 h 22"/>
                    <a:gd name="T2" fmla="*/ 0 w 14"/>
                    <a:gd name="T3" fmla="*/ 0 h 22"/>
                    <a:gd name="T4" fmla="*/ 14 w 14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2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6" name="Freeform 437"/>
                <p:cNvSpPr>
                  <a:spLocks/>
                </p:cNvSpPr>
                <p:nvPr/>
              </p:nvSpPr>
              <p:spPr bwMode="auto">
                <a:xfrm>
                  <a:off x="2044" y="2945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7" name="Freeform 438"/>
                <p:cNvSpPr>
                  <a:spLocks/>
                </p:cNvSpPr>
                <p:nvPr/>
              </p:nvSpPr>
              <p:spPr bwMode="auto">
                <a:xfrm>
                  <a:off x="2044" y="2949"/>
                  <a:ext cx="3" cy="4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8" name="Freeform 439"/>
                <p:cNvSpPr>
                  <a:spLocks/>
                </p:cNvSpPr>
                <p:nvPr/>
              </p:nvSpPr>
              <p:spPr bwMode="auto">
                <a:xfrm>
                  <a:off x="2047" y="2953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9" name="Freeform 440"/>
                <p:cNvSpPr>
                  <a:spLocks/>
                </p:cNvSpPr>
                <p:nvPr/>
              </p:nvSpPr>
              <p:spPr bwMode="auto">
                <a:xfrm>
                  <a:off x="2047" y="2957"/>
                  <a:ext cx="4" cy="3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0" name="Freeform 441"/>
                <p:cNvSpPr>
                  <a:spLocks/>
                </p:cNvSpPr>
                <p:nvPr/>
              </p:nvSpPr>
              <p:spPr bwMode="auto">
                <a:xfrm>
                  <a:off x="2055" y="2968"/>
                  <a:ext cx="26" cy="72"/>
                </a:xfrm>
                <a:custGeom>
                  <a:avLst/>
                  <a:gdLst>
                    <a:gd name="T0" fmla="*/ 0 w 51"/>
                    <a:gd name="T1" fmla="*/ 0 h 142"/>
                    <a:gd name="T2" fmla="*/ 0 w 51"/>
                    <a:gd name="T3" fmla="*/ 0 h 142"/>
                    <a:gd name="T4" fmla="*/ 51 w 51"/>
                    <a:gd name="T5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" h="14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14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1" name="Freeform 442"/>
                <p:cNvSpPr>
                  <a:spLocks/>
                </p:cNvSpPr>
                <p:nvPr/>
              </p:nvSpPr>
              <p:spPr bwMode="auto">
                <a:xfrm>
                  <a:off x="2081" y="3040"/>
                  <a:ext cx="29" cy="67"/>
                </a:xfrm>
                <a:custGeom>
                  <a:avLst/>
                  <a:gdLst>
                    <a:gd name="T0" fmla="*/ 0 w 58"/>
                    <a:gd name="T1" fmla="*/ 0 h 134"/>
                    <a:gd name="T2" fmla="*/ 0 w 58"/>
                    <a:gd name="T3" fmla="*/ 0 h 134"/>
                    <a:gd name="T4" fmla="*/ 58 w 58"/>
                    <a:gd name="T5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13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8" y="134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2" name="Freeform 443"/>
                <p:cNvSpPr>
                  <a:spLocks/>
                </p:cNvSpPr>
                <p:nvPr/>
              </p:nvSpPr>
              <p:spPr bwMode="auto">
                <a:xfrm>
                  <a:off x="2114" y="3119"/>
                  <a:ext cx="4" cy="4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3" name="Freeform 444"/>
                <p:cNvSpPr>
                  <a:spLocks/>
                </p:cNvSpPr>
                <p:nvPr/>
              </p:nvSpPr>
              <p:spPr bwMode="auto">
                <a:xfrm>
                  <a:off x="2118" y="3123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4" name="Freeform 445"/>
                <p:cNvSpPr>
                  <a:spLocks/>
                </p:cNvSpPr>
                <p:nvPr/>
              </p:nvSpPr>
              <p:spPr bwMode="auto">
                <a:xfrm>
                  <a:off x="2118" y="3127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5" name="Freeform 446"/>
                <p:cNvSpPr>
                  <a:spLocks/>
                </p:cNvSpPr>
                <p:nvPr/>
              </p:nvSpPr>
              <p:spPr bwMode="auto">
                <a:xfrm>
                  <a:off x="2118" y="3130"/>
                  <a:ext cx="3" cy="4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6" name="Freeform 447"/>
                <p:cNvSpPr>
                  <a:spLocks/>
                </p:cNvSpPr>
                <p:nvPr/>
              </p:nvSpPr>
              <p:spPr bwMode="auto">
                <a:xfrm>
                  <a:off x="2129" y="3153"/>
                  <a:ext cx="3" cy="11"/>
                </a:xfrm>
                <a:custGeom>
                  <a:avLst/>
                  <a:gdLst>
                    <a:gd name="T0" fmla="*/ 0 w 7"/>
                    <a:gd name="T1" fmla="*/ 0 h 22"/>
                    <a:gd name="T2" fmla="*/ 0 w 7"/>
                    <a:gd name="T3" fmla="*/ 0 h 22"/>
                    <a:gd name="T4" fmla="*/ 7 w 7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2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7" name="Freeform 448"/>
                <p:cNvSpPr>
                  <a:spLocks/>
                </p:cNvSpPr>
                <p:nvPr/>
              </p:nvSpPr>
              <p:spPr bwMode="auto">
                <a:xfrm>
                  <a:off x="2132" y="3164"/>
                  <a:ext cx="4" cy="4"/>
                </a:xfrm>
                <a:custGeom>
                  <a:avLst/>
                  <a:gdLst>
                    <a:gd name="T0" fmla="*/ 0 w 8"/>
                    <a:gd name="T1" fmla="*/ 0 h 8"/>
                    <a:gd name="T2" fmla="*/ 0 w 8"/>
                    <a:gd name="T3" fmla="*/ 0 h 8"/>
                    <a:gd name="T4" fmla="*/ 8 w 8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8" name="Freeform 449"/>
                <p:cNvSpPr>
                  <a:spLocks/>
                </p:cNvSpPr>
                <p:nvPr/>
              </p:nvSpPr>
              <p:spPr bwMode="auto">
                <a:xfrm>
                  <a:off x="2136" y="3168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9" name="Freeform 450"/>
                <p:cNvSpPr>
                  <a:spLocks/>
                </p:cNvSpPr>
                <p:nvPr/>
              </p:nvSpPr>
              <p:spPr bwMode="auto">
                <a:xfrm>
                  <a:off x="2136" y="3172"/>
                  <a:ext cx="4" cy="4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0" name="Freeform 451"/>
                <p:cNvSpPr>
                  <a:spLocks/>
                </p:cNvSpPr>
                <p:nvPr/>
              </p:nvSpPr>
              <p:spPr bwMode="auto">
                <a:xfrm>
                  <a:off x="2162" y="3221"/>
                  <a:ext cx="4" cy="4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1" name="Freeform 452"/>
                <p:cNvSpPr>
                  <a:spLocks/>
                </p:cNvSpPr>
                <p:nvPr/>
              </p:nvSpPr>
              <p:spPr bwMode="auto">
                <a:xfrm>
                  <a:off x="2166" y="3225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2" name="Freeform 453"/>
                <p:cNvSpPr>
                  <a:spLocks/>
                </p:cNvSpPr>
                <p:nvPr/>
              </p:nvSpPr>
              <p:spPr bwMode="auto">
                <a:xfrm>
                  <a:off x="2166" y="3228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3" name="Freeform 454"/>
                <p:cNvSpPr>
                  <a:spLocks/>
                </p:cNvSpPr>
                <p:nvPr/>
              </p:nvSpPr>
              <p:spPr bwMode="auto">
                <a:xfrm>
                  <a:off x="2169" y="3228"/>
                  <a:ext cx="11" cy="19"/>
                </a:xfrm>
                <a:custGeom>
                  <a:avLst/>
                  <a:gdLst>
                    <a:gd name="T0" fmla="*/ 0 w 22"/>
                    <a:gd name="T1" fmla="*/ 0 h 38"/>
                    <a:gd name="T2" fmla="*/ 0 w 22"/>
                    <a:gd name="T3" fmla="*/ 0 h 38"/>
                    <a:gd name="T4" fmla="*/ 22 w 22"/>
                    <a:gd name="T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4" name="Freeform 455"/>
                <p:cNvSpPr>
                  <a:spLocks/>
                </p:cNvSpPr>
                <p:nvPr/>
              </p:nvSpPr>
              <p:spPr bwMode="auto">
                <a:xfrm>
                  <a:off x="2184" y="3255"/>
                  <a:ext cx="4" cy="3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5" name="Freeform 456"/>
                <p:cNvSpPr>
                  <a:spLocks/>
                </p:cNvSpPr>
                <p:nvPr/>
              </p:nvSpPr>
              <p:spPr bwMode="auto">
                <a:xfrm>
                  <a:off x="2188" y="3258"/>
                  <a:ext cx="3" cy="5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6" name="Freeform 457"/>
                <p:cNvSpPr>
                  <a:spLocks/>
                </p:cNvSpPr>
                <p:nvPr/>
              </p:nvSpPr>
              <p:spPr bwMode="auto">
                <a:xfrm>
                  <a:off x="2191" y="3261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7" name="Freeform 458"/>
                <p:cNvSpPr>
                  <a:spLocks/>
                </p:cNvSpPr>
                <p:nvPr/>
              </p:nvSpPr>
              <p:spPr bwMode="auto">
                <a:xfrm>
                  <a:off x="2191" y="3263"/>
                  <a:ext cx="26" cy="37"/>
                </a:xfrm>
                <a:custGeom>
                  <a:avLst/>
                  <a:gdLst>
                    <a:gd name="T0" fmla="*/ 0 w 51"/>
                    <a:gd name="T1" fmla="*/ 0 h 74"/>
                    <a:gd name="T2" fmla="*/ 0 w 51"/>
                    <a:gd name="T3" fmla="*/ 0 h 74"/>
                    <a:gd name="T4" fmla="*/ 51 w 51"/>
                    <a:gd name="T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" h="7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74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8" name="Freeform 459"/>
                <p:cNvSpPr>
                  <a:spLocks/>
                </p:cNvSpPr>
                <p:nvPr/>
              </p:nvSpPr>
              <p:spPr bwMode="auto">
                <a:xfrm>
                  <a:off x="2217" y="3300"/>
                  <a:ext cx="22" cy="38"/>
                </a:xfrm>
                <a:custGeom>
                  <a:avLst/>
                  <a:gdLst>
                    <a:gd name="T0" fmla="*/ 0 w 44"/>
                    <a:gd name="T1" fmla="*/ 0 h 75"/>
                    <a:gd name="T2" fmla="*/ 0 w 44"/>
                    <a:gd name="T3" fmla="*/ 0 h 75"/>
                    <a:gd name="T4" fmla="*/ 44 w 44"/>
                    <a:gd name="T5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4" h="7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7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9" name="Freeform 460"/>
                <p:cNvSpPr>
                  <a:spLocks/>
                </p:cNvSpPr>
                <p:nvPr/>
              </p:nvSpPr>
              <p:spPr bwMode="auto">
                <a:xfrm>
                  <a:off x="2239" y="3338"/>
                  <a:ext cx="4" cy="3"/>
                </a:xfrm>
                <a:custGeom>
                  <a:avLst/>
                  <a:gdLst>
                    <a:gd name="T0" fmla="*/ 0 w 8"/>
                    <a:gd name="T1" fmla="*/ 0 h 7"/>
                    <a:gd name="T2" fmla="*/ 0 w 8"/>
                    <a:gd name="T3" fmla="*/ 0 h 7"/>
                    <a:gd name="T4" fmla="*/ 8 w 8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0" name="Freeform 461"/>
                <p:cNvSpPr>
                  <a:spLocks/>
                </p:cNvSpPr>
                <p:nvPr/>
              </p:nvSpPr>
              <p:spPr bwMode="auto">
                <a:xfrm>
                  <a:off x="2243" y="3340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1" name="Freeform 462"/>
                <p:cNvSpPr>
                  <a:spLocks/>
                </p:cNvSpPr>
                <p:nvPr/>
              </p:nvSpPr>
              <p:spPr bwMode="auto">
                <a:xfrm>
                  <a:off x="2243" y="3341"/>
                  <a:ext cx="4" cy="8"/>
                </a:xfrm>
                <a:custGeom>
                  <a:avLst/>
                  <a:gdLst>
                    <a:gd name="T0" fmla="*/ 0 w 7"/>
                    <a:gd name="T1" fmla="*/ 0 h 15"/>
                    <a:gd name="T2" fmla="*/ 0 w 7"/>
                    <a:gd name="T3" fmla="*/ 0 h 15"/>
                    <a:gd name="T4" fmla="*/ 7 w 7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2" name="Freeform 463"/>
                <p:cNvSpPr>
                  <a:spLocks/>
                </p:cNvSpPr>
                <p:nvPr/>
              </p:nvSpPr>
              <p:spPr bwMode="auto">
                <a:xfrm>
                  <a:off x="2254" y="3356"/>
                  <a:ext cx="11" cy="16"/>
                </a:xfrm>
                <a:custGeom>
                  <a:avLst/>
                  <a:gdLst>
                    <a:gd name="T0" fmla="*/ 0 w 23"/>
                    <a:gd name="T1" fmla="*/ 0 h 30"/>
                    <a:gd name="T2" fmla="*/ 0 w 23"/>
                    <a:gd name="T3" fmla="*/ 0 h 30"/>
                    <a:gd name="T4" fmla="*/ 23 w 23"/>
                    <a:gd name="T5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3" y="3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3" name="Freeform 464"/>
                <p:cNvSpPr>
                  <a:spLocks/>
                </p:cNvSpPr>
                <p:nvPr/>
              </p:nvSpPr>
              <p:spPr bwMode="auto">
                <a:xfrm>
                  <a:off x="2265" y="3372"/>
                  <a:ext cx="0" cy="3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4" name="Freeform 465"/>
                <p:cNvSpPr>
                  <a:spLocks/>
                </p:cNvSpPr>
                <p:nvPr/>
              </p:nvSpPr>
              <p:spPr bwMode="auto">
                <a:xfrm>
                  <a:off x="2265" y="3375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5" name="Freeform 466"/>
                <p:cNvSpPr>
                  <a:spLocks/>
                </p:cNvSpPr>
                <p:nvPr/>
              </p:nvSpPr>
              <p:spPr bwMode="auto">
                <a:xfrm>
                  <a:off x="2265" y="3379"/>
                  <a:ext cx="8" cy="4"/>
                </a:xfrm>
                <a:custGeom>
                  <a:avLst/>
                  <a:gdLst>
                    <a:gd name="T0" fmla="*/ 0 w 14"/>
                    <a:gd name="T1" fmla="*/ 0 h 7"/>
                    <a:gd name="T2" fmla="*/ 0 w 14"/>
                    <a:gd name="T3" fmla="*/ 0 h 7"/>
                    <a:gd name="T4" fmla="*/ 14 w 14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6" name="Freeform 467"/>
                <p:cNvSpPr>
                  <a:spLocks/>
                </p:cNvSpPr>
                <p:nvPr/>
              </p:nvSpPr>
              <p:spPr bwMode="auto">
                <a:xfrm>
                  <a:off x="2302" y="3421"/>
                  <a:ext cx="4" cy="3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7" name="Freeform 468"/>
                <p:cNvSpPr>
                  <a:spLocks/>
                </p:cNvSpPr>
                <p:nvPr/>
              </p:nvSpPr>
              <p:spPr bwMode="auto">
                <a:xfrm>
                  <a:off x="2306" y="3424"/>
                  <a:ext cx="3" cy="4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8" name="Freeform 469"/>
                <p:cNvSpPr>
                  <a:spLocks/>
                </p:cNvSpPr>
                <p:nvPr/>
              </p:nvSpPr>
              <p:spPr bwMode="auto">
                <a:xfrm>
                  <a:off x="2309" y="3428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9" name="Freeform 470"/>
                <p:cNvSpPr>
                  <a:spLocks/>
                </p:cNvSpPr>
                <p:nvPr/>
              </p:nvSpPr>
              <p:spPr bwMode="auto">
                <a:xfrm>
                  <a:off x="2309" y="3432"/>
                  <a:ext cx="11" cy="7"/>
                </a:xfrm>
                <a:custGeom>
                  <a:avLst/>
                  <a:gdLst>
                    <a:gd name="T0" fmla="*/ 0 w 22"/>
                    <a:gd name="T1" fmla="*/ 0 h 15"/>
                    <a:gd name="T2" fmla="*/ 0 w 22"/>
                    <a:gd name="T3" fmla="*/ 0 h 15"/>
                    <a:gd name="T4" fmla="*/ 22 w 22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0" name="Freeform 471"/>
                <p:cNvSpPr>
                  <a:spLocks/>
                </p:cNvSpPr>
                <p:nvPr/>
              </p:nvSpPr>
              <p:spPr bwMode="auto">
                <a:xfrm>
                  <a:off x="2336" y="3454"/>
                  <a:ext cx="3" cy="5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1" name="Freeform 472"/>
                <p:cNvSpPr>
                  <a:spLocks/>
                </p:cNvSpPr>
                <p:nvPr/>
              </p:nvSpPr>
              <p:spPr bwMode="auto">
                <a:xfrm>
                  <a:off x="2339" y="3457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2" name="Freeform 473"/>
                <p:cNvSpPr>
                  <a:spLocks/>
                </p:cNvSpPr>
                <p:nvPr/>
              </p:nvSpPr>
              <p:spPr bwMode="auto">
                <a:xfrm>
                  <a:off x="2339" y="3459"/>
                  <a:ext cx="4" cy="3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3" name="Freeform 474"/>
                <p:cNvSpPr>
                  <a:spLocks/>
                </p:cNvSpPr>
                <p:nvPr/>
              </p:nvSpPr>
              <p:spPr bwMode="auto">
                <a:xfrm>
                  <a:off x="2343" y="3462"/>
                  <a:ext cx="3" cy="4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4" name="Freeform 475"/>
                <p:cNvSpPr>
                  <a:spLocks/>
                </p:cNvSpPr>
                <p:nvPr/>
              </p:nvSpPr>
              <p:spPr bwMode="auto">
                <a:xfrm>
                  <a:off x="2354" y="3473"/>
                  <a:ext cx="52" cy="53"/>
                </a:xfrm>
                <a:custGeom>
                  <a:avLst/>
                  <a:gdLst>
                    <a:gd name="T0" fmla="*/ 0 w 103"/>
                    <a:gd name="T1" fmla="*/ 0 h 105"/>
                    <a:gd name="T2" fmla="*/ 0 w 103"/>
                    <a:gd name="T3" fmla="*/ 0 h 105"/>
                    <a:gd name="T4" fmla="*/ 103 w 103"/>
                    <a:gd name="T5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3" h="10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3" y="10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5" name="Freeform 476"/>
                <p:cNvSpPr>
                  <a:spLocks/>
                </p:cNvSpPr>
                <p:nvPr/>
              </p:nvSpPr>
              <p:spPr bwMode="auto">
                <a:xfrm>
                  <a:off x="2406" y="3526"/>
                  <a:ext cx="55" cy="53"/>
                </a:xfrm>
                <a:custGeom>
                  <a:avLst/>
                  <a:gdLst>
                    <a:gd name="T0" fmla="*/ 0 w 109"/>
                    <a:gd name="T1" fmla="*/ 0 h 105"/>
                    <a:gd name="T2" fmla="*/ 0 w 109"/>
                    <a:gd name="T3" fmla="*/ 0 h 105"/>
                    <a:gd name="T4" fmla="*/ 109 w 109"/>
                    <a:gd name="T5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9" h="10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9" y="10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6" name="Freeform 477"/>
                <p:cNvSpPr>
                  <a:spLocks/>
                </p:cNvSpPr>
                <p:nvPr/>
              </p:nvSpPr>
              <p:spPr bwMode="auto">
                <a:xfrm>
                  <a:off x="2465" y="3586"/>
                  <a:ext cx="3" cy="4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7" name="Freeform 478"/>
                <p:cNvSpPr>
                  <a:spLocks/>
                </p:cNvSpPr>
                <p:nvPr/>
              </p:nvSpPr>
              <p:spPr bwMode="auto">
                <a:xfrm>
                  <a:off x="2468" y="3590"/>
                  <a:ext cx="4" cy="4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8" name="Freeform 479"/>
                <p:cNvSpPr>
                  <a:spLocks/>
                </p:cNvSpPr>
                <p:nvPr/>
              </p:nvSpPr>
              <p:spPr bwMode="auto">
                <a:xfrm>
                  <a:off x="2472" y="3594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9" name="Freeform 480"/>
                <p:cNvSpPr>
                  <a:spLocks/>
                </p:cNvSpPr>
                <p:nvPr/>
              </p:nvSpPr>
              <p:spPr bwMode="auto">
                <a:xfrm>
                  <a:off x="2475" y="3594"/>
                  <a:ext cx="4" cy="4"/>
                </a:xfrm>
                <a:custGeom>
                  <a:avLst/>
                  <a:gdLst>
                    <a:gd name="T0" fmla="*/ 0 w 8"/>
                    <a:gd name="T1" fmla="*/ 0 h 8"/>
                    <a:gd name="T2" fmla="*/ 0 w 8"/>
                    <a:gd name="T3" fmla="*/ 0 h 8"/>
                    <a:gd name="T4" fmla="*/ 8 w 8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0" name="Freeform 481"/>
                <p:cNvSpPr>
                  <a:spLocks/>
                </p:cNvSpPr>
                <p:nvPr/>
              </p:nvSpPr>
              <p:spPr bwMode="auto">
                <a:xfrm>
                  <a:off x="2494" y="3613"/>
                  <a:ext cx="8" cy="8"/>
                </a:xfrm>
                <a:custGeom>
                  <a:avLst/>
                  <a:gdLst>
                    <a:gd name="T0" fmla="*/ 0 w 15"/>
                    <a:gd name="T1" fmla="*/ 0 h 15"/>
                    <a:gd name="T2" fmla="*/ 0 w 15"/>
                    <a:gd name="T3" fmla="*/ 0 h 15"/>
                    <a:gd name="T4" fmla="*/ 15 w 15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1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1" name="Freeform 482"/>
                <p:cNvSpPr>
                  <a:spLocks/>
                </p:cNvSpPr>
                <p:nvPr/>
              </p:nvSpPr>
              <p:spPr bwMode="auto">
                <a:xfrm>
                  <a:off x="2502" y="3621"/>
                  <a:ext cx="3" cy="3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2" name="Freeform 483"/>
                <p:cNvSpPr>
                  <a:spLocks/>
                </p:cNvSpPr>
                <p:nvPr/>
              </p:nvSpPr>
              <p:spPr bwMode="auto">
                <a:xfrm>
                  <a:off x="2505" y="3624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3" name="Freeform 484"/>
                <p:cNvSpPr>
                  <a:spLocks/>
                </p:cNvSpPr>
                <p:nvPr/>
              </p:nvSpPr>
              <p:spPr bwMode="auto">
                <a:xfrm>
                  <a:off x="2505" y="3628"/>
                  <a:ext cx="7" cy="4"/>
                </a:xfrm>
                <a:custGeom>
                  <a:avLst/>
                  <a:gdLst>
                    <a:gd name="T0" fmla="*/ 0 w 14"/>
                    <a:gd name="T1" fmla="*/ 0 h 7"/>
                    <a:gd name="T2" fmla="*/ 0 w 14"/>
                    <a:gd name="T3" fmla="*/ 0 h 7"/>
                    <a:gd name="T4" fmla="*/ 14 w 14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4" name="Freeform 485"/>
                <p:cNvSpPr>
                  <a:spLocks/>
                </p:cNvSpPr>
                <p:nvPr/>
              </p:nvSpPr>
              <p:spPr bwMode="auto">
                <a:xfrm>
                  <a:off x="2549" y="3662"/>
                  <a:ext cx="4" cy="4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5" name="Freeform 486"/>
                <p:cNvSpPr>
                  <a:spLocks/>
                </p:cNvSpPr>
                <p:nvPr/>
              </p:nvSpPr>
              <p:spPr bwMode="auto">
                <a:xfrm>
                  <a:off x="2553" y="3666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6" name="Freeform 487"/>
                <p:cNvSpPr>
                  <a:spLocks/>
                </p:cNvSpPr>
                <p:nvPr/>
              </p:nvSpPr>
              <p:spPr bwMode="auto">
                <a:xfrm>
                  <a:off x="2557" y="3666"/>
                  <a:ext cx="0" cy="4"/>
                </a:xfrm>
                <a:custGeom>
                  <a:avLst/>
                  <a:gdLst>
                    <a:gd name="T0" fmla="*/ 0 h 8"/>
                    <a:gd name="T1" fmla="*/ 0 h 8"/>
                    <a:gd name="T2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7" name="Freeform 488"/>
                <p:cNvSpPr>
                  <a:spLocks/>
                </p:cNvSpPr>
                <p:nvPr/>
              </p:nvSpPr>
              <p:spPr bwMode="auto">
                <a:xfrm>
                  <a:off x="2557" y="3670"/>
                  <a:ext cx="18" cy="11"/>
                </a:xfrm>
                <a:custGeom>
                  <a:avLst/>
                  <a:gdLst>
                    <a:gd name="T0" fmla="*/ 0 w 37"/>
                    <a:gd name="T1" fmla="*/ 0 h 22"/>
                    <a:gd name="T2" fmla="*/ 0 w 37"/>
                    <a:gd name="T3" fmla="*/ 0 h 22"/>
                    <a:gd name="T4" fmla="*/ 37 w 37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7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2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8" name="Freeform 489"/>
                <p:cNvSpPr>
                  <a:spLocks/>
                </p:cNvSpPr>
                <p:nvPr/>
              </p:nvSpPr>
              <p:spPr bwMode="auto">
                <a:xfrm>
                  <a:off x="2583" y="3684"/>
                  <a:ext cx="7" cy="4"/>
                </a:xfrm>
                <a:custGeom>
                  <a:avLst/>
                  <a:gdLst>
                    <a:gd name="T0" fmla="*/ 0 w 14"/>
                    <a:gd name="T1" fmla="*/ 0 h 8"/>
                    <a:gd name="T2" fmla="*/ 0 w 14"/>
                    <a:gd name="T3" fmla="*/ 0 h 8"/>
                    <a:gd name="T4" fmla="*/ 14 w 14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9" name="Freeform 490"/>
                <p:cNvSpPr>
                  <a:spLocks/>
                </p:cNvSpPr>
                <p:nvPr/>
              </p:nvSpPr>
              <p:spPr bwMode="auto">
                <a:xfrm>
                  <a:off x="2590" y="3688"/>
                  <a:ext cx="0" cy="4"/>
                </a:xfrm>
                <a:custGeom>
                  <a:avLst/>
                  <a:gdLst>
                    <a:gd name="T0" fmla="*/ 0 h 7"/>
                    <a:gd name="T1" fmla="*/ 0 h 7"/>
                    <a:gd name="T2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0" name="Freeform 491"/>
                <p:cNvSpPr>
                  <a:spLocks/>
                </p:cNvSpPr>
                <p:nvPr/>
              </p:nvSpPr>
              <p:spPr bwMode="auto">
                <a:xfrm>
                  <a:off x="2590" y="3692"/>
                  <a:ext cx="4" cy="0"/>
                </a:xfrm>
                <a:custGeom>
                  <a:avLst/>
                  <a:gdLst>
                    <a:gd name="T0" fmla="*/ 0 w 8"/>
                    <a:gd name="T1" fmla="*/ 0 w 8"/>
                    <a:gd name="T2" fmla="*/ 8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1" name="Freeform 492"/>
                <p:cNvSpPr>
                  <a:spLocks/>
                </p:cNvSpPr>
                <p:nvPr/>
              </p:nvSpPr>
              <p:spPr bwMode="auto">
                <a:xfrm>
                  <a:off x="2594" y="3692"/>
                  <a:ext cx="37" cy="27"/>
                </a:xfrm>
                <a:custGeom>
                  <a:avLst/>
                  <a:gdLst>
                    <a:gd name="T0" fmla="*/ 0 w 73"/>
                    <a:gd name="T1" fmla="*/ 0 h 53"/>
                    <a:gd name="T2" fmla="*/ 0 w 73"/>
                    <a:gd name="T3" fmla="*/ 0 h 53"/>
                    <a:gd name="T4" fmla="*/ 73 w 73"/>
                    <a:gd name="T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3" h="5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3" y="53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2" name="Freeform 493"/>
                <p:cNvSpPr>
                  <a:spLocks/>
                </p:cNvSpPr>
                <p:nvPr/>
              </p:nvSpPr>
              <p:spPr bwMode="auto">
                <a:xfrm>
                  <a:off x="2631" y="3719"/>
                  <a:ext cx="37" cy="22"/>
                </a:xfrm>
                <a:custGeom>
                  <a:avLst/>
                  <a:gdLst>
                    <a:gd name="T0" fmla="*/ 0 w 73"/>
                    <a:gd name="T1" fmla="*/ 0 h 45"/>
                    <a:gd name="T2" fmla="*/ 0 w 73"/>
                    <a:gd name="T3" fmla="*/ 0 h 45"/>
                    <a:gd name="T4" fmla="*/ 73 w 73"/>
                    <a:gd name="T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3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3" y="45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3" name="Freeform 494"/>
                <p:cNvSpPr>
                  <a:spLocks/>
                </p:cNvSpPr>
                <p:nvPr/>
              </p:nvSpPr>
              <p:spPr bwMode="auto">
                <a:xfrm>
                  <a:off x="2668" y="3741"/>
                  <a:ext cx="3" cy="4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4" name="Freeform 495"/>
                <p:cNvSpPr>
                  <a:spLocks/>
                </p:cNvSpPr>
                <p:nvPr/>
              </p:nvSpPr>
              <p:spPr bwMode="auto">
                <a:xfrm>
                  <a:off x="2671" y="3743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5" name="Freeform 496"/>
                <p:cNvSpPr>
                  <a:spLocks/>
                </p:cNvSpPr>
                <p:nvPr/>
              </p:nvSpPr>
              <p:spPr bwMode="auto">
                <a:xfrm>
                  <a:off x="2671" y="3745"/>
                  <a:ext cx="4" cy="4"/>
                </a:xfrm>
                <a:custGeom>
                  <a:avLst/>
                  <a:gdLst>
                    <a:gd name="T0" fmla="*/ 0 w 8"/>
                    <a:gd name="T1" fmla="*/ 0 h 8"/>
                    <a:gd name="T2" fmla="*/ 0 w 8"/>
                    <a:gd name="T3" fmla="*/ 0 h 8"/>
                    <a:gd name="T4" fmla="*/ 8 w 8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6" name="Freeform 497"/>
                <p:cNvSpPr>
                  <a:spLocks/>
                </p:cNvSpPr>
                <p:nvPr/>
              </p:nvSpPr>
              <p:spPr bwMode="auto">
                <a:xfrm>
                  <a:off x="2686" y="3753"/>
                  <a:ext cx="15" cy="11"/>
                </a:xfrm>
                <a:custGeom>
                  <a:avLst/>
                  <a:gdLst>
                    <a:gd name="T0" fmla="*/ 0 w 30"/>
                    <a:gd name="T1" fmla="*/ 0 h 22"/>
                    <a:gd name="T2" fmla="*/ 0 w 30"/>
                    <a:gd name="T3" fmla="*/ 0 h 22"/>
                    <a:gd name="T4" fmla="*/ 30 w 30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0" y="2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7" name="Freeform 498"/>
                <p:cNvSpPr>
                  <a:spLocks/>
                </p:cNvSpPr>
                <p:nvPr/>
              </p:nvSpPr>
              <p:spPr bwMode="auto">
                <a:xfrm>
                  <a:off x="2701" y="3764"/>
                  <a:ext cx="3" cy="4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8" name="Freeform 499"/>
                <p:cNvSpPr>
                  <a:spLocks/>
                </p:cNvSpPr>
                <p:nvPr/>
              </p:nvSpPr>
              <p:spPr bwMode="auto">
                <a:xfrm>
                  <a:off x="2704" y="3766"/>
                  <a:ext cx="0" cy="3"/>
                </a:xfrm>
                <a:custGeom>
                  <a:avLst/>
                  <a:gdLst>
                    <a:gd name="T0" fmla="*/ 7 h 7"/>
                    <a:gd name="T1" fmla="*/ 7 h 7"/>
                    <a:gd name="T2" fmla="*/ 0 h 7"/>
                    <a:gd name="T3" fmla="*/ 0 h 7"/>
                    <a:gd name="T4" fmla="*/ 7 h 7"/>
                    <a:gd name="T5" fmla="*/ 7 h 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9" name="Freeform 500"/>
                <p:cNvSpPr>
                  <a:spLocks/>
                </p:cNvSpPr>
                <p:nvPr/>
              </p:nvSpPr>
              <p:spPr bwMode="auto">
                <a:xfrm>
                  <a:off x="2704" y="3768"/>
                  <a:ext cx="8" cy="3"/>
                </a:xfrm>
                <a:custGeom>
                  <a:avLst/>
                  <a:gdLst>
                    <a:gd name="T0" fmla="*/ 0 w 15"/>
                    <a:gd name="T1" fmla="*/ 0 h 7"/>
                    <a:gd name="T2" fmla="*/ 0 w 15"/>
                    <a:gd name="T3" fmla="*/ 0 h 7"/>
                    <a:gd name="T4" fmla="*/ 15 w 15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0" name="Freeform 501"/>
                <p:cNvSpPr>
                  <a:spLocks/>
                </p:cNvSpPr>
                <p:nvPr/>
              </p:nvSpPr>
              <p:spPr bwMode="auto">
                <a:xfrm>
                  <a:off x="2752" y="3794"/>
                  <a:ext cx="8" cy="4"/>
                </a:xfrm>
                <a:custGeom>
                  <a:avLst/>
                  <a:gdLst>
                    <a:gd name="T0" fmla="*/ 0 w 15"/>
                    <a:gd name="T1" fmla="*/ 0 h 8"/>
                    <a:gd name="T2" fmla="*/ 0 w 15"/>
                    <a:gd name="T3" fmla="*/ 0 h 8"/>
                    <a:gd name="T4" fmla="*/ 15 w 15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1" name="Freeform 502"/>
                <p:cNvSpPr>
                  <a:spLocks/>
                </p:cNvSpPr>
                <p:nvPr/>
              </p:nvSpPr>
              <p:spPr bwMode="auto">
                <a:xfrm>
                  <a:off x="2760" y="3798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2" name="Freeform 503"/>
                <p:cNvSpPr>
                  <a:spLocks/>
                </p:cNvSpPr>
                <p:nvPr/>
              </p:nvSpPr>
              <p:spPr bwMode="auto">
                <a:xfrm>
                  <a:off x="2763" y="3798"/>
                  <a:ext cx="4" cy="4"/>
                </a:xfrm>
                <a:custGeom>
                  <a:avLst/>
                  <a:gdLst>
                    <a:gd name="T0" fmla="*/ 0 w 8"/>
                    <a:gd name="T1" fmla="*/ 0 h 7"/>
                    <a:gd name="T2" fmla="*/ 0 w 8"/>
                    <a:gd name="T3" fmla="*/ 0 h 7"/>
                    <a:gd name="T4" fmla="*/ 8 w 8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3" name="Freeform 504"/>
                <p:cNvSpPr>
                  <a:spLocks/>
                </p:cNvSpPr>
                <p:nvPr/>
              </p:nvSpPr>
              <p:spPr bwMode="auto">
                <a:xfrm>
                  <a:off x="2767" y="3802"/>
                  <a:ext cx="11" cy="3"/>
                </a:xfrm>
                <a:custGeom>
                  <a:avLst/>
                  <a:gdLst>
                    <a:gd name="T0" fmla="*/ 0 w 21"/>
                    <a:gd name="T1" fmla="*/ 0 h 7"/>
                    <a:gd name="T2" fmla="*/ 0 w 21"/>
                    <a:gd name="T3" fmla="*/ 0 h 7"/>
                    <a:gd name="T4" fmla="*/ 21 w 21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4" name="Freeform 505"/>
                <p:cNvSpPr>
                  <a:spLocks/>
                </p:cNvSpPr>
                <p:nvPr/>
              </p:nvSpPr>
              <p:spPr bwMode="auto">
                <a:xfrm>
                  <a:off x="2797" y="3813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5" name="Freeform 506"/>
                <p:cNvSpPr>
                  <a:spLocks/>
                </p:cNvSpPr>
                <p:nvPr/>
              </p:nvSpPr>
              <p:spPr bwMode="auto">
                <a:xfrm>
                  <a:off x="2800" y="3813"/>
                  <a:ext cx="4" cy="4"/>
                </a:xfrm>
                <a:custGeom>
                  <a:avLst/>
                  <a:gdLst>
                    <a:gd name="T0" fmla="*/ 0 w 8"/>
                    <a:gd name="T1" fmla="*/ 0 h 8"/>
                    <a:gd name="T2" fmla="*/ 0 w 8"/>
                    <a:gd name="T3" fmla="*/ 0 h 8"/>
                    <a:gd name="T4" fmla="*/ 8 w 8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6" name="Freeform 507"/>
                <p:cNvSpPr>
                  <a:spLocks/>
                </p:cNvSpPr>
                <p:nvPr/>
              </p:nvSpPr>
              <p:spPr bwMode="auto">
                <a:xfrm>
                  <a:off x="2804" y="3817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7" name="Freeform 508"/>
                <p:cNvSpPr>
                  <a:spLocks/>
                </p:cNvSpPr>
                <p:nvPr/>
              </p:nvSpPr>
              <p:spPr bwMode="auto">
                <a:xfrm>
                  <a:off x="2808" y="3817"/>
                  <a:ext cx="3" cy="3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8" name="Freeform 509"/>
                <p:cNvSpPr>
                  <a:spLocks/>
                </p:cNvSpPr>
                <p:nvPr/>
              </p:nvSpPr>
              <p:spPr bwMode="auto">
                <a:xfrm>
                  <a:off x="2822" y="3824"/>
                  <a:ext cx="71" cy="27"/>
                </a:xfrm>
                <a:custGeom>
                  <a:avLst/>
                  <a:gdLst>
                    <a:gd name="T0" fmla="*/ 0 w 139"/>
                    <a:gd name="T1" fmla="*/ 0 h 52"/>
                    <a:gd name="T2" fmla="*/ 0 w 139"/>
                    <a:gd name="T3" fmla="*/ 0 h 52"/>
                    <a:gd name="T4" fmla="*/ 139 w 139"/>
                    <a:gd name="T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9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9" y="52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9" name="Freeform 510"/>
                <p:cNvSpPr>
                  <a:spLocks/>
                </p:cNvSpPr>
                <p:nvPr/>
              </p:nvSpPr>
              <p:spPr bwMode="auto">
                <a:xfrm>
                  <a:off x="2893" y="3851"/>
                  <a:ext cx="70" cy="30"/>
                </a:xfrm>
                <a:custGeom>
                  <a:avLst/>
                  <a:gdLst>
                    <a:gd name="T0" fmla="*/ 0 w 139"/>
                    <a:gd name="T1" fmla="*/ 0 h 60"/>
                    <a:gd name="T2" fmla="*/ 0 w 139"/>
                    <a:gd name="T3" fmla="*/ 0 h 60"/>
                    <a:gd name="T4" fmla="*/ 139 w 139"/>
                    <a:gd name="T5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9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9" y="6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0" name="Freeform 511"/>
                <p:cNvSpPr>
                  <a:spLocks/>
                </p:cNvSpPr>
                <p:nvPr/>
              </p:nvSpPr>
              <p:spPr bwMode="auto">
                <a:xfrm>
                  <a:off x="2970" y="3884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1" name="Freeform 512"/>
                <p:cNvSpPr>
                  <a:spLocks/>
                </p:cNvSpPr>
                <p:nvPr/>
              </p:nvSpPr>
              <p:spPr bwMode="auto">
                <a:xfrm>
                  <a:off x="2974" y="3884"/>
                  <a:ext cx="3" cy="4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2" name="Freeform 513"/>
                <p:cNvSpPr>
                  <a:spLocks/>
                </p:cNvSpPr>
                <p:nvPr/>
              </p:nvSpPr>
              <p:spPr bwMode="auto">
                <a:xfrm>
                  <a:off x="2977" y="3888"/>
                  <a:ext cx="4" cy="0"/>
                </a:xfrm>
                <a:custGeom>
                  <a:avLst/>
                  <a:gdLst>
                    <a:gd name="T0" fmla="*/ 0 w 8"/>
                    <a:gd name="T1" fmla="*/ 0 w 8"/>
                    <a:gd name="T2" fmla="*/ 8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3" name="Freeform 514"/>
                <p:cNvSpPr>
                  <a:spLocks/>
                </p:cNvSpPr>
                <p:nvPr/>
              </p:nvSpPr>
              <p:spPr bwMode="auto">
                <a:xfrm>
                  <a:off x="2981" y="3888"/>
                  <a:ext cx="4" cy="4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4" name="Freeform 515"/>
                <p:cNvSpPr>
                  <a:spLocks/>
                </p:cNvSpPr>
                <p:nvPr/>
              </p:nvSpPr>
              <p:spPr bwMode="auto">
                <a:xfrm>
                  <a:off x="3003" y="3900"/>
                  <a:ext cx="11" cy="3"/>
                </a:xfrm>
                <a:custGeom>
                  <a:avLst/>
                  <a:gdLst>
                    <a:gd name="T0" fmla="*/ 0 w 22"/>
                    <a:gd name="T1" fmla="*/ 0 h 7"/>
                    <a:gd name="T2" fmla="*/ 0 w 22"/>
                    <a:gd name="T3" fmla="*/ 0 h 7"/>
                    <a:gd name="T4" fmla="*/ 22 w 22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5" name="Freeform 516"/>
                <p:cNvSpPr>
                  <a:spLocks/>
                </p:cNvSpPr>
                <p:nvPr/>
              </p:nvSpPr>
              <p:spPr bwMode="auto">
                <a:xfrm>
                  <a:off x="3014" y="3903"/>
                  <a:ext cx="4" cy="0"/>
                </a:xfrm>
                <a:custGeom>
                  <a:avLst/>
                  <a:gdLst>
                    <a:gd name="T0" fmla="*/ 0 w 8"/>
                    <a:gd name="T1" fmla="*/ 0 w 8"/>
                    <a:gd name="T2" fmla="*/ 8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6" name="Freeform 517"/>
                <p:cNvSpPr>
                  <a:spLocks/>
                </p:cNvSpPr>
                <p:nvPr/>
              </p:nvSpPr>
              <p:spPr bwMode="auto">
                <a:xfrm>
                  <a:off x="3018" y="3903"/>
                  <a:ext cx="4" cy="4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7 w 7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7" name="Freeform 518"/>
                <p:cNvSpPr>
                  <a:spLocks/>
                </p:cNvSpPr>
                <p:nvPr/>
              </p:nvSpPr>
              <p:spPr bwMode="auto">
                <a:xfrm>
                  <a:off x="3022" y="3907"/>
                  <a:ext cx="7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8" name="Freeform 519"/>
                <p:cNvSpPr>
                  <a:spLocks/>
                </p:cNvSpPr>
                <p:nvPr/>
              </p:nvSpPr>
              <p:spPr bwMode="auto">
                <a:xfrm>
                  <a:off x="3073" y="3922"/>
                  <a:ext cx="8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9" name="Freeform 520"/>
                <p:cNvSpPr>
                  <a:spLocks/>
                </p:cNvSpPr>
                <p:nvPr/>
              </p:nvSpPr>
              <p:spPr bwMode="auto">
                <a:xfrm>
                  <a:off x="3081" y="3922"/>
                  <a:ext cx="3" cy="4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0" name="Freeform 521"/>
                <p:cNvSpPr>
                  <a:spLocks/>
                </p:cNvSpPr>
                <p:nvPr/>
              </p:nvSpPr>
              <p:spPr bwMode="auto">
                <a:xfrm>
                  <a:off x="3084" y="3924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1" name="Freeform 522"/>
                <p:cNvSpPr>
                  <a:spLocks/>
                </p:cNvSpPr>
                <p:nvPr/>
              </p:nvSpPr>
              <p:spPr bwMode="auto">
                <a:xfrm>
                  <a:off x="3084" y="3926"/>
                  <a:ext cx="8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2" name="Freeform 523"/>
                <p:cNvSpPr>
                  <a:spLocks/>
                </p:cNvSpPr>
                <p:nvPr/>
              </p:nvSpPr>
              <p:spPr bwMode="auto">
                <a:xfrm>
                  <a:off x="3095" y="3926"/>
                  <a:ext cx="16" cy="4"/>
                </a:xfrm>
                <a:custGeom>
                  <a:avLst/>
                  <a:gdLst>
                    <a:gd name="T0" fmla="*/ 0 w 30"/>
                    <a:gd name="T1" fmla="*/ 0 h 8"/>
                    <a:gd name="T2" fmla="*/ 0 w 30"/>
                    <a:gd name="T3" fmla="*/ 0 h 8"/>
                    <a:gd name="T4" fmla="*/ 30 w 30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0" y="8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3" name="Freeform 524"/>
                <p:cNvSpPr>
                  <a:spLocks/>
                </p:cNvSpPr>
                <p:nvPr/>
              </p:nvSpPr>
              <p:spPr bwMode="auto">
                <a:xfrm>
                  <a:off x="3118" y="3930"/>
                  <a:ext cx="3" cy="3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7 w 7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4" name="Freeform 525"/>
                <p:cNvSpPr>
                  <a:spLocks/>
                </p:cNvSpPr>
                <p:nvPr/>
              </p:nvSpPr>
              <p:spPr bwMode="auto">
                <a:xfrm>
                  <a:off x="3121" y="3933"/>
                  <a:ext cx="4" cy="0"/>
                </a:xfrm>
                <a:custGeom>
                  <a:avLst/>
                  <a:gdLst>
                    <a:gd name="T0" fmla="*/ 0 w 8"/>
                    <a:gd name="T1" fmla="*/ 0 w 8"/>
                    <a:gd name="T2" fmla="*/ 8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5" name="Freeform 526"/>
                <p:cNvSpPr>
                  <a:spLocks/>
                </p:cNvSpPr>
                <p:nvPr/>
              </p:nvSpPr>
              <p:spPr bwMode="auto">
                <a:xfrm>
                  <a:off x="3125" y="3933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6" name="Freeform 527"/>
                <p:cNvSpPr>
                  <a:spLocks/>
                </p:cNvSpPr>
                <p:nvPr/>
              </p:nvSpPr>
              <p:spPr bwMode="auto">
                <a:xfrm>
                  <a:off x="3129" y="3933"/>
                  <a:ext cx="7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7" name="Freeform 528"/>
                <p:cNvSpPr>
                  <a:spLocks/>
                </p:cNvSpPr>
                <p:nvPr/>
              </p:nvSpPr>
              <p:spPr bwMode="auto">
                <a:xfrm>
                  <a:off x="3147" y="3937"/>
                  <a:ext cx="11" cy="4"/>
                </a:xfrm>
                <a:custGeom>
                  <a:avLst/>
                  <a:gdLst>
                    <a:gd name="T0" fmla="*/ 0 w 22"/>
                    <a:gd name="T1" fmla="*/ 0 h 7"/>
                    <a:gd name="T2" fmla="*/ 0 w 22"/>
                    <a:gd name="T3" fmla="*/ 0 h 7"/>
                    <a:gd name="T4" fmla="*/ 22 w 22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8" name="Freeform 529"/>
                <p:cNvSpPr>
                  <a:spLocks/>
                </p:cNvSpPr>
                <p:nvPr/>
              </p:nvSpPr>
              <p:spPr bwMode="auto">
                <a:xfrm>
                  <a:off x="3162" y="3941"/>
                  <a:ext cx="8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9" name="Freeform 530"/>
                <p:cNvSpPr>
                  <a:spLocks/>
                </p:cNvSpPr>
                <p:nvPr/>
              </p:nvSpPr>
              <p:spPr bwMode="auto">
                <a:xfrm>
                  <a:off x="3170" y="3941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0" name="Freeform 531"/>
                <p:cNvSpPr>
                  <a:spLocks/>
                </p:cNvSpPr>
                <p:nvPr/>
              </p:nvSpPr>
              <p:spPr bwMode="auto">
                <a:xfrm>
                  <a:off x="3173" y="3939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1" name="Freeform 532"/>
                <p:cNvSpPr>
                  <a:spLocks/>
                </p:cNvSpPr>
                <p:nvPr/>
              </p:nvSpPr>
              <p:spPr bwMode="auto">
                <a:xfrm>
                  <a:off x="3173" y="3941"/>
                  <a:ext cx="8" cy="3"/>
                </a:xfrm>
                <a:custGeom>
                  <a:avLst/>
                  <a:gdLst>
                    <a:gd name="T0" fmla="*/ 0 w 15"/>
                    <a:gd name="T1" fmla="*/ 0 h 7"/>
                    <a:gd name="T2" fmla="*/ 0 w 15"/>
                    <a:gd name="T3" fmla="*/ 0 h 7"/>
                    <a:gd name="T4" fmla="*/ 15 w 15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7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2" name="Freeform 533"/>
                <p:cNvSpPr>
                  <a:spLocks/>
                </p:cNvSpPr>
                <p:nvPr/>
              </p:nvSpPr>
              <p:spPr bwMode="auto">
                <a:xfrm>
                  <a:off x="3229" y="3949"/>
                  <a:ext cx="7" cy="0"/>
                </a:xfrm>
                <a:custGeom>
                  <a:avLst/>
                  <a:gdLst>
                    <a:gd name="T0" fmla="*/ 0 w 14"/>
                    <a:gd name="T1" fmla="*/ 0 w 14"/>
                    <a:gd name="T2" fmla="*/ 14 w 1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3" name="Freeform 534"/>
                <p:cNvSpPr>
                  <a:spLocks/>
                </p:cNvSpPr>
                <p:nvPr/>
              </p:nvSpPr>
              <p:spPr bwMode="auto">
                <a:xfrm>
                  <a:off x="3236" y="3947"/>
                  <a:ext cx="0" cy="4"/>
                </a:xfrm>
                <a:custGeom>
                  <a:avLst/>
                  <a:gdLst>
                    <a:gd name="T0" fmla="*/ 8 h 8"/>
                    <a:gd name="T1" fmla="*/ 8 h 8"/>
                    <a:gd name="T2" fmla="*/ 0 h 8"/>
                    <a:gd name="T3" fmla="*/ 0 h 8"/>
                    <a:gd name="T4" fmla="*/ 8 h 8"/>
                    <a:gd name="T5" fmla="*/ 8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4272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4" name="Freeform 535"/>
                <p:cNvSpPr>
                  <a:spLocks/>
                </p:cNvSpPr>
                <p:nvPr/>
              </p:nvSpPr>
              <p:spPr bwMode="auto">
                <a:xfrm>
                  <a:off x="3236" y="3949"/>
                  <a:ext cx="4" cy="0"/>
                </a:xfrm>
                <a:custGeom>
                  <a:avLst/>
                  <a:gdLst>
                    <a:gd name="T0" fmla="*/ 0 w 8"/>
                    <a:gd name="T1" fmla="*/ 0 w 8"/>
                    <a:gd name="T2" fmla="*/ 8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5" name="Freeform 536"/>
                <p:cNvSpPr>
                  <a:spLocks/>
                </p:cNvSpPr>
                <p:nvPr/>
              </p:nvSpPr>
              <p:spPr bwMode="auto">
                <a:xfrm>
                  <a:off x="3240" y="3949"/>
                  <a:ext cx="14" cy="0"/>
                </a:xfrm>
                <a:custGeom>
                  <a:avLst/>
                  <a:gdLst>
                    <a:gd name="T0" fmla="*/ 0 w 29"/>
                    <a:gd name="T1" fmla="*/ 0 w 29"/>
                    <a:gd name="T2" fmla="*/ 29 w 2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6" name="Freeform 537"/>
                <p:cNvSpPr>
                  <a:spLocks/>
                </p:cNvSpPr>
                <p:nvPr/>
              </p:nvSpPr>
              <p:spPr bwMode="auto">
                <a:xfrm>
                  <a:off x="3265" y="3949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7" name="Freeform 538"/>
                <p:cNvSpPr>
                  <a:spLocks/>
                </p:cNvSpPr>
                <p:nvPr/>
              </p:nvSpPr>
              <p:spPr bwMode="auto">
                <a:xfrm>
                  <a:off x="3269" y="3949"/>
                  <a:ext cx="4" cy="0"/>
                </a:xfrm>
                <a:custGeom>
                  <a:avLst/>
                  <a:gdLst>
                    <a:gd name="T0" fmla="*/ 0 w 8"/>
                    <a:gd name="T1" fmla="*/ 0 w 8"/>
                    <a:gd name="T2" fmla="*/ 8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8" name="Freeform 539"/>
                <p:cNvSpPr>
                  <a:spLocks/>
                </p:cNvSpPr>
                <p:nvPr/>
              </p:nvSpPr>
              <p:spPr bwMode="auto">
                <a:xfrm>
                  <a:off x="3273" y="3949"/>
                  <a:ext cx="4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9" name="Freeform 540"/>
                <p:cNvSpPr>
                  <a:spLocks/>
                </p:cNvSpPr>
                <p:nvPr/>
              </p:nvSpPr>
              <p:spPr bwMode="auto">
                <a:xfrm>
                  <a:off x="3277" y="3949"/>
                  <a:ext cx="3" cy="0"/>
                </a:xfrm>
                <a:custGeom>
                  <a:avLst/>
                  <a:gdLst>
                    <a:gd name="T0" fmla="*/ 0 w 7"/>
                    <a:gd name="T1" fmla="*/ 0 w 7"/>
                    <a:gd name="T2" fmla="*/ 7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0" name="Freeform 541"/>
                <p:cNvSpPr>
                  <a:spLocks/>
                </p:cNvSpPr>
                <p:nvPr/>
              </p:nvSpPr>
              <p:spPr bwMode="auto">
                <a:xfrm>
                  <a:off x="3288" y="3949"/>
                  <a:ext cx="7" cy="0"/>
                </a:xfrm>
                <a:custGeom>
                  <a:avLst/>
                  <a:gdLst>
                    <a:gd name="T0" fmla="*/ 0 w 15"/>
                    <a:gd name="T1" fmla="*/ 0 w 15"/>
                    <a:gd name="T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1" name="Freeform 542"/>
                <p:cNvSpPr>
                  <a:spLocks/>
                </p:cNvSpPr>
                <p:nvPr/>
              </p:nvSpPr>
              <p:spPr bwMode="auto">
                <a:xfrm>
                  <a:off x="3306" y="3949"/>
                  <a:ext cx="137" cy="0"/>
                </a:xfrm>
                <a:custGeom>
                  <a:avLst/>
                  <a:gdLst>
                    <a:gd name="T0" fmla="*/ 0 w 271"/>
                    <a:gd name="T1" fmla="*/ 0 w 271"/>
                    <a:gd name="T2" fmla="*/ 271 w 27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7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71" y="0"/>
                      </a:lnTo>
                    </a:path>
                  </a:pathLst>
                </a:custGeom>
                <a:noFill/>
                <a:ln w="6350" cap="flat">
                  <a:solidFill>
                    <a:srgbClr val="24272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2" name="Freeform 543"/>
                <p:cNvSpPr>
                  <a:spLocks/>
                </p:cNvSpPr>
                <p:nvPr/>
              </p:nvSpPr>
              <p:spPr bwMode="auto">
                <a:xfrm>
                  <a:off x="3579" y="3933"/>
                  <a:ext cx="11" cy="31"/>
                </a:xfrm>
                <a:custGeom>
                  <a:avLst/>
                  <a:gdLst>
                    <a:gd name="T0" fmla="*/ 0 w 22"/>
                    <a:gd name="T1" fmla="*/ 0 h 60"/>
                    <a:gd name="T2" fmla="*/ 0 w 22"/>
                    <a:gd name="T3" fmla="*/ 0 h 60"/>
                    <a:gd name="T4" fmla="*/ 22 w 22"/>
                    <a:gd name="T5" fmla="*/ 60 h 60"/>
                    <a:gd name="T6" fmla="*/ 22 w 22"/>
                    <a:gd name="T7" fmla="*/ 60 h 60"/>
                    <a:gd name="T8" fmla="*/ 0 w 22"/>
                    <a:gd name="T9" fmla="*/ 60 h 60"/>
                    <a:gd name="T10" fmla="*/ 0 w 22"/>
                    <a:gd name="T11" fmla="*/ 0 h 60"/>
                    <a:gd name="T12" fmla="*/ 0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60"/>
                      </a:lnTo>
                      <a:lnTo>
                        <a:pt x="22" y="6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3" name="Freeform 544"/>
                <p:cNvSpPr>
                  <a:spLocks/>
                </p:cNvSpPr>
                <p:nvPr/>
              </p:nvSpPr>
              <p:spPr bwMode="auto">
                <a:xfrm>
                  <a:off x="3579" y="3933"/>
                  <a:ext cx="11" cy="31"/>
                </a:xfrm>
                <a:custGeom>
                  <a:avLst/>
                  <a:gdLst>
                    <a:gd name="T0" fmla="*/ 0 w 22"/>
                    <a:gd name="T1" fmla="*/ 0 h 60"/>
                    <a:gd name="T2" fmla="*/ 0 w 22"/>
                    <a:gd name="T3" fmla="*/ 0 h 60"/>
                    <a:gd name="T4" fmla="*/ 22 w 22"/>
                    <a:gd name="T5" fmla="*/ 60 h 60"/>
                    <a:gd name="T6" fmla="*/ 22 w 22"/>
                    <a:gd name="T7" fmla="*/ 60 h 60"/>
                    <a:gd name="T8" fmla="*/ 0 w 22"/>
                    <a:gd name="T9" fmla="*/ 60 h 60"/>
                    <a:gd name="T10" fmla="*/ 0 w 22"/>
                    <a:gd name="T11" fmla="*/ 0 h 60"/>
                    <a:gd name="T12" fmla="*/ 0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60"/>
                      </a:lnTo>
                      <a:lnTo>
                        <a:pt x="22" y="6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4" name="Freeform 545"/>
                <p:cNvSpPr>
                  <a:spLocks/>
                </p:cNvSpPr>
                <p:nvPr/>
              </p:nvSpPr>
              <p:spPr bwMode="auto">
                <a:xfrm>
                  <a:off x="3579" y="3933"/>
                  <a:ext cx="11" cy="31"/>
                </a:xfrm>
                <a:custGeom>
                  <a:avLst/>
                  <a:gdLst>
                    <a:gd name="T0" fmla="*/ 0 w 22"/>
                    <a:gd name="T1" fmla="*/ 0 h 60"/>
                    <a:gd name="T2" fmla="*/ 0 w 22"/>
                    <a:gd name="T3" fmla="*/ 0 h 60"/>
                    <a:gd name="T4" fmla="*/ 22 w 22"/>
                    <a:gd name="T5" fmla="*/ 0 h 60"/>
                    <a:gd name="T6" fmla="*/ 22 w 22"/>
                    <a:gd name="T7" fmla="*/ 0 h 60"/>
                    <a:gd name="T8" fmla="*/ 22 w 22"/>
                    <a:gd name="T9" fmla="*/ 60 h 60"/>
                    <a:gd name="T10" fmla="*/ 0 w 22"/>
                    <a:gd name="T11" fmla="*/ 0 h 60"/>
                    <a:gd name="T12" fmla="*/ 0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5" name="Freeform 546"/>
                <p:cNvSpPr>
                  <a:spLocks/>
                </p:cNvSpPr>
                <p:nvPr/>
              </p:nvSpPr>
              <p:spPr bwMode="auto">
                <a:xfrm>
                  <a:off x="3579" y="3933"/>
                  <a:ext cx="11" cy="31"/>
                </a:xfrm>
                <a:custGeom>
                  <a:avLst/>
                  <a:gdLst>
                    <a:gd name="T0" fmla="*/ 0 w 22"/>
                    <a:gd name="T1" fmla="*/ 0 h 60"/>
                    <a:gd name="T2" fmla="*/ 0 w 22"/>
                    <a:gd name="T3" fmla="*/ 0 h 60"/>
                    <a:gd name="T4" fmla="*/ 22 w 22"/>
                    <a:gd name="T5" fmla="*/ 0 h 60"/>
                    <a:gd name="T6" fmla="*/ 22 w 22"/>
                    <a:gd name="T7" fmla="*/ 0 h 60"/>
                    <a:gd name="T8" fmla="*/ 22 w 22"/>
                    <a:gd name="T9" fmla="*/ 60 h 60"/>
                    <a:gd name="T10" fmla="*/ 0 w 22"/>
                    <a:gd name="T11" fmla="*/ 0 h 60"/>
                    <a:gd name="T12" fmla="*/ 0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6" name="Freeform 547"/>
                <p:cNvSpPr>
                  <a:spLocks/>
                </p:cNvSpPr>
                <p:nvPr/>
              </p:nvSpPr>
              <p:spPr bwMode="auto">
                <a:xfrm>
                  <a:off x="3597" y="3933"/>
                  <a:ext cx="8" cy="31"/>
                </a:xfrm>
                <a:custGeom>
                  <a:avLst/>
                  <a:gdLst>
                    <a:gd name="T0" fmla="*/ 0 w 15"/>
                    <a:gd name="T1" fmla="*/ 0 h 60"/>
                    <a:gd name="T2" fmla="*/ 0 w 15"/>
                    <a:gd name="T3" fmla="*/ 0 h 60"/>
                    <a:gd name="T4" fmla="*/ 15 w 15"/>
                    <a:gd name="T5" fmla="*/ 60 h 60"/>
                    <a:gd name="T6" fmla="*/ 15 w 15"/>
                    <a:gd name="T7" fmla="*/ 60 h 60"/>
                    <a:gd name="T8" fmla="*/ 0 w 15"/>
                    <a:gd name="T9" fmla="*/ 60 h 60"/>
                    <a:gd name="T10" fmla="*/ 0 w 15"/>
                    <a:gd name="T11" fmla="*/ 0 h 60"/>
                    <a:gd name="T12" fmla="*/ 0 w 15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60"/>
                      </a:lnTo>
                      <a:lnTo>
                        <a:pt x="15" y="6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7" name="Freeform 548"/>
                <p:cNvSpPr>
                  <a:spLocks/>
                </p:cNvSpPr>
                <p:nvPr/>
              </p:nvSpPr>
              <p:spPr bwMode="auto">
                <a:xfrm>
                  <a:off x="3597" y="3933"/>
                  <a:ext cx="8" cy="31"/>
                </a:xfrm>
                <a:custGeom>
                  <a:avLst/>
                  <a:gdLst>
                    <a:gd name="T0" fmla="*/ 0 w 15"/>
                    <a:gd name="T1" fmla="*/ 0 h 60"/>
                    <a:gd name="T2" fmla="*/ 0 w 15"/>
                    <a:gd name="T3" fmla="*/ 0 h 60"/>
                    <a:gd name="T4" fmla="*/ 15 w 15"/>
                    <a:gd name="T5" fmla="*/ 60 h 60"/>
                    <a:gd name="T6" fmla="*/ 15 w 15"/>
                    <a:gd name="T7" fmla="*/ 60 h 60"/>
                    <a:gd name="T8" fmla="*/ 0 w 15"/>
                    <a:gd name="T9" fmla="*/ 60 h 60"/>
                    <a:gd name="T10" fmla="*/ 0 w 15"/>
                    <a:gd name="T11" fmla="*/ 0 h 60"/>
                    <a:gd name="T12" fmla="*/ 0 w 15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60"/>
                      </a:lnTo>
                      <a:lnTo>
                        <a:pt x="15" y="6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8" name="Freeform 549"/>
                <p:cNvSpPr>
                  <a:spLocks/>
                </p:cNvSpPr>
                <p:nvPr/>
              </p:nvSpPr>
              <p:spPr bwMode="auto">
                <a:xfrm>
                  <a:off x="3597" y="3933"/>
                  <a:ext cx="8" cy="31"/>
                </a:xfrm>
                <a:custGeom>
                  <a:avLst/>
                  <a:gdLst>
                    <a:gd name="T0" fmla="*/ 0 w 15"/>
                    <a:gd name="T1" fmla="*/ 0 h 60"/>
                    <a:gd name="T2" fmla="*/ 0 w 15"/>
                    <a:gd name="T3" fmla="*/ 0 h 60"/>
                    <a:gd name="T4" fmla="*/ 15 w 15"/>
                    <a:gd name="T5" fmla="*/ 0 h 60"/>
                    <a:gd name="T6" fmla="*/ 15 w 15"/>
                    <a:gd name="T7" fmla="*/ 0 h 60"/>
                    <a:gd name="T8" fmla="*/ 15 w 15"/>
                    <a:gd name="T9" fmla="*/ 60 h 60"/>
                    <a:gd name="T10" fmla="*/ 0 w 15"/>
                    <a:gd name="T11" fmla="*/ 0 h 60"/>
                    <a:gd name="T12" fmla="*/ 0 w 15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9" name="Freeform 550"/>
                <p:cNvSpPr>
                  <a:spLocks/>
                </p:cNvSpPr>
                <p:nvPr/>
              </p:nvSpPr>
              <p:spPr bwMode="auto">
                <a:xfrm>
                  <a:off x="3597" y="3933"/>
                  <a:ext cx="8" cy="31"/>
                </a:xfrm>
                <a:custGeom>
                  <a:avLst/>
                  <a:gdLst>
                    <a:gd name="T0" fmla="*/ 0 w 15"/>
                    <a:gd name="T1" fmla="*/ 0 h 60"/>
                    <a:gd name="T2" fmla="*/ 0 w 15"/>
                    <a:gd name="T3" fmla="*/ 0 h 60"/>
                    <a:gd name="T4" fmla="*/ 15 w 15"/>
                    <a:gd name="T5" fmla="*/ 0 h 60"/>
                    <a:gd name="T6" fmla="*/ 15 w 15"/>
                    <a:gd name="T7" fmla="*/ 0 h 60"/>
                    <a:gd name="T8" fmla="*/ 15 w 15"/>
                    <a:gd name="T9" fmla="*/ 60 h 60"/>
                    <a:gd name="T10" fmla="*/ 0 w 15"/>
                    <a:gd name="T11" fmla="*/ 0 h 60"/>
                    <a:gd name="T12" fmla="*/ 0 w 15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0" name="Freeform 551"/>
                <p:cNvSpPr>
                  <a:spLocks/>
                </p:cNvSpPr>
                <p:nvPr/>
              </p:nvSpPr>
              <p:spPr bwMode="auto">
                <a:xfrm>
                  <a:off x="3612" y="3937"/>
                  <a:ext cx="0" cy="23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  <a:gd name="T3" fmla="*/ 45 h 45"/>
                    <a:gd name="T4" fmla="*/ 45 h 45"/>
                    <a:gd name="T5" fmla="*/ 0 h 45"/>
                    <a:gd name="T6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1" name="Freeform 552"/>
                <p:cNvSpPr>
                  <a:spLocks/>
                </p:cNvSpPr>
                <p:nvPr/>
              </p:nvSpPr>
              <p:spPr bwMode="auto">
                <a:xfrm>
                  <a:off x="3612" y="3937"/>
                  <a:ext cx="0" cy="23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  <a:gd name="T3" fmla="*/ 45 h 45"/>
                    <a:gd name="T4" fmla="*/ 45 h 45"/>
                    <a:gd name="T5" fmla="*/ 0 h 45"/>
                    <a:gd name="T6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2" name="Freeform 553"/>
                <p:cNvSpPr>
                  <a:spLocks/>
                </p:cNvSpPr>
                <p:nvPr/>
              </p:nvSpPr>
              <p:spPr bwMode="auto">
                <a:xfrm>
                  <a:off x="3612" y="3937"/>
                  <a:ext cx="0" cy="23"/>
                </a:xfrm>
                <a:custGeom>
                  <a:avLst/>
                  <a:gdLst>
                    <a:gd name="T0" fmla="*/ 0 h 45"/>
                    <a:gd name="T1" fmla="*/ 0 h 45"/>
                    <a:gd name="T2" fmla="*/ 0 h 45"/>
                    <a:gd name="T3" fmla="*/ 0 h 45"/>
                    <a:gd name="T4" fmla="*/ 45 h 45"/>
                    <a:gd name="T5" fmla="*/ 0 h 45"/>
                    <a:gd name="T6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3" name="Freeform 554"/>
                <p:cNvSpPr>
                  <a:spLocks/>
                </p:cNvSpPr>
                <p:nvPr/>
              </p:nvSpPr>
              <p:spPr bwMode="auto">
                <a:xfrm>
                  <a:off x="3612" y="3937"/>
                  <a:ext cx="0" cy="23"/>
                </a:xfrm>
                <a:custGeom>
                  <a:avLst/>
                  <a:gdLst>
                    <a:gd name="T0" fmla="*/ 0 h 45"/>
                    <a:gd name="T1" fmla="*/ 0 h 45"/>
                    <a:gd name="T2" fmla="*/ 0 h 45"/>
                    <a:gd name="T3" fmla="*/ 0 h 45"/>
                    <a:gd name="T4" fmla="*/ 45 h 45"/>
                    <a:gd name="T5" fmla="*/ 0 h 45"/>
                    <a:gd name="T6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4" name="Freeform 555"/>
                <p:cNvSpPr>
                  <a:spLocks/>
                </p:cNvSpPr>
                <p:nvPr/>
              </p:nvSpPr>
              <p:spPr bwMode="auto">
                <a:xfrm>
                  <a:off x="3612" y="3937"/>
                  <a:ext cx="0" cy="23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  <a:gd name="T3" fmla="*/ 45 h 45"/>
                    <a:gd name="T4" fmla="*/ 45 h 45"/>
                    <a:gd name="T5" fmla="*/ 0 h 45"/>
                    <a:gd name="T6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5" name="Freeform 556"/>
                <p:cNvSpPr>
                  <a:spLocks/>
                </p:cNvSpPr>
                <p:nvPr/>
              </p:nvSpPr>
              <p:spPr bwMode="auto">
                <a:xfrm>
                  <a:off x="3612" y="3937"/>
                  <a:ext cx="0" cy="23"/>
                </a:xfrm>
                <a:custGeom>
                  <a:avLst/>
                  <a:gdLst>
                    <a:gd name="T0" fmla="*/ 0 h 45"/>
                    <a:gd name="T1" fmla="*/ 0 h 45"/>
                    <a:gd name="T2" fmla="*/ 45 h 45"/>
                    <a:gd name="T3" fmla="*/ 45 h 45"/>
                    <a:gd name="T4" fmla="*/ 45 h 45"/>
                    <a:gd name="T5" fmla="*/ 0 h 45"/>
                    <a:gd name="T6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6" name="Freeform 557"/>
                <p:cNvSpPr>
                  <a:spLocks/>
                </p:cNvSpPr>
                <p:nvPr/>
              </p:nvSpPr>
              <p:spPr bwMode="auto">
                <a:xfrm>
                  <a:off x="3612" y="3937"/>
                  <a:ext cx="0" cy="23"/>
                </a:xfrm>
                <a:custGeom>
                  <a:avLst/>
                  <a:gdLst>
                    <a:gd name="T0" fmla="*/ 0 h 45"/>
                    <a:gd name="T1" fmla="*/ 0 h 45"/>
                    <a:gd name="T2" fmla="*/ 0 h 45"/>
                    <a:gd name="T3" fmla="*/ 0 h 45"/>
                    <a:gd name="T4" fmla="*/ 45 h 45"/>
                    <a:gd name="T5" fmla="*/ 0 h 45"/>
                    <a:gd name="T6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7" name="Freeform 558"/>
                <p:cNvSpPr>
                  <a:spLocks/>
                </p:cNvSpPr>
                <p:nvPr/>
              </p:nvSpPr>
              <p:spPr bwMode="auto">
                <a:xfrm>
                  <a:off x="3612" y="3937"/>
                  <a:ext cx="0" cy="23"/>
                </a:xfrm>
                <a:custGeom>
                  <a:avLst/>
                  <a:gdLst>
                    <a:gd name="T0" fmla="*/ 0 h 45"/>
                    <a:gd name="T1" fmla="*/ 0 h 45"/>
                    <a:gd name="T2" fmla="*/ 0 h 45"/>
                    <a:gd name="T3" fmla="*/ 0 h 45"/>
                    <a:gd name="T4" fmla="*/ 45 h 45"/>
                    <a:gd name="T5" fmla="*/ 0 h 45"/>
                    <a:gd name="T6" fmla="*/ 0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8" name="Freeform 559"/>
                <p:cNvSpPr>
                  <a:spLocks/>
                </p:cNvSpPr>
                <p:nvPr/>
              </p:nvSpPr>
              <p:spPr bwMode="auto">
                <a:xfrm>
                  <a:off x="3620" y="3933"/>
                  <a:ext cx="11" cy="31"/>
                </a:xfrm>
                <a:custGeom>
                  <a:avLst/>
                  <a:gdLst>
                    <a:gd name="T0" fmla="*/ 0 w 22"/>
                    <a:gd name="T1" fmla="*/ 0 h 60"/>
                    <a:gd name="T2" fmla="*/ 0 w 22"/>
                    <a:gd name="T3" fmla="*/ 0 h 60"/>
                    <a:gd name="T4" fmla="*/ 22 w 22"/>
                    <a:gd name="T5" fmla="*/ 60 h 60"/>
                    <a:gd name="T6" fmla="*/ 22 w 22"/>
                    <a:gd name="T7" fmla="*/ 60 h 60"/>
                    <a:gd name="T8" fmla="*/ 0 w 22"/>
                    <a:gd name="T9" fmla="*/ 60 h 60"/>
                    <a:gd name="T10" fmla="*/ 0 w 22"/>
                    <a:gd name="T11" fmla="*/ 0 h 60"/>
                    <a:gd name="T12" fmla="*/ 0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60"/>
                      </a:lnTo>
                      <a:lnTo>
                        <a:pt x="22" y="6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9" name="Freeform 560"/>
                <p:cNvSpPr>
                  <a:spLocks/>
                </p:cNvSpPr>
                <p:nvPr/>
              </p:nvSpPr>
              <p:spPr bwMode="auto">
                <a:xfrm>
                  <a:off x="3620" y="3933"/>
                  <a:ext cx="11" cy="31"/>
                </a:xfrm>
                <a:custGeom>
                  <a:avLst/>
                  <a:gdLst>
                    <a:gd name="T0" fmla="*/ 0 w 22"/>
                    <a:gd name="T1" fmla="*/ 0 h 60"/>
                    <a:gd name="T2" fmla="*/ 0 w 22"/>
                    <a:gd name="T3" fmla="*/ 0 h 60"/>
                    <a:gd name="T4" fmla="*/ 22 w 22"/>
                    <a:gd name="T5" fmla="*/ 60 h 60"/>
                    <a:gd name="T6" fmla="*/ 22 w 22"/>
                    <a:gd name="T7" fmla="*/ 60 h 60"/>
                    <a:gd name="T8" fmla="*/ 0 w 22"/>
                    <a:gd name="T9" fmla="*/ 60 h 60"/>
                    <a:gd name="T10" fmla="*/ 0 w 22"/>
                    <a:gd name="T11" fmla="*/ 0 h 60"/>
                    <a:gd name="T12" fmla="*/ 0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60"/>
                      </a:lnTo>
                      <a:lnTo>
                        <a:pt x="22" y="6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0" name="Freeform 561"/>
                <p:cNvSpPr>
                  <a:spLocks/>
                </p:cNvSpPr>
                <p:nvPr/>
              </p:nvSpPr>
              <p:spPr bwMode="auto">
                <a:xfrm>
                  <a:off x="3620" y="3933"/>
                  <a:ext cx="11" cy="31"/>
                </a:xfrm>
                <a:custGeom>
                  <a:avLst/>
                  <a:gdLst>
                    <a:gd name="T0" fmla="*/ 0 w 22"/>
                    <a:gd name="T1" fmla="*/ 0 h 60"/>
                    <a:gd name="T2" fmla="*/ 0 w 22"/>
                    <a:gd name="T3" fmla="*/ 0 h 60"/>
                    <a:gd name="T4" fmla="*/ 22 w 22"/>
                    <a:gd name="T5" fmla="*/ 0 h 60"/>
                    <a:gd name="T6" fmla="*/ 22 w 22"/>
                    <a:gd name="T7" fmla="*/ 0 h 60"/>
                    <a:gd name="T8" fmla="*/ 22 w 22"/>
                    <a:gd name="T9" fmla="*/ 60 h 60"/>
                    <a:gd name="T10" fmla="*/ 0 w 22"/>
                    <a:gd name="T11" fmla="*/ 0 h 60"/>
                    <a:gd name="T12" fmla="*/ 0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1" name="Freeform 562"/>
                <p:cNvSpPr>
                  <a:spLocks/>
                </p:cNvSpPr>
                <p:nvPr/>
              </p:nvSpPr>
              <p:spPr bwMode="auto">
                <a:xfrm>
                  <a:off x="3620" y="3933"/>
                  <a:ext cx="11" cy="31"/>
                </a:xfrm>
                <a:custGeom>
                  <a:avLst/>
                  <a:gdLst>
                    <a:gd name="T0" fmla="*/ 0 w 22"/>
                    <a:gd name="T1" fmla="*/ 0 h 60"/>
                    <a:gd name="T2" fmla="*/ 0 w 22"/>
                    <a:gd name="T3" fmla="*/ 0 h 60"/>
                    <a:gd name="T4" fmla="*/ 22 w 22"/>
                    <a:gd name="T5" fmla="*/ 0 h 60"/>
                    <a:gd name="T6" fmla="*/ 22 w 22"/>
                    <a:gd name="T7" fmla="*/ 0 h 60"/>
                    <a:gd name="T8" fmla="*/ 22 w 22"/>
                    <a:gd name="T9" fmla="*/ 60 h 60"/>
                    <a:gd name="T10" fmla="*/ 0 w 22"/>
                    <a:gd name="T11" fmla="*/ 0 h 60"/>
                    <a:gd name="T12" fmla="*/ 0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2" name="Freeform 563"/>
                <p:cNvSpPr>
                  <a:spLocks/>
                </p:cNvSpPr>
                <p:nvPr/>
              </p:nvSpPr>
              <p:spPr bwMode="auto">
                <a:xfrm>
                  <a:off x="3645" y="3937"/>
                  <a:ext cx="4" cy="23"/>
                </a:xfrm>
                <a:custGeom>
                  <a:avLst/>
                  <a:gdLst>
                    <a:gd name="T0" fmla="*/ 0 w 7"/>
                    <a:gd name="T1" fmla="*/ 0 h 45"/>
                    <a:gd name="T2" fmla="*/ 0 w 7"/>
                    <a:gd name="T3" fmla="*/ 0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45 h 45"/>
                    <a:gd name="T10" fmla="*/ 0 w 7"/>
                    <a:gd name="T11" fmla="*/ 0 h 45"/>
                    <a:gd name="T12" fmla="*/ 0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3" name="Freeform 564"/>
                <p:cNvSpPr>
                  <a:spLocks/>
                </p:cNvSpPr>
                <p:nvPr/>
              </p:nvSpPr>
              <p:spPr bwMode="auto">
                <a:xfrm>
                  <a:off x="3645" y="3937"/>
                  <a:ext cx="4" cy="23"/>
                </a:xfrm>
                <a:custGeom>
                  <a:avLst/>
                  <a:gdLst>
                    <a:gd name="T0" fmla="*/ 0 w 7"/>
                    <a:gd name="T1" fmla="*/ 0 h 45"/>
                    <a:gd name="T2" fmla="*/ 0 w 7"/>
                    <a:gd name="T3" fmla="*/ 0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45 h 45"/>
                    <a:gd name="T10" fmla="*/ 0 w 7"/>
                    <a:gd name="T11" fmla="*/ 0 h 45"/>
                    <a:gd name="T12" fmla="*/ 0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4" name="Freeform 565"/>
                <p:cNvSpPr>
                  <a:spLocks/>
                </p:cNvSpPr>
                <p:nvPr/>
              </p:nvSpPr>
              <p:spPr bwMode="auto">
                <a:xfrm>
                  <a:off x="3645" y="3937"/>
                  <a:ext cx="4" cy="23"/>
                </a:xfrm>
                <a:custGeom>
                  <a:avLst/>
                  <a:gdLst>
                    <a:gd name="T0" fmla="*/ 0 w 7"/>
                    <a:gd name="T1" fmla="*/ 0 h 45"/>
                    <a:gd name="T2" fmla="*/ 0 w 7"/>
                    <a:gd name="T3" fmla="*/ 0 h 45"/>
                    <a:gd name="T4" fmla="*/ 7 w 7"/>
                    <a:gd name="T5" fmla="*/ 0 h 45"/>
                    <a:gd name="T6" fmla="*/ 7 w 7"/>
                    <a:gd name="T7" fmla="*/ 0 h 45"/>
                    <a:gd name="T8" fmla="*/ 7 w 7"/>
                    <a:gd name="T9" fmla="*/ 45 h 45"/>
                    <a:gd name="T10" fmla="*/ 0 w 7"/>
                    <a:gd name="T11" fmla="*/ 0 h 45"/>
                    <a:gd name="T12" fmla="*/ 0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5" name="Freeform 566"/>
                <p:cNvSpPr>
                  <a:spLocks/>
                </p:cNvSpPr>
                <p:nvPr/>
              </p:nvSpPr>
              <p:spPr bwMode="auto">
                <a:xfrm>
                  <a:off x="3645" y="3937"/>
                  <a:ext cx="4" cy="23"/>
                </a:xfrm>
                <a:custGeom>
                  <a:avLst/>
                  <a:gdLst>
                    <a:gd name="T0" fmla="*/ 0 w 7"/>
                    <a:gd name="T1" fmla="*/ 0 h 45"/>
                    <a:gd name="T2" fmla="*/ 0 w 7"/>
                    <a:gd name="T3" fmla="*/ 0 h 45"/>
                    <a:gd name="T4" fmla="*/ 7 w 7"/>
                    <a:gd name="T5" fmla="*/ 0 h 45"/>
                    <a:gd name="T6" fmla="*/ 7 w 7"/>
                    <a:gd name="T7" fmla="*/ 0 h 45"/>
                    <a:gd name="T8" fmla="*/ 7 w 7"/>
                    <a:gd name="T9" fmla="*/ 45 h 45"/>
                    <a:gd name="T10" fmla="*/ 0 w 7"/>
                    <a:gd name="T11" fmla="*/ 0 h 45"/>
                    <a:gd name="T12" fmla="*/ 0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6" name="Freeform 567"/>
                <p:cNvSpPr>
                  <a:spLocks/>
                </p:cNvSpPr>
                <p:nvPr/>
              </p:nvSpPr>
              <p:spPr bwMode="auto">
                <a:xfrm>
                  <a:off x="3645" y="3937"/>
                  <a:ext cx="4" cy="23"/>
                </a:xfrm>
                <a:custGeom>
                  <a:avLst/>
                  <a:gdLst>
                    <a:gd name="T0" fmla="*/ 0 w 7"/>
                    <a:gd name="T1" fmla="*/ 0 h 45"/>
                    <a:gd name="T2" fmla="*/ 0 w 7"/>
                    <a:gd name="T3" fmla="*/ 0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45 h 45"/>
                    <a:gd name="T10" fmla="*/ 0 w 7"/>
                    <a:gd name="T11" fmla="*/ 0 h 45"/>
                    <a:gd name="T12" fmla="*/ 0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7" name="Freeform 568"/>
                <p:cNvSpPr>
                  <a:spLocks/>
                </p:cNvSpPr>
                <p:nvPr/>
              </p:nvSpPr>
              <p:spPr bwMode="auto">
                <a:xfrm>
                  <a:off x="3645" y="3937"/>
                  <a:ext cx="4" cy="23"/>
                </a:xfrm>
                <a:custGeom>
                  <a:avLst/>
                  <a:gdLst>
                    <a:gd name="T0" fmla="*/ 0 w 7"/>
                    <a:gd name="T1" fmla="*/ 0 h 45"/>
                    <a:gd name="T2" fmla="*/ 0 w 7"/>
                    <a:gd name="T3" fmla="*/ 0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45 h 45"/>
                    <a:gd name="T10" fmla="*/ 0 w 7"/>
                    <a:gd name="T11" fmla="*/ 0 h 45"/>
                    <a:gd name="T12" fmla="*/ 0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8" name="Freeform 569"/>
                <p:cNvSpPr>
                  <a:spLocks/>
                </p:cNvSpPr>
                <p:nvPr/>
              </p:nvSpPr>
              <p:spPr bwMode="auto">
                <a:xfrm>
                  <a:off x="3645" y="3937"/>
                  <a:ext cx="4" cy="23"/>
                </a:xfrm>
                <a:custGeom>
                  <a:avLst/>
                  <a:gdLst>
                    <a:gd name="T0" fmla="*/ 0 w 7"/>
                    <a:gd name="T1" fmla="*/ 0 h 45"/>
                    <a:gd name="T2" fmla="*/ 0 w 7"/>
                    <a:gd name="T3" fmla="*/ 0 h 45"/>
                    <a:gd name="T4" fmla="*/ 7 w 7"/>
                    <a:gd name="T5" fmla="*/ 0 h 45"/>
                    <a:gd name="T6" fmla="*/ 7 w 7"/>
                    <a:gd name="T7" fmla="*/ 0 h 45"/>
                    <a:gd name="T8" fmla="*/ 7 w 7"/>
                    <a:gd name="T9" fmla="*/ 45 h 45"/>
                    <a:gd name="T10" fmla="*/ 0 w 7"/>
                    <a:gd name="T11" fmla="*/ 0 h 45"/>
                    <a:gd name="T12" fmla="*/ 0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9" name="Freeform 570"/>
                <p:cNvSpPr>
                  <a:spLocks/>
                </p:cNvSpPr>
                <p:nvPr/>
              </p:nvSpPr>
              <p:spPr bwMode="auto">
                <a:xfrm>
                  <a:off x="3645" y="3937"/>
                  <a:ext cx="4" cy="23"/>
                </a:xfrm>
                <a:custGeom>
                  <a:avLst/>
                  <a:gdLst>
                    <a:gd name="T0" fmla="*/ 0 w 7"/>
                    <a:gd name="T1" fmla="*/ 0 h 45"/>
                    <a:gd name="T2" fmla="*/ 0 w 7"/>
                    <a:gd name="T3" fmla="*/ 0 h 45"/>
                    <a:gd name="T4" fmla="*/ 7 w 7"/>
                    <a:gd name="T5" fmla="*/ 0 h 45"/>
                    <a:gd name="T6" fmla="*/ 7 w 7"/>
                    <a:gd name="T7" fmla="*/ 0 h 45"/>
                    <a:gd name="T8" fmla="*/ 7 w 7"/>
                    <a:gd name="T9" fmla="*/ 45 h 45"/>
                    <a:gd name="T10" fmla="*/ 0 w 7"/>
                    <a:gd name="T11" fmla="*/ 0 h 45"/>
                    <a:gd name="T12" fmla="*/ 0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0" name="Freeform 571"/>
                <p:cNvSpPr>
                  <a:spLocks/>
                </p:cNvSpPr>
                <p:nvPr/>
              </p:nvSpPr>
              <p:spPr bwMode="auto">
                <a:xfrm>
                  <a:off x="3653" y="3915"/>
                  <a:ext cx="26" cy="67"/>
                </a:xfrm>
                <a:custGeom>
                  <a:avLst/>
                  <a:gdLst>
                    <a:gd name="T0" fmla="*/ 15 w 51"/>
                    <a:gd name="T1" fmla="*/ 134 h 134"/>
                    <a:gd name="T2" fmla="*/ 15 w 51"/>
                    <a:gd name="T3" fmla="*/ 134 h 134"/>
                    <a:gd name="T4" fmla="*/ 51 w 51"/>
                    <a:gd name="T5" fmla="*/ 0 h 134"/>
                    <a:gd name="T6" fmla="*/ 51 w 51"/>
                    <a:gd name="T7" fmla="*/ 0 h 134"/>
                    <a:gd name="T8" fmla="*/ 0 w 51"/>
                    <a:gd name="T9" fmla="*/ 0 h 134"/>
                    <a:gd name="T10" fmla="*/ 15 w 51"/>
                    <a:gd name="T11" fmla="*/ 134 h 134"/>
                    <a:gd name="T12" fmla="*/ 15 w 51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34">
                      <a:moveTo>
                        <a:pt x="15" y="134"/>
                      </a:moveTo>
                      <a:lnTo>
                        <a:pt x="15" y="134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0" y="0"/>
                      </a:lnTo>
                      <a:lnTo>
                        <a:pt x="15" y="134"/>
                      </a:lnTo>
                      <a:lnTo>
                        <a:pt x="15" y="13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1" name="Freeform 572"/>
                <p:cNvSpPr>
                  <a:spLocks/>
                </p:cNvSpPr>
                <p:nvPr/>
              </p:nvSpPr>
              <p:spPr bwMode="auto">
                <a:xfrm>
                  <a:off x="3653" y="3915"/>
                  <a:ext cx="26" cy="67"/>
                </a:xfrm>
                <a:custGeom>
                  <a:avLst/>
                  <a:gdLst>
                    <a:gd name="T0" fmla="*/ 15 w 51"/>
                    <a:gd name="T1" fmla="*/ 134 h 134"/>
                    <a:gd name="T2" fmla="*/ 15 w 51"/>
                    <a:gd name="T3" fmla="*/ 134 h 134"/>
                    <a:gd name="T4" fmla="*/ 51 w 51"/>
                    <a:gd name="T5" fmla="*/ 0 h 134"/>
                    <a:gd name="T6" fmla="*/ 51 w 51"/>
                    <a:gd name="T7" fmla="*/ 0 h 134"/>
                    <a:gd name="T8" fmla="*/ 0 w 51"/>
                    <a:gd name="T9" fmla="*/ 0 h 134"/>
                    <a:gd name="T10" fmla="*/ 15 w 51"/>
                    <a:gd name="T11" fmla="*/ 134 h 134"/>
                    <a:gd name="T12" fmla="*/ 15 w 51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34">
                      <a:moveTo>
                        <a:pt x="15" y="134"/>
                      </a:moveTo>
                      <a:lnTo>
                        <a:pt x="15" y="134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0" y="0"/>
                      </a:lnTo>
                      <a:lnTo>
                        <a:pt x="15" y="134"/>
                      </a:lnTo>
                      <a:lnTo>
                        <a:pt x="15" y="13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2" name="Freeform 573"/>
                <p:cNvSpPr>
                  <a:spLocks/>
                </p:cNvSpPr>
                <p:nvPr/>
              </p:nvSpPr>
              <p:spPr bwMode="auto">
                <a:xfrm>
                  <a:off x="3660" y="3915"/>
                  <a:ext cx="22" cy="67"/>
                </a:xfrm>
                <a:custGeom>
                  <a:avLst/>
                  <a:gdLst>
                    <a:gd name="T0" fmla="*/ 0 w 43"/>
                    <a:gd name="T1" fmla="*/ 134 h 134"/>
                    <a:gd name="T2" fmla="*/ 0 w 43"/>
                    <a:gd name="T3" fmla="*/ 134 h 134"/>
                    <a:gd name="T4" fmla="*/ 43 w 43"/>
                    <a:gd name="T5" fmla="*/ 134 h 134"/>
                    <a:gd name="T6" fmla="*/ 43 w 43"/>
                    <a:gd name="T7" fmla="*/ 134 h 134"/>
                    <a:gd name="T8" fmla="*/ 36 w 43"/>
                    <a:gd name="T9" fmla="*/ 0 h 134"/>
                    <a:gd name="T10" fmla="*/ 0 w 43"/>
                    <a:gd name="T11" fmla="*/ 134 h 134"/>
                    <a:gd name="T12" fmla="*/ 0 w 43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34">
                      <a:moveTo>
                        <a:pt x="0" y="134"/>
                      </a:moveTo>
                      <a:lnTo>
                        <a:pt x="0" y="134"/>
                      </a:lnTo>
                      <a:lnTo>
                        <a:pt x="43" y="134"/>
                      </a:lnTo>
                      <a:lnTo>
                        <a:pt x="43" y="134"/>
                      </a:lnTo>
                      <a:lnTo>
                        <a:pt x="36" y="0"/>
                      </a:lnTo>
                      <a:lnTo>
                        <a:pt x="0" y="134"/>
                      </a:lnTo>
                      <a:lnTo>
                        <a:pt x="0" y="13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3" name="Freeform 574"/>
                <p:cNvSpPr>
                  <a:spLocks/>
                </p:cNvSpPr>
                <p:nvPr/>
              </p:nvSpPr>
              <p:spPr bwMode="auto">
                <a:xfrm>
                  <a:off x="3660" y="3915"/>
                  <a:ext cx="22" cy="67"/>
                </a:xfrm>
                <a:custGeom>
                  <a:avLst/>
                  <a:gdLst>
                    <a:gd name="T0" fmla="*/ 0 w 43"/>
                    <a:gd name="T1" fmla="*/ 134 h 134"/>
                    <a:gd name="T2" fmla="*/ 0 w 43"/>
                    <a:gd name="T3" fmla="*/ 134 h 134"/>
                    <a:gd name="T4" fmla="*/ 43 w 43"/>
                    <a:gd name="T5" fmla="*/ 134 h 134"/>
                    <a:gd name="T6" fmla="*/ 43 w 43"/>
                    <a:gd name="T7" fmla="*/ 134 h 134"/>
                    <a:gd name="T8" fmla="*/ 36 w 43"/>
                    <a:gd name="T9" fmla="*/ 0 h 134"/>
                    <a:gd name="T10" fmla="*/ 0 w 43"/>
                    <a:gd name="T11" fmla="*/ 134 h 134"/>
                    <a:gd name="T12" fmla="*/ 0 w 43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34">
                      <a:moveTo>
                        <a:pt x="0" y="134"/>
                      </a:moveTo>
                      <a:lnTo>
                        <a:pt x="0" y="134"/>
                      </a:lnTo>
                      <a:lnTo>
                        <a:pt x="43" y="134"/>
                      </a:lnTo>
                      <a:lnTo>
                        <a:pt x="43" y="134"/>
                      </a:lnTo>
                      <a:lnTo>
                        <a:pt x="36" y="0"/>
                      </a:lnTo>
                      <a:lnTo>
                        <a:pt x="0" y="134"/>
                      </a:lnTo>
                      <a:lnTo>
                        <a:pt x="0" y="13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4" name="Freeform 575"/>
                <p:cNvSpPr>
                  <a:spLocks/>
                </p:cNvSpPr>
                <p:nvPr/>
              </p:nvSpPr>
              <p:spPr bwMode="auto">
                <a:xfrm>
                  <a:off x="3679" y="3911"/>
                  <a:ext cx="22" cy="71"/>
                </a:xfrm>
                <a:custGeom>
                  <a:avLst/>
                  <a:gdLst>
                    <a:gd name="T0" fmla="*/ 7 w 44"/>
                    <a:gd name="T1" fmla="*/ 142 h 142"/>
                    <a:gd name="T2" fmla="*/ 7 w 44"/>
                    <a:gd name="T3" fmla="*/ 142 h 142"/>
                    <a:gd name="T4" fmla="*/ 44 w 44"/>
                    <a:gd name="T5" fmla="*/ 0 h 142"/>
                    <a:gd name="T6" fmla="*/ 44 w 44"/>
                    <a:gd name="T7" fmla="*/ 0 h 142"/>
                    <a:gd name="T8" fmla="*/ 0 w 44"/>
                    <a:gd name="T9" fmla="*/ 8 h 142"/>
                    <a:gd name="T10" fmla="*/ 7 w 44"/>
                    <a:gd name="T11" fmla="*/ 142 h 142"/>
                    <a:gd name="T12" fmla="*/ 7 w 44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2">
                      <a:moveTo>
                        <a:pt x="7" y="142"/>
                      </a:moveTo>
                      <a:lnTo>
                        <a:pt x="7" y="14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7" y="142"/>
                      </a:lnTo>
                      <a:lnTo>
                        <a:pt x="7" y="14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5" name="Freeform 576"/>
                <p:cNvSpPr>
                  <a:spLocks/>
                </p:cNvSpPr>
                <p:nvPr/>
              </p:nvSpPr>
              <p:spPr bwMode="auto">
                <a:xfrm>
                  <a:off x="3679" y="3911"/>
                  <a:ext cx="22" cy="71"/>
                </a:xfrm>
                <a:custGeom>
                  <a:avLst/>
                  <a:gdLst>
                    <a:gd name="T0" fmla="*/ 7 w 44"/>
                    <a:gd name="T1" fmla="*/ 142 h 142"/>
                    <a:gd name="T2" fmla="*/ 7 w 44"/>
                    <a:gd name="T3" fmla="*/ 142 h 142"/>
                    <a:gd name="T4" fmla="*/ 44 w 44"/>
                    <a:gd name="T5" fmla="*/ 0 h 142"/>
                    <a:gd name="T6" fmla="*/ 44 w 44"/>
                    <a:gd name="T7" fmla="*/ 0 h 142"/>
                    <a:gd name="T8" fmla="*/ 0 w 44"/>
                    <a:gd name="T9" fmla="*/ 8 h 142"/>
                    <a:gd name="T10" fmla="*/ 7 w 44"/>
                    <a:gd name="T11" fmla="*/ 142 h 142"/>
                    <a:gd name="T12" fmla="*/ 7 w 44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2">
                      <a:moveTo>
                        <a:pt x="7" y="142"/>
                      </a:moveTo>
                      <a:lnTo>
                        <a:pt x="7" y="14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7" y="142"/>
                      </a:lnTo>
                      <a:lnTo>
                        <a:pt x="7" y="14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6" name="Freeform 577"/>
                <p:cNvSpPr>
                  <a:spLocks/>
                </p:cNvSpPr>
                <p:nvPr/>
              </p:nvSpPr>
              <p:spPr bwMode="auto">
                <a:xfrm>
                  <a:off x="3682" y="3911"/>
                  <a:ext cx="26" cy="71"/>
                </a:xfrm>
                <a:custGeom>
                  <a:avLst/>
                  <a:gdLst>
                    <a:gd name="T0" fmla="*/ 0 w 52"/>
                    <a:gd name="T1" fmla="*/ 142 h 142"/>
                    <a:gd name="T2" fmla="*/ 0 w 52"/>
                    <a:gd name="T3" fmla="*/ 142 h 142"/>
                    <a:gd name="T4" fmla="*/ 52 w 52"/>
                    <a:gd name="T5" fmla="*/ 135 h 142"/>
                    <a:gd name="T6" fmla="*/ 52 w 52"/>
                    <a:gd name="T7" fmla="*/ 135 h 142"/>
                    <a:gd name="T8" fmla="*/ 37 w 52"/>
                    <a:gd name="T9" fmla="*/ 0 h 142"/>
                    <a:gd name="T10" fmla="*/ 0 w 52"/>
                    <a:gd name="T11" fmla="*/ 142 h 142"/>
                    <a:gd name="T12" fmla="*/ 0 w 52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142">
                      <a:moveTo>
                        <a:pt x="0" y="142"/>
                      </a:moveTo>
                      <a:lnTo>
                        <a:pt x="0" y="142"/>
                      </a:lnTo>
                      <a:lnTo>
                        <a:pt x="52" y="135"/>
                      </a:lnTo>
                      <a:lnTo>
                        <a:pt x="52" y="135"/>
                      </a:lnTo>
                      <a:lnTo>
                        <a:pt x="37" y="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7" name="Freeform 578"/>
                <p:cNvSpPr>
                  <a:spLocks/>
                </p:cNvSpPr>
                <p:nvPr/>
              </p:nvSpPr>
              <p:spPr bwMode="auto">
                <a:xfrm>
                  <a:off x="3682" y="3911"/>
                  <a:ext cx="26" cy="71"/>
                </a:xfrm>
                <a:custGeom>
                  <a:avLst/>
                  <a:gdLst>
                    <a:gd name="T0" fmla="*/ 0 w 52"/>
                    <a:gd name="T1" fmla="*/ 142 h 142"/>
                    <a:gd name="T2" fmla="*/ 0 w 52"/>
                    <a:gd name="T3" fmla="*/ 142 h 142"/>
                    <a:gd name="T4" fmla="*/ 52 w 52"/>
                    <a:gd name="T5" fmla="*/ 135 h 142"/>
                    <a:gd name="T6" fmla="*/ 52 w 52"/>
                    <a:gd name="T7" fmla="*/ 135 h 142"/>
                    <a:gd name="T8" fmla="*/ 37 w 52"/>
                    <a:gd name="T9" fmla="*/ 0 h 142"/>
                    <a:gd name="T10" fmla="*/ 0 w 52"/>
                    <a:gd name="T11" fmla="*/ 142 h 142"/>
                    <a:gd name="T12" fmla="*/ 0 w 52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142">
                      <a:moveTo>
                        <a:pt x="0" y="142"/>
                      </a:moveTo>
                      <a:lnTo>
                        <a:pt x="0" y="142"/>
                      </a:lnTo>
                      <a:lnTo>
                        <a:pt x="52" y="135"/>
                      </a:lnTo>
                      <a:lnTo>
                        <a:pt x="52" y="135"/>
                      </a:lnTo>
                      <a:lnTo>
                        <a:pt x="37" y="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8" name="Freeform 579"/>
                <p:cNvSpPr>
                  <a:spLocks/>
                </p:cNvSpPr>
                <p:nvPr/>
              </p:nvSpPr>
              <p:spPr bwMode="auto">
                <a:xfrm>
                  <a:off x="3712" y="3930"/>
                  <a:ext cx="3" cy="22"/>
                </a:xfrm>
                <a:custGeom>
                  <a:avLst/>
                  <a:gdLst>
                    <a:gd name="T0" fmla="*/ 0 w 7"/>
                    <a:gd name="T1" fmla="*/ 0 h 44"/>
                    <a:gd name="T2" fmla="*/ 0 w 7"/>
                    <a:gd name="T3" fmla="*/ 0 h 44"/>
                    <a:gd name="T4" fmla="*/ 7 w 7"/>
                    <a:gd name="T5" fmla="*/ 44 h 44"/>
                    <a:gd name="T6" fmla="*/ 7 w 7"/>
                    <a:gd name="T7" fmla="*/ 44 h 44"/>
                    <a:gd name="T8" fmla="*/ 7 w 7"/>
                    <a:gd name="T9" fmla="*/ 44 h 44"/>
                    <a:gd name="T10" fmla="*/ 0 w 7"/>
                    <a:gd name="T11" fmla="*/ 0 h 44"/>
                    <a:gd name="T12" fmla="*/ 0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9" name="Freeform 580"/>
                <p:cNvSpPr>
                  <a:spLocks/>
                </p:cNvSpPr>
                <p:nvPr/>
              </p:nvSpPr>
              <p:spPr bwMode="auto">
                <a:xfrm>
                  <a:off x="3712" y="3930"/>
                  <a:ext cx="3" cy="22"/>
                </a:xfrm>
                <a:custGeom>
                  <a:avLst/>
                  <a:gdLst>
                    <a:gd name="T0" fmla="*/ 0 w 7"/>
                    <a:gd name="T1" fmla="*/ 0 h 44"/>
                    <a:gd name="T2" fmla="*/ 0 w 7"/>
                    <a:gd name="T3" fmla="*/ 0 h 44"/>
                    <a:gd name="T4" fmla="*/ 7 w 7"/>
                    <a:gd name="T5" fmla="*/ 44 h 44"/>
                    <a:gd name="T6" fmla="*/ 7 w 7"/>
                    <a:gd name="T7" fmla="*/ 44 h 44"/>
                    <a:gd name="T8" fmla="*/ 7 w 7"/>
                    <a:gd name="T9" fmla="*/ 44 h 44"/>
                    <a:gd name="T10" fmla="*/ 0 w 7"/>
                    <a:gd name="T11" fmla="*/ 0 h 44"/>
                    <a:gd name="T12" fmla="*/ 0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0" name="Freeform 581"/>
                <p:cNvSpPr>
                  <a:spLocks/>
                </p:cNvSpPr>
                <p:nvPr/>
              </p:nvSpPr>
              <p:spPr bwMode="auto">
                <a:xfrm>
                  <a:off x="3712" y="3930"/>
                  <a:ext cx="3" cy="22"/>
                </a:xfrm>
                <a:custGeom>
                  <a:avLst/>
                  <a:gdLst>
                    <a:gd name="T0" fmla="*/ 0 w 7"/>
                    <a:gd name="T1" fmla="*/ 0 h 44"/>
                    <a:gd name="T2" fmla="*/ 0 w 7"/>
                    <a:gd name="T3" fmla="*/ 0 h 44"/>
                    <a:gd name="T4" fmla="*/ 0 w 7"/>
                    <a:gd name="T5" fmla="*/ 0 h 44"/>
                    <a:gd name="T6" fmla="*/ 0 w 7"/>
                    <a:gd name="T7" fmla="*/ 0 h 44"/>
                    <a:gd name="T8" fmla="*/ 7 w 7"/>
                    <a:gd name="T9" fmla="*/ 44 h 44"/>
                    <a:gd name="T10" fmla="*/ 0 w 7"/>
                    <a:gd name="T11" fmla="*/ 0 h 44"/>
                    <a:gd name="T12" fmla="*/ 0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1" name="Freeform 582"/>
                <p:cNvSpPr>
                  <a:spLocks/>
                </p:cNvSpPr>
                <p:nvPr/>
              </p:nvSpPr>
              <p:spPr bwMode="auto">
                <a:xfrm>
                  <a:off x="3712" y="3930"/>
                  <a:ext cx="3" cy="22"/>
                </a:xfrm>
                <a:custGeom>
                  <a:avLst/>
                  <a:gdLst>
                    <a:gd name="T0" fmla="*/ 0 w 7"/>
                    <a:gd name="T1" fmla="*/ 0 h 44"/>
                    <a:gd name="T2" fmla="*/ 0 w 7"/>
                    <a:gd name="T3" fmla="*/ 0 h 44"/>
                    <a:gd name="T4" fmla="*/ 0 w 7"/>
                    <a:gd name="T5" fmla="*/ 0 h 44"/>
                    <a:gd name="T6" fmla="*/ 0 w 7"/>
                    <a:gd name="T7" fmla="*/ 0 h 44"/>
                    <a:gd name="T8" fmla="*/ 7 w 7"/>
                    <a:gd name="T9" fmla="*/ 44 h 44"/>
                    <a:gd name="T10" fmla="*/ 0 w 7"/>
                    <a:gd name="T11" fmla="*/ 0 h 44"/>
                    <a:gd name="T12" fmla="*/ 0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2" name="Freeform 583"/>
                <p:cNvSpPr>
                  <a:spLocks/>
                </p:cNvSpPr>
                <p:nvPr/>
              </p:nvSpPr>
              <p:spPr bwMode="auto">
                <a:xfrm>
                  <a:off x="3712" y="3930"/>
                  <a:ext cx="3" cy="22"/>
                </a:xfrm>
                <a:custGeom>
                  <a:avLst/>
                  <a:gdLst>
                    <a:gd name="T0" fmla="*/ 0 w 7"/>
                    <a:gd name="T1" fmla="*/ 0 h 44"/>
                    <a:gd name="T2" fmla="*/ 0 w 7"/>
                    <a:gd name="T3" fmla="*/ 0 h 44"/>
                    <a:gd name="T4" fmla="*/ 7 w 7"/>
                    <a:gd name="T5" fmla="*/ 44 h 44"/>
                    <a:gd name="T6" fmla="*/ 7 w 7"/>
                    <a:gd name="T7" fmla="*/ 44 h 44"/>
                    <a:gd name="T8" fmla="*/ 7 w 7"/>
                    <a:gd name="T9" fmla="*/ 44 h 44"/>
                    <a:gd name="T10" fmla="*/ 0 w 7"/>
                    <a:gd name="T11" fmla="*/ 0 h 44"/>
                    <a:gd name="T12" fmla="*/ 0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3" name="Freeform 584"/>
                <p:cNvSpPr>
                  <a:spLocks/>
                </p:cNvSpPr>
                <p:nvPr/>
              </p:nvSpPr>
              <p:spPr bwMode="auto">
                <a:xfrm>
                  <a:off x="3712" y="3930"/>
                  <a:ext cx="3" cy="22"/>
                </a:xfrm>
                <a:custGeom>
                  <a:avLst/>
                  <a:gdLst>
                    <a:gd name="T0" fmla="*/ 0 w 7"/>
                    <a:gd name="T1" fmla="*/ 0 h 44"/>
                    <a:gd name="T2" fmla="*/ 0 w 7"/>
                    <a:gd name="T3" fmla="*/ 0 h 44"/>
                    <a:gd name="T4" fmla="*/ 7 w 7"/>
                    <a:gd name="T5" fmla="*/ 44 h 44"/>
                    <a:gd name="T6" fmla="*/ 7 w 7"/>
                    <a:gd name="T7" fmla="*/ 44 h 44"/>
                    <a:gd name="T8" fmla="*/ 7 w 7"/>
                    <a:gd name="T9" fmla="*/ 44 h 44"/>
                    <a:gd name="T10" fmla="*/ 0 w 7"/>
                    <a:gd name="T11" fmla="*/ 0 h 44"/>
                    <a:gd name="T12" fmla="*/ 0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4" name="Freeform 585"/>
                <p:cNvSpPr>
                  <a:spLocks/>
                </p:cNvSpPr>
                <p:nvPr/>
              </p:nvSpPr>
              <p:spPr bwMode="auto">
                <a:xfrm>
                  <a:off x="3712" y="3930"/>
                  <a:ext cx="3" cy="22"/>
                </a:xfrm>
                <a:custGeom>
                  <a:avLst/>
                  <a:gdLst>
                    <a:gd name="T0" fmla="*/ 0 w 7"/>
                    <a:gd name="T1" fmla="*/ 0 h 44"/>
                    <a:gd name="T2" fmla="*/ 0 w 7"/>
                    <a:gd name="T3" fmla="*/ 0 h 44"/>
                    <a:gd name="T4" fmla="*/ 0 w 7"/>
                    <a:gd name="T5" fmla="*/ 0 h 44"/>
                    <a:gd name="T6" fmla="*/ 0 w 7"/>
                    <a:gd name="T7" fmla="*/ 0 h 44"/>
                    <a:gd name="T8" fmla="*/ 7 w 7"/>
                    <a:gd name="T9" fmla="*/ 44 h 44"/>
                    <a:gd name="T10" fmla="*/ 0 w 7"/>
                    <a:gd name="T11" fmla="*/ 0 h 44"/>
                    <a:gd name="T12" fmla="*/ 0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5" name="Freeform 586"/>
                <p:cNvSpPr>
                  <a:spLocks/>
                </p:cNvSpPr>
                <p:nvPr/>
              </p:nvSpPr>
              <p:spPr bwMode="auto">
                <a:xfrm>
                  <a:off x="3712" y="3930"/>
                  <a:ext cx="3" cy="22"/>
                </a:xfrm>
                <a:custGeom>
                  <a:avLst/>
                  <a:gdLst>
                    <a:gd name="T0" fmla="*/ 0 w 7"/>
                    <a:gd name="T1" fmla="*/ 0 h 44"/>
                    <a:gd name="T2" fmla="*/ 0 w 7"/>
                    <a:gd name="T3" fmla="*/ 0 h 44"/>
                    <a:gd name="T4" fmla="*/ 0 w 7"/>
                    <a:gd name="T5" fmla="*/ 0 h 44"/>
                    <a:gd name="T6" fmla="*/ 0 w 7"/>
                    <a:gd name="T7" fmla="*/ 0 h 44"/>
                    <a:gd name="T8" fmla="*/ 7 w 7"/>
                    <a:gd name="T9" fmla="*/ 44 h 44"/>
                    <a:gd name="T10" fmla="*/ 0 w 7"/>
                    <a:gd name="T11" fmla="*/ 0 h 44"/>
                    <a:gd name="T12" fmla="*/ 0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6" name="Freeform 587"/>
                <p:cNvSpPr>
                  <a:spLocks/>
                </p:cNvSpPr>
                <p:nvPr/>
              </p:nvSpPr>
              <p:spPr bwMode="auto">
                <a:xfrm>
                  <a:off x="3720" y="3926"/>
                  <a:ext cx="10" cy="26"/>
                </a:xfrm>
                <a:custGeom>
                  <a:avLst/>
                  <a:gdLst>
                    <a:gd name="T0" fmla="*/ 0 w 21"/>
                    <a:gd name="T1" fmla="*/ 0 h 52"/>
                    <a:gd name="T2" fmla="*/ 0 w 21"/>
                    <a:gd name="T3" fmla="*/ 0 h 52"/>
                    <a:gd name="T4" fmla="*/ 21 w 21"/>
                    <a:gd name="T5" fmla="*/ 52 h 52"/>
                    <a:gd name="T6" fmla="*/ 21 w 21"/>
                    <a:gd name="T7" fmla="*/ 52 h 52"/>
                    <a:gd name="T8" fmla="*/ 7 w 21"/>
                    <a:gd name="T9" fmla="*/ 52 h 52"/>
                    <a:gd name="T10" fmla="*/ 0 w 21"/>
                    <a:gd name="T11" fmla="*/ 0 h 52"/>
                    <a:gd name="T12" fmla="*/ 0 w 21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52"/>
                      </a:lnTo>
                      <a:lnTo>
                        <a:pt x="21" y="52"/>
                      </a:lnTo>
                      <a:lnTo>
                        <a:pt x="7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7" name="Freeform 588"/>
                <p:cNvSpPr>
                  <a:spLocks/>
                </p:cNvSpPr>
                <p:nvPr/>
              </p:nvSpPr>
              <p:spPr bwMode="auto">
                <a:xfrm>
                  <a:off x="3720" y="3926"/>
                  <a:ext cx="10" cy="26"/>
                </a:xfrm>
                <a:custGeom>
                  <a:avLst/>
                  <a:gdLst>
                    <a:gd name="T0" fmla="*/ 0 w 21"/>
                    <a:gd name="T1" fmla="*/ 0 h 52"/>
                    <a:gd name="T2" fmla="*/ 0 w 21"/>
                    <a:gd name="T3" fmla="*/ 0 h 52"/>
                    <a:gd name="T4" fmla="*/ 21 w 21"/>
                    <a:gd name="T5" fmla="*/ 52 h 52"/>
                    <a:gd name="T6" fmla="*/ 21 w 21"/>
                    <a:gd name="T7" fmla="*/ 52 h 52"/>
                    <a:gd name="T8" fmla="*/ 7 w 21"/>
                    <a:gd name="T9" fmla="*/ 52 h 52"/>
                    <a:gd name="T10" fmla="*/ 0 w 21"/>
                    <a:gd name="T11" fmla="*/ 0 h 52"/>
                    <a:gd name="T12" fmla="*/ 0 w 21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52"/>
                      </a:lnTo>
                      <a:lnTo>
                        <a:pt x="21" y="52"/>
                      </a:lnTo>
                      <a:lnTo>
                        <a:pt x="7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8" name="Freeform 589"/>
                <p:cNvSpPr>
                  <a:spLocks/>
                </p:cNvSpPr>
                <p:nvPr/>
              </p:nvSpPr>
              <p:spPr bwMode="auto">
                <a:xfrm>
                  <a:off x="3720" y="3926"/>
                  <a:ext cx="10" cy="26"/>
                </a:xfrm>
                <a:custGeom>
                  <a:avLst/>
                  <a:gdLst>
                    <a:gd name="T0" fmla="*/ 0 w 21"/>
                    <a:gd name="T1" fmla="*/ 0 h 52"/>
                    <a:gd name="T2" fmla="*/ 0 w 21"/>
                    <a:gd name="T3" fmla="*/ 0 h 52"/>
                    <a:gd name="T4" fmla="*/ 7 w 21"/>
                    <a:gd name="T5" fmla="*/ 0 h 52"/>
                    <a:gd name="T6" fmla="*/ 7 w 21"/>
                    <a:gd name="T7" fmla="*/ 0 h 52"/>
                    <a:gd name="T8" fmla="*/ 21 w 21"/>
                    <a:gd name="T9" fmla="*/ 52 h 52"/>
                    <a:gd name="T10" fmla="*/ 0 w 21"/>
                    <a:gd name="T11" fmla="*/ 0 h 52"/>
                    <a:gd name="T12" fmla="*/ 0 w 21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1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9" name="Freeform 590"/>
                <p:cNvSpPr>
                  <a:spLocks/>
                </p:cNvSpPr>
                <p:nvPr/>
              </p:nvSpPr>
              <p:spPr bwMode="auto">
                <a:xfrm>
                  <a:off x="3720" y="3926"/>
                  <a:ext cx="10" cy="26"/>
                </a:xfrm>
                <a:custGeom>
                  <a:avLst/>
                  <a:gdLst>
                    <a:gd name="T0" fmla="*/ 0 w 21"/>
                    <a:gd name="T1" fmla="*/ 0 h 52"/>
                    <a:gd name="T2" fmla="*/ 0 w 21"/>
                    <a:gd name="T3" fmla="*/ 0 h 52"/>
                    <a:gd name="T4" fmla="*/ 7 w 21"/>
                    <a:gd name="T5" fmla="*/ 0 h 52"/>
                    <a:gd name="T6" fmla="*/ 7 w 21"/>
                    <a:gd name="T7" fmla="*/ 0 h 52"/>
                    <a:gd name="T8" fmla="*/ 21 w 21"/>
                    <a:gd name="T9" fmla="*/ 52 h 52"/>
                    <a:gd name="T10" fmla="*/ 0 w 21"/>
                    <a:gd name="T11" fmla="*/ 0 h 52"/>
                    <a:gd name="T12" fmla="*/ 0 w 21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1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0" name="Freeform 591"/>
                <p:cNvSpPr>
                  <a:spLocks/>
                </p:cNvSpPr>
                <p:nvPr/>
              </p:nvSpPr>
              <p:spPr bwMode="auto">
                <a:xfrm>
                  <a:off x="3738" y="3922"/>
                  <a:ext cx="14" cy="27"/>
                </a:xfrm>
                <a:custGeom>
                  <a:avLst/>
                  <a:gdLst>
                    <a:gd name="T0" fmla="*/ 0 w 29"/>
                    <a:gd name="T1" fmla="*/ 0 h 52"/>
                    <a:gd name="T2" fmla="*/ 0 w 29"/>
                    <a:gd name="T3" fmla="*/ 0 h 52"/>
                    <a:gd name="T4" fmla="*/ 29 w 29"/>
                    <a:gd name="T5" fmla="*/ 52 h 52"/>
                    <a:gd name="T6" fmla="*/ 29 w 29"/>
                    <a:gd name="T7" fmla="*/ 52 h 52"/>
                    <a:gd name="T8" fmla="*/ 7 w 29"/>
                    <a:gd name="T9" fmla="*/ 52 h 52"/>
                    <a:gd name="T10" fmla="*/ 0 w 29"/>
                    <a:gd name="T11" fmla="*/ 0 h 52"/>
                    <a:gd name="T12" fmla="*/ 0 w 29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52"/>
                      </a:lnTo>
                      <a:lnTo>
                        <a:pt x="29" y="52"/>
                      </a:lnTo>
                      <a:lnTo>
                        <a:pt x="7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1" name="Freeform 592"/>
                <p:cNvSpPr>
                  <a:spLocks/>
                </p:cNvSpPr>
                <p:nvPr/>
              </p:nvSpPr>
              <p:spPr bwMode="auto">
                <a:xfrm>
                  <a:off x="3738" y="3922"/>
                  <a:ext cx="14" cy="27"/>
                </a:xfrm>
                <a:custGeom>
                  <a:avLst/>
                  <a:gdLst>
                    <a:gd name="T0" fmla="*/ 0 w 29"/>
                    <a:gd name="T1" fmla="*/ 0 h 52"/>
                    <a:gd name="T2" fmla="*/ 0 w 29"/>
                    <a:gd name="T3" fmla="*/ 0 h 52"/>
                    <a:gd name="T4" fmla="*/ 29 w 29"/>
                    <a:gd name="T5" fmla="*/ 52 h 52"/>
                    <a:gd name="T6" fmla="*/ 29 w 29"/>
                    <a:gd name="T7" fmla="*/ 52 h 52"/>
                    <a:gd name="T8" fmla="*/ 7 w 29"/>
                    <a:gd name="T9" fmla="*/ 52 h 52"/>
                    <a:gd name="T10" fmla="*/ 0 w 29"/>
                    <a:gd name="T11" fmla="*/ 0 h 52"/>
                    <a:gd name="T12" fmla="*/ 0 w 29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52"/>
                      </a:lnTo>
                      <a:lnTo>
                        <a:pt x="29" y="52"/>
                      </a:lnTo>
                      <a:lnTo>
                        <a:pt x="7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2" name="Freeform 593"/>
                <p:cNvSpPr>
                  <a:spLocks/>
                </p:cNvSpPr>
                <p:nvPr/>
              </p:nvSpPr>
              <p:spPr bwMode="auto">
                <a:xfrm>
                  <a:off x="3738" y="3922"/>
                  <a:ext cx="14" cy="27"/>
                </a:xfrm>
                <a:custGeom>
                  <a:avLst/>
                  <a:gdLst>
                    <a:gd name="T0" fmla="*/ 0 w 29"/>
                    <a:gd name="T1" fmla="*/ 0 h 52"/>
                    <a:gd name="T2" fmla="*/ 0 w 29"/>
                    <a:gd name="T3" fmla="*/ 0 h 52"/>
                    <a:gd name="T4" fmla="*/ 15 w 29"/>
                    <a:gd name="T5" fmla="*/ 0 h 52"/>
                    <a:gd name="T6" fmla="*/ 15 w 29"/>
                    <a:gd name="T7" fmla="*/ 0 h 52"/>
                    <a:gd name="T8" fmla="*/ 29 w 29"/>
                    <a:gd name="T9" fmla="*/ 52 h 52"/>
                    <a:gd name="T10" fmla="*/ 0 w 29"/>
                    <a:gd name="T11" fmla="*/ 0 h 52"/>
                    <a:gd name="T12" fmla="*/ 0 w 29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9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3" name="Freeform 594"/>
                <p:cNvSpPr>
                  <a:spLocks/>
                </p:cNvSpPr>
                <p:nvPr/>
              </p:nvSpPr>
              <p:spPr bwMode="auto">
                <a:xfrm>
                  <a:off x="3738" y="3922"/>
                  <a:ext cx="14" cy="27"/>
                </a:xfrm>
                <a:custGeom>
                  <a:avLst/>
                  <a:gdLst>
                    <a:gd name="T0" fmla="*/ 0 w 29"/>
                    <a:gd name="T1" fmla="*/ 0 h 52"/>
                    <a:gd name="T2" fmla="*/ 0 w 29"/>
                    <a:gd name="T3" fmla="*/ 0 h 52"/>
                    <a:gd name="T4" fmla="*/ 15 w 29"/>
                    <a:gd name="T5" fmla="*/ 0 h 52"/>
                    <a:gd name="T6" fmla="*/ 15 w 29"/>
                    <a:gd name="T7" fmla="*/ 0 h 52"/>
                    <a:gd name="T8" fmla="*/ 29 w 29"/>
                    <a:gd name="T9" fmla="*/ 52 h 52"/>
                    <a:gd name="T10" fmla="*/ 0 w 29"/>
                    <a:gd name="T11" fmla="*/ 0 h 52"/>
                    <a:gd name="T12" fmla="*/ 0 w 29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9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4" name="Freeform 595"/>
                <p:cNvSpPr>
                  <a:spLocks/>
                </p:cNvSpPr>
                <p:nvPr/>
              </p:nvSpPr>
              <p:spPr bwMode="auto">
                <a:xfrm>
                  <a:off x="3756" y="3922"/>
                  <a:ext cx="7" cy="22"/>
                </a:xfrm>
                <a:custGeom>
                  <a:avLst/>
                  <a:gdLst>
                    <a:gd name="T0" fmla="*/ 0 w 14"/>
                    <a:gd name="T1" fmla="*/ 0 h 44"/>
                    <a:gd name="T2" fmla="*/ 0 w 14"/>
                    <a:gd name="T3" fmla="*/ 0 h 44"/>
                    <a:gd name="T4" fmla="*/ 14 w 14"/>
                    <a:gd name="T5" fmla="*/ 44 h 44"/>
                    <a:gd name="T6" fmla="*/ 14 w 14"/>
                    <a:gd name="T7" fmla="*/ 44 h 44"/>
                    <a:gd name="T8" fmla="*/ 7 w 14"/>
                    <a:gd name="T9" fmla="*/ 44 h 44"/>
                    <a:gd name="T10" fmla="*/ 0 w 14"/>
                    <a:gd name="T11" fmla="*/ 0 h 44"/>
                    <a:gd name="T12" fmla="*/ 0 w 14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14" y="44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5" name="Freeform 596"/>
                <p:cNvSpPr>
                  <a:spLocks/>
                </p:cNvSpPr>
                <p:nvPr/>
              </p:nvSpPr>
              <p:spPr bwMode="auto">
                <a:xfrm>
                  <a:off x="3756" y="3922"/>
                  <a:ext cx="7" cy="22"/>
                </a:xfrm>
                <a:custGeom>
                  <a:avLst/>
                  <a:gdLst>
                    <a:gd name="T0" fmla="*/ 0 w 14"/>
                    <a:gd name="T1" fmla="*/ 0 h 44"/>
                    <a:gd name="T2" fmla="*/ 0 w 14"/>
                    <a:gd name="T3" fmla="*/ 0 h 44"/>
                    <a:gd name="T4" fmla="*/ 14 w 14"/>
                    <a:gd name="T5" fmla="*/ 44 h 44"/>
                    <a:gd name="T6" fmla="*/ 14 w 14"/>
                    <a:gd name="T7" fmla="*/ 44 h 44"/>
                    <a:gd name="T8" fmla="*/ 7 w 14"/>
                    <a:gd name="T9" fmla="*/ 44 h 44"/>
                    <a:gd name="T10" fmla="*/ 0 w 14"/>
                    <a:gd name="T11" fmla="*/ 0 h 44"/>
                    <a:gd name="T12" fmla="*/ 0 w 14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14" y="44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6" name="Freeform 597"/>
                <p:cNvSpPr>
                  <a:spLocks/>
                </p:cNvSpPr>
                <p:nvPr/>
              </p:nvSpPr>
              <p:spPr bwMode="auto">
                <a:xfrm>
                  <a:off x="3756" y="3922"/>
                  <a:ext cx="7" cy="22"/>
                </a:xfrm>
                <a:custGeom>
                  <a:avLst/>
                  <a:gdLst>
                    <a:gd name="T0" fmla="*/ 0 w 14"/>
                    <a:gd name="T1" fmla="*/ 0 h 44"/>
                    <a:gd name="T2" fmla="*/ 0 w 14"/>
                    <a:gd name="T3" fmla="*/ 0 h 44"/>
                    <a:gd name="T4" fmla="*/ 0 w 14"/>
                    <a:gd name="T5" fmla="*/ 0 h 44"/>
                    <a:gd name="T6" fmla="*/ 0 w 14"/>
                    <a:gd name="T7" fmla="*/ 0 h 44"/>
                    <a:gd name="T8" fmla="*/ 14 w 14"/>
                    <a:gd name="T9" fmla="*/ 44 h 44"/>
                    <a:gd name="T10" fmla="*/ 0 w 14"/>
                    <a:gd name="T11" fmla="*/ 0 h 44"/>
                    <a:gd name="T12" fmla="*/ 0 w 14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7" name="Freeform 598"/>
                <p:cNvSpPr>
                  <a:spLocks/>
                </p:cNvSpPr>
                <p:nvPr/>
              </p:nvSpPr>
              <p:spPr bwMode="auto">
                <a:xfrm>
                  <a:off x="3756" y="3922"/>
                  <a:ext cx="7" cy="22"/>
                </a:xfrm>
                <a:custGeom>
                  <a:avLst/>
                  <a:gdLst>
                    <a:gd name="T0" fmla="*/ 0 w 14"/>
                    <a:gd name="T1" fmla="*/ 0 h 44"/>
                    <a:gd name="T2" fmla="*/ 0 w 14"/>
                    <a:gd name="T3" fmla="*/ 0 h 44"/>
                    <a:gd name="T4" fmla="*/ 0 w 14"/>
                    <a:gd name="T5" fmla="*/ 0 h 44"/>
                    <a:gd name="T6" fmla="*/ 0 w 14"/>
                    <a:gd name="T7" fmla="*/ 0 h 44"/>
                    <a:gd name="T8" fmla="*/ 14 w 14"/>
                    <a:gd name="T9" fmla="*/ 44 h 44"/>
                    <a:gd name="T10" fmla="*/ 0 w 14"/>
                    <a:gd name="T11" fmla="*/ 0 h 44"/>
                    <a:gd name="T12" fmla="*/ 0 w 14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8" name="Freeform 599"/>
                <p:cNvSpPr>
                  <a:spLocks/>
                </p:cNvSpPr>
                <p:nvPr/>
              </p:nvSpPr>
              <p:spPr bwMode="auto">
                <a:xfrm>
                  <a:off x="3756" y="3922"/>
                  <a:ext cx="7" cy="22"/>
                </a:xfrm>
                <a:custGeom>
                  <a:avLst/>
                  <a:gdLst>
                    <a:gd name="T0" fmla="*/ 0 w 14"/>
                    <a:gd name="T1" fmla="*/ 0 h 44"/>
                    <a:gd name="T2" fmla="*/ 0 w 14"/>
                    <a:gd name="T3" fmla="*/ 0 h 44"/>
                    <a:gd name="T4" fmla="*/ 14 w 14"/>
                    <a:gd name="T5" fmla="*/ 44 h 44"/>
                    <a:gd name="T6" fmla="*/ 14 w 14"/>
                    <a:gd name="T7" fmla="*/ 44 h 44"/>
                    <a:gd name="T8" fmla="*/ 7 w 14"/>
                    <a:gd name="T9" fmla="*/ 44 h 44"/>
                    <a:gd name="T10" fmla="*/ 0 w 14"/>
                    <a:gd name="T11" fmla="*/ 0 h 44"/>
                    <a:gd name="T12" fmla="*/ 0 w 14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14" y="44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9" name="Freeform 600"/>
                <p:cNvSpPr>
                  <a:spLocks/>
                </p:cNvSpPr>
                <p:nvPr/>
              </p:nvSpPr>
              <p:spPr bwMode="auto">
                <a:xfrm>
                  <a:off x="3756" y="3922"/>
                  <a:ext cx="7" cy="22"/>
                </a:xfrm>
                <a:custGeom>
                  <a:avLst/>
                  <a:gdLst>
                    <a:gd name="T0" fmla="*/ 0 w 14"/>
                    <a:gd name="T1" fmla="*/ 0 h 44"/>
                    <a:gd name="T2" fmla="*/ 0 w 14"/>
                    <a:gd name="T3" fmla="*/ 0 h 44"/>
                    <a:gd name="T4" fmla="*/ 14 w 14"/>
                    <a:gd name="T5" fmla="*/ 44 h 44"/>
                    <a:gd name="T6" fmla="*/ 14 w 14"/>
                    <a:gd name="T7" fmla="*/ 44 h 44"/>
                    <a:gd name="T8" fmla="*/ 7 w 14"/>
                    <a:gd name="T9" fmla="*/ 44 h 44"/>
                    <a:gd name="T10" fmla="*/ 0 w 14"/>
                    <a:gd name="T11" fmla="*/ 0 h 44"/>
                    <a:gd name="T12" fmla="*/ 0 w 14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14" y="44"/>
                      </a:lnTo>
                      <a:lnTo>
                        <a:pt x="7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0" name="Freeform 601"/>
                <p:cNvSpPr>
                  <a:spLocks/>
                </p:cNvSpPr>
                <p:nvPr/>
              </p:nvSpPr>
              <p:spPr bwMode="auto">
                <a:xfrm>
                  <a:off x="3756" y="3922"/>
                  <a:ext cx="7" cy="22"/>
                </a:xfrm>
                <a:custGeom>
                  <a:avLst/>
                  <a:gdLst>
                    <a:gd name="T0" fmla="*/ 0 w 14"/>
                    <a:gd name="T1" fmla="*/ 0 h 44"/>
                    <a:gd name="T2" fmla="*/ 0 w 14"/>
                    <a:gd name="T3" fmla="*/ 0 h 44"/>
                    <a:gd name="T4" fmla="*/ 0 w 14"/>
                    <a:gd name="T5" fmla="*/ 0 h 44"/>
                    <a:gd name="T6" fmla="*/ 0 w 14"/>
                    <a:gd name="T7" fmla="*/ 0 h 44"/>
                    <a:gd name="T8" fmla="*/ 14 w 14"/>
                    <a:gd name="T9" fmla="*/ 44 h 44"/>
                    <a:gd name="T10" fmla="*/ 0 w 14"/>
                    <a:gd name="T11" fmla="*/ 0 h 44"/>
                    <a:gd name="T12" fmla="*/ 0 w 14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1" name="Freeform 602"/>
                <p:cNvSpPr>
                  <a:spLocks/>
                </p:cNvSpPr>
                <p:nvPr/>
              </p:nvSpPr>
              <p:spPr bwMode="auto">
                <a:xfrm>
                  <a:off x="3756" y="3922"/>
                  <a:ext cx="7" cy="22"/>
                </a:xfrm>
                <a:custGeom>
                  <a:avLst/>
                  <a:gdLst>
                    <a:gd name="T0" fmla="*/ 0 w 14"/>
                    <a:gd name="T1" fmla="*/ 0 h 44"/>
                    <a:gd name="T2" fmla="*/ 0 w 14"/>
                    <a:gd name="T3" fmla="*/ 0 h 44"/>
                    <a:gd name="T4" fmla="*/ 0 w 14"/>
                    <a:gd name="T5" fmla="*/ 0 h 44"/>
                    <a:gd name="T6" fmla="*/ 0 w 14"/>
                    <a:gd name="T7" fmla="*/ 0 h 44"/>
                    <a:gd name="T8" fmla="*/ 14 w 14"/>
                    <a:gd name="T9" fmla="*/ 44 h 44"/>
                    <a:gd name="T10" fmla="*/ 0 w 14"/>
                    <a:gd name="T11" fmla="*/ 0 h 44"/>
                    <a:gd name="T12" fmla="*/ 0 w 14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2" name="Freeform 603"/>
                <p:cNvSpPr>
                  <a:spLocks/>
                </p:cNvSpPr>
                <p:nvPr/>
              </p:nvSpPr>
              <p:spPr bwMode="auto">
                <a:xfrm>
                  <a:off x="3763" y="3918"/>
                  <a:ext cx="16" cy="26"/>
                </a:xfrm>
                <a:custGeom>
                  <a:avLst/>
                  <a:gdLst>
                    <a:gd name="T0" fmla="*/ 0 w 30"/>
                    <a:gd name="T1" fmla="*/ 0 h 52"/>
                    <a:gd name="T2" fmla="*/ 0 w 30"/>
                    <a:gd name="T3" fmla="*/ 0 h 52"/>
                    <a:gd name="T4" fmla="*/ 30 w 30"/>
                    <a:gd name="T5" fmla="*/ 52 h 52"/>
                    <a:gd name="T6" fmla="*/ 30 w 30"/>
                    <a:gd name="T7" fmla="*/ 52 h 52"/>
                    <a:gd name="T8" fmla="*/ 15 w 30"/>
                    <a:gd name="T9" fmla="*/ 52 h 52"/>
                    <a:gd name="T10" fmla="*/ 0 w 30"/>
                    <a:gd name="T11" fmla="*/ 0 h 52"/>
                    <a:gd name="T12" fmla="*/ 0 w 30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0" y="52"/>
                      </a:lnTo>
                      <a:lnTo>
                        <a:pt x="30" y="52"/>
                      </a:lnTo>
                      <a:lnTo>
                        <a:pt x="15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3" name="Freeform 604"/>
                <p:cNvSpPr>
                  <a:spLocks/>
                </p:cNvSpPr>
                <p:nvPr/>
              </p:nvSpPr>
              <p:spPr bwMode="auto">
                <a:xfrm>
                  <a:off x="3763" y="3918"/>
                  <a:ext cx="16" cy="26"/>
                </a:xfrm>
                <a:custGeom>
                  <a:avLst/>
                  <a:gdLst>
                    <a:gd name="T0" fmla="*/ 0 w 30"/>
                    <a:gd name="T1" fmla="*/ 0 h 52"/>
                    <a:gd name="T2" fmla="*/ 0 w 30"/>
                    <a:gd name="T3" fmla="*/ 0 h 52"/>
                    <a:gd name="T4" fmla="*/ 30 w 30"/>
                    <a:gd name="T5" fmla="*/ 52 h 52"/>
                    <a:gd name="T6" fmla="*/ 30 w 30"/>
                    <a:gd name="T7" fmla="*/ 52 h 52"/>
                    <a:gd name="T8" fmla="*/ 15 w 30"/>
                    <a:gd name="T9" fmla="*/ 52 h 52"/>
                    <a:gd name="T10" fmla="*/ 0 w 30"/>
                    <a:gd name="T11" fmla="*/ 0 h 52"/>
                    <a:gd name="T12" fmla="*/ 0 w 30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0" y="52"/>
                      </a:lnTo>
                      <a:lnTo>
                        <a:pt x="30" y="52"/>
                      </a:lnTo>
                      <a:lnTo>
                        <a:pt x="15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4" name="Freeform 605"/>
                <p:cNvSpPr>
                  <a:spLocks/>
                </p:cNvSpPr>
                <p:nvPr/>
              </p:nvSpPr>
              <p:spPr bwMode="auto">
                <a:xfrm>
                  <a:off x="3763" y="3915"/>
                  <a:ext cx="16" cy="29"/>
                </a:xfrm>
                <a:custGeom>
                  <a:avLst/>
                  <a:gdLst>
                    <a:gd name="T0" fmla="*/ 0 w 30"/>
                    <a:gd name="T1" fmla="*/ 7 h 59"/>
                    <a:gd name="T2" fmla="*/ 0 w 30"/>
                    <a:gd name="T3" fmla="*/ 7 h 59"/>
                    <a:gd name="T4" fmla="*/ 22 w 30"/>
                    <a:gd name="T5" fmla="*/ 0 h 59"/>
                    <a:gd name="T6" fmla="*/ 22 w 30"/>
                    <a:gd name="T7" fmla="*/ 0 h 59"/>
                    <a:gd name="T8" fmla="*/ 30 w 30"/>
                    <a:gd name="T9" fmla="*/ 59 h 59"/>
                    <a:gd name="T10" fmla="*/ 0 w 30"/>
                    <a:gd name="T11" fmla="*/ 7 h 59"/>
                    <a:gd name="T12" fmla="*/ 0 w 30"/>
                    <a:gd name="T13" fmla="*/ 7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9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30" y="59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5" name="Freeform 606"/>
                <p:cNvSpPr>
                  <a:spLocks/>
                </p:cNvSpPr>
                <p:nvPr/>
              </p:nvSpPr>
              <p:spPr bwMode="auto">
                <a:xfrm>
                  <a:off x="3763" y="3915"/>
                  <a:ext cx="16" cy="29"/>
                </a:xfrm>
                <a:custGeom>
                  <a:avLst/>
                  <a:gdLst>
                    <a:gd name="T0" fmla="*/ 0 w 30"/>
                    <a:gd name="T1" fmla="*/ 7 h 59"/>
                    <a:gd name="T2" fmla="*/ 0 w 30"/>
                    <a:gd name="T3" fmla="*/ 7 h 59"/>
                    <a:gd name="T4" fmla="*/ 22 w 30"/>
                    <a:gd name="T5" fmla="*/ 0 h 59"/>
                    <a:gd name="T6" fmla="*/ 22 w 30"/>
                    <a:gd name="T7" fmla="*/ 0 h 59"/>
                    <a:gd name="T8" fmla="*/ 30 w 30"/>
                    <a:gd name="T9" fmla="*/ 59 h 59"/>
                    <a:gd name="T10" fmla="*/ 0 w 30"/>
                    <a:gd name="T11" fmla="*/ 7 h 59"/>
                    <a:gd name="T12" fmla="*/ 0 w 30"/>
                    <a:gd name="T13" fmla="*/ 7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9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30" y="59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5" name="Group 808"/>
              <p:cNvGrpSpPr>
                <a:grpSpLocks/>
              </p:cNvGrpSpPr>
              <p:nvPr/>
            </p:nvGrpSpPr>
            <p:grpSpPr bwMode="auto">
              <a:xfrm>
                <a:off x="5629275" y="5301869"/>
                <a:ext cx="1376363" cy="987425"/>
                <a:chOff x="3786" y="3334"/>
                <a:chExt cx="867" cy="622"/>
              </a:xfrm>
            </p:grpSpPr>
            <p:sp>
              <p:nvSpPr>
                <p:cNvPr id="1506" name="Freeform 608"/>
                <p:cNvSpPr>
                  <a:spLocks/>
                </p:cNvSpPr>
                <p:nvPr/>
              </p:nvSpPr>
              <p:spPr bwMode="auto">
                <a:xfrm>
                  <a:off x="3786" y="3915"/>
                  <a:ext cx="11" cy="26"/>
                </a:xfrm>
                <a:custGeom>
                  <a:avLst/>
                  <a:gdLst>
                    <a:gd name="T0" fmla="*/ 0 w 22"/>
                    <a:gd name="T1" fmla="*/ 0 h 52"/>
                    <a:gd name="T2" fmla="*/ 0 w 22"/>
                    <a:gd name="T3" fmla="*/ 0 h 52"/>
                    <a:gd name="T4" fmla="*/ 22 w 22"/>
                    <a:gd name="T5" fmla="*/ 52 h 52"/>
                    <a:gd name="T6" fmla="*/ 22 w 22"/>
                    <a:gd name="T7" fmla="*/ 52 h 52"/>
                    <a:gd name="T8" fmla="*/ 15 w 22"/>
                    <a:gd name="T9" fmla="*/ 52 h 52"/>
                    <a:gd name="T10" fmla="*/ 0 w 22"/>
                    <a:gd name="T11" fmla="*/ 0 h 52"/>
                    <a:gd name="T12" fmla="*/ 0 w 22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15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7" name="Freeform 609"/>
                <p:cNvSpPr>
                  <a:spLocks/>
                </p:cNvSpPr>
                <p:nvPr/>
              </p:nvSpPr>
              <p:spPr bwMode="auto">
                <a:xfrm>
                  <a:off x="3786" y="3915"/>
                  <a:ext cx="11" cy="26"/>
                </a:xfrm>
                <a:custGeom>
                  <a:avLst/>
                  <a:gdLst>
                    <a:gd name="T0" fmla="*/ 0 w 22"/>
                    <a:gd name="T1" fmla="*/ 0 h 52"/>
                    <a:gd name="T2" fmla="*/ 0 w 22"/>
                    <a:gd name="T3" fmla="*/ 0 h 52"/>
                    <a:gd name="T4" fmla="*/ 22 w 22"/>
                    <a:gd name="T5" fmla="*/ 52 h 52"/>
                    <a:gd name="T6" fmla="*/ 22 w 22"/>
                    <a:gd name="T7" fmla="*/ 52 h 52"/>
                    <a:gd name="T8" fmla="*/ 15 w 22"/>
                    <a:gd name="T9" fmla="*/ 52 h 52"/>
                    <a:gd name="T10" fmla="*/ 0 w 22"/>
                    <a:gd name="T11" fmla="*/ 0 h 52"/>
                    <a:gd name="T12" fmla="*/ 0 w 22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15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8" name="Freeform 610"/>
                <p:cNvSpPr>
                  <a:spLocks/>
                </p:cNvSpPr>
                <p:nvPr/>
              </p:nvSpPr>
              <p:spPr bwMode="auto">
                <a:xfrm>
                  <a:off x="3786" y="3911"/>
                  <a:ext cx="11" cy="30"/>
                </a:xfrm>
                <a:custGeom>
                  <a:avLst/>
                  <a:gdLst>
                    <a:gd name="T0" fmla="*/ 0 w 22"/>
                    <a:gd name="T1" fmla="*/ 8 h 60"/>
                    <a:gd name="T2" fmla="*/ 0 w 22"/>
                    <a:gd name="T3" fmla="*/ 8 h 60"/>
                    <a:gd name="T4" fmla="*/ 8 w 22"/>
                    <a:gd name="T5" fmla="*/ 0 h 60"/>
                    <a:gd name="T6" fmla="*/ 8 w 22"/>
                    <a:gd name="T7" fmla="*/ 0 h 60"/>
                    <a:gd name="T8" fmla="*/ 22 w 22"/>
                    <a:gd name="T9" fmla="*/ 60 h 60"/>
                    <a:gd name="T10" fmla="*/ 0 w 22"/>
                    <a:gd name="T11" fmla="*/ 8 h 60"/>
                    <a:gd name="T12" fmla="*/ 0 w 22"/>
                    <a:gd name="T13" fmla="*/ 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22" y="6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9" name="Freeform 611"/>
                <p:cNvSpPr>
                  <a:spLocks/>
                </p:cNvSpPr>
                <p:nvPr/>
              </p:nvSpPr>
              <p:spPr bwMode="auto">
                <a:xfrm>
                  <a:off x="3786" y="3911"/>
                  <a:ext cx="11" cy="30"/>
                </a:xfrm>
                <a:custGeom>
                  <a:avLst/>
                  <a:gdLst>
                    <a:gd name="T0" fmla="*/ 0 w 22"/>
                    <a:gd name="T1" fmla="*/ 8 h 60"/>
                    <a:gd name="T2" fmla="*/ 0 w 22"/>
                    <a:gd name="T3" fmla="*/ 8 h 60"/>
                    <a:gd name="T4" fmla="*/ 8 w 22"/>
                    <a:gd name="T5" fmla="*/ 0 h 60"/>
                    <a:gd name="T6" fmla="*/ 8 w 22"/>
                    <a:gd name="T7" fmla="*/ 0 h 60"/>
                    <a:gd name="T8" fmla="*/ 22 w 22"/>
                    <a:gd name="T9" fmla="*/ 60 h 60"/>
                    <a:gd name="T10" fmla="*/ 0 w 22"/>
                    <a:gd name="T11" fmla="*/ 8 h 60"/>
                    <a:gd name="T12" fmla="*/ 0 w 22"/>
                    <a:gd name="T13" fmla="*/ 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22" y="6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0" name="Freeform 612"/>
                <p:cNvSpPr>
                  <a:spLocks/>
                </p:cNvSpPr>
                <p:nvPr/>
              </p:nvSpPr>
              <p:spPr bwMode="auto">
                <a:xfrm>
                  <a:off x="3797" y="3915"/>
                  <a:ext cx="7" cy="22"/>
                </a:xfrm>
                <a:custGeom>
                  <a:avLst/>
                  <a:gdLst>
                    <a:gd name="T0" fmla="*/ 0 w 15"/>
                    <a:gd name="T1" fmla="*/ 0 h 45"/>
                    <a:gd name="T2" fmla="*/ 0 w 15"/>
                    <a:gd name="T3" fmla="*/ 0 h 45"/>
                    <a:gd name="T4" fmla="*/ 15 w 15"/>
                    <a:gd name="T5" fmla="*/ 37 h 45"/>
                    <a:gd name="T6" fmla="*/ 15 w 15"/>
                    <a:gd name="T7" fmla="*/ 37 h 45"/>
                    <a:gd name="T8" fmla="*/ 8 w 15"/>
                    <a:gd name="T9" fmla="*/ 45 h 45"/>
                    <a:gd name="T10" fmla="*/ 0 w 15"/>
                    <a:gd name="T11" fmla="*/ 0 h 45"/>
                    <a:gd name="T12" fmla="*/ 0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8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1" name="Freeform 613"/>
                <p:cNvSpPr>
                  <a:spLocks/>
                </p:cNvSpPr>
                <p:nvPr/>
              </p:nvSpPr>
              <p:spPr bwMode="auto">
                <a:xfrm>
                  <a:off x="3797" y="3915"/>
                  <a:ext cx="7" cy="22"/>
                </a:xfrm>
                <a:custGeom>
                  <a:avLst/>
                  <a:gdLst>
                    <a:gd name="T0" fmla="*/ 0 w 15"/>
                    <a:gd name="T1" fmla="*/ 0 h 45"/>
                    <a:gd name="T2" fmla="*/ 0 w 15"/>
                    <a:gd name="T3" fmla="*/ 0 h 45"/>
                    <a:gd name="T4" fmla="*/ 15 w 15"/>
                    <a:gd name="T5" fmla="*/ 37 h 45"/>
                    <a:gd name="T6" fmla="*/ 15 w 15"/>
                    <a:gd name="T7" fmla="*/ 37 h 45"/>
                    <a:gd name="T8" fmla="*/ 8 w 15"/>
                    <a:gd name="T9" fmla="*/ 45 h 45"/>
                    <a:gd name="T10" fmla="*/ 0 w 15"/>
                    <a:gd name="T11" fmla="*/ 0 h 45"/>
                    <a:gd name="T12" fmla="*/ 0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8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2" name="Freeform 614"/>
                <p:cNvSpPr>
                  <a:spLocks/>
                </p:cNvSpPr>
                <p:nvPr/>
              </p:nvSpPr>
              <p:spPr bwMode="auto">
                <a:xfrm>
                  <a:off x="3797" y="3915"/>
                  <a:ext cx="7" cy="18"/>
                </a:xfrm>
                <a:custGeom>
                  <a:avLst/>
                  <a:gdLst>
                    <a:gd name="T0" fmla="*/ 0 w 15"/>
                    <a:gd name="T1" fmla="*/ 0 h 37"/>
                    <a:gd name="T2" fmla="*/ 0 w 15"/>
                    <a:gd name="T3" fmla="*/ 0 h 37"/>
                    <a:gd name="T4" fmla="*/ 8 w 15"/>
                    <a:gd name="T5" fmla="*/ 0 h 37"/>
                    <a:gd name="T6" fmla="*/ 8 w 15"/>
                    <a:gd name="T7" fmla="*/ 0 h 37"/>
                    <a:gd name="T8" fmla="*/ 15 w 15"/>
                    <a:gd name="T9" fmla="*/ 37 h 37"/>
                    <a:gd name="T10" fmla="*/ 0 w 15"/>
                    <a:gd name="T11" fmla="*/ 0 h 37"/>
                    <a:gd name="T12" fmla="*/ 0 w 15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3" name="Freeform 615"/>
                <p:cNvSpPr>
                  <a:spLocks/>
                </p:cNvSpPr>
                <p:nvPr/>
              </p:nvSpPr>
              <p:spPr bwMode="auto">
                <a:xfrm>
                  <a:off x="3797" y="3915"/>
                  <a:ext cx="7" cy="18"/>
                </a:xfrm>
                <a:custGeom>
                  <a:avLst/>
                  <a:gdLst>
                    <a:gd name="T0" fmla="*/ 0 w 15"/>
                    <a:gd name="T1" fmla="*/ 0 h 37"/>
                    <a:gd name="T2" fmla="*/ 0 w 15"/>
                    <a:gd name="T3" fmla="*/ 0 h 37"/>
                    <a:gd name="T4" fmla="*/ 8 w 15"/>
                    <a:gd name="T5" fmla="*/ 0 h 37"/>
                    <a:gd name="T6" fmla="*/ 8 w 15"/>
                    <a:gd name="T7" fmla="*/ 0 h 37"/>
                    <a:gd name="T8" fmla="*/ 15 w 15"/>
                    <a:gd name="T9" fmla="*/ 37 h 37"/>
                    <a:gd name="T10" fmla="*/ 0 w 15"/>
                    <a:gd name="T11" fmla="*/ 0 h 37"/>
                    <a:gd name="T12" fmla="*/ 0 w 15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4" name="Freeform 616"/>
                <p:cNvSpPr>
                  <a:spLocks/>
                </p:cNvSpPr>
                <p:nvPr/>
              </p:nvSpPr>
              <p:spPr bwMode="auto">
                <a:xfrm>
                  <a:off x="3797" y="3915"/>
                  <a:ext cx="7" cy="22"/>
                </a:xfrm>
                <a:custGeom>
                  <a:avLst/>
                  <a:gdLst>
                    <a:gd name="T0" fmla="*/ 0 w 15"/>
                    <a:gd name="T1" fmla="*/ 0 h 45"/>
                    <a:gd name="T2" fmla="*/ 0 w 15"/>
                    <a:gd name="T3" fmla="*/ 0 h 45"/>
                    <a:gd name="T4" fmla="*/ 15 w 15"/>
                    <a:gd name="T5" fmla="*/ 37 h 45"/>
                    <a:gd name="T6" fmla="*/ 15 w 15"/>
                    <a:gd name="T7" fmla="*/ 37 h 45"/>
                    <a:gd name="T8" fmla="*/ 8 w 15"/>
                    <a:gd name="T9" fmla="*/ 45 h 45"/>
                    <a:gd name="T10" fmla="*/ 0 w 15"/>
                    <a:gd name="T11" fmla="*/ 0 h 45"/>
                    <a:gd name="T12" fmla="*/ 0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8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5" name="Freeform 617"/>
                <p:cNvSpPr>
                  <a:spLocks/>
                </p:cNvSpPr>
                <p:nvPr/>
              </p:nvSpPr>
              <p:spPr bwMode="auto">
                <a:xfrm>
                  <a:off x="3797" y="3915"/>
                  <a:ext cx="7" cy="22"/>
                </a:xfrm>
                <a:custGeom>
                  <a:avLst/>
                  <a:gdLst>
                    <a:gd name="T0" fmla="*/ 0 w 15"/>
                    <a:gd name="T1" fmla="*/ 0 h 45"/>
                    <a:gd name="T2" fmla="*/ 0 w 15"/>
                    <a:gd name="T3" fmla="*/ 0 h 45"/>
                    <a:gd name="T4" fmla="*/ 15 w 15"/>
                    <a:gd name="T5" fmla="*/ 37 h 45"/>
                    <a:gd name="T6" fmla="*/ 15 w 15"/>
                    <a:gd name="T7" fmla="*/ 37 h 45"/>
                    <a:gd name="T8" fmla="*/ 8 w 15"/>
                    <a:gd name="T9" fmla="*/ 45 h 45"/>
                    <a:gd name="T10" fmla="*/ 0 w 15"/>
                    <a:gd name="T11" fmla="*/ 0 h 45"/>
                    <a:gd name="T12" fmla="*/ 0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8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6" name="Freeform 618"/>
                <p:cNvSpPr>
                  <a:spLocks/>
                </p:cNvSpPr>
                <p:nvPr/>
              </p:nvSpPr>
              <p:spPr bwMode="auto">
                <a:xfrm>
                  <a:off x="3797" y="3915"/>
                  <a:ext cx="7" cy="18"/>
                </a:xfrm>
                <a:custGeom>
                  <a:avLst/>
                  <a:gdLst>
                    <a:gd name="T0" fmla="*/ 0 w 15"/>
                    <a:gd name="T1" fmla="*/ 0 h 37"/>
                    <a:gd name="T2" fmla="*/ 0 w 15"/>
                    <a:gd name="T3" fmla="*/ 0 h 37"/>
                    <a:gd name="T4" fmla="*/ 8 w 15"/>
                    <a:gd name="T5" fmla="*/ 0 h 37"/>
                    <a:gd name="T6" fmla="*/ 8 w 15"/>
                    <a:gd name="T7" fmla="*/ 0 h 37"/>
                    <a:gd name="T8" fmla="*/ 15 w 15"/>
                    <a:gd name="T9" fmla="*/ 37 h 37"/>
                    <a:gd name="T10" fmla="*/ 0 w 15"/>
                    <a:gd name="T11" fmla="*/ 0 h 37"/>
                    <a:gd name="T12" fmla="*/ 0 w 15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7" name="Freeform 619"/>
                <p:cNvSpPr>
                  <a:spLocks/>
                </p:cNvSpPr>
                <p:nvPr/>
              </p:nvSpPr>
              <p:spPr bwMode="auto">
                <a:xfrm>
                  <a:off x="3797" y="3915"/>
                  <a:ext cx="7" cy="18"/>
                </a:xfrm>
                <a:custGeom>
                  <a:avLst/>
                  <a:gdLst>
                    <a:gd name="T0" fmla="*/ 0 w 15"/>
                    <a:gd name="T1" fmla="*/ 0 h 37"/>
                    <a:gd name="T2" fmla="*/ 0 w 15"/>
                    <a:gd name="T3" fmla="*/ 0 h 37"/>
                    <a:gd name="T4" fmla="*/ 8 w 15"/>
                    <a:gd name="T5" fmla="*/ 0 h 37"/>
                    <a:gd name="T6" fmla="*/ 8 w 15"/>
                    <a:gd name="T7" fmla="*/ 0 h 37"/>
                    <a:gd name="T8" fmla="*/ 15 w 15"/>
                    <a:gd name="T9" fmla="*/ 37 h 37"/>
                    <a:gd name="T10" fmla="*/ 0 w 15"/>
                    <a:gd name="T11" fmla="*/ 0 h 37"/>
                    <a:gd name="T12" fmla="*/ 0 w 15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8" name="Freeform 620"/>
                <p:cNvSpPr>
                  <a:spLocks/>
                </p:cNvSpPr>
                <p:nvPr/>
              </p:nvSpPr>
              <p:spPr bwMode="auto">
                <a:xfrm>
                  <a:off x="3801" y="3884"/>
                  <a:ext cx="21" cy="72"/>
                </a:xfrm>
                <a:custGeom>
                  <a:avLst/>
                  <a:gdLst>
                    <a:gd name="T0" fmla="*/ 36 w 43"/>
                    <a:gd name="T1" fmla="*/ 142 h 142"/>
                    <a:gd name="T2" fmla="*/ 36 w 43"/>
                    <a:gd name="T3" fmla="*/ 142 h 142"/>
                    <a:gd name="T4" fmla="*/ 43 w 43"/>
                    <a:gd name="T5" fmla="*/ 0 h 142"/>
                    <a:gd name="T6" fmla="*/ 43 w 43"/>
                    <a:gd name="T7" fmla="*/ 0 h 142"/>
                    <a:gd name="T8" fmla="*/ 0 w 43"/>
                    <a:gd name="T9" fmla="*/ 8 h 142"/>
                    <a:gd name="T10" fmla="*/ 36 w 43"/>
                    <a:gd name="T11" fmla="*/ 142 h 142"/>
                    <a:gd name="T12" fmla="*/ 36 w 43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42">
                      <a:moveTo>
                        <a:pt x="36" y="142"/>
                      </a:moveTo>
                      <a:lnTo>
                        <a:pt x="36" y="142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0" y="8"/>
                      </a:lnTo>
                      <a:lnTo>
                        <a:pt x="36" y="142"/>
                      </a:lnTo>
                      <a:lnTo>
                        <a:pt x="36" y="14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9" name="Freeform 621"/>
                <p:cNvSpPr>
                  <a:spLocks/>
                </p:cNvSpPr>
                <p:nvPr/>
              </p:nvSpPr>
              <p:spPr bwMode="auto">
                <a:xfrm>
                  <a:off x="3801" y="3884"/>
                  <a:ext cx="21" cy="72"/>
                </a:xfrm>
                <a:custGeom>
                  <a:avLst/>
                  <a:gdLst>
                    <a:gd name="T0" fmla="*/ 36 w 43"/>
                    <a:gd name="T1" fmla="*/ 142 h 142"/>
                    <a:gd name="T2" fmla="*/ 36 w 43"/>
                    <a:gd name="T3" fmla="*/ 142 h 142"/>
                    <a:gd name="T4" fmla="*/ 43 w 43"/>
                    <a:gd name="T5" fmla="*/ 0 h 142"/>
                    <a:gd name="T6" fmla="*/ 43 w 43"/>
                    <a:gd name="T7" fmla="*/ 0 h 142"/>
                    <a:gd name="T8" fmla="*/ 0 w 43"/>
                    <a:gd name="T9" fmla="*/ 8 h 142"/>
                    <a:gd name="T10" fmla="*/ 36 w 43"/>
                    <a:gd name="T11" fmla="*/ 142 h 142"/>
                    <a:gd name="T12" fmla="*/ 36 w 43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42">
                      <a:moveTo>
                        <a:pt x="36" y="142"/>
                      </a:moveTo>
                      <a:lnTo>
                        <a:pt x="36" y="142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0" y="8"/>
                      </a:lnTo>
                      <a:lnTo>
                        <a:pt x="36" y="142"/>
                      </a:lnTo>
                      <a:lnTo>
                        <a:pt x="36" y="14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0" name="Freeform 622"/>
                <p:cNvSpPr>
                  <a:spLocks/>
                </p:cNvSpPr>
                <p:nvPr/>
              </p:nvSpPr>
              <p:spPr bwMode="auto">
                <a:xfrm>
                  <a:off x="3819" y="3884"/>
                  <a:ext cx="26" cy="72"/>
                </a:xfrm>
                <a:custGeom>
                  <a:avLst/>
                  <a:gdLst>
                    <a:gd name="T0" fmla="*/ 0 w 51"/>
                    <a:gd name="T1" fmla="*/ 142 h 142"/>
                    <a:gd name="T2" fmla="*/ 0 w 51"/>
                    <a:gd name="T3" fmla="*/ 142 h 142"/>
                    <a:gd name="T4" fmla="*/ 51 w 51"/>
                    <a:gd name="T5" fmla="*/ 127 h 142"/>
                    <a:gd name="T6" fmla="*/ 51 w 51"/>
                    <a:gd name="T7" fmla="*/ 127 h 142"/>
                    <a:gd name="T8" fmla="*/ 7 w 51"/>
                    <a:gd name="T9" fmla="*/ 0 h 142"/>
                    <a:gd name="T10" fmla="*/ 0 w 51"/>
                    <a:gd name="T11" fmla="*/ 142 h 142"/>
                    <a:gd name="T12" fmla="*/ 0 w 51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42">
                      <a:moveTo>
                        <a:pt x="0" y="142"/>
                      </a:moveTo>
                      <a:lnTo>
                        <a:pt x="0" y="142"/>
                      </a:lnTo>
                      <a:lnTo>
                        <a:pt x="51" y="127"/>
                      </a:lnTo>
                      <a:lnTo>
                        <a:pt x="51" y="127"/>
                      </a:lnTo>
                      <a:lnTo>
                        <a:pt x="7" y="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1" name="Freeform 623"/>
                <p:cNvSpPr>
                  <a:spLocks/>
                </p:cNvSpPr>
                <p:nvPr/>
              </p:nvSpPr>
              <p:spPr bwMode="auto">
                <a:xfrm>
                  <a:off x="3819" y="3884"/>
                  <a:ext cx="26" cy="72"/>
                </a:xfrm>
                <a:custGeom>
                  <a:avLst/>
                  <a:gdLst>
                    <a:gd name="T0" fmla="*/ 0 w 51"/>
                    <a:gd name="T1" fmla="*/ 142 h 142"/>
                    <a:gd name="T2" fmla="*/ 0 w 51"/>
                    <a:gd name="T3" fmla="*/ 142 h 142"/>
                    <a:gd name="T4" fmla="*/ 51 w 51"/>
                    <a:gd name="T5" fmla="*/ 127 h 142"/>
                    <a:gd name="T6" fmla="*/ 51 w 51"/>
                    <a:gd name="T7" fmla="*/ 127 h 142"/>
                    <a:gd name="T8" fmla="*/ 7 w 51"/>
                    <a:gd name="T9" fmla="*/ 0 h 142"/>
                    <a:gd name="T10" fmla="*/ 0 w 51"/>
                    <a:gd name="T11" fmla="*/ 142 h 142"/>
                    <a:gd name="T12" fmla="*/ 0 w 51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42">
                      <a:moveTo>
                        <a:pt x="0" y="142"/>
                      </a:moveTo>
                      <a:lnTo>
                        <a:pt x="0" y="142"/>
                      </a:lnTo>
                      <a:lnTo>
                        <a:pt x="51" y="127"/>
                      </a:lnTo>
                      <a:lnTo>
                        <a:pt x="51" y="127"/>
                      </a:lnTo>
                      <a:lnTo>
                        <a:pt x="7" y="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2" name="Freeform 624"/>
                <p:cNvSpPr>
                  <a:spLocks/>
                </p:cNvSpPr>
                <p:nvPr/>
              </p:nvSpPr>
              <p:spPr bwMode="auto">
                <a:xfrm>
                  <a:off x="3822" y="3877"/>
                  <a:ext cx="23" cy="72"/>
                </a:xfrm>
                <a:custGeom>
                  <a:avLst/>
                  <a:gdLst>
                    <a:gd name="T0" fmla="*/ 44 w 44"/>
                    <a:gd name="T1" fmla="*/ 142 h 142"/>
                    <a:gd name="T2" fmla="*/ 44 w 44"/>
                    <a:gd name="T3" fmla="*/ 142 h 142"/>
                    <a:gd name="T4" fmla="*/ 44 w 44"/>
                    <a:gd name="T5" fmla="*/ 0 h 142"/>
                    <a:gd name="T6" fmla="*/ 44 w 44"/>
                    <a:gd name="T7" fmla="*/ 0 h 142"/>
                    <a:gd name="T8" fmla="*/ 0 w 44"/>
                    <a:gd name="T9" fmla="*/ 15 h 142"/>
                    <a:gd name="T10" fmla="*/ 44 w 44"/>
                    <a:gd name="T11" fmla="*/ 142 h 142"/>
                    <a:gd name="T12" fmla="*/ 44 w 44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2">
                      <a:moveTo>
                        <a:pt x="44" y="142"/>
                      </a:moveTo>
                      <a:lnTo>
                        <a:pt x="44" y="14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15"/>
                      </a:lnTo>
                      <a:lnTo>
                        <a:pt x="44" y="142"/>
                      </a:lnTo>
                      <a:lnTo>
                        <a:pt x="44" y="14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3" name="Freeform 625"/>
                <p:cNvSpPr>
                  <a:spLocks/>
                </p:cNvSpPr>
                <p:nvPr/>
              </p:nvSpPr>
              <p:spPr bwMode="auto">
                <a:xfrm>
                  <a:off x="3822" y="3877"/>
                  <a:ext cx="23" cy="72"/>
                </a:xfrm>
                <a:custGeom>
                  <a:avLst/>
                  <a:gdLst>
                    <a:gd name="T0" fmla="*/ 44 w 44"/>
                    <a:gd name="T1" fmla="*/ 142 h 142"/>
                    <a:gd name="T2" fmla="*/ 44 w 44"/>
                    <a:gd name="T3" fmla="*/ 142 h 142"/>
                    <a:gd name="T4" fmla="*/ 44 w 44"/>
                    <a:gd name="T5" fmla="*/ 0 h 142"/>
                    <a:gd name="T6" fmla="*/ 44 w 44"/>
                    <a:gd name="T7" fmla="*/ 0 h 142"/>
                    <a:gd name="T8" fmla="*/ 0 w 44"/>
                    <a:gd name="T9" fmla="*/ 15 h 142"/>
                    <a:gd name="T10" fmla="*/ 44 w 44"/>
                    <a:gd name="T11" fmla="*/ 142 h 142"/>
                    <a:gd name="T12" fmla="*/ 44 w 44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2">
                      <a:moveTo>
                        <a:pt x="44" y="142"/>
                      </a:moveTo>
                      <a:lnTo>
                        <a:pt x="44" y="14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15"/>
                      </a:lnTo>
                      <a:lnTo>
                        <a:pt x="44" y="142"/>
                      </a:lnTo>
                      <a:lnTo>
                        <a:pt x="44" y="14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4" name="Freeform 626"/>
                <p:cNvSpPr>
                  <a:spLocks/>
                </p:cNvSpPr>
                <p:nvPr/>
              </p:nvSpPr>
              <p:spPr bwMode="auto">
                <a:xfrm>
                  <a:off x="3845" y="3877"/>
                  <a:ext cx="22" cy="72"/>
                </a:xfrm>
                <a:custGeom>
                  <a:avLst/>
                  <a:gdLst>
                    <a:gd name="T0" fmla="*/ 0 w 44"/>
                    <a:gd name="T1" fmla="*/ 142 h 142"/>
                    <a:gd name="T2" fmla="*/ 0 w 44"/>
                    <a:gd name="T3" fmla="*/ 142 h 142"/>
                    <a:gd name="T4" fmla="*/ 44 w 44"/>
                    <a:gd name="T5" fmla="*/ 127 h 142"/>
                    <a:gd name="T6" fmla="*/ 44 w 44"/>
                    <a:gd name="T7" fmla="*/ 127 h 142"/>
                    <a:gd name="T8" fmla="*/ 0 w 44"/>
                    <a:gd name="T9" fmla="*/ 0 h 142"/>
                    <a:gd name="T10" fmla="*/ 0 w 44"/>
                    <a:gd name="T11" fmla="*/ 142 h 142"/>
                    <a:gd name="T12" fmla="*/ 0 w 44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2">
                      <a:moveTo>
                        <a:pt x="0" y="142"/>
                      </a:moveTo>
                      <a:lnTo>
                        <a:pt x="0" y="142"/>
                      </a:lnTo>
                      <a:lnTo>
                        <a:pt x="44" y="127"/>
                      </a:lnTo>
                      <a:lnTo>
                        <a:pt x="44" y="127"/>
                      </a:ln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5" name="Freeform 627"/>
                <p:cNvSpPr>
                  <a:spLocks/>
                </p:cNvSpPr>
                <p:nvPr/>
              </p:nvSpPr>
              <p:spPr bwMode="auto">
                <a:xfrm>
                  <a:off x="3845" y="3877"/>
                  <a:ext cx="22" cy="72"/>
                </a:xfrm>
                <a:custGeom>
                  <a:avLst/>
                  <a:gdLst>
                    <a:gd name="T0" fmla="*/ 0 w 44"/>
                    <a:gd name="T1" fmla="*/ 142 h 142"/>
                    <a:gd name="T2" fmla="*/ 0 w 44"/>
                    <a:gd name="T3" fmla="*/ 142 h 142"/>
                    <a:gd name="T4" fmla="*/ 44 w 44"/>
                    <a:gd name="T5" fmla="*/ 127 h 142"/>
                    <a:gd name="T6" fmla="*/ 44 w 44"/>
                    <a:gd name="T7" fmla="*/ 127 h 142"/>
                    <a:gd name="T8" fmla="*/ 0 w 44"/>
                    <a:gd name="T9" fmla="*/ 0 h 142"/>
                    <a:gd name="T10" fmla="*/ 0 w 44"/>
                    <a:gd name="T11" fmla="*/ 142 h 142"/>
                    <a:gd name="T12" fmla="*/ 0 w 44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2">
                      <a:moveTo>
                        <a:pt x="0" y="142"/>
                      </a:moveTo>
                      <a:lnTo>
                        <a:pt x="0" y="142"/>
                      </a:lnTo>
                      <a:lnTo>
                        <a:pt x="44" y="127"/>
                      </a:lnTo>
                      <a:lnTo>
                        <a:pt x="44" y="127"/>
                      </a:ln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6" name="Freeform 628"/>
                <p:cNvSpPr>
                  <a:spLocks/>
                </p:cNvSpPr>
                <p:nvPr/>
              </p:nvSpPr>
              <p:spPr bwMode="auto">
                <a:xfrm>
                  <a:off x="3860" y="3895"/>
                  <a:ext cx="10" cy="20"/>
                </a:xfrm>
                <a:custGeom>
                  <a:avLst/>
                  <a:gdLst>
                    <a:gd name="T0" fmla="*/ 0 w 21"/>
                    <a:gd name="T1" fmla="*/ 0 h 38"/>
                    <a:gd name="T2" fmla="*/ 0 w 21"/>
                    <a:gd name="T3" fmla="*/ 0 h 38"/>
                    <a:gd name="T4" fmla="*/ 21 w 21"/>
                    <a:gd name="T5" fmla="*/ 38 h 38"/>
                    <a:gd name="T6" fmla="*/ 21 w 21"/>
                    <a:gd name="T7" fmla="*/ 38 h 38"/>
                    <a:gd name="T8" fmla="*/ 21 w 21"/>
                    <a:gd name="T9" fmla="*/ 38 h 38"/>
                    <a:gd name="T10" fmla="*/ 0 w 21"/>
                    <a:gd name="T11" fmla="*/ 0 h 38"/>
                    <a:gd name="T12" fmla="*/ 0 w 21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38"/>
                      </a:lnTo>
                      <a:lnTo>
                        <a:pt x="21" y="38"/>
                      </a:lnTo>
                      <a:lnTo>
                        <a:pt x="21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7" name="Freeform 629"/>
                <p:cNvSpPr>
                  <a:spLocks/>
                </p:cNvSpPr>
                <p:nvPr/>
              </p:nvSpPr>
              <p:spPr bwMode="auto">
                <a:xfrm>
                  <a:off x="3860" y="3895"/>
                  <a:ext cx="10" cy="20"/>
                </a:xfrm>
                <a:custGeom>
                  <a:avLst/>
                  <a:gdLst>
                    <a:gd name="T0" fmla="*/ 0 w 21"/>
                    <a:gd name="T1" fmla="*/ 0 h 38"/>
                    <a:gd name="T2" fmla="*/ 0 w 21"/>
                    <a:gd name="T3" fmla="*/ 0 h 38"/>
                    <a:gd name="T4" fmla="*/ 21 w 21"/>
                    <a:gd name="T5" fmla="*/ 38 h 38"/>
                    <a:gd name="T6" fmla="*/ 21 w 21"/>
                    <a:gd name="T7" fmla="*/ 38 h 38"/>
                    <a:gd name="T8" fmla="*/ 21 w 21"/>
                    <a:gd name="T9" fmla="*/ 38 h 38"/>
                    <a:gd name="T10" fmla="*/ 0 w 21"/>
                    <a:gd name="T11" fmla="*/ 0 h 38"/>
                    <a:gd name="T12" fmla="*/ 0 w 21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38"/>
                      </a:lnTo>
                      <a:lnTo>
                        <a:pt x="21" y="38"/>
                      </a:lnTo>
                      <a:lnTo>
                        <a:pt x="21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8" name="Freeform 630"/>
                <p:cNvSpPr>
                  <a:spLocks/>
                </p:cNvSpPr>
                <p:nvPr/>
              </p:nvSpPr>
              <p:spPr bwMode="auto">
                <a:xfrm>
                  <a:off x="3860" y="3892"/>
                  <a:ext cx="10" cy="23"/>
                </a:xfrm>
                <a:custGeom>
                  <a:avLst/>
                  <a:gdLst>
                    <a:gd name="T0" fmla="*/ 0 w 21"/>
                    <a:gd name="T1" fmla="*/ 7 h 45"/>
                    <a:gd name="T2" fmla="*/ 0 w 21"/>
                    <a:gd name="T3" fmla="*/ 7 h 45"/>
                    <a:gd name="T4" fmla="*/ 7 w 21"/>
                    <a:gd name="T5" fmla="*/ 0 h 45"/>
                    <a:gd name="T6" fmla="*/ 7 w 21"/>
                    <a:gd name="T7" fmla="*/ 0 h 45"/>
                    <a:gd name="T8" fmla="*/ 21 w 21"/>
                    <a:gd name="T9" fmla="*/ 45 h 45"/>
                    <a:gd name="T10" fmla="*/ 0 w 21"/>
                    <a:gd name="T11" fmla="*/ 7 h 45"/>
                    <a:gd name="T12" fmla="*/ 0 w 21"/>
                    <a:gd name="T13" fmla="*/ 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45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1" y="45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9" name="Freeform 631"/>
                <p:cNvSpPr>
                  <a:spLocks/>
                </p:cNvSpPr>
                <p:nvPr/>
              </p:nvSpPr>
              <p:spPr bwMode="auto">
                <a:xfrm>
                  <a:off x="3860" y="3892"/>
                  <a:ext cx="10" cy="23"/>
                </a:xfrm>
                <a:custGeom>
                  <a:avLst/>
                  <a:gdLst>
                    <a:gd name="T0" fmla="*/ 0 w 21"/>
                    <a:gd name="T1" fmla="*/ 7 h 45"/>
                    <a:gd name="T2" fmla="*/ 0 w 21"/>
                    <a:gd name="T3" fmla="*/ 7 h 45"/>
                    <a:gd name="T4" fmla="*/ 7 w 21"/>
                    <a:gd name="T5" fmla="*/ 0 h 45"/>
                    <a:gd name="T6" fmla="*/ 7 w 21"/>
                    <a:gd name="T7" fmla="*/ 0 h 45"/>
                    <a:gd name="T8" fmla="*/ 21 w 21"/>
                    <a:gd name="T9" fmla="*/ 45 h 45"/>
                    <a:gd name="T10" fmla="*/ 0 w 21"/>
                    <a:gd name="T11" fmla="*/ 7 h 45"/>
                    <a:gd name="T12" fmla="*/ 0 w 21"/>
                    <a:gd name="T13" fmla="*/ 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45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1" y="45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0" name="Freeform 632"/>
                <p:cNvSpPr>
                  <a:spLocks/>
                </p:cNvSpPr>
                <p:nvPr/>
              </p:nvSpPr>
              <p:spPr bwMode="auto">
                <a:xfrm>
                  <a:off x="3860" y="3895"/>
                  <a:ext cx="10" cy="20"/>
                </a:xfrm>
                <a:custGeom>
                  <a:avLst/>
                  <a:gdLst>
                    <a:gd name="T0" fmla="*/ 0 w 21"/>
                    <a:gd name="T1" fmla="*/ 0 h 38"/>
                    <a:gd name="T2" fmla="*/ 0 w 21"/>
                    <a:gd name="T3" fmla="*/ 0 h 38"/>
                    <a:gd name="T4" fmla="*/ 21 w 21"/>
                    <a:gd name="T5" fmla="*/ 38 h 38"/>
                    <a:gd name="T6" fmla="*/ 21 w 21"/>
                    <a:gd name="T7" fmla="*/ 38 h 38"/>
                    <a:gd name="T8" fmla="*/ 21 w 21"/>
                    <a:gd name="T9" fmla="*/ 38 h 38"/>
                    <a:gd name="T10" fmla="*/ 0 w 21"/>
                    <a:gd name="T11" fmla="*/ 0 h 38"/>
                    <a:gd name="T12" fmla="*/ 0 w 21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38"/>
                      </a:lnTo>
                      <a:lnTo>
                        <a:pt x="21" y="38"/>
                      </a:lnTo>
                      <a:lnTo>
                        <a:pt x="21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1" name="Freeform 633"/>
                <p:cNvSpPr>
                  <a:spLocks/>
                </p:cNvSpPr>
                <p:nvPr/>
              </p:nvSpPr>
              <p:spPr bwMode="auto">
                <a:xfrm>
                  <a:off x="3860" y="3895"/>
                  <a:ext cx="10" cy="20"/>
                </a:xfrm>
                <a:custGeom>
                  <a:avLst/>
                  <a:gdLst>
                    <a:gd name="T0" fmla="*/ 0 w 21"/>
                    <a:gd name="T1" fmla="*/ 0 h 38"/>
                    <a:gd name="T2" fmla="*/ 0 w 21"/>
                    <a:gd name="T3" fmla="*/ 0 h 38"/>
                    <a:gd name="T4" fmla="*/ 21 w 21"/>
                    <a:gd name="T5" fmla="*/ 38 h 38"/>
                    <a:gd name="T6" fmla="*/ 21 w 21"/>
                    <a:gd name="T7" fmla="*/ 38 h 38"/>
                    <a:gd name="T8" fmla="*/ 21 w 21"/>
                    <a:gd name="T9" fmla="*/ 38 h 38"/>
                    <a:gd name="T10" fmla="*/ 0 w 21"/>
                    <a:gd name="T11" fmla="*/ 0 h 38"/>
                    <a:gd name="T12" fmla="*/ 0 w 21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38"/>
                      </a:lnTo>
                      <a:lnTo>
                        <a:pt x="21" y="38"/>
                      </a:lnTo>
                      <a:lnTo>
                        <a:pt x="21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2" name="Freeform 634"/>
                <p:cNvSpPr>
                  <a:spLocks/>
                </p:cNvSpPr>
                <p:nvPr/>
              </p:nvSpPr>
              <p:spPr bwMode="auto">
                <a:xfrm>
                  <a:off x="3860" y="3892"/>
                  <a:ext cx="10" cy="23"/>
                </a:xfrm>
                <a:custGeom>
                  <a:avLst/>
                  <a:gdLst>
                    <a:gd name="T0" fmla="*/ 0 w 21"/>
                    <a:gd name="T1" fmla="*/ 7 h 45"/>
                    <a:gd name="T2" fmla="*/ 0 w 21"/>
                    <a:gd name="T3" fmla="*/ 7 h 45"/>
                    <a:gd name="T4" fmla="*/ 7 w 21"/>
                    <a:gd name="T5" fmla="*/ 0 h 45"/>
                    <a:gd name="T6" fmla="*/ 7 w 21"/>
                    <a:gd name="T7" fmla="*/ 0 h 45"/>
                    <a:gd name="T8" fmla="*/ 21 w 21"/>
                    <a:gd name="T9" fmla="*/ 45 h 45"/>
                    <a:gd name="T10" fmla="*/ 0 w 21"/>
                    <a:gd name="T11" fmla="*/ 7 h 45"/>
                    <a:gd name="T12" fmla="*/ 0 w 21"/>
                    <a:gd name="T13" fmla="*/ 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45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1" y="45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3" name="Freeform 635"/>
                <p:cNvSpPr>
                  <a:spLocks/>
                </p:cNvSpPr>
                <p:nvPr/>
              </p:nvSpPr>
              <p:spPr bwMode="auto">
                <a:xfrm>
                  <a:off x="3860" y="3892"/>
                  <a:ext cx="10" cy="23"/>
                </a:xfrm>
                <a:custGeom>
                  <a:avLst/>
                  <a:gdLst>
                    <a:gd name="T0" fmla="*/ 0 w 21"/>
                    <a:gd name="T1" fmla="*/ 7 h 45"/>
                    <a:gd name="T2" fmla="*/ 0 w 21"/>
                    <a:gd name="T3" fmla="*/ 7 h 45"/>
                    <a:gd name="T4" fmla="*/ 7 w 21"/>
                    <a:gd name="T5" fmla="*/ 0 h 45"/>
                    <a:gd name="T6" fmla="*/ 7 w 21"/>
                    <a:gd name="T7" fmla="*/ 0 h 45"/>
                    <a:gd name="T8" fmla="*/ 21 w 21"/>
                    <a:gd name="T9" fmla="*/ 45 h 45"/>
                    <a:gd name="T10" fmla="*/ 0 w 21"/>
                    <a:gd name="T11" fmla="*/ 7 h 45"/>
                    <a:gd name="T12" fmla="*/ 0 w 21"/>
                    <a:gd name="T13" fmla="*/ 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45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1" y="45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4" name="Freeform 636"/>
                <p:cNvSpPr>
                  <a:spLocks/>
                </p:cNvSpPr>
                <p:nvPr/>
              </p:nvSpPr>
              <p:spPr bwMode="auto">
                <a:xfrm>
                  <a:off x="3874" y="3884"/>
                  <a:ext cx="30" cy="27"/>
                </a:xfrm>
                <a:custGeom>
                  <a:avLst/>
                  <a:gdLst>
                    <a:gd name="T0" fmla="*/ 0 w 58"/>
                    <a:gd name="T1" fmla="*/ 0 h 52"/>
                    <a:gd name="T2" fmla="*/ 0 w 58"/>
                    <a:gd name="T3" fmla="*/ 0 h 52"/>
                    <a:gd name="T4" fmla="*/ 58 w 58"/>
                    <a:gd name="T5" fmla="*/ 37 h 52"/>
                    <a:gd name="T6" fmla="*/ 58 w 58"/>
                    <a:gd name="T7" fmla="*/ 37 h 52"/>
                    <a:gd name="T8" fmla="*/ 22 w 58"/>
                    <a:gd name="T9" fmla="*/ 52 h 52"/>
                    <a:gd name="T10" fmla="*/ 0 w 58"/>
                    <a:gd name="T11" fmla="*/ 0 h 52"/>
                    <a:gd name="T12" fmla="*/ 0 w 58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8" y="37"/>
                      </a:lnTo>
                      <a:lnTo>
                        <a:pt x="58" y="37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5" name="Freeform 637"/>
                <p:cNvSpPr>
                  <a:spLocks/>
                </p:cNvSpPr>
                <p:nvPr/>
              </p:nvSpPr>
              <p:spPr bwMode="auto">
                <a:xfrm>
                  <a:off x="3874" y="3884"/>
                  <a:ext cx="30" cy="27"/>
                </a:xfrm>
                <a:custGeom>
                  <a:avLst/>
                  <a:gdLst>
                    <a:gd name="T0" fmla="*/ 0 w 58"/>
                    <a:gd name="T1" fmla="*/ 0 h 52"/>
                    <a:gd name="T2" fmla="*/ 0 w 58"/>
                    <a:gd name="T3" fmla="*/ 0 h 52"/>
                    <a:gd name="T4" fmla="*/ 58 w 58"/>
                    <a:gd name="T5" fmla="*/ 37 h 52"/>
                    <a:gd name="T6" fmla="*/ 58 w 58"/>
                    <a:gd name="T7" fmla="*/ 37 h 52"/>
                    <a:gd name="T8" fmla="*/ 22 w 58"/>
                    <a:gd name="T9" fmla="*/ 52 h 52"/>
                    <a:gd name="T10" fmla="*/ 0 w 58"/>
                    <a:gd name="T11" fmla="*/ 0 h 52"/>
                    <a:gd name="T12" fmla="*/ 0 w 58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8" y="37"/>
                      </a:lnTo>
                      <a:lnTo>
                        <a:pt x="58" y="37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6" name="Freeform 638"/>
                <p:cNvSpPr>
                  <a:spLocks/>
                </p:cNvSpPr>
                <p:nvPr/>
              </p:nvSpPr>
              <p:spPr bwMode="auto">
                <a:xfrm>
                  <a:off x="3874" y="3877"/>
                  <a:ext cx="30" cy="26"/>
                </a:xfrm>
                <a:custGeom>
                  <a:avLst/>
                  <a:gdLst>
                    <a:gd name="T0" fmla="*/ 0 w 58"/>
                    <a:gd name="T1" fmla="*/ 15 h 52"/>
                    <a:gd name="T2" fmla="*/ 0 w 58"/>
                    <a:gd name="T3" fmla="*/ 15 h 52"/>
                    <a:gd name="T4" fmla="*/ 36 w 58"/>
                    <a:gd name="T5" fmla="*/ 0 h 52"/>
                    <a:gd name="T6" fmla="*/ 36 w 58"/>
                    <a:gd name="T7" fmla="*/ 0 h 52"/>
                    <a:gd name="T8" fmla="*/ 58 w 58"/>
                    <a:gd name="T9" fmla="*/ 52 h 52"/>
                    <a:gd name="T10" fmla="*/ 0 w 58"/>
                    <a:gd name="T11" fmla="*/ 15 h 52"/>
                    <a:gd name="T12" fmla="*/ 0 w 58"/>
                    <a:gd name="T13" fmla="*/ 1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52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58" y="52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7" name="Freeform 639"/>
                <p:cNvSpPr>
                  <a:spLocks/>
                </p:cNvSpPr>
                <p:nvPr/>
              </p:nvSpPr>
              <p:spPr bwMode="auto">
                <a:xfrm>
                  <a:off x="3874" y="3877"/>
                  <a:ext cx="30" cy="26"/>
                </a:xfrm>
                <a:custGeom>
                  <a:avLst/>
                  <a:gdLst>
                    <a:gd name="T0" fmla="*/ 0 w 58"/>
                    <a:gd name="T1" fmla="*/ 15 h 52"/>
                    <a:gd name="T2" fmla="*/ 0 w 58"/>
                    <a:gd name="T3" fmla="*/ 15 h 52"/>
                    <a:gd name="T4" fmla="*/ 36 w 58"/>
                    <a:gd name="T5" fmla="*/ 0 h 52"/>
                    <a:gd name="T6" fmla="*/ 36 w 58"/>
                    <a:gd name="T7" fmla="*/ 0 h 52"/>
                    <a:gd name="T8" fmla="*/ 58 w 58"/>
                    <a:gd name="T9" fmla="*/ 52 h 52"/>
                    <a:gd name="T10" fmla="*/ 0 w 58"/>
                    <a:gd name="T11" fmla="*/ 15 h 52"/>
                    <a:gd name="T12" fmla="*/ 0 w 58"/>
                    <a:gd name="T13" fmla="*/ 1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52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58" y="52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8" name="Freeform 640"/>
                <p:cNvSpPr>
                  <a:spLocks/>
                </p:cNvSpPr>
                <p:nvPr/>
              </p:nvSpPr>
              <p:spPr bwMode="auto">
                <a:xfrm>
                  <a:off x="3900" y="3877"/>
                  <a:ext cx="11" cy="23"/>
                </a:xfrm>
                <a:custGeom>
                  <a:avLst/>
                  <a:gdLst>
                    <a:gd name="T0" fmla="*/ 0 w 22"/>
                    <a:gd name="T1" fmla="*/ 0 h 45"/>
                    <a:gd name="T2" fmla="*/ 0 w 22"/>
                    <a:gd name="T3" fmla="*/ 0 h 45"/>
                    <a:gd name="T4" fmla="*/ 22 w 22"/>
                    <a:gd name="T5" fmla="*/ 37 h 45"/>
                    <a:gd name="T6" fmla="*/ 22 w 22"/>
                    <a:gd name="T7" fmla="*/ 37 h 45"/>
                    <a:gd name="T8" fmla="*/ 22 w 22"/>
                    <a:gd name="T9" fmla="*/ 45 h 45"/>
                    <a:gd name="T10" fmla="*/ 0 w 22"/>
                    <a:gd name="T11" fmla="*/ 0 h 45"/>
                    <a:gd name="T12" fmla="*/ 0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9" name="Freeform 641"/>
                <p:cNvSpPr>
                  <a:spLocks/>
                </p:cNvSpPr>
                <p:nvPr/>
              </p:nvSpPr>
              <p:spPr bwMode="auto">
                <a:xfrm>
                  <a:off x="3900" y="3877"/>
                  <a:ext cx="11" cy="23"/>
                </a:xfrm>
                <a:custGeom>
                  <a:avLst/>
                  <a:gdLst>
                    <a:gd name="T0" fmla="*/ 0 w 22"/>
                    <a:gd name="T1" fmla="*/ 0 h 45"/>
                    <a:gd name="T2" fmla="*/ 0 w 22"/>
                    <a:gd name="T3" fmla="*/ 0 h 45"/>
                    <a:gd name="T4" fmla="*/ 22 w 22"/>
                    <a:gd name="T5" fmla="*/ 37 h 45"/>
                    <a:gd name="T6" fmla="*/ 22 w 22"/>
                    <a:gd name="T7" fmla="*/ 37 h 45"/>
                    <a:gd name="T8" fmla="*/ 22 w 22"/>
                    <a:gd name="T9" fmla="*/ 45 h 45"/>
                    <a:gd name="T10" fmla="*/ 0 w 22"/>
                    <a:gd name="T11" fmla="*/ 0 h 45"/>
                    <a:gd name="T12" fmla="*/ 0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0" name="Freeform 642"/>
                <p:cNvSpPr>
                  <a:spLocks/>
                </p:cNvSpPr>
                <p:nvPr/>
              </p:nvSpPr>
              <p:spPr bwMode="auto">
                <a:xfrm>
                  <a:off x="3900" y="3877"/>
                  <a:ext cx="11" cy="18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7 w 22"/>
                    <a:gd name="T5" fmla="*/ 0 h 37"/>
                    <a:gd name="T6" fmla="*/ 7 w 22"/>
                    <a:gd name="T7" fmla="*/ 0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1" name="Freeform 643"/>
                <p:cNvSpPr>
                  <a:spLocks/>
                </p:cNvSpPr>
                <p:nvPr/>
              </p:nvSpPr>
              <p:spPr bwMode="auto">
                <a:xfrm>
                  <a:off x="3900" y="3877"/>
                  <a:ext cx="11" cy="18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7 w 22"/>
                    <a:gd name="T5" fmla="*/ 0 h 37"/>
                    <a:gd name="T6" fmla="*/ 7 w 22"/>
                    <a:gd name="T7" fmla="*/ 0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2" name="Freeform 644"/>
                <p:cNvSpPr>
                  <a:spLocks/>
                </p:cNvSpPr>
                <p:nvPr/>
              </p:nvSpPr>
              <p:spPr bwMode="auto">
                <a:xfrm>
                  <a:off x="3900" y="3877"/>
                  <a:ext cx="11" cy="23"/>
                </a:xfrm>
                <a:custGeom>
                  <a:avLst/>
                  <a:gdLst>
                    <a:gd name="T0" fmla="*/ 0 w 22"/>
                    <a:gd name="T1" fmla="*/ 0 h 45"/>
                    <a:gd name="T2" fmla="*/ 0 w 22"/>
                    <a:gd name="T3" fmla="*/ 0 h 45"/>
                    <a:gd name="T4" fmla="*/ 22 w 22"/>
                    <a:gd name="T5" fmla="*/ 37 h 45"/>
                    <a:gd name="T6" fmla="*/ 22 w 22"/>
                    <a:gd name="T7" fmla="*/ 37 h 45"/>
                    <a:gd name="T8" fmla="*/ 22 w 22"/>
                    <a:gd name="T9" fmla="*/ 45 h 45"/>
                    <a:gd name="T10" fmla="*/ 0 w 22"/>
                    <a:gd name="T11" fmla="*/ 0 h 45"/>
                    <a:gd name="T12" fmla="*/ 0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3" name="Freeform 645"/>
                <p:cNvSpPr>
                  <a:spLocks/>
                </p:cNvSpPr>
                <p:nvPr/>
              </p:nvSpPr>
              <p:spPr bwMode="auto">
                <a:xfrm>
                  <a:off x="3900" y="3877"/>
                  <a:ext cx="11" cy="23"/>
                </a:xfrm>
                <a:custGeom>
                  <a:avLst/>
                  <a:gdLst>
                    <a:gd name="T0" fmla="*/ 0 w 22"/>
                    <a:gd name="T1" fmla="*/ 0 h 45"/>
                    <a:gd name="T2" fmla="*/ 0 w 22"/>
                    <a:gd name="T3" fmla="*/ 0 h 45"/>
                    <a:gd name="T4" fmla="*/ 22 w 22"/>
                    <a:gd name="T5" fmla="*/ 37 h 45"/>
                    <a:gd name="T6" fmla="*/ 22 w 22"/>
                    <a:gd name="T7" fmla="*/ 37 h 45"/>
                    <a:gd name="T8" fmla="*/ 22 w 22"/>
                    <a:gd name="T9" fmla="*/ 45 h 45"/>
                    <a:gd name="T10" fmla="*/ 0 w 22"/>
                    <a:gd name="T11" fmla="*/ 0 h 45"/>
                    <a:gd name="T12" fmla="*/ 0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4" name="Freeform 646"/>
                <p:cNvSpPr>
                  <a:spLocks/>
                </p:cNvSpPr>
                <p:nvPr/>
              </p:nvSpPr>
              <p:spPr bwMode="auto">
                <a:xfrm>
                  <a:off x="3900" y="3877"/>
                  <a:ext cx="11" cy="18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7 w 22"/>
                    <a:gd name="T5" fmla="*/ 0 h 37"/>
                    <a:gd name="T6" fmla="*/ 7 w 22"/>
                    <a:gd name="T7" fmla="*/ 0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5" name="Freeform 647"/>
                <p:cNvSpPr>
                  <a:spLocks/>
                </p:cNvSpPr>
                <p:nvPr/>
              </p:nvSpPr>
              <p:spPr bwMode="auto">
                <a:xfrm>
                  <a:off x="3900" y="3877"/>
                  <a:ext cx="11" cy="18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7 w 22"/>
                    <a:gd name="T5" fmla="*/ 0 h 37"/>
                    <a:gd name="T6" fmla="*/ 7 w 22"/>
                    <a:gd name="T7" fmla="*/ 0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6" name="Freeform 648"/>
                <p:cNvSpPr>
                  <a:spLocks/>
                </p:cNvSpPr>
                <p:nvPr/>
              </p:nvSpPr>
              <p:spPr bwMode="auto">
                <a:xfrm>
                  <a:off x="3911" y="3869"/>
                  <a:ext cx="19" cy="26"/>
                </a:xfrm>
                <a:custGeom>
                  <a:avLst/>
                  <a:gdLst>
                    <a:gd name="T0" fmla="*/ 0 w 37"/>
                    <a:gd name="T1" fmla="*/ 0 h 52"/>
                    <a:gd name="T2" fmla="*/ 0 w 37"/>
                    <a:gd name="T3" fmla="*/ 0 h 52"/>
                    <a:gd name="T4" fmla="*/ 37 w 37"/>
                    <a:gd name="T5" fmla="*/ 45 h 52"/>
                    <a:gd name="T6" fmla="*/ 37 w 37"/>
                    <a:gd name="T7" fmla="*/ 45 h 52"/>
                    <a:gd name="T8" fmla="*/ 22 w 37"/>
                    <a:gd name="T9" fmla="*/ 52 h 52"/>
                    <a:gd name="T10" fmla="*/ 0 w 37"/>
                    <a:gd name="T11" fmla="*/ 0 h 52"/>
                    <a:gd name="T12" fmla="*/ 0 w 37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45"/>
                      </a:lnTo>
                      <a:lnTo>
                        <a:pt x="37" y="45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7" name="Freeform 649"/>
                <p:cNvSpPr>
                  <a:spLocks/>
                </p:cNvSpPr>
                <p:nvPr/>
              </p:nvSpPr>
              <p:spPr bwMode="auto">
                <a:xfrm>
                  <a:off x="3911" y="3869"/>
                  <a:ext cx="19" cy="26"/>
                </a:xfrm>
                <a:custGeom>
                  <a:avLst/>
                  <a:gdLst>
                    <a:gd name="T0" fmla="*/ 0 w 37"/>
                    <a:gd name="T1" fmla="*/ 0 h 52"/>
                    <a:gd name="T2" fmla="*/ 0 w 37"/>
                    <a:gd name="T3" fmla="*/ 0 h 52"/>
                    <a:gd name="T4" fmla="*/ 37 w 37"/>
                    <a:gd name="T5" fmla="*/ 45 h 52"/>
                    <a:gd name="T6" fmla="*/ 37 w 37"/>
                    <a:gd name="T7" fmla="*/ 45 h 52"/>
                    <a:gd name="T8" fmla="*/ 22 w 37"/>
                    <a:gd name="T9" fmla="*/ 52 h 52"/>
                    <a:gd name="T10" fmla="*/ 0 w 37"/>
                    <a:gd name="T11" fmla="*/ 0 h 52"/>
                    <a:gd name="T12" fmla="*/ 0 w 37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45"/>
                      </a:lnTo>
                      <a:lnTo>
                        <a:pt x="37" y="45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8" name="Freeform 650"/>
                <p:cNvSpPr>
                  <a:spLocks/>
                </p:cNvSpPr>
                <p:nvPr/>
              </p:nvSpPr>
              <p:spPr bwMode="auto">
                <a:xfrm>
                  <a:off x="3911" y="3869"/>
                  <a:ext cx="19" cy="23"/>
                </a:xfrm>
                <a:custGeom>
                  <a:avLst/>
                  <a:gdLst>
                    <a:gd name="T0" fmla="*/ 0 w 37"/>
                    <a:gd name="T1" fmla="*/ 0 h 45"/>
                    <a:gd name="T2" fmla="*/ 0 w 37"/>
                    <a:gd name="T3" fmla="*/ 0 h 45"/>
                    <a:gd name="T4" fmla="*/ 15 w 37"/>
                    <a:gd name="T5" fmla="*/ 0 h 45"/>
                    <a:gd name="T6" fmla="*/ 15 w 37"/>
                    <a:gd name="T7" fmla="*/ 0 h 45"/>
                    <a:gd name="T8" fmla="*/ 37 w 37"/>
                    <a:gd name="T9" fmla="*/ 45 h 45"/>
                    <a:gd name="T10" fmla="*/ 0 w 37"/>
                    <a:gd name="T11" fmla="*/ 0 h 45"/>
                    <a:gd name="T12" fmla="*/ 0 w 3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3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9" name="Freeform 651"/>
                <p:cNvSpPr>
                  <a:spLocks/>
                </p:cNvSpPr>
                <p:nvPr/>
              </p:nvSpPr>
              <p:spPr bwMode="auto">
                <a:xfrm>
                  <a:off x="3911" y="3869"/>
                  <a:ext cx="19" cy="23"/>
                </a:xfrm>
                <a:custGeom>
                  <a:avLst/>
                  <a:gdLst>
                    <a:gd name="T0" fmla="*/ 0 w 37"/>
                    <a:gd name="T1" fmla="*/ 0 h 45"/>
                    <a:gd name="T2" fmla="*/ 0 w 37"/>
                    <a:gd name="T3" fmla="*/ 0 h 45"/>
                    <a:gd name="T4" fmla="*/ 15 w 37"/>
                    <a:gd name="T5" fmla="*/ 0 h 45"/>
                    <a:gd name="T6" fmla="*/ 15 w 37"/>
                    <a:gd name="T7" fmla="*/ 0 h 45"/>
                    <a:gd name="T8" fmla="*/ 37 w 37"/>
                    <a:gd name="T9" fmla="*/ 45 h 45"/>
                    <a:gd name="T10" fmla="*/ 0 w 37"/>
                    <a:gd name="T11" fmla="*/ 0 h 45"/>
                    <a:gd name="T12" fmla="*/ 0 w 3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3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0" name="Freeform 652"/>
                <p:cNvSpPr>
                  <a:spLocks/>
                </p:cNvSpPr>
                <p:nvPr/>
              </p:nvSpPr>
              <p:spPr bwMode="auto">
                <a:xfrm>
                  <a:off x="4059" y="3809"/>
                  <a:ext cx="18" cy="26"/>
                </a:xfrm>
                <a:custGeom>
                  <a:avLst/>
                  <a:gdLst>
                    <a:gd name="T0" fmla="*/ 0 w 36"/>
                    <a:gd name="T1" fmla="*/ 0 h 52"/>
                    <a:gd name="T2" fmla="*/ 0 w 36"/>
                    <a:gd name="T3" fmla="*/ 0 h 52"/>
                    <a:gd name="T4" fmla="*/ 36 w 36"/>
                    <a:gd name="T5" fmla="*/ 45 h 52"/>
                    <a:gd name="T6" fmla="*/ 36 w 36"/>
                    <a:gd name="T7" fmla="*/ 45 h 52"/>
                    <a:gd name="T8" fmla="*/ 22 w 36"/>
                    <a:gd name="T9" fmla="*/ 52 h 52"/>
                    <a:gd name="T10" fmla="*/ 0 w 36"/>
                    <a:gd name="T11" fmla="*/ 0 h 52"/>
                    <a:gd name="T12" fmla="*/ 0 w 36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6" y="45"/>
                      </a:lnTo>
                      <a:lnTo>
                        <a:pt x="36" y="45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1" name="Freeform 653"/>
                <p:cNvSpPr>
                  <a:spLocks/>
                </p:cNvSpPr>
                <p:nvPr/>
              </p:nvSpPr>
              <p:spPr bwMode="auto">
                <a:xfrm>
                  <a:off x="4059" y="3809"/>
                  <a:ext cx="18" cy="26"/>
                </a:xfrm>
                <a:custGeom>
                  <a:avLst/>
                  <a:gdLst>
                    <a:gd name="T0" fmla="*/ 0 w 36"/>
                    <a:gd name="T1" fmla="*/ 0 h 52"/>
                    <a:gd name="T2" fmla="*/ 0 w 36"/>
                    <a:gd name="T3" fmla="*/ 0 h 52"/>
                    <a:gd name="T4" fmla="*/ 36 w 36"/>
                    <a:gd name="T5" fmla="*/ 45 h 52"/>
                    <a:gd name="T6" fmla="*/ 36 w 36"/>
                    <a:gd name="T7" fmla="*/ 45 h 52"/>
                    <a:gd name="T8" fmla="*/ 22 w 36"/>
                    <a:gd name="T9" fmla="*/ 52 h 52"/>
                    <a:gd name="T10" fmla="*/ 0 w 36"/>
                    <a:gd name="T11" fmla="*/ 0 h 52"/>
                    <a:gd name="T12" fmla="*/ 0 w 36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6" y="45"/>
                      </a:lnTo>
                      <a:lnTo>
                        <a:pt x="36" y="45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2" name="Freeform 654"/>
                <p:cNvSpPr>
                  <a:spLocks/>
                </p:cNvSpPr>
                <p:nvPr/>
              </p:nvSpPr>
              <p:spPr bwMode="auto">
                <a:xfrm>
                  <a:off x="4059" y="3805"/>
                  <a:ext cx="18" cy="27"/>
                </a:xfrm>
                <a:custGeom>
                  <a:avLst/>
                  <a:gdLst>
                    <a:gd name="T0" fmla="*/ 0 w 36"/>
                    <a:gd name="T1" fmla="*/ 8 h 53"/>
                    <a:gd name="T2" fmla="*/ 0 w 36"/>
                    <a:gd name="T3" fmla="*/ 8 h 53"/>
                    <a:gd name="T4" fmla="*/ 14 w 36"/>
                    <a:gd name="T5" fmla="*/ 0 h 53"/>
                    <a:gd name="T6" fmla="*/ 14 w 36"/>
                    <a:gd name="T7" fmla="*/ 0 h 53"/>
                    <a:gd name="T8" fmla="*/ 36 w 36"/>
                    <a:gd name="T9" fmla="*/ 53 h 53"/>
                    <a:gd name="T10" fmla="*/ 0 w 36"/>
                    <a:gd name="T11" fmla="*/ 8 h 53"/>
                    <a:gd name="T12" fmla="*/ 0 w 36"/>
                    <a:gd name="T13" fmla="*/ 8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36" y="5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3" name="Freeform 655"/>
                <p:cNvSpPr>
                  <a:spLocks/>
                </p:cNvSpPr>
                <p:nvPr/>
              </p:nvSpPr>
              <p:spPr bwMode="auto">
                <a:xfrm>
                  <a:off x="4059" y="3805"/>
                  <a:ext cx="18" cy="27"/>
                </a:xfrm>
                <a:custGeom>
                  <a:avLst/>
                  <a:gdLst>
                    <a:gd name="T0" fmla="*/ 0 w 36"/>
                    <a:gd name="T1" fmla="*/ 8 h 53"/>
                    <a:gd name="T2" fmla="*/ 0 w 36"/>
                    <a:gd name="T3" fmla="*/ 8 h 53"/>
                    <a:gd name="T4" fmla="*/ 14 w 36"/>
                    <a:gd name="T5" fmla="*/ 0 h 53"/>
                    <a:gd name="T6" fmla="*/ 14 w 36"/>
                    <a:gd name="T7" fmla="*/ 0 h 53"/>
                    <a:gd name="T8" fmla="*/ 36 w 36"/>
                    <a:gd name="T9" fmla="*/ 53 h 53"/>
                    <a:gd name="T10" fmla="*/ 0 w 36"/>
                    <a:gd name="T11" fmla="*/ 8 h 53"/>
                    <a:gd name="T12" fmla="*/ 0 w 36"/>
                    <a:gd name="T13" fmla="*/ 8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36" y="5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4" name="Freeform 656"/>
                <p:cNvSpPr>
                  <a:spLocks/>
                </p:cNvSpPr>
                <p:nvPr/>
              </p:nvSpPr>
              <p:spPr bwMode="auto">
                <a:xfrm>
                  <a:off x="4074" y="3805"/>
                  <a:ext cx="11" cy="23"/>
                </a:xfrm>
                <a:custGeom>
                  <a:avLst/>
                  <a:gdLst>
                    <a:gd name="T0" fmla="*/ 0 w 22"/>
                    <a:gd name="T1" fmla="*/ 0 h 45"/>
                    <a:gd name="T2" fmla="*/ 0 w 22"/>
                    <a:gd name="T3" fmla="*/ 0 h 45"/>
                    <a:gd name="T4" fmla="*/ 22 w 22"/>
                    <a:gd name="T5" fmla="*/ 38 h 45"/>
                    <a:gd name="T6" fmla="*/ 22 w 22"/>
                    <a:gd name="T7" fmla="*/ 38 h 45"/>
                    <a:gd name="T8" fmla="*/ 22 w 22"/>
                    <a:gd name="T9" fmla="*/ 45 h 45"/>
                    <a:gd name="T10" fmla="*/ 0 w 22"/>
                    <a:gd name="T11" fmla="*/ 0 h 45"/>
                    <a:gd name="T12" fmla="*/ 0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8"/>
                      </a:lnTo>
                      <a:lnTo>
                        <a:pt x="22" y="38"/>
                      </a:lnTo>
                      <a:lnTo>
                        <a:pt x="22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5" name="Freeform 657"/>
                <p:cNvSpPr>
                  <a:spLocks/>
                </p:cNvSpPr>
                <p:nvPr/>
              </p:nvSpPr>
              <p:spPr bwMode="auto">
                <a:xfrm>
                  <a:off x="4074" y="3805"/>
                  <a:ext cx="11" cy="23"/>
                </a:xfrm>
                <a:custGeom>
                  <a:avLst/>
                  <a:gdLst>
                    <a:gd name="T0" fmla="*/ 0 w 22"/>
                    <a:gd name="T1" fmla="*/ 0 h 45"/>
                    <a:gd name="T2" fmla="*/ 0 w 22"/>
                    <a:gd name="T3" fmla="*/ 0 h 45"/>
                    <a:gd name="T4" fmla="*/ 22 w 22"/>
                    <a:gd name="T5" fmla="*/ 38 h 45"/>
                    <a:gd name="T6" fmla="*/ 22 w 22"/>
                    <a:gd name="T7" fmla="*/ 38 h 45"/>
                    <a:gd name="T8" fmla="*/ 22 w 22"/>
                    <a:gd name="T9" fmla="*/ 45 h 45"/>
                    <a:gd name="T10" fmla="*/ 0 w 22"/>
                    <a:gd name="T11" fmla="*/ 0 h 45"/>
                    <a:gd name="T12" fmla="*/ 0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8"/>
                      </a:lnTo>
                      <a:lnTo>
                        <a:pt x="22" y="38"/>
                      </a:lnTo>
                      <a:lnTo>
                        <a:pt x="22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6" name="Freeform 658"/>
                <p:cNvSpPr>
                  <a:spLocks/>
                </p:cNvSpPr>
                <p:nvPr/>
              </p:nvSpPr>
              <p:spPr bwMode="auto">
                <a:xfrm>
                  <a:off x="4074" y="3805"/>
                  <a:ext cx="11" cy="19"/>
                </a:xfrm>
                <a:custGeom>
                  <a:avLst/>
                  <a:gdLst>
                    <a:gd name="T0" fmla="*/ 0 w 22"/>
                    <a:gd name="T1" fmla="*/ 0 h 38"/>
                    <a:gd name="T2" fmla="*/ 0 w 22"/>
                    <a:gd name="T3" fmla="*/ 0 h 38"/>
                    <a:gd name="T4" fmla="*/ 7 w 22"/>
                    <a:gd name="T5" fmla="*/ 0 h 38"/>
                    <a:gd name="T6" fmla="*/ 7 w 22"/>
                    <a:gd name="T7" fmla="*/ 0 h 38"/>
                    <a:gd name="T8" fmla="*/ 22 w 22"/>
                    <a:gd name="T9" fmla="*/ 38 h 38"/>
                    <a:gd name="T10" fmla="*/ 0 w 22"/>
                    <a:gd name="T11" fmla="*/ 0 h 38"/>
                    <a:gd name="T12" fmla="*/ 0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7" name="Freeform 659"/>
                <p:cNvSpPr>
                  <a:spLocks/>
                </p:cNvSpPr>
                <p:nvPr/>
              </p:nvSpPr>
              <p:spPr bwMode="auto">
                <a:xfrm>
                  <a:off x="4074" y="3805"/>
                  <a:ext cx="11" cy="19"/>
                </a:xfrm>
                <a:custGeom>
                  <a:avLst/>
                  <a:gdLst>
                    <a:gd name="T0" fmla="*/ 0 w 22"/>
                    <a:gd name="T1" fmla="*/ 0 h 38"/>
                    <a:gd name="T2" fmla="*/ 0 w 22"/>
                    <a:gd name="T3" fmla="*/ 0 h 38"/>
                    <a:gd name="T4" fmla="*/ 7 w 22"/>
                    <a:gd name="T5" fmla="*/ 0 h 38"/>
                    <a:gd name="T6" fmla="*/ 7 w 22"/>
                    <a:gd name="T7" fmla="*/ 0 h 38"/>
                    <a:gd name="T8" fmla="*/ 22 w 22"/>
                    <a:gd name="T9" fmla="*/ 38 h 38"/>
                    <a:gd name="T10" fmla="*/ 0 w 22"/>
                    <a:gd name="T11" fmla="*/ 0 h 38"/>
                    <a:gd name="T12" fmla="*/ 0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8" name="Freeform 660"/>
                <p:cNvSpPr>
                  <a:spLocks/>
                </p:cNvSpPr>
                <p:nvPr/>
              </p:nvSpPr>
              <p:spPr bwMode="auto">
                <a:xfrm>
                  <a:off x="4074" y="3805"/>
                  <a:ext cx="11" cy="23"/>
                </a:xfrm>
                <a:custGeom>
                  <a:avLst/>
                  <a:gdLst>
                    <a:gd name="T0" fmla="*/ 0 w 22"/>
                    <a:gd name="T1" fmla="*/ 0 h 45"/>
                    <a:gd name="T2" fmla="*/ 0 w 22"/>
                    <a:gd name="T3" fmla="*/ 0 h 45"/>
                    <a:gd name="T4" fmla="*/ 22 w 22"/>
                    <a:gd name="T5" fmla="*/ 38 h 45"/>
                    <a:gd name="T6" fmla="*/ 22 w 22"/>
                    <a:gd name="T7" fmla="*/ 38 h 45"/>
                    <a:gd name="T8" fmla="*/ 22 w 22"/>
                    <a:gd name="T9" fmla="*/ 45 h 45"/>
                    <a:gd name="T10" fmla="*/ 0 w 22"/>
                    <a:gd name="T11" fmla="*/ 0 h 45"/>
                    <a:gd name="T12" fmla="*/ 0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8"/>
                      </a:lnTo>
                      <a:lnTo>
                        <a:pt x="22" y="38"/>
                      </a:lnTo>
                      <a:lnTo>
                        <a:pt x="22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9" name="Freeform 661"/>
                <p:cNvSpPr>
                  <a:spLocks/>
                </p:cNvSpPr>
                <p:nvPr/>
              </p:nvSpPr>
              <p:spPr bwMode="auto">
                <a:xfrm>
                  <a:off x="4074" y="3805"/>
                  <a:ext cx="11" cy="23"/>
                </a:xfrm>
                <a:custGeom>
                  <a:avLst/>
                  <a:gdLst>
                    <a:gd name="T0" fmla="*/ 0 w 22"/>
                    <a:gd name="T1" fmla="*/ 0 h 45"/>
                    <a:gd name="T2" fmla="*/ 0 w 22"/>
                    <a:gd name="T3" fmla="*/ 0 h 45"/>
                    <a:gd name="T4" fmla="*/ 22 w 22"/>
                    <a:gd name="T5" fmla="*/ 38 h 45"/>
                    <a:gd name="T6" fmla="*/ 22 w 22"/>
                    <a:gd name="T7" fmla="*/ 38 h 45"/>
                    <a:gd name="T8" fmla="*/ 22 w 22"/>
                    <a:gd name="T9" fmla="*/ 45 h 45"/>
                    <a:gd name="T10" fmla="*/ 0 w 22"/>
                    <a:gd name="T11" fmla="*/ 0 h 45"/>
                    <a:gd name="T12" fmla="*/ 0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8"/>
                      </a:lnTo>
                      <a:lnTo>
                        <a:pt x="22" y="38"/>
                      </a:lnTo>
                      <a:lnTo>
                        <a:pt x="22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0" name="Freeform 662"/>
                <p:cNvSpPr>
                  <a:spLocks/>
                </p:cNvSpPr>
                <p:nvPr/>
              </p:nvSpPr>
              <p:spPr bwMode="auto">
                <a:xfrm>
                  <a:off x="4074" y="3805"/>
                  <a:ext cx="11" cy="19"/>
                </a:xfrm>
                <a:custGeom>
                  <a:avLst/>
                  <a:gdLst>
                    <a:gd name="T0" fmla="*/ 0 w 22"/>
                    <a:gd name="T1" fmla="*/ 0 h 38"/>
                    <a:gd name="T2" fmla="*/ 0 w 22"/>
                    <a:gd name="T3" fmla="*/ 0 h 38"/>
                    <a:gd name="T4" fmla="*/ 7 w 22"/>
                    <a:gd name="T5" fmla="*/ 0 h 38"/>
                    <a:gd name="T6" fmla="*/ 7 w 22"/>
                    <a:gd name="T7" fmla="*/ 0 h 38"/>
                    <a:gd name="T8" fmla="*/ 22 w 22"/>
                    <a:gd name="T9" fmla="*/ 38 h 38"/>
                    <a:gd name="T10" fmla="*/ 0 w 22"/>
                    <a:gd name="T11" fmla="*/ 0 h 38"/>
                    <a:gd name="T12" fmla="*/ 0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1" name="Freeform 663"/>
                <p:cNvSpPr>
                  <a:spLocks/>
                </p:cNvSpPr>
                <p:nvPr/>
              </p:nvSpPr>
              <p:spPr bwMode="auto">
                <a:xfrm>
                  <a:off x="4074" y="3805"/>
                  <a:ext cx="11" cy="19"/>
                </a:xfrm>
                <a:custGeom>
                  <a:avLst/>
                  <a:gdLst>
                    <a:gd name="T0" fmla="*/ 0 w 22"/>
                    <a:gd name="T1" fmla="*/ 0 h 38"/>
                    <a:gd name="T2" fmla="*/ 0 w 22"/>
                    <a:gd name="T3" fmla="*/ 0 h 38"/>
                    <a:gd name="T4" fmla="*/ 7 w 22"/>
                    <a:gd name="T5" fmla="*/ 0 h 38"/>
                    <a:gd name="T6" fmla="*/ 7 w 22"/>
                    <a:gd name="T7" fmla="*/ 0 h 38"/>
                    <a:gd name="T8" fmla="*/ 22 w 22"/>
                    <a:gd name="T9" fmla="*/ 38 h 38"/>
                    <a:gd name="T10" fmla="*/ 0 w 22"/>
                    <a:gd name="T11" fmla="*/ 0 h 38"/>
                    <a:gd name="T12" fmla="*/ 0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2" name="Freeform 664"/>
                <p:cNvSpPr>
                  <a:spLocks/>
                </p:cNvSpPr>
                <p:nvPr/>
              </p:nvSpPr>
              <p:spPr bwMode="auto">
                <a:xfrm>
                  <a:off x="4085" y="3798"/>
                  <a:ext cx="26" cy="26"/>
                </a:xfrm>
                <a:custGeom>
                  <a:avLst/>
                  <a:gdLst>
                    <a:gd name="T0" fmla="*/ 0 w 51"/>
                    <a:gd name="T1" fmla="*/ 0 h 52"/>
                    <a:gd name="T2" fmla="*/ 0 w 51"/>
                    <a:gd name="T3" fmla="*/ 0 h 52"/>
                    <a:gd name="T4" fmla="*/ 51 w 51"/>
                    <a:gd name="T5" fmla="*/ 37 h 52"/>
                    <a:gd name="T6" fmla="*/ 51 w 51"/>
                    <a:gd name="T7" fmla="*/ 37 h 52"/>
                    <a:gd name="T8" fmla="*/ 14 w 51"/>
                    <a:gd name="T9" fmla="*/ 52 h 52"/>
                    <a:gd name="T10" fmla="*/ 0 w 51"/>
                    <a:gd name="T11" fmla="*/ 0 h 52"/>
                    <a:gd name="T12" fmla="*/ 0 w 51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lnTo>
                        <a:pt x="14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3" name="Freeform 665"/>
                <p:cNvSpPr>
                  <a:spLocks/>
                </p:cNvSpPr>
                <p:nvPr/>
              </p:nvSpPr>
              <p:spPr bwMode="auto">
                <a:xfrm>
                  <a:off x="4085" y="3798"/>
                  <a:ext cx="26" cy="26"/>
                </a:xfrm>
                <a:custGeom>
                  <a:avLst/>
                  <a:gdLst>
                    <a:gd name="T0" fmla="*/ 0 w 51"/>
                    <a:gd name="T1" fmla="*/ 0 h 52"/>
                    <a:gd name="T2" fmla="*/ 0 w 51"/>
                    <a:gd name="T3" fmla="*/ 0 h 52"/>
                    <a:gd name="T4" fmla="*/ 51 w 51"/>
                    <a:gd name="T5" fmla="*/ 37 h 52"/>
                    <a:gd name="T6" fmla="*/ 51 w 51"/>
                    <a:gd name="T7" fmla="*/ 37 h 52"/>
                    <a:gd name="T8" fmla="*/ 14 w 51"/>
                    <a:gd name="T9" fmla="*/ 52 h 52"/>
                    <a:gd name="T10" fmla="*/ 0 w 51"/>
                    <a:gd name="T11" fmla="*/ 0 h 52"/>
                    <a:gd name="T12" fmla="*/ 0 w 51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lnTo>
                        <a:pt x="14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4" name="Freeform 666"/>
                <p:cNvSpPr>
                  <a:spLocks/>
                </p:cNvSpPr>
                <p:nvPr/>
              </p:nvSpPr>
              <p:spPr bwMode="auto">
                <a:xfrm>
                  <a:off x="4085" y="3790"/>
                  <a:ext cx="26" cy="27"/>
                </a:xfrm>
                <a:custGeom>
                  <a:avLst/>
                  <a:gdLst>
                    <a:gd name="T0" fmla="*/ 0 w 51"/>
                    <a:gd name="T1" fmla="*/ 15 h 52"/>
                    <a:gd name="T2" fmla="*/ 0 w 51"/>
                    <a:gd name="T3" fmla="*/ 15 h 52"/>
                    <a:gd name="T4" fmla="*/ 29 w 51"/>
                    <a:gd name="T5" fmla="*/ 0 h 52"/>
                    <a:gd name="T6" fmla="*/ 29 w 51"/>
                    <a:gd name="T7" fmla="*/ 0 h 52"/>
                    <a:gd name="T8" fmla="*/ 51 w 51"/>
                    <a:gd name="T9" fmla="*/ 52 h 52"/>
                    <a:gd name="T10" fmla="*/ 0 w 51"/>
                    <a:gd name="T11" fmla="*/ 15 h 52"/>
                    <a:gd name="T12" fmla="*/ 0 w 51"/>
                    <a:gd name="T13" fmla="*/ 1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2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51" y="52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5" name="Freeform 667"/>
                <p:cNvSpPr>
                  <a:spLocks/>
                </p:cNvSpPr>
                <p:nvPr/>
              </p:nvSpPr>
              <p:spPr bwMode="auto">
                <a:xfrm>
                  <a:off x="4085" y="3790"/>
                  <a:ext cx="26" cy="27"/>
                </a:xfrm>
                <a:custGeom>
                  <a:avLst/>
                  <a:gdLst>
                    <a:gd name="T0" fmla="*/ 0 w 51"/>
                    <a:gd name="T1" fmla="*/ 15 h 52"/>
                    <a:gd name="T2" fmla="*/ 0 w 51"/>
                    <a:gd name="T3" fmla="*/ 15 h 52"/>
                    <a:gd name="T4" fmla="*/ 29 w 51"/>
                    <a:gd name="T5" fmla="*/ 0 h 52"/>
                    <a:gd name="T6" fmla="*/ 29 w 51"/>
                    <a:gd name="T7" fmla="*/ 0 h 52"/>
                    <a:gd name="T8" fmla="*/ 51 w 51"/>
                    <a:gd name="T9" fmla="*/ 52 h 52"/>
                    <a:gd name="T10" fmla="*/ 0 w 51"/>
                    <a:gd name="T11" fmla="*/ 15 h 52"/>
                    <a:gd name="T12" fmla="*/ 0 w 51"/>
                    <a:gd name="T13" fmla="*/ 1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2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51" y="52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6" name="Freeform 668"/>
                <p:cNvSpPr>
                  <a:spLocks/>
                </p:cNvSpPr>
                <p:nvPr/>
              </p:nvSpPr>
              <p:spPr bwMode="auto">
                <a:xfrm>
                  <a:off x="4114" y="3790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22 w 22"/>
                    <a:gd name="T5" fmla="*/ 37 h 37"/>
                    <a:gd name="T6" fmla="*/ 22 w 22"/>
                    <a:gd name="T7" fmla="*/ 37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7" name="Freeform 669"/>
                <p:cNvSpPr>
                  <a:spLocks/>
                </p:cNvSpPr>
                <p:nvPr/>
              </p:nvSpPr>
              <p:spPr bwMode="auto">
                <a:xfrm>
                  <a:off x="4114" y="3790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22 w 22"/>
                    <a:gd name="T5" fmla="*/ 37 h 37"/>
                    <a:gd name="T6" fmla="*/ 22 w 22"/>
                    <a:gd name="T7" fmla="*/ 37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8" name="Freeform 670"/>
                <p:cNvSpPr>
                  <a:spLocks/>
                </p:cNvSpPr>
                <p:nvPr/>
              </p:nvSpPr>
              <p:spPr bwMode="auto">
                <a:xfrm>
                  <a:off x="4114" y="3786"/>
                  <a:ext cx="11" cy="23"/>
                </a:xfrm>
                <a:custGeom>
                  <a:avLst/>
                  <a:gdLst>
                    <a:gd name="T0" fmla="*/ 0 w 22"/>
                    <a:gd name="T1" fmla="*/ 8 h 45"/>
                    <a:gd name="T2" fmla="*/ 0 w 22"/>
                    <a:gd name="T3" fmla="*/ 8 h 45"/>
                    <a:gd name="T4" fmla="*/ 7 w 22"/>
                    <a:gd name="T5" fmla="*/ 0 h 45"/>
                    <a:gd name="T6" fmla="*/ 7 w 22"/>
                    <a:gd name="T7" fmla="*/ 0 h 45"/>
                    <a:gd name="T8" fmla="*/ 22 w 22"/>
                    <a:gd name="T9" fmla="*/ 45 h 45"/>
                    <a:gd name="T10" fmla="*/ 0 w 22"/>
                    <a:gd name="T11" fmla="*/ 8 h 45"/>
                    <a:gd name="T12" fmla="*/ 0 w 22"/>
                    <a:gd name="T13" fmla="*/ 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4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9" name="Freeform 671"/>
                <p:cNvSpPr>
                  <a:spLocks/>
                </p:cNvSpPr>
                <p:nvPr/>
              </p:nvSpPr>
              <p:spPr bwMode="auto">
                <a:xfrm>
                  <a:off x="4114" y="3786"/>
                  <a:ext cx="11" cy="23"/>
                </a:xfrm>
                <a:custGeom>
                  <a:avLst/>
                  <a:gdLst>
                    <a:gd name="T0" fmla="*/ 0 w 22"/>
                    <a:gd name="T1" fmla="*/ 8 h 45"/>
                    <a:gd name="T2" fmla="*/ 0 w 22"/>
                    <a:gd name="T3" fmla="*/ 8 h 45"/>
                    <a:gd name="T4" fmla="*/ 7 w 22"/>
                    <a:gd name="T5" fmla="*/ 0 h 45"/>
                    <a:gd name="T6" fmla="*/ 7 w 22"/>
                    <a:gd name="T7" fmla="*/ 0 h 45"/>
                    <a:gd name="T8" fmla="*/ 22 w 22"/>
                    <a:gd name="T9" fmla="*/ 45 h 45"/>
                    <a:gd name="T10" fmla="*/ 0 w 22"/>
                    <a:gd name="T11" fmla="*/ 8 h 45"/>
                    <a:gd name="T12" fmla="*/ 0 w 22"/>
                    <a:gd name="T13" fmla="*/ 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4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0" name="Freeform 672"/>
                <p:cNvSpPr>
                  <a:spLocks/>
                </p:cNvSpPr>
                <p:nvPr/>
              </p:nvSpPr>
              <p:spPr bwMode="auto">
                <a:xfrm>
                  <a:off x="4114" y="3790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22 w 22"/>
                    <a:gd name="T5" fmla="*/ 37 h 37"/>
                    <a:gd name="T6" fmla="*/ 22 w 22"/>
                    <a:gd name="T7" fmla="*/ 37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1" name="Freeform 673"/>
                <p:cNvSpPr>
                  <a:spLocks/>
                </p:cNvSpPr>
                <p:nvPr/>
              </p:nvSpPr>
              <p:spPr bwMode="auto">
                <a:xfrm>
                  <a:off x="4114" y="3790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22 w 22"/>
                    <a:gd name="T5" fmla="*/ 37 h 37"/>
                    <a:gd name="T6" fmla="*/ 22 w 22"/>
                    <a:gd name="T7" fmla="*/ 37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2" name="Freeform 674"/>
                <p:cNvSpPr>
                  <a:spLocks/>
                </p:cNvSpPr>
                <p:nvPr/>
              </p:nvSpPr>
              <p:spPr bwMode="auto">
                <a:xfrm>
                  <a:off x="4114" y="3786"/>
                  <a:ext cx="11" cy="23"/>
                </a:xfrm>
                <a:custGeom>
                  <a:avLst/>
                  <a:gdLst>
                    <a:gd name="T0" fmla="*/ 0 w 22"/>
                    <a:gd name="T1" fmla="*/ 8 h 45"/>
                    <a:gd name="T2" fmla="*/ 0 w 22"/>
                    <a:gd name="T3" fmla="*/ 8 h 45"/>
                    <a:gd name="T4" fmla="*/ 7 w 22"/>
                    <a:gd name="T5" fmla="*/ 0 h 45"/>
                    <a:gd name="T6" fmla="*/ 7 w 22"/>
                    <a:gd name="T7" fmla="*/ 0 h 45"/>
                    <a:gd name="T8" fmla="*/ 22 w 22"/>
                    <a:gd name="T9" fmla="*/ 45 h 45"/>
                    <a:gd name="T10" fmla="*/ 0 w 22"/>
                    <a:gd name="T11" fmla="*/ 8 h 45"/>
                    <a:gd name="T12" fmla="*/ 0 w 22"/>
                    <a:gd name="T13" fmla="*/ 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4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3" name="Freeform 675"/>
                <p:cNvSpPr>
                  <a:spLocks/>
                </p:cNvSpPr>
                <p:nvPr/>
              </p:nvSpPr>
              <p:spPr bwMode="auto">
                <a:xfrm>
                  <a:off x="4114" y="3786"/>
                  <a:ext cx="11" cy="23"/>
                </a:xfrm>
                <a:custGeom>
                  <a:avLst/>
                  <a:gdLst>
                    <a:gd name="T0" fmla="*/ 0 w 22"/>
                    <a:gd name="T1" fmla="*/ 8 h 45"/>
                    <a:gd name="T2" fmla="*/ 0 w 22"/>
                    <a:gd name="T3" fmla="*/ 8 h 45"/>
                    <a:gd name="T4" fmla="*/ 7 w 22"/>
                    <a:gd name="T5" fmla="*/ 0 h 45"/>
                    <a:gd name="T6" fmla="*/ 7 w 22"/>
                    <a:gd name="T7" fmla="*/ 0 h 45"/>
                    <a:gd name="T8" fmla="*/ 22 w 22"/>
                    <a:gd name="T9" fmla="*/ 45 h 45"/>
                    <a:gd name="T10" fmla="*/ 0 w 22"/>
                    <a:gd name="T11" fmla="*/ 8 h 45"/>
                    <a:gd name="T12" fmla="*/ 0 w 22"/>
                    <a:gd name="T13" fmla="*/ 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4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4" name="Freeform 676"/>
                <p:cNvSpPr>
                  <a:spLocks/>
                </p:cNvSpPr>
                <p:nvPr/>
              </p:nvSpPr>
              <p:spPr bwMode="auto">
                <a:xfrm>
                  <a:off x="4114" y="3753"/>
                  <a:ext cx="33" cy="71"/>
                </a:xfrm>
                <a:custGeom>
                  <a:avLst/>
                  <a:gdLst>
                    <a:gd name="T0" fmla="*/ 66 w 66"/>
                    <a:gd name="T1" fmla="*/ 142 h 142"/>
                    <a:gd name="T2" fmla="*/ 66 w 66"/>
                    <a:gd name="T3" fmla="*/ 142 h 142"/>
                    <a:gd name="T4" fmla="*/ 44 w 66"/>
                    <a:gd name="T5" fmla="*/ 0 h 142"/>
                    <a:gd name="T6" fmla="*/ 44 w 66"/>
                    <a:gd name="T7" fmla="*/ 0 h 142"/>
                    <a:gd name="T8" fmla="*/ 0 w 66"/>
                    <a:gd name="T9" fmla="*/ 22 h 142"/>
                    <a:gd name="T10" fmla="*/ 66 w 66"/>
                    <a:gd name="T11" fmla="*/ 142 h 142"/>
                    <a:gd name="T12" fmla="*/ 66 w 66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66" y="142"/>
                      </a:moveTo>
                      <a:lnTo>
                        <a:pt x="66" y="14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66" y="142"/>
                      </a:lnTo>
                      <a:lnTo>
                        <a:pt x="66" y="14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5" name="Freeform 677"/>
                <p:cNvSpPr>
                  <a:spLocks/>
                </p:cNvSpPr>
                <p:nvPr/>
              </p:nvSpPr>
              <p:spPr bwMode="auto">
                <a:xfrm>
                  <a:off x="4114" y="3753"/>
                  <a:ext cx="33" cy="71"/>
                </a:xfrm>
                <a:custGeom>
                  <a:avLst/>
                  <a:gdLst>
                    <a:gd name="T0" fmla="*/ 66 w 66"/>
                    <a:gd name="T1" fmla="*/ 142 h 142"/>
                    <a:gd name="T2" fmla="*/ 66 w 66"/>
                    <a:gd name="T3" fmla="*/ 142 h 142"/>
                    <a:gd name="T4" fmla="*/ 44 w 66"/>
                    <a:gd name="T5" fmla="*/ 0 h 142"/>
                    <a:gd name="T6" fmla="*/ 44 w 66"/>
                    <a:gd name="T7" fmla="*/ 0 h 142"/>
                    <a:gd name="T8" fmla="*/ 0 w 66"/>
                    <a:gd name="T9" fmla="*/ 22 h 142"/>
                    <a:gd name="T10" fmla="*/ 66 w 66"/>
                    <a:gd name="T11" fmla="*/ 142 h 142"/>
                    <a:gd name="T12" fmla="*/ 66 w 66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66" y="142"/>
                      </a:moveTo>
                      <a:lnTo>
                        <a:pt x="66" y="14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66" y="142"/>
                      </a:lnTo>
                      <a:lnTo>
                        <a:pt x="66" y="14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6" name="Freeform 678"/>
                <p:cNvSpPr>
                  <a:spLocks/>
                </p:cNvSpPr>
                <p:nvPr/>
              </p:nvSpPr>
              <p:spPr bwMode="auto">
                <a:xfrm>
                  <a:off x="4136" y="3753"/>
                  <a:ext cx="34" cy="71"/>
                </a:xfrm>
                <a:custGeom>
                  <a:avLst/>
                  <a:gdLst>
                    <a:gd name="T0" fmla="*/ 22 w 66"/>
                    <a:gd name="T1" fmla="*/ 142 h 142"/>
                    <a:gd name="T2" fmla="*/ 22 w 66"/>
                    <a:gd name="T3" fmla="*/ 142 h 142"/>
                    <a:gd name="T4" fmla="*/ 66 w 66"/>
                    <a:gd name="T5" fmla="*/ 119 h 142"/>
                    <a:gd name="T6" fmla="*/ 66 w 66"/>
                    <a:gd name="T7" fmla="*/ 119 h 142"/>
                    <a:gd name="T8" fmla="*/ 0 w 66"/>
                    <a:gd name="T9" fmla="*/ 0 h 142"/>
                    <a:gd name="T10" fmla="*/ 22 w 66"/>
                    <a:gd name="T11" fmla="*/ 142 h 142"/>
                    <a:gd name="T12" fmla="*/ 22 w 66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22" y="142"/>
                      </a:moveTo>
                      <a:lnTo>
                        <a:pt x="22" y="142"/>
                      </a:lnTo>
                      <a:lnTo>
                        <a:pt x="66" y="119"/>
                      </a:lnTo>
                      <a:lnTo>
                        <a:pt x="66" y="119"/>
                      </a:lnTo>
                      <a:lnTo>
                        <a:pt x="0" y="0"/>
                      </a:lnTo>
                      <a:lnTo>
                        <a:pt x="22" y="142"/>
                      </a:lnTo>
                      <a:lnTo>
                        <a:pt x="22" y="14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7" name="Freeform 679"/>
                <p:cNvSpPr>
                  <a:spLocks/>
                </p:cNvSpPr>
                <p:nvPr/>
              </p:nvSpPr>
              <p:spPr bwMode="auto">
                <a:xfrm>
                  <a:off x="4136" y="3753"/>
                  <a:ext cx="34" cy="71"/>
                </a:xfrm>
                <a:custGeom>
                  <a:avLst/>
                  <a:gdLst>
                    <a:gd name="T0" fmla="*/ 22 w 66"/>
                    <a:gd name="T1" fmla="*/ 142 h 142"/>
                    <a:gd name="T2" fmla="*/ 22 w 66"/>
                    <a:gd name="T3" fmla="*/ 142 h 142"/>
                    <a:gd name="T4" fmla="*/ 66 w 66"/>
                    <a:gd name="T5" fmla="*/ 119 h 142"/>
                    <a:gd name="T6" fmla="*/ 66 w 66"/>
                    <a:gd name="T7" fmla="*/ 119 h 142"/>
                    <a:gd name="T8" fmla="*/ 0 w 66"/>
                    <a:gd name="T9" fmla="*/ 0 h 142"/>
                    <a:gd name="T10" fmla="*/ 22 w 66"/>
                    <a:gd name="T11" fmla="*/ 142 h 142"/>
                    <a:gd name="T12" fmla="*/ 22 w 66"/>
                    <a:gd name="T1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22" y="142"/>
                      </a:moveTo>
                      <a:lnTo>
                        <a:pt x="22" y="142"/>
                      </a:lnTo>
                      <a:lnTo>
                        <a:pt x="66" y="119"/>
                      </a:lnTo>
                      <a:lnTo>
                        <a:pt x="66" y="119"/>
                      </a:lnTo>
                      <a:lnTo>
                        <a:pt x="0" y="0"/>
                      </a:lnTo>
                      <a:lnTo>
                        <a:pt x="22" y="142"/>
                      </a:lnTo>
                      <a:lnTo>
                        <a:pt x="22" y="14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8" name="Freeform 680"/>
                <p:cNvSpPr>
                  <a:spLocks/>
                </p:cNvSpPr>
                <p:nvPr/>
              </p:nvSpPr>
              <p:spPr bwMode="auto">
                <a:xfrm>
                  <a:off x="4136" y="3741"/>
                  <a:ext cx="34" cy="72"/>
                </a:xfrm>
                <a:custGeom>
                  <a:avLst/>
                  <a:gdLst>
                    <a:gd name="T0" fmla="*/ 66 w 66"/>
                    <a:gd name="T1" fmla="*/ 141 h 141"/>
                    <a:gd name="T2" fmla="*/ 66 w 66"/>
                    <a:gd name="T3" fmla="*/ 141 h 141"/>
                    <a:gd name="T4" fmla="*/ 44 w 66"/>
                    <a:gd name="T5" fmla="*/ 0 h 141"/>
                    <a:gd name="T6" fmla="*/ 44 w 66"/>
                    <a:gd name="T7" fmla="*/ 0 h 141"/>
                    <a:gd name="T8" fmla="*/ 0 w 66"/>
                    <a:gd name="T9" fmla="*/ 22 h 141"/>
                    <a:gd name="T10" fmla="*/ 66 w 66"/>
                    <a:gd name="T11" fmla="*/ 141 h 141"/>
                    <a:gd name="T12" fmla="*/ 66 w 66"/>
                    <a:gd name="T13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1">
                      <a:moveTo>
                        <a:pt x="66" y="141"/>
                      </a:moveTo>
                      <a:lnTo>
                        <a:pt x="66" y="141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66" y="141"/>
                      </a:lnTo>
                      <a:lnTo>
                        <a:pt x="66" y="141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9" name="Freeform 681"/>
                <p:cNvSpPr>
                  <a:spLocks/>
                </p:cNvSpPr>
                <p:nvPr/>
              </p:nvSpPr>
              <p:spPr bwMode="auto">
                <a:xfrm>
                  <a:off x="4136" y="3741"/>
                  <a:ext cx="34" cy="72"/>
                </a:xfrm>
                <a:custGeom>
                  <a:avLst/>
                  <a:gdLst>
                    <a:gd name="T0" fmla="*/ 66 w 66"/>
                    <a:gd name="T1" fmla="*/ 141 h 141"/>
                    <a:gd name="T2" fmla="*/ 66 w 66"/>
                    <a:gd name="T3" fmla="*/ 141 h 141"/>
                    <a:gd name="T4" fmla="*/ 44 w 66"/>
                    <a:gd name="T5" fmla="*/ 0 h 141"/>
                    <a:gd name="T6" fmla="*/ 44 w 66"/>
                    <a:gd name="T7" fmla="*/ 0 h 141"/>
                    <a:gd name="T8" fmla="*/ 0 w 66"/>
                    <a:gd name="T9" fmla="*/ 22 h 141"/>
                    <a:gd name="T10" fmla="*/ 66 w 66"/>
                    <a:gd name="T11" fmla="*/ 141 h 141"/>
                    <a:gd name="T12" fmla="*/ 66 w 66"/>
                    <a:gd name="T13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1">
                      <a:moveTo>
                        <a:pt x="66" y="141"/>
                      </a:moveTo>
                      <a:lnTo>
                        <a:pt x="66" y="141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66" y="141"/>
                      </a:lnTo>
                      <a:lnTo>
                        <a:pt x="66" y="141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0" name="Freeform 682"/>
                <p:cNvSpPr>
                  <a:spLocks/>
                </p:cNvSpPr>
                <p:nvPr/>
              </p:nvSpPr>
              <p:spPr bwMode="auto">
                <a:xfrm>
                  <a:off x="4158" y="3741"/>
                  <a:ext cx="30" cy="72"/>
                </a:xfrm>
                <a:custGeom>
                  <a:avLst/>
                  <a:gdLst>
                    <a:gd name="T0" fmla="*/ 22 w 59"/>
                    <a:gd name="T1" fmla="*/ 141 h 141"/>
                    <a:gd name="T2" fmla="*/ 22 w 59"/>
                    <a:gd name="T3" fmla="*/ 141 h 141"/>
                    <a:gd name="T4" fmla="*/ 59 w 59"/>
                    <a:gd name="T5" fmla="*/ 119 h 141"/>
                    <a:gd name="T6" fmla="*/ 59 w 59"/>
                    <a:gd name="T7" fmla="*/ 119 h 141"/>
                    <a:gd name="T8" fmla="*/ 0 w 59"/>
                    <a:gd name="T9" fmla="*/ 0 h 141"/>
                    <a:gd name="T10" fmla="*/ 22 w 59"/>
                    <a:gd name="T11" fmla="*/ 141 h 141"/>
                    <a:gd name="T12" fmla="*/ 22 w 59"/>
                    <a:gd name="T13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41">
                      <a:moveTo>
                        <a:pt x="22" y="141"/>
                      </a:moveTo>
                      <a:lnTo>
                        <a:pt x="22" y="141"/>
                      </a:lnTo>
                      <a:lnTo>
                        <a:pt x="59" y="119"/>
                      </a:lnTo>
                      <a:lnTo>
                        <a:pt x="59" y="119"/>
                      </a:lnTo>
                      <a:lnTo>
                        <a:pt x="0" y="0"/>
                      </a:lnTo>
                      <a:lnTo>
                        <a:pt x="22" y="141"/>
                      </a:lnTo>
                      <a:lnTo>
                        <a:pt x="22" y="141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1" name="Freeform 683"/>
                <p:cNvSpPr>
                  <a:spLocks/>
                </p:cNvSpPr>
                <p:nvPr/>
              </p:nvSpPr>
              <p:spPr bwMode="auto">
                <a:xfrm>
                  <a:off x="4158" y="3741"/>
                  <a:ext cx="30" cy="72"/>
                </a:xfrm>
                <a:custGeom>
                  <a:avLst/>
                  <a:gdLst>
                    <a:gd name="T0" fmla="*/ 22 w 59"/>
                    <a:gd name="T1" fmla="*/ 141 h 141"/>
                    <a:gd name="T2" fmla="*/ 22 w 59"/>
                    <a:gd name="T3" fmla="*/ 141 h 141"/>
                    <a:gd name="T4" fmla="*/ 59 w 59"/>
                    <a:gd name="T5" fmla="*/ 119 h 141"/>
                    <a:gd name="T6" fmla="*/ 59 w 59"/>
                    <a:gd name="T7" fmla="*/ 119 h 141"/>
                    <a:gd name="T8" fmla="*/ 0 w 59"/>
                    <a:gd name="T9" fmla="*/ 0 h 141"/>
                    <a:gd name="T10" fmla="*/ 22 w 59"/>
                    <a:gd name="T11" fmla="*/ 141 h 141"/>
                    <a:gd name="T12" fmla="*/ 22 w 59"/>
                    <a:gd name="T13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41">
                      <a:moveTo>
                        <a:pt x="22" y="141"/>
                      </a:moveTo>
                      <a:lnTo>
                        <a:pt x="22" y="141"/>
                      </a:lnTo>
                      <a:lnTo>
                        <a:pt x="59" y="119"/>
                      </a:lnTo>
                      <a:lnTo>
                        <a:pt x="59" y="119"/>
                      </a:lnTo>
                      <a:lnTo>
                        <a:pt x="0" y="0"/>
                      </a:lnTo>
                      <a:lnTo>
                        <a:pt x="22" y="141"/>
                      </a:lnTo>
                      <a:lnTo>
                        <a:pt x="22" y="141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2" name="Freeform 684"/>
                <p:cNvSpPr>
                  <a:spLocks/>
                </p:cNvSpPr>
                <p:nvPr/>
              </p:nvSpPr>
              <p:spPr bwMode="auto">
                <a:xfrm>
                  <a:off x="4173" y="3756"/>
                  <a:ext cx="15" cy="19"/>
                </a:xfrm>
                <a:custGeom>
                  <a:avLst/>
                  <a:gdLst>
                    <a:gd name="T0" fmla="*/ 0 w 30"/>
                    <a:gd name="T1" fmla="*/ 0 h 38"/>
                    <a:gd name="T2" fmla="*/ 0 w 30"/>
                    <a:gd name="T3" fmla="*/ 0 h 38"/>
                    <a:gd name="T4" fmla="*/ 30 w 30"/>
                    <a:gd name="T5" fmla="*/ 38 h 38"/>
                    <a:gd name="T6" fmla="*/ 30 w 30"/>
                    <a:gd name="T7" fmla="*/ 38 h 38"/>
                    <a:gd name="T8" fmla="*/ 22 w 30"/>
                    <a:gd name="T9" fmla="*/ 38 h 38"/>
                    <a:gd name="T10" fmla="*/ 0 w 30"/>
                    <a:gd name="T11" fmla="*/ 0 h 38"/>
                    <a:gd name="T12" fmla="*/ 0 w 30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0" y="38"/>
                      </a:lnTo>
                      <a:lnTo>
                        <a:pt x="30" y="38"/>
                      </a:lnTo>
                      <a:lnTo>
                        <a:pt x="22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3" name="Freeform 685"/>
                <p:cNvSpPr>
                  <a:spLocks/>
                </p:cNvSpPr>
                <p:nvPr/>
              </p:nvSpPr>
              <p:spPr bwMode="auto">
                <a:xfrm>
                  <a:off x="4173" y="3756"/>
                  <a:ext cx="15" cy="19"/>
                </a:xfrm>
                <a:custGeom>
                  <a:avLst/>
                  <a:gdLst>
                    <a:gd name="T0" fmla="*/ 0 w 30"/>
                    <a:gd name="T1" fmla="*/ 0 h 38"/>
                    <a:gd name="T2" fmla="*/ 0 w 30"/>
                    <a:gd name="T3" fmla="*/ 0 h 38"/>
                    <a:gd name="T4" fmla="*/ 30 w 30"/>
                    <a:gd name="T5" fmla="*/ 38 h 38"/>
                    <a:gd name="T6" fmla="*/ 30 w 30"/>
                    <a:gd name="T7" fmla="*/ 38 h 38"/>
                    <a:gd name="T8" fmla="*/ 22 w 30"/>
                    <a:gd name="T9" fmla="*/ 38 h 38"/>
                    <a:gd name="T10" fmla="*/ 0 w 30"/>
                    <a:gd name="T11" fmla="*/ 0 h 38"/>
                    <a:gd name="T12" fmla="*/ 0 w 30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0" y="38"/>
                      </a:lnTo>
                      <a:lnTo>
                        <a:pt x="30" y="38"/>
                      </a:lnTo>
                      <a:lnTo>
                        <a:pt x="22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4" name="Freeform 686"/>
                <p:cNvSpPr>
                  <a:spLocks/>
                </p:cNvSpPr>
                <p:nvPr/>
              </p:nvSpPr>
              <p:spPr bwMode="auto">
                <a:xfrm>
                  <a:off x="4173" y="3756"/>
                  <a:ext cx="15" cy="19"/>
                </a:xfrm>
                <a:custGeom>
                  <a:avLst/>
                  <a:gdLst>
                    <a:gd name="T0" fmla="*/ 0 w 30"/>
                    <a:gd name="T1" fmla="*/ 0 h 38"/>
                    <a:gd name="T2" fmla="*/ 0 w 30"/>
                    <a:gd name="T3" fmla="*/ 0 h 38"/>
                    <a:gd name="T4" fmla="*/ 8 w 30"/>
                    <a:gd name="T5" fmla="*/ 0 h 38"/>
                    <a:gd name="T6" fmla="*/ 8 w 30"/>
                    <a:gd name="T7" fmla="*/ 0 h 38"/>
                    <a:gd name="T8" fmla="*/ 30 w 30"/>
                    <a:gd name="T9" fmla="*/ 38 h 38"/>
                    <a:gd name="T10" fmla="*/ 0 w 30"/>
                    <a:gd name="T11" fmla="*/ 0 h 38"/>
                    <a:gd name="T12" fmla="*/ 0 w 30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0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5" name="Freeform 687"/>
                <p:cNvSpPr>
                  <a:spLocks/>
                </p:cNvSpPr>
                <p:nvPr/>
              </p:nvSpPr>
              <p:spPr bwMode="auto">
                <a:xfrm>
                  <a:off x="4173" y="3756"/>
                  <a:ext cx="15" cy="19"/>
                </a:xfrm>
                <a:custGeom>
                  <a:avLst/>
                  <a:gdLst>
                    <a:gd name="T0" fmla="*/ 0 w 30"/>
                    <a:gd name="T1" fmla="*/ 0 h 38"/>
                    <a:gd name="T2" fmla="*/ 0 w 30"/>
                    <a:gd name="T3" fmla="*/ 0 h 38"/>
                    <a:gd name="T4" fmla="*/ 8 w 30"/>
                    <a:gd name="T5" fmla="*/ 0 h 38"/>
                    <a:gd name="T6" fmla="*/ 8 w 30"/>
                    <a:gd name="T7" fmla="*/ 0 h 38"/>
                    <a:gd name="T8" fmla="*/ 30 w 30"/>
                    <a:gd name="T9" fmla="*/ 38 h 38"/>
                    <a:gd name="T10" fmla="*/ 0 w 30"/>
                    <a:gd name="T11" fmla="*/ 0 h 38"/>
                    <a:gd name="T12" fmla="*/ 0 w 30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0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6" name="Freeform 688"/>
                <p:cNvSpPr>
                  <a:spLocks/>
                </p:cNvSpPr>
                <p:nvPr/>
              </p:nvSpPr>
              <p:spPr bwMode="auto">
                <a:xfrm>
                  <a:off x="4173" y="3756"/>
                  <a:ext cx="15" cy="19"/>
                </a:xfrm>
                <a:custGeom>
                  <a:avLst/>
                  <a:gdLst>
                    <a:gd name="T0" fmla="*/ 0 w 30"/>
                    <a:gd name="T1" fmla="*/ 0 h 38"/>
                    <a:gd name="T2" fmla="*/ 0 w 30"/>
                    <a:gd name="T3" fmla="*/ 0 h 38"/>
                    <a:gd name="T4" fmla="*/ 30 w 30"/>
                    <a:gd name="T5" fmla="*/ 38 h 38"/>
                    <a:gd name="T6" fmla="*/ 30 w 30"/>
                    <a:gd name="T7" fmla="*/ 38 h 38"/>
                    <a:gd name="T8" fmla="*/ 22 w 30"/>
                    <a:gd name="T9" fmla="*/ 38 h 38"/>
                    <a:gd name="T10" fmla="*/ 0 w 30"/>
                    <a:gd name="T11" fmla="*/ 0 h 38"/>
                    <a:gd name="T12" fmla="*/ 0 w 30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0" y="38"/>
                      </a:lnTo>
                      <a:lnTo>
                        <a:pt x="30" y="38"/>
                      </a:lnTo>
                      <a:lnTo>
                        <a:pt x="22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7" name="Freeform 689"/>
                <p:cNvSpPr>
                  <a:spLocks/>
                </p:cNvSpPr>
                <p:nvPr/>
              </p:nvSpPr>
              <p:spPr bwMode="auto">
                <a:xfrm>
                  <a:off x="4173" y="3756"/>
                  <a:ext cx="15" cy="19"/>
                </a:xfrm>
                <a:custGeom>
                  <a:avLst/>
                  <a:gdLst>
                    <a:gd name="T0" fmla="*/ 0 w 30"/>
                    <a:gd name="T1" fmla="*/ 0 h 38"/>
                    <a:gd name="T2" fmla="*/ 0 w 30"/>
                    <a:gd name="T3" fmla="*/ 0 h 38"/>
                    <a:gd name="T4" fmla="*/ 30 w 30"/>
                    <a:gd name="T5" fmla="*/ 38 h 38"/>
                    <a:gd name="T6" fmla="*/ 30 w 30"/>
                    <a:gd name="T7" fmla="*/ 38 h 38"/>
                    <a:gd name="T8" fmla="*/ 22 w 30"/>
                    <a:gd name="T9" fmla="*/ 38 h 38"/>
                    <a:gd name="T10" fmla="*/ 0 w 30"/>
                    <a:gd name="T11" fmla="*/ 0 h 38"/>
                    <a:gd name="T12" fmla="*/ 0 w 30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0" y="38"/>
                      </a:lnTo>
                      <a:lnTo>
                        <a:pt x="30" y="38"/>
                      </a:lnTo>
                      <a:lnTo>
                        <a:pt x="22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8" name="Freeform 690"/>
                <p:cNvSpPr>
                  <a:spLocks/>
                </p:cNvSpPr>
                <p:nvPr/>
              </p:nvSpPr>
              <p:spPr bwMode="auto">
                <a:xfrm>
                  <a:off x="4173" y="3756"/>
                  <a:ext cx="15" cy="19"/>
                </a:xfrm>
                <a:custGeom>
                  <a:avLst/>
                  <a:gdLst>
                    <a:gd name="T0" fmla="*/ 0 w 30"/>
                    <a:gd name="T1" fmla="*/ 0 h 38"/>
                    <a:gd name="T2" fmla="*/ 0 w 30"/>
                    <a:gd name="T3" fmla="*/ 0 h 38"/>
                    <a:gd name="T4" fmla="*/ 8 w 30"/>
                    <a:gd name="T5" fmla="*/ 0 h 38"/>
                    <a:gd name="T6" fmla="*/ 8 w 30"/>
                    <a:gd name="T7" fmla="*/ 0 h 38"/>
                    <a:gd name="T8" fmla="*/ 30 w 30"/>
                    <a:gd name="T9" fmla="*/ 38 h 38"/>
                    <a:gd name="T10" fmla="*/ 0 w 30"/>
                    <a:gd name="T11" fmla="*/ 0 h 38"/>
                    <a:gd name="T12" fmla="*/ 0 w 30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0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9" name="Freeform 691"/>
                <p:cNvSpPr>
                  <a:spLocks/>
                </p:cNvSpPr>
                <p:nvPr/>
              </p:nvSpPr>
              <p:spPr bwMode="auto">
                <a:xfrm>
                  <a:off x="4173" y="3756"/>
                  <a:ext cx="15" cy="19"/>
                </a:xfrm>
                <a:custGeom>
                  <a:avLst/>
                  <a:gdLst>
                    <a:gd name="T0" fmla="*/ 0 w 30"/>
                    <a:gd name="T1" fmla="*/ 0 h 38"/>
                    <a:gd name="T2" fmla="*/ 0 w 30"/>
                    <a:gd name="T3" fmla="*/ 0 h 38"/>
                    <a:gd name="T4" fmla="*/ 8 w 30"/>
                    <a:gd name="T5" fmla="*/ 0 h 38"/>
                    <a:gd name="T6" fmla="*/ 8 w 30"/>
                    <a:gd name="T7" fmla="*/ 0 h 38"/>
                    <a:gd name="T8" fmla="*/ 30 w 30"/>
                    <a:gd name="T9" fmla="*/ 38 h 38"/>
                    <a:gd name="T10" fmla="*/ 0 w 30"/>
                    <a:gd name="T11" fmla="*/ 0 h 38"/>
                    <a:gd name="T12" fmla="*/ 0 w 30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0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0" name="Freeform 692"/>
                <p:cNvSpPr>
                  <a:spLocks/>
                </p:cNvSpPr>
                <p:nvPr/>
              </p:nvSpPr>
              <p:spPr bwMode="auto">
                <a:xfrm>
                  <a:off x="4192" y="3741"/>
                  <a:ext cx="26" cy="23"/>
                </a:xfrm>
                <a:custGeom>
                  <a:avLst/>
                  <a:gdLst>
                    <a:gd name="T0" fmla="*/ 0 w 51"/>
                    <a:gd name="T1" fmla="*/ 0 h 44"/>
                    <a:gd name="T2" fmla="*/ 0 w 51"/>
                    <a:gd name="T3" fmla="*/ 0 h 44"/>
                    <a:gd name="T4" fmla="*/ 51 w 51"/>
                    <a:gd name="T5" fmla="*/ 37 h 44"/>
                    <a:gd name="T6" fmla="*/ 51 w 51"/>
                    <a:gd name="T7" fmla="*/ 37 h 44"/>
                    <a:gd name="T8" fmla="*/ 29 w 51"/>
                    <a:gd name="T9" fmla="*/ 44 h 44"/>
                    <a:gd name="T10" fmla="*/ 0 w 51"/>
                    <a:gd name="T11" fmla="*/ 0 h 44"/>
                    <a:gd name="T12" fmla="*/ 0 w 51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lnTo>
                        <a:pt x="29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1" name="Freeform 693"/>
                <p:cNvSpPr>
                  <a:spLocks/>
                </p:cNvSpPr>
                <p:nvPr/>
              </p:nvSpPr>
              <p:spPr bwMode="auto">
                <a:xfrm>
                  <a:off x="4192" y="3741"/>
                  <a:ext cx="26" cy="23"/>
                </a:xfrm>
                <a:custGeom>
                  <a:avLst/>
                  <a:gdLst>
                    <a:gd name="T0" fmla="*/ 0 w 51"/>
                    <a:gd name="T1" fmla="*/ 0 h 44"/>
                    <a:gd name="T2" fmla="*/ 0 w 51"/>
                    <a:gd name="T3" fmla="*/ 0 h 44"/>
                    <a:gd name="T4" fmla="*/ 51 w 51"/>
                    <a:gd name="T5" fmla="*/ 37 h 44"/>
                    <a:gd name="T6" fmla="*/ 51 w 51"/>
                    <a:gd name="T7" fmla="*/ 37 h 44"/>
                    <a:gd name="T8" fmla="*/ 29 w 51"/>
                    <a:gd name="T9" fmla="*/ 44 h 44"/>
                    <a:gd name="T10" fmla="*/ 0 w 51"/>
                    <a:gd name="T11" fmla="*/ 0 h 44"/>
                    <a:gd name="T12" fmla="*/ 0 w 51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lnTo>
                        <a:pt x="29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2" name="Freeform 694"/>
                <p:cNvSpPr>
                  <a:spLocks/>
                </p:cNvSpPr>
                <p:nvPr/>
              </p:nvSpPr>
              <p:spPr bwMode="auto">
                <a:xfrm>
                  <a:off x="4192" y="3737"/>
                  <a:ext cx="26" cy="23"/>
                </a:xfrm>
                <a:custGeom>
                  <a:avLst/>
                  <a:gdLst>
                    <a:gd name="T0" fmla="*/ 0 w 51"/>
                    <a:gd name="T1" fmla="*/ 8 h 45"/>
                    <a:gd name="T2" fmla="*/ 0 w 51"/>
                    <a:gd name="T3" fmla="*/ 8 h 45"/>
                    <a:gd name="T4" fmla="*/ 22 w 51"/>
                    <a:gd name="T5" fmla="*/ 0 h 45"/>
                    <a:gd name="T6" fmla="*/ 22 w 51"/>
                    <a:gd name="T7" fmla="*/ 0 h 45"/>
                    <a:gd name="T8" fmla="*/ 51 w 51"/>
                    <a:gd name="T9" fmla="*/ 45 h 45"/>
                    <a:gd name="T10" fmla="*/ 0 w 51"/>
                    <a:gd name="T11" fmla="*/ 8 h 45"/>
                    <a:gd name="T12" fmla="*/ 0 w 51"/>
                    <a:gd name="T13" fmla="*/ 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51" y="4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3" name="Freeform 695"/>
                <p:cNvSpPr>
                  <a:spLocks/>
                </p:cNvSpPr>
                <p:nvPr/>
              </p:nvSpPr>
              <p:spPr bwMode="auto">
                <a:xfrm>
                  <a:off x="4192" y="3737"/>
                  <a:ext cx="26" cy="23"/>
                </a:xfrm>
                <a:custGeom>
                  <a:avLst/>
                  <a:gdLst>
                    <a:gd name="T0" fmla="*/ 0 w 51"/>
                    <a:gd name="T1" fmla="*/ 8 h 45"/>
                    <a:gd name="T2" fmla="*/ 0 w 51"/>
                    <a:gd name="T3" fmla="*/ 8 h 45"/>
                    <a:gd name="T4" fmla="*/ 22 w 51"/>
                    <a:gd name="T5" fmla="*/ 0 h 45"/>
                    <a:gd name="T6" fmla="*/ 22 w 51"/>
                    <a:gd name="T7" fmla="*/ 0 h 45"/>
                    <a:gd name="T8" fmla="*/ 51 w 51"/>
                    <a:gd name="T9" fmla="*/ 45 h 45"/>
                    <a:gd name="T10" fmla="*/ 0 w 51"/>
                    <a:gd name="T11" fmla="*/ 8 h 45"/>
                    <a:gd name="T12" fmla="*/ 0 w 51"/>
                    <a:gd name="T13" fmla="*/ 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51" y="4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4" name="Freeform 696"/>
                <p:cNvSpPr>
                  <a:spLocks/>
                </p:cNvSpPr>
                <p:nvPr/>
              </p:nvSpPr>
              <p:spPr bwMode="auto">
                <a:xfrm>
                  <a:off x="4210" y="3734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22 w 22"/>
                    <a:gd name="T5" fmla="*/ 37 h 37"/>
                    <a:gd name="T6" fmla="*/ 22 w 22"/>
                    <a:gd name="T7" fmla="*/ 37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5" name="Freeform 697"/>
                <p:cNvSpPr>
                  <a:spLocks/>
                </p:cNvSpPr>
                <p:nvPr/>
              </p:nvSpPr>
              <p:spPr bwMode="auto">
                <a:xfrm>
                  <a:off x="4210" y="3734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22 w 22"/>
                    <a:gd name="T5" fmla="*/ 37 h 37"/>
                    <a:gd name="T6" fmla="*/ 22 w 22"/>
                    <a:gd name="T7" fmla="*/ 37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6" name="Freeform 698"/>
                <p:cNvSpPr>
                  <a:spLocks/>
                </p:cNvSpPr>
                <p:nvPr/>
              </p:nvSpPr>
              <p:spPr bwMode="auto">
                <a:xfrm>
                  <a:off x="4210" y="3734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0 w 22"/>
                    <a:gd name="T5" fmla="*/ 0 h 37"/>
                    <a:gd name="T6" fmla="*/ 0 w 22"/>
                    <a:gd name="T7" fmla="*/ 0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7" name="Freeform 699"/>
                <p:cNvSpPr>
                  <a:spLocks/>
                </p:cNvSpPr>
                <p:nvPr/>
              </p:nvSpPr>
              <p:spPr bwMode="auto">
                <a:xfrm>
                  <a:off x="4210" y="3734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0 w 22"/>
                    <a:gd name="T5" fmla="*/ 0 h 37"/>
                    <a:gd name="T6" fmla="*/ 0 w 22"/>
                    <a:gd name="T7" fmla="*/ 0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8" name="Freeform 700"/>
                <p:cNvSpPr>
                  <a:spLocks/>
                </p:cNvSpPr>
                <p:nvPr/>
              </p:nvSpPr>
              <p:spPr bwMode="auto">
                <a:xfrm>
                  <a:off x="4210" y="3734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22 w 22"/>
                    <a:gd name="T5" fmla="*/ 37 h 37"/>
                    <a:gd name="T6" fmla="*/ 22 w 22"/>
                    <a:gd name="T7" fmla="*/ 37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9" name="Freeform 701"/>
                <p:cNvSpPr>
                  <a:spLocks/>
                </p:cNvSpPr>
                <p:nvPr/>
              </p:nvSpPr>
              <p:spPr bwMode="auto">
                <a:xfrm>
                  <a:off x="4210" y="3734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22 w 22"/>
                    <a:gd name="T5" fmla="*/ 37 h 37"/>
                    <a:gd name="T6" fmla="*/ 22 w 22"/>
                    <a:gd name="T7" fmla="*/ 37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0" name="Freeform 702"/>
                <p:cNvSpPr>
                  <a:spLocks/>
                </p:cNvSpPr>
                <p:nvPr/>
              </p:nvSpPr>
              <p:spPr bwMode="auto">
                <a:xfrm>
                  <a:off x="4210" y="3734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0 w 22"/>
                    <a:gd name="T5" fmla="*/ 0 h 37"/>
                    <a:gd name="T6" fmla="*/ 0 w 22"/>
                    <a:gd name="T7" fmla="*/ 0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1" name="Freeform 703"/>
                <p:cNvSpPr>
                  <a:spLocks/>
                </p:cNvSpPr>
                <p:nvPr/>
              </p:nvSpPr>
              <p:spPr bwMode="auto">
                <a:xfrm>
                  <a:off x="4210" y="3734"/>
                  <a:ext cx="11" cy="19"/>
                </a:xfrm>
                <a:custGeom>
                  <a:avLst/>
                  <a:gdLst>
                    <a:gd name="T0" fmla="*/ 0 w 22"/>
                    <a:gd name="T1" fmla="*/ 0 h 37"/>
                    <a:gd name="T2" fmla="*/ 0 w 22"/>
                    <a:gd name="T3" fmla="*/ 0 h 37"/>
                    <a:gd name="T4" fmla="*/ 0 w 22"/>
                    <a:gd name="T5" fmla="*/ 0 h 37"/>
                    <a:gd name="T6" fmla="*/ 0 w 22"/>
                    <a:gd name="T7" fmla="*/ 0 h 37"/>
                    <a:gd name="T8" fmla="*/ 22 w 22"/>
                    <a:gd name="T9" fmla="*/ 37 h 37"/>
                    <a:gd name="T10" fmla="*/ 0 w 22"/>
                    <a:gd name="T11" fmla="*/ 0 h 37"/>
                    <a:gd name="T12" fmla="*/ 0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2" name="Freeform 704"/>
                <p:cNvSpPr>
                  <a:spLocks/>
                </p:cNvSpPr>
                <p:nvPr/>
              </p:nvSpPr>
              <p:spPr bwMode="auto">
                <a:xfrm>
                  <a:off x="4288" y="3681"/>
                  <a:ext cx="14" cy="18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29 w 29"/>
                    <a:gd name="T5" fmla="*/ 37 h 37"/>
                    <a:gd name="T6" fmla="*/ 29 w 29"/>
                    <a:gd name="T7" fmla="*/ 37 h 37"/>
                    <a:gd name="T8" fmla="*/ 22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3" name="Freeform 705"/>
                <p:cNvSpPr>
                  <a:spLocks/>
                </p:cNvSpPr>
                <p:nvPr/>
              </p:nvSpPr>
              <p:spPr bwMode="auto">
                <a:xfrm>
                  <a:off x="4288" y="3681"/>
                  <a:ext cx="14" cy="18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29 w 29"/>
                    <a:gd name="T5" fmla="*/ 37 h 37"/>
                    <a:gd name="T6" fmla="*/ 29 w 29"/>
                    <a:gd name="T7" fmla="*/ 37 h 37"/>
                    <a:gd name="T8" fmla="*/ 22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4" name="Freeform 706"/>
                <p:cNvSpPr>
                  <a:spLocks/>
                </p:cNvSpPr>
                <p:nvPr/>
              </p:nvSpPr>
              <p:spPr bwMode="auto">
                <a:xfrm>
                  <a:off x="4288" y="3681"/>
                  <a:ext cx="14" cy="18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0 w 29"/>
                    <a:gd name="T5" fmla="*/ 0 h 37"/>
                    <a:gd name="T6" fmla="*/ 0 w 29"/>
                    <a:gd name="T7" fmla="*/ 0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5" name="Freeform 707"/>
                <p:cNvSpPr>
                  <a:spLocks/>
                </p:cNvSpPr>
                <p:nvPr/>
              </p:nvSpPr>
              <p:spPr bwMode="auto">
                <a:xfrm>
                  <a:off x="4288" y="3681"/>
                  <a:ext cx="14" cy="18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0 w 29"/>
                    <a:gd name="T5" fmla="*/ 0 h 37"/>
                    <a:gd name="T6" fmla="*/ 0 w 29"/>
                    <a:gd name="T7" fmla="*/ 0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6" name="Freeform 708"/>
                <p:cNvSpPr>
                  <a:spLocks/>
                </p:cNvSpPr>
                <p:nvPr/>
              </p:nvSpPr>
              <p:spPr bwMode="auto">
                <a:xfrm>
                  <a:off x="4288" y="3681"/>
                  <a:ext cx="14" cy="18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29 w 29"/>
                    <a:gd name="T5" fmla="*/ 37 h 37"/>
                    <a:gd name="T6" fmla="*/ 29 w 29"/>
                    <a:gd name="T7" fmla="*/ 37 h 37"/>
                    <a:gd name="T8" fmla="*/ 22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7" name="Freeform 709"/>
                <p:cNvSpPr>
                  <a:spLocks/>
                </p:cNvSpPr>
                <p:nvPr/>
              </p:nvSpPr>
              <p:spPr bwMode="auto">
                <a:xfrm>
                  <a:off x="4288" y="3681"/>
                  <a:ext cx="14" cy="18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29 w 29"/>
                    <a:gd name="T5" fmla="*/ 37 h 37"/>
                    <a:gd name="T6" fmla="*/ 29 w 29"/>
                    <a:gd name="T7" fmla="*/ 37 h 37"/>
                    <a:gd name="T8" fmla="*/ 22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8" name="Freeform 710"/>
                <p:cNvSpPr>
                  <a:spLocks/>
                </p:cNvSpPr>
                <p:nvPr/>
              </p:nvSpPr>
              <p:spPr bwMode="auto">
                <a:xfrm>
                  <a:off x="4288" y="3681"/>
                  <a:ext cx="14" cy="18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0 w 29"/>
                    <a:gd name="T5" fmla="*/ 0 h 37"/>
                    <a:gd name="T6" fmla="*/ 0 w 29"/>
                    <a:gd name="T7" fmla="*/ 0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9" name="Freeform 711"/>
                <p:cNvSpPr>
                  <a:spLocks/>
                </p:cNvSpPr>
                <p:nvPr/>
              </p:nvSpPr>
              <p:spPr bwMode="auto">
                <a:xfrm>
                  <a:off x="4288" y="3681"/>
                  <a:ext cx="14" cy="18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0 w 29"/>
                    <a:gd name="T5" fmla="*/ 0 h 37"/>
                    <a:gd name="T6" fmla="*/ 0 w 29"/>
                    <a:gd name="T7" fmla="*/ 0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0" name="Freeform 712"/>
                <p:cNvSpPr>
                  <a:spLocks/>
                </p:cNvSpPr>
                <p:nvPr/>
              </p:nvSpPr>
              <p:spPr bwMode="auto">
                <a:xfrm>
                  <a:off x="4292" y="3673"/>
                  <a:ext cx="25" cy="23"/>
                </a:xfrm>
                <a:custGeom>
                  <a:avLst/>
                  <a:gdLst>
                    <a:gd name="T0" fmla="*/ 0 w 51"/>
                    <a:gd name="T1" fmla="*/ 0 h 45"/>
                    <a:gd name="T2" fmla="*/ 0 w 51"/>
                    <a:gd name="T3" fmla="*/ 0 h 45"/>
                    <a:gd name="T4" fmla="*/ 51 w 51"/>
                    <a:gd name="T5" fmla="*/ 37 h 45"/>
                    <a:gd name="T6" fmla="*/ 51 w 51"/>
                    <a:gd name="T7" fmla="*/ 37 h 45"/>
                    <a:gd name="T8" fmla="*/ 36 w 51"/>
                    <a:gd name="T9" fmla="*/ 45 h 45"/>
                    <a:gd name="T10" fmla="*/ 0 w 51"/>
                    <a:gd name="T11" fmla="*/ 0 h 45"/>
                    <a:gd name="T12" fmla="*/ 0 w 51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lnTo>
                        <a:pt x="36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1" name="Freeform 713"/>
                <p:cNvSpPr>
                  <a:spLocks/>
                </p:cNvSpPr>
                <p:nvPr/>
              </p:nvSpPr>
              <p:spPr bwMode="auto">
                <a:xfrm>
                  <a:off x="4292" y="3673"/>
                  <a:ext cx="25" cy="23"/>
                </a:xfrm>
                <a:custGeom>
                  <a:avLst/>
                  <a:gdLst>
                    <a:gd name="T0" fmla="*/ 0 w 51"/>
                    <a:gd name="T1" fmla="*/ 0 h 45"/>
                    <a:gd name="T2" fmla="*/ 0 w 51"/>
                    <a:gd name="T3" fmla="*/ 0 h 45"/>
                    <a:gd name="T4" fmla="*/ 51 w 51"/>
                    <a:gd name="T5" fmla="*/ 37 h 45"/>
                    <a:gd name="T6" fmla="*/ 51 w 51"/>
                    <a:gd name="T7" fmla="*/ 37 h 45"/>
                    <a:gd name="T8" fmla="*/ 36 w 51"/>
                    <a:gd name="T9" fmla="*/ 45 h 45"/>
                    <a:gd name="T10" fmla="*/ 0 w 51"/>
                    <a:gd name="T11" fmla="*/ 0 h 45"/>
                    <a:gd name="T12" fmla="*/ 0 w 51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lnTo>
                        <a:pt x="36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2" name="Freeform 714"/>
                <p:cNvSpPr>
                  <a:spLocks/>
                </p:cNvSpPr>
                <p:nvPr/>
              </p:nvSpPr>
              <p:spPr bwMode="auto">
                <a:xfrm>
                  <a:off x="4292" y="3670"/>
                  <a:ext cx="25" cy="22"/>
                </a:xfrm>
                <a:custGeom>
                  <a:avLst/>
                  <a:gdLst>
                    <a:gd name="T0" fmla="*/ 0 w 51"/>
                    <a:gd name="T1" fmla="*/ 7 h 44"/>
                    <a:gd name="T2" fmla="*/ 0 w 51"/>
                    <a:gd name="T3" fmla="*/ 7 h 44"/>
                    <a:gd name="T4" fmla="*/ 21 w 51"/>
                    <a:gd name="T5" fmla="*/ 0 h 44"/>
                    <a:gd name="T6" fmla="*/ 21 w 51"/>
                    <a:gd name="T7" fmla="*/ 0 h 44"/>
                    <a:gd name="T8" fmla="*/ 51 w 51"/>
                    <a:gd name="T9" fmla="*/ 44 h 44"/>
                    <a:gd name="T10" fmla="*/ 0 w 51"/>
                    <a:gd name="T11" fmla="*/ 7 h 44"/>
                    <a:gd name="T12" fmla="*/ 0 w 51"/>
                    <a:gd name="T13" fmla="*/ 7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4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51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3" name="Freeform 715"/>
                <p:cNvSpPr>
                  <a:spLocks/>
                </p:cNvSpPr>
                <p:nvPr/>
              </p:nvSpPr>
              <p:spPr bwMode="auto">
                <a:xfrm>
                  <a:off x="4292" y="3670"/>
                  <a:ext cx="25" cy="22"/>
                </a:xfrm>
                <a:custGeom>
                  <a:avLst/>
                  <a:gdLst>
                    <a:gd name="T0" fmla="*/ 0 w 51"/>
                    <a:gd name="T1" fmla="*/ 7 h 44"/>
                    <a:gd name="T2" fmla="*/ 0 w 51"/>
                    <a:gd name="T3" fmla="*/ 7 h 44"/>
                    <a:gd name="T4" fmla="*/ 21 w 51"/>
                    <a:gd name="T5" fmla="*/ 0 h 44"/>
                    <a:gd name="T6" fmla="*/ 21 w 51"/>
                    <a:gd name="T7" fmla="*/ 0 h 44"/>
                    <a:gd name="T8" fmla="*/ 51 w 51"/>
                    <a:gd name="T9" fmla="*/ 44 h 44"/>
                    <a:gd name="T10" fmla="*/ 0 w 51"/>
                    <a:gd name="T11" fmla="*/ 7 h 44"/>
                    <a:gd name="T12" fmla="*/ 0 w 51"/>
                    <a:gd name="T13" fmla="*/ 7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4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51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4" name="Freeform 716"/>
                <p:cNvSpPr>
                  <a:spLocks/>
                </p:cNvSpPr>
                <p:nvPr/>
              </p:nvSpPr>
              <p:spPr bwMode="auto">
                <a:xfrm>
                  <a:off x="4321" y="3658"/>
                  <a:ext cx="15" cy="19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29 w 29"/>
                    <a:gd name="T5" fmla="*/ 37 h 37"/>
                    <a:gd name="T6" fmla="*/ 29 w 29"/>
                    <a:gd name="T7" fmla="*/ 37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5" name="Freeform 717"/>
                <p:cNvSpPr>
                  <a:spLocks/>
                </p:cNvSpPr>
                <p:nvPr/>
              </p:nvSpPr>
              <p:spPr bwMode="auto">
                <a:xfrm>
                  <a:off x="4321" y="3658"/>
                  <a:ext cx="15" cy="19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29 w 29"/>
                    <a:gd name="T5" fmla="*/ 37 h 37"/>
                    <a:gd name="T6" fmla="*/ 29 w 29"/>
                    <a:gd name="T7" fmla="*/ 37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6" name="Freeform 718"/>
                <p:cNvSpPr>
                  <a:spLocks/>
                </p:cNvSpPr>
                <p:nvPr/>
              </p:nvSpPr>
              <p:spPr bwMode="auto">
                <a:xfrm>
                  <a:off x="4321" y="3658"/>
                  <a:ext cx="15" cy="19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7 w 29"/>
                    <a:gd name="T5" fmla="*/ 0 h 37"/>
                    <a:gd name="T6" fmla="*/ 7 w 29"/>
                    <a:gd name="T7" fmla="*/ 0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7" name="Freeform 719"/>
                <p:cNvSpPr>
                  <a:spLocks/>
                </p:cNvSpPr>
                <p:nvPr/>
              </p:nvSpPr>
              <p:spPr bwMode="auto">
                <a:xfrm>
                  <a:off x="4321" y="3658"/>
                  <a:ext cx="15" cy="19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7 w 29"/>
                    <a:gd name="T5" fmla="*/ 0 h 37"/>
                    <a:gd name="T6" fmla="*/ 7 w 29"/>
                    <a:gd name="T7" fmla="*/ 0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8" name="Freeform 720"/>
                <p:cNvSpPr>
                  <a:spLocks/>
                </p:cNvSpPr>
                <p:nvPr/>
              </p:nvSpPr>
              <p:spPr bwMode="auto">
                <a:xfrm>
                  <a:off x="4321" y="3658"/>
                  <a:ext cx="15" cy="19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29 w 29"/>
                    <a:gd name="T5" fmla="*/ 37 h 37"/>
                    <a:gd name="T6" fmla="*/ 29 w 29"/>
                    <a:gd name="T7" fmla="*/ 37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9" name="Freeform 721"/>
                <p:cNvSpPr>
                  <a:spLocks/>
                </p:cNvSpPr>
                <p:nvPr/>
              </p:nvSpPr>
              <p:spPr bwMode="auto">
                <a:xfrm>
                  <a:off x="4321" y="3658"/>
                  <a:ext cx="15" cy="19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29 w 29"/>
                    <a:gd name="T5" fmla="*/ 37 h 37"/>
                    <a:gd name="T6" fmla="*/ 29 w 29"/>
                    <a:gd name="T7" fmla="*/ 37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0" name="Freeform 722"/>
                <p:cNvSpPr>
                  <a:spLocks/>
                </p:cNvSpPr>
                <p:nvPr/>
              </p:nvSpPr>
              <p:spPr bwMode="auto">
                <a:xfrm>
                  <a:off x="4321" y="3658"/>
                  <a:ext cx="15" cy="19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7 w 29"/>
                    <a:gd name="T5" fmla="*/ 0 h 37"/>
                    <a:gd name="T6" fmla="*/ 7 w 29"/>
                    <a:gd name="T7" fmla="*/ 0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1" name="Freeform 723"/>
                <p:cNvSpPr>
                  <a:spLocks/>
                </p:cNvSpPr>
                <p:nvPr/>
              </p:nvSpPr>
              <p:spPr bwMode="auto">
                <a:xfrm>
                  <a:off x="4321" y="3658"/>
                  <a:ext cx="15" cy="19"/>
                </a:xfrm>
                <a:custGeom>
                  <a:avLst/>
                  <a:gdLst>
                    <a:gd name="T0" fmla="*/ 0 w 29"/>
                    <a:gd name="T1" fmla="*/ 0 h 37"/>
                    <a:gd name="T2" fmla="*/ 0 w 29"/>
                    <a:gd name="T3" fmla="*/ 0 h 37"/>
                    <a:gd name="T4" fmla="*/ 7 w 29"/>
                    <a:gd name="T5" fmla="*/ 0 h 37"/>
                    <a:gd name="T6" fmla="*/ 7 w 29"/>
                    <a:gd name="T7" fmla="*/ 0 h 37"/>
                    <a:gd name="T8" fmla="*/ 29 w 29"/>
                    <a:gd name="T9" fmla="*/ 37 h 37"/>
                    <a:gd name="T10" fmla="*/ 0 w 29"/>
                    <a:gd name="T11" fmla="*/ 0 h 37"/>
                    <a:gd name="T12" fmla="*/ 0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2" name="Freeform 724"/>
                <p:cNvSpPr>
                  <a:spLocks/>
                </p:cNvSpPr>
                <p:nvPr/>
              </p:nvSpPr>
              <p:spPr bwMode="auto">
                <a:xfrm>
                  <a:off x="4313" y="3621"/>
                  <a:ext cx="45" cy="67"/>
                </a:xfrm>
                <a:custGeom>
                  <a:avLst/>
                  <a:gdLst>
                    <a:gd name="T0" fmla="*/ 88 w 88"/>
                    <a:gd name="T1" fmla="*/ 134 h 134"/>
                    <a:gd name="T2" fmla="*/ 88 w 88"/>
                    <a:gd name="T3" fmla="*/ 134 h 134"/>
                    <a:gd name="T4" fmla="*/ 44 w 88"/>
                    <a:gd name="T5" fmla="*/ 0 h 134"/>
                    <a:gd name="T6" fmla="*/ 44 w 88"/>
                    <a:gd name="T7" fmla="*/ 0 h 134"/>
                    <a:gd name="T8" fmla="*/ 0 w 88"/>
                    <a:gd name="T9" fmla="*/ 29 h 134"/>
                    <a:gd name="T10" fmla="*/ 88 w 88"/>
                    <a:gd name="T11" fmla="*/ 134 h 134"/>
                    <a:gd name="T12" fmla="*/ 88 w 88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34">
                      <a:moveTo>
                        <a:pt x="88" y="134"/>
                      </a:moveTo>
                      <a:lnTo>
                        <a:pt x="88" y="134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9"/>
                      </a:lnTo>
                      <a:lnTo>
                        <a:pt x="88" y="134"/>
                      </a:lnTo>
                      <a:lnTo>
                        <a:pt x="88" y="13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3" name="Freeform 725"/>
                <p:cNvSpPr>
                  <a:spLocks/>
                </p:cNvSpPr>
                <p:nvPr/>
              </p:nvSpPr>
              <p:spPr bwMode="auto">
                <a:xfrm>
                  <a:off x="4313" y="3621"/>
                  <a:ext cx="45" cy="67"/>
                </a:xfrm>
                <a:custGeom>
                  <a:avLst/>
                  <a:gdLst>
                    <a:gd name="T0" fmla="*/ 88 w 88"/>
                    <a:gd name="T1" fmla="*/ 134 h 134"/>
                    <a:gd name="T2" fmla="*/ 88 w 88"/>
                    <a:gd name="T3" fmla="*/ 134 h 134"/>
                    <a:gd name="T4" fmla="*/ 44 w 88"/>
                    <a:gd name="T5" fmla="*/ 0 h 134"/>
                    <a:gd name="T6" fmla="*/ 44 w 88"/>
                    <a:gd name="T7" fmla="*/ 0 h 134"/>
                    <a:gd name="T8" fmla="*/ 0 w 88"/>
                    <a:gd name="T9" fmla="*/ 29 h 134"/>
                    <a:gd name="T10" fmla="*/ 88 w 88"/>
                    <a:gd name="T11" fmla="*/ 134 h 134"/>
                    <a:gd name="T12" fmla="*/ 88 w 88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34">
                      <a:moveTo>
                        <a:pt x="88" y="134"/>
                      </a:moveTo>
                      <a:lnTo>
                        <a:pt x="88" y="134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9"/>
                      </a:lnTo>
                      <a:lnTo>
                        <a:pt x="88" y="134"/>
                      </a:lnTo>
                      <a:lnTo>
                        <a:pt x="88" y="13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4" name="Freeform 726"/>
                <p:cNvSpPr>
                  <a:spLocks/>
                </p:cNvSpPr>
                <p:nvPr/>
              </p:nvSpPr>
              <p:spPr bwMode="auto">
                <a:xfrm>
                  <a:off x="4336" y="3621"/>
                  <a:ext cx="40" cy="67"/>
                </a:xfrm>
                <a:custGeom>
                  <a:avLst/>
                  <a:gdLst>
                    <a:gd name="T0" fmla="*/ 44 w 80"/>
                    <a:gd name="T1" fmla="*/ 134 h 134"/>
                    <a:gd name="T2" fmla="*/ 44 w 80"/>
                    <a:gd name="T3" fmla="*/ 134 h 134"/>
                    <a:gd name="T4" fmla="*/ 80 w 80"/>
                    <a:gd name="T5" fmla="*/ 104 h 134"/>
                    <a:gd name="T6" fmla="*/ 80 w 80"/>
                    <a:gd name="T7" fmla="*/ 104 h 134"/>
                    <a:gd name="T8" fmla="*/ 0 w 80"/>
                    <a:gd name="T9" fmla="*/ 0 h 134"/>
                    <a:gd name="T10" fmla="*/ 44 w 80"/>
                    <a:gd name="T11" fmla="*/ 134 h 134"/>
                    <a:gd name="T12" fmla="*/ 44 w 80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134">
                      <a:moveTo>
                        <a:pt x="44" y="134"/>
                      </a:moveTo>
                      <a:lnTo>
                        <a:pt x="44" y="134"/>
                      </a:lnTo>
                      <a:lnTo>
                        <a:pt x="80" y="104"/>
                      </a:lnTo>
                      <a:lnTo>
                        <a:pt x="80" y="104"/>
                      </a:lnTo>
                      <a:lnTo>
                        <a:pt x="0" y="0"/>
                      </a:lnTo>
                      <a:lnTo>
                        <a:pt x="44" y="134"/>
                      </a:lnTo>
                      <a:lnTo>
                        <a:pt x="44" y="13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5" name="Freeform 727"/>
                <p:cNvSpPr>
                  <a:spLocks/>
                </p:cNvSpPr>
                <p:nvPr/>
              </p:nvSpPr>
              <p:spPr bwMode="auto">
                <a:xfrm>
                  <a:off x="4336" y="3621"/>
                  <a:ext cx="40" cy="67"/>
                </a:xfrm>
                <a:custGeom>
                  <a:avLst/>
                  <a:gdLst>
                    <a:gd name="T0" fmla="*/ 44 w 80"/>
                    <a:gd name="T1" fmla="*/ 134 h 134"/>
                    <a:gd name="T2" fmla="*/ 44 w 80"/>
                    <a:gd name="T3" fmla="*/ 134 h 134"/>
                    <a:gd name="T4" fmla="*/ 80 w 80"/>
                    <a:gd name="T5" fmla="*/ 104 h 134"/>
                    <a:gd name="T6" fmla="*/ 80 w 80"/>
                    <a:gd name="T7" fmla="*/ 104 h 134"/>
                    <a:gd name="T8" fmla="*/ 0 w 80"/>
                    <a:gd name="T9" fmla="*/ 0 h 134"/>
                    <a:gd name="T10" fmla="*/ 44 w 80"/>
                    <a:gd name="T11" fmla="*/ 134 h 134"/>
                    <a:gd name="T12" fmla="*/ 44 w 80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134">
                      <a:moveTo>
                        <a:pt x="44" y="134"/>
                      </a:moveTo>
                      <a:lnTo>
                        <a:pt x="44" y="134"/>
                      </a:lnTo>
                      <a:lnTo>
                        <a:pt x="80" y="104"/>
                      </a:lnTo>
                      <a:lnTo>
                        <a:pt x="80" y="104"/>
                      </a:lnTo>
                      <a:lnTo>
                        <a:pt x="0" y="0"/>
                      </a:lnTo>
                      <a:lnTo>
                        <a:pt x="44" y="134"/>
                      </a:lnTo>
                      <a:lnTo>
                        <a:pt x="44" y="13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6" name="Freeform 728"/>
                <p:cNvSpPr>
                  <a:spLocks/>
                </p:cNvSpPr>
                <p:nvPr/>
              </p:nvSpPr>
              <p:spPr bwMode="auto">
                <a:xfrm>
                  <a:off x="4336" y="3606"/>
                  <a:ext cx="40" cy="67"/>
                </a:xfrm>
                <a:custGeom>
                  <a:avLst/>
                  <a:gdLst>
                    <a:gd name="T0" fmla="*/ 80 w 80"/>
                    <a:gd name="T1" fmla="*/ 134 h 134"/>
                    <a:gd name="T2" fmla="*/ 80 w 80"/>
                    <a:gd name="T3" fmla="*/ 134 h 134"/>
                    <a:gd name="T4" fmla="*/ 29 w 80"/>
                    <a:gd name="T5" fmla="*/ 0 h 134"/>
                    <a:gd name="T6" fmla="*/ 29 w 80"/>
                    <a:gd name="T7" fmla="*/ 0 h 134"/>
                    <a:gd name="T8" fmla="*/ 0 w 80"/>
                    <a:gd name="T9" fmla="*/ 30 h 134"/>
                    <a:gd name="T10" fmla="*/ 80 w 80"/>
                    <a:gd name="T11" fmla="*/ 134 h 134"/>
                    <a:gd name="T12" fmla="*/ 80 w 80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134">
                      <a:moveTo>
                        <a:pt x="80" y="134"/>
                      </a:moveTo>
                      <a:lnTo>
                        <a:pt x="80" y="134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80" y="134"/>
                      </a:lnTo>
                      <a:lnTo>
                        <a:pt x="80" y="13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7" name="Freeform 729"/>
                <p:cNvSpPr>
                  <a:spLocks/>
                </p:cNvSpPr>
                <p:nvPr/>
              </p:nvSpPr>
              <p:spPr bwMode="auto">
                <a:xfrm>
                  <a:off x="4336" y="3606"/>
                  <a:ext cx="40" cy="67"/>
                </a:xfrm>
                <a:custGeom>
                  <a:avLst/>
                  <a:gdLst>
                    <a:gd name="T0" fmla="*/ 80 w 80"/>
                    <a:gd name="T1" fmla="*/ 134 h 134"/>
                    <a:gd name="T2" fmla="*/ 80 w 80"/>
                    <a:gd name="T3" fmla="*/ 134 h 134"/>
                    <a:gd name="T4" fmla="*/ 29 w 80"/>
                    <a:gd name="T5" fmla="*/ 0 h 134"/>
                    <a:gd name="T6" fmla="*/ 29 w 80"/>
                    <a:gd name="T7" fmla="*/ 0 h 134"/>
                    <a:gd name="T8" fmla="*/ 0 w 80"/>
                    <a:gd name="T9" fmla="*/ 30 h 134"/>
                    <a:gd name="T10" fmla="*/ 80 w 80"/>
                    <a:gd name="T11" fmla="*/ 134 h 134"/>
                    <a:gd name="T12" fmla="*/ 80 w 80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134">
                      <a:moveTo>
                        <a:pt x="80" y="134"/>
                      </a:moveTo>
                      <a:lnTo>
                        <a:pt x="80" y="134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80" y="134"/>
                      </a:lnTo>
                      <a:lnTo>
                        <a:pt x="80" y="13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8" name="Freeform 730"/>
                <p:cNvSpPr>
                  <a:spLocks/>
                </p:cNvSpPr>
                <p:nvPr/>
              </p:nvSpPr>
              <p:spPr bwMode="auto">
                <a:xfrm>
                  <a:off x="4350" y="3606"/>
                  <a:ext cx="45" cy="67"/>
                </a:xfrm>
                <a:custGeom>
                  <a:avLst/>
                  <a:gdLst>
                    <a:gd name="T0" fmla="*/ 51 w 88"/>
                    <a:gd name="T1" fmla="*/ 134 h 134"/>
                    <a:gd name="T2" fmla="*/ 51 w 88"/>
                    <a:gd name="T3" fmla="*/ 134 h 134"/>
                    <a:gd name="T4" fmla="*/ 88 w 88"/>
                    <a:gd name="T5" fmla="*/ 104 h 134"/>
                    <a:gd name="T6" fmla="*/ 88 w 88"/>
                    <a:gd name="T7" fmla="*/ 104 h 134"/>
                    <a:gd name="T8" fmla="*/ 0 w 88"/>
                    <a:gd name="T9" fmla="*/ 0 h 134"/>
                    <a:gd name="T10" fmla="*/ 51 w 88"/>
                    <a:gd name="T11" fmla="*/ 134 h 134"/>
                    <a:gd name="T12" fmla="*/ 51 w 88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34">
                      <a:moveTo>
                        <a:pt x="51" y="134"/>
                      </a:moveTo>
                      <a:lnTo>
                        <a:pt x="51" y="134"/>
                      </a:lnTo>
                      <a:lnTo>
                        <a:pt x="88" y="104"/>
                      </a:lnTo>
                      <a:lnTo>
                        <a:pt x="88" y="104"/>
                      </a:lnTo>
                      <a:lnTo>
                        <a:pt x="0" y="0"/>
                      </a:lnTo>
                      <a:lnTo>
                        <a:pt x="51" y="134"/>
                      </a:lnTo>
                      <a:lnTo>
                        <a:pt x="51" y="13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9" name="Freeform 731"/>
                <p:cNvSpPr>
                  <a:spLocks/>
                </p:cNvSpPr>
                <p:nvPr/>
              </p:nvSpPr>
              <p:spPr bwMode="auto">
                <a:xfrm>
                  <a:off x="4350" y="3606"/>
                  <a:ext cx="45" cy="67"/>
                </a:xfrm>
                <a:custGeom>
                  <a:avLst/>
                  <a:gdLst>
                    <a:gd name="T0" fmla="*/ 51 w 88"/>
                    <a:gd name="T1" fmla="*/ 134 h 134"/>
                    <a:gd name="T2" fmla="*/ 51 w 88"/>
                    <a:gd name="T3" fmla="*/ 134 h 134"/>
                    <a:gd name="T4" fmla="*/ 88 w 88"/>
                    <a:gd name="T5" fmla="*/ 104 h 134"/>
                    <a:gd name="T6" fmla="*/ 88 w 88"/>
                    <a:gd name="T7" fmla="*/ 104 h 134"/>
                    <a:gd name="T8" fmla="*/ 0 w 88"/>
                    <a:gd name="T9" fmla="*/ 0 h 134"/>
                    <a:gd name="T10" fmla="*/ 51 w 88"/>
                    <a:gd name="T11" fmla="*/ 134 h 134"/>
                    <a:gd name="T12" fmla="*/ 51 w 88"/>
                    <a:gd name="T13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34">
                      <a:moveTo>
                        <a:pt x="51" y="134"/>
                      </a:moveTo>
                      <a:lnTo>
                        <a:pt x="51" y="134"/>
                      </a:lnTo>
                      <a:lnTo>
                        <a:pt x="88" y="104"/>
                      </a:lnTo>
                      <a:lnTo>
                        <a:pt x="88" y="104"/>
                      </a:lnTo>
                      <a:lnTo>
                        <a:pt x="0" y="0"/>
                      </a:lnTo>
                      <a:lnTo>
                        <a:pt x="51" y="134"/>
                      </a:lnTo>
                      <a:lnTo>
                        <a:pt x="51" y="13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0" name="Freeform 732"/>
                <p:cNvSpPr>
                  <a:spLocks/>
                </p:cNvSpPr>
                <p:nvPr/>
              </p:nvSpPr>
              <p:spPr bwMode="auto">
                <a:xfrm>
                  <a:off x="4372" y="3617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30 h 30"/>
                    <a:gd name="T6" fmla="*/ 37 w 37"/>
                    <a:gd name="T7" fmla="*/ 30 h 30"/>
                    <a:gd name="T8" fmla="*/ 29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1" name="Freeform 733"/>
                <p:cNvSpPr>
                  <a:spLocks/>
                </p:cNvSpPr>
                <p:nvPr/>
              </p:nvSpPr>
              <p:spPr bwMode="auto">
                <a:xfrm>
                  <a:off x="4372" y="3617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30 h 30"/>
                    <a:gd name="T6" fmla="*/ 37 w 37"/>
                    <a:gd name="T7" fmla="*/ 30 h 30"/>
                    <a:gd name="T8" fmla="*/ 29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2" name="Freeform 734"/>
                <p:cNvSpPr>
                  <a:spLocks/>
                </p:cNvSpPr>
                <p:nvPr/>
              </p:nvSpPr>
              <p:spPr bwMode="auto">
                <a:xfrm>
                  <a:off x="4372" y="3617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0 w 37"/>
                    <a:gd name="T5" fmla="*/ 0 h 30"/>
                    <a:gd name="T6" fmla="*/ 0 w 37"/>
                    <a:gd name="T7" fmla="*/ 0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3" name="Freeform 735"/>
                <p:cNvSpPr>
                  <a:spLocks/>
                </p:cNvSpPr>
                <p:nvPr/>
              </p:nvSpPr>
              <p:spPr bwMode="auto">
                <a:xfrm>
                  <a:off x="4372" y="3617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0 w 37"/>
                    <a:gd name="T5" fmla="*/ 0 h 30"/>
                    <a:gd name="T6" fmla="*/ 0 w 37"/>
                    <a:gd name="T7" fmla="*/ 0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4" name="Freeform 736"/>
                <p:cNvSpPr>
                  <a:spLocks/>
                </p:cNvSpPr>
                <p:nvPr/>
              </p:nvSpPr>
              <p:spPr bwMode="auto">
                <a:xfrm>
                  <a:off x="4372" y="3617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30 h 30"/>
                    <a:gd name="T6" fmla="*/ 37 w 37"/>
                    <a:gd name="T7" fmla="*/ 30 h 30"/>
                    <a:gd name="T8" fmla="*/ 29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5" name="Freeform 737"/>
                <p:cNvSpPr>
                  <a:spLocks/>
                </p:cNvSpPr>
                <p:nvPr/>
              </p:nvSpPr>
              <p:spPr bwMode="auto">
                <a:xfrm>
                  <a:off x="4372" y="3617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30 h 30"/>
                    <a:gd name="T6" fmla="*/ 37 w 37"/>
                    <a:gd name="T7" fmla="*/ 30 h 30"/>
                    <a:gd name="T8" fmla="*/ 29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6" name="Freeform 738"/>
                <p:cNvSpPr>
                  <a:spLocks/>
                </p:cNvSpPr>
                <p:nvPr/>
              </p:nvSpPr>
              <p:spPr bwMode="auto">
                <a:xfrm>
                  <a:off x="4372" y="3617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0 w 37"/>
                    <a:gd name="T5" fmla="*/ 0 h 30"/>
                    <a:gd name="T6" fmla="*/ 0 w 37"/>
                    <a:gd name="T7" fmla="*/ 0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7" name="Freeform 739"/>
                <p:cNvSpPr>
                  <a:spLocks/>
                </p:cNvSpPr>
                <p:nvPr/>
              </p:nvSpPr>
              <p:spPr bwMode="auto">
                <a:xfrm>
                  <a:off x="4372" y="3617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0 w 37"/>
                    <a:gd name="T5" fmla="*/ 0 h 30"/>
                    <a:gd name="T6" fmla="*/ 0 w 37"/>
                    <a:gd name="T7" fmla="*/ 0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8" name="Freeform 740"/>
                <p:cNvSpPr>
                  <a:spLocks/>
                </p:cNvSpPr>
                <p:nvPr/>
              </p:nvSpPr>
              <p:spPr bwMode="auto">
                <a:xfrm>
                  <a:off x="4384" y="3601"/>
                  <a:ext cx="33" cy="23"/>
                </a:xfrm>
                <a:custGeom>
                  <a:avLst/>
                  <a:gdLst>
                    <a:gd name="T0" fmla="*/ 0 w 66"/>
                    <a:gd name="T1" fmla="*/ 0 h 45"/>
                    <a:gd name="T2" fmla="*/ 0 w 66"/>
                    <a:gd name="T3" fmla="*/ 0 h 45"/>
                    <a:gd name="T4" fmla="*/ 66 w 66"/>
                    <a:gd name="T5" fmla="*/ 15 h 45"/>
                    <a:gd name="T6" fmla="*/ 66 w 66"/>
                    <a:gd name="T7" fmla="*/ 15 h 45"/>
                    <a:gd name="T8" fmla="*/ 37 w 66"/>
                    <a:gd name="T9" fmla="*/ 45 h 45"/>
                    <a:gd name="T10" fmla="*/ 0 w 66"/>
                    <a:gd name="T11" fmla="*/ 0 h 45"/>
                    <a:gd name="T12" fmla="*/ 0 w 66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6" y="15"/>
                      </a:lnTo>
                      <a:lnTo>
                        <a:pt x="66" y="15"/>
                      </a:lnTo>
                      <a:lnTo>
                        <a:pt x="3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9" name="Freeform 741"/>
                <p:cNvSpPr>
                  <a:spLocks/>
                </p:cNvSpPr>
                <p:nvPr/>
              </p:nvSpPr>
              <p:spPr bwMode="auto">
                <a:xfrm>
                  <a:off x="4384" y="3601"/>
                  <a:ext cx="33" cy="23"/>
                </a:xfrm>
                <a:custGeom>
                  <a:avLst/>
                  <a:gdLst>
                    <a:gd name="T0" fmla="*/ 0 w 66"/>
                    <a:gd name="T1" fmla="*/ 0 h 45"/>
                    <a:gd name="T2" fmla="*/ 0 w 66"/>
                    <a:gd name="T3" fmla="*/ 0 h 45"/>
                    <a:gd name="T4" fmla="*/ 66 w 66"/>
                    <a:gd name="T5" fmla="*/ 15 h 45"/>
                    <a:gd name="T6" fmla="*/ 66 w 66"/>
                    <a:gd name="T7" fmla="*/ 15 h 45"/>
                    <a:gd name="T8" fmla="*/ 37 w 66"/>
                    <a:gd name="T9" fmla="*/ 45 h 45"/>
                    <a:gd name="T10" fmla="*/ 0 w 66"/>
                    <a:gd name="T11" fmla="*/ 0 h 45"/>
                    <a:gd name="T12" fmla="*/ 0 w 66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6" y="15"/>
                      </a:lnTo>
                      <a:lnTo>
                        <a:pt x="66" y="15"/>
                      </a:lnTo>
                      <a:lnTo>
                        <a:pt x="3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0" name="Freeform 742"/>
                <p:cNvSpPr>
                  <a:spLocks/>
                </p:cNvSpPr>
                <p:nvPr/>
              </p:nvSpPr>
              <p:spPr bwMode="auto">
                <a:xfrm>
                  <a:off x="4384" y="3590"/>
                  <a:ext cx="33" cy="19"/>
                </a:xfrm>
                <a:custGeom>
                  <a:avLst/>
                  <a:gdLst>
                    <a:gd name="T0" fmla="*/ 0 w 66"/>
                    <a:gd name="T1" fmla="*/ 22 h 37"/>
                    <a:gd name="T2" fmla="*/ 0 w 66"/>
                    <a:gd name="T3" fmla="*/ 22 h 37"/>
                    <a:gd name="T4" fmla="*/ 29 w 66"/>
                    <a:gd name="T5" fmla="*/ 0 h 37"/>
                    <a:gd name="T6" fmla="*/ 29 w 66"/>
                    <a:gd name="T7" fmla="*/ 0 h 37"/>
                    <a:gd name="T8" fmla="*/ 66 w 66"/>
                    <a:gd name="T9" fmla="*/ 37 h 37"/>
                    <a:gd name="T10" fmla="*/ 0 w 66"/>
                    <a:gd name="T11" fmla="*/ 22 h 37"/>
                    <a:gd name="T12" fmla="*/ 0 w 66"/>
                    <a:gd name="T13" fmla="*/ 2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66" y="37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1" name="Freeform 743"/>
                <p:cNvSpPr>
                  <a:spLocks/>
                </p:cNvSpPr>
                <p:nvPr/>
              </p:nvSpPr>
              <p:spPr bwMode="auto">
                <a:xfrm>
                  <a:off x="4384" y="3590"/>
                  <a:ext cx="33" cy="19"/>
                </a:xfrm>
                <a:custGeom>
                  <a:avLst/>
                  <a:gdLst>
                    <a:gd name="T0" fmla="*/ 0 w 66"/>
                    <a:gd name="T1" fmla="*/ 22 h 37"/>
                    <a:gd name="T2" fmla="*/ 0 w 66"/>
                    <a:gd name="T3" fmla="*/ 22 h 37"/>
                    <a:gd name="T4" fmla="*/ 29 w 66"/>
                    <a:gd name="T5" fmla="*/ 0 h 37"/>
                    <a:gd name="T6" fmla="*/ 29 w 66"/>
                    <a:gd name="T7" fmla="*/ 0 h 37"/>
                    <a:gd name="T8" fmla="*/ 66 w 66"/>
                    <a:gd name="T9" fmla="*/ 37 h 37"/>
                    <a:gd name="T10" fmla="*/ 0 w 66"/>
                    <a:gd name="T11" fmla="*/ 22 h 37"/>
                    <a:gd name="T12" fmla="*/ 0 w 66"/>
                    <a:gd name="T13" fmla="*/ 2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66" y="37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2" name="Freeform 744"/>
                <p:cNvSpPr>
                  <a:spLocks/>
                </p:cNvSpPr>
                <p:nvPr/>
              </p:nvSpPr>
              <p:spPr bwMode="auto">
                <a:xfrm>
                  <a:off x="4406" y="3586"/>
                  <a:ext cx="14" cy="15"/>
                </a:xfrm>
                <a:custGeom>
                  <a:avLst/>
                  <a:gdLst>
                    <a:gd name="T0" fmla="*/ 0 w 29"/>
                    <a:gd name="T1" fmla="*/ 0 h 30"/>
                    <a:gd name="T2" fmla="*/ 0 w 29"/>
                    <a:gd name="T3" fmla="*/ 0 h 30"/>
                    <a:gd name="T4" fmla="*/ 29 w 29"/>
                    <a:gd name="T5" fmla="*/ 23 h 30"/>
                    <a:gd name="T6" fmla="*/ 29 w 29"/>
                    <a:gd name="T7" fmla="*/ 23 h 30"/>
                    <a:gd name="T8" fmla="*/ 29 w 29"/>
                    <a:gd name="T9" fmla="*/ 30 h 30"/>
                    <a:gd name="T10" fmla="*/ 0 w 29"/>
                    <a:gd name="T11" fmla="*/ 0 h 30"/>
                    <a:gd name="T12" fmla="*/ 0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23"/>
                      </a:lnTo>
                      <a:lnTo>
                        <a:pt x="29" y="23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3" name="Freeform 745"/>
                <p:cNvSpPr>
                  <a:spLocks/>
                </p:cNvSpPr>
                <p:nvPr/>
              </p:nvSpPr>
              <p:spPr bwMode="auto">
                <a:xfrm>
                  <a:off x="4406" y="3586"/>
                  <a:ext cx="14" cy="15"/>
                </a:xfrm>
                <a:custGeom>
                  <a:avLst/>
                  <a:gdLst>
                    <a:gd name="T0" fmla="*/ 0 w 29"/>
                    <a:gd name="T1" fmla="*/ 0 h 30"/>
                    <a:gd name="T2" fmla="*/ 0 w 29"/>
                    <a:gd name="T3" fmla="*/ 0 h 30"/>
                    <a:gd name="T4" fmla="*/ 29 w 29"/>
                    <a:gd name="T5" fmla="*/ 23 h 30"/>
                    <a:gd name="T6" fmla="*/ 29 w 29"/>
                    <a:gd name="T7" fmla="*/ 23 h 30"/>
                    <a:gd name="T8" fmla="*/ 29 w 29"/>
                    <a:gd name="T9" fmla="*/ 30 h 30"/>
                    <a:gd name="T10" fmla="*/ 0 w 29"/>
                    <a:gd name="T11" fmla="*/ 0 h 30"/>
                    <a:gd name="T12" fmla="*/ 0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23"/>
                      </a:lnTo>
                      <a:lnTo>
                        <a:pt x="29" y="23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4" name="Freeform 746"/>
                <p:cNvSpPr>
                  <a:spLocks/>
                </p:cNvSpPr>
                <p:nvPr/>
              </p:nvSpPr>
              <p:spPr bwMode="auto">
                <a:xfrm>
                  <a:off x="4406" y="3583"/>
                  <a:ext cx="14" cy="15"/>
                </a:xfrm>
                <a:custGeom>
                  <a:avLst/>
                  <a:gdLst>
                    <a:gd name="T0" fmla="*/ 0 w 29"/>
                    <a:gd name="T1" fmla="*/ 7 h 30"/>
                    <a:gd name="T2" fmla="*/ 0 w 29"/>
                    <a:gd name="T3" fmla="*/ 7 h 30"/>
                    <a:gd name="T4" fmla="*/ 0 w 29"/>
                    <a:gd name="T5" fmla="*/ 0 h 30"/>
                    <a:gd name="T6" fmla="*/ 0 w 29"/>
                    <a:gd name="T7" fmla="*/ 0 h 30"/>
                    <a:gd name="T8" fmla="*/ 29 w 29"/>
                    <a:gd name="T9" fmla="*/ 30 h 30"/>
                    <a:gd name="T10" fmla="*/ 0 w 29"/>
                    <a:gd name="T11" fmla="*/ 7 h 30"/>
                    <a:gd name="T12" fmla="*/ 0 w 29"/>
                    <a:gd name="T13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5" name="Freeform 747"/>
                <p:cNvSpPr>
                  <a:spLocks/>
                </p:cNvSpPr>
                <p:nvPr/>
              </p:nvSpPr>
              <p:spPr bwMode="auto">
                <a:xfrm>
                  <a:off x="4406" y="3583"/>
                  <a:ext cx="14" cy="15"/>
                </a:xfrm>
                <a:custGeom>
                  <a:avLst/>
                  <a:gdLst>
                    <a:gd name="T0" fmla="*/ 0 w 29"/>
                    <a:gd name="T1" fmla="*/ 7 h 30"/>
                    <a:gd name="T2" fmla="*/ 0 w 29"/>
                    <a:gd name="T3" fmla="*/ 7 h 30"/>
                    <a:gd name="T4" fmla="*/ 0 w 29"/>
                    <a:gd name="T5" fmla="*/ 0 h 30"/>
                    <a:gd name="T6" fmla="*/ 0 w 29"/>
                    <a:gd name="T7" fmla="*/ 0 h 30"/>
                    <a:gd name="T8" fmla="*/ 29 w 29"/>
                    <a:gd name="T9" fmla="*/ 30 h 30"/>
                    <a:gd name="T10" fmla="*/ 0 w 29"/>
                    <a:gd name="T11" fmla="*/ 7 h 30"/>
                    <a:gd name="T12" fmla="*/ 0 w 29"/>
                    <a:gd name="T13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6" name="Freeform 748"/>
                <p:cNvSpPr>
                  <a:spLocks/>
                </p:cNvSpPr>
                <p:nvPr/>
              </p:nvSpPr>
              <p:spPr bwMode="auto">
                <a:xfrm>
                  <a:off x="4406" y="3586"/>
                  <a:ext cx="14" cy="15"/>
                </a:xfrm>
                <a:custGeom>
                  <a:avLst/>
                  <a:gdLst>
                    <a:gd name="T0" fmla="*/ 0 w 29"/>
                    <a:gd name="T1" fmla="*/ 0 h 30"/>
                    <a:gd name="T2" fmla="*/ 0 w 29"/>
                    <a:gd name="T3" fmla="*/ 0 h 30"/>
                    <a:gd name="T4" fmla="*/ 29 w 29"/>
                    <a:gd name="T5" fmla="*/ 23 h 30"/>
                    <a:gd name="T6" fmla="*/ 29 w 29"/>
                    <a:gd name="T7" fmla="*/ 23 h 30"/>
                    <a:gd name="T8" fmla="*/ 29 w 29"/>
                    <a:gd name="T9" fmla="*/ 30 h 30"/>
                    <a:gd name="T10" fmla="*/ 0 w 29"/>
                    <a:gd name="T11" fmla="*/ 0 h 30"/>
                    <a:gd name="T12" fmla="*/ 0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23"/>
                      </a:lnTo>
                      <a:lnTo>
                        <a:pt x="29" y="23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7" name="Freeform 749"/>
                <p:cNvSpPr>
                  <a:spLocks/>
                </p:cNvSpPr>
                <p:nvPr/>
              </p:nvSpPr>
              <p:spPr bwMode="auto">
                <a:xfrm>
                  <a:off x="4406" y="3586"/>
                  <a:ext cx="14" cy="15"/>
                </a:xfrm>
                <a:custGeom>
                  <a:avLst/>
                  <a:gdLst>
                    <a:gd name="T0" fmla="*/ 0 w 29"/>
                    <a:gd name="T1" fmla="*/ 0 h 30"/>
                    <a:gd name="T2" fmla="*/ 0 w 29"/>
                    <a:gd name="T3" fmla="*/ 0 h 30"/>
                    <a:gd name="T4" fmla="*/ 29 w 29"/>
                    <a:gd name="T5" fmla="*/ 23 h 30"/>
                    <a:gd name="T6" fmla="*/ 29 w 29"/>
                    <a:gd name="T7" fmla="*/ 23 h 30"/>
                    <a:gd name="T8" fmla="*/ 29 w 29"/>
                    <a:gd name="T9" fmla="*/ 30 h 30"/>
                    <a:gd name="T10" fmla="*/ 0 w 29"/>
                    <a:gd name="T11" fmla="*/ 0 h 30"/>
                    <a:gd name="T12" fmla="*/ 0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23"/>
                      </a:lnTo>
                      <a:lnTo>
                        <a:pt x="29" y="23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8" name="Freeform 750"/>
                <p:cNvSpPr>
                  <a:spLocks/>
                </p:cNvSpPr>
                <p:nvPr/>
              </p:nvSpPr>
              <p:spPr bwMode="auto">
                <a:xfrm>
                  <a:off x="4406" y="3583"/>
                  <a:ext cx="14" cy="15"/>
                </a:xfrm>
                <a:custGeom>
                  <a:avLst/>
                  <a:gdLst>
                    <a:gd name="T0" fmla="*/ 0 w 29"/>
                    <a:gd name="T1" fmla="*/ 7 h 30"/>
                    <a:gd name="T2" fmla="*/ 0 w 29"/>
                    <a:gd name="T3" fmla="*/ 7 h 30"/>
                    <a:gd name="T4" fmla="*/ 0 w 29"/>
                    <a:gd name="T5" fmla="*/ 0 h 30"/>
                    <a:gd name="T6" fmla="*/ 0 w 29"/>
                    <a:gd name="T7" fmla="*/ 0 h 30"/>
                    <a:gd name="T8" fmla="*/ 29 w 29"/>
                    <a:gd name="T9" fmla="*/ 30 h 30"/>
                    <a:gd name="T10" fmla="*/ 0 w 29"/>
                    <a:gd name="T11" fmla="*/ 7 h 30"/>
                    <a:gd name="T12" fmla="*/ 0 w 29"/>
                    <a:gd name="T13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9" name="Freeform 751"/>
                <p:cNvSpPr>
                  <a:spLocks/>
                </p:cNvSpPr>
                <p:nvPr/>
              </p:nvSpPr>
              <p:spPr bwMode="auto">
                <a:xfrm>
                  <a:off x="4406" y="3583"/>
                  <a:ext cx="14" cy="15"/>
                </a:xfrm>
                <a:custGeom>
                  <a:avLst/>
                  <a:gdLst>
                    <a:gd name="T0" fmla="*/ 0 w 29"/>
                    <a:gd name="T1" fmla="*/ 7 h 30"/>
                    <a:gd name="T2" fmla="*/ 0 w 29"/>
                    <a:gd name="T3" fmla="*/ 7 h 30"/>
                    <a:gd name="T4" fmla="*/ 0 w 29"/>
                    <a:gd name="T5" fmla="*/ 0 h 30"/>
                    <a:gd name="T6" fmla="*/ 0 w 29"/>
                    <a:gd name="T7" fmla="*/ 0 h 30"/>
                    <a:gd name="T8" fmla="*/ 29 w 29"/>
                    <a:gd name="T9" fmla="*/ 30 h 30"/>
                    <a:gd name="T10" fmla="*/ 0 w 29"/>
                    <a:gd name="T11" fmla="*/ 7 h 30"/>
                    <a:gd name="T12" fmla="*/ 0 w 29"/>
                    <a:gd name="T13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0" name="Freeform 752"/>
                <p:cNvSpPr>
                  <a:spLocks/>
                </p:cNvSpPr>
                <p:nvPr/>
              </p:nvSpPr>
              <p:spPr bwMode="auto">
                <a:xfrm>
                  <a:off x="4410" y="3575"/>
                  <a:ext cx="25" cy="19"/>
                </a:xfrm>
                <a:custGeom>
                  <a:avLst/>
                  <a:gdLst>
                    <a:gd name="T0" fmla="*/ 0 w 51"/>
                    <a:gd name="T1" fmla="*/ 0 h 37"/>
                    <a:gd name="T2" fmla="*/ 0 w 51"/>
                    <a:gd name="T3" fmla="*/ 0 h 37"/>
                    <a:gd name="T4" fmla="*/ 51 w 51"/>
                    <a:gd name="T5" fmla="*/ 30 h 37"/>
                    <a:gd name="T6" fmla="*/ 51 w 51"/>
                    <a:gd name="T7" fmla="*/ 30 h 37"/>
                    <a:gd name="T8" fmla="*/ 36 w 51"/>
                    <a:gd name="T9" fmla="*/ 37 h 37"/>
                    <a:gd name="T10" fmla="*/ 0 w 51"/>
                    <a:gd name="T11" fmla="*/ 0 h 37"/>
                    <a:gd name="T12" fmla="*/ 0 w 51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0"/>
                      </a:lnTo>
                      <a:lnTo>
                        <a:pt x="51" y="30"/>
                      </a:lnTo>
                      <a:lnTo>
                        <a:pt x="36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1" name="Freeform 753"/>
                <p:cNvSpPr>
                  <a:spLocks/>
                </p:cNvSpPr>
                <p:nvPr/>
              </p:nvSpPr>
              <p:spPr bwMode="auto">
                <a:xfrm>
                  <a:off x="4410" y="3575"/>
                  <a:ext cx="25" cy="19"/>
                </a:xfrm>
                <a:custGeom>
                  <a:avLst/>
                  <a:gdLst>
                    <a:gd name="T0" fmla="*/ 0 w 51"/>
                    <a:gd name="T1" fmla="*/ 0 h 37"/>
                    <a:gd name="T2" fmla="*/ 0 w 51"/>
                    <a:gd name="T3" fmla="*/ 0 h 37"/>
                    <a:gd name="T4" fmla="*/ 51 w 51"/>
                    <a:gd name="T5" fmla="*/ 30 h 37"/>
                    <a:gd name="T6" fmla="*/ 51 w 51"/>
                    <a:gd name="T7" fmla="*/ 30 h 37"/>
                    <a:gd name="T8" fmla="*/ 36 w 51"/>
                    <a:gd name="T9" fmla="*/ 37 h 37"/>
                    <a:gd name="T10" fmla="*/ 0 w 51"/>
                    <a:gd name="T11" fmla="*/ 0 h 37"/>
                    <a:gd name="T12" fmla="*/ 0 w 51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0"/>
                      </a:lnTo>
                      <a:lnTo>
                        <a:pt x="51" y="30"/>
                      </a:lnTo>
                      <a:lnTo>
                        <a:pt x="36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2" name="Freeform 754"/>
                <p:cNvSpPr>
                  <a:spLocks/>
                </p:cNvSpPr>
                <p:nvPr/>
              </p:nvSpPr>
              <p:spPr bwMode="auto">
                <a:xfrm>
                  <a:off x="4410" y="3572"/>
                  <a:ext cx="25" cy="18"/>
                </a:xfrm>
                <a:custGeom>
                  <a:avLst/>
                  <a:gdLst>
                    <a:gd name="T0" fmla="*/ 0 w 51"/>
                    <a:gd name="T1" fmla="*/ 7 h 37"/>
                    <a:gd name="T2" fmla="*/ 0 w 51"/>
                    <a:gd name="T3" fmla="*/ 7 h 37"/>
                    <a:gd name="T4" fmla="*/ 14 w 51"/>
                    <a:gd name="T5" fmla="*/ 0 h 37"/>
                    <a:gd name="T6" fmla="*/ 14 w 51"/>
                    <a:gd name="T7" fmla="*/ 0 h 37"/>
                    <a:gd name="T8" fmla="*/ 51 w 51"/>
                    <a:gd name="T9" fmla="*/ 37 h 37"/>
                    <a:gd name="T10" fmla="*/ 0 w 51"/>
                    <a:gd name="T11" fmla="*/ 7 h 37"/>
                    <a:gd name="T12" fmla="*/ 0 w 51"/>
                    <a:gd name="T13" fmla="*/ 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51" y="3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3" name="Freeform 755"/>
                <p:cNvSpPr>
                  <a:spLocks/>
                </p:cNvSpPr>
                <p:nvPr/>
              </p:nvSpPr>
              <p:spPr bwMode="auto">
                <a:xfrm>
                  <a:off x="4410" y="3572"/>
                  <a:ext cx="25" cy="18"/>
                </a:xfrm>
                <a:custGeom>
                  <a:avLst/>
                  <a:gdLst>
                    <a:gd name="T0" fmla="*/ 0 w 51"/>
                    <a:gd name="T1" fmla="*/ 7 h 37"/>
                    <a:gd name="T2" fmla="*/ 0 w 51"/>
                    <a:gd name="T3" fmla="*/ 7 h 37"/>
                    <a:gd name="T4" fmla="*/ 14 w 51"/>
                    <a:gd name="T5" fmla="*/ 0 h 37"/>
                    <a:gd name="T6" fmla="*/ 14 w 51"/>
                    <a:gd name="T7" fmla="*/ 0 h 37"/>
                    <a:gd name="T8" fmla="*/ 51 w 51"/>
                    <a:gd name="T9" fmla="*/ 37 h 37"/>
                    <a:gd name="T10" fmla="*/ 0 w 51"/>
                    <a:gd name="T11" fmla="*/ 7 h 37"/>
                    <a:gd name="T12" fmla="*/ 0 w 51"/>
                    <a:gd name="T13" fmla="*/ 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51" y="3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4" name="Freeform 756"/>
                <p:cNvSpPr>
                  <a:spLocks/>
                </p:cNvSpPr>
                <p:nvPr/>
              </p:nvSpPr>
              <p:spPr bwMode="auto">
                <a:xfrm>
                  <a:off x="4524" y="3462"/>
                  <a:ext cx="26" cy="19"/>
                </a:xfrm>
                <a:custGeom>
                  <a:avLst/>
                  <a:gdLst>
                    <a:gd name="T0" fmla="*/ 0 w 51"/>
                    <a:gd name="T1" fmla="*/ 0 h 38"/>
                    <a:gd name="T2" fmla="*/ 0 w 51"/>
                    <a:gd name="T3" fmla="*/ 0 h 38"/>
                    <a:gd name="T4" fmla="*/ 51 w 51"/>
                    <a:gd name="T5" fmla="*/ 30 h 38"/>
                    <a:gd name="T6" fmla="*/ 51 w 51"/>
                    <a:gd name="T7" fmla="*/ 30 h 38"/>
                    <a:gd name="T8" fmla="*/ 37 w 51"/>
                    <a:gd name="T9" fmla="*/ 38 h 38"/>
                    <a:gd name="T10" fmla="*/ 0 w 51"/>
                    <a:gd name="T11" fmla="*/ 0 h 38"/>
                    <a:gd name="T12" fmla="*/ 0 w 51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0"/>
                      </a:lnTo>
                      <a:lnTo>
                        <a:pt x="51" y="30"/>
                      </a:lnTo>
                      <a:lnTo>
                        <a:pt x="37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5" name="Freeform 757"/>
                <p:cNvSpPr>
                  <a:spLocks/>
                </p:cNvSpPr>
                <p:nvPr/>
              </p:nvSpPr>
              <p:spPr bwMode="auto">
                <a:xfrm>
                  <a:off x="4524" y="3462"/>
                  <a:ext cx="26" cy="19"/>
                </a:xfrm>
                <a:custGeom>
                  <a:avLst/>
                  <a:gdLst>
                    <a:gd name="T0" fmla="*/ 0 w 51"/>
                    <a:gd name="T1" fmla="*/ 0 h 38"/>
                    <a:gd name="T2" fmla="*/ 0 w 51"/>
                    <a:gd name="T3" fmla="*/ 0 h 38"/>
                    <a:gd name="T4" fmla="*/ 51 w 51"/>
                    <a:gd name="T5" fmla="*/ 30 h 38"/>
                    <a:gd name="T6" fmla="*/ 51 w 51"/>
                    <a:gd name="T7" fmla="*/ 30 h 38"/>
                    <a:gd name="T8" fmla="*/ 37 w 51"/>
                    <a:gd name="T9" fmla="*/ 38 h 38"/>
                    <a:gd name="T10" fmla="*/ 0 w 51"/>
                    <a:gd name="T11" fmla="*/ 0 h 38"/>
                    <a:gd name="T12" fmla="*/ 0 w 51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0"/>
                      </a:lnTo>
                      <a:lnTo>
                        <a:pt x="51" y="30"/>
                      </a:lnTo>
                      <a:lnTo>
                        <a:pt x="37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6" name="Freeform 758"/>
                <p:cNvSpPr>
                  <a:spLocks/>
                </p:cNvSpPr>
                <p:nvPr/>
              </p:nvSpPr>
              <p:spPr bwMode="auto">
                <a:xfrm>
                  <a:off x="4524" y="3454"/>
                  <a:ext cx="26" cy="23"/>
                </a:xfrm>
                <a:custGeom>
                  <a:avLst/>
                  <a:gdLst>
                    <a:gd name="T0" fmla="*/ 0 w 51"/>
                    <a:gd name="T1" fmla="*/ 15 h 45"/>
                    <a:gd name="T2" fmla="*/ 0 w 51"/>
                    <a:gd name="T3" fmla="*/ 15 h 45"/>
                    <a:gd name="T4" fmla="*/ 7 w 51"/>
                    <a:gd name="T5" fmla="*/ 0 h 45"/>
                    <a:gd name="T6" fmla="*/ 7 w 51"/>
                    <a:gd name="T7" fmla="*/ 0 h 45"/>
                    <a:gd name="T8" fmla="*/ 51 w 51"/>
                    <a:gd name="T9" fmla="*/ 45 h 45"/>
                    <a:gd name="T10" fmla="*/ 0 w 51"/>
                    <a:gd name="T11" fmla="*/ 15 h 45"/>
                    <a:gd name="T12" fmla="*/ 0 w 51"/>
                    <a:gd name="T13" fmla="*/ 1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51" y="4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7" name="Freeform 759"/>
                <p:cNvSpPr>
                  <a:spLocks/>
                </p:cNvSpPr>
                <p:nvPr/>
              </p:nvSpPr>
              <p:spPr bwMode="auto">
                <a:xfrm>
                  <a:off x="4524" y="3454"/>
                  <a:ext cx="26" cy="23"/>
                </a:xfrm>
                <a:custGeom>
                  <a:avLst/>
                  <a:gdLst>
                    <a:gd name="T0" fmla="*/ 0 w 51"/>
                    <a:gd name="T1" fmla="*/ 15 h 45"/>
                    <a:gd name="T2" fmla="*/ 0 w 51"/>
                    <a:gd name="T3" fmla="*/ 15 h 45"/>
                    <a:gd name="T4" fmla="*/ 7 w 51"/>
                    <a:gd name="T5" fmla="*/ 0 h 45"/>
                    <a:gd name="T6" fmla="*/ 7 w 51"/>
                    <a:gd name="T7" fmla="*/ 0 h 45"/>
                    <a:gd name="T8" fmla="*/ 51 w 51"/>
                    <a:gd name="T9" fmla="*/ 45 h 45"/>
                    <a:gd name="T10" fmla="*/ 0 w 51"/>
                    <a:gd name="T11" fmla="*/ 15 h 45"/>
                    <a:gd name="T12" fmla="*/ 0 w 51"/>
                    <a:gd name="T13" fmla="*/ 1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51" y="4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8" name="Freeform 760"/>
                <p:cNvSpPr>
                  <a:spLocks/>
                </p:cNvSpPr>
                <p:nvPr/>
              </p:nvSpPr>
              <p:spPr bwMode="auto">
                <a:xfrm>
                  <a:off x="4535" y="3454"/>
                  <a:ext cx="19" cy="16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22 h 30"/>
                    <a:gd name="T6" fmla="*/ 37 w 37"/>
                    <a:gd name="T7" fmla="*/ 22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9" name="Freeform 761"/>
                <p:cNvSpPr>
                  <a:spLocks/>
                </p:cNvSpPr>
                <p:nvPr/>
              </p:nvSpPr>
              <p:spPr bwMode="auto">
                <a:xfrm>
                  <a:off x="4535" y="3454"/>
                  <a:ext cx="19" cy="16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22 h 30"/>
                    <a:gd name="T6" fmla="*/ 37 w 37"/>
                    <a:gd name="T7" fmla="*/ 22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0" name="Freeform 762"/>
                <p:cNvSpPr>
                  <a:spLocks/>
                </p:cNvSpPr>
                <p:nvPr/>
              </p:nvSpPr>
              <p:spPr bwMode="auto">
                <a:xfrm>
                  <a:off x="4535" y="3451"/>
                  <a:ext cx="19" cy="15"/>
                </a:xfrm>
                <a:custGeom>
                  <a:avLst/>
                  <a:gdLst>
                    <a:gd name="T0" fmla="*/ 0 w 37"/>
                    <a:gd name="T1" fmla="*/ 7 h 29"/>
                    <a:gd name="T2" fmla="*/ 0 w 37"/>
                    <a:gd name="T3" fmla="*/ 7 h 29"/>
                    <a:gd name="T4" fmla="*/ 8 w 37"/>
                    <a:gd name="T5" fmla="*/ 0 h 29"/>
                    <a:gd name="T6" fmla="*/ 8 w 37"/>
                    <a:gd name="T7" fmla="*/ 0 h 29"/>
                    <a:gd name="T8" fmla="*/ 37 w 37"/>
                    <a:gd name="T9" fmla="*/ 29 h 29"/>
                    <a:gd name="T10" fmla="*/ 0 w 37"/>
                    <a:gd name="T11" fmla="*/ 7 h 29"/>
                    <a:gd name="T12" fmla="*/ 0 w 37"/>
                    <a:gd name="T13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7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1" name="Freeform 763"/>
                <p:cNvSpPr>
                  <a:spLocks/>
                </p:cNvSpPr>
                <p:nvPr/>
              </p:nvSpPr>
              <p:spPr bwMode="auto">
                <a:xfrm>
                  <a:off x="4535" y="3451"/>
                  <a:ext cx="19" cy="15"/>
                </a:xfrm>
                <a:custGeom>
                  <a:avLst/>
                  <a:gdLst>
                    <a:gd name="T0" fmla="*/ 0 w 37"/>
                    <a:gd name="T1" fmla="*/ 7 h 29"/>
                    <a:gd name="T2" fmla="*/ 0 w 37"/>
                    <a:gd name="T3" fmla="*/ 7 h 29"/>
                    <a:gd name="T4" fmla="*/ 8 w 37"/>
                    <a:gd name="T5" fmla="*/ 0 h 29"/>
                    <a:gd name="T6" fmla="*/ 8 w 37"/>
                    <a:gd name="T7" fmla="*/ 0 h 29"/>
                    <a:gd name="T8" fmla="*/ 37 w 37"/>
                    <a:gd name="T9" fmla="*/ 29 h 29"/>
                    <a:gd name="T10" fmla="*/ 0 w 37"/>
                    <a:gd name="T11" fmla="*/ 7 h 29"/>
                    <a:gd name="T12" fmla="*/ 0 w 37"/>
                    <a:gd name="T13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7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2" name="Freeform 764"/>
                <p:cNvSpPr>
                  <a:spLocks/>
                </p:cNvSpPr>
                <p:nvPr/>
              </p:nvSpPr>
              <p:spPr bwMode="auto">
                <a:xfrm>
                  <a:off x="4535" y="3454"/>
                  <a:ext cx="19" cy="16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22 h 30"/>
                    <a:gd name="T6" fmla="*/ 37 w 37"/>
                    <a:gd name="T7" fmla="*/ 22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3" name="Freeform 765"/>
                <p:cNvSpPr>
                  <a:spLocks/>
                </p:cNvSpPr>
                <p:nvPr/>
              </p:nvSpPr>
              <p:spPr bwMode="auto">
                <a:xfrm>
                  <a:off x="4535" y="3454"/>
                  <a:ext cx="19" cy="16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22 h 30"/>
                    <a:gd name="T6" fmla="*/ 37 w 37"/>
                    <a:gd name="T7" fmla="*/ 22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4" name="Freeform 766"/>
                <p:cNvSpPr>
                  <a:spLocks/>
                </p:cNvSpPr>
                <p:nvPr/>
              </p:nvSpPr>
              <p:spPr bwMode="auto">
                <a:xfrm>
                  <a:off x="4535" y="3451"/>
                  <a:ext cx="19" cy="15"/>
                </a:xfrm>
                <a:custGeom>
                  <a:avLst/>
                  <a:gdLst>
                    <a:gd name="T0" fmla="*/ 0 w 37"/>
                    <a:gd name="T1" fmla="*/ 7 h 29"/>
                    <a:gd name="T2" fmla="*/ 0 w 37"/>
                    <a:gd name="T3" fmla="*/ 7 h 29"/>
                    <a:gd name="T4" fmla="*/ 8 w 37"/>
                    <a:gd name="T5" fmla="*/ 0 h 29"/>
                    <a:gd name="T6" fmla="*/ 8 w 37"/>
                    <a:gd name="T7" fmla="*/ 0 h 29"/>
                    <a:gd name="T8" fmla="*/ 37 w 37"/>
                    <a:gd name="T9" fmla="*/ 29 h 29"/>
                    <a:gd name="T10" fmla="*/ 0 w 37"/>
                    <a:gd name="T11" fmla="*/ 7 h 29"/>
                    <a:gd name="T12" fmla="*/ 0 w 37"/>
                    <a:gd name="T13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7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5" name="Freeform 767"/>
                <p:cNvSpPr>
                  <a:spLocks/>
                </p:cNvSpPr>
                <p:nvPr/>
              </p:nvSpPr>
              <p:spPr bwMode="auto">
                <a:xfrm>
                  <a:off x="4535" y="3451"/>
                  <a:ext cx="19" cy="15"/>
                </a:xfrm>
                <a:custGeom>
                  <a:avLst/>
                  <a:gdLst>
                    <a:gd name="T0" fmla="*/ 0 w 37"/>
                    <a:gd name="T1" fmla="*/ 7 h 29"/>
                    <a:gd name="T2" fmla="*/ 0 w 37"/>
                    <a:gd name="T3" fmla="*/ 7 h 29"/>
                    <a:gd name="T4" fmla="*/ 8 w 37"/>
                    <a:gd name="T5" fmla="*/ 0 h 29"/>
                    <a:gd name="T6" fmla="*/ 8 w 37"/>
                    <a:gd name="T7" fmla="*/ 0 h 29"/>
                    <a:gd name="T8" fmla="*/ 37 w 37"/>
                    <a:gd name="T9" fmla="*/ 29 h 29"/>
                    <a:gd name="T10" fmla="*/ 0 w 37"/>
                    <a:gd name="T11" fmla="*/ 7 h 29"/>
                    <a:gd name="T12" fmla="*/ 0 w 37"/>
                    <a:gd name="T13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7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6" name="Freeform 768"/>
                <p:cNvSpPr>
                  <a:spLocks/>
                </p:cNvSpPr>
                <p:nvPr/>
              </p:nvSpPr>
              <p:spPr bwMode="auto">
                <a:xfrm>
                  <a:off x="4542" y="3443"/>
                  <a:ext cx="34" cy="19"/>
                </a:xfrm>
                <a:custGeom>
                  <a:avLst/>
                  <a:gdLst>
                    <a:gd name="T0" fmla="*/ 0 w 66"/>
                    <a:gd name="T1" fmla="*/ 0 h 37"/>
                    <a:gd name="T2" fmla="*/ 0 w 66"/>
                    <a:gd name="T3" fmla="*/ 0 h 37"/>
                    <a:gd name="T4" fmla="*/ 66 w 66"/>
                    <a:gd name="T5" fmla="*/ 15 h 37"/>
                    <a:gd name="T6" fmla="*/ 66 w 66"/>
                    <a:gd name="T7" fmla="*/ 15 h 37"/>
                    <a:gd name="T8" fmla="*/ 36 w 66"/>
                    <a:gd name="T9" fmla="*/ 37 h 37"/>
                    <a:gd name="T10" fmla="*/ 0 w 66"/>
                    <a:gd name="T11" fmla="*/ 0 h 37"/>
                    <a:gd name="T12" fmla="*/ 0 w 66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6" y="15"/>
                      </a:lnTo>
                      <a:lnTo>
                        <a:pt x="66" y="15"/>
                      </a:lnTo>
                      <a:lnTo>
                        <a:pt x="36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7" name="Freeform 769"/>
                <p:cNvSpPr>
                  <a:spLocks/>
                </p:cNvSpPr>
                <p:nvPr/>
              </p:nvSpPr>
              <p:spPr bwMode="auto">
                <a:xfrm>
                  <a:off x="4542" y="3443"/>
                  <a:ext cx="34" cy="19"/>
                </a:xfrm>
                <a:custGeom>
                  <a:avLst/>
                  <a:gdLst>
                    <a:gd name="T0" fmla="*/ 0 w 66"/>
                    <a:gd name="T1" fmla="*/ 0 h 37"/>
                    <a:gd name="T2" fmla="*/ 0 w 66"/>
                    <a:gd name="T3" fmla="*/ 0 h 37"/>
                    <a:gd name="T4" fmla="*/ 66 w 66"/>
                    <a:gd name="T5" fmla="*/ 15 h 37"/>
                    <a:gd name="T6" fmla="*/ 66 w 66"/>
                    <a:gd name="T7" fmla="*/ 15 h 37"/>
                    <a:gd name="T8" fmla="*/ 36 w 66"/>
                    <a:gd name="T9" fmla="*/ 37 h 37"/>
                    <a:gd name="T10" fmla="*/ 0 w 66"/>
                    <a:gd name="T11" fmla="*/ 0 h 37"/>
                    <a:gd name="T12" fmla="*/ 0 w 66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6" y="15"/>
                      </a:lnTo>
                      <a:lnTo>
                        <a:pt x="66" y="15"/>
                      </a:lnTo>
                      <a:lnTo>
                        <a:pt x="36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8" name="Freeform 770"/>
                <p:cNvSpPr>
                  <a:spLocks/>
                </p:cNvSpPr>
                <p:nvPr/>
              </p:nvSpPr>
              <p:spPr bwMode="auto">
                <a:xfrm>
                  <a:off x="4542" y="3428"/>
                  <a:ext cx="34" cy="23"/>
                </a:xfrm>
                <a:custGeom>
                  <a:avLst/>
                  <a:gdLst>
                    <a:gd name="T0" fmla="*/ 0 w 66"/>
                    <a:gd name="T1" fmla="*/ 30 h 45"/>
                    <a:gd name="T2" fmla="*/ 0 w 66"/>
                    <a:gd name="T3" fmla="*/ 30 h 45"/>
                    <a:gd name="T4" fmla="*/ 29 w 66"/>
                    <a:gd name="T5" fmla="*/ 0 h 45"/>
                    <a:gd name="T6" fmla="*/ 29 w 66"/>
                    <a:gd name="T7" fmla="*/ 0 h 45"/>
                    <a:gd name="T8" fmla="*/ 66 w 66"/>
                    <a:gd name="T9" fmla="*/ 45 h 45"/>
                    <a:gd name="T10" fmla="*/ 0 w 66"/>
                    <a:gd name="T11" fmla="*/ 30 h 45"/>
                    <a:gd name="T12" fmla="*/ 0 w 66"/>
                    <a:gd name="T13" fmla="*/ 3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45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66" y="45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9" name="Freeform 771"/>
                <p:cNvSpPr>
                  <a:spLocks/>
                </p:cNvSpPr>
                <p:nvPr/>
              </p:nvSpPr>
              <p:spPr bwMode="auto">
                <a:xfrm>
                  <a:off x="4542" y="3428"/>
                  <a:ext cx="34" cy="23"/>
                </a:xfrm>
                <a:custGeom>
                  <a:avLst/>
                  <a:gdLst>
                    <a:gd name="T0" fmla="*/ 0 w 66"/>
                    <a:gd name="T1" fmla="*/ 30 h 45"/>
                    <a:gd name="T2" fmla="*/ 0 w 66"/>
                    <a:gd name="T3" fmla="*/ 30 h 45"/>
                    <a:gd name="T4" fmla="*/ 29 w 66"/>
                    <a:gd name="T5" fmla="*/ 0 h 45"/>
                    <a:gd name="T6" fmla="*/ 29 w 66"/>
                    <a:gd name="T7" fmla="*/ 0 h 45"/>
                    <a:gd name="T8" fmla="*/ 66 w 66"/>
                    <a:gd name="T9" fmla="*/ 45 h 45"/>
                    <a:gd name="T10" fmla="*/ 0 w 66"/>
                    <a:gd name="T11" fmla="*/ 30 h 45"/>
                    <a:gd name="T12" fmla="*/ 0 w 66"/>
                    <a:gd name="T13" fmla="*/ 3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45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66" y="45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0" name="Freeform 772"/>
                <p:cNvSpPr>
                  <a:spLocks/>
                </p:cNvSpPr>
                <p:nvPr/>
              </p:nvSpPr>
              <p:spPr bwMode="auto">
                <a:xfrm>
                  <a:off x="4568" y="3421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30 h 30"/>
                    <a:gd name="T6" fmla="*/ 37 w 37"/>
                    <a:gd name="T7" fmla="*/ 30 h 30"/>
                    <a:gd name="T8" fmla="*/ 29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1" name="Freeform 773"/>
                <p:cNvSpPr>
                  <a:spLocks/>
                </p:cNvSpPr>
                <p:nvPr/>
              </p:nvSpPr>
              <p:spPr bwMode="auto">
                <a:xfrm>
                  <a:off x="4568" y="3421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30 h 30"/>
                    <a:gd name="T6" fmla="*/ 37 w 37"/>
                    <a:gd name="T7" fmla="*/ 30 h 30"/>
                    <a:gd name="T8" fmla="*/ 29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2" name="Freeform 774"/>
                <p:cNvSpPr>
                  <a:spLocks/>
                </p:cNvSpPr>
                <p:nvPr/>
              </p:nvSpPr>
              <p:spPr bwMode="auto">
                <a:xfrm>
                  <a:off x="4568" y="3421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0 w 37"/>
                    <a:gd name="T5" fmla="*/ 0 h 30"/>
                    <a:gd name="T6" fmla="*/ 0 w 37"/>
                    <a:gd name="T7" fmla="*/ 0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3" name="Freeform 775"/>
                <p:cNvSpPr>
                  <a:spLocks/>
                </p:cNvSpPr>
                <p:nvPr/>
              </p:nvSpPr>
              <p:spPr bwMode="auto">
                <a:xfrm>
                  <a:off x="4568" y="3421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0 w 37"/>
                    <a:gd name="T5" fmla="*/ 0 h 30"/>
                    <a:gd name="T6" fmla="*/ 0 w 37"/>
                    <a:gd name="T7" fmla="*/ 0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4" name="Freeform 776"/>
                <p:cNvSpPr>
                  <a:spLocks/>
                </p:cNvSpPr>
                <p:nvPr/>
              </p:nvSpPr>
              <p:spPr bwMode="auto">
                <a:xfrm>
                  <a:off x="4568" y="3421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30 h 30"/>
                    <a:gd name="T6" fmla="*/ 37 w 37"/>
                    <a:gd name="T7" fmla="*/ 30 h 30"/>
                    <a:gd name="T8" fmla="*/ 29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5" name="Freeform 777"/>
                <p:cNvSpPr>
                  <a:spLocks/>
                </p:cNvSpPr>
                <p:nvPr/>
              </p:nvSpPr>
              <p:spPr bwMode="auto">
                <a:xfrm>
                  <a:off x="4568" y="3421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37 w 37"/>
                    <a:gd name="T5" fmla="*/ 30 h 30"/>
                    <a:gd name="T6" fmla="*/ 37 w 37"/>
                    <a:gd name="T7" fmla="*/ 30 h 30"/>
                    <a:gd name="T8" fmla="*/ 29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6" name="Freeform 778"/>
                <p:cNvSpPr>
                  <a:spLocks/>
                </p:cNvSpPr>
                <p:nvPr/>
              </p:nvSpPr>
              <p:spPr bwMode="auto">
                <a:xfrm>
                  <a:off x="4568" y="3421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0 w 37"/>
                    <a:gd name="T5" fmla="*/ 0 h 30"/>
                    <a:gd name="T6" fmla="*/ 0 w 37"/>
                    <a:gd name="T7" fmla="*/ 0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7" name="Freeform 779"/>
                <p:cNvSpPr>
                  <a:spLocks/>
                </p:cNvSpPr>
                <p:nvPr/>
              </p:nvSpPr>
              <p:spPr bwMode="auto">
                <a:xfrm>
                  <a:off x="4568" y="3421"/>
                  <a:ext cx="19" cy="15"/>
                </a:xfrm>
                <a:custGeom>
                  <a:avLst/>
                  <a:gdLst>
                    <a:gd name="T0" fmla="*/ 0 w 37"/>
                    <a:gd name="T1" fmla="*/ 0 h 30"/>
                    <a:gd name="T2" fmla="*/ 0 w 37"/>
                    <a:gd name="T3" fmla="*/ 0 h 30"/>
                    <a:gd name="T4" fmla="*/ 0 w 37"/>
                    <a:gd name="T5" fmla="*/ 0 h 30"/>
                    <a:gd name="T6" fmla="*/ 0 w 37"/>
                    <a:gd name="T7" fmla="*/ 0 h 30"/>
                    <a:gd name="T8" fmla="*/ 37 w 37"/>
                    <a:gd name="T9" fmla="*/ 30 h 30"/>
                    <a:gd name="T10" fmla="*/ 0 w 37"/>
                    <a:gd name="T11" fmla="*/ 0 h 30"/>
                    <a:gd name="T12" fmla="*/ 0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8" name="Freeform 780"/>
                <p:cNvSpPr>
                  <a:spLocks/>
                </p:cNvSpPr>
                <p:nvPr/>
              </p:nvSpPr>
              <p:spPr bwMode="auto">
                <a:xfrm>
                  <a:off x="4557" y="3379"/>
                  <a:ext cx="56" cy="64"/>
                </a:xfrm>
                <a:custGeom>
                  <a:avLst/>
                  <a:gdLst>
                    <a:gd name="T0" fmla="*/ 110 w 110"/>
                    <a:gd name="T1" fmla="*/ 127 h 127"/>
                    <a:gd name="T2" fmla="*/ 110 w 110"/>
                    <a:gd name="T3" fmla="*/ 127 h 127"/>
                    <a:gd name="T4" fmla="*/ 29 w 110"/>
                    <a:gd name="T5" fmla="*/ 0 h 127"/>
                    <a:gd name="T6" fmla="*/ 29 w 110"/>
                    <a:gd name="T7" fmla="*/ 0 h 127"/>
                    <a:gd name="T8" fmla="*/ 0 w 110"/>
                    <a:gd name="T9" fmla="*/ 37 h 127"/>
                    <a:gd name="T10" fmla="*/ 110 w 110"/>
                    <a:gd name="T11" fmla="*/ 127 h 127"/>
                    <a:gd name="T12" fmla="*/ 110 w 110"/>
                    <a:gd name="T13" fmla="*/ 12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110" y="127"/>
                      </a:moveTo>
                      <a:lnTo>
                        <a:pt x="110" y="12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110" y="127"/>
                      </a:lnTo>
                      <a:lnTo>
                        <a:pt x="110" y="12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9" name="Freeform 781"/>
                <p:cNvSpPr>
                  <a:spLocks/>
                </p:cNvSpPr>
                <p:nvPr/>
              </p:nvSpPr>
              <p:spPr bwMode="auto">
                <a:xfrm>
                  <a:off x="4557" y="3379"/>
                  <a:ext cx="56" cy="64"/>
                </a:xfrm>
                <a:custGeom>
                  <a:avLst/>
                  <a:gdLst>
                    <a:gd name="T0" fmla="*/ 110 w 110"/>
                    <a:gd name="T1" fmla="*/ 127 h 127"/>
                    <a:gd name="T2" fmla="*/ 110 w 110"/>
                    <a:gd name="T3" fmla="*/ 127 h 127"/>
                    <a:gd name="T4" fmla="*/ 29 w 110"/>
                    <a:gd name="T5" fmla="*/ 0 h 127"/>
                    <a:gd name="T6" fmla="*/ 29 w 110"/>
                    <a:gd name="T7" fmla="*/ 0 h 127"/>
                    <a:gd name="T8" fmla="*/ 0 w 110"/>
                    <a:gd name="T9" fmla="*/ 37 h 127"/>
                    <a:gd name="T10" fmla="*/ 110 w 110"/>
                    <a:gd name="T11" fmla="*/ 127 h 127"/>
                    <a:gd name="T12" fmla="*/ 110 w 110"/>
                    <a:gd name="T13" fmla="*/ 12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110" y="127"/>
                      </a:moveTo>
                      <a:lnTo>
                        <a:pt x="110" y="12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110" y="127"/>
                      </a:lnTo>
                      <a:lnTo>
                        <a:pt x="110" y="12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0" name="Freeform 782"/>
                <p:cNvSpPr>
                  <a:spLocks/>
                </p:cNvSpPr>
                <p:nvPr/>
              </p:nvSpPr>
              <p:spPr bwMode="auto">
                <a:xfrm>
                  <a:off x="4572" y="3379"/>
                  <a:ext cx="55" cy="64"/>
                </a:xfrm>
                <a:custGeom>
                  <a:avLst/>
                  <a:gdLst>
                    <a:gd name="T0" fmla="*/ 81 w 110"/>
                    <a:gd name="T1" fmla="*/ 127 h 127"/>
                    <a:gd name="T2" fmla="*/ 81 w 110"/>
                    <a:gd name="T3" fmla="*/ 127 h 127"/>
                    <a:gd name="T4" fmla="*/ 110 w 110"/>
                    <a:gd name="T5" fmla="*/ 89 h 127"/>
                    <a:gd name="T6" fmla="*/ 110 w 110"/>
                    <a:gd name="T7" fmla="*/ 89 h 127"/>
                    <a:gd name="T8" fmla="*/ 0 w 110"/>
                    <a:gd name="T9" fmla="*/ 0 h 127"/>
                    <a:gd name="T10" fmla="*/ 81 w 110"/>
                    <a:gd name="T11" fmla="*/ 127 h 127"/>
                    <a:gd name="T12" fmla="*/ 81 w 110"/>
                    <a:gd name="T13" fmla="*/ 12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81" y="127"/>
                      </a:moveTo>
                      <a:lnTo>
                        <a:pt x="81" y="127"/>
                      </a:lnTo>
                      <a:lnTo>
                        <a:pt x="110" y="89"/>
                      </a:lnTo>
                      <a:lnTo>
                        <a:pt x="110" y="89"/>
                      </a:lnTo>
                      <a:lnTo>
                        <a:pt x="0" y="0"/>
                      </a:lnTo>
                      <a:lnTo>
                        <a:pt x="81" y="127"/>
                      </a:lnTo>
                      <a:lnTo>
                        <a:pt x="81" y="12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1" name="Freeform 783"/>
                <p:cNvSpPr>
                  <a:spLocks/>
                </p:cNvSpPr>
                <p:nvPr/>
              </p:nvSpPr>
              <p:spPr bwMode="auto">
                <a:xfrm>
                  <a:off x="4572" y="3379"/>
                  <a:ext cx="55" cy="64"/>
                </a:xfrm>
                <a:custGeom>
                  <a:avLst/>
                  <a:gdLst>
                    <a:gd name="T0" fmla="*/ 81 w 110"/>
                    <a:gd name="T1" fmla="*/ 127 h 127"/>
                    <a:gd name="T2" fmla="*/ 81 w 110"/>
                    <a:gd name="T3" fmla="*/ 127 h 127"/>
                    <a:gd name="T4" fmla="*/ 110 w 110"/>
                    <a:gd name="T5" fmla="*/ 89 h 127"/>
                    <a:gd name="T6" fmla="*/ 110 w 110"/>
                    <a:gd name="T7" fmla="*/ 89 h 127"/>
                    <a:gd name="T8" fmla="*/ 0 w 110"/>
                    <a:gd name="T9" fmla="*/ 0 h 127"/>
                    <a:gd name="T10" fmla="*/ 81 w 110"/>
                    <a:gd name="T11" fmla="*/ 127 h 127"/>
                    <a:gd name="T12" fmla="*/ 81 w 110"/>
                    <a:gd name="T13" fmla="*/ 12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81" y="127"/>
                      </a:moveTo>
                      <a:lnTo>
                        <a:pt x="81" y="127"/>
                      </a:lnTo>
                      <a:lnTo>
                        <a:pt x="110" y="89"/>
                      </a:lnTo>
                      <a:lnTo>
                        <a:pt x="110" y="89"/>
                      </a:lnTo>
                      <a:lnTo>
                        <a:pt x="0" y="0"/>
                      </a:lnTo>
                      <a:lnTo>
                        <a:pt x="81" y="127"/>
                      </a:lnTo>
                      <a:lnTo>
                        <a:pt x="81" y="12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2" name="Freeform 784"/>
                <p:cNvSpPr>
                  <a:spLocks/>
                </p:cNvSpPr>
                <p:nvPr/>
              </p:nvSpPr>
              <p:spPr bwMode="auto">
                <a:xfrm>
                  <a:off x="4572" y="3361"/>
                  <a:ext cx="55" cy="63"/>
                </a:xfrm>
                <a:custGeom>
                  <a:avLst/>
                  <a:gdLst>
                    <a:gd name="T0" fmla="*/ 110 w 110"/>
                    <a:gd name="T1" fmla="*/ 126 h 126"/>
                    <a:gd name="T2" fmla="*/ 110 w 110"/>
                    <a:gd name="T3" fmla="*/ 126 h 126"/>
                    <a:gd name="T4" fmla="*/ 30 w 110"/>
                    <a:gd name="T5" fmla="*/ 0 h 126"/>
                    <a:gd name="T6" fmla="*/ 30 w 110"/>
                    <a:gd name="T7" fmla="*/ 0 h 126"/>
                    <a:gd name="T8" fmla="*/ 0 w 110"/>
                    <a:gd name="T9" fmla="*/ 37 h 126"/>
                    <a:gd name="T10" fmla="*/ 110 w 110"/>
                    <a:gd name="T11" fmla="*/ 126 h 126"/>
                    <a:gd name="T12" fmla="*/ 110 w 110"/>
                    <a:gd name="T13" fmla="*/ 12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6">
                      <a:moveTo>
                        <a:pt x="110" y="126"/>
                      </a:moveTo>
                      <a:lnTo>
                        <a:pt x="110" y="126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0" y="37"/>
                      </a:lnTo>
                      <a:lnTo>
                        <a:pt x="110" y="126"/>
                      </a:lnTo>
                      <a:lnTo>
                        <a:pt x="110" y="126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3" name="Freeform 785"/>
                <p:cNvSpPr>
                  <a:spLocks/>
                </p:cNvSpPr>
                <p:nvPr/>
              </p:nvSpPr>
              <p:spPr bwMode="auto">
                <a:xfrm>
                  <a:off x="4572" y="3361"/>
                  <a:ext cx="55" cy="63"/>
                </a:xfrm>
                <a:custGeom>
                  <a:avLst/>
                  <a:gdLst>
                    <a:gd name="T0" fmla="*/ 110 w 110"/>
                    <a:gd name="T1" fmla="*/ 126 h 126"/>
                    <a:gd name="T2" fmla="*/ 110 w 110"/>
                    <a:gd name="T3" fmla="*/ 126 h 126"/>
                    <a:gd name="T4" fmla="*/ 30 w 110"/>
                    <a:gd name="T5" fmla="*/ 0 h 126"/>
                    <a:gd name="T6" fmla="*/ 30 w 110"/>
                    <a:gd name="T7" fmla="*/ 0 h 126"/>
                    <a:gd name="T8" fmla="*/ 0 w 110"/>
                    <a:gd name="T9" fmla="*/ 37 h 126"/>
                    <a:gd name="T10" fmla="*/ 110 w 110"/>
                    <a:gd name="T11" fmla="*/ 126 h 126"/>
                    <a:gd name="T12" fmla="*/ 110 w 110"/>
                    <a:gd name="T13" fmla="*/ 12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6">
                      <a:moveTo>
                        <a:pt x="110" y="126"/>
                      </a:moveTo>
                      <a:lnTo>
                        <a:pt x="110" y="126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0" y="37"/>
                      </a:lnTo>
                      <a:lnTo>
                        <a:pt x="110" y="126"/>
                      </a:lnTo>
                      <a:lnTo>
                        <a:pt x="110" y="126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4" name="Freeform 786"/>
                <p:cNvSpPr>
                  <a:spLocks/>
                </p:cNvSpPr>
                <p:nvPr/>
              </p:nvSpPr>
              <p:spPr bwMode="auto">
                <a:xfrm>
                  <a:off x="4587" y="3361"/>
                  <a:ext cx="55" cy="63"/>
                </a:xfrm>
                <a:custGeom>
                  <a:avLst/>
                  <a:gdLst>
                    <a:gd name="T0" fmla="*/ 80 w 109"/>
                    <a:gd name="T1" fmla="*/ 126 h 126"/>
                    <a:gd name="T2" fmla="*/ 80 w 109"/>
                    <a:gd name="T3" fmla="*/ 126 h 126"/>
                    <a:gd name="T4" fmla="*/ 109 w 109"/>
                    <a:gd name="T5" fmla="*/ 89 h 126"/>
                    <a:gd name="T6" fmla="*/ 109 w 109"/>
                    <a:gd name="T7" fmla="*/ 89 h 126"/>
                    <a:gd name="T8" fmla="*/ 0 w 109"/>
                    <a:gd name="T9" fmla="*/ 0 h 126"/>
                    <a:gd name="T10" fmla="*/ 80 w 109"/>
                    <a:gd name="T11" fmla="*/ 126 h 126"/>
                    <a:gd name="T12" fmla="*/ 80 w 109"/>
                    <a:gd name="T13" fmla="*/ 12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9" h="126">
                      <a:moveTo>
                        <a:pt x="80" y="126"/>
                      </a:moveTo>
                      <a:lnTo>
                        <a:pt x="80" y="126"/>
                      </a:lnTo>
                      <a:lnTo>
                        <a:pt x="109" y="89"/>
                      </a:lnTo>
                      <a:lnTo>
                        <a:pt x="109" y="89"/>
                      </a:lnTo>
                      <a:lnTo>
                        <a:pt x="0" y="0"/>
                      </a:lnTo>
                      <a:lnTo>
                        <a:pt x="80" y="126"/>
                      </a:lnTo>
                      <a:lnTo>
                        <a:pt x="80" y="126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5" name="Freeform 787"/>
                <p:cNvSpPr>
                  <a:spLocks/>
                </p:cNvSpPr>
                <p:nvPr/>
              </p:nvSpPr>
              <p:spPr bwMode="auto">
                <a:xfrm>
                  <a:off x="4587" y="3361"/>
                  <a:ext cx="55" cy="63"/>
                </a:xfrm>
                <a:custGeom>
                  <a:avLst/>
                  <a:gdLst>
                    <a:gd name="T0" fmla="*/ 80 w 109"/>
                    <a:gd name="T1" fmla="*/ 126 h 126"/>
                    <a:gd name="T2" fmla="*/ 80 w 109"/>
                    <a:gd name="T3" fmla="*/ 126 h 126"/>
                    <a:gd name="T4" fmla="*/ 109 w 109"/>
                    <a:gd name="T5" fmla="*/ 89 h 126"/>
                    <a:gd name="T6" fmla="*/ 109 w 109"/>
                    <a:gd name="T7" fmla="*/ 89 h 126"/>
                    <a:gd name="T8" fmla="*/ 0 w 109"/>
                    <a:gd name="T9" fmla="*/ 0 h 126"/>
                    <a:gd name="T10" fmla="*/ 80 w 109"/>
                    <a:gd name="T11" fmla="*/ 126 h 126"/>
                    <a:gd name="T12" fmla="*/ 80 w 109"/>
                    <a:gd name="T13" fmla="*/ 12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9" h="126">
                      <a:moveTo>
                        <a:pt x="80" y="126"/>
                      </a:moveTo>
                      <a:lnTo>
                        <a:pt x="80" y="126"/>
                      </a:lnTo>
                      <a:lnTo>
                        <a:pt x="109" y="89"/>
                      </a:lnTo>
                      <a:lnTo>
                        <a:pt x="109" y="89"/>
                      </a:lnTo>
                      <a:lnTo>
                        <a:pt x="0" y="0"/>
                      </a:lnTo>
                      <a:lnTo>
                        <a:pt x="80" y="126"/>
                      </a:lnTo>
                      <a:lnTo>
                        <a:pt x="80" y="126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6" name="Freeform 788"/>
                <p:cNvSpPr>
                  <a:spLocks/>
                </p:cNvSpPr>
                <p:nvPr/>
              </p:nvSpPr>
              <p:spPr bwMode="auto">
                <a:xfrm>
                  <a:off x="4609" y="3372"/>
                  <a:ext cx="22" cy="11"/>
                </a:xfrm>
                <a:custGeom>
                  <a:avLst/>
                  <a:gdLst>
                    <a:gd name="T0" fmla="*/ 0 w 44"/>
                    <a:gd name="T1" fmla="*/ 0 h 22"/>
                    <a:gd name="T2" fmla="*/ 0 w 44"/>
                    <a:gd name="T3" fmla="*/ 0 h 22"/>
                    <a:gd name="T4" fmla="*/ 44 w 44"/>
                    <a:gd name="T5" fmla="*/ 15 h 22"/>
                    <a:gd name="T6" fmla="*/ 44 w 44"/>
                    <a:gd name="T7" fmla="*/ 15 h 22"/>
                    <a:gd name="T8" fmla="*/ 37 w 44"/>
                    <a:gd name="T9" fmla="*/ 22 h 22"/>
                    <a:gd name="T10" fmla="*/ 0 w 44"/>
                    <a:gd name="T11" fmla="*/ 0 h 22"/>
                    <a:gd name="T12" fmla="*/ 0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7" name="Freeform 789"/>
                <p:cNvSpPr>
                  <a:spLocks/>
                </p:cNvSpPr>
                <p:nvPr/>
              </p:nvSpPr>
              <p:spPr bwMode="auto">
                <a:xfrm>
                  <a:off x="4609" y="3372"/>
                  <a:ext cx="22" cy="11"/>
                </a:xfrm>
                <a:custGeom>
                  <a:avLst/>
                  <a:gdLst>
                    <a:gd name="T0" fmla="*/ 0 w 44"/>
                    <a:gd name="T1" fmla="*/ 0 h 22"/>
                    <a:gd name="T2" fmla="*/ 0 w 44"/>
                    <a:gd name="T3" fmla="*/ 0 h 22"/>
                    <a:gd name="T4" fmla="*/ 44 w 44"/>
                    <a:gd name="T5" fmla="*/ 15 h 22"/>
                    <a:gd name="T6" fmla="*/ 44 w 44"/>
                    <a:gd name="T7" fmla="*/ 15 h 22"/>
                    <a:gd name="T8" fmla="*/ 37 w 44"/>
                    <a:gd name="T9" fmla="*/ 22 h 22"/>
                    <a:gd name="T10" fmla="*/ 0 w 44"/>
                    <a:gd name="T11" fmla="*/ 0 h 22"/>
                    <a:gd name="T12" fmla="*/ 0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8" name="Freeform 790"/>
                <p:cNvSpPr>
                  <a:spLocks/>
                </p:cNvSpPr>
                <p:nvPr/>
              </p:nvSpPr>
              <p:spPr bwMode="auto">
                <a:xfrm>
                  <a:off x="4609" y="3368"/>
                  <a:ext cx="22" cy="11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8 w 44"/>
                    <a:gd name="T5" fmla="*/ 0 h 22"/>
                    <a:gd name="T6" fmla="*/ 8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9" name="Freeform 791"/>
                <p:cNvSpPr>
                  <a:spLocks/>
                </p:cNvSpPr>
                <p:nvPr/>
              </p:nvSpPr>
              <p:spPr bwMode="auto">
                <a:xfrm>
                  <a:off x="4609" y="3368"/>
                  <a:ext cx="22" cy="11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8 w 44"/>
                    <a:gd name="T5" fmla="*/ 0 h 22"/>
                    <a:gd name="T6" fmla="*/ 8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0" name="Freeform 792"/>
                <p:cNvSpPr>
                  <a:spLocks/>
                </p:cNvSpPr>
                <p:nvPr/>
              </p:nvSpPr>
              <p:spPr bwMode="auto">
                <a:xfrm>
                  <a:off x="4609" y="3372"/>
                  <a:ext cx="22" cy="11"/>
                </a:xfrm>
                <a:custGeom>
                  <a:avLst/>
                  <a:gdLst>
                    <a:gd name="T0" fmla="*/ 0 w 44"/>
                    <a:gd name="T1" fmla="*/ 0 h 22"/>
                    <a:gd name="T2" fmla="*/ 0 w 44"/>
                    <a:gd name="T3" fmla="*/ 0 h 22"/>
                    <a:gd name="T4" fmla="*/ 44 w 44"/>
                    <a:gd name="T5" fmla="*/ 15 h 22"/>
                    <a:gd name="T6" fmla="*/ 44 w 44"/>
                    <a:gd name="T7" fmla="*/ 15 h 22"/>
                    <a:gd name="T8" fmla="*/ 37 w 44"/>
                    <a:gd name="T9" fmla="*/ 22 h 22"/>
                    <a:gd name="T10" fmla="*/ 0 w 44"/>
                    <a:gd name="T11" fmla="*/ 0 h 22"/>
                    <a:gd name="T12" fmla="*/ 0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1" name="Freeform 793"/>
                <p:cNvSpPr>
                  <a:spLocks/>
                </p:cNvSpPr>
                <p:nvPr/>
              </p:nvSpPr>
              <p:spPr bwMode="auto">
                <a:xfrm>
                  <a:off x="4609" y="3372"/>
                  <a:ext cx="22" cy="11"/>
                </a:xfrm>
                <a:custGeom>
                  <a:avLst/>
                  <a:gdLst>
                    <a:gd name="T0" fmla="*/ 0 w 44"/>
                    <a:gd name="T1" fmla="*/ 0 h 22"/>
                    <a:gd name="T2" fmla="*/ 0 w 44"/>
                    <a:gd name="T3" fmla="*/ 0 h 22"/>
                    <a:gd name="T4" fmla="*/ 44 w 44"/>
                    <a:gd name="T5" fmla="*/ 15 h 22"/>
                    <a:gd name="T6" fmla="*/ 44 w 44"/>
                    <a:gd name="T7" fmla="*/ 15 h 22"/>
                    <a:gd name="T8" fmla="*/ 37 w 44"/>
                    <a:gd name="T9" fmla="*/ 22 h 22"/>
                    <a:gd name="T10" fmla="*/ 0 w 44"/>
                    <a:gd name="T11" fmla="*/ 0 h 22"/>
                    <a:gd name="T12" fmla="*/ 0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2" name="Freeform 794"/>
                <p:cNvSpPr>
                  <a:spLocks/>
                </p:cNvSpPr>
                <p:nvPr/>
              </p:nvSpPr>
              <p:spPr bwMode="auto">
                <a:xfrm>
                  <a:off x="4609" y="3368"/>
                  <a:ext cx="22" cy="11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8 w 44"/>
                    <a:gd name="T5" fmla="*/ 0 h 22"/>
                    <a:gd name="T6" fmla="*/ 8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3" name="Freeform 795"/>
                <p:cNvSpPr>
                  <a:spLocks/>
                </p:cNvSpPr>
                <p:nvPr/>
              </p:nvSpPr>
              <p:spPr bwMode="auto">
                <a:xfrm>
                  <a:off x="4609" y="3368"/>
                  <a:ext cx="22" cy="11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8 w 44"/>
                    <a:gd name="T5" fmla="*/ 0 h 22"/>
                    <a:gd name="T6" fmla="*/ 8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4" name="Freeform 796"/>
                <p:cNvSpPr>
                  <a:spLocks/>
                </p:cNvSpPr>
                <p:nvPr/>
              </p:nvSpPr>
              <p:spPr bwMode="auto">
                <a:xfrm>
                  <a:off x="4620" y="3349"/>
                  <a:ext cx="29" cy="15"/>
                </a:xfrm>
                <a:custGeom>
                  <a:avLst/>
                  <a:gdLst>
                    <a:gd name="T0" fmla="*/ 0 w 59"/>
                    <a:gd name="T1" fmla="*/ 0 h 30"/>
                    <a:gd name="T2" fmla="*/ 0 w 59"/>
                    <a:gd name="T3" fmla="*/ 0 h 30"/>
                    <a:gd name="T4" fmla="*/ 59 w 59"/>
                    <a:gd name="T5" fmla="*/ 15 h 30"/>
                    <a:gd name="T6" fmla="*/ 59 w 59"/>
                    <a:gd name="T7" fmla="*/ 15 h 30"/>
                    <a:gd name="T8" fmla="*/ 44 w 59"/>
                    <a:gd name="T9" fmla="*/ 30 h 30"/>
                    <a:gd name="T10" fmla="*/ 0 w 59"/>
                    <a:gd name="T11" fmla="*/ 0 h 30"/>
                    <a:gd name="T12" fmla="*/ 0 w 5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44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5" name="Freeform 797"/>
                <p:cNvSpPr>
                  <a:spLocks/>
                </p:cNvSpPr>
                <p:nvPr/>
              </p:nvSpPr>
              <p:spPr bwMode="auto">
                <a:xfrm>
                  <a:off x="4620" y="3349"/>
                  <a:ext cx="29" cy="15"/>
                </a:xfrm>
                <a:custGeom>
                  <a:avLst/>
                  <a:gdLst>
                    <a:gd name="T0" fmla="*/ 0 w 59"/>
                    <a:gd name="T1" fmla="*/ 0 h 30"/>
                    <a:gd name="T2" fmla="*/ 0 w 59"/>
                    <a:gd name="T3" fmla="*/ 0 h 30"/>
                    <a:gd name="T4" fmla="*/ 59 w 59"/>
                    <a:gd name="T5" fmla="*/ 15 h 30"/>
                    <a:gd name="T6" fmla="*/ 59 w 59"/>
                    <a:gd name="T7" fmla="*/ 15 h 30"/>
                    <a:gd name="T8" fmla="*/ 44 w 59"/>
                    <a:gd name="T9" fmla="*/ 30 h 30"/>
                    <a:gd name="T10" fmla="*/ 0 w 59"/>
                    <a:gd name="T11" fmla="*/ 0 h 30"/>
                    <a:gd name="T12" fmla="*/ 0 w 5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44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6" name="Freeform 798"/>
                <p:cNvSpPr>
                  <a:spLocks/>
                </p:cNvSpPr>
                <p:nvPr/>
              </p:nvSpPr>
              <p:spPr bwMode="auto">
                <a:xfrm>
                  <a:off x="4620" y="3338"/>
                  <a:ext cx="29" cy="18"/>
                </a:xfrm>
                <a:custGeom>
                  <a:avLst/>
                  <a:gdLst>
                    <a:gd name="T0" fmla="*/ 0 w 59"/>
                    <a:gd name="T1" fmla="*/ 22 h 37"/>
                    <a:gd name="T2" fmla="*/ 0 w 59"/>
                    <a:gd name="T3" fmla="*/ 22 h 37"/>
                    <a:gd name="T4" fmla="*/ 15 w 59"/>
                    <a:gd name="T5" fmla="*/ 0 h 37"/>
                    <a:gd name="T6" fmla="*/ 15 w 59"/>
                    <a:gd name="T7" fmla="*/ 0 h 37"/>
                    <a:gd name="T8" fmla="*/ 59 w 59"/>
                    <a:gd name="T9" fmla="*/ 37 h 37"/>
                    <a:gd name="T10" fmla="*/ 0 w 59"/>
                    <a:gd name="T11" fmla="*/ 22 h 37"/>
                    <a:gd name="T12" fmla="*/ 0 w 59"/>
                    <a:gd name="T13" fmla="*/ 2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7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59" y="37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7" name="Freeform 799"/>
                <p:cNvSpPr>
                  <a:spLocks/>
                </p:cNvSpPr>
                <p:nvPr/>
              </p:nvSpPr>
              <p:spPr bwMode="auto">
                <a:xfrm>
                  <a:off x="4620" y="3338"/>
                  <a:ext cx="29" cy="18"/>
                </a:xfrm>
                <a:custGeom>
                  <a:avLst/>
                  <a:gdLst>
                    <a:gd name="T0" fmla="*/ 0 w 59"/>
                    <a:gd name="T1" fmla="*/ 22 h 37"/>
                    <a:gd name="T2" fmla="*/ 0 w 59"/>
                    <a:gd name="T3" fmla="*/ 22 h 37"/>
                    <a:gd name="T4" fmla="*/ 15 w 59"/>
                    <a:gd name="T5" fmla="*/ 0 h 37"/>
                    <a:gd name="T6" fmla="*/ 15 w 59"/>
                    <a:gd name="T7" fmla="*/ 0 h 37"/>
                    <a:gd name="T8" fmla="*/ 59 w 59"/>
                    <a:gd name="T9" fmla="*/ 37 h 37"/>
                    <a:gd name="T10" fmla="*/ 0 w 59"/>
                    <a:gd name="T11" fmla="*/ 22 h 37"/>
                    <a:gd name="T12" fmla="*/ 0 w 59"/>
                    <a:gd name="T13" fmla="*/ 2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7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59" y="37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8" name="Freeform 800"/>
                <p:cNvSpPr>
                  <a:spLocks/>
                </p:cNvSpPr>
                <p:nvPr/>
              </p:nvSpPr>
              <p:spPr bwMode="auto">
                <a:xfrm>
                  <a:off x="4631" y="3334"/>
                  <a:ext cx="22" cy="15"/>
                </a:xfrm>
                <a:custGeom>
                  <a:avLst/>
                  <a:gdLst>
                    <a:gd name="T0" fmla="*/ 0 w 44"/>
                    <a:gd name="T1" fmla="*/ 0 h 30"/>
                    <a:gd name="T2" fmla="*/ 0 w 44"/>
                    <a:gd name="T3" fmla="*/ 0 h 30"/>
                    <a:gd name="T4" fmla="*/ 44 w 44"/>
                    <a:gd name="T5" fmla="*/ 23 h 30"/>
                    <a:gd name="T6" fmla="*/ 44 w 44"/>
                    <a:gd name="T7" fmla="*/ 23 h 30"/>
                    <a:gd name="T8" fmla="*/ 37 w 44"/>
                    <a:gd name="T9" fmla="*/ 30 h 30"/>
                    <a:gd name="T10" fmla="*/ 0 w 44"/>
                    <a:gd name="T11" fmla="*/ 0 h 30"/>
                    <a:gd name="T12" fmla="*/ 0 w 44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23"/>
                      </a:lnTo>
                      <a:lnTo>
                        <a:pt x="44" y="23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9" name="Freeform 801"/>
                <p:cNvSpPr>
                  <a:spLocks/>
                </p:cNvSpPr>
                <p:nvPr/>
              </p:nvSpPr>
              <p:spPr bwMode="auto">
                <a:xfrm>
                  <a:off x="4631" y="3334"/>
                  <a:ext cx="22" cy="15"/>
                </a:xfrm>
                <a:custGeom>
                  <a:avLst/>
                  <a:gdLst>
                    <a:gd name="T0" fmla="*/ 0 w 44"/>
                    <a:gd name="T1" fmla="*/ 0 h 30"/>
                    <a:gd name="T2" fmla="*/ 0 w 44"/>
                    <a:gd name="T3" fmla="*/ 0 h 30"/>
                    <a:gd name="T4" fmla="*/ 44 w 44"/>
                    <a:gd name="T5" fmla="*/ 23 h 30"/>
                    <a:gd name="T6" fmla="*/ 44 w 44"/>
                    <a:gd name="T7" fmla="*/ 23 h 30"/>
                    <a:gd name="T8" fmla="*/ 37 w 44"/>
                    <a:gd name="T9" fmla="*/ 30 h 30"/>
                    <a:gd name="T10" fmla="*/ 0 w 44"/>
                    <a:gd name="T11" fmla="*/ 0 h 30"/>
                    <a:gd name="T12" fmla="*/ 0 w 44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23"/>
                      </a:lnTo>
                      <a:lnTo>
                        <a:pt x="44" y="23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0" name="Freeform 802"/>
                <p:cNvSpPr>
                  <a:spLocks/>
                </p:cNvSpPr>
                <p:nvPr/>
              </p:nvSpPr>
              <p:spPr bwMode="auto">
                <a:xfrm>
                  <a:off x="4631" y="3334"/>
                  <a:ext cx="22" cy="11"/>
                </a:xfrm>
                <a:custGeom>
                  <a:avLst/>
                  <a:gdLst>
                    <a:gd name="T0" fmla="*/ 0 w 44"/>
                    <a:gd name="T1" fmla="*/ 0 h 23"/>
                    <a:gd name="T2" fmla="*/ 0 w 44"/>
                    <a:gd name="T3" fmla="*/ 0 h 23"/>
                    <a:gd name="T4" fmla="*/ 8 w 44"/>
                    <a:gd name="T5" fmla="*/ 0 h 23"/>
                    <a:gd name="T6" fmla="*/ 8 w 44"/>
                    <a:gd name="T7" fmla="*/ 0 h 23"/>
                    <a:gd name="T8" fmla="*/ 44 w 44"/>
                    <a:gd name="T9" fmla="*/ 23 h 23"/>
                    <a:gd name="T10" fmla="*/ 0 w 44"/>
                    <a:gd name="T11" fmla="*/ 0 h 23"/>
                    <a:gd name="T12" fmla="*/ 0 w 44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1" name="Freeform 803"/>
                <p:cNvSpPr>
                  <a:spLocks/>
                </p:cNvSpPr>
                <p:nvPr/>
              </p:nvSpPr>
              <p:spPr bwMode="auto">
                <a:xfrm>
                  <a:off x="4631" y="3334"/>
                  <a:ext cx="22" cy="11"/>
                </a:xfrm>
                <a:custGeom>
                  <a:avLst/>
                  <a:gdLst>
                    <a:gd name="T0" fmla="*/ 0 w 44"/>
                    <a:gd name="T1" fmla="*/ 0 h 23"/>
                    <a:gd name="T2" fmla="*/ 0 w 44"/>
                    <a:gd name="T3" fmla="*/ 0 h 23"/>
                    <a:gd name="T4" fmla="*/ 8 w 44"/>
                    <a:gd name="T5" fmla="*/ 0 h 23"/>
                    <a:gd name="T6" fmla="*/ 8 w 44"/>
                    <a:gd name="T7" fmla="*/ 0 h 23"/>
                    <a:gd name="T8" fmla="*/ 44 w 44"/>
                    <a:gd name="T9" fmla="*/ 23 h 23"/>
                    <a:gd name="T10" fmla="*/ 0 w 44"/>
                    <a:gd name="T11" fmla="*/ 0 h 23"/>
                    <a:gd name="T12" fmla="*/ 0 w 44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2" name="Freeform 804"/>
                <p:cNvSpPr>
                  <a:spLocks/>
                </p:cNvSpPr>
                <p:nvPr/>
              </p:nvSpPr>
              <p:spPr bwMode="auto">
                <a:xfrm>
                  <a:off x="4631" y="3334"/>
                  <a:ext cx="22" cy="15"/>
                </a:xfrm>
                <a:custGeom>
                  <a:avLst/>
                  <a:gdLst>
                    <a:gd name="T0" fmla="*/ 0 w 44"/>
                    <a:gd name="T1" fmla="*/ 0 h 30"/>
                    <a:gd name="T2" fmla="*/ 0 w 44"/>
                    <a:gd name="T3" fmla="*/ 0 h 30"/>
                    <a:gd name="T4" fmla="*/ 44 w 44"/>
                    <a:gd name="T5" fmla="*/ 23 h 30"/>
                    <a:gd name="T6" fmla="*/ 44 w 44"/>
                    <a:gd name="T7" fmla="*/ 23 h 30"/>
                    <a:gd name="T8" fmla="*/ 37 w 44"/>
                    <a:gd name="T9" fmla="*/ 30 h 30"/>
                    <a:gd name="T10" fmla="*/ 0 w 44"/>
                    <a:gd name="T11" fmla="*/ 0 h 30"/>
                    <a:gd name="T12" fmla="*/ 0 w 44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23"/>
                      </a:lnTo>
                      <a:lnTo>
                        <a:pt x="44" y="23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3" name="Freeform 805"/>
                <p:cNvSpPr>
                  <a:spLocks/>
                </p:cNvSpPr>
                <p:nvPr/>
              </p:nvSpPr>
              <p:spPr bwMode="auto">
                <a:xfrm>
                  <a:off x="4631" y="3334"/>
                  <a:ext cx="22" cy="15"/>
                </a:xfrm>
                <a:custGeom>
                  <a:avLst/>
                  <a:gdLst>
                    <a:gd name="T0" fmla="*/ 0 w 44"/>
                    <a:gd name="T1" fmla="*/ 0 h 30"/>
                    <a:gd name="T2" fmla="*/ 0 w 44"/>
                    <a:gd name="T3" fmla="*/ 0 h 30"/>
                    <a:gd name="T4" fmla="*/ 44 w 44"/>
                    <a:gd name="T5" fmla="*/ 23 h 30"/>
                    <a:gd name="T6" fmla="*/ 44 w 44"/>
                    <a:gd name="T7" fmla="*/ 23 h 30"/>
                    <a:gd name="T8" fmla="*/ 37 w 44"/>
                    <a:gd name="T9" fmla="*/ 30 h 30"/>
                    <a:gd name="T10" fmla="*/ 0 w 44"/>
                    <a:gd name="T11" fmla="*/ 0 h 30"/>
                    <a:gd name="T12" fmla="*/ 0 w 44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23"/>
                      </a:lnTo>
                      <a:lnTo>
                        <a:pt x="44" y="23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4" name="Freeform 806"/>
                <p:cNvSpPr>
                  <a:spLocks/>
                </p:cNvSpPr>
                <p:nvPr/>
              </p:nvSpPr>
              <p:spPr bwMode="auto">
                <a:xfrm>
                  <a:off x="4631" y="3334"/>
                  <a:ext cx="22" cy="11"/>
                </a:xfrm>
                <a:custGeom>
                  <a:avLst/>
                  <a:gdLst>
                    <a:gd name="T0" fmla="*/ 0 w 44"/>
                    <a:gd name="T1" fmla="*/ 0 h 23"/>
                    <a:gd name="T2" fmla="*/ 0 w 44"/>
                    <a:gd name="T3" fmla="*/ 0 h 23"/>
                    <a:gd name="T4" fmla="*/ 8 w 44"/>
                    <a:gd name="T5" fmla="*/ 0 h 23"/>
                    <a:gd name="T6" fmla="*/ 8 w 44"/>
                    <a:gd name="T7" fmla="*/ 0 h 23"/>
                    <a:gd name="T8" fmla="*/ 44 w 44"/>
                    <a:gd name="T9" fmla="*/ 23 h 23"/>
                    <a:gd name="T10" fmla="*/ 0 w 44"/>
                    <a:gd name="T11" fmla="*/ 0 h 23"/>
                    <a:gd name="T12" fmla="*/ 0 w 44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5" name="Freeform 807"/>
                <p:cNvSpPr>
                  <a:spLocks/>
                </p:cNvSpPr>
                <p:nvPr/>
              </p:nvSpPr>
              <p:spPr bwMode="auto">
                <a:xfrm>
                  <a:off x="4631" y="3334"/>
                  <a:ext cx="22" cy="11"/>
                </a:xfrm>
                <a:custGeom>
                  <a:avLst/>
                  <a:gdLst>
                    <a:gd name="T0" fmla="*/ 0 w 44"/>
                    <a:gd name="T1" fmla="*/ 0 h 23"/>
                    <a:gd name="T2" fmla="*/ 0 w 44"/>
                    <a:gd name="T3" fmla="*/ 0 h 23"/>
                    <a:gd name="T4" fmla="*/ 8 w 44"/>
                    <a:gd name="T5" fmla="*/ 0 h 23"/>
                    <a:gd name="T6" fmla="*/ 8 w 44"/>
                    <a:gd name="T7" fmla="*/ 0 h 23"/>
                    <a:gd name="T8" fmla="*/ 44 w 44"/>
                    <a:gd name="T9" fmla="*/ 23 h 23"/>
                    <a:gd name="T10" fmla="*/ 0 w 44"/>
                    <a:gd name="T11" fmla="*/ 0 h 23"/>
                    <a:gd name="T12" fmla="*/ 0 w 44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6" name="Group 1009"/>
              <p:cNvGrpSpPr>
                <a:grpSpLocks/>
              </p:cNvGrpSpPr>
              <p:nvPr/>
            </p:nvGrpSpPr>
            <p:grpSpPr bwMode="auto">
              <a:xfrm>
                <a:off x="7058025" y="3517519"/>
                <a:ext cx="392113" cy="1682750"/>
                <a:chOff x="4686" y="2210"/>
                <a:chExt cx="247" cy="1060"/>
              </a:xfrm>
            </p:grpSpPr>
            <p:sp>
              <p:nvSpPr>
                <p:cNvPr id="1306" name="Freeform 809"/>
                <p:cNvSpPr>
                  <a:spLocks/>
                </p:cNvSpPr>
                <p:nvPr/>
              </p:nvSpPr>
              <p:spPr bwMode="auto">
                <a:xfrm>
                  <a:off x="4686" y="3258"/>
                  <a:ext cx="19" cy="12"/>
                </a:xfrm>
                <a:custGeom>
                  <a:avLst/>
                  <a:gdLst>
                    <a:gd name="T0" fmla="*/ 0 w 37"/>
                    <a:gd name="T1" fmla="*/ 0 h 23"/>
                    <a:gd name="T2" fmla="*/ 0 w 37"/>
                    <a:gd name="T3" fmla="*/ 0 h 23"/>
                    <a:gd name="T4" fmla="*/ 37 w 37"/>
                    <a:gd name="T5" fmla="*/ 15 h 23"/>
                    <a:gd name="T6" fmla="*/ 37 w 37"/>
                    <a:gd name="T7" fmla="*/ 15 h 23"/>
                    <a:gd name="T8" fmla="*/ 37 w 37"/>
                    <a:gd name="T9" fmla="*/ 23 h 23"/>
                    <a:gd name="T10" fmla="*/ 0 w 37"/>
                    <a:gd name="T11" fmla="*/ 0 h 23"/>
                    <a:gd name="T12" fmla="*/ 0 w 37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lnTo>
                        <a:pt x="37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7" name="Freeform 810"/>
                <p:cNvSpPr>
                  <a:spLocks/>
                </p:cNvSpPr>
                <p:nvPr/>
              </p:nvSpPr>
              <p:spPr bwMode="auto">
                <a:xfrm>
                  <a:off x="4686" y="3258"/>
                  <a:ext cx="19" cy="12"/>
                </a:xfrm>
                <a:custGeom>
                  <a:avLst/>
                  <a:gdLst>
                    <a:gd name="T0" fmla="*/ 0 w 37"/>
                    <a:gd name="T1" fmla="*/ 0 h 23"/>
                    <a:gd name="T2" fmla="*/ 0 w 37"/>
                    <a:gd name="T3" fmla="*/ 0 h 23"/>
                    <a:gd name="T4" fmla="*/ 37 w 37"/>
                    <a:gd name="T5" fmla="*/ 15 h 23"/>
                    <a:gd name="T6" fmla="*/ 37 w 37"/>
                    <a:gd name="T7" fmla="*/ 15 h 23"/>
                    <a:gd name="T8" fmla="*/ 37 w 37"/>
                    <a:gd name="T9" fmla="*/ 23 h 23"/>
                    <a:gd name="T10" fmla="*/ 0 w 37"/>
                    <a:gd name="T11" fmla="*/ 0 h 23"/>
                    <a:gd name="T12" fmla="*/ 0 w 37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lnTo>
                        <a:pt x="37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8" name="Freeform 811"/>
                <p:cNvSpPr>
                  <a:spLocks/>
                </p:cNvSpPr>
                <p:nvPr/>
              </p:nvSpPr>
              <p:spPr bwMode="auto">
                <a:xfrm>
                  <a:off x="4686" y="3255"/>
                  <a:ext cx="19" cy="11"/>
                </a:xfrm>
                <a:custGeom>
                  <a:avLst/>
                  <a:gdLst>
                    <a:gd name="T0" fmla="*/ 0 w 37"/>
                    <a:gd name="T1" fmla="*/ 7 h 22"/>
                    <a:gd name="T2" fmla="*/ 0 w 37"/>
                    <a:gd name="T3" fmla="*/ 7 h 22"/>
                    <a:gd name="T4" fmla="*/ 0 w 37"/>
                    <a:gd name="T5" fmla="*/ 0 h 22"/>
                    <a:gd name="T6" fmla="*/ 0 w 37"/>
                    <a:gd name="T7" fmla="*/ 0 h 22"/>
                    <a:gd name="T8" fmla="*/ 37 w 37"/>
                    <a:gd name="T9" fmla="*/ 22 h 22"/>
                    <a:gd name="T10" fmla="*/ 0 w 37"/>
                    <a:gd name="T11" fmla="*/ 7 h 22"/>
                    <a:gd name="T12" fmla="*/ 0 w 37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9" name="Freeform 812"/>
                <p:cNvSpPr>
                  <a:spLocks/>
                </p:cNvSpPr>
                <p:nvPr/>
              </p:nvSpPr>
              <p:spPr bwMode="auto">
                <a:xfrm>
                  <a:off x="4686" y="3255"/>
                  <a:ext cx="19" cy="11"/>
                </a:xfrm>
                <a:custGeom>
                  <a:avLst/>
                  <a:gdLst>
                    <a:gd name="T0" fmla="*/ 0 w 37"/>
                    <a:gd name="T1" fmla="*/ 7 h 22"/>
                    <a:gd name="T2" fmla="*/ 0 w 37"/>
                    <a:gd name="T3" fmla="*/ 7 h 22"/>
                    <a:gd name="T4" fmla="*/ 0 w 37"/>
                    <a:gd name="T5" fmla="*/ 0 h 22"/>
                    <a:gd name="T6" fmla="*/ 0 w 37"/>
                    <a:gd name="T7" fmla="*/ 0 h 22"/>
                    <a:gd name="T8" fmla="*/ 37 w 37"/>
                    <a:gd name="T9" fmla="*/ 22 h 22"/>
                    <a:gd name="T10" fmla="*/ 0 w 37"/>
                    <a:gd name="T11" fmla="*/ 7 h 22"/>
                    <a:gd name="T12" fmla="*/ 0 w 37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0" name="Freeform 813"/>
                <p:cNvSpPr>
                  <a:spLocks/>
                </p:cNvSpPr>
                <p:nvPr/>
              </p:nvSpPr>
              <p:spPr bwMode="auto">
                <a:xfrm>
                  <a:off x="4686" y="3258"/>
                  <a:ext cx="19" cy="12"/>
                </a:xfrm>
                <a:custGeom>
                  <a:avLst/>
                  <a:gdLst>
                    <a:gd name="T0" fmla="*/ 0 w 37"/>
                    <a:gd name="T1" fmla="*/ 0 h 23"/>
                    <a:gd name="T2" fmla="*/ 0 w 37"/>
                    <a:gd name="T3" fmla="*/ 0 h 23"/>
                    <a:gd name="T4" fmla="*/ 37 w 37"/>
                    <a:gd name="T5" fmla="*/ 15 h 23"/>
                    <a:gd name="T6" fmla="*/ 37 w 37"/>
                    <a:gd name="T7" fmla="*/ 15 h 23"/>
                    <a:gd name="T8" fmla="*/ 37 w 37"/>
                    <a:gd name="T9" fmla="*/ 23 h 23"/>
                    <a:gd name="T10" fmla="*/ 0 w 37"/>
                    <a:gd name="T11" fmla="*/ 0 h 23"/>
                    <a:gd name="T12" fmla="*/ 0 w 37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lnTo>
                        <a:pt x="37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1" name="Freeform 814"/>
                <p:cNvSpPr>
                  <a:spLocks/>
                </p:cNvSpPr>
                <p:nvPr/>
              </p:nvSpPr>
              <p:spPr bwMode="auto">
                <a:xfrm>
                  <a:off x="4686" y="3258"/>
                  <a:ext cx="19" cy="12"/>
                </a:xfrm>
                <a:custGeom>
                  <a:avLst/>
                  <a:gdLst>
                    <a:gd name="T0" fmla="*/ 0 w 37"/>
                    <a:gd name="T1" fmla="*/ 0 h 23"/>
                    <a:gd name="T2" fmla="*/ 0 w 37"/>
                    <a:gd name="T3" fmla="*/ 0 h 23"/>
                    <a:gd name="T4" fmla="*/ 37 w 37"/>
                    <a:gd name="T5" fmla="*/ 15 h 23"/>
                    <a:gd name="T6" fmla="*/ 37 w 37"/>
                    <a:gd name="T7" fmla="*/ 15 h 23"/>
                    <a:gd name="T8" fmla="*/ 37 w 37"/>
                    <a:gd name="T9" fmla="*/ 23 h 23"/>
                    <a:gd name="T10" fmla="*/ 0 w 37"/>
                    <a:gd name="T11" fmla="*/ 0 h 23"/>
                    <a:gd name="T12" fmla="*/ 0 w 37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lnTo>
                        <a:pt x="37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2" name="Freeform 815"/>
                <p:cNvSpPr>
                  <a:spLocks/>
                </p:cNvSpPr>
                <p:nvPr/>
              </p:nvSpPr>
              <p:spPr bwMode="auto">
                <a:xfrm>
                  <a:off x="4686" y="3255"/>
                  <a:ext cx="19" cy="11"/>
                </a:xfrm>
                <a:custGeom>
                  <a:avLst/>
                  <a:gdLst>
                    <a:gd name="T0" fmla="*/ 0 w 37"/>
                    <a:gd name="T1" fmla="*/ 7 h 22"/>
                    <a:gd name="T2" fmla="*/ 0 w 37"/>
                    <a:gd name="T3" fmla="*/ 7 h 22"/>
                    <a:gd name="T4" fmla="*/ 0 w 37"/>
                    <a:gd name="T5" fmla="*/ 0 h 22"/>
                    <a:gd name="T6" fmla="*/ 0 w 37"/>
                    <a:gd name="T7" fmla="*/ 0 h 22"/>
                    <a:gd name="T8" fmla="*/ 37 w 37"/>
                    <a:gd name="T9" fmla="*/ 22 h 22"/>
                    <a:gd name="T10" fmla="*/ 0 w 37"/>
                    <a:gd name="T11" fmla="*/ 7 h 22"/>
                    <a:gd name="T12" fmla="*/ 0 w 37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3" name="Freeform 816"/>
                <p:cNvSpPr>
                  <a:spLocks/>
                </p:cNvSpPr>
                <p:nvPr/>
              </p:nvSpPr>
              <p:spPr bwMode="auto">
                <a:xfrm>
                  <a:off x="4686" y="3255"/>
                  <a:ext cx="19" cy="11"/>
                </a:xfrm>
                <a:custGeom>
                  <a:avLst/>
                  <a:gdLst>
                    <a:gd name="T0" fmla="*/ 0 w 37"/>
                    <a:gd name="T1" fmla="*/ 7 h 22"/>
                    <a:gd name="T2" fmla="*/ 0 w 37"/>
                    <a:gd name="T3" fmla="*/ 7 h 22"/>
                    <a:gd name="T4" fmla="*/ 0 w 37"/>
                    <a:gd name="T5" fmla="*/ 0 h 22"/>
                    <a:gd name="T6" fmla="*/ 0 w 37"/>
                    <a:gd name="T7" fmla="*/ 0 h 22"/>
                    <a:gd name="T8" fmla="*/ 37 w 37"/>
                    <a:gd name="T9" fmla="*/ 22 h 22"/>
                    <a:gd name="T10" fmla="*/ 0 w 37"/>
                    <a:gd name="T11" fmla="*/ 7 h 22"/>
                    <a:gd name="T12" fmla="*/ 0 w 37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4" name="Freeform 817"/>
                <p:cNvSpPr>
                  <a:spLocks/>
                </p:cNvSpPr>
                <p:nvPr/>
              </p:nvSpPr>
              <p:spPr bwMode="auto">
                <a:xfrm>
                  <a:off x="4686" y="3247"/>
                  <a:ext cx="30" cy="16"/>
                </a:xfrm>
                <a:custGeom>
                  <a:avLst/>
                  <a:gdLst>
                    <a:gd name="T0" fmla="*/ 0 w 59"/>
                    <a:gd name="T1" fmla="*/ 0 h 30"/>
                    <a:gd name="T2" fmla="*/ 0 w 59"/>
                    <a:gd name="T3" fmla="*/ 0 h 30"/>
                    <a:gd name="T4" fmla="*/ 59 w 59"/>
                    <a:gd name="T5" fmla="*/ 15 h 30"/>
                    <a:gd name="T6" fmla="*/ 59 w 59"/>
                    <a:gd name="T7" fmla="*/ 15 h 30"/>
                    <a:gd name="T8" fmla="*/ 51 w 59"/>
                    <a:gd name="T9" fmla="*/ 30 h 30"/>
                    <a:gd name="T10" fmla="*/ 0 w 59"/>
                    <a:gd name="T11" fmla="*/ 0 h 30"/>
                    <a:gd name="T12" fmla="*/ 0 w 5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51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5" name="Freeform 818"/>
                <p:cNvSpPr>
                  <a:spLocks/>
                </p:cNvSpPr>
                <p:nvPr/>
              </p:nvSpPr>
              <p:spPr bwMode="auto">
                <a:xfrm>
                  <a:off x="4686" y="3247"/>
                  <a:ext cx="30" cy="16"/>
                </a:xfrm>
                <a:custGeom>
                  <a:avLst/>
                  <a:gdLst>
                    <a:gd name="T0" fmla="*/ 0 w 59"/>
                    <a:gd name="T1" fmla="*/ 0 h 30"/>
                    <a:gd name="T2" fmla="*/ 0 w 59"/>
                    <a:gd name="T3" fmla="*/ 0 h 30"/>
                    <a:gd name="T4" fmla="*/ 59 w 59"/>
                    <a:gd name="T5" fmla="*/ 15 h 30"/>
                    <a:gd name="T6" fmla="*/ 59 w 59"/>
                    <a:gd name="T7" fmla="*/ 15 h 30"/>
                    <a:gd name="T8" fmla="*/ 51 w 59"/>
                    <a:gd name="T9" fmla="*/ 30 h 30"/>
                    <a:gd name="T10" fmla="*/ 0 w 59"/>
                    <a:gd name="T11" fmla="*/ 0 h 30"/>
                    <a:gd name="T12" fmla="*/ 0 w 5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51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6" name="Freeform 819"/>
                <p:cNvSpPr>
                  <a:spLocks/>
                </p:cNvSpPr>
                <p:nvPr/>
              </p:nvSpPr>
              <p:spPr bwMode="auto">
                <a:xfrm>
                  <a:off x="4686" y="3240"/>
                  <a:ext cx="30" cy="15"/>
                </a:xfrm>
                <a:custGeom>
                  <a:avLst/>
                  <a:gdLst>
                    <a:gd name="T0" fmla="*/ 0 w 59"/>
                    <a:gd name="T1" fmla="*/ 15 h 30"/>
                    <a:gd name="T2" fmla="*/ 0 w 59"/>
                    <a:gd name="T3" fmla="*/ 15 h 30"/>
                    <a:gd name="T4" fmla="*/ 15 w 59"/>
                    <a:gd name="T5" fmla="*/ 0 h 30"/>
                    <a:gd name="T6" fmla="*/ 15 w 59"/>
                    <a:gd name="T7" fmla="*/ 0 h 30"/>
                    <a:gd name="T8" fmla="*/ 59 w 59"/>
                    <a:gd name="T9" fmla="*/ 30 h 30"/>
                    <a:gd name="T10" fmla="*/ 0 w 59"/>
                    <a:gd name="T11" fmla="*/ 15 h 30"/>
                    <a:gd name="T12" fmla="*/ 0 w 59"/>
                    <a:gd name="T1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59" y="3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7" name="Freeform 820"/>
                <p:cNvSpPr>
                  <a:spLocks/>
                </p:cNvSpPr>
                <p:nvPr/>
              </p:nvSpPr>
              <p:spPr bwMode="auto">
                <a:xfrm>
                  <a:off x="4686" y="3240"/>
                  <a:ext cx="30" cy="15"/>
                </a:xfrm>
                <a:custGeom>
                  <a:avLst/>
                  <a:gdLst>
                    <a:gd name="T0" fmla="*/ 0 w 59"/>
                    <a:gd name="T1" fmla="*/ 15 h 30"/>
                    <a:gd name="T2" fmla="*/ 0 w 59"/>
                    <a:gd name="T3" fmla="*/ 15 h 30"/>
                    <a:gd name="T4" fmla="*/ 15 w 59"/>
                    <a:gd name="T5" fmla="*/ 0 h 30"/>
                    <a:gd name="T6" fmla="*/ 15 w 59"/>
                    <a:gd name="T7" fmla="*/ 0 h 30"/>
                    <a:gd name="T8" fmla="*/ 59 w 59"/>
                    <a:gd name="T9" fmla="*/ 30 h 30"/>
                    <a:gd name="T10" fmla="*/ 0 w 59"/>
                    <a:gd name="T11" fmla="*/ 15 h 30"/>
                    <a:gd name="T12" fmla="*/ 0 w 59"/>
                    <a:gd name="T1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59" y="3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8" name="Freeform 821"/>
                <p:cNvSpPr>
                  <a:spLocks/>
                </p:cNvSpPr>
                <p:nvPr/>
              </p:nvSpPr>
              <p:spPr bwMode="auto">
                <a:xfrm>
                  <a:off x="4708" y="3221"/>
                  <a:ext cx="19" cy="15"/>
                </a:xfrm>
                <a:custGeom>
                  <a:avLst/>
                  <a:gdLst>
                    <a:gd name="T0" fmla="*/ 0 w 36"/>
                    <a:gd name="T1" fmla="*/ 0 h 30"/>
                    <a:gd name="T2" fmla="*/ 0 w 36"/>
                    <a:gd name="T3" fmla="*/ 0 h 30"/>
                    <a:gd name="T4" fmla="*/ 36 w 36"/>
                    <a:gd name="T5" fmla="*/ 23 h 30"/>
                    <a:gd name="T6" fmla="*/ 36 w 36"/>
                    <a:gd name="T7" fmla="*/ 23 h 30"/>
                    <a:gd name="T8" fmla="*/ 36 w 36"/>
                    <a:gd name="T9" fmla="*/ 30 h 30"/>
                    <a:gd name="T10" fmla="*/ 0 w 36"/>
                    <a:gd name="T11" fmla="*/ 0 h 30"/>
                    <a:gd name="T12" fmla="*/ 0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6" y="23"/>
                      </a:lnTo>
                      <a:lnTo>
                        <a:pt x="36" y="23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9" name="Freeform 822"/>
                <p:cNvSpPr>
                  <a:spLocks/>
                </p:cNvSpPr>
                <p:nvPr/>
              </p:nvSpPr>
              <p:spPr bwMode="auto">
                <a:xfrm>
                  <a:off x="4708" y="3221"/>
                  <a:ext cx="19" cy="15"/>
                </a:xfrm>
                <a:custGeom>
                  <a:avLst/>
                  <a:gdLst>
                    <a:gd name="T0" fmla="*/ 0 w 36"/>
                    <a:gd name="T1" fmla="*/ 0 h 30"/>
                    <a:gd name="T2" fmla="*/ 0 w 36"/>
                    <a:gd name="T3" fmla="*/ 0 h 30"/>
                    <a:gd name="T4" fmla="*/ 36 w 36"/>
                    <a:gd name="T5" fmla="*/ 23 h 30"/>
                    <a:gd name="T6" fmla="*/ 36 w 36"/>
                    <a:gd name="T7" fmla="*/ 23 h 30"/>
                    <a:gd name="T8" fmla="*/ 36 w 36"/>
                    <a:gd name="T9" fmla="*/ 30 h 30"/>
                    <a:gd name="T10" fmla="*/ 0 w 36"/>
                    <a:gd name="T11" fmla="*/ 0 h 30"/>
                    <a:gd name="T12" fmla="*/ 0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6" y="23"/>
                      </a:lnTo>
                      <a:lnTo>
                        <a:pt x="36" y="23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0" name="Freeform 823"/>
                <p:cNvSpPr>
                  <a:spLocks/>
                </p:cNvSpPr>
                <p:nvPr/>
              </p:nvSpPr>
              <p:spPr bwMode="auto">
                <a:xfrm>
                  <a:off x="4708" y="3221"/>
                  <a:ext cx="19" cy="11"/>
                </a:xfrm>
                <a:custGeom>
                  <a:avLst/>
                  <a:gdLst>
                    <a:gd name="T0" fmla="*/ 0 w 36"/>
                    <a:gd name="T1" fmla="*/ 0 h 23"/>
                    <a:gd name="T2" fmla="*/ 0 w 36"/>
                    <a:gd name="T3" fmla="*/ 0 h 23"/>
                    <a:gd name="T4" fmla="*/ 0 w 36"/>
                    <a:gd name="T5" fmla="*/ 0 h 23"/>
                    <a:gd name="T6" fmla="*/ 0 w 36"/>
                    <a:gd name="T7" fmla="*/ 0 h 23"/>
                    <a:gd name="T8" fmla="*/ 36 w 36"/>
                    <a:gd name="T9" fmla="*/ 23 h 23"/>
                    <a:gd name="T10" fmla="*/ 0 w 36"/>
                    <a:gd name="T11" fmla="*/ 0 h 23"/>
                    <a:gd name="T12" fmla="*/ 0 w 36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6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1" name="Freeform 824"/>
                <p:cNvSpPr>
                  <a:spLocks/>
                </p:cNvSpPr>
                <p:nvPr/>
              </p:nvSpPr>
              <p:spPr bwMode="auto">
                <a:xfrm>
                  <a:off x="4708" y="3221"/>
                  <a:ext cx="19" cy="11"/>
                </a:xfrm>
                <a:custGeom>
                  <a:avLst/>
                  <a:gdLst>
                    <a:gd name="T0" fmla="*/ 0 w 36"/>
                    <a:gd name="T1" fmla="*/ 0 h 23"/>
                    <a:gd name="T2" fmla="*/ 0 w 36"/>
                    <a:gd name="T3" fmla="*/ 0 h 23"/>
                    <a:gd name="T4" fmla="*/ 0 w 36"/>
                    <a:gd name="T5" fmla="*/ 0 h 23"/>
                    <a:gd name="T6" fmla="*/ 0 w 36"/>
                    <a:gd name="T7" fmla="*/ 0 h 23"/>
                    <a:gd name="T8" fmla="*/ 36 w 36"/>
                    <a:gd name="T9" fmla="*/ 23 h 23"/>
                    <a:gd name="T10" fmla="*/ 0 w 36"/>
                    <a:gd name="T11" fmla="*/ 0 h 23"/>
                    <a:gd name="T12" fmla="*/ 0 w 36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6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2" name="Freeform 825"/>
                <p:cNvSpPr>
                  <a:spLocks/>
                </p:cNvSpPr>
                <p:nvPr/>
              </p:nvSpPr>
              <p:spPr bwMode="auto">
                <a:xfrm>
                  <a:off x="4708" y="3221"/>
                  <a:ext cx="19" cy="15"/>
                </a:xfrm>
                <a:custGeom>
                  <a:avLst/>
                  <a:gdLst>
                    <a:gd name="T0" fmla="*/ 0 w 36"/>
                    <a:gd name="T1" fmla="*/ 0 h 30"/>
                    <a:gd name="T2" fmla="*/ 0 w 36"/>
                    <a:gd name="T3" fmla="*/ 0 h 30"/>
                    <a:gd name="T4" fmla="*/ 36 w 36"/>
                    <a:gd name="T5" fmla="*/ 23 h 30"/>
                    <a:gd name="T6" fmla="*/ 36 w 36"/>
                    <a:gd name="T7" fmla="*/ 23 h 30"/>
                    <a:gd name="T8" fmla="*/ 36 w 36"/>
                    <a:gd name="T9" fmla="*/ 30 h 30"/>
                    <a:gd name="T10" fmla="*/ 0 w 36"/>
                    <a:gd name="T11" fmla="*/ 0 h 30"/>
                    <a:gd name="T12" fmla="*/ 0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6" y="23"/>
                      </a:lnTo>
                      <a:lnTo>
                        <a:pt x="36" y="23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3" name="Freeform 826"/>
                <p:cNvSpPr>
                  <a:spLocks/>
                </p:cNvSpPr>
                <p:nvPr/>
              </p:nvSpPr>
              <p:spPr bwMode="auto">
                <a:xfrm>
                  <a:off x="4708" y="3221"/>
                  <a:ext cx="19" cy="15"/>
                </a:xfrm>
                <a:custGeom>
                  <a:avLst/>
                  <a:gdLst>
                    <a:gd name="T0" fmla="*/ 0 w 36"/>
                    <a:gd name="T1" fmla="*/ 0 h 30"/>
                    <a:gd name="T2" fmla="*/ 0 w 36"/>
                    <a:gd name="T3" fmla="*/ 0 h 30"/>
                    <a:gd name="T4" fmla="*/ 36 w 36"/>
                    <a:gd name="T5" fmla="*/ 23 h 30"/>
                    <a:gd name="T6" fmla="*/ 36 w 36"/>
                    <a:gd name="T7" fmla="*/ 23 h 30"/>
                    <a:gd name="T8" fmla="*/ 36 w 36"/>
                    <a:gd name="T9" fmla="*/ 30 h 30"/>
                    <a:gd name="T10" fmla="*/ 0 w 36"/>
                    <a:gd name="T11" fmla="*/ 0 h 30"/>
                    <a:gd name="T12" fmla="*/ 0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6" y="23"/>
                      </a:lnTo>
                      <a:lnTo>
                        <a:pt x="36" y="23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4" name="Freeform 827"/>
                <p:cNvSpPr>
                  <a:spLocks/>
                </p:cNvSpPr>
                <p:nvPr/>
              </p:nvSpPr>
              <p:spPr bwMode="auto">
                <a:xfrm>
                  <a:off x="4708" y="3221"/>
                  <a:ext cx="19" cy="11"/>
                </a:xfrm>
                <a:custGeom>
                  <a:avLst/>
                  <a:gdLst>
                    <a:gd name="T0" fmla="*/ 0 w 36"/>
                    <a:gd name="T1" fmla="*/ 0 h 23"/>
                    <a:gd name="T2" fmla="*/ 0 w 36"/>
                    <a:gd name="T3" fmla="*/ 0 h 23"/>
                    <a:gd name="T4" fmla="*/ 0 w 36"/>
                    <a:gd name="T5" fmla="*/ 0 h 23"/>
                    <a:gd name="T6" fmla="*/ 0 w 36"/>
                    <a:gd name="T7" fmla="*/ 0 h 23"/>
                    <a:gd name="T8" fmla="*/ 36 w 36"/>
                    <a:gd name="T9" fmla="*/ 23 h 23"/>
                    <a:gd name="T10" fmla="*/ 0 w 36"/>
                    <a:gd name="T11" fmla="*/ 0 h 23"/>
                    <a:gd name="T12" fmla="*/ 0 w 36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6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5" name="Freeform 828"/>
                <p:cNvSpPr>
                  <a:spLocks/>
                </p:cNvSpPr>
                <p:nvPr/>
              </p:nvSpPr>
              <p:spPr bwMode="auto">
                <a:xfrm>
                  <a:off x="4708" y="3221"/>
                  <a:ext cx="19" cy="11"/>
                </a:xfrm>
                <a:custGeom>
                  <a:avLst/>
                  <a:gdLst>
                    <a:gd name="T0" fmla="*/ 0 w 36"/>
                    <a:gd name="T1" fmla="*/ 0 h 23"/>
                    <a:gd name="T2" fmla="*/ 0 w 36"/>
                    <a:gd name="T3" fmla="*/ 0 h 23"/>
                    <a:gd name="T4" fmla="*/ 0 w 36"/>
                    <a:gd name="T5" fmla="*/ 0 h 23"/>
                    <a:gd name="T6" fmla="*/ 0 w 36"/>
                    <a:gd name="T7" fmla="*/ 0 h 23"/>
                    <a:gd name="T8" fmla="*/ 36 w 36"/>
                    <a:gd name="T9" fmla="*/ 23 h 23"/>
                    <a:gd name="T10" fmla="*/ 0 w 36"/>
                    <a:gd name="T11" fmla="*/ 0 h 23"/>
                    <a:gd name="T12" fmla="*/ 0 w 36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6" y="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6" name="Freeform 829"/>
                <p:cNvSpPr>
                  <a:spLocks/>
                </p:cNvSpPr>
                <p:nvPr/>
              </p:nvSpPr>
              <p:spPr bwMode="auto">
                <a:xfrm>
                  <a:off x="4694" y="3183"/>
                  <a:ext cx="59" cy="53"/>
                </a:xfrm>
                <a:custGeom>
                  <a:avLst/>
                  <a:gdLst>
                    <a:gd name="T0" fmla="*/ 117 w 117"/>
                    <a:gd name="T1" fmla="*/ 104 h 104"/>
                    <a:gd name="T2" fmla="*/ 117 w 117"/>
                    <a:gd name="T3" fmla="*/ 104 h 104"/>
                    <a:gd name="T4" fmla="*/ 22 w 117"/>
                    <a:gd name="T5" fmla="*/ 0 h 104"/>
                    <a:gd name="T6" fmla="*/ 22 w 117"/>
                    <a:gd name="T7" fmla="*/ 0 h 104"/>
                    <a:gd name="T8" fmla="*/ 0 w 117"/>
                    <a:gd name="T9" fmla="*/ 37 h 104"/>
                    <a:gd name="T10" fmla="*/ 117 w 117"/>
                    <a:gd name="T11" fmla="*/ 104 h 104"/>
                    <a:gd name="T12" fmla="*/ 117 w 117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4">
                      <a:moveTo>
                        <a:pt x="117" y="104"/>
                      </a:moveTo>
                      <a:lnTo>
                        <a:pt x="117" y="104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117" y="104"/>
                      </a:lnTo>
                      <a:lnTo>
                        <a:pt x="117" y="10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7" name="Freeform 830"/>
                <p:cNvSpPr>
                  <a:spLocks/>
                </p:cNvSpPr>
                <p:nvPr/>
              </p:nvSpPr>
              <p:spPr bwMode="auto">
                <a:xfrm>
                  <a:off x="4694" y="3183"/>
                  <a:ext cx="59" cy="53"/>
                </a:xfrm>
                <a:custGeom>
                  <a:avLst/>
                  <a:gdLst>
                    <a:gd name="T0" fmla="*/ 117 w 117"/>
                    <a:gd name="T1" fmla="*/ 104 h 104"/>
                    <a:gd name="T2" fmla="*/ 117 w 117"/>
                    <a:gd name="T3" fmla="*/ 104 h 104"/>
                    <a:gd name="T4" fmla="*/ 22 w 117"/>
                    <a:gd name="T5" fmla="*/ 0 h 104"/>
                    <a:gd name="T6" fmla="*/ 22 w 117"/>
                    <a:gd name="T7" fmla="*/ 0 h 104"/>
                    <a:gd name="T8" fmla="*/ 0 w 117"/>
                    <a:gd name="T9" fmla="*/ 37 h 104"/>
                    <a:gd name="T10" fmla="*/ 117 w 117"/>
                    <a:gd name="T11" fmla="*/ 104 h 104"/>
                    <a:gd name="T12" fmla="*/ 117 w 117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4">
                      <a:moveTo>
                        <a:pt x="117" y="104"/>
                      </a:moveTo>
                      <a:lnTo>
                        <a:pt x="117" y="104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117" y="104"/>
                      </a:lnTo>
                      <a:lnTo>
                        <a:pt x="117" y="10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8" name="Freeform 831"/>
                <p:cNvSpPr>
                  <a:spLocks/>
                </p:cNvSpPr>
                <p:nvPr/>
              </p:nvSpPr>
              <p:spPr bwMode="auto">
                <a:xfrm>
                  <a:off x="4705" y="3183"/>
                  <a:ext cx="62" cy="53"/>
                </a:xfrm>
                <a:custGeom>
                  <a:avLst/>
                  <a:gdLst>
                    <a:gd name="T0" fmla="*/ 95 w 124"/>
                    <a:gd name="T1" fmla="*/ 104 h 104"/>
                    <a:gd name="T2" fmla="*/ 95 w 124"/>
                    <a:gd name="T3" fmla="*/ 104 h 104"/>
                    <a:gd name="T4" fmla="*/ 124 w 124"/>
                    <a:gd name="T5" fmla="*/ 59 h 104"/>
                    <a:gd name="T6" fmla="*/ 124 w 124"/>
                    <a:gd name="T7" fmla="*/ 59 h 104"/>
                    <a:gd name="T8" fmla="*/ 0 w 124"/>
                    <a:gd name="T9" fmla="*/ 0 h 104"/>
                    <a:gd name="T10" fmla="*/ 95 w 124"/>
                    <a:gd name="T11" fmla="*/ 104 h 104"/>
                    <a:gd name="T12" fmla="*/ 95 w 124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4">
                      <a:moveTo>
                        <a:pt x="95" y="104"/>
                      </a:moveTo>
                      <a:lnTo>
                        <a:pt x="95" y="104"/>
                      </a:lnTo>
                      <a:lnTo>
                        <a:pt x="124" y="59"/>
                      </a:lnTo>
                      <a:lnTo>
                        <a:pt x="124" y="59"/>
                      </a:lnTo>
                      <a:lnTo>
                        <a:pt x="0" y="0"/>
                      </a:lnTo>
                      <a:lnTo>
                        <a:pt x="95" y="104"/>
                      </a:lnTo>
                      <a:lnTo>
                        <a:pt x="95" y="10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9" name="Freeform 832"/>
                <p:cNvSpPr>
                  <a:spLocks/>
                </p:cNvSpPr>
                <p:nvPr/>
              </p:nvSpPr>
              <p:spPr bwMode="auto">
                <a:xfrm>
                  <a:off x="4705" y="3183"/>
                  <a:ext cx="62" cy="53"/>
                </a:xfrm>
                <a:custGeom>
                  <a:avLst/>
                  <a:gdLst>
                    <a:gd name="T0" fmla="*/ 95 w 124"/>
                    <a:gd name="T1" fmla="*/ 104 h 104"/>
                    <a:gd name="T2" fmla="*/ 95 w 124"/>
                    <a:gd name="T3" fmla="*/ 104 h 104"/>
                    <a:gd name="T4" fmla="*/ 124 w 124"/>
                    <a:gd name="T5" fmla="*/ 59 h 104"/>
                    <a:gd name="T6" fmla="*/ 124 w 124"/>
                    <a:gd name="T7" fmla="*/ 59 h 104"/>
                    <a:gd name="T8" fmla="*/ 0 w 124"/>
                    <a:gd name="T9" fmla="*/ 0 h 104"/>
                    <a:gd name="T10" fmla="*/ 95 w 124"/>
                    <a:gd name="T11" fmla="*/ 104 h 104"/>
                    <a:gd name="T12" fmla="*/ 95 w 124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4">
                      <a:moveTo>
                        <a:pt x="95" y="104"/>
                      </a:moveTo>
                      <a:lnTo>
                        <a:pt x="95" y="104"/>
                      </a:lnTo>
                      <a:lnTo>
                        <a:pt x="124" y="59"/>
                      </a:lnTo>
                      <a:lnTo>
                        <a:pt x="124" y="59"/>
                      </a:lnTo>
                      <a:lnTo>
                        <a:pt x="0" y="0"/>
                      </a:lnTo>
                      <a:lnTo>
                        <a:pt x="95" y="104"/>
                      </a:lnTo>
                      <a:lnTo>
                        <a:pt x="95" y="10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0" name="Freeform 833"/>
                <p:cNvSpPr>
                  <a:spLocks/>
                </p:cNvSpPr>
                <p:nvPr/>
              </p:nvSpPr>
              <p:spPr bwMode="auto">
                <a:xfrm>
                  <a:off x="4705" y="3160"/>
                  <a:ext cx="62" cy="53"/>
                </a:xfrm>
                <a:custGeom>
                  <a:avLst/>
                  <a:gdLst>
                    <a:gd name="T0" fmla="*/ 124 w 124"/>
                    <a:gd name="T1" fmla="*/ 104 h 104"/>
                    <a:gd name="T2" fmla="*/ 124 w 124"/>
                    <a:gd name="T3" fmla="*/ 104 h 104"/>
                    <a:gd name="T4" fmla="*/ 22 w 124"/>
                    <a:gd name="T5" fmla="*/ 0 h 104"/>
                    <a:gd name="T6" fmla="*/ 22 w 124"/>
                    <a:gd name="T7" fmla="*/ 0 h 104"/>
                    <a:gd name="T8" fmla="*/ 0 w 124"/>
                    <a:gd name="T9" fmla="*/ 45 h 104"/>
                    <a:gd name="T10" fmla="*/ 124 w 124"/>
                    <a:gd name="T11" fmla="*/ 104 h 104"/>
                    <a:gd name="T12" fmla="*/ 124 w 124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4">
                      <a:moveTo>
                        <a:pt x="124" y="104"/>
                      </a:moveTo>
                      <a:lnTo>
                        <a:pt x="124" y="104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24" y="104"/>
                      </a:lnTo>
                      <a:lnTo>
                        <a:pt x="124" y="10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1" name="Freeform 834"/>
                <p:cNvSpPr>
                  <a:spLocks/>
                </p:cNvSpPr>
                <p:nvPr/>
              </p:nvSpPr>
              <p:spPr bwMode="auto">
                <a:xfrm>
                  <a:off x="4705" y="3160"/>
                  <a:ext cx="62" cy="53"/>
                </a:xfrm>
                <a:custGeom>
                  <a:avLst/>
                  <a:gdLst>
                    <a:gd name="T0" fmla="*/ 124 w 124"/>
                    <a:gd name="T1" fmla="*/ 104 h 104"/>
                    <a:gd name="T2" fmla="*/ 124 w 124"/>
                    <a:gd name="T3" fmla="*/ 104 h 104"/>
                    <a:gd name="T4" fmla="*/ 22 w 124"/>
                    <a:gd name="T5" fmla="*/ 0 h 104"/>
                    <a:gd name="T6" fmla="*/ 22 w 124"/>
                    <a:gd name="T7" fmla="*/ 0 h 104"/>
                    <a:gd name="T8" fmla="*/ 0 w 124"/>
                    <a:gd name="T9" fmla="*/ 45 h 104"/>
                    <a:gd name="T10" fmla="*/ 124 w 124"/>
                    <a:gd name="T11" fmla="*/ 104 h 104"/>
                    <a:gd name="T12" fmla="*/ 124 w 124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4">
                      <a:moveTo>
                        <a:pt x="124" y="104"/>
                      </a:moveTo>
                      <a:lnTo>
                        <a:pt x="124" y="104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24" y="104"/>
                      </a:lnTo>
                      <a:lnTo>
                        <a:pt x="124" y="10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2" name="Freeform 835"/>
                <p:cNvSpPr>
                  <a:spLocks/>
                </p:cNvSpPr>
                <p:nvPr/>
              </p:nvSpPr>
              <p:spPr bwMode="auto">
                <a:xfrm>
                  <a:off x="4716" y="3160"/>
                  <a:ext cx="59" cy="53"/>
                </a:xfrm>
                <a:custGeom>
                  <a:avLst/>
                  <a:gdLst>
                    <a:gd name="T0" fmla="*/ 102 w 116"/>
                    <a:gd name="T1" fmla="*/ 104 h 104"/>
                    <a:gd name="T2" fmla="*/ 102 w 116"/>
                    <a:gd name="T3" fmla="*/ 104 h 104"/>
                    <a:gd name="T4" fmla="*/ 116 w 116"/>
                    <a:gd name="T5" fmla="*/ 67 h 104"/>
                    <a:gd name="T6" fmla="*/ 116 w 116"/>
                    <a:gd name="T7" fmla="*/ 67 h 104"/>
                    <a:gd name="T8" fmla="*/ 0 w 116"/>
                    <a:gd name="T9" fmla="*/ 0 h 104"/>
                    <a:gd name="T10" fmla="*/ 102 w 116"/>
                    <a:gd name="T11" fmla="*/ 104 h 104"/>
                    <a:gd name="T12" fmla="*/ 102 w 116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6" h="104">
                      <a:moveTo>
                        <a:pt x="102" y="104"/>
                      </a:moveTo>
                      <a:lnTo>
                        <a:pt x="102" y="104"/>
                      </a:lnTo>
                      <a:lnTo>
                        <a:pt x="116" y="67"/>
                      </a:lnTo>
                      <a:lnTo>
                        <a:pt x="116" y="67"/>
                      </a:lnTo>
                      <a:lnTo>
                        <a:pt x="0" y="0"/>
                      </a:lnTo>
                      <a:lnTo>
                        <a:pt x="102" y="104"/>
                      </a:lnTo>
                      <a:lnTo>
                        <a:pt x="102" y="10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3" name="Freeform 836"/>
                <p:cNvSpPr>
                  <a:spLocks/>
                </p:cNvSpPr>
                <p:nvPr/>
              </p:nvSpPr>
              <p:spPr bwMode="auto">
                <a:xfrm>
                  <a:off x="4716" y="3160"/>
                  <a:ext cx="59" cy="53"/>
                </a:xfrm>
                <a:custGeom>
                  <a:avLst/>
                  <a:gdLst>
                    <a:gd name="T0" fmla="*/ 102 w 116"/>
                    <a:gd name="T1" fmla="*/ 104 h 104"/>
                    <a:gd name="T2" fmla="*/ 102 w 116"/>
                    <a:gd name="T3" fmla="*/ 104 h 104"/>
                    <a:gd name="T4" fmla="*/ 116 w 116"/>
                    <a:gd name="T5" fmla="*/ 67 h 104"/>
                    <a:gd name="T6" fmla="*/ 116 w 116"/>
                    <a:gd name="T7" fmla="*/ 67 h 104"/>
                    <a:gd name="T8" fmla="*/ 0 w 116"/>
                    <a:gd name="T9" fmla="*/ 0 h 104"/>
                    <a:gd name="T10" fmla="*/ 102 w 116"/>
                    <a:gd name="T11" fmla="*/ 104 h 104"/>
                    <a:gd name="T12" fmla="*/ 102 w 116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6" h="104">
                      <a:moveTo>
                        <a:pt x="102" y="104"/>
                      </a:moveTo>
                      <a:lnTo>
                        <a:pt x="102" y="104"/>
                      </a:lnTo>
                      <a:lnTo>
                        <a:pt x="116" y="67"/>
                      </a:lnTo>
                      <a:lnTo>
                        <a:pt x="116" y="67"/>
                      </a:lnTo>
                      <a:lnTo>
                        <a:pt x="0" y="0"/>
                      </a:lnTo>
                      <a:lnTo>
                        <a:pt x="102" y="104"/>
                      </a:lnTo>
                      <a:lnTo>
                        <a:pt x="102" y="10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4" name="Freeform 837"/>
                <p:cNvSpPr>
                  <a:spLocks/>
                </p:cNvSpPr>
                <p:nvPr/>
              </p:nvSpPr>
              <p:spPr bwMode="auto">
                <a:xfrm>
                  <a:off x="4738" y="3164"/>
                  <a:ext cx="22" cy="8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5" name="Freeform 838"/>
                <p:cNvSpPr>
                  <a:spLocks/>
                </p:cNvSpPr>
                <p:nvPr/>
              </p:nvSpPr>
              <p:spPr bwMode="auto">
                <a:xfrm>
                  <a:off x="4738" y="3164"/>
                  <a:ext cx="22" cy="8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6" name="Freeform 839"/>
                <p:cNvSpPr>
                  <a:spLocks/>
                </p:cNvSpPr>
                <p:nvPr/>
              </p:nvSpPr>
              <p:spPr bwMode="auto">
                <a:xfrm>
                  <a:off x="4738" y="3160"/>
                  <a:ext cx="22" cy="12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8 w 44"/>
                    <a:gd name="T5" fmla="*/ 0 h 22"/>
                    <a:gd name="T6" fmla="*/ 8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7" name="Freeform 840"/>
                <p:cNvSpPr>
                  <a:spLocks/>
                </p:cNvSpPr>
                <p:nvPr/>
              </p:nvSpPr>
              <p:spPr bwMode="auto">
                <a:xfrm>
                  <a:off x="4738" y="3160"/>
                  <a:ext cx="22" cy="12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8 w 44"/>
                    <a:gd name="T5" fmla="*/ 0 h 22"/>
                    <a:gd name="T6" fmla="*/ 8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8" name="Freeform 841"/>
                <p:cNvSpPr>
                  <a:spLocks/>
                </p:cNvSpPr>
                <p:nvPr/>
              </p:nvSpPr>
              <p:spPr bwMode="auto">
                <a:xfrm>
                  <a:off x="4738" y="3164"/>
                  <a:ext cx="22" cy="8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9" name="Freeform 842"/>
                <p:cNvSpPr>
                  <a:spLocks/>
                </p:cNvSpPr>
                <p:nvPr/>
              </p:nvSpPr>
              <p:spPr bwMode="auto">
                <a:xfrm>
                  <a:off x="4738" y="3164"/>
                  <a:ext cx="22" cy="8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0" name="Freeform 843"/>
                <p:cNvSpPr>
                  <a:spLocks/>
                </p:cNvSpPr>
                <p:nvPr/>
              </p:nvSpPr>
              <p:spPr bwMode="auto">
                <a:xfrm>
                  <a:off x="4738" y="3160"/>
                  <a:ext cx="22" cy="12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8 w 44"/>
                    <a:gd name="T5" fmla="*/ 0 h 22"/>
                    <a:gd name="T6" fmla="*/ 8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1" name="Freeform 844"/>
                <p:cNvSpPr>
                  <a:spLocks/>
                </p:cNvSpPr>
                <p:nvPr/>
              </p:nvSpPr>
              <p:spPr bwMode="auto">
                <a:xfrm>
                  <a:off x="4738" y="3160"/>
                  <a:ext cx="22" cy="12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8 w 44"/>
                    <a:gd name="T5" fmla="*/ 0 h 22"/>
                    <a:gd name="T6" fmla="*/ 8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2" name="Freeform 845"/>
                <p:cNvSpPr>
                  <a:spLocks/>
                </p:cNvSpPr>
                <p:nvPr/>
              </p:nvSpPr>
              <p:spPr bwMode="auto">
                <a:xfrm>
                  <a:off x="4745" y="3138"/>
                  <a:ext cx="30" cy="18"/>
                </a:xfrm>
                <a:custGeom>
                  <a:avLst/>
                  <a:gdLst>
                    <a:gd name="T0" fmla="*/ 0 w 58"/>
                    <a:gd name="T1" fmla="*/ 15 h 37"/>
                    <a:gd name="T2" fmla="*/ 0 w 58"/>
                    <a:gd name="T3" fmla="*/ 15 h 37"/>
                    <a:gd name="T4" fmla="*/ 58 w 58"/>
                    <a:gd name="T5" fmla="*/ 0 h 37"/>
                    <a:gd name="T6" fmla="*/ 58 w 58"/>
                    <a:gd name="T7" fmla="*/ 0 h 37"/>
                    <a:gd name="T8" fmla="*/ 44 w 58"/>
                    <a:gd name="T9" fmla="*/ 37 h 37"/>
                    <a:gd name="T10" fmla="*/ 0 w 58"/>
                    <a:gd name="T11" fmla="*/ 15 h 37"/>
                    <a:gd name="T12" fmla="*/ 0 w 58"/>
                    <a:gd name="T13" fmla="*/ 1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37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44" y="3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3" name="Freeform 846"/>
                <p:cNvSpPr>
                  <a:spLocks/>
                </p:cNvSpPr>
                <p:nvPr/>
              </p:nvSpPr>
              <p:spPr bwMode="auto">
                <a:xfrm>
                  <a:off x="4745" y="3138"/>
                  <a:ext cx="30" cy="18"/>
                </a:xfrm>
                <a:custGeom>
                  <a:avLst/>
                  <a:gdLst>
                    <a:gd name="T0" fmla="*/ 0 w 58"/>
                    <a:gd name="T1" fmla="*/ 15 h 37"/>
                    <a:gd name="T2" fmla="*/ 0 w 58"/>
                    <a:gd name="T3" fmla="*/ 15 h 37"/>
                    <a:gd name="T4" fmla="*/ 58 w 58"/>
                    <a:gd name="T5" fmla="*/ 0 h 37"/>
                    <a:gd name="T6" fmla="*/ 58 w 58"/>
                    <a:gd name="T7" fmla="*/ 0 h 37"/>
                    <a:gd name="T8" fmla="*/ 44 w 58"/>
                    <a:gd name="T9" fmla="*/ 37 h 37"/>
                    <a:gd name="T10" fmla="*/ 0 w 58"/>
                    <a:gd name="T11" fmla="*/ 15 h 37"/>
                    <a:gd name="T12" fmla="*/ 0 w 58"/>
                    <a:gd name="T13" fmla="*/ 1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37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44" y="3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4" name="Freeform 847"/>
                <p:cNvSpPr>
                  <a:spLocks/>
                </p:cNvSpPr>
                <p:nvPr/>
              </p:nvSpPr>
              <p:spPr bwMode="auto">
                <a:xfrm>
                  <a:off x="4745" y="3130"/>
                  <a:ext cx="30" cy="15"/>
                </a:xfrm>
                <a:custGeom>
                  <a:avLst/>
                  <a:gdLst>
                    <a:gd name="T0" fmla="*/ 0 w 58"/>
                    <a:gd name="T1" fmla="*/ 30 h 30"/>
                    <a:gd name="T2" fmla="*/ 0 w 58"/>
                    <a:gd name="T3" fmla="*/ 30 h 30"/>
                    <a:gd name="T4" fmla="*/ 15 w 58"/>
                    <a:gd name="T5" fmla="*/ 0 h 30"/>
                    <a:gd name="T6" fmla="*/ 15 w 58"/>
                    <a:gd name="T7" fmla="*/ 0 h 30"/>
                    <a:gd name="T8" fmla="*/ 58 w 58"/>
                    <a:gd name="T9" fmla="*/ 15 h 30"/>
                    <a:gd name="T10" fmla="*/ 0 w 58"/>
                    <a:gd name="T11" fmla="*/ 30 h 30"/>
                    <a:gd name="T12" fmla="*/ 0 w 5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58" y="15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5" name="Freeform 848"/>
                <p:cNvSpPr>
                  <a:spLocks/>
                </p:cNvSpPr>
                <p:nvPr/>
              </p:nvSpPr>
              <p:spPr bwMode="auto">
                <a:xfrm>
                  <a:off x="4745" y="3130"/>
                  <a:ext cx="30" cy="15"/>
                </a:xfrm>
                <a:custGeom>
                  <a:avLst/>
                  <a:gdLst>
                    <a:gd name="T0" fmla="*/ 0 w 58"/>
                    <a:gd name="T1" fmla="*/ 30 h 30"/>
                    <a:gd name="T2" fmla="*/ 0 w 58"/>
                    <a:gd name="T3" fmla="*/ 30 h 30"/>
                    <a:gd name="T4" fmla="*/ 15 w 58"/>
                    <a:gd name="T5" fmla="*/ 0 h 30"/>
                    <a:gd name="T6" fmla="*/ 15 w 58"/>
                    <a:gd name="T7" fmla="*/ 0 h 30"/>
                    <a:gd name="T8" fmla="*/ 58 w 58"/>
                    <a:gd name="T9" fmla="*/ 15 h 30"/>
                    <a:gd name="T10" fmla="*/ 0 w 58"/>
                    <a:gd name="T11" fmla="*/ 30 h 30"/>
                    <a:gd name="T12" fmla="*/ 0 w 5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58" y="15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6" name="Freeform 849"/>
                <p:cNvSpPr>
                  <a:spLocks/>
                </p:cNvSpPr>
                <p:nvPr/>
              </p:nvSpPr>
              <p:spPr bwMode="auto">
                <a:xfrm>
                  <a:off x="4756" y="3123"/>
                  <a:ext cx="23" cy="7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7" name="Freeform 850"/>
                <p:cNvSpPr>
                  <a:spLocks/>
                </p:cNvSpPr>
                <p:nvPr/>
              </p:nvSpPr>
              <p:spPr bwMode="auto">
                <a:xfrm>
                  <a:off x="4756" y="3123"/>
                  <a:ext cx="23" cy="7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8" name="Freeform 851"/>
                <p:cNvSpPr>
                  <a:spLocks/>
                </p:cNvSpPr>
                <p:nvPr/>
              </p:nvSpPr>
              <p:spPr bwMode="auto">
                <a:xfrm>
                  <a:off x="4756" y="3119"/>
                  <a:ext cx="23" cy="11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0 w 44"/>
                    <a:gd name="T5" fmla="*/ 0 h 22"/>
                    <a:gd name="T6" fmla="*/ 0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9" name="Freeform 852"/>
                <p:cNvSpPr>
                  <a:spLocks/>
                </p:cNvSpPr>
                <p:nvPr/>
              </p:nvSpPr>
              <p:spPr bwMode="auto">
                <a:xfrm>
                  <a:off x="4756" y="3119"/>
                  <a:ext cx="23" cy="11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0 w 44"/>
                    <a:gd name="T5" fmla="*/ 0 h 22"/>
                    <a:gd name="T6" fmla="*/ 0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0" name="Freeform 853"/>
                <p:cNvSpPr>
                  <a:spLocks/>
                </p:cNvSpPr>
                <p:nvPr/>
              </p:nvSpPr>
              <p:spPr bwMode="auto">
                <a:xfrm>
                  <a:off x="4756" y="3123"/>
                  <a:ext cx="23" cy="7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1" name="Freeform 854"/>
                <p:cNvSpPr>
                  <a:spLocks/>
                </p:cNvSpPr>
                <p:nvPr/>
              </p:nvSpPr>
              <p:spPr bwMode="auto">
                <a:xfrm>
                  <a:off x="4756" y="3123"/>
                  <a:ext cx="23" cy="7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2" name="Freeform 855"/>
                <p:cNvSpPr>
                  <a:spLocks/>
                </p:cNvSpPr>
                <p:nvPr/>
              </p:nvSpPr>
              <p:spPr bwMode="auto">
                <a:xfrm>
                  <a:off x="4756" y="3119"/>
                  <a:ext cx="23" cy="11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0 w 44"/>
                    <a:gd name="T5" fmla="*/ 0 h 22"/>
                    <a:gd name="T6" fmla="*/ 0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3" name="Freeform 856"/>
                <p:cNvSpPr>
                  <a:spLocks/>
                </p:cNvSpPr>
                <p:nvPr/>
              </p:nvSpPr>
              <p:spPr bwMode="auto">
                <a:xfrm>
                  <a:off x="4756" y="3119"/>
                  <a:ext cx="23" cy="11"/>
                </a:xfrm>
                <a:custGeom>
                  <a:avLst/>
                  <a:gdLst>
                    <a:gd name="T0" fmla="*/ 0 w 44"/>
                    <a:gd name="T1" fmla="*/ 7 h 22"/>
                    <a:gd name="T2" fmla="*/ 0 w 44"/>
                    <a:gd name="T3" fmla="*/ 7 h 22"/>
                    <a:gd name="T4" fmla="*/ 0 w 44"/>
                    <a:gd name="T5" fmla="*/ 0 h 22"/>
                    <a:gd name="T6" fmla="*/ 0 w 44"/>
                    <a:gd name="T7" fmla="*/ 0 h 22"/>
                    <a:gd name="T8" fmla="*/ 44 w 44"/>
                    <a:gd name="T9" fmla="*/ 22 h 22"/>
                    <a:gd name="T10" fmla="*/ 0 w 44"/>
                    <a:gd name="T11" fmla="*/ 7 h 22"/>
                    <a:gd name="T12" fmla="*/ 0 w 44"/>
                    <a:gd name="T1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2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4" name="Freeform 857"/>
                <p:cNvSpPr>
                  <a:spLocks/>
                </p:cNvSpPr>
                <p:nvPr/>
              </p:nvSpPr>
              <p:spPr bwMode="auto">
                <a:xfrm>
                  <a:off x="4756" y="3111"/>
                  <a:ext cx="30" cy="12"/>
                </a:xfrm>
                <a:custGeom>
                  <a:avLst/>
                  <a:gdLst>
                    <a:gd name="T0" fmla="*/ 0 w 58"/>
                    <a:gd name="T1" fmla="*/ 0 h 22"/>
                    <a:gd name="T2" fmla="*/ 0 w 58"/>
                    <a:gd name="T3" fmla="*/ 0 h 22"/>
                    <a:gd name="T4" fmla="*/ 58 w 58"/>
                    <a:gd name="T5" fmla="*/ 7 h 22"/>
                    <a:gd name="T6" fmla="*/ 58 w 58"/>
                    <a:gd name="T7" fmla="*/ 7 h 22"/>
                    <a:gd name="T8" fmla="*/ 51 w 58"/>
                    <a:gd name="T9" fmla="*/ 22 h 22"/>
                    <a:gd name="T10" fmla="*/ 0 w 58"/>
                    <a:gd name="T11" fmla="*/ 0 h 22"/>
                    <a:gd name="T12" fmla="*/ 0 w 58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8" y="7"/>
                      </a:lnTo>
                      <a:lnTo>
                        <a:pt x="58" y="7"/>
                      </a:lnTo>
                      <a:lnTo>
                        <a:pt x="51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5" name="Freeform 858"/>
                <p:cNvSpPr>
                  <a:spLocks/>
                </p:cNvSpPr>
                <p:nvPr/>
              </p:nvSpPr>
              <p:spPr bwMode="auto">
                <a:xfrm>
                  <a:off x="4756" y="3111"/>
                  <a:ext cx="30" cy="12"/>
                </a:xfrm>
                <a:custGeom>
                  <a:avLst/>
                  <a:gdLst>
                    <a:gd name="T0" fmla="*/ 0 w 58"/>
                    <a:gd name="T1" fmla="*/ 0 h 22"/>
                    <a:gd name="T2" fmla="*/ 0 w 58"/>
                    <a:gd name="T3" fmla="*/ 0 h 22"/>
                    <a:gd name="T4" fmla="*/ 58 w 58"/>
                    <a:gd name="T5" fmla="*/ 7 h 22"/>
                    <a:gd name="T6" fmla="*/ 58 w 58"/>
                    <a:gd name="T7" fmla="*/ 7 h 22"/>
                    <a:gd name="T8" fmla="*/ 51 w 58"/>
                    <a:gd name="T9" fmla="*/ 22 h 22"/>
                    <a:gd name="T10" fmla="*/ 0 w 58"/>
                    <a:gd name="T11" fmla="*/ 0 h 22"/>
                    <a:gd name="T12" fmla="*/ 0 w 58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8" y="7"/>
                      </a:lnTo>
                      <a:lnTo>
                        <a:pt x="58" y="7"/>
                      </a:lnTo>
                      <a:lnTo>
                        <a:pt x="51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6" name="Freeform 859"/>
                <p:cNvSpPr>
                  <a:spLocks/>
                </p:cNvSpPr>
                <p:nvPr/>
              </p:nvSpPr>
              <p:spPr bwMode="auto">
                <a:xfrm>
                  <a:off x="4756" y="3104"/>
                  <a:ext cx="30" cy="11"/>
                </a:xfrm>
                <a:custGeom>
                  <a:avLst/>
                  <a:gdLst>
                    <a:gd name="T0" fmla="*/ 0 w 58"/>
                    <a:gd name="T1" fmla="*/ 15 h 22"/>
                    <a:gd name="T2" fmla="*/ 0 w 58"/>
                    <a:gd name="T3" fmla="*/ 15 h 22"/>
                    <a:gd name="T4" fmla="*/ 7 w 58"/>
                    <a:gd name="T5" fmla="*/ 0 h 22"/>
                    <a:gd name="T6" fmla="*/ 7 w 58"/>
                    <a:gd name="T7" fmla="*/ 0 h 22"/>
                    <a:gd name="T8" fmla="*/ 58 w 58"/>
                    <a:gd name="T9" fmla="*/ 22 h 22"/>
                    <a:gd name="T10" fmla="*/ 0 w 58"/>
                    <a:gd name="T11" fmla="*/ 15 h 22"/>
                    <a:gd name="T12" fmla="*/ 0 w 58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2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58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7" name="Freeform 860"/>
                <p:cNvSpPr>
                  <a:spLocks/>
                </p:cNvSpPr>
                <p:nvPr/>
              </p:nvSpPr>
              <p:spPr bwMode="auto">
                <a:xfrm>
                  <a:off x="4756" y="3104"/>
                  <a:ext cx="30" cy="11"/>
                </a:xfrm>
                <a:custGeom>
                  <a:avLst/>
                  <a:gdLst>
                    <a:gd name="T0" fmla="*/ 0 w 58"/>
                    <a:gd name="T1" fmla="*/ 15 h 22"/>
                    <a:gd name="T2" fmla="*/ 0 w 58"/>
                    <a:gd name="T3" fmla="*/ 15 h 22"/>
                    <a:gd name="T4" fmla="*/ 7 w 58"/>
                    <a:gd name="T5" fmla="*/ 0 h 22"/>
                    <a:gd name="T6" fmla="*/ 7 w 58"/>
                    <a:gd name="T7" fmla="*/ 0 h 22"/>
                    <a:gd name="T8" fmla="*/ 58 w 58"/>
                    <a:gd name="T9" fmla="*/ 22 h 22"/>
                    <a:gd name="T10" fmla="*/ 0 w 58"/>
                    <a:gd name="T11" fmla="*/ 15 h 22"/>
                    <a:gd name="T12" fmla="*/ 0 w 58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2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58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8" name="Freeform 861"/>
                <p:cNvSpPr>
                  <a:spLocks/>
                </p:cNvSpPr>
                <p:nvPr/>
              </p:nvSpPr>
              <p:spPr bwMode="auto">
                <a:xfrm>
                  <a:off x="4819" y="2964"/>
                  <a:ext cx="30" cy="12"/>
                </a:xfrm>
                <a:custGeom>
                  <a:avLst/>
                  <a:gdLst>
                    <a:gd name="T0" fmla="*/ 0 w 59"/>
                    <a:gd name="T1" fmla="*/ 0 h 22"/>
                    <a:gd name="T2" fmla="*/ 0 w 59"/>
                    <a:gd name="T3" fmla="*/ 0 h 22"/>
                    <a:gd name="T4" fmla="*/ 59 w 59"/>
                    <a:gd name="T5" fmla="*/ 0 h 22"/>
                    <a:gd name="T6" fmla="*/ 59 w 59"/>
                    <a:gd name="T7" fmla="*/ 0 h 22"/>
                    <a:gd name="T8" fmla="*/ 52 w 59"/>
                    <a:gd name="T9" fmla="*/ 22 h 22"/>
                    <a:gd name="T10" fmla="*/ 0 w 59"/>
                    <a:gd name="T11" fmla="*/ 0 h 22"/>
                    <a:gd name="T12" fmla="*/ 0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2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9" name="Freeform 862"/>
                <p:cNvSpPr>
                  <a:spLocks/>
                </p:cNvSpPr>
                <p:nvPr/>
              </p:nvSpPr>
              <p:spPr bwMode="auto">
                <a:xfrm>
                  <a:off x="4819" y="2964"/>
                  <a:ext cx="30" cy="12"/>
                </a:xfrm>
                <a:custGeom>
                  <a:avLst/>
                  <a:gdLst>
                    <a:gd name="T0" fmla="*/ 0 w 59"/>
                    <a:gd name="T1" fmla="*/ 0 h 22"/>
                    <a:gd name="T2" fmla="*/ 0 w 59"/>
                    <a:gd name="T3" fmla="*/ 0 h 22"/>
                    <a:gd name="T4" fmla="*/ 59 w 59"/>
                    <a:gd name="T5" fmla="*/ 0 h 22"/>
                    <a:gd name="T6" fmla="*/ 59 w 59"/>
                    <a:gd name="T7" fmla="*/ 0 h 22"/>
                    <a:gd name="T8" fmla="*/ 52 w 59"/>
                    <a:gd name="T9" fmla="*/ 22 h 22"/>
                    <a:gd name="T10" fmla="*/ 0 w 59"/>
                    <a:gd name="T11" fmla="*/ 0 h 22"/>
                    <a:gd name="T12" fmla="*/ 0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2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0" name="Freeform 863"/>
                <p:cNvSpPr>
                  <a:spLocks/>
                </p:cNvSpPr>
                <p:nvPr/>
              </p:nvSpPr>
              <p:spPr bwMode="auto">
                <a:xfrm>
                  <a:off x="4819" y="2957"/>
                  <a:ext cx="30" cy="7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8 w 59"/>
                    <a:gd name="T5" fmla="*/ 0 h 15"/>
                    <a:gd name="T6" fmla="*/ 8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1" name="Freeform 864"/>
                <p:cNvSpPr>
                  <a:spLocks/>
                </p:cNvSpPr>
                <p:nvPr/>
              </p:nvSpPr>
              <p:spPr bwMode="auto">
                <a:xfrm>
                  <a:off x="4819" y="2957"/>
                  <a:ext cx="30" cy="7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8 w 59"/>
                    <a:gd name="T5" fmla="*/ 0 h 15"/>
                    <a:gd name="T6" fmla="*/ 8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2" name="Freeform 865"/>
                <p:cNvSpPr>
                  <a:spLocks/>
                </p:cNvSpPr>
                <p:nvPr/>
              </p:nvSpPr>
              <p:spPr bwMode="auto">
                <a:xfrm>
                  <a:off x="4826" y="2949"/>
                  <a:ext cx="23" cy="8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3" name="Freeform 866"/>
                <p:cNvSpPr>
                  <a:spLocks/>
                </p:cNvSpPr>
                <p:nvPr/>
              </p:nvSpPr>
              <p:spPr bwMode="auto">
                <a:xfrm>
                  <a:off x="4826" y="2949"/>
                  <a:ext cx="23" cy="8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4" name="Freeform 867"/>
                <p:cNvSpPr>
                  <a:spLocks/>
                </p:cNvSpPr>
                <p:nvPr/>
              </p:nvSpPr>
              <p:spPr bwMode="auto">
                <a:xfrm>
                  <a:off x="4826" y="2945"/>
                  <a:ext cx="23" cy="12"/>
                </a:xfrm>
                <a:custGeom>
                  <a:avLst/>
                  <a:gdLst>
                    <a:gd name="T0" fmla="*/ 0 w 44"/>
                    <a:gd name="T1" fmla="*/ 8 h 23"/>
                    <a:gd name="T2" fmla="*/ 0 w 44"/>
                    <a:gd name="T3" fmla="*/ 8 h 23"/>
                    <a:gd name="T4" fmla="*/ 7 w 44"/>
                    <a:gd name="T5" fmla="*/ 0 h 23"/>
                    <a:gd name="T6" fmla="*/ 7 w 44"/>
                    <a:gd name="T7" fmla="*/ 0 h 23"/>
                    <a:gd name="T8" fmla="*/ 44 w 44"/>
                    <a:gd name="T9" fmla="*/ 23 h 23"/>
                    <a:gd name="T10" fmla="*/ 0 w 44"/>
                    <a:gd name="T11" fmla="*/ 8 h 23"/>
                    <a:gd name="T12" fmla="*/ 0 w 44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44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5" name="Freeform 868"/>
                <p:cNvSpPr>
                  <a:spLocks/>
                </p:cNvSpPr>
                <p:nvPr/>
              </p:nvSpPr>
              <p:spPr bwMode="auto">
                <a:xfrm>
                  <a:off x="4826" y="2945"/>
                  <a:ext cx="23" cy="12"/>
                </a:xfrm>
                <a:custGeom>
                  <a:avLst/>
                  <a:gdLst>
                    <a:gd name="T0" fmla="*/ 0 w 44"/>
                    <a:gd name="T1" fmla="*/ 8 h 23"/>
                    <a:gd name="T2" fmla="*/ 0 w 44"/>
                    <a:gd name="T3" fmla="*/ 8 h 23"/>
                    <a:gd name="T4" fmla="*/ 7 w 44"/>
                    <a:gd name="T5" fmla="*/ 0 h 23"/>
                    <a:gd name="T6" fmla="*/ 7 w 44"/>
                    <a:gd name="T7" fmla="*/ 0 h 23"/>
                    <a:gd name="T8" fmla="*/ 44 w 44"/>
                    <a:gd name="T9" fmla="*/ 23 h 23"/>
                    <a:gd name="T10" fmla="*/ 0 w 44"/>
                    <a:gd name="T11" fmla="*/ 8 h 23"/>
                    <a:gd name="T12" fmla="*/ 0 w 44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44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6" name="Freeform 869"/>
                <p:cNvSpPr>
                  <a:spLocks/>
                </p:cNvSpPr>
                <p:nvPr/>
              </p:nvSpPr>
              <p:spPr bwMode="auto">
                <a:xfrm>
                  <a:off x="4826" y="2949"/>
                  <a:ext cx="23" cy="8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7" name="Freeform 870"/>
                <p:cNvSpPr>
                  <a:spLocks/>
                </p:cNvSpPr>
                <p:nvPr/>
              </p:nvSpPr>
              <p:spPr bwMode="auto">
                <a:xfrm>
                  <a:off x="4826" y="2949"/>
                  <a:ext cx="23" cy="8"/>
                </a:xfrm>
                <a:custGeom>
                  <a:avLst/>
                  <a:gdLst>
                    <a:gd name="T0" fmla="*/ 0 w 44"/>
                    <a:gd name="T1" fmla="*/ 0 h 15"/>
                    <a:gd name="T2" fmla="*/ 0 w 44"/>
                    <a:gd name="T3" fmla="*/ 0 h 15"/>
                    <a:gd name="T4" fmla="*/ 44 w 44"/>
                    <a:gd name="T5" fmla="*/ 15 h 15"/>
                    <a:gd name="T6" fmla="*/ 44 w 44"/>
                    <a:gd name="T7" fmla="*/ 15 h 15"/>
                    <a:gd name="T8" fmla="*/ 44 w 44"/>
                    <a:gd name="T9" fmla="*/ 15 h 15"/>
                    <a:gd name="T10" fmla="*/ 0 w 44"/>
                    <a:gd name="T11" fmla="*/ 0 h 15"/>
                    <a:gd name="T12" fmla="*/ 0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8" name="Freeform 871"/>
                <p:cNvSpPr>
                  <a:spLocks/>
                </p:cNvSpPr>
                <p:nvPr/>
              </p:nvSpPr>
              <p:spPr bwMode="auto">
                <a:xfrm>
                  <a:off x="4826" y="2945"/>
                  <a:ext cx="23" cy="12"/>
                </a:xfrm>
                <a:custGeom>
                  <a:avLst/>
                  <a:gdLst>
                    <a:gd name="T0" fmla="*/ 0 w 44"/>
                    <a:gd name="T1" fmla="*/ 8 h 23"/>
                    <a:gd name="T2" fmla="*/ 0 w 44"/>
                    <a:gd name="T3" fmla="*/ 8 h 23"/>
                    <a:gd name="T4" fmla="*/ 7 w 44"/>
                    <a:gd name="T5" fmla="*/ 0 h 23"/>
                    <a:gd name="T6" fmla="*/ 7 w 44"/>
                    <a:gd name="T7" fmla="*/ 0 h 23"/>
                    <a:gd name="T8" fmla="*/ 44 w 44"/>
                    <a:gd name="T9" fmla="*/ 23 h 23"/>
                    <a:gd name="T10" fmla="*/ 0 w 44"/>
                    <a:gd name="T11" fmla="*/ 8 h 23"/>
                    <a:gd name="T12" fmla="*/ 0 w 44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44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9" name="Freeform 872"/>
                <p:cNvSpPr>
                  <a:spLocks/>
                </p:cNvSpPr>
                <p:nvPr/>
              </p:nvSpPr>
              <p:spPr bwMode="auto">
                <a:xfrm>
                  <a:off x="4826" y="2945"/>
                  <a:ext cx="23" cy="12"/>
                </a:xfrm>
                <a:custGeom>
                  <a:avLst/>
                  <a:gdLst>
                    <a:gd name="T0" fmla="*/ 0 w 44"/>
                    <a:gd name="T1" fmla="*/ 8 h 23"/>
                    <a:gd name="T2" fmla="*/ 0 w 44"/>
                    <a:gd name="T3" fmla="*/ 8 h 23"/>
                    <a:gd name="T4" fmla="*/ 7 w 44"/>
                    <a:gd name="T5" fmla="*/ 0 h 23"/>
                    <a:gd name="T6" fmla="*/ 7 w 44"/>
                    <a:gd name="T7" fmla="*/ 0 h 23"/>
                    <a:gd name="T8" fmla="*/ 44 w 44"/>
                    <a:gd name="T9" fmla="*/ 23 h 23"/>
                    <a:gd name="T10" fmla="*/ 0 w 44"/>
                    <a:gd name="T11" fmla="*/ 8 h 23"/>
                    <a:gd name="T12" fmla="*/ 0 w 44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44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0" name="Freeform 873"/>
                <p:cNvSpPr>
                  <a:spLocks/>
                </p:cNvSpPr>
                <p:nvPr/>
              </p:nvSpPr>
              <p:spPr bwMode="auto">
                <a:xfrm>
                  <a:off x="4830" y="2931"/>
                  <a:ext cx="33" cy="18"/>
                </a:xfrm>
                <a:custGeom>
                  <a:avLst/>
                  <a:gdLst>
                    <a:gd name="T0" fmla="*/ 0 w 66"/>
                    <a:gd name="T1" fmla="*/ 15 h 37"/>
                    <a:gd name="T2" fmla="*/ 0 w 66"/>
                    <a:gd name="T3" fmla="*/ 15 h 37"/>
                    <a:gd name="T4" fmla="*/ 66 w 66"/>
                    <a:gd name="T5" fmla="*/ 0 h 37"/>
                    <a:gd name="T6" fmla="*/ 66 w 66"/>
                    <a:gd name="T7" fmla="*/ 0 h 37"/>
                    <a:gd name="T8" fmla="*/ 52 w 66"/>
                    <a:gd name="T9" fmla="*/ 37 h 37"/>
                    <a:gd name="T10" fmla="*/ 0 w 66"/>
                    <a:gd name="T11" fmla="*/ 15 h 37"/>
                    <a:gd name="T12" fmla="*/ 0 w 66"/>
                    <a:gd name="T13" fmla="*/ 1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52" y="3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1" name="Freeform 874"/>
                <p:cNvSpPr>
                  <a:spLocks/>
                </p:cNvSpPr>
                <p:nvPr/>
              </p:nvSpPr>
              <p:spPr bwMode="auto">
                <a:xfrm>
                  <a:off x="4830" y="2931"/>
                  <a:ext cx="33" cy="18"/>
                </a:xfrm>
                <a:custGeom>
                  <a:avLst/>
                  <a:gdLst>
                    <a:gd name="T0" fmla="*/ 0 w 66"/>
                    <a:gd name="T1" fmla="*/ 15 h 37"/>
                    <a:gd name="T2" fmla="*/ 0 w 66"/>
                    <a:gd name="T3" fmla="*/ 15 h 37"/>
                    <a:gd name="T4" fmla="*/ 66 w 66"/>
                    <a:gd name="T5" fmla="*/ 0 h 37"/>
                    <a:gd name="T6" fmla="*/ 66 w 66"/>
                    <a:gd name="T7" fmla="*/ 0 h 37"/>
                    <a:gd name="T8" fmla="*/ 52 w 66"/>
                    <a:gd name="T9" fmla="*/ 37 h 37"/>
                    <a:gd name="T10" fmla="*/ 0 w 66"/>
                    <a:gd name="T11" fmla="*/ 15 h 37"/>
                    <a:gd name="T12" fmla="*/ 0 w 66"/>
                    <a:gd name="T13" fmla="*/ 1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52" y="3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2" name="Freeform 875"/>
                <p:cNvSpPr>
                  <a:spLocks/>
                </p:cNvSpPr>
                <p:nvPr/>
              </p:nvSpPr>
              <p:spPr bwMode="auto">
                <a:xfrm>
                  <a:off x="4830" y="2919"/>
                  <a:ext cx="33" cy="19"/>
                </a:xfrm>
                <a:custGeom>
                  <a:avLst/>
                  <a:gdLst>
                    <a:gd name="T0" fmla="*/ 0 w 66"/>
                    <a:gd name="T1" fmla="*/ 38 h 38"/>
                    <a:gd name="T2" fmla="*/ 0 w 66"/>
                    <a:gd name="T3" fmla="*/ 38 h 38"/>
                    <a:gd name="T4" fmla="*/ 15 w 66"/>
                    <a:gd name="T5" fmla="*/ 0 h 38"/>
                    <a:gd name="T6" fmla="*/ 15 w 66"/>
                    <a:gd name="T7" fmla="*/ 0 h 38"/>
                    <a:gd name="T8" fmla="*/ 66 w 66"/>
                    <a:gd name="T9" fmla="*/ 23 h 38"/>
                    <a:gd name="T10" fmla="*/ 0 w 66"/>
                    <a:gd name="T11" fmla="*/ 38 h 38"/>
                    <a:gd name="T12" fmla="*/ 0 w 66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66" y="23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3" name="Freeform 876"/>
                <p:cNvSpPr>
                  <a:spLocks/>
                </p:cNvSpPr>
                <p:nvPr/>
              </p:nvSpPr>
              <p:spPr bwMode="auto">
                <a:xfrm>
                  <a:off x="4830" y="2919"/>
                  <a:ext cx="33" cy="19"/>
                </a:xfrm>
                <a:custGeom>
                  <a:avLst/>
                  <a:gdLst>
                    <a:gd name="T0" fmla="*/ 0 w 66"/>
                    <a:gd name="T1" fmla="*/ 38 h 38"/>
                    <a:gd name="T2" fmla="*/ 0 w 66"/>
                    <a:gd name="T3" fmla="*/ 38 h 38"/>
                    <a:gd name="T4" fmla="*/ 15 w 66"/>
                    <a:gd name="T5" fmla="*/ 0 h 38"/>
                    <a:gd name="T6" fmla="*/ 15 w 66"/>
                    <a:gd name="T7" fmla="*/ 0 h 38"/>
                    <a:gd name="T8" fmla="*/ 66 w 66"/>
                    <a:gd name="T9" fmla="*/ 23 h 38"/>
                    <a:gd name="T10" fmla="*/ 0 w 66"/>
                    <a:gd name="T11" fmla="*/ 38 h 38"/>
                    <a:gd name="T12" fmla="*/ 0 w 66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66" y="23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4" name="Freeform 877"/>
                <p:cNvSpPr>
                  <a:spLocks/>
                </p:cNvSpPr>
                <p:nvPr/>
              </p:nvSpPr>
              <p:spPr bwMode="auto">
                <a:xfrm>
                  <a:off x="4845" y="2908"/>
                  <a:ext cx="22" cy="7"/>
                </a:xfrm>
                <a:custGeom>
                  <a:avLst/>
                  <a:gdLst>
                    <a:gd name="T0" fmla="*/ 0 w 43"/>
                    <a:gd name="T1" fmla="*/ 0 h 15"/>
                    <a:gd name="T2" fmla="*/ 0 w 43"/>
                    <a:gd name="T3" fmla="*/ 0 h 15"/>
                    <a:gd name="T4" fmla="*/ 43 w 43"/>
                    <a:gd name="T5" fmla="*/ 15 h 15"/>
                    <a:gd name="T6" fmla="*/ 43 w 43"/>
                    <a:gd name="T7" fmla="*/ 15 h 15"/>
                    <a:gd name="T8" fmla="*/ 43 w 43"/>
                    <a:gd name="T9" fmla="*/ 15 h 15"/>
                    <a:gd name="T10" fmla="*/ 0 w 43"/>
                    <a:gd name="T11" fmla="*/ 0 h 15"/>
                    <a:gd name="T12" fmla="*/ 0 w 4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5" name="Freeform 878"/>
                <p:cNvSpPr>
                  <a:spLocks/>
                </p:cNvSpPr>
                <p:nvPr/>
              </p:nvSpPr>
              <p:spPr bwMode="auto">
                <a:xfrm>
                  <a:off x="4845" y="2908"/>
                  <a:ext cx="22" cy="7"/>
                </a:xfrm>
                <a:custGeom>
                  <a:avLst/>
                  <a:gdLst>
                    <a:gd name="T0" fmla="*/ 0 w 43"/>
                    <a:gd name="T1" fmla="*/ 0 h 15"/>
                    <a:gd name="T2" fmla="*/ 0 w 43"/>
                    <a:gd name="T3" fmla="*/ 0 h 15"/>
                    <a:gd name="T4" fmla="*/ 43 w 43"/>
                    <a:gd name="T5" fmla="*/ 15 h 15"/>
                    <a:gd name="T6" fmla="*/ 43 w 43"/>
                    <a:gd name="T7" fmla="*/ 15 h 15"/>
                    <a:gd name="T8" fmla="*/ 43 w 43"/>
                    <a:gd name="T9" fmla="*/ 15 h 15"/>
                    <a:gd name="T10" fmla="*/ 0 w 43"/>
                    <a:gd name="T11" fmla="*/ 0 h 15"/>
                    <a:gd name="T12" fmla="*/ 0 w 4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6" name="Freeform 879"/>
                <p:cNvSpPr>
                  <a:spLocks/>
                </p:cNvSpPr>
                <p:nvPr/>
              </p:nvSpPr>
              <p:spPr bwMode="auto">
                <a:xfrm>
                  <a:off x="4845" y="2904"/>
                  <a:ext cx="22" cy="11"/>
                </a:xfrm>
                <a:custGeom>
                  <a:avLst/>
                  <a:gdLst>
                    <a:gd name="T0" fmla="*/ 0 w 43"/>
                    <a:gd name="T1" fmla="*/ 8 h 23"/>
                    <a:gd name="T2" fmla="*/ 0 w 43"/>
                    <a:gd name="T3" fmla="*/ 8 h 23"/>
                    <a:gd name="T4" fmla="*/ 0 w 43"/>
                    <a:gd name="T5" fmla="*/ 0 h 23"/>
                    <a:gd name="T6" fmla="*/ 0 w 43"/>
                    <a:gd name="T7" fmla="*/ 0 h 23"/>
                    <a:gd name="T8" fmla="*/ 43 w 43"/>
                    <a:gd name="T9" fmla="*/ 23 h 23"/>
                    <a:gd name="T10" fmla="*/ 0 w 43"/>
                    <a:gd name="T11" fmla="*/ 8 h 23"/>
                    <a:gd name="T12" fmla="*/ 0 w 43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7" name="Freeform 880"/>
                <p:cNvSpPr>
                  <a:spLocks/>
                </p:cNvSpPr>
                <p:nvPr/>
              </p:nvSpPr>
              <p:spPr bwMode="auto">
                <a:xfrm>
                  <a:off x="4845" y="2904"/>
                  <a:ext cx="22" cy="11"/>
                </a:xfrm>
                <a:custGeom>
                  <a:avLst/>
                  <a:gdLst>
                    <a:gd name="T0" fmla="*/ 0 w 43"/>
                    <a:gd name="T1" fmla="*/ 8 h 23"/>
                    <a:gd name="T2" fmla="*/ 0 w 43"/>
                    <a:gd name="T3" fmla="*/ 8 h 23"/>
                    <a:gd name="T4" fmla="*/ 0 w 43"/>
                    <a:gd name="T5" fmla="*/ 0 h 23"/>
                    <a:gd name="T6" fmla="*/ 0 w 43"/>
                    <a:gd name="T7" fmla="*/ 0 h 23"/>
                    <a:gd name="T8" fmla="*/ 43 w 43"/>
                    <a:gd name="T9" fmla="*/ 23 h 23"/>
                    <a:gd name="T10" fmla="*/ 0 w 43"/>
                    <a:gd name="T11" fmla="*/ 8 h 23"/>
                    <a:gd name="T12" fmla="*/ 0 w 43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8" name="Freeform 881"/>
                <p:cNvSpPr>
                  <a:spLocks/>
                </p:cNvSpPr>
                <p:nvPr/>
              </p:nvSpPr>
              <p:spPr bwMode="auto">
                <a:xfrm>
                  <a:off x="4845" y="2908"/>
                  <a:ext cx="22" cy="7"/>
                </a:xfrm>
                <a:custGeom>
                  <a:avLst/>
                  <a:gdLst>
                    <a:gd name="T0" fmla="*/ 0 w 43"/>
                    <a:gd name="T1" fmla="*/ 0 h 15"/>
                    <a:gd name="T2" fmla="*/ 0 w 43"/>
                    <a:gd name="T3" fmla="*/ 0 h 15"/>
                    <a:gd name="T4" fmla="*/ 43 w 43"/>
                    <a:gd name="T5" fmla="*/ 15 h 15"/>
                    <a:gd name="T6" fmla="*/ 43 w 43"/>
                    <a:gd name="T7" fmla="*/ 15 h 15"/>
                    <a:gd name="T8" fmla="*/ 43 w 43"/>
                    <a:gd name="T9" fmla="*/ 15 h 15"/>
                    <a:gd name="T10" fmla="*/ 0 w 43"/>
                    <a:gd name="T11" fmla="*/ 0 h 15"/>
                    <a:gd name="T12" fmla="*/ 0 w 4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9" name="Freeform 882"/>
                <p:cNvSpPr>
                  <a:spLocks/>
                </p:cNvSpPr>
                <p:nvPr/>
              </p:nvSpPr>
              <p:spPr bwMode="auto">
                <a:xfrm>
                  <a:off x="4845" y="2908"/>
                  <a:ext cx="22" cy="7"/>
                </a:xfrm>
                <a:custGeom>
                  <a:avLst/>
                  <a:gdLst>
                    <a:gd name="T0" fmla="*/ 0 w 43"/>
                    <a:gd name="T1" fmla="*/ 0 h 15"/>
                    <a:gd name="T2" fmla="*/ 0 w 43"/>
                    <a:gd name="T3" fmla="*/ 0 h 15"/>
                    <a:gd name="T4" fmla="*/ 43 w 43"/>
                    <a:gd name="T5" fmla="*/ 15 h 15"/>
                    <a:gd name="T6" fmla="*/ 43 w 43"/>
                    <a:gd name="T7" fmla="*/ 15 h 15"/>
                    <a:gd name="T8" fmla="*/ 43 w 43"/>
                    <a:gd name="T9" fmla="*/ 15 h 15"/>
                    <a:gd name="T10" fmla="*/ 0 w 43"/>
                    <a:gd name="T11" fmla="*/ 0 h 15"/>
                    <a:gd name="T12" fmla="*/ 0 w 4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0" name="Freeform 883"/>
                <p:cNvSpPr>
                  <a:spLocks/>
                </p:cNvSpPr>
                <p:nvPr/>
              </p:nvSpPr>
              <p:spPr bwMode="auto">
                <a:xfrm>
                  <a:off x="4845" y="2904"/>
                  <a:ext cx="22" cy="11"/>
                </a:xfrm>
                <a:custGeom>
                  <a:avLst/>
                  <a:gdLst>
                    <a:gd name="T0" fmla="*/ 0 w 43"/>
                    <a:gd name="T1" fmla="*/ 8 h 23"/>
                    <a:gd name="T2" fmla="*/ 0 w 43"/>
                    <a:gd name="T3" fmla="*/ 8 h 23"/>
                    <a:gd name="T4" fmla="*/ 0 w 43"/>
                    <a:gd name="T5" fmla="*/ 0 h 23"/>
                    <a:gd name="T6" fmla="*/ 0 w 43"/>
                    <a:gd name="T7" fmla="*/ 0 h 23"/>
                    <a:gd name="T8" fmla="*/ 43 w 43"/>
                    <a:gd name="T9" fmla="*/ 23 h 23"/>
                    <a:gd name="T10" fmla="*/ 0 w 43"/>
                    <a:gd name="T11" fmla="*/ 8 h 23"/>
                    <a:gd name="T12" fmla="*/ 0 w 43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1" name="Freeform 884"/>
                <p:cNvSpPr>
                  <a:spLocks/>
                </p:cNvSpPr>
                <p:nvPr/>
              </p:nvSpPr>
              <p:spPr bwMode="auto">
                <a:xfrm>
                  <a:off x="4845" y="2904"/>
                  <a:ext cx="22" cy="11"/>
                </a:xfrm>
                <a:custGeom>
                  <a:avLst/>
                  <a:gdLst>
                    <a:gd name="T0" fmla="*/ 0 w 43"/>
                    <a:gd name="T1" fmla="*/ 8 h 23"/>
                    <a:gd name="T2" fmla="*/ 0 w 43"/>
                    <a:gd name="T3" fmla="*/ 8 h 23"/>
                    <a:gd name="T4" fmla="*/ 0 w 43"/>
                    <a:gd name="T5" fmla="*/ 0 h 23"/>
                    <a:gd name="T6" fmla="*/ 0 w 43"/>
                    <a:gd name="T7" fmla="*/ 0 h 23"/>
                    <a:gd name="T8" fmla="*/ 43 w 43"/>
                    <a:gd name="T9" fmla="*/ 23 h 23"/>
                    <a:gd name="T10" fmla="*/ 0 w 43"/>
                    <a:gd name="T11" fmla="*/ 8 h 23"/>
                    <a:gd name="T12" fmla="*/ 0 w 43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2" name="Freeform 885"/>
                <p:cNvSpPr>
                  <a:spLocks/>
                </p:cNvSpPr>
                <p:nvPr/>
              </p:nvSpPr>
              <p:spPr bwMode="auto">
                <a:xfrm>
                  <a:off x="4826" y="2870"/>
                  <a:ext cx="67" cy="41"/>
                </a:xfrm>
                <a:custGeom>
                  <a:avLst/>
                  <a:gdLst>
                    <a:gd name="T0" fmla="*/ 131 w 131"/>
                    <a:gd name="T1" fmla="*/ 82 h 82"/>
                    <a:gd name="T2" fmla="*/ 131 w 131"/>
                    <a:gd name="T3" fmla="*/ 82 h 82"/>
                    <a:gd name="T4" fmla="*/ 15 w 131"/>
                    <a:gd name="T5" fmla="*/ 0 h 82"/>
                    <a:gd name="T6" fmla="*/ 15 w 131"/>
                    <a:gd name="T7" fmla="*/ 0 h 82"/>
                    <a:gd name="T8" fmla="*/ 0 w 131"/>
                    <a:gd name="T9" fmla="*/ 38 h 82"/>
                    <a:gd name="T10" fmla="*/ 131 w 131"/>
                    <a:gd name="T11" fmla="*/ 82 h 82"/>
                    <a:gd name="T12" fmla="*/ 131 w 131"/>
                    <a:gd name="T13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82">
                      <a:moveTo>
                        <a:pt x="131" y="82"/>
                      </a:moveTo>
                      <a:lnTo>
                        <a:pt x="131" y="8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0" y="38"/>
                      </a:lnTo>
                      <a:lnTo>
                        <a:pt x="131" y="82"/>
                      </a:lnTo>
                      <a:lnTo>
                        <a:pt x="131" y="8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3" name="Freeform 886"/>
                <p:cNvSpPr>
                  <a:spLocks/>
                </p:cNvSpPr>
                <p:nvPr/>
              </p:nvSpPr>
              <p:spPr bwMode="auto">
                <a:xfrm>
                  <a:off x="4826" y="2870"/>
                  <a:ext cx="67" cy="41"/>
                </a:xfrm>
                <a:custGeom>
                  <a:avLst/>
                  <a:gdLst>
                    <a:gd name="T0" fmla="*/ 131 w 131"/>
                    <a:gd name="T1" fmla="*/ 82 h 82"/>
                    <a:gd name="T2" fmla="*/ 131 w 131"/>
                    <a:gd name="T3" fmla="*/ 82 h 82"/>
                    <a:gd name="T4" fmla="*/ 15 w 131"/>
                    <a:gd name="T5" fmla="*/ 0 h 82"/>
                    <a:gd name="T6" fmla="*/ 15 w 131"/>
                    <a:gd name="T7" fmla="*/ 0 h 82"/>
                    <a:gd name="T8" fmla="*/ 0 w 131"/>
                    <a:gd name="T9" fmla="*/ 38 h 82"/>
                    <a:gd name="T10" fmla="*/ 131 w 131"/>
                    <a:gd name="T11" fmla="*/ 82 h 82"/>
                    <a:gd name="T12" fmla="*/ 131 w 131"/>
                    <a:gd name="T13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82">
                      <a:moveTo>
                        <a:pt x="131" y="82"/>
                      </a:moveTo>
                      <a:lnTo>
                        <a:pt x="131" y="8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0" y="38"/>
                      </a:lnTo>
                      <a:lnTo>
                        <a:pt x="131" y="82"/>
                      </a:lnTo>
                      <a:lnTo>
                        <a:pt x="131" y="8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4" name="Freeform 887"/>
                <p:cNvSpPr>
                  <a:spLocks/>
                </p:cNvSpPr>
                <p:nvPr/>
              </p:nvSpPr>
              <p:spPr bwMode="auto">
                <a:xfrm>
                  <a:off x="4834" y="2870"/>
                  <a:ext cx="66" cy="41"/>
                </a:xfrm>
                <a:custGeom>
                  <a:avLst/>
                  <a:gdLst>
                    <a:gd name="T0" fmla="*/ 116 w 131"/>
                    <a:gd name="T1" fmla="*/ 82 h 82"/>
                    <a:gd name="T2" fmla="*/ 116 w 131"/>
                    <a:gd name="T3" fmla="*/ 82 h 82"/>
                    <a:gd name="T4" fmla="*/ 131 w 131"/>
                    <a:gd name="T5" fmla="*/ 38 h 82"/>
                    <a:gd name="T6" fmla="*/ 131 w 131"/>
                    <a:gd name="T7" fmla="*/ 38 h 82"/>
                    <a:gd name="T8" fmla="*/ 0 w 131"/>
                    <a:gd name="T9" fmla="*/ 0 h 82"/>
                    <a:gd name="T10" fmla="*/ 116 w 131"/>
                    <a:gd name="T11" fmla="*/ 82 h 82"/>
                    <a:gd name="T12" fmla="*/ 116 w 131"/>
                    <a:gd name="T13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82">
                      <a:moveTo>
                        <a:pt x="116" y="82"/>
                      </a:moveTo>
                      <a:lnTo>
                        <a:pt x="116" y="82"/>
                      </a:lnTo>
                      <a:lnTo>
                        <a:pt x="131" y="38"/>
                      </a:lnTo>
                      <a:lnTo>
                        <a:pt x="131" y="38"/>
                      </a:lnTo>
                      <a:lnTo>
                        <a:pt x="0" y="0"/>
                      </a:lnTo>
                      <a:lnTo>
                        <a:pt x="116" y="82"/>
                      </a:lnTo>
                      <a:lnTo>
                        <a:pt x="116" y="8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5" name="Freeform 888"/>
                <p:cNvSpPr>
                  <a:spLocks/>
                </p:cNvSpPr>
                <p:nvPr/>
              </p:nvSpPr>
              <p:spPr bwMode="auto">
                <a:xfrm>
                  <a:off x="4834" y="2870"/>
                  <a:ext cx="66" cy="41"/>
                </a:xfrm>
                <a:custGeom>
                  <a:avLst/>
                  <a:gdLst>
                    <a:gd name="T0" fmla="*/ 116 w 131"/>
                    <a:gd name="T1" fmla="*/ 82 h 82"/>
                    <a:gd name="T2" fmla="*/ 116 w 131"/>
                    <a:gd name="T3" fmla="*/ 82 h 82"/>
                    <a:gd name="T4" fmla="*/ 131 w 131"/>
                    <a:gd name="T5" fmla="*/ 38 h 82"/>
                    <a:gd name="T6" fmla="*/ 131 w 131"/>
                    <a:gd name="T7" fmla="*/ 38 h 82"/>
                    <a:gd name="T8" fmla="*/ 0 w 131"/>
                    <a:gd name="T9" fmla="*/ 0 h 82"/>
                    <a:gd name="T10" fmla="*/ 116 w 131"/>
                    <a:gd name="T11" fmla="*/ 82 h 82"/>
                    <a:gd name="T12" fmla="*/ 116 w 131"/>
                    <a:gd name="T13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82">
                      <a:moveTo>
                        <a:pt x="116" y="82"/>
                      </a:moveTo>
                      <a:lnTo>
                        <a:pt x="116" y="82"/>
                      </a:lnTo>
                      <a:lnTo>
                        <a:pt x="131" y="38"/>
                      </a:lnTo>
                      <a:lnTo>
                        <a:pt x="131" y="38"/>
                      </a:lnTo>
                      <a:lnTo>
                        <a:pt x="0" y="0"/>
                      </a:lnTo>
                      <a:lnTo>
                        <a:pt x="116" y="82"/>
                      </a:lnTo>
                      <a:lnTo>
                        <a:pt x="116" y="8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6" name="Freeform 889"/>
                <p:cNvSpPr>
                  <a:spLocks/>
                </p:cNvSpPr>
                <p:nvPr/>
              </p:nvSpPr>
              <p:spPr bwMode="auto">
                <a:xfrm>
                  <a:off x="4834" y="2844"/>
                  <a:ext cx="66" cy="45"/>
                </a:xfrm>
                <a:custGeom>
                  <a:avLst/>
                  <a:gdLst>
                    <a:gd name="T0" fmla="*/ 131 w 131"/>
                    <a:gd name="T1" fmla="*/ 90 h 90"/>
                    <a:gd name="T2" fmla="*/ 131 w 131"/>
                    <a:gd name="T3" fmla="*/ 90 h 90"/>
                    <a:gd name="T4" fmla="*/ 14 w 131"/>
                    <a:gd name="T5" fmla="*/ 0 h 90"/>
                    <a:gd name="T6" fmla="*/ 14 w 131"/>
                    <a:gd name="T7" fmla="*/ 0 h 90"/>
                    <a:gd name="T8" fmla="*/ 0 w 131"/>
                    <a:gd name="T9" fmla="*/ 52 h 90"/>
                    <a:gd name="T10" fmla="*/ 131 w 131"/>
                    <a:gd name="T11" fmla="*/ 90 h 90"/>
                    <a:gd name="T12" fmla="*/ 131 w 131"/>
                    <a:gd name="T13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90">
                      <a:moveTo>
                        <a:pt x="131" y="90"/>
                      </a:moveTo>
                      <a:lnTo>
                        <a:pt x="131" y="9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0" y="52"/>
                      </a:lnTo>
                      <a:lnTo>
                        <a:pt x="131" y="90"/>
                      </a:lnTo>
                      <a:lnTo>
                        <a:pt x="131" y="9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7" name="Freeform 890"/>
                <p:cNvSpPr>
                  <a:spLocks/>
                </p:cNvSpPr>
                <p:nvPr/>
              </p:nvSpPr>
              <p:spPr bwMode="auto">
                <a:xfrm>
                  <a:off x="4834" y="2844"/>
                  <a:ext cx="66" cy="45"/>
                </a:xfrm>
                <a:custGeom>
                  <a:avLst/>
                  <a:gdLst>
                    <a:gd name="T0" fmla="*/ 131 w 131"/>
                    <a:gd name="T1" fmla="*/ 90 h 90"/>
                    <a:gd name="T2" fmla="*/ 131 w 131"/>
                    <a:gd name="T3" fmla="*/ 90 h 90"/>
                    <a:gd name="T4" fmla="*/ 14 w 131"/>
                    <a:gd name="T5" fmla="*/ 0 h 90"/>
                    <a:gd name="T6" fmla="*/ 14 w 131"/>
                    <a:gd name="T7" fmla="*/ 0 h 90"/>
                    <a:gd name="T8" fmla="*/ 0 w 131"/>
                    <a:gd name="T9" fmla="*/ 52 h 90"/>
                    <a:gd name="T10" fmla="*/ 131 w 131"/>
                    <a:gd name="T11" fmla="*/ 90 h 90"/>
                    <a:gd name="T12" fmla="*/ 131 w 131"/>
                    <a:gd name="T13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90">
                      <a:moveTo>
                        <a:pt x="131" y="90"/>
                      </a:moveTo>
                      <a:lnTo>
                        <a:pt x="131" y="9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0" y="52"/>
                      </a:lnTo>
                      <a:lnTo>
                        <a:pt x="131" y="90"/>
                      </a:lnTo>
                      <a:lnTo>
                        <a:pt x="131" y="9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8" name="Freeform 891"/>
                <p:cNvSpPr>
                  <a:spLocks/>
                </p:cNvSpPr>
                <p:nvPr/>
              </p:nvSpPr>
              <p:spPr bwMode="auto">
                <a:xfrm>
                  <a:off x="4841" y="2844"/>
                  <a:ext cx="67" cy="45"/>
                </a:xfrm>
                <a:custGeom>
                  <a:avLst/>
                  <a:gdLst>
                    <a:gd name="T0" fmla="*/ 117 w 132"/>
                    <a:gd name="T1" fmla="*/ 90 h 90"/>
                    <a:gd name="T2" fmla="*/ 117 w 132"/>
                    <a:gd name="T3" fmla="*/ 90 h 90"/>
                    <a:gd name="T4" fmla="*/ 132 w 132"/>
                    <a:gd name="T5" fmla="*/ 45 h 90"/>
                    <a:gd name="T6" fmla="*/ 132 w 132"/>
                    <a:gd name="T7" fmla="*/ 45 h 90"/>
                    <a:gd name="T8" fmla="*/ 0 w 132"/>
                    <a:gd name="T9" fmla="*/ 0 h 90"/>
                    <a:gd name="T10" fmla="*/ 117 w 132"/>
                    <a:gd name="T11" fmla="*/ 90 h 90"/>
                    <a:gd name="T12" fmla="*/ 117 w 132"/>
                    <a:gd name="T13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" h="90">
                      <a:moveTo>
                        <a:pt x="117" y="90"/>
                      </a:moveTo>
                      <a:lnTo>
                        <a:pt x="117" y="90"/>
                      </a:lnTo>
                      <a:lnTo>
                        <a:pt x="132" y="45"/>
                      </a:lnTo>
                      <a:lnTo>
                        <a:pt x="132" y="45"/>
                      </a:lnTo>
                      <a:lnTo>
                        <a:pt x="0" y="0"/>
                      </a:lnTo>
                      <a:lnTo>
                        <a:pt x="117" y="90"/>
                      </a:lnTo>
                      <a:lnTo>
                        <a:pt x="117" y="9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9" name="Freeform 892"/>
                <p:cNvSpPr>
                  <a:spLocks/>
                </p:cNvSpPr>
                <p:nvPr/>
              </p:nvSpPr>
              <p:spPr bwMode="auto">
                <a:xfrm>
                  <a:off x="4841" y="2844"/>
                  <a:ext cx="67" cy="45"/>
                </a:xfrm>
                <a:custGeom>
                  <a:avLst/>
                  <a:gdLst>
                    <a:gd name="T0" fmla="*/ 117 w 132"/>
                    <a:gd name="T1" fmla="*/ 90 h 90"/>
                    <a:gd name="T2" fmla="*/ 117 w 132"/>
                    <a:gd name="T3" fmla="*/ 90 h 90"/>
                    <a:gd name="T4" fmla="*/ 132 w 132"/>
                    <a:gd name="T5" fmla="*/ 45 h 90"/>
                    <a:gd name="T6" fmla="*/ 132 w 132"/>
                    <a:gd name="T7" fmla="*/ 45 h 90"/>
                    <a:gd name="T8" fmla="*/ 0 w 132"/>
                    <a:gd name="T9" fmla="*/ 0 h 90"/>
                    <a:gd name="T10" fmla="*/ 117 w 132"/>
                    <a:gd name="T11" fmla="*/ 90 h 90"/>
                    <a:gd name="T12" fmla="*/ 117 w 132"/>
                    <a:gd name="T13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" h="90">
                      <a:moveTo>
                        <a:pt x="117" y="90"/>
                      </a:moveTo>
                      <a:lnTo>
                        <a:pt x="117" y="90"/>
                      </a:lnTo>
                      <a:lnTo>
                        <a:pt x="132" y="45"/>
                      </a:lnTo>
                      <a:lnTo>
                        <a:pt x="132" y="45"/>
                      </a:lnTo>
                      <a:lnTo>
                        <a:pt x="0" y="0"/>
                      </a:lnTo>
                      <a:lnTo>
                        <a:pt x="117" y="90"/>
                      </a:lnTo>
                      <a:lnTo>
                        <a:pt x="117" y="9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0" name="Freeform 893"/>
                <p:cNvSpPr>
                  <a:spLocks/>
                </p:cNvSpPr>
                <p:nvPr/>
              </p:nvSpPr>
              <p:spPr bwMode="auto">
                <a:xfrm>
                  <a:off x="4863" y="2844"/>
                  <a:ext cx="23" cy="3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44 w 44"/>
                    <a:gd name="T5" fmla="*/ 7 h 7"/>
                    <a:gd name="T6" fmla="*/ 44 w 44"/>
                    <a:gd name="T7" fmla="*/ 7 h 7"/>
                    <a:gd name="T8" fmla="*/ 44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1" name="Freeform 894"/>
                <p:cNvSpPr>
                  <a:spLocks/>
                </p:cNvSpPr>
                <p:nvPr/>
              </p:nvSpPr>
              <p:spPr bwMode="auto">
                <a:xfrm>
                  <a:off x="4863" y="2844"/>
                  <a:ext cx="23" cy="3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44 w 44"/>
                    <a:gd name="T5" fmla="*/ 7 h 7"/>
                    <a:gd name="T6" fmla="*/ 44 w 44"/>
                    <a:gd name="T7" fmla="*/ 7 h 7"/>
                    <a:gd name="T8" fmla="*/ 44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2" name="Freeform 895"/>
                <p:cNvSpPr>
                  <a:spLocks/>
                </p:cNvSpPr>
                <p:nvPr/>
              </p:nvSpPr>
              <p:spPr bwMode="auto">
                <a:xfrm>
                  <a:off x="4863" y="2844"/>
                  <a:ext cx="23" cy="3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3" name="Freeform 896"/>
                <p:cNvSpPr>
                  <a:spLocks/>
                </p:cNvSpPr>
                <p:nvPr/>
              </p:nvSpPr>
              <p:spPr bwMode="auto">
                <a:xfrm>
                  <a:off x="4863" y="2844"/>
                  <a:ext cx="23" cy="3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4" name="Freeform 897"/>
                <p:cNvSpPr>
                  <a:spLocks/>
                </p:cNvSpPr>
                <p:nvPr/>
              </p:nvSpPr>
              <p:spPr bwMode="auto">
                <a:xfrm>
                  <a:off x="4863" y="2844"/>
                  <a:ext cx="23" cy="3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44 w 44"/>
                    <a:gd name="T5" fmla="*/ 7 h 7"/>
                    <a:gd name="T6" fmla="*/ 44 w 44"/>
                    <a:gd name="T7" fmla="*/ 7 h 7"/>
                    <a:gd name="T8" fmla="*/ 44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5" name="Freeform 898"/>
                <p:cNvSpPr>
                  <a:spLocks/>
                </p:cNvSpPr>
                <p:nvPr/>
              </p:nvSpPr>
              <p:spPr bwMode="auto">
                <a:xfrm>
                  <a:off x="4863" y="2844"/>
                  <a:ext cx="23" cy="3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44 w 44"/>
                    <a:gd name="T5" fmla="*/ 7 h 7"/>
                    <a:gd name="T6" fmla="*/ 44 w 44"/>
                    <a:gd name="T7" fmla="*/ 7 h 7"/>
                    <a:gd name="T8" fmla="*/ 44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6" name="Freeform 899"/>
                <p:cNvSpPr>
                  <a:spLocks/>
                </p:cNvSpPr>
                <p:nvPr/>
              </p:nvSpPr>
              <p:spPr bwMode="auto">
                <a:xfrm>
                  <a:off x="4863" y="2844"/>
                  <a:ext cx="23" cy="3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7" name="Freeform 900"/>
                <p:cNvSpPr>
                  <a:spLocks/>
                </p:cNvSpPr>
                <p:nvPr/>
              </p:nvSpPr>
              <p:spPr bwMode="auto">
                <a:xfrm>
                  <a:off x="4863" y="2844"/>
                  <a:ext cx="23" cy="3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8" name="Freeform 901"/>
                <p:cNvSpPr>
                  <a:spLocks/>
                </p:cNvSpPr>
                <p:nvPr/>
              </p:nvSpPr>
              <p:spPr bwMode="auto">
                <a:xfrm>
                  <a:off x="4863" y="2836"/>
                  <a:ext cx="30" cy="4"/>
                </a:xfrm>
                <a:custGeom>
                  <a:avLst/>
                  <a:gdLst>
                    <a:gd name="T0" fmla="*/ 0 w 58"/>
                    <a:gd name="T1" fmla="*/ 0 h 8"/>
                    <a:gd name="T2" fmla="*/ 0 w 58"/>
                    <a:gd name="T3" fmla="*/ 0 h 8"/>
                    <a:gd name="T4" fmla="*/ 58 w 58"/>
                    <a:gd name="T5" fmla="*/ 0 h 8"/>
                    <a:gd name="T6" fmla="*/ 58 w 58"/>
                    <a:gd name="T7" fmla="*/ 0 h 8"/>
                    <a:gd name="T8" fmla="*/ 51 w 58"/>
                    <a:gd name="T9" fmla="*/ 8 h 8"/>
                    <a:gd name="T10" fmla="*/ 0 w 58"/>
                    <a:gd name="T11" fmla="*/ 0 h 8"/>
                    <a:gd name="T12" fmla="*/ 0 w 58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1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9" name="Freeform 902"/>
                <p:cNvSpPr>
                  <a:spLocks/>
                </p:cNvSpPr>
                <p:nvPr/>
              </p:nvSpPr>
              <p:spPr bwMode="auto">
                <a:xfrm>
                  <a:off x="4863" y="2836"/>
                  <a:ext cx="30" cy="4"/>
                </a:xfrm>
                <a:custGeom>
                  <a:avLst/>
                  <a:gdLst>
                    <a:gd name="T0" fmla="*/ 0 w 58"/>
                    <a:gd name="T1" fmla="*/ 0 h 8"/>
                    <a:gd name="T2" fmla="*/ 0 w 58"/>
                    <a:gd name="T3" fmla="*/ 0 h 8"/>
                    <a:gd name="T4" fmla="*/ 58 w 58"/>
                    <a:gd name="T5" fmla="*/ 0 h 8"/>
                    <a:gd name="T6" fmla="*/ 58 w 58"/>
                    <a:gd name="T7" fmla="*/ 0 h 8"/>
                    <a:gd name="T8" fmla="*/ 51 w 58"/>
                    <a:gd name="T9" fmla="*/ 8 h 8"/>
                    <a:gd name="T10" fmla="*/ 0 w 58"/>
                    <a:gd name="T11" fmla="*/ 0 h 8"/>
                    <a:gd name="T12" fmla="*/ 0 w 58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1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0" name="Freeform 903"/>
                <p:cNvSpPr>
                  <a:spLocks/>
                </p:cNvSpPr>
                <p:nvPr/>
              </p:nvSpPr>
              <p:spPr bwMode="auto">
                <a:xfrm>
                  <a:off x="4863" y="2829"/>
                  <a:ext cx="30" cy="7"/>
                </a:xfrm>
                <a:custGeom>
                  <a:avLst/>
                  <a:gdLst>
                    <a:gd name="T0" fmla="*/ 0 w 58"/>
                    <a:gd name="T1" fmla="*/ 15 h 15"/>
                    <a:gd name="T2" fmla="*/ 0 w 58"/>
                    <a:gd name="T3" fmla="*/ 15 h 15"/>
                    <a:gd name="T4" fmla="*/ 0 w 58"/>
                    <a:gd name="T5" fmla="*/ 0 h 15"/>
                    <a:gd name="T6" fmla="*/ 0 w 58"/>
                    <a:gd name="T7" fmla="*/ 0 h 15"/>
                    <a:gd name="T8" fmla="*/ 58 w 58"/>
                    <a:gd name="T9" fmla="*/ 15 h 15"/>
                    <a:gd name="T10" fmla="*/ 0 w 58"/>
                    <a:gd name="T11" fmla="*/ 15 h 15"/>
                    <a:gd name="T12" fmla="*/ 0 w 58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8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1" name="Freeform 904"/>
                <p:cNvSpPr>
                  <a:spLocks/>
                </p:cNvSpPr>
                <p:nvPr/>
              </p:nvSpPr>
              <p:spPr bwMode="auto">
                <a:xfrm>
                  <a:off x="4863" y="2829"/>
                  <a:ext cx="30" cy="7"/>
                </a:xfrm>
                <a:custGeom>
                  <a:avLst/>
                  <a:gdLst>
                    <a:gd name="T0" fmla="*/ 0 w 58"/>
                    <a:gd name="T1" fmla="*/ 15 h 15"/>
                    <a:gd name="T2" fmla="*/ 0 w 58"/>
                    <a:gd name="T3" fmla="*/ 15 h 15"/>
                    <a:gd name="T4" fmla="*/ 0 w 58"/>
                    <a:gd name="T5" fmla="*/ 0 h 15"/>
                    <a:gd name="T6" fmla="*/ 0 w 58"/>
                    <a:gd name="T7" fmla="*/ 0 h 15"/>
                    <a:gd name="T8" fmla="*/ 58 w 58"/>
                    <a:gd name="T9" fmla="*/ 15 h 15"/>
                    <a:gd name="T10" fmla="*/ 0 w 58"/>
                    <a:gd name="T11" fmla="*/ 15 h 15"/>
                    <a:gd name="T12" fmla="*/ 0 w 58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8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2" name="Freeform 905"/>
                <p:cNvSpPr>
                  <a:spLocks/>
                </p:cNvSpPr>
                <p:nvPr/>
              </p:nvSpPr>
              <p:spPr bwMode="auto">
                <a:xfrm>
                  <a:off x="4867" y="2813"/>
                  <a:ext cx="30" cy="8"/>
                </a:xfrm>
                <a:custGeom>
                  <a:avLst/>
                  <a:gdLst>
                    <a:gd name="T0" fmla="*/ 0 w 59"/>
                    <a:gd name="T1" fmla="*/ 8 h 15"/>
                    <a:gd name="T2" fmla="*/ 0 w 59"/>
                    <a:gd name="T3" fmla="*/ 8 h 15"/>
                    <a:gd name="T4" fmla="*/ 59 w 59"/>
                    <a:gd name="T5" fmla="*/ 0 h 15"/>
                    <a:gd name="T6" fmla="*/ 59 w 59"/>
                    <a:gd name="T7" fmla="*/ 0 h 15"/>
                    <a:gd name="T8" fmla="*/ 51 w 59"/>
                    <a:gd name="T9" fmla="*/ 15 h 15"/>
                    <a:gd name="T10" fmla="*/ 0 w 59"/>
                    <a:gd name="T11" fmla="*/ 8 h 15"/>
                    <a:gd name="T12" fmla="*/ 0 w 59"/>
                    <a:gd name="T13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1" y="1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3" name="Freeform 906"/>
                <p:cNvSpPr>
                  <a:spLocks/>
                </p:cNvSpPr>
                <p:nvPr/>
              </p:nvSpPr>
              <p:spPr bwMode="auto">
                <a:xfrm>
                  <a:off x="4867" y="2813"/>
                  <a:ext cx="30" cy="8"/>
                </a:xfrm>
                <a:custGeom>
                  <a:avLst/>
                  <a:gdLst>
                    <a:gd name="T0" fmla="*/ 0 w 59"/>
                    <a:gd name="T1" fmla="*/ 8 h 15"/>
                    <a:gd name="T2" fmla="*/ 0 w 59"/>
                    <a:gd name="T3" fmla="*/ 8 h 15"/>
                    <a:gd name="T4" fmla="*/ 59 w 59"/>
                    <a:gd name="T5" fmla="*/ 0 h 15"/>
                    <a:gd name="T6" fmla="*/ 59 w 59"/>
                    <a:gd name="T7" fmla="*/ 0 h 15"/>
                    <a:gd name="T8" fmla="*/ 51 w 59"/>
                    <a:gd name="T9" fmla="*/ 15 h 15"/>
                    <a:gd name="T10" fmla="*/ 0 w 59"/>
                    <a:gd name="T11" fmla="*/ 8 h 15"/>
                    <a:gd name="T12" fmla="*/ 0 w 59"/>
                    <a:gd name="T13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1" y="1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4" name="Freeform 907"/>
                <p:cNvSpPr>
                  <a:spLocks/>
                </p:cNvSpPr>
                <p:nvPr/>
              </p:nvSpPr>
              <p:spPr bwMode="auto">
                <a:xfrm>
                  <a:off x="4867" y="2810"/>
                  <a:ext cx="30" cy="7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7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5" name="Freeform 908"/>
                <p:cNvSpPr>
                  <a:spLocks/>
                </p:cNvSpPr>
                <p:nvPr/>
              </p:nvSpPr>
              <p:spPr bwMode="auto">
                <a:xfrm>
                  <a:off x="4867" y="2810"/>
                  <a:ext cx="30" cy="7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7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6" name="Freeform 909"/>
                <p:cNvSpPr>
                  <a:spLocks/>
                </p:cNvSpPr>
                <p:nvPr/>
              </p:nvSpPr>
              <p:spPr bwMode="auto">
                <a:xfrm>
                  <a:off x="4874" y="2802"/>
                  <a:ext cx="23" cy="4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44 w 44"/>
                    <a:gd name="T5" fmla="*/ 0 h 7"/>
                    <a:gd name="T6" fmla="*/ 44 w 44"/>
                    <a:gd name="T7" fmla="*/ 0 h 7"/>
                    <a:gd name="T8" fmla="*/ 36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6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7" name="Freeform 910"/>
                <p:cNvSpPr>
                  <a:spLocks/>
                </p:cNvSpPr>
                <p:nvPr/>
              </p:nvSpPr>
              <p:spPr bwMode="auto">
                <a:xfrm>
                  <a:off x="4874" y="2802"/>
                  <a:ext cx="23" cy="4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44 w 44"/>
                    <a:gd name="T5" fmla="*/ 0 h 7"/>
                    <a:gd name="T6" fmla="*/ 44 w 44"/>
                    <a:gd name="T7" fmla="*/ 0 h 7"/>
                    <a:gd name="T8" fmla="*/ 36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6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8" name="Freeform 911"/>
                <p:cNvSpPr>
                  <a:spLocks/>
                </p:cNvSpPr>
                <p:nvPr/>
              </p:nvSpPr>
              <p:spPr bwMode="auto">
                <a:xfrm>
                  <a:off x="4874" y="2798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44 w 44"/>
                    <a:gd name="T9" fmla="*/ 8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9" name="Freeform 912"/>
                <p:cNvSpPr>
                  <a:spLocks/>
                </p:cNvSpPr>
                <p:nvPr/>
              </p:nvSpPr>
              <p:spPr bwMode="auto">
                <a:xfrm>
                  <a:off x="4874" y="2798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44 w 44"/>
                    <a:gd name="T9" fmla="*/ 8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0" name="Freeform 913"/>
                <p:cNvSpPr>
                  <a:spLocks/>
                </p:cNvSpPr>
                <p:nvPr/>
              </p:nvSpPr>
              <p:spPr bwMode="auto">
                <a:xfrm>
                  <a:off x="4874" y="2802"/>
                  <a:ext cx="23" cy="4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44 w 44"/>
                    <a:gd name="T5" fmla="*/ 0 h 7"/>
                    <a:gd name="T6" fmla="*/ 44 w 44"/>
                    <a:gd name="T7" fmla="*/ 0 h 7"/>
                    <a:gd name="T8" fmla="*/ 36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6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1" name="Freeform 914"/>
                <p:cNvSpPr>
                  <a:spLocks/>
                </p:cNvSpPr>
                <p:nvPr/>
              </p:nvSpPr>
              <p:spPr bwMode="auto">
                <a:xfrm>
                  <a:off x="4874" y="2802"/>
                  <a:ext cx="23" cy="4"/>
                </a:xfrm>
                <a:custGeom>
                  <a:avLst/>
                  <a:gdLst>
                    <a:gd name="T0" fmla="*/ 0 w 44"/>
                    <a:gd name="T1" fmla="*/ 0 h 7"/>
                    <a:gd name="T2" fmla="*/ 0 w 44"/>
                    <a:gd name="T3" fmla="*/ 0 h 7"/>
                    <a:gd name="T4" fmla="*/ 44 w 44"/>
                    <a:gd name="T5" fmla="*/ 0 h 7"/>
                    <a:gd name="T6" fmla="*/ 44 w 44"/>
                    <a:gd name="T7" fmla="*/ 0 h 7"/>
                    <a:gd name="T8" fmla="*/ 36 w 44"/>
                    <a:gd name="T9" fmla="*/ 7 h 7"/>
                    <a:gd name="T10" fmla="*/ 0 w 44"/>
                    <a:gd name="T11" fmla="*/ 0 h 7"/>
                    <a:gd name="T12" fmla="*/ 0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6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2" name="Freeform 915"/>
                <p:cNvSpPr>
                  <a:spLocks/>
                </p:cNvSpPr>
                <p:nvPr/>
              </p:nvSpPr>
              <p:spPr bwMode="auto">
                <a:xfrm>
                  <a:off x="4874" y="2798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44 w 44"/>
                    <a:gd name="T9" fmla="*/ 8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3" name="Freeform 916"/>
                <p:cNvSpPr>
                  <a:spLocks/>
                </p:cNvSpPr>
                <p:nvPr/>
              </p:nvSpPr>
              <p:spPr bwMode="auto">
                <a:xfrm>
                  <a:off x="4874" y="2798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44 w 44"/>
                    <a:gd name="T9" fmla="*/ 8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4" name="Freeform 917"/>
                <p:cNvSpPr>
                  <a:spLocks/>
                </p:cNvSpPr>
                <p:nvPr/>
              </p:nvSpPr>
              <p:spPr bwMode="auto">
                <a:xfrm>
                  <a:off x="4871" y="2787"/>
                  <a:ext cx="29" cy="8"/>
                </a:xfrm>
                <a:custGeom>
                  <a:avLst/>
                  <a:gdLst>
                    <a:gd name="T0" fmla="*/ 0 w 58"/>
                    <a:gd name="T1" fmla="*/ 8 h 15"/>
                    <a:gd name="T2" fmla="*/ 0 w 58"/>
                    <a:gd name="T3" fmla="*/ 8 h 15"/>
                    <a:gd name="T4" fmla="*/ 58 w 58"/>
                    <a:gd name="T5" fmla="*/ 0 h 15"/>
                    <a:gd name="T6" fmla="*/ 58 w 58"/>
                    <a:gd name="T7" fmla="*/ 0 h 15"/>
                    <a:gd name="T8" fmla="*/ 58 w 58"/>
                    <a:gd name="T9" fmla="*/ 15 h 15"/>
                    <a:gd name="T10" fmla="*/ 0 w 58"/>
                    <a:gd name="T11" fmla="*/ 8 h 15"/>
                    <a:gd name="T12" fmla="*/ 0 w 58"/>
                    <a:gd name="T13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8" y="1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5" name="Freeform 918"/>
                <p:cNvSpPr>
                  <a:spLocks/>
                </p:cNvSpPr>
                <p:nvPr/>
              </p:nvSpPr>
              <p:spPr bwMode="auto">
                <a:xfrm>
                  <a:off x="4871" y="2787"/>
                  <a:ext cx="29" cy="8"/>
                </a:xfrm>
                <a:custGeom>
                  <a:avLst/>
                  <a:gdLst>
                    <a:gd name="T0" fmla="*/ 0 w 58"/>
                    <a:gd name="T1" fmla="*/ 8 h 15"/>
                    <a:gd name="T2" fmla="*/ 0 w 58"/>
                    <a:gd name="T3" fmla="*/ 8 h 15"/>
                    <a:gd name="T4" fmla="*/ 58 w 58"/>
                    <a:gd name="T5" fmla="*/ 0 h 15"/>
                    <a:gd name="T6" fmla="*/ 58 w 58"/>
                    <a:gd name="T7" fmla="*/ 0 h 15"/>
                    <a:gd name="T8" fmla="*/ 58 w 58"/>
                    <a:gd name="T9" fmla="*/ 15 h 15"/>
                    <a:gd name="T10" fmla="*/ 0 w 58"/>
                    <a:gd name="T11" fmla="*/ 8 h 15"/>
                    <a:gd name="T12" fmla="*/ 0 w 58"/>
                    <a:gd name="T13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8" y="1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6" name="Freeform 919"/>
                <p:cNvSpPr>
                  <a:spLocks/>
                </p:cNvSpPr>
                <p:nvPr/>
              </p:nvSpPr>
              <p:spPr bwMode="auto">
                <a:xfrm>
                  <a:off x="4871" y="2780"/>
                  <a:ext cx="29" cy="11"/>
                </a:xfrm>
                <a:custGeom>
                  <a:avLst/>
                  <a:gdLst>
                    <a:gd name="T0" fmla="*/ 0 w 58"/>
                    <a:gd name="T1" fmla="*/ 23 h 23"/>
                    <a:gd name="T2" fmla="*/ 0 w 58"/>
                    <a:gd name="T3" fmla="*/ 23 h 23"/>
                    <a:gd name="T4" fmla="*/ 7 w 58"/>
                    <a:gd name="T5" fmla="*/ 0 h 23"/>
                    <a:gd name="T6" fmla="*/ 7 w 58"/>
                    <a:gd name="T7" fmla="*/ 0 h 23"/>
                    <a:gd name="T8" fmla="*/ 58 w 58"/>
                    <a:gd name="T9" fmla="*/ 15 h 23"/>
                    <a:gd name="T10" fmla="*/ 0 w 58"/>
                    <a:gd name="T11" fmla="*/ 23 h 23"/>
                    <a:gd name="T12" fmla="*/ 0 w 58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58" y="1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7" name="Freeform 920"/>
                <p:cNvSpPr>
                  <a:spLocks/>
                </p:cNvSpPr>
                <p:nvPr/>
              </p:nvSpPr>
              <p:spPr bwMode="auto">
                <a:xfrm>
                  <a:off x="4871" y="2780"/>
                  <a:ext cx="29" cy="11"/>
                </a:xfrm>
                <a:custGeom>
                  <a:avLst/>
                  <a:gdLst>
                    <a:gd name="T0" fmla="*/ 0 w 58"/>
                    <a:gd name="T1" fmla="*/ 23 h 23"/>
                    <a:gd name="T2" fmla="*/ 0 w 58"/>
                    <a:gd name="T3" fmla="*/ 23 h 23"/>
                    <a:gd name="T4" fmla="*/ 7 w 58"/>
                    <a:gd name="T5" fmla="*/ 0 h 23"/>
                    <a:gd name="T6" fmla="*/ 7 w 58"/>
                    <a:gd name="T7" fmla="*/ 0 h 23"/>
                    <a:gd name="T8" fmla="*/ 58 w 58"/>
                    <a:gd name="T9" fmla="*/ 15 h 23"/>
                    <a:gd name="T10" fmla="*/ 0 w 58"/>
                    <a:gd name="T11" fmla="*/ 23 h 23"/>
                    <a:gd name="T12" fmla="*/ 0 w 58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58" y="1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8" name="Freeform 921"/>
                <p:cNvSpPr>
                  <a:spLocks/>
                </p:cNvSpPr>
                <p:nvPr/>
              </p:nvSpPr>
              <p:spPr bwMode="auto">
                <a:xfrm>
                  <a:off x="4878" y="2768"/>
                  <a:ext cx="26" cy="4"/>
                </a:xfrm>
                <a:custGeom>
                  <a:avLst/>
                  <a:gdLst>
                    <a:gd name="T0" fmla="*/ 0 w 51"/>
                    <a:gd name="T1" fmla="*/ 0 h 7"/>
                    <a:gd name="T2" fmla="*/ 0 w 51"/>
                    <a:gd name="T3" fmla="*/ 0 h 7"/>
                    <a:gd name="T4" fmla="*/ 51 w 51"/>
                    <a:gd name="T5" fmla="*/ 0 h 7"/>
                    <a:gd name="T6" fmla="*/ 51 w 51"/>
                    <a:gd name="T7" fmla="*/ 0 h 7"/>
                    <a:gd name="T8" fmla="*/ 51 w 51"/>
                    <a:gd name="T9" fmla="*/ 7 h 7"/>
                    <a:gd name="T10" fmla="*/ 0 w 51"/>
                    <a:gd name="T11" fmla="*/ 0 h 7"/>
                    <a:gd name="T12" fmla="*/ 0 w 51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1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9" name="Freeform 922"/>
                <p:cNvSpPr>
                  <a:spLocks/>
                </p:cNvSpPr>
                <p:nvPr/>
              </p:nvSpPr>
              <p:spPr bwMode="auto">
                <a:xfrm>
                  <a:off x="4878" y="2768"/>
                  <a:ext cx="26" cy="4"/>
                </a:xfrm>
                <a:custGeom>
                  <a:avLst/>
                  <a:gdLst>
                    <a:gd name="T0" fmla="*/ 0 w 51"/>
                    <a:gd name="T1" fmla="*/ 0 h 7"/>
                    <a:gd name="T2" fmla="*/ 0 w 51"/>
                    <a:gd name="T3" fmla="*/ 0 h 7"/>
                    <a:gd name="T4" fmla="*/ 51 w 51"/>
                    <a:gd name="T5" fmla="*/ 0 h 7"/>
                    <a:gd name="T6" fmla="*/ 51 w 51"/>
                    <a:gd name="T7" fmla="*/ 0 h 7"/>
                    <a:gd name="T8" fmla="*/ 51 w 51"/>
                    <a:gd name="T9" fmla="*/ 7 h 7"/>
                    <a:gd name="T10" fmla="*/ 0 w 51"/>
                    <a:gd name="T11" fmla="*/ 0 h 7"/>
                    <a:gd name="T12" fmla="*/ 0 w 51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1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0" name="Freeform 923"/>
                <p:cNvSpPr>
                  <a:spLocks/>
                </p:cNvSpPr>
                <p:nvPr/>
              </p:nvSpPr>
              <p:spPr bwMode="auto">
                <a:xfrm>
                  <a:off x="4878" y="2761"/>
                  <a:ext cx="26" cy="7"/>
                </a:xfrm>
                <a:custGeom>
                  <a:avLst/>
                  <a:gdLst>
                    <a:gd name="T0" fmla="*/ 0 w 51"/>
                    <a:gd name="T1" fmla="*/ 15 h 15"/>
                    <a:gd name="T2" fmla="*/ 0 w 51"/>
                    <a:gd name="T3" fmla="*/ 15 h 15"/>
                    <a:gd name="T4" fmla="*/ 0 w 51"/>
                    <a:gd name="T5" fmla="*/ 0 h 15"/>
                    <a:gd name="T6" fmla="*/ 0 w 51"/>
                    <a:gd name="T7" fmla="*/ 0 h 15"/>
                    <a:gd name="T8" fmla="*/ 51 w 51"/>
                    <a:gd name="T9" fmla="*/ 15 h 15"/>
                    <a:gd name="T10" fmla="*/ 0 w 51"/>
                    <a:gd name="T11" fmla="*/ 15 h 15"/>
                    <a:gd name="T12" fmla="*/ 0 w 51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1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1" name="Freeform 924"/>
                <p:cNvSpPr>
                  <a:spLocks/>
                </p:cNvSpPr>
                <p:nvPr/>
              </p:nvSpPr>
              <p:spPr bwMode="auto">
                <a:xfrm>
                  <a:off x="4878" y="2761"/>
                  <a:ext cx="26" cy="7"/>
                </a:xfrm>
                <a:custGeom>
                  <a:avLst/>
                  <a:gdLst>
                    <a:gd name="T0" fmla="*/ 0 w 51"/>
                    <a:gd name="T1" fmla="*/ 15 h 15"/>
                    <a:gd name="T2" fmla="*/ 0 w 51"/>
                    <a:gd name="T3" fmla="*/ 15 h 15"/>
                    <a:gd name="T4" fmla="*/ 0 w 51"/>
                    <a:gd name="T5" fmla="*/ 0 h 15"/>
                    <a:gd name="T6" fmla="*/ 0 w 51"/>
                    <a:gd name="T7" fmla="*/ 0 h 15"/>
                    <a:gd name="T8" fmla="*/ 51 w 51"/>
                    <a:gd name="T9" fmla="*/ 15 h 15"/>
                    <a:gd name="T10" fmla="*/ 0 w 51"/>
                    <a:gd name="T11" fmla="*/ 15 h 15"/>
                    <a:gd name="T12" fmla="*/ 0 w 51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1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2" name="Freeform 925"/>
                <p:cNvSpPr>
                  <a:spLocks/>
                </p:cNvSpPr>
                <p:nvPr/>
              </p:nvSpPr>
              <p:spPr bwMode="auto">
                <a:xfrm>
                  <a:off x="4882" y="2757"/>
                  <a:ext cx="22" cy="4"/>
                </a:xfrm>
                <a:custGeom>
                  <a:avLst/>
                  <a:gdLst>
                    <a:gd name="T0" fmla="*/ 0 w 43"/>
                    <a:gd name="T1" fmla="*/ 0 h 8"/>
                    <a:gd name="T2" fmla="*/ 0 w 43"/>
                    <a:gd name="T3" fmla="*/ 0 h 8"/>
                    <a:gd name="T4" fmla="*/ 43 w 43"/>
                    <a:gd name="T5" fmla="*/ 0 h 8"/>
                    <a:gd name="T6" fmla="*/ 43 w 43"/>
                    <a:gd name="T7" fmla="*/ 0 h 8"/>
                    <a:gd name="T8" fmla="*/ 43 w 43"/>
                    <a:gd name="T9" fmla="*/ 8 h 8"/>
                    <a:gd name="T10" fmla="*/ 0 w 43"/>
                    <a:gd name="T11" fmla="*/ 0 h 8"/>
                    <a:gd name="T12" fmla="*/ 0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3" name="Freeform 926"/>
                <p:cNvSpPr>
                  <a:spLocks/>
                </p:cNvSpPr>
                <p:nvPr/>
              </p:nvSpPr>
              <p:spPr bwMode="auto">
                <a:xfrm>
                  <a:off x="4882" y="2757"/>
                  <a:ext cx="22" cy="4"/>
                </a:xfrm>
                <a:custGeom>
                  <a:avLst/>
                  <a:gdLst>
                    <a:gd name="T0" fmla="*/ 0 w 43"/>
                    <a:gd name="T1" fmla="*/ 0 h 8"/>
                    <a:gd name="T2" fmla="*/ 0 w 43"/>
                    <a:gd name="T3" fmla="*/ 0 h 8"/>
                    <a:gd name="T4" fmla="*/ 43 w 43"/>
                    <a:gd name="T5" fmla="*/ 0 h 8"/>
                    <a:gd name="T6" fmla="*/ 43 w 43"/>
                    <a:gd name="T7" fmla="*/ 0 h 8"/>
                    <a:gd name="T8" fmla="*/ 43 w 43"/>
                    <a:gd name="T9" fmla="*/ 8 h 8"/>
                    <a:gd name="T10" fmla="*/ 0 w 43"/>
                    <a:gd name="T11" fmla="*/ 0 h 8"/>
                    <a:gd name="T12" fmla="*/ 0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4" name="Freeform 927"/>
                <p:cNvSpPr>
                  <a:spLocks/>
                </p:cNvSpPr>
                <p:nvPr/>
              </p:nvSpPr>
              <p:spPr bwMode="auto">
                <a:xfrm>
                  <a:off x="4882" y="2753"/>
                  <a:ext cx="22" cy="4"/>
                </a:xfrm>
                <a:custGeom>
                  <a:avLst/>
                  <a:gdLst>
                    <a:gd name="T0" fmla="*/ 0 w 43"/>
                    <a:gd name="T1" fmla="*/ 7 h 7"/>
                    <a:gd name="T2" fmla="*/ 0 w 43"/>
                    <a:gd name="T3" fmla="*/ 7 h 7"/>
                    <a:gd name="T4" fmla="*/ 0 w 43"/>
                    <a:gd name="T5" fmla="*/ 0 h 7"/>
                    <a:gd name="T6" fmla="*/ 0 w 43"/>
                    <a:gd name="T7" fmla="*/ 0 h 7"/>
                    <a:gd name="T8" fmla="*/ 43 w 43"/>
                    <a:gd name="T9" fmla="*/ 7 h 7"/>
                    <a:gd name="T10" fmla="*/ 0 w 43"/>
                    <a:gd name="T11" fmla="*/ 7 h 7"/>
                    <a:gd name="T12" fmla="*/ 0 w 43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5" name="Freeform 928"/>
                <p:cNvSpPr>
                  <a:spLocks/>
                </p:cNvSpPr>
                <p:nvPr/>
              </p:nvSpPr>
              <p:spPr bwMode="auto">
                <a:xfrm>
                  <a:off x="4882" y="2753"/>
                  <a:ext cx="22" cy="4"/>
                </a:xfrm>
                <a:custGeom>
                  <a:avLst/>
                  <a:gdLst>
                    <a:gd name="T0" fmla="*/ 0 w 43"/>
                    <a:gd name="T1" fmla="*/ 7 h 7"/>
                    <a:gd name="T2" fmla="*/ 0 w 43"/>
                    <a:gd name="T3" fmla="*/ 7 h 7"/>
                    <a:gd name="T4" fmla="*/ 0 w 43"/>
                    <a:gd name="T5" fmla="*/ 0 h 7"/>
                    <a:gd name="T6" fmla="*/ 0 w 43"/>
                    <a:gd name="T7" fmla="*/ 0 h 7"/>
                    <a:gd name="T8" fmla="*/ 43 w 43"/>
                    <a:gd name="T9" fmla="*/ 7 h 7"/>
                    <a:gd name="T10" fmla="*/ 0 w 43"/>
                    <a:gd name="T11" fmla="*/ 7 h 7"/>
                    <a:gd name="T12" fmla="*/ 0 w 43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6" name="Freeform 929"/>
                <p:cNvSpPr>
                  <a:spLocks/>
                </p:cNvSpPr>
                <p:nvPr/>
              </p:nvSpPr>
              <p:spPr bwMode="auto">
                <a:xfrm>
                  <a:off x="4882" y="2757"/>
                  <a:ext cx="22" cy="4"/>
                </a:xfrm>
                <a:custGeom>
                  <a:avLst/>
                  <a:gdLst>
                    <a:gd name="T0" fmla="*/ 0 w 43"/>
                    <a:gd name="T1" fmla="*/ 0 h 8"/>
                    <a:gd name="T2" fmla="*/ 0 w 43"/>
                    <a:gd name="T3" fmla="*/ 0 h 8"/>
                    <a:gd name="T4" fmla="*/ 43 w 43"/>
                    <a:gd name="T5" fmla="*/ 0 h 8"/>
                    <a:gd name="T6" fmla="*/ 43 w 43"/>
                    <a:gd name="T7" fmla="*/ 0 h 8"/>
                    <a:gd name="T8" fmla="*/ 43 w 43"/>
                    <a:gd name="T9" fmla="*/ 8 h 8"/>
                    <a:gd name="T10" fmla="*/ 0 w 43"/>
                    <a:gd name="T11" fmla="*/ 0 h 8"/>
                    <a:gd name="T12" fmla="*/ 0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7" name="Freeform 930"/>
                <p:cNvSpPr>
                  <a:spLocks/>
                </p:cNvSpPr>
                <p:nvPr/>
              </p:nvSpPr>
              <p:spPr bwMode="auto">
                <a:xfrm>
                  <a:off x="4882" y="2757"/>
                  <a:ext cx="22" cy="4"/>
                </a:xfrm>
                <a:custGeom>
                  <a:avLst/>
                  <a:gdLst>
                    <a:gd name="T0" fmla="*/ 0 w 43"/>
                    <a:gd name="T1" fmla="*/ 0 h 8"/>
                    <a:gd name="T2" fmla="*/ 0 w 43"/>
                    <a:gd name="T3" fmla="*/ 0 h 8"/>
                    <a:gd name="T4" fmla="*/ 43 w 43"/>
                    <a:gd name="T5" fmla="*/ 0 h 8"/>
                    <a:gd name="T6" fmla="*/ 43 w 43"/>
                    <a:gd name="T7" fmla="*/ 0 h 8"/>
                    <a:gd name="T8" fmla="*/ 43 w 43"/>
                    <a:gd name="T9" fmla="*/ 8 h 8"/>
                    <a:gd name="T10" fmla="*/ 0 w 43"/>
                    <a:gd name="T11" fmla="*/ 0 h 8"/>
                    <a:gd name="T12" fmla="*/ 0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8" name="Freeform 931"/>
                <p:cNvSpPr>
                  <a:spLocks/>
                </p:cNvSpPr>
                <p:nvPr/>
              </p:nvSpPr>
              <p:spPr bwMode="auto">
                <a:xfrm>
                  <a:off x="4882" y="2753"/>
                  <a:ext cx="22" cy="4"/>
                </a:xfrm>
                <a:custGeom>
                  <a:avLst/>
                  <a:gdLst>
                    <a:gd name="T0" fmla="*/ 0 w 43"/>
                    <a:gd name="T1" fmla="*/ 7 h 7"/>
                    <a:gd name="T2" fmla="*/ 0 w 43"/>
                    <a:gd name="T3" fmla="*/ 7 h 7"/>
                    <a:gd name="T4" fmla="*/ 0 w 43"/>
                    <a:gd name="T5" fmla="*/ 0 h 7"/>
                    <a:gd name="T6" fmla="*/ 0 w 43"/>
                    <a:gd name="T7" fmla="*/ 0 h 7"/>
                    <a:gd name="T8" fmla="*/ 43 w 43"/>
                    <a:gd name="T9" fmla="*/ 7 h 7"/>
                    <a:gd name="T10" fmla="*/ 0 w 43"/>
                    <a:gd name="T11" fmla="*/ 7 h 7"/>
                    <a:gd name="T12" fmla="*/ 0 w 43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9" name="Freeform 932"/>
                <p:cNvSpPr>
                  <a:spLocks/>
                </p:cNvSpPr>
                <p:nvPr/>
              </p:nvSpPr>
              <p:spPr bwMode="auto">
                <a:xfrm>
                  <a:off x="4882" y="2753"/>
                  <a:ext cx="22" cy="4"/>
                </a:xfrm>
                <a:custGeom>
                  <a:avLst/>
                  <a:gdLst>
                    <a:gd name="T0" fmla="*/ 0 w 43"/>
                    <a:gd name="T1" fmla="*/ 7 h 7"/>
                    <a:gd name="T2" fmla="*/ 0 w 43"/>
                    <a:gd name="T3" fmla="*/ 7 h 7"/>
                    <a:gd name="T4" fmla="*/ 0 w 43"/>
                    <a:gd name="T5" fmla="*/ 0 h 7"/>
                    <a:gd name="T6" fmla="*/ 0 w 43"/>
                    <a:gd name="T7" fmla="*/ 0 h 7"/>
                    <a:gd name="T8" fmla="*/ 43 w 43"/>
                    <a:gd name="T9" fmla="*/ 7 h 7"/>
                    <a:gd name="T10" fmla="*/ 0 w 43"/>
                    <a:gd name="T11" fmla="*/ 7 h 7"/>
                    <a:gd name="T12" fmla="*/ 0 w 43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0" name="Freeform 933"/>
                <p:cNvSpPr>
                  <a:spLocks/>
                </p:cNvSpPr>
                <p:nvPr/>
              </p:nvSpPr>
              <p:spPr bwMode="auto">
                <a:xfrm>
                  <a:off x="4860" y="2723"/>
                  <a:ext cx="70" cy="30"/>
                </a:xfrm>
                <a:custGeom>
                  <a:avLst/>
                  <a:gdLst>
                    <a:gd name="T0" fmla="*/ 139 w 139"/>
                    <a:gd name="T1" fmla="*/ 60 h 60"/>
                    <a:gd name="T2" fmla="*/ 139 w 139"/>
                    <a:gd name="T3" fmla="*/ 60 h 60"/>
                    <a:gd name="T4" fmla="*/ 7 w 139"/>
                    <a:gd name="T5" fmla="*/ 0 h 60"/>
                    <a:gd name="T6" fmla="*/ 7 w 139"/>
                    <a:gd name="T7" fmla="*/ 0 h 60"/>
                    <a:gd name="T8" fmla="*/ 0 w 139"/>
                    <a:gd name="T9" fmla="*/ 45 h 60"/>
                    <a:gd name="T10" fmla="*/ 139 w 139"/>
                    <a:gd name="T11" fmla="*/ 60 h 60"/>
                    <a:gd name="T12" fmla="*/ 139 w 139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139" y="60"/>
                      </a:moveTo>
                      <a:lnTo>
                        <a:pt x="139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139" y="60"/>
                      </a:lnTo>
                      <a:lnTo>
                        <a:pt x="139" y="6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1" name="Freeform 934"/>
                <p:cNvSpPr>
                  <a:spLocks/>
                </p:cNvSpPr>
                <p:nvPr/>
              </p:nvSpPr>
              <p:spPr bwMode="auto">
                <a:xfrm>
                  <a:off x="4860" y="2723"/>
                  <a:ext cx="70" cy="30"/>
                </a:xfrm>
                <a:custGeom>
                  <a:avLst/>
                  <a:gdLst>
                    <a:gd name="T0" fmla="*/ 139 w 139"/>
                    <a:gd name="T1" fmla="*/ 60 h 60"/>
                    <a:gd name="T2" fmla="*/ 139 w 139"/>
                    <a:gd name="T3" fmla="*/ 60 h 60"/>
                    <a:gd name="T4" fmla="*/ 7 w 139"/>
                    <a:gd name="T5" fmla="*/ 0 h 60"/>
                    <a:gd name="T6" fmla="*/ 7 w 139"/>
                    <a:gd name="T7" fmla="*/ 0 h 60"/>
                    <a:gd name="T8" fmla="*/ 0 w 139"/>
                    <a:gd name="T9" fmla="*/ 45 h 60"/>
                    <a:gd name="T10" fmla="*/ 139 w 139"/>
                    <a:gd name="T11" fmla="*/ 60 h 60"/>
                    <a:gd name="T12" fmla="*/ 139 w 139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139" y="60"/>
                      </a:moveTo>
                      <a:lnTo>
                        <a:pt x="139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139" y="60"/>
                      </a:lnTo>
                      <a:lnTo>
                        <a:pt x="139" y="6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2" name="Freeform 935"/>
                <p:cNvSpPr>
                  <a:spLocks/>
                </p:cNvSpPr>
                <p:nvPr/>
              </p:nvSpPr>
              <p:spPr bwMode="auto">
                <a:xfrm>
                  <a:off x="4863" y="2723"/>
                  <a:ext cx="70" cy="30"/>
                </a:xfrm>
                <a:custGeom>
                  <a:avLst/>
                  <a:gdLst>
                    <a:gd name="T0" fmla="*/ 132 w 139"/>
                    <a:gd name="T1" fmla="*/ 60 h 60"/>
                    <a:gd name="T2" fmla="*/ 132 w 139"/>
                    <a:gd name="T3" fmla="*/ 60 h 60"/>
                    <a:gd name="T4" fmla="*/ 139 w 139"/>
                    <a:gd name="T5" fmla="*/ 7 h 60"/>
                    <a:gd name="T6" fmla="*/ 139 w 139"/>
                    <a:gd name="T7" fmla="*/ 7 h 60"/>
                    <a:gd name="T8" fmla="*/ 0 w 139"/>
                    <a:gd name="T9" fmla="*/ 0 h 60"/>
                    <a:gd name="T10" fmla="*/ 132 w 139"/>
                    <a:gd name="T11" fmla="*/ 60 h 60"/>
                    <a:gd name="T12" fmla="*/ 132 w 139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132" y="60"/>
                      </a:moveTo>
                      <a:lnTo>
                        <a:pt x="132" y="60"/>
                      </a:lnTo>
                      <a:lnTo>
                        <a:pt x="139" y="7"/>
                      </a:lnTo>
                      <a:lnTo>
                        <a:pt x="139" y="7"/>
                      </a:lnTo>
                      <a:lnTo>
                        <a:pt x="0" y="0"/>
                      </a:lnTo>
                      <a:lnTo>
                        <a:pt x="132" y="60"/>
                      </a:lnTo>
                      <a:lnTo>
                        <a:pt x="132" y="6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3" name="Freeform 936"/>
                <p:cNvSpPr>
                  <a:spLocks/>
                </p:cNvSpPr>
                <p:nvPr/>
              </p:nvSpPr>
              <p:spPr bwMode="auto">
                <a:xfrm>
                  <a:off x="4863" y="2723"/>
                  <a:ext cx="70" cy="30"/>
                </a:xfrm>
                <a:custGeom>
                  <a:avLst/>
                  <a:gdLst>
                    <a:gd name="T0" fmla="*/ 132 w 139"/>
                    <a:gd name="T1" fmla="*/ 60 h 60"/>
                    <a:gd name="T2" fmla="*/ 132 w 139"/>
                    <a:gd name="T3" fmla="*/ 60 h 60"/>
                    <a:gd name="T4" fmla="*/ 139 w 139"/>
                    <a:gd name="T5" fmla="*/ 7 h 60"/>
                    <a:gd name="T6" fmla="*/ 139 w 139"/>
                    <a:gd name="T7" fmla="*/ 7 h 60"/>
                    <a:gd name="T8" fmla="*/ 0 w 139"/>
                    <a:gd name="T9" fmla="*/ 0 h 60"/>
                    <a:gd name="T10" fmla="*/ 132 w 139"/>
                    <a:gd name="T11" fmla="*/ 60 h 60"/>
                    <a:gd name="T12" fmla="*/ 132 w 139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132" y="60"/>
                      </a:moveTo>
                      <a:lnTo>
                        <a:pt x="132" y="60"/>
                      </a:lnTo>
                      <a:lnTo>
                        <a:pt x="139" y="7"/>
                      </a:lnTo>
                      <a:lnTo>
                        <a:pt x="139" y="7"/>
                      </a:lnTo>
                      <a:lnTo>
                        <a:pt x="0" y="0"/>
                      </a:lnTo>
                      <a:lnTo>
                        <a:pt x="132" y="60"/>
                      </a:lnTo>
                      <a:lnTo>
                        <a:pt x="132" y="6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4" name="Freeform 937"/>
                <p:cNvSpPr>
                  <a:spLocks/>
                </p:cNvSpPr>
                <p:nvPr/>
              </p:nvSpPr>
              <p:spPr bwMode="auto">
                <a:xfrm>
                  <a:off x="4863" y="2697"/>
                  <a:ext cx="70" cy="30"/>
                </a:xfrm>
                <a:custGeom>
                  <a:avLst/>
                  <a:gdLst>
                    <a:gd name="T0" fmla="*/ 139 w 139"/>
                    <a:gd name="T1" fmla="*/ 59 h 59"/>
                    <a:gd name="T2" fmla="*/ 139 w 139"/>
                    <a:gd name="T3" fmla="*/ 59 h 59"/>
                    <a:gd name="T4" fmla="*/ 0 w 139"/>
                    <a:gd name="T5" fmla="*/ 0 h 59"/>
                    <a:gd name="T6" fmla="*/ 0 w 139"/>
                    <a:gd name="T7" fmla="*/ 0 h 59"/>
                    <a:gd name="T8" fmla="*/ 0 w 139"/>
                    <a:gd name="T9" fmla="*/ 52 h 59"/>
                    <a:gd name="T10" fmla="*/ 139 w 139"/>
                    <a:gd name="T11" fmla="*/ 59 h 59"/>
                    <a:gd name="T12" fmla="*/ 139 w 139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9">
                      <a:moveTo>
                        <a:pt x="139" y="59"/>
                      </a:moveTo>
                      <a:lnTo>
                        <a:pt x="139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52"/>
                      </a:lnTo>
                      <a:lnTo>
                        <a:pt x="139" y="59"/>
                      </a:lnTo>
                      <a:lnTo>
                        <a:pt x="139" y="59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5" name="Freeform 938"/>
                <p:cNvSpPr>
                  <a:spLocks/>
                </p:cNvSpPr>
                <p:nvPr/>
              </p:nvSpPr>
              <p:spPr bwMode="auto">
                <a:xfrm>
                  <a:off x="4863" y="2697"/>
                  <a:ext cx="70" cy="30"/>
                </a:xfrm>
                <a:custGeom>
                  <a:avLst/>
                  <a:gdLst>
                    <a:gd name="T0" fmla="*/ 139 w 139"/>
                    <a:gd name="T1" fmla="*/ 59 h 59"/>
                    <a:gd name="T2" fmla="*/ 139 w 139"/>
                    <a:gd name="T3" fmla="*/ 59 h 59"/>
                    <a:gd name="T4" fmla="*/ 0 w 139"/>
                    <a:gd name="T5" fmla="*/ 0 h 59"/>
                    <a:gd name="T6" fmla="*/ 0 w 139"/>
                    <a:gd name="T7" fmla="*/ 0 h 59"/>
                    <a:gd name="T8" fmla="*/ 0 w 139"/>
                    <a:gd name="T9" fmla="*/ 52 h 59"/>
                    <a:gd name="T10" fmla="*/ 139 w 139"/>
                    <a:gd name="T11" fmla="*/ 59 h 59"/>
                    <a:gd name="T12" fmla="*/ 139 w 139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9">
                      <a:moveTo>
                        <a:pt x="139" y="59"/>
                      </a:moveTo>
                      <a:lnTo>
                        <a:pt x="139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52"/>
                      </a:lnTo>
                      <a:lnTo>
                        <a:pt x="139" y="59"/>
                      </a:lnTo>
                      <a:lnTo>
                        <a:pt x="139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6" name="Freeform 939"/>
                <p:cNvSpPr>
                  <a:spLocks/>
                </p:cNvSpPr>
                <p:nvPr/>
              </p:nvSpPr>
              <p:spPr bwMode="auto">
                <a:xfrm>
                  <a:off x="4863" y="2697"/>
                  <a:ext cx="70" cy="30"/>
                </a:xfrm>
                <a:custGeom>
                  <a:avLst/>
                  <a:gdLst>
                    <a:gd name="T0" fmla="*/ 139 w 139"/>
                    <a:gd name="T1" fmla="*/ 59 h 59"/>
                    <a:gd name="T2" fmla="*/ 139 w 139"/>
                    <a:gd name="T3" fmla="*/ 59 h 59"/>
                    <a:gd name="T4" fmla="*/ 139 w 139"/>
                    <a:gd name="T5" fmla="*/ 15 h 59"/>
                    <a:gd name="T6" fmla="*/ 139 w 139"/>
                    <a:gd name="T7" fmla="*/ 15 h 59"/>
                    <a:gd name="T8" fmla="*/ 0 w 139"/>
                    <a:gd name="T9" fmla="*/ 0 h 59"/>
                    <a:gd name="T10" fmla="*/ 139 w 139"/>
                    <a:gd name="T11" fmla="*/ 59 h 59"/>
                    <a:gd name="T12" fmla="*/ 139 w 139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9">
                      <a:moveTo>
                        <a:pt x="139" y="59"/>
                      </a:moveTo>
                      <a:lnTo>
                        <a:pt x="139" y="59"/>
                      </a:lnTo>
                      <a:lnTo>
                        <a:pt x="139" y="15"/>
                      </a:lnTo>
                      <a:lnTo>
                        <a:pt x="139" y="15"/>
                      </a:lnTo>
                      <a:lnTo>
                        <a:pt x="0" y="0"/>
                      </a:lnTo>
                      <a:lnTo>
                        <a:pt x="139" y="59"/>
                      </a:lnTo>
                      <a:lnTo>
                        <a:pt x="139" y="59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7" name="Freeform 940"/>
                <p:cNvSpPr>
                  <a:spLocks/>
                </p:cNvSpPr>
                <p:nvPr/>
              </p:nvSpPr>
              <p:spPr bwMode="auto">
                <a:xfrm>
                  <a:off x="4863" y="2697"/>
                  <a:ext cx="70" cy="30"/>
                </a:xfrm>
                <a:custGeom>
                  <a:avLst/>
                  <a:gdLst>
                    <a:gd name="T0" fmla="*/ 139 w 139"/>
                    <a:gd name="T1" fmla="*/ 59 h 59"/>
                    <a:gd name="T2" fmla="*/ 139 w 139"/>
                    <a:gd name="T3" fmla="*/ 59 h 59"/>
                    <a:gd name="T4" fmla="*/ 139 w 139"/>
                    <a:gd name="T5" fmla="*/ 15 h 59"/>
                    <a:gd name="T6" fmla="*/ 139 w 139"/>
                    <a:gd name="T7" fmla="*/ 15 h 59"/>
                    <a:gd name="T8" fmla="*/ 0 w 139"/>
                    <a:gd name="T9" fmla="*/ 0 h 59"/>
                    <a:gd name="T10" fmla="*/ 139 w 139"/>
                    <a:gd name="T11" fmla="*/ 59 h 59"/>
                    <a:gd name="T12" fmla="*/ 139 w 139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9">
                      <a:moveTo>
                        <a:pt x="139" y="59"/>
                      </a:moveTo>
                      <a:lnTo>
                        <a:pt x="139" y="59"/>
                      </a:lnTo>
                      <a:lnTo>
                        <a:pt x="139" y="15"/>
                      </a:lnTo>
                      <a:lnTo>
                        <a:pt x="139" y="15"/>
                      </a:lnTo>
                      <a:lnTo>
                        <a:pt x="0" y="0"/>
                      </a:lnTo>
                      <a:lnTo>
                        <a:pt x="139" y="59"/>
                      </a:lnTo>
                      <a:lnTo>
                        <a:pt x="139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8" name="Freeform 941"/>
                <p:cNvSpPr>
                  <a:spLocks/>
                </p:cNvSpPr>
                <p:nvPr/>
              </p:nvSpPr>
              <p:spPr bwMode="auto">
                <a:xfrm>
                  <a:off x="4889" y="2689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9" name="Freeform 942"/>
                <p:cNvSpPr>
                  <a:spLocks/>
                </p:cNvSpPr>
                <p:nvPr/>
              </p:nvSpPr>
              <p:spPr bwMode="auto">
                <a:xfrm>
                  <a:off x="4889" y="2689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0" name="Freeform 943"/>
                <p:cNvSpPr>
                  <a:spLocks/>
                </p:cNvSpPr>
                <p:nvPr/>
              </p:nvSpPr>
              <p:spPr bwMode="auto">
                <a:xfrm>
                  <a:off x="4889" y="2689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1" name="Freeform 944"/>
                <p:cNvSpPr>
                  <a:spLocks/>
                </p:cNvSpPr>
                <p:nvPr/>
              </p:nvSpPr>
              <p:spPr bwMode="auto">
                <a:xfrm>
                  <a:off x="4889" y="2689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2" name="Freeform 945"/>
                <p:cNvSpPr>
                  <a:spLocks/>
                </p:cNvSpPr>
                <p:nvPr/>
              </p:nvSpPr>
              <p:spPr bwMode="auto">
                <a:xfrm>
                  <a:off x="4889" y="2689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3" name="Freeform 946"/>
                <p:cNvSpPr>
                  <a:spLocks/>
                </p:cNvSpPr>
                <p:nvPr/>
              </p:nvSpPr>
              <p:spPr bwMode="auto">
                <a:xfrm>
                  <a:off x="4889" y="2689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4" name="Freeform 947"/>
                <p:cNvSpPr>
                  <a:spLocks/>
                </p:cNvSpPr>
                <p:nvPr/>
              </p:nvSpPr>
              <p:spPr bwMode="auto">
                <a:xfrm>
                  <a:off x="4889" y="2689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5" name="Freeform 948"/>
                <p:cNvSpPr>
                  <a:spLocks/>
                </p:cNvSpPr>
                <p:nvPr/>
              </p:nvSpPr>
              <p:spPr bwMode="auto">
                <a:xfrm>
                  <a:off x="4889" y="2689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6" name="Freeform 949"/>
                <p:cNvSpPr>
                  <a:spLocks/>
                </p:cNvSpPr>
                <p:nvPr/>
              </p:nvSpPr>
              <p:spPr bwMode="auto">
                <a:xfrm>
                  <a:off x="4886" y="2663"/>
                  <a:ext cx="29" cy="11"/>
                </a:xfrm>
                <a:custGeom>
                  <a:avLst/>
                  <a:gdLst>
                    <a:gd name="T0" fmla="*/ 0 w 59"/>
                    <a:gd name="T1" fmla="*/ 22 h 22"/>
                    <a:gd name="T2" fmla="*/ 0 w 59"/>
                    <a:gd name="T3" fmla="*/ 22 h 22"/>
                    <a:gd name="T4" fmla="*/ 59 w 59"/>
                    <a:gd name="T5" fmla="*/ 0 h 22"/>
                    <a:gd name="T6" fmla="*/ 59 w 59"/>
                    <a:gd name="T7" fmla="*/ 0 h 22"/>
                    <a:gd name="T8" fmla="*/ 59 w 59"/>
                    <a:gd name="T9" fmla="*/ 22 h 22"/>
                    <a:gd name="T10" fmla="*/ 0 w 59"/>
                    <a:gd name="T11" fmla="*/ 22 h 22"/>
                    <a:gd name="T12" fmla="*/ 0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7" name="Freeform 950"/>
                <p:cNvSpPr>
                  <a:spLocks/>
                </p:cNvSpPr>
                <p:nvPr/>
              </p:nvSpPr>
              <p:spPr bwMode="auto">
                <a:xfrm>
                  <a:off x="4886" y="2663"/>
                  <a:ext cx="29" cy="11"/>
                </a:xfrm>
                <a:custGeom>
                  <a:avLst/>
                  <a:gdLst>
                    <a:gd name="T0" fmla="*/ 0 w 59"/>
                    <a:gd name="T1" fmla="*/ 22 h 22"/>
                    <a:gd name="T2" fmla="*/ 0 w 59"/>
                    <a:gd name="T3" fmla="*/ 22 h 22"/>
                    <a:gd name="T4" fmla="*/ 59 w 59"/>
                    <a:gd name="T5" fmla="*/ 0 h 22"/>
                    <a:gd name="T6" fmla="*/ 59 w 59"/>
                    <a:gd name="T7" fmla="*/ 0 h 22"/>
                    <a:gd name="T8" fmla="*/ 59 w 59"/>
                    <a:gd name="T9" fmla="*/ 22 h 22"/>
                    <a:gd name="T10" fmla="*/ 0 w 59"/>
                    <a:gd name="T11" fmla="*/ 22 h 22"/>
                    <a:gd name="T12" fmla="*/ 0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8" name="Freeform 951"/>
                <p:cNvSpPr>
                  <a:spLocks/>
                </p:cNvSpPr>
                <p:nvPr/>
              </p:nvSpPr>
              <p:spPr bwMode="auto">
                <a:xfrm>
                  <a:off x="4886" y="2663"/>
                  <a:ext cx="29" cy="11"/>
                </a:xfrm>
                <a:custGeom>
                  <a:avLst/>
                  <a:gdLst>
                    <a:gd name="T0" fmla="*/ 0 w 59"/>
                    <a:gd name="T1" fmla="*/ 22 h 22"/>
                    <a:gd name="T2" fmla="*/ 0 w 59"/>
                    <a:gd name="T3" fmla="*/ 22 h 22"/>
                    <a:gd name="T4" fmla="*/ 0 w 59"/>
                    <a:gd name="T5" fmla="*/ 0 h 22"/>
                    <a:gd name="T6" fmla="*/ 0 w 59"/>
                    <a:gd name="T7" fmla="*/ 0 h 22"/>
                    <a:gd name="T8" fmla="*/ 59 w 59"/>
                    <a:gd name="T9" fmla="*/ 0 h 22"/>
                    <a:gd name="T10" fmla="*/ 0 w 59"/>
                    <a:gd name="T11" fmla="*/ 22 h 22"/>
                    <a:gd name="T12" fmla="*/ 0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9" name="Freeform 952"/>
                <p:cNvSpPr>
                  <a:spLocks/>
                </p:cNvSpPr>
                <p:nvPr/>
              </p:nvSpPr>
              <p:spPr bwMode="auto">
                <a:xfrm>
                  <a:off x="4886" y="2663"/>
                  <a:ext cx="29" cy="11"/>
                </a:xfrm>
                <a:custGeom>
                  <a:avLst/>
                  <a:gdLst>
                    <a:gd name="T0" fmla="*/ 0 w 59"/>
                    <a:gd name="T1" fmla="*/ 22 h 22"/>
                    <a:gd name="T2" fmla="*/ 0 w 59"/>
                    <a:gd name="T3" fmla="*/ 22 h 22"/>
                    <a:gd name="T4" fmla="*/ 0 w 59"/>
                    <a:gd name="T5" fmla="*/ 0 h 22"/>
                    <a:gd name="T6" fmla="*/ 0 w 59"/>
                    <a:gd name="T7" fmla="*/ 0 h 22"/>
                    <a:gd name="T8" fmla="*/ 59 w 59"/>
                    <a:gd name="T9" fmla="*/ 0 h 22"/>
                    <a:gd name="T10" fmla="*/ 0 w 59"/>
                    <a:gd name="T11" fmla="*/ 22 h 22"/>
                    <a:gd name="T12" fmla="*/ 0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0" name="Freeform 953"/>
                <p:cNvSpPr>
                  <a:spLocks/>
                </p:cNvSpPr>
                <p:nvPr/>
              </p:nvSpPr>
              <p:spPr bwMode="auto">
                <a:xfrm>
                  <a:off x="4889" y="2655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1" name="Freeform 954"/>
                <p:cNvSpPr>
                  <a:spLocks/>
                </p:cNvSpPr>
                <p:nvPr/>
              </p:nvSpPr>
              <p:spPr bwMode="auto">
                <a:xfrm>
                  <a:off x="4889" y="2655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2" name="Freeform 955"/>
                <p:cNvSpPr>
                  <a:spLocks/>
                </p:cNvSpPr>
                <p:nvPr/>
              </p:nvSpPr>
              <p:spPr bwMode="auto">
                <a:xfrm>
                  <a:off x="4889" y="2655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3" name="Freeform 956"/>
                <p:cNvSpPr>
                  <a:spLocks/>
                </p:cNvSpPr>
                <p:nvPr/>
              </p:nvSpPr>
              <p:spPr bwMode="auto">
                <a:xfrm>
                  <a:off x="4889" y="2655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4" name="Freeform 957"/>
                <p:cNvSpPr>
                  <a:spLocks/>
                </p:cNvSpPr>
                <p:nvPr/>
              </p:nvSpPr>
              <p:spPr bwMode="auto">
                <a:xfrm>
                  <a:off x="4889" y="2655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5" name="Freeform 958"/>
                <p:cNvSpPr>
                  <a:spLocks/>
                </p:cNvSpPr>
                <p:nvPr/>
              </p:nvSpPr>
              <p:spPr bwMode="auto">
                <a:xfrm>
                  <a:off x="4889" y="2655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6" name="Freeform 959"/>
                <p:cNvSpPr>
                  <a:spLocks/>
                </p:cNvSpPr>
                <p:nvPr/>
              </p:nvSpPr>
              <p:spPr bwMode="auto">
                <a:xfrm>
                  <a:off x="4889" y="2655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7" name="Freeform 960"/>
                <p:cNvSpPr>
                  <a:spLocks/>
                </p:cNvSpPr>
                <p:nvPr/>
              </p:nvSpPr>
              <p:spPr bwMode="auto">
                <a:xfrm>
                  <a:off x="4889" y="2655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8" name="Freeform 961"/>
                <p:cNvSpPr>
                  <a:spLocks/>
                </p:cNvSpPr>
                <p:nvPr/>
              </p:nvSpPr>
              <p:spPr bwMode="auto">
                <a:xfrm>
                  <a:off x="4886" y="2640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59 w 59"/>
                    <a:gd name="T5" fmla="*/ 0 h 15"/>
                    <a:gd name="T6" fmla="*/ 59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9" name="Freeform 962"/>
                <p:cNvSpPr>
                  <a:spLocks/>
                </p:cNvSpPr>
                <p:nvPr/>
              </p:nvSpPr>
              <p:spPr bwMode="auto">
                <a:xfrm>
                  <a:off x="4886" y="2640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59 w 59"/>
                    <a:gd name="T5" fmla="*/ 0 h 15"/>
                    <a:gd name="T6" fmla="*/ 59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0" name="Freeform 963"/>
                <p:cNvSpPr>
                  <a:spLocks/>
                </p:cNvSpPr>
                <p:nvPr/>
              </p:nvSpPr>
              <p:spPr bwMode="auto">
                <a:xfrm>
                  <a:off x="4886" y="2640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0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1" name="Freeform 964"/>
                <p:cNvSpPr>
                  <a:spLocks/>
                </p:cNvSpPr>
                <p:nvPr/>
              </p:nvSpPr>
              <p:spPr bwMode="auto">
                <a:xfrm>
                  <a:off x="4886" y="2640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0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2" name="Freeform 965"/>
                <p:cNvSpPr>
                  <a:spLocks/>
                </p:cNvSpPr>
                <p:nvPr/>
              </p:nvSpPr>
              <p:spPr bwMode="auto">
                <a:xfrm>
                  <a:off x="4886" y="2625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59 w 59"/>
                    <a:gd name="T5" fmla="*/ 0 h 15"/>
                    <a:gd name="T6" fmla="*/ 59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3" name="Freeform 966"/>
                <p:cNvSpPr>
                  <a:spLocks/>
                </p:cNvSpPr>
                <p:nvPr/>
              </p:nvSpPr>
              <p:spPr bwMode="auto">
                <a:xfrm>
                  <a:off x="4886" y="2625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59 w 59"/>
                    <a:gd name="T5" fmla="*/ 0 h 15"/>
                    <a:gd name="T6" fmla="*/ 59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4" name="Freeform 967"/>
                <p:cNvSpPr>
                  <a:spLocks/>
                </p:cNvSpPr>
                <p:nvPr/>
              </p:nvSpPr>
              <p:spPr bwMode="auto">
                <a:xfrm>
                  <a:off x="4886" y="2625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0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5" name="Freeform 968"/>
                <p:cNvSpPr>
                  <a:spLocks/>
                </p:cNvSpPr>
                <p:nvPr/>
              </p:nvSpPr>
              <p:spPr bwMode="auto">
                <a:xfrm>
                  <a:off x="4886" y="2625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0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6" name="Freeform 969"/>
                <p:cNvSpPr>
                  <a:spLocks/>
                </p:cNvSpPr>
                <p:nvPr/>
              </p:nvSpPr>
              <p:spPr bwMode="auto">
                <a:xfrm>
                  <a:off x="4886" y="2339"/>
                  <a:ext cx="29" cy="7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59 w 59"/>
                    <a:gd name="T5" fmla="*/ 0 h 15"/>
                    <a:gd name="T6" fmla="*/ 59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7" name="Freeform 970"/>
                <p:cNvSpPr>
                  <a:spLocks/>
                </p:cNvSpPr>
                <p:nvPr/>
              </p:nvSpPr>
              <p:spPr bwMode="auto">
                <a:xfrm>
                  <a:off x="4886" y="2339"/>
                  <a:ext cx="29" cy="7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59 w 59"/>
                    <a:gd name="T5" fmla="*/ 0 h 15"/>
                    <a:gd name="T6" fmla="*/ 59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8" name="Freeform 971"/>
                <p:cNvSpPr>
                  <a:spLocks/>
                </p:cNvSpPr>
                <p:nvPr/>
              </p:nvSpPr>
              <p:spPr bwMode="auto">
                <a:xfrm>
                  <a:off x="4886" y="2339"/>
                  <a:ext cx="29" cy="7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0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9" name="Freeform 972"/>
                <p:cNvSpPr>
                  <a:spLocks/>
                </p:cNvSpPr>
                <p:nvPr/>
              </p:nvSpPr>
              <p:spPr bwMode="auto">
                <a:xfrm>
                  <a:off x="4886" y="2339"/>
                  <a:ext cx="29" cy="7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0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0" name="Freeform 973"/>
                <p:cNvSpPr>
                  <a:spLocks/>
                </p:cNvSpPr>
                <p:nvPr/>
              </p:nvSpPr>
              <p:spPr bwMode="auto">
                <a:xfrm>
                  <a:off x="4886" y="2323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59 w 59"/>
                    <a:gd name="T5" fmla="*/ 0 h 15"/>
                    <a:gd name="T6" fmla="*/ 59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1" name="Freeform 974"/>
                <p:cNvSpPr>
                  <a:spLocks/>
                </p:cNvSpPr>
                <p:nvPr/>
              </p:nvSpPr>
              <p:spPr bwMode="auto">
                <a:xfrm>
                  <a:off x="4886" y="2323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59 w 59"/>
                    <a:gd name="T5" fmla="*/ 0 h 15"/>
                    <a:gd name="T6" fmla="*/ 59 w 59"/>
                    <a:gd name="T7" fmla="*/ 0 h 15"/>
                    <a:gd name="T8" fmla="*/ 59 w 59"/>
                    <a:gd name="T9" fmla="*/ 15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2" name="Freeform 975"/>
                <p:cNvSpPr>
                  <a:spLocks/>
                </p:cNvSpPr>
                <p:nvPr/>
              </p:nvSpPr>
              <p:spPr bwMode="auto">
                <a:xfrm>
                  <a:off x="4886" y="2323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0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3" name="Freeform 976"/>
                <p:cNvSpPr>
                  <a:spLocks/>
                </p:cNvSpPr>
                <p:nvPr/>
              </p:nvSpPr>
              <p:spPr bwMode="auto">
                <a:xfrm>
                  <a:off x="4886" y="2323"/>
                  <a:ext cx="29" cy="8"/>
                </a:xfrm>
                <a:custGeom>
                  <a:avLst/>
                  <a:gdLst>
                    <a:gd name="T0" fmla="*/ 0 w 59"/>
                    <a:gd name="T1" fmla="*/ 15 h 15"/>
                    <a:gd name="T2" fmla="*/ 0 w 59"/>
                    <a:gd name="T3" fmla="*/ 15 h 15"/>
                    <a:gd name="T4" fmla="*/ 0 w 59"/>
                    <a:gd name="T5" fmla="*/ 0 h 15"/>
                    <a:gd name="T6" fmla="*/ 0 w 59"/>
                    <a:gd name="T7" fmla="*/ 0 h 15"/>
                    <a:gd name="T8" fmla="*/ 59 w 59"/>
                    <a:gd name="T9" fmla="*/ 0 h 15"/>
                    <a:gd name="T10" fmla="*/ 0 w 59"/>
                    <a:gd name="T11" fmla="*/ 15 h 15"/>
                    <a:gd name="T12" fmla="*/ 0 w 59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4" name="Freeform 977"/>
                <p:cNvSpPr>
                  <a:spLocks/>
                </p:cNvSpPr>
                <p:nvPr/>
              </p:nvSpPr>
              <p:spPr bwMode="auto">
                <a:xfrm>
                  <a:off x="4889" y="2312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5" name="Freeform 978"/>
                <p:cNvSpPr>
                  <a:spLocks/>
                </p:cNvSpPr>
                <p:nvPr/>
              </p:nvSpPr>
              <p:spPr bwMode="auto">
                <a:xfrm>
                  <a:off x="4889" y="2312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6" name="Freeform 979"/>
                <p:cNvSpPr>
                  <a:spLocks/>
                </p:cNvSpPr>
                <p:nvPr/>
              </p:nvSpPr>
              <p:spPr bwMode="auto">
                <a:xfrm>
                  <a:off x="4889" y="2312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7" name="Freeform 980"/>
                <p:cNvSpPr>
                  <a:spLocks/>
                </p:cNvSpPr>
                <p:nvPr/>
              </p:nvSpPr>
              <p:spPr bwMode="auto">
                <a:xfrm>
                  <a:off x="4889" y="2312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8" name="Freeform 981"/>
                <p:cNvSpPr>
                  <a:spLocks/>
                </p:cNvSpPr>
                <p:nvPr/>
              </p:nvSpPr>
              <p:spPr bwMode="auto">
                <a:xfrm>
                  <a:off x="4889" y="2312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9" name="Freeform 982"/>
                <p:cNvSpPr>
                  <a:spLocks/>
                </p:cNvSpPr>
                <p:nvPr/>
              </p:nvSpPr>
              <p:spPr bwMode="auto">
                <a:xfrm>
                  <a:off x="4889" y="2312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44 w 44"/>
                    <a:gd name="T5" fmla="*/ 0 h 7"/>
                    <a:gd name="T6" fmla="*/ 44 w 44"/>
                    <a:gd name="T7" fmla="*/ 0 h 7"/>
                    <a:gd name="T8" fmla="*/ 44 w 44"/>
                    <a:gd name="T9" fmla="*/ 7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0" name="Freeform 983"/>
                <p:cNvSpPr>
                  <a:spLocks/>
                </p:cNvSpPr>
                <p:nvPr/>
              </p:nvSpPr>
              <p:spPr bwMode="auto">
                <a:xfrm>
                  <a:off x="4889" y="2312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1" name="Freeform 984"/>
                <p:cNvSpPr>
                  <a:spLocks/>
                </p:cNvSpPr>
                <p:nvPr/>
              </p:nvSpPr>
              <p:spPr bwMode="auto">
                <a:xfrm>
                  <a:off x="4889" y="2312"/>
                  <a:ext cx="22" cy="4"/>
                </a:xfrm>
                <a:custGeom>
                  <a:avLst/>
                  <a:gdLst>
                    <a:gd name="T0" fmla="*/ 0 w 44"/>
                    <a:gd name="T1" fmla="*/ 7 h 7"/>
                    <a:gd name="T2" fmla="*/ 0 w 44"/>
                    <a:gd name="T3" fmla="*/ 7 h 7"/>
                    <a:gd name="T4" fmla="*/ 0 w 44"/>
                    <a:gd name="T5" fmla="*/ 0 h 7"/>
                    <a:gd name="T6" fmla="*/ 0 w 44"/>
                    <a:gd name="T7" fmla="*/ 0 h 7"/>
                    <a:gd name="T8" fmla="*/ 44 w 44"/>
                    <a:gd name="T9" fmla="*/ 0 h 7"/>
                    <a:gd name="T10" fmla="*/ 0 w 44"/>
                    <a:gd name="T11" fmla="*/ 7 h 7"/>
                    <a:gd name="T12" fmla="*/ 0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2" name="Freeform 985"/>
                <p:cNvSpPr>
                  <a:spLocks/>
                </p:cNvSpPr>
                <p:nvPr/>
              </p:nvSpPr>
              <p:spPr bwMode="auto">
                <a:xfrm>
                  <a:off x="4886" y="2297"/>
                  <a:ext cx="29" cy="11"/>
                </a:xfrm>
                <a:custGeom>
                  <a:avLst/>
                  <a:gdLst>
                    <a:gd name="T0" fmla="*/ 0 w 59"/>
                    <a:gd name="T1" fmla="*/ 22 h 22"/>
                    <a:gd name="T2" fmla="*/ 0 w 59"/>
                    <a:gd name="T3" fmla="*/ 22 h 22"/>
                    <a:gd name="T4" fmla="*/ 59 w 59"/>
                    <a:gd name="T5" fmla="*/ 0 h 22"/>
                    <a:gd name="T6" fmla="*/ 59 w 59"/>
                    <a:gd name="T7" fmla="*/ 0 h 22"/>
                    <a:gd name="T8" fmla="*/ 59 w 59"/>
                    <a:gd name="T9" fmla="*/ 22 h 22"/>
                    <a:gd name="T10" fmla="*/ 0 w 59"/>
                    <a:gd name="T11" fmla="*/ 22 h 22"/>
                    <a:gd name="T12" fmla="*/ 0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3" name="Freeform 986"/>
                <p:cNvSpPr>
                  <a:spLocks/>
                </p:cNvSpPr>
                <p:nvPr/>
              </p:nvSpPr>
              <p:spPr bwMode="auto">
                <a:xfrm>
                  <a:off x="4886" y="2297"/>
                  <a:ext cx="29" cy="11"/>
                </a:xfrm>
                <a:custGeom>
                  <a:avLst/>
                  <a:gdLst>
                    <a:gd name="T0" fmla="*/ 0 w 59"/>
                    <a:gd name="T1" fmla="*/ 22 h 22"/>
                    <a:gd name="T2" fmla="*/ 0 w 59"/>
                    <a:gd name="T3" fmla="*/ 22 h 22"/>
                    <a:gd name="T4" fmla="*/ 59 w 59"/>
                    <a:gd name="T5" fmla="*/ 0 h 22"/>
                    <a:gd name="T6" fmla="*/ 59 w 59"/>
                    <a:gd name="T7" fmla="*/ 0 h 22"/>
                    <a:gd name="T8" fmla="*/ 59 w 59"/>
                    <a:gd name="T9" fmla="*/ 22 h 22"/>
                    <a:gd name="T10" fmla="*/ 0 w 59"/>
                    <a:gd name="T11" fmla="*/ 22 h 22"/>
                    <a:gd name="T12" fmla="*/ 0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59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4" name="Freeform 987"/>
                <p:cNvSpPr>
                  <a:spLocks/>
                </p:cNvSpPr>
                <p:nvPr/>
              </p:nvSpPr>
              <p:spPr bwMode="auto">
                <a:xfrm>
                  <a:off x="4886" y="2297"/>
                  <a:ext cx="29" cy="11"/>
                </a:xfrm>
                <a:custGeom>
                  <a:avLst/>
                  <a:gdLst>
                    <a:gd name="T0" fmla="*/ 0 w 59"/>
                    <a:gd name="T1" fmla="*/ 22 h 22"/>
                    <a:gd name="T2" fmla="*/ 0 w 59"/>
                    <a:gd name="T3" fmla="*/ 22 h 22"/>
                    <a:gd name="T4" fmla="*/ 0 w 59"/>
                    <a:gd name="T5" fmla="*/ 0 h 22"/>
                    <a:gd name="T6" fmla="*/ 0 w 59"/>
                    <a:gd name="T7" fmla="*/ 0 h 22"/>
                    <a:gd name="T8" fmla="*/ 59 w 59"/>
                    <a:gd name="T9" fmla="*/ 0 h 22"/>
                    <a:gd name="T10" fmla="*/ 0 w 59"/>
                    <a:gd name="T11" fmla="*/ 22 h 22"/>
                    <a:gd name="T12" fmla="*/ 0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5" name="Freeform 988"/>
                <p:cNvSpPr>
                  <a:spLocks/>
                </p:cNvSpPr>
                <p:nvPr/>
              </p:nvSpPr>
              <p:spPr bwMode="auto">
                <a:xfrm>
                  <a:off x="4886" y="2297"/>
                  <a:ext cx="29" cy="11"/>
                </a:xfrm>
                <a:custGeom>
                  <a:avLst/>
                  <a:gdLst>
                    <a:gd name="T0" fmla="*/ 0 w 59"/>
                    <a:gd name="T1" fmla="*/ 22 h 22"/>
                    <a:gd name="T2" fmla="*/ 0 w 59"/>
                    <a:gd name="T3" fmla="*/ 22 h 22"/>
                    <a:gd name="T4" fmla="*/ 0 w 59"/>
                    <a:gd name="T5" fmla="*/ 0 h 22"/>
                    <a:gd name="T6" fmla="*/ 0 w 59"/>
                    <a:gd name="T7" fmla="*/ 0 h 22"/>
                    <a:gd name="T8" fmla="*/ 59 w 59"/>
                    <a:gd name="T9" fmla="*/ 0 h 22"/>
                    <a:gd name="T10" fmla="*/ 0 w 59"/>
                    <a:gd name="T11" fmla="*/ 22 h 22"/>
                    <a:gd name="T12" fmla="*/ 0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6" name="Freeform 989"/>
                <p:cNvSpPr>
                  <a:spLocks/>
                </p:cNvSpPr>
                <p:nvPr/>
              </p:nvSpPr>
              <p:spPr bwMode="auto">
                <a:xfrm>
                  <a:off x="4889" y="2278"/>
                  <a:ext cx="22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44 w 44"/>
                    <a:gd name="T5" fmla="*/ 0 h 8"/>
                    <a:gd name="T6" fmla="*/ 44 w 44"/>
                    <a:gd name="T7" fmla="*/ 0 h 8"/>
                    <a:gd name="T8" fmla="*/ 44 w 44"/>
                    <a:gd name="T9" fmla="*/ 8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7" name="Freeform 990"/>
                <p:cNvSpPr>
                  <a:spLocks/>
                </p:cNvSpPr>
                <p:nvPr/>
              </p:nvSpPr>
              <p:spPr bwMode="auto">
                <a:xfrm>
                  <a:off x="4889" y="2278"/>
                  <a:ext cx="22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44 w 44"/>
                    <a:gd name="T5" fmla="*/ 0 h 8"/>
                    <a:gd name="T6" fmla="*/ 44 w 44"/>
                    <a:gd name="T7" fmla="*/ 0 h 8"/>
                    <a:gd name="T8" fmla="*/ 44 w 44"/>
                    <a:gd name="T9" fmla="*/ 8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8" name="Freeform 991"/>
                <p:cNvSpPr>
                  <a:spLocks/>
                </p:cNvSpPr>
                <p:nvPr/>
              </p:nvSpPr>
              <p:spPr bwMode="auto">
                <a:xfrm>
                  <a:off x="4889" y="2278"/>
                  <a:ext cx="22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9" name="Freeform 992"/>
                <p:cNvSpPr>
                  <a:spLocks/>
                </p:cNvSpPr>
                <p:nvPr/>
              </p:nvSpPr>
              <p:spPr bwMode="auto">
                <a:xfrm>
                  <a:off x="4889" y="2278"/>
                  <a:ext cx="22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0" name="Freeform 993"/>
                <p:cNvSpPr>
                  <a:spLocks/>
                </p:cNvSpPr>
                <p:nvPr/>
              </p:nvSpPr>
              <p:spPr bwMode="auto">
                <a:xfrm>
                  <a:off x="4889" y="2278"/>
                  <a:ext cx="22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44 w 44"/>
                    <a:gd name="T5" fmla="*/ 0 h 8"/>
                    <a:gd name="T6" fmla="*/ 44 w 44"/>
                    <a:gd name="T7" fmla="*/ 0 h 8"/>
                    <a:gd name="T8" fmla="*/ 44 w 44"/>
                    <a:gd name="T9" fmla="*/ 8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1" name="Freeform 994"/>
                <p:cNvSpPr>
                  <a:spLocks/>
                </p:cNvSpPr>
                <p:nvPr/>
              </p:nvSpPr>
              <p:spPr bwMode="auto">
                <a:xfrm>
                  <a:off x="4889" y="2278"/>
                  <a:ext cx="22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44 w 44"/>
                    <a:gd name="T5" fmla="*/ 0 h 8"/>
                    <a:gd name="T6" fmla="*/ 44 w 44"/>
                    <a:gd name="T7" fmla="*/ 0 h 8"/>
                    <a:gd name="T8" fmla="*/ 44 w 44"/>
                    <a:gd name="T9" fmla="*/ 8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2" name="Freeform 995"/>
                <p:cNvSpPr>
                  <a:spLocks/>
                </p:cNvSpPr>
                <p:nvPr/>
              </p:nvSpPr>
              <p:spPr bwMode="auto">
                <a:xfrm>
                  <a:off x="4889" y="2278"/>
                  <a:ext cx="22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3" name="Freeform 996"/>
                <p:cNvSpPr>
                  <a:spLocks/>
                </p:cNvSpPr>
                <p:nvPr/>
              </p:nvSpPr>
              <p:spPr bwMode="auto">
                <a:xfrm>
                  <a:off x="4889" y="2278"/>
                  <a:ext cx="22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4" name="Freeform 997"/>
                <p:cNvSpPr>
                  <a:spLocks/>
                </p:cNvSpPr>
                <p:nvPr/>
              </p:nvSpPr>
              <p:spPr bwMode="auto">
                <a:xfrm>
                  <a:off x="4863" y="2248"/>
                  <a:ext cx="70" cy="26"/>
                </a:xfrm>
                <a:custGeom>
                  <a:avLst/>
                  <a:gdLst>
                    <a:gd name="T0" fmla="*/ 139 w 139"/>
                    <a:gd name="T1" fmla="*/ 37 h 52"/>
                    <a:gd name="T2" fmla="*/ 139 w 139"/>
                    <a:gd name="T3" fmla="*/ 37 h 52"/>
                    <a:gd name="T4" fmla="*/ 0 w 139"/>
                    <a:gd name="T5" fmla="*/ 0 h 52"/>
                    <a:gd name="T6" fmla="*/ 0 w 139"/>
                    <a:gd name="T7" fmla="*/ 0 h 52"/>
                    <a:gd name="T8" fmla="*/ 0 w 139"/>
                    <a:gd name="T9" fmla="*/ 52 h 52"/>
                    <a:gd name="T10" fmla="*/ 139 w 139"/>
                    <a:gd name="T11" fmla="*/ 37 h 52"/>
                    <a:gd name="T12" fmla="*/ 139 w 139"/>
                    <a:gd name="T13" fmla="*/ 3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2">
                      <a:moveTo>
                        <a:pt x="139" y="37"/>
                      </a:moveTo>
                      <a:lnTo>
                        <a:pt x="13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52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5" name="Freeform 998"/>
                <p:cNvSpPr>
                  <a:spLocks/>
                </p:cNvSpPr>
                <p:nvPr/>
              </p:nvSpPr>
              <p:spPr bwMode="auto">
                <a:xfrm>
                  <a:off x="4863" y="2248"/>
                  <a:ext cx="70" cy="26"/>
                </a:xfrm>
                <a:custGeom>
                  <a:avLst/>
                  <a:gdLst>
                    <a:gd name="T0" fmla="*/ 139 w 139"/>
                    <a:gd name="T1" fmla="*/ 37 h 52"/>
                    <a:gd name="T2" fmla="*/ 139 w 139"/>
                    <a:gd name="T3" fmla="*/ 37 h 52"/>
                    <a:gd name="T4" fmla="*/ 0 w 139"/>
                    <a:gd name="T5" fmla="*/ 0 h 52"/>
                    <a:gd name="T6" fmla="*/ 0 w 139"/>
                    <a:gd name="T7" fmla="*/ 0 h 52"/>
                    <a:gd name="T8" fmla="*/ 0 w 139"/>
                    <a:gd name="T9" fmla="*/ 52 h 52"/>
                    <a:gd name="T10" fmla="*/ 139 w 139"/>
                    <a:gd name="T11" fmla="*/ 37 h 52"/>
                    <a:gd name="T12" fmla="*/ 139 w 139"/>
                    <a:gd name="T13" fmla="*/ 3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2">
                      <a:moveTo>
                        <a:pt x="139" y="37"/>
                      </a:moveTo>
                      <a:lnTo>
                        <a:pt x="13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52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6" name="Freeform 999"/>
                <p:cNvSpPr>
                  <a:spLocks/>
                </p:cNvSpPr>
                <p:nvPr/>
              </p:nvSpPr>
              <p:spPr bwMode="auto">
                <a:xfrm>
                  <a:off x="4863" y="2244"/>
                  <a:ext cx="70" cy="23"/>
                </a:xfrm>
                <a:custGeom>
                  <a:avLst/>
                  <a:gdLst>
                    <a:gd name="T0" fmla="*/ 139 w 139"/>
                    <a:gd name="T1" fmla="*/ 45 h 45"/>
                    <a:gd name="T2" fmla="*/ 139 w 139"/>
                    <a:gd name="T3" fmla="*/ 45 h 45"/>
                    <a:gd name="T4" fmla="*/ 139 w 139"/>
                    <a:gd name="T5" fmla="*/ 0 h 45"/>
                    <a:gd name="T6" fmla="*/ 139 w 139"/>
                    <a:gd name="T7" fmla="*/ 0 h 45"/>
                    <a:gd name="T8" fmla="*/ 0 w 139"/>
                    <a:gd name="T9" fmla="*/ 8 h 45"/>
                    <a:gd name="T10" fmla="*/ 139 w 139"/>
                    <a:gd name="T11" fmla="*/ 45 h 45"/>
                    <a:gd name="T12" fmla="*/ 139 w 139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45">
                      <a:moveTo>
                        <a:pt x="139" y="45"/>
                      </a:moveTo>
                      <a:lnTo>
                        <a:pt x="139" y="45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0" y="8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7" name="Freeform 1000"/>
                <p:cNvSpPr>
                  <a:spLocks/>
                </p:cNvSpPr>
                <p:nvPr/>
              </p:nvSpPr>
              <p:spPr bwMode="auto">
                <a:xfrm>
                  <a:off x="4863" y="2244"/>
                  <a:ext cx="70" cy="23"/>
                </a:xfrm>
                <a:custGeom>
                  <a:avLst/>
                  <a:gdLst>
                    <a:gd name="T0" fmla="*/ 139 w 139"/>
                    <a:gd name="T1" fmla="*/ 45 h 45"/>
                    <a:gd name="T2" fmla="*/ 139 w 139"/>
                    <a:gd name="T3" fmla="*/ 45 h 45"/>
                    <a:gd name="T4" fmla="*/ 139 w 139"/>
                    <a:gd name="T5" fmla="*/ 0 h 45"/>
                    <a:gd name="T6" fmla="*/ 139 w 139"/>
                    <a:gd name="T7" fmla="*/ 0 h 45"/>
                    <a:gd name="T8" fmla="*/ 0 w 139"/>
                    <a:gd name="T9" fmla="*/ 8 h 45"/>
                    <a:gd name="T10" fmla="*/ 139 w 139"/>
                    <a:gd name="T11" fmla="*/ 45 h 45"/>
                    <a:gd name="T12" fmla="*/ 139 w 139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45">
                      <a:moveTo>
                        <a:pt x="139" y="45"/>
                      </a:moveTo>
                      <a:lnTo>
                        <a:pt x="139" y="45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0" y="8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8" name="Freeform 1001"/>
                <p:cNvSpPr>
                  <a:spLocks/>
                </p:cNvSpPr>
                <p:nvPr/>
              </p:nvSpPr>
              <p:spPr bwMode="auto">
                <a:xfrm>
                  <a:off x="4860" y="2225"/>
                  <a:ext cx="73" cy="23"/>
                </a:xfrm>
                <a:custGeom>
                  <a:avLst/>
                  <a:gdLst>
                    <a:gd name="T0" fmla="*/ 146 w 146"/>
                    <a:gd name="T1" fmla="*/ 37 h 45"/>
                    <a:gd name="T2" fmla="*/ 146 w 146"/>
                    <a:gd name="T3" fmla="*/ 37 h 45"/>
                    <a:gd name="T4" fmla="*/ 0 w 146"/>
                    <a:gd name="T5" fmla="*/ 0 h 45"/>
                    <a:gd name="T6" fmla="*/ 0 w 146"/>
                    <a:gd name="T7" fmla="*/ 0 h 45"/>
                    <a:gd name="T8" fmla="*/ 7 w 146"/>
                    <a:gd name="T9" fmla="*/ 45 h 45"/>
                    <a:gd name="T10" fmla="*/ 146 w 146"/>
                    <a:gd name="T11" fmla="*/ 37 h 45"/>
                    <a:gd name="T12" fmla="*/ 146 w 146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5">
                      <a:moveTo>
                        <a:pt x="146" y="37"/>
                      </a:moveTo>
                      <a:lnTo>
                        <a:pt x="146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146" y="37"/>
                      </a:lnTo>
                      <a:lnTo>
                        <a:pt x="146" y="3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9" name="Freeform 1002"/>
                <p:cNvSpPr>
                  <a:spLocks/>
                </p:cNvSpPr>
                <p:nvPr/>
              </p:nvSpPr>
              <p:spPr bwMode="auto">
                <a:xfrm>
                  <a:off x="4860" y="2225"/>
                  <a:ext cx="73" cy="23"/>
                </a:xfrm>
                <a:custGeom>
                  <a:avLst/>
                  <a:gdLst>
                    <a:gd name="T0" fmla="*/ 146 w 146"/>
                    <a:gd name="T1" fmla="*/ 37 h 45"/>
                    <a:gd name="T2" fmla="*/ 146 w 146"/>
                    <a:gd name="T3" fmla="*/ 37 h 45"/>
                    <a:gd name="T4" fmla="*/ 0 w 146"/>
                    <a:gd name="T5" fmla="*/ 0 h 45"/>
                    <a:gd name="T6" fmla="*/ 0 w 146"/>
                    <a:gd name="T7" fmla="*/ 0 h 45"/>
                    <a:gd name="T8" fmla="*/ 7 w 146"/>
                    <a:gd name="T9" fmla="*/ 45 h 45"/>
                    <a:gd name="T10" fmla="*/ 146 w 146"/>
                    <a:gd name="T11" fmla="*/ 37 h 45"/>
                    <a:gd name="T12" fmla="*/ 146 w 146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5">
                      <a:moveTo>
                        <a:pt x="146" y="37"/>
                      </a:moveTo>
                      <a:lnTo>
                        <a:pt x="146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146" y="37"/>
                      </a:lnTo>
                      <a:lnTo>
                        <a:pt x="146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0" name="Freeform 1003"/>
                <p:cNvSpPr>
                  <a:spLocks/>
                </p:cNvSpPr>
                <p:nvPr/>
              </p:nvSpPr>
              <p:spPr bwMode="auto">
                <a:xfrm>
                  <a:off x="4860" y="2218"/>
                  <a:ext cx="73" cy="26"/>
                </a:xfrm>
                <a:custGeom>
                  <a:avLst/>
                  <a:gdLst>
                    <a:gd name="T0" fmla="*/ 146 w 146"/>
                    <a:gd name="T1" fmla="*/ 52 h 52"/>
                    <a:gd name="T2" fmla="*/ 146 w 146"/>
                    <a:gd name="T3" fmla="*/ 52 h 52"/>
                    <a:gd name="T4" fmla="*/ 139 w 146"/>
                    <a:gd name="T5" fmla="*/ 0 h 52"/>
                    <a:gd name="T6" fmla="*/ 139 w 146"/>
                    <a:gd name="T7" fmla="*/ 0 h 52"/>
                    <a:gd name="T8" fmla="*/ 0 w 146"/>
                    <a:gd name="T9" fmla="*/ 15 h 52"/>
                    <a:gd name="T10" fmla="*/ 146 w 146"/>
                    <a:gd name="T11" fmla="*/ 52 h 52"/>
                    <a:gd name="T12" fmla="*/ 146 w 146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2">
                      <a:moveTo>
                        <a:pt x="146" y="52"/>
                      </a:moveTo>
                      <a:lnTo>
                        <a:pt x="146" y="52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0" y="15"/>
                      </a:lnTo>
                      <a:lnTo>
                        <a:pt x="146" y="52"/>
                      </a:lnTo>
                      <a:lnTo>
                        <a:pt x="146" y="5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1" name="Freeform 1004"/>
                <p:cNvSpPr>
                  <a:spLocks/>
                </p:cNvSpPr>
                <p:nvPr/>
              </p:nvSpPr>
              <p:spPr bwMode="auto">
                <a:xfrm>
                  <a:off x="4860" y="2218"/>
                  <a:ext cx="73" cy="26"/>
                </a:xfrm>
                <a:custGeom>
                  <a:avLst/>
                  <a:gdLst>
                    <a:gd name="T0" fmla="*/ 146 w 146"/>
                    <a:gd name="T1" fmla="*/ 52 h 52"/>
                    <a:gd name="T2" fmla="*/ 146 w 146"/>
                    <a:gd name="T3" fmla="*/ 52 h 52"/>
                    <a:gd name="T4" fmla="*/ 139 w 146"/>
                    <a:gd name="T5" fmla="*/ 0 h 52"/>
                    <a:gd name="T6" fmla="*/ 139 w 146"/>
                    <a:gd name="T7" fmla="*/ 0 h 52"/>
                    <a:gd name="T8" fmla="*/ 0 w 146"/>
                    <a:gd name="T9" fmla="*/ 15 h 52"/>
                    <a:gd name="T10" fmla="*/ 146 w 146"/>
                    <a:gd name="T11" fmla="*/ 52 h 52"/>
                    <a:gd name="T12" fmla="*/ 146 w 146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2">
                      <a:moveTo>
                        <a:pt x="146" y="52"/>
                      </a:moveTo>
                      <a:lnTo>
                        <a:pt x="146" y="52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0" y="15"/>
                      </a:lnTo>
                      <a:lnTo>
                        <a:pt x="146" y="52"/>
                      </a:lnTo>
                      <a:lnTo>
                        <a:pt x="146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2" name="Freeform 1005"/>
                <p:cNvSpPr>
                  <a:spLocks/>
                </p:cNvSpPr>
                <p:nvPr/>
              </p:nvSpPr>
              <p:spPr bwMode="auto">
                <a:xfrm>
                  <a:off x="4882" y="2210"/>
                  <a:ext cx="22" cy="8"/>
                </a:xfrm>
                <a:custGeom>
                  <a:avLst/>
                  <a:gdLst>
                    <a:gd name="T0" fmla="*/ 0 w 43"/>
                    <a:gd name="T1" fmla="*/ 15 h 15"/>
                    <a:gd name="T2" fmla="*/ 0 w 43"/>
                    <a:gd name="T3" fmla="*/ 15 h 15"/>
                    <a:gd name="T4" fmla="*/ 43 w 43"/>
                    <a:gd name="T5" fmla="*/ 0 h 15"/>
                    <a:gd name="T6" fmla="*/ 43 w 43"/>
                    <a:gd name="T7" fmla="*/ 0 h 15"/>
                    <a:gd name="T8" fmla="*/ 43 w 43"/>
                    <a:gd name="T9" fmla="*/ 7 h 15"/>
                    <a:gd name="T10" fmla="*/ 0 w 43"/>
                    <a:gd name="T11" fmla="*/ 15 h 15"/>
                    <a:gd name="T12" fmla="*/ 0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3" name="Freeform 1006"/>
                <p:cNvSpPr>
                  <a:spLocks/>
                </p:cNvSpPr>
                <p:nvPr/>
              </p:nvSpPr>
              <p:spPr bwMode="auto">
                <a:xfrm>
                  <a:off x="4882" y="2210"/>
                  <a:ext cx="22" cy="8"/>
                </a:xfrm>
                <a:custGeom>
                  <a:avLst/>
                  <a:gdLst>
                    <a:gd name="T0" fmla="*/ 0 w 43"/>
                    <a:gd name="T1" fmla="*/ 15 h 15"/>
                    <a:gd name="T2" fmla="*/ 0 w 43"/>
                    <a:gd name="T3" fmla="*/ 15 h 15"/>
                    <a:gd name="T4" fmla="*/ 43 w 43"/>
                    <a:gd name="T5" fmla="*/ 0 h 15"/>
                    <a:gd name="T6" fmla="*/ 43 w 43"/>
                    <a:gd name="T7" fmla="*/ 0 h 15"/>
                    <a:gd name="T8" fmla="*/ 43 w 43"/>
                    <a:gd name="T9" fmla="*/ 7 h 15"/>
                    <a:gd name="T10" fmla="*/ 0 w 43"/>
                    <a:gd name="T11" fmla="*/ 15 h 15"/>
                    <a:gd name="T12" fmla="*/ 0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4" name="Freeform 1007"/>
                <p:cNvSpPr>
                  <a:spLocks/>
                </p:cNvSpPr>
                <p:nvPr/>
              </p:nvSpPr>
              <p:spPr bwMode="auto">
                <a:xfrm>
                  <a:off x="4882" y="2210"/>
                  <a:ext cx="22" cy="8"/>
                </a:xfrm>
                <a:custGeom>
                  <a:avLst/>
                  <a:gdLst>
                    <a:gd name="T0" fmla="*/ 0 w 43"/>
                    <a:gd name="T1" fmla="*/ 15 h 15"/>
                    <a:gd name="T2" fmla="*/ 0 w 43"/>
                    <a:gd name="T3" fmla="*/ 15 h 15"/>
                    <a:gd name="T4" fmla="*/ 0 w 43"/>
                    <a:gd name="T5" fmla="*/ 7 h 15"/>
                    <a:gd name="T6" fmla="*/ 0 w 43"/>
                    <a:gd name="T7" fmla="*/ 7 h 15"/>
                    <a:gd name="T8" fmla="*/ 43 w 43"/>
                    <a:gd name="T9" fmla="*/ 0 h 15"/>
                    <a:gd name="T10" fmla="*/ 0 w 43"/>
                    <a:gd name="T11" fmla="*/ 15 h 15"/>
                    <a:gd name="T12" fmla="*/ 0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5" name="Freeform 1008"/>
                <p:cNvSpPr>
                  <a:spLocks/>
                </p:cNvSpPr>
                <p:nvPr/>
              </p:nvSpPr>
              <p:spPr bwMode="auto">
                <a:xfrm>
                  <a:off x="4882" y="2210"/>
                  <a:ext cx="22" cy="8"/>
                </a:xfrm>
                <a:custGeom>
                  <a:avLst/>
                  <a:gdLst>
                    <a:gd name="T0" fmla="*/ 0 w 43"/>
                    <a:gd name="T1" fmla="*/ 15 h 15"/>
                    <a:gd name="T2" fmla="*/ 0 w 43"/>
                    <a:gd name="T3" fmla="*/ 15 h 15"/>
                    <a:gd name="T4" fmla="*/ 0 w 43"/>
                    <a:gd name="T5" fmla="*/ 7 h 15"/>
                    <a:gd name="T6" fmla="*/ 0 w 43"/>
                    <a:gd name="T7" fmla="*/ 7 h 15"/>
                    <a:gd name="T8" fmla="*/ 43 w 43"/>
                    <a:gd name="T9" fmla="*/ 0 h 15"/>
                    <a:gd name="T10" fmla="*/ 0 w 43"/>
                    <a:gd name="T11" fmla="*/ 15 h 15"/>
                    <a:gd name="T12" fmla="*/ 0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7" name="Group 1210"/>
              <p:cNvGrpSpPr>
                <a:grpSpLocks/>
              </p:cNvGrpSpPr>
              <p:nvPr/>
            </p:nvGrpSpPr>
            <p:grpSpPr bwMode="auto">
              <a:xfrm>
                <a:off x="6502400" y="2068132"/>
                <a:ext cx="908050" cy="1462088"/>
                <a:chOff x="4336" y="1297"/>
                <a:chExt cx="572" cy="921"/>
              </a:xfrm>
            </p:grpSpPr>
            <p:sp>
              <p:nvSpPr>
                <p:cNvPr id="1106" name="Freeform 1010"/>
                <p:cNvSpPr>
                  <a:spLocks/>
                </p:cNvSpPr>
                <p:nvPr/>
              </p:nvSpPr>
              <p:spPr bwMode="auto">
                <a:xfrm>
                  <a:off x="4882" y="2210"/>
                  <a:ext cx="22" cy="8"/>
                </a:xfrm>
                <a:custGeom>
                  <a:avLst/>
                  <a:gdLst>
                    <a:gd name="T0" fmla="*/ 0 w 43"/>
                    <a:gd name="T1" fmla="*/ 15 h 15"/>
                    <a:gd name="T2" fmla="*/ 0 w 43"/>
                    <a:gd name="T3" fmla="*/ 15 h 15"/>
                    <a:gd name="T4" fmla="*/ 43 w 43"/>
                    <a:gd name="T5" fmla="*/ 0 h 15"/>
                    <a:gd name="T6" fmla="*/ 43 w 43"/>
                    <a:gd name="T7" fmla="*/ 0 h 15"/>
                    <a:gd name="T8" fmla="*/ 43 w 43"/>
                    <a:gd name="T9" fmla="*/ 7 h 15"/>
                    <a:gd name="T10" fmla="*/ 0 w 43"/>
                    <a:gd name="T11" fmla="*/ 15 h 15"/>
                    <a:gd name="T12" fmla="*/ 0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7" name="Freeform 1011"/>
                <p:cNvSpPr>
                  <a:spLocks/>
                </p:cNvSpPr>
                <p:nvPr/>
              </p:nvSpPr>
              <p:spPr bwMode="auto">
                <a:xfrm>
                  <a:off x="4882" y="2210"/>
                  <a:ext cx="22" cy="8"/>
                </a:xfrm>
                <a:custGeom>
                  <a:avLst/>
                  <a:gdLst>
                    <a:gd name="T0" fmla="*/ 0 w 43"/>
                    <a:gd name="T1" fmla="*/ 15 h 15"/>
                    <a:gd name="T2" fmla="*/ 0 w 43"/>
                    <a:gd name="T3" fmla="*/ 15 h 15"/>
                    <a:gd name="T4" fmla="*/ 43 w 43"/>
                    <a:gd name="T5" fmla="*/ 0 h 15"/>
                    <a:gd name="T6" fmla="*/ 43 w 43"/>
                    <a:gd name="T7" fmla="*/ 0 h 15"/>
                    <a:gd name="T8" fmla="*/ 43 w 43"/>
                    <a:gd name="T9" fmla="*/ 7 h 15"/>
                    <a:gd name="T10" fmla="*/ 0 w 43"/>
                    <a:gd name="T11" fmla="*/ 15 h 15"/>
                    <a:gd name="T12" fmla="*/ 0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8" name="Freeform 1012"/>
                <p:cNvSpPr>
                  <a:spLocks/>
                </p:cNvSpPr>
                <p:nvPr/>
              </p:nvSpPr>
              <p:spPr bwMode="auto">
                <a:xfrm>
                  <a:off x="4882" y="2210"/>
                  <a:ext cx="22" cy="8"/>
                </a:xfrm>
                <a:custGeom>
                  <a:avLst/>
                  <a:gdLst>
                    <a:gd name="T0" fmla="*/ 0 w 43"/>
                    <a:gd name="T1" fmla="*/ 15 h 15"/>
                    <a:gd name="T2" fmla="*/ 0 w 43"/>
                    <a:gd name="T3" fmla="*/ 15 h 15"/>
                    <a:gd name="T4" fmla="*/ 0 w 43"/>
                    <a:gd name="T5" fmla="*/ 7 h 15"/>
                    <a:gd name="T6" fmla="*/ 0 w 43"/>
                    <a:gd name="T7" fmla="*/ 7 h 15"/>
                    <a:gd name="T8" fmla="*/ 43 w 43"/>
                    <a:gd name="T9" fmla="*/ 0 h 15"/>
                    <a:gd name="T10" fmla="*/ 0 w 43"/>
                    <a:gd name="T11" fmla="*/ 15 h 15"/>
                    <a:gd name="T12" fmla="*/ 0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9" name="Freeform 1013"/>
                <p:cNvSpPr>
                  <a:spLocks/>
                </p:cNvSpPr>
                <p:nvPr/>
              </p:nvSpPr>
              <p:spPr bwMode="auto">
                <a:xfrm>
                  <a:off x="4882" y="2210"/>
                  <a:ext cx="22" cy="8"/>
                </a:xfrm>
                <a:custGeom>
                  <a:avLst/>
                  <a:gdLst>
                    <a:gd name="T0" fmla="*/ 0 w 43"/>
                    <a:gd name="T1" fmla="*/ 15 h 15"/>
                    <a:gd name="T2" fmla="*/ 0 w 43"/>
                    <a:gd name="T3" fmla="*/ 15 h 15"/>
                    <a:gd name="T4" fmla="*/ 0 w 43"/>
                    <a:gd name="T5" fmla="*/ 7 h 15"/>
                    <a:gd name="T6" fmla="*/ 0 w 43"/>
                    <a:gd name="T7" fmla="*/ 7 h 15"/>
                    <a:gd name="T8" fmla="*/ 43 w 43"/>
                    <a:gd name="T9" fmla="*/ 0 h 15"/>
                    <a:gd name="T10" fmla="*/ 0 w 43"/>
                    <a:gd name="T11" fmla="*/ 15 h 15"/>
                    <a:gd name="T12" fmla="*/ 0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0" name="Freeform 1014"/>
                <p:cNvSpPr>
                  <a:spLocks/>
                </p:cNvSpPr>
                <p:nvPr/>
              </p:nvSpPr>
              <p:spPr bwMode="auto">
                <a:xfrm>
                  <a:off x="4878" y="2199"/>
                  <a:ext cx="26" cy="11"/>
                </a:xfrm>
                <a:custGeom>
                  <a:avLst/>
                  <a:gdLst>
                    <a:gd name="T0" fmla="*/ 0 w 51"/>
                    <a:gd name="T1" fmla="*/ 23 h 23"/>
                    <a:gd name="T2" fmla="*/ 0 w 51"/>
                    <a:gd name="T3" fmla="*/ 23 h 23"/>
                    <a:gd name="T4" fmla="*/ 51 w 51"/>
                    <a:gd name="T5" fmla="*/ 0 h 23"/>
                    <a:gd name="T6" fmla="*/ 51 w 51"/>
                    <a:gd name="T7" fmla="*/ 0 h 23"/>
                    <a:gd name="T8" fmla="*/ 51 w 51"/>
                    <a:gd name="T9" fmla="*/ 8 h 23"/>
                    <a:gd name="T10" fmla="*/ 0 w 51"/>
                    <a:gd name="T11" fmla="*/ 23 h 23"/>
                    <a:gd name="T12" fmla="*/ 0 w 51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1" y="8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1" name="Freeform 1015"/>
                <p:cNvSpPr>
                  <a:spLocks/>
                </p:cNvSpPr>
                <p:nvPr/>
              </p:nvSpPr>
              <p:spPr bwMode="auto">
                <a:xfrm>
                  <a:off x="4878" y="2199"/>
                  <a:ext cx="26" cy="11"/>
                </a:xfrm>
                <a:custGeom>
                  <a:avLst/>
                  <a:gdLst>
                    <a:gd name="T0" fmla="*/ 0 w 51"/>
                    <a:gd name="T1" fmla="*/ 23 h 23"/>
                    <a:gd name="T2" fmla="*/ 0 w 51"/>
                    <a:gd name="T3" fmla="*/ 23 h 23"/>
                    <a:gd name="T4" fmla="*/ 51 w 51"/>
                    <a:gd name="T5" fmla="*/ 0 h 23"/>
                    <a:gd name="T6" fmla="*/ 51 w 51"/>
                    <a:gd name="T7" fmla="*/ 0 h 23"/>
                    <a:gd name="T8" fmla="*/ 51 w 51"/>
                    <a:gd name="T9" fmla="*/ 8 h 23"/>
                    <a:gd name="T10" fmla="*/ 0 w 51"/>
                    <a:gd name="T11" fmla="*/ 23 h 23"/>
                    <a:gd name="T12" fmla="*/ 0 w 51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1" y="8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2" name="Freeform 1016"/>
                <p:cNvSpPr>
                  <a:spLocks/>
                </p:cNvSpPr>
                <p:nvPr/>
              </p:nvSpPr>
              <p:spPr bwMode="auto">
                <a:xfrm>
                  <a:off x="4878" y="2199"/>
                  <a:ext cx="26" cy="11"/>
                </a:xfrm>
                <a:custGeom>
                  <a:avLst/>
                  <a:gdLst>
                    <a:gd name="T0" fmla="*/ 0 w 51"/>
                    <a:gd name="T1" fmla="*/ 23 h 23"/>
                    <a:gd name="T2" fmla="*/ 0 w 51"/>
                    <a:gd name="T3" fmla="*/ 23 h 23"/>
                    <a:gd name="T4" fmla="*/ 0 w 51"/>
                    <a:gd name="T5" fmla="*/ 8 h 23"/>
                    <a:gd name="T6" fmla="*/ 0 w 51"/>
                    <a:gd name="T7" fmla="*/ 8 h 23"/>
                    <a:gd name="T8" fmla="*/ 51 w 51"/>
                    <a:gd name="T9" fmla="*/ 0 h 23"/>
                    <a:gd name="T10" fmla="*/ 0 w 51"/>
                    <a:gd name="T11" fmla="*/ 23 h 23"/>
                    <a:gd name="T12" fmla="*/ 0 w 51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51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3" name="Freeform 1017"/>
                <p:cNvSpPr>
                  <a:spLocks/>
                </p:cNvSpPr>
                <p:nvPr/>
              </p:nvSpPr>
              <p:spPr bwMode="auto">
                <a:xfrm>
                  <a:off x="4878" y="2199"/>
                  <a:ext cx="26" cy="11"/>
                </a:xfrm>
                <a:custGeom>
                  <a:avLst/>
                  <a:gdLst>
                    <a:gd name="T0" fmla="*/ 0 w 51"/>
                    <a:gd name="T1" fmla="*/ 23 h 23"/>
                    <a:gd name="T2" fmla="*/ 0 w 51"/>
                    <a:gd name="T3" fmla="*/ 23 h 23"/>
                    <a:gd name="T4" fmla="*/ 0 w 51"/>
                    <a:gd name="T5" fmla="*/ 8 h 23"/>
                    <a:gd name="T6" fmla="*/ 0 w 51"/>
                    <a:gd name="T7" fmla="*/ 8 h 23"/>
                    <a:gd name="T8" fmla="*/ 51 w 51"/>
                    <a:gd name="T9" fmla="*/ 0 h 23"/>
                    <a:gd name="T10" fmla="*/ 0 w 51"/>
                    <a:gd name="T11" fmla="*/ 23 h 23"/>
                    <a:gd name="T12" fmla="*/ 0 w 51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51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4" name="Freeform 1018"/>
                <p:cNvSpPr>
                  <a:spLocks/>
                </p:cNvSpPr>
                <p:nvPr/>
              </p:nvSpPr>
              <p:spPr bwMode="auto">
                <a:xfrm>
                  <a:off x="4874" y="2176"/>
                  <a:ext cx="26" cy="16"/>
                </a:xfrm>
                <a:custGeom>
                  <a:avLst/>
                  <a:gdLst>
                    <a:gd name="T0" fmla="*/ 0 w 51"/>
                    <a:gd name="T1" fmla="*/ 30 h 30"/>
                    <a:gd name="T2" fmla="*/ 0 w 51"/>
                    <a:gd name="T3" fmla="*/ 30 h 30"/>
                    <a:gd name="T4" fmla="*/ 51 w 51"/>
                    <a:gd name="T5" fmla="*/ 0 h 30"/>
                    <a:gd name="T6" fmla="*/ 51 w 51"/>
                    <a:gd name="T7" fmla="*/ 0 h 30"/>
                    <a:gd name="T8" fmla="*/ 51 w 51"/>
                    <a:gd name="T9" fmla="*/ 15 h 30"/>
                    <a:gd name="T10" fmla="*/ 0 w 51"/>
                    <a:gd name="T11" fmla="*/ 30 h 30"/>
                    <a:gd name="T12" fmla="*/ 0 w 51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1" y="15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5" name="Freeform 1019"/>
                <p:cNvSpPr>
                  <a:spLocks/>
                </p:cNvSpPr>
                <p:nvPr/>
              </p:nvSpPr>
              <p:spPr bwMode="auto">
                <a:xfrm>
                  <a:off x="4874" y="2176"/>
                  <a:ext cx="26" cy="16"/>
                </a:xfrm>
                <a:custGeom>
                  <a:avLst/>
                  <a:gdLst>
                    <a:gd name="T0" fmla="*/ 0 w 51"/>
                    <a:gd name="T1" fmla="*/ 30 h 30"/>
                    <a:gd name="T2" fmla="*/ 0 w 51"/>
                    <a:gd name="T3" fmla="*/ 30 h 30"/>
                    <a:gd name="T4" fmla="*/ 51 w 51"/>
                    <a:gd name="T5" fmla="*/ 0 h 30"/>
                    <a:gd name="T6" fmla="*/ 51 w 51"/>
                    <a:gd name="T7" fmla="*/ 0 h 30"/>
                    <a:gd name="T8" fmla="*/ 51 w 51"/>
                    <a:gd name="T9" fmla="*/ 15 h 30"/>
                    <a:gd name="T10" fmla="*/ 0 w 51"/>
                    <a:gd name="T11" fmla="*/ 30 h 30"/>
                    <a:gd name="T12" fmla="*/ 0 w 51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1" y="15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6" name="Freeform 1020"/>
                <p:cNvSpPr>
                  <a:spLocks/>
                </p:cNvSpPr>
                <p:nvPr/>
              </p:nvSpPr>
              <p:spPr bwMode="auto">
                <a:xfrm>
                  <a:off x="4871" y="2176"/>
                  <a:ext cx="29" cy="16"/>
                </a:xfrm>
                <a:custGeom>
                  <a:avLst/>
                  <a:gdLst>
                    <a:gd name="T0" fmla="*/ 7 w 58"/>
                    <a:gd name="T1" fmla="*/ 30 h 30"/>
                    <a:gd name="T2" fmla="*/ 7 w 58"/>
                    <a:gd name="T3" fmla="*/ 30 h 30"/>
                    <a:gd name="T4" fmla="*/ 0 w 58"/>
                    <a:gd name="T5" fmla="*/ 7 h 30"/>
                    <a:gd name="T6" fmla="*/ 0 w 58"/>
                    <a:gd name="T7" fmla="*/ 7 h 30"/>
                    <a:gd name="T8" fmla="*/ 58 w 58"/>
                    <a:gd name="T9" fmla="*/ 0 h 30"/>
                    <a:gd name="T10" fmla="*/ 7 w 58"/>
                    <a:gd name="T11" fmla="*/ 30 h 30"/>
                    <a:gd name="T12" fmla="*/ 7 w 5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30">
                      <a:moveTo>
                        <a:pt x="7" y="30"/>
                      </a:moveTo>
                      <a:lnTo>
                        <a:pt x="7" y="3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58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7" name="Freeform 1021"/>
                <p:cNvSpPr>
                  <a:spLocks/>
                </p:cNvSpPr>
                <p:nvPr/>
              </p:nvSpPr>
              <p:spPr bwMode="auto">
                <a:xfrm>
                  <a:off x="4871" y="2176"/>
                  <a:ext cx="29" cy="16"/>
                </a:xfrm>
                <a:custGeom>
                  <a:avLst/>
                  <a:gdLst>
                    <a:gd name="T0" fmla="*/ 7 w 58"/>
                    <a:gd name="T1" fmla="*/ 30 h 30"/>
                    <a:gd name="T2" fmla="*/ 7 w 58"/>
                    <a:gd name="T3" fmla="*/ 30 h 30"/>
                    <a:gd name="T4" fmla="*/ 0 w 58"/>
                    <a:gd name="T5" fmla="*/ 7 h 30"/>
                    <a:gd name="T6" fmla="*/ 0 w 58"/>
                    <a:gd name="T7" fmla="*/ 7 h 30"/>
                    <a:gd name="T8" fmla="*/ 58 w 58"/>
                    <a:gd name="T9" fmla="*/ 0 h 30"/>
                    <a:gd name="T10" fmla="*/ 7 w 58"/>
                    <a:gd name="T11" fmla="*/ 30 h 30"/>
                    <a:gd name="T12" fmla="*/ 7 w 5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30">
                      <a:moveTo>
                        <a:pt x="7" y="30"/>
                      </a:moveTo>
                      <a:lnTo>
                        <a:pt x="7" y="3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58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8" name="Freeform 1022"/>
                <p:cNvSpPr>
                  <a:spLocks/>
                </p:cNvSpPr>
                <p:nvPr/>
              </p:nvSpPr>
              <p:spPr bwMode="auto">
                <a:xfrm>
                  <a:off x="4874" y="2165"/>
                  <a:ext cx="23" cy="7"/>
                </a:xfrm>
                <a:custGeom>
                  <a:avLst/>
                  <a:gdLst>
                    <a:gd name="T0" fmla="*/ 0 w 44"/>
                    <a:gd name="T1" fmla="*/ 15 h 15"/>
                    <a:gd name="T2" fmla="*/ 0 w 44"/>
                    <a:gd name="T3" fmla="*/ 15 h 15"/>
                    <a:gd name="T4" fmla="*/ 36 w 44"/>
                    <a:gd name="T5" fmla="*/ 0 h 15"/>
                    <a:gd name="T6" fmla="*/ 36 w 44"/>
                    <a:gd name="T7" fmla="*/ 0 h 15"/>
                    <a:gd name="T8" fmla="*/ 44 w 44"/>
                    <a:gd name="T9" fmla="*/ 8 h 15"/>
                    <a:gd name="T10" fmla="*/ 0 w 44"/>
                    <a:gd name="T11" fmla="*/ 15 h 15"/>
                    <a:gd name="T12" fmla="*/ 0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4" y="8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9" name="Freeform 1023"/>
                <p:cNvSpPr>
                  <a:spLocks/>
                </p:cNvSpPr>
                <p:nvPr/>
              </p:nvSpPr>
              <p:spPr bwMode="auto">
                <a:xfrm>
                  <a:off x="4874" y="2165"/>
                  <a:ext cx="23" cy="7"/>
                </a:xfrm>
                <a:custGeom>
                  <a:avLst/>
                  <a:gdLst>
                    <a:gd name="T0" fmla="*/ 0 w 44"/>
                    <a:gd name="T1" fmla="*/ 15 h 15"/>
                    <a:gd name="T2" fmla="*/ 0 w 44"/>
                    <a:gd name="T3" fmla="*/ 15 h 15"/>
                    <a:gd name="T4" fmla="*/ 36 w 44"/>
                    <a:gd name="T5" fmla="*/ 0 h 15"/>
                    <a:gd name="T6" fmla="*/ 36 w 44"/>
                    <a:gd name="T7" fmla="*/ 0 h 15"/>
                    <a:gd name="T8" fmla="*/ 44 w 44"/>
                    <a:gd name="T9" fmla="*/ 8 h 15"/>
                    <a:gd name="T10" fmla="*/ 0 w 44"/>
                    <a:gd name="T11" fmla="*/ 15 h 15"/>
                    <a:gd name="T12" fmla="*/ 0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4" y="8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0" name="Freeform 1024"/>
                <p:cNvSpPr>
                  <a:spLocks/>
                </p:cNvSpPr>
                <p:nvPr/>
              </p:nvSpPr>
              <p:spPr bwMode="auto">
                <a:xfrm>
                  <a:off x="4874" y="2165"/>
                  <a:ext cx="19" cy="7"/>
                </a:xfrm>
                <a:custGeom>
                  <a:avLst/>
                  <a:gdLst>
                    <a:gd name="T0" fmla="*/ 0 w 36"/>
                    <a:gd name="T1" fmla="*/ 15 h 15"/>
                    <a:gd name="T2" fmla="*/ 0 w 36"/>
                    <a:gd name="T3" fmla="*/ 15 h 15"/>
                    <a:gd name="T4" fmla="*/ 0 w 36"/>
                    <a:gd name="T5" fmla="*/ 8 h 15"/>
                    <a:gd name="T6" fmla="*/ 0 w 36"/>
                    <a:gd name="T7" fmla="*/ 8 h 15"/>
                    <a:gd name="T8" fmla="*/ 36 w 36"/>
                    <a:gd name="T9" fmla="*/ 0 h 15"/>
                    <a:gd name="T10" fmla="*/ 0 w 36"/>
                    <a:gd name="T11" fmla="*/ 15 h 15"/>
                    <a:gd name="T12" fmla="*/ 0 w 36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36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1" name="Freeform 1025"/>
                <p:cNvSpPr>
                  <a:spLocks/>
                </p:cNvSpPr>
                <p:nvPr/>
              </p:nvSpPr>
              <p:spPr bwMode="auto">
                <a:xfrm>
                  <a:off x="4874" y="2165"/>
                  <a:ext cx="19" cy="7"/>
                </a:xfrm>
                <a:custGeom>
                  <a:avLst/>
                  <a:gdLst>
                    <a:gd name="T0" fmla="*/ 0 w 36"/>
                    <a:gd name="T1" fmla="*/ 15 h 15"/>
                    <a:gd name="T2" fmla="*/ 0 w 36"/>
                    <a:gd name="T3" fmla="*/ 15 h 15"/>
                    <a:gd name="T4" fmla="*/ 0 w 36"/>
                    <a:gd name="T5" fmla="*/ 8 h 15"/>
                    <a:gd name="T6" fmla="*/ 0 w 36"/>
                    <a:gd name="T7" fmla="*/ 8 h 15"/>
                    <a:gd name="T8" fmla="*/ 36 w 36"/>
                    <a:gd name="T9" fmla="*/ 0 h 15"/>
                    <a:gd name="T10" fmla="*/ 0 w 36"/>
                    <a:gd name="T11" fmla="*/ 15 h 15"/>
                    <a:gd name="T12" fmla="*/ 0 w 36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36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2" name="Freeform 1026"/>
                <p:cNvSpPr>
                  <a:spLocks/>
                </p:cNvSpPr>
                <p:nvPr/>
              </p:nvSpPr>
              <p:spPr bwMode="auto">
                <a:xfrm>
                  <a:off x="4874" y="2165"/>
                  <a:ext cx="23" cy="7"/>
                </a:xfrm>
                <a:custGeom>
                  <a:avLst/>
                  <a:gdLst>
                    <a:gd name="T0" fmla="*/ 0 w 44"/>
                    <a:gd name="T1" fmla="*/ 15 h 15"/>
                    <a:gd name="T2" fmla="*/ 0 w 44"/>
                    <a:gd name="T3" fmla="*/ 15 h 15"/>
                    <a:gd name="T4" fmla="*/ 36 w 44"/>
                    <a:gd name="T5" fmla="*/ 0 h 15"/>
                    <a:gd name="T6" fmla="*/ 36 w 44"/>
                    <a:gd name="T7" fmla="*/ 0 h 15"/>
                    <a:gd name="T8" fmla="*/ 44 w 44"/>
                    <a:gd name="T9" fmla="*/ 8 h 15"/>
                    <a:gd name="T10" fmla="*/ 0 w 44"/>
                    <a:gd name="T11" fmla="*/ 15 h 15"/>
                    <a:gd name="T12" fmla="*/ 0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4" y="8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3" name="Freeform 1027"/>
                <p:cNvSpPr>
                  <a:spLocks/>
                </p:cNvSpPr>
                <p:nvPr/>
              </p:nvSpPr>
              <p:spPr bwMode="auto">
                <a:xfrm>
                  <a:off x="4874" y="2165"/>
                  <a:ext cx="23" cy="7"/>
                </a:xfrm>
                <a:custGeom>
                  <a:avLst/>
                  <a:gdLst>
                    <a:gd name="T0" fmla="*/ 0 w 44"/>
                    <a:gd name="T1" fmla="*/ 15 h 15"/>
                    <a:gd name="T2" fmla="*/ 0 w 44"/>
                    <a:gd name="T3" fmla="*/ 15 h 15"/>
                    <a:gd name="T4" fmla="*/ 36 w 44"/>
                    <a:gd name="T5" fmla="*/ 0 h 15"/>
                    <a:gd name="T6" fmla="*/ 36 w 44"/>
                    <a:gd name="T7" fmla="*/ 0 h 15"/>
                    <a:gd name="T8" fmla="*/ 44 w 44"/>
                    <a:gd name="T9" fmla="*/ 8 h 15"/>
                    <a:gd name="T10" fmla="*/ 0 w 44"/>
                    <a:gd name="T11" fmla="*/ 15 h 15"/>
                    <a:gd name="T12" fmla="*/ 0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4" y="8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4" name="Freeform 1028"/>
                <p:cNvSpPr>
                  <a:spLocks/>
                </p:cNvSpPr>
                <p:nvPr/>
              </p:nvSpPr>
              <p:spPr bwMode="auto">
                <a:xfrm>
                  <a:off x="4874" y="2165"/>
                  <a:ext cx="19" cy="7"/>
                </a:xfrm>
                <a:custGeom>
                  <a:avLst/>
                  <a:gdLst>
                    <a:gd name="T0" fmla="*/ 0 w 36"/>
                    <a:gd name="T1" fmla="*/ 15 h 15"/>
                    <a:gd name="T2" fmla="*/ 0 w 36"/>
                    <a:gd name="T3" fmla="*/ 15 h 15"/>
                    <a:gd name="T4" fmla="*/ 0 w 36"/>
                    <a:gd name="T5" fmla="*/ 8 h 15"/>
                    <a:gd name="T6" fmla="*/ 0 w 36"/>
                    <a:gd name="T7" fmla="*/ 8 h 15"/>
                    <a:gd name="T8" fmla="*/ 36 w 36"/>
                    <a:gd name="T9" fmla="*/ 0 h 15"/>
                    <a:gd name="T10" fmla="*/ 0 w 36"/>
                    <a:gd name="T11" fmla="*/ 15 h 15"/>
                    <a:gd name="T12" fmla="*/ 0 w 36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36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5" name="Freeform 1029"/>
                <p:cNvSpPr>
                  <a:spLocks/>
                </p:cNvSpPr>
                <p:nvPr/>
              </p:nvSpPr>
              <p:spPr bwMode="auto">
                <a:xfrm>
                  <a:off x="4874" y="2165"/>
                  <a:ext cx="19" cy="7"/>
                </a:xfrm>
                <a:custGeom>
                  <a:avLst/>
                  <a:gdLst>
                    <a:gd name="T0" fmla="*/ 0 w 36"/>
                    <a:gd name="T1" fmla="*/ 15 h 15"/>
                    <a:gd name="T2" fmla="*/ 0 w 36"/>
                    <a:gd name="T3" fmla="*/ 15 h 15"/>
                    <a:gd name="T4" fmla="*/ 0 w 36"/>
                    <a:gd name="T5" fmla="*/ 8 h 15"/>
                    <a:gd name="T6" fmla="*/ 0 w 36"/>
                    <a:gd name="T7" fmla="*/ 8 h 15"/>
                    <a:gd name="T8" fmla="*/ 36 w 36"/>
                    <a:gd name="T9" fmla="*/ 0 h 15"/>
                    <a:gd name="T10" fmla="*/ 0 w 36"/>
                    <a:gd name="T11" fmla="*/ 15 h 15"/>
                    <a:gd name="T12" fmla="*/ 0 w 36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15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36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6" name="Freeform 1030"/>
                <p:cNvSpPr>
                  <a:spLocks/>
                </p:cNvSpPr>
                <p:nvPr/>
              </p:nvSpPr>
              <p:spPr bwMode="auto">
                <a:xfrm>
                  <a:off x="4867" y="2150"/>
                  <a:ext cx="30" cy="11"/>
                </a:xfrm>
                <a:custGeom>
                  <a:avLst/>
                  <a:gdLst>
                    <a:gd name="T0" fmla="*/ 0 w 59"/>
                    <a:gd name="T1" fmla="*/ 23 h 23"/>
                    <a:gd name="T2" fmla="*/ 0 w 59"/>
                    <a:gd name="T3" fmla="*/ 23 h 23"/>
                    <a:gd name="T4" fmla="*/ 51 w 59"/>
                    <a:gd name="T5" fmla="*/ 0 h 23"/>
                    <a:gd name="T6" fmla="*/ 51 w 59"/>
                    <a:gd name="T7" fmla="*/ 0 h 23"/>
                    <a:gd name="T8" fmla="*/ 59 w 59"/>
                    <a:gd name="T9" fmla="*/ 15 h 23"/>
                    <a:gd name="T10" fmla="*/ 0 w 59"/>
                    <a:gd name="T11" fmla="*/ 23 h 23"/>
                    <a:gd name="T12" fmla="*/ 0 w 59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9" y="1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7" name="Freeform 1031"/>
                <p:cNvSpPr>
                  <a:spLocks/>
                </p:cNvSpPr>
                <p:nvPr/>
              </p:nvSpPr>
              <p:spPr bwMode="auto">
                <a:xfrm>
                  <a:off x="4867" y="2150"/>
                  <a:ext cx="30" cy="11"/>
                </a:xfrm>
                <a:custGeom>
                  <a:avLst/>
                  <a:gdLst>
                    <a:gd name="T0" fmla="*/ 0 w 59"/>
                    <a:gd name="T1" fmla="*/ 23 h 23"/>
                    <a:gd name="T2" fmla="*/ 0 w 59"/>
                    <a:gd name="T3" fmla="*/ 23 h 23"/>
                    <a:gd name="T4" fmla="*/ 51 w 59"/>
                    <a:gd name="T5" fmla="*/ 0 h 23"/>
                    <a:gd name="T6" fmla="*/ 51 w 59"/>
                    <a:gd name="T7" fmla="*/ 0 h 23"/>
                    <a:gd name="T8" fmla="*/ 59 w 59"/>
                    <a:gd name="T9" fmla="*/ 15 h 23"/>
                    <a:gd name="T10" fmla="*/ 0 w 59"/>
                    <a:gd name="T11" fmla="*/ 23 h 23"/>
                    <a:gd name="T12" fmla="*/ 0 w 59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9" y="1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8" name="Freeform 1032"/>
                <p:cNvSpPr>
                  <a:spLocks/>
                </p:cNvSpPr>
                <p:nvPr/>
              </p:nvSpPr>
              <p:spPr bwMode="auto">
                <a:xfrm>
                  <a:off x="4867" y="2150"/>
                  <a:ext cx="26" cy="11"/>
                </a:xfrm>
                <a:custGeom>
                  <a:avLst/>
                  <a:gdLst>
                    <a:gd name="T0" fmla="*/ 0 w 51"/>
                    <a:gd name="T1" fmla="*/ 23 h 23"/>
                    <a:gd name="T2" fmla="*/ 0 w 51"/>
                    <a:gd name="T3" fmla="*/ 23 h 23"/>
                    <a:gd name="T4" fmla="*/ 0 w 51"/>
                    <a:gd name="T5" fmla="*/ 8 h 23"/>
                    <a:gd name="T6" fmla="*/ 0 w 51"/>
                    <a:gd name="T7" fmla="*/ 8 h 23"/>
                    <a:gd name="T8" fmla="*/ 51 w 51"/>
                    <a:gd name="T9" fmla="*/ 0 h 23"/>
                    <a:gd name="T10" fmla="*/ 0 w 51"/>
                    <a:gd name="T11" fmla="*/ 23 h 23"/>
                    <a:gd name="T12" fmla="*/ 0 w 51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51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9" name="Freeform 1033"/>
                <p:cNvSpPr>
                  <a:spLocks/>
                </p:cNvSpPr>
                <p:nvPr/>
              </p:nvSpPr>
              <p:spPr bwMode="auto">
                <a:xfrm>
                  <a:off x="4867" y="2150"/>
                  <a:ext cx="26" cy="11"/>
                </a:xfrm>
                <a:custGeom>
                  <a:avLst/>
                  <a:gdLst>
                    <a:gd name="T0" fmla="*/ 0 w 51"/>
                    <a:gd name="T1" fmla="*/ 23 h 23"/>
                    <a:gd name="T2" fmla="*/ 0 w 51"/>
                    <a:gd name="T3" fmla="*/ 23 h 23"/>
                    <a:gd name="T4" fmla="*/ 0 w 51"/>
                    <a:gd name="T5" fmla="*/ 8 h 23"/>
                    <a:gd name="T6" fmla="*/ 0 w 51"/>
                    <a:gd name="T7" fmla="*/ 8 h 23"/>
                    <a:gd name="T8" fmla="*/ 51 w 51"/>
                    <a:gd name="T9" fmla="*/ 0 h 23"/>
                    <a:gd name="T10" fmla="*/ 0 w 51"/>
                    <a:gd name="T11" fmla="*/ 23 h 23"/>
                    <a:gd name="T12" fmla="*/ 0 w 51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51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0" name="Freeform 1034"/>
                <p:cNvSpPr>
                  <a:spLocks/>
                </p:cNvSpPr>
                <p:nvPr/>
              </p:nvSpPr>
              <p:spPr bwMode="auto">
                <a:xfrm>
                  <a:off x="4863" y="2131"/>
                  <a:ext cx="30" cy="12"/>
                </a:xfrm>
                <a:custGeom>
                  <a:avLst/>
                  <a:gdLst>
                    <a:gd name="T0" fmla="*/ 0 w 58"/>
                    <a:gd name="T1" fmla="*/ 23 h 23"/>
                    <a:gd name="T2" fmla="*/ 0 w 58"/>
                    <a:gd name="T3" fmla="*/ 23 h 23"/>
                    <a:gd name="T4" fmla="*/ 51 w 58"/>
                    <a:gd name="T5" fmla="*/ 0 h 23"/>
                    <a:gd name="T6" fmla="*/ 51 w 58"/>
                    <a:gd name="T7" fmla="*/ 0 h 23"/>
                    <a:gd name="T8" fmla="*/ 58 w 58"/>
                    <a:gd name="T9" fmla="*/ 8 h 23"/>
                    <a:gd name="T10" fmla="*/ 0 w 58"/>
                    <a:gd name="T11" fmla="*/ 23 h 23"/>
                    <a:gd name="T12" fmla="*/ 0 w 58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8" y="8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1" name="Freeform 1035"/>
                <p:cNvSpPr>
                  <a:spLocks/>
                </p:cNvSpPr>
                <p:nvPr/>
              </p:nvSpPr>
              <p:spPr bwMode="auto">
                <a:xfrm>
                  <a:off x="4863" y="2131"/>
                  <a:ext cx="30" cy="12"/>
                </a:xfrm>
                <a:custGeom>
                  <a:avLst/>
                  <a:gdLst>
                    <a:gd name="T0" fmla="*/ 0 w 58"/>
                    <a:gd name="T1" fmla="*/ 23 h 23"/>
                    <a:gd name="T2" fmla="*/ 0 w 58"/>
                    <a:gd name="T3" fmla="*/ 23 h 23"/>
                    <a:gd name="T4" fmla="*/ 51 w 58"/>
                    <a:gd name="T5" fmla="*/ 0 h 23"/>
                    <a:gd name="T6" fmla="*/ 51 w 58"/>
                    <a:gd name="T7" fmla="*/ 0 h 23"/>
                    <a:gd name="T8" fmla="*/ 58 w 58"/>
                    <a:gd name="T9" fmla="*/ 8 h 23"/>
                    <a:gd name="T10" fmla="*/ 0 w 58"/>
                    <a:gd name="T11" fmla="*/ 23 h 23"/>
                    <a:gd name="T12" fmla="*/ 0 w 58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58" y="8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2" name="Freeform 1036"/>
                <p:cNvSpPr>
                  <a:spLocks/>
                </p:cNvSpPr>
                <p:nvPr/>
              </p:nvSpPr>
              <p:spPr bwMode="auto">
                <a:xfrm>
                  <a:off x="4863" y="2131"/>
                  <a:ext cx="26" cy="12"/>
                </a:xfrm>
                <a:custGeom>
                  <a:avLst/>
                  <a:gdLst>
                    <a:gd name="T0" fmla="*/ 0 w 51"/>
                    <a:gd name="T1" fmla="*/ 23 h 23"/>
                    <a:gd name="T2" fmla="*/ 0 w 51"/>
                    <a:gd name="T3" fmla="*/ 23 h 23"/>
                    <a:gd name="T4" fmla="*/ 0 w 51"/>
                    <a:gd name="T5" fmla="*/ 8 h 23"/>
                    <a:gd name="T6" fmla="*/ 0 w 51"/>
                    <a:gd name="T7" fmla="*/ 8 h 23"/>
                    <a:gd name="T8" fmla="*/ 51 w 51"/>
                    <a:gd name="T9" fmla="*/ 0 h 23"/>
                    <a:gd name="T10" fmla="*/ 0 w 51"/>
                    <a:gd name="T11" fmla="*/ 23 h 23"/>
                    <a:gd name="T12" fmla="*/ 0 w 51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51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3" name="Freeform 1037"/>
                <p:cNvSpPr>
                  <a:spLocks/>
                </p:cNvSpPr>
                <p:nvPr/>
              </p:nvSpPr>
              <p:spPr bwMode="auto">
                <a:xfrm>
                  <a:off x="4863" y="2131"/>
                  <a:ext cx="26" cy="12"/>
                </a:xfrm>
                <a:custGeom>
                  <a:avLst/>
                  <a:gdLst>
                    <a:gd name="T0" fmla="*/ 0 w 51"/>
                    <a:gd name="T1" fmla="*/ 23 h 23"/>
                    <a:gd name="T2" fmla="*/ 0 w 51"/>
                    <a:gd name="T3" fmla="*/ 23 h 23"/>
                    <a:gd name="T4" fmla="*/ 0 w 51"/>
                    <a:gd name="T5" fmla="*/ 8 h 23"/>
                    <a:gd name="T6" fmla="*/ 0 w 51"/>
                    <a:gd name="T7" fmla="*/ 8 h 23"/>
                    <a:gd name="T8" fmla="*/ 51 w 51"/>
                    <a:gd name="T9" fmla="*/ 0 h 23"/>
                    <a:gd name="T10" fmla="*/ 0 w 51"/>
                    <a:gd name="T11" fmla="*/ 23 h 23"/>
                    <a:gd name="T12" fmla="*/ 0 w 51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51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4" name="Freeform 1038"/>
                <p:cNvSpPr>
                  <a:spLocks/>
                </p:cNvSpPr>
                <p:nvPr/>
              </p:nvSpPr>
              <p:spPr bwMode="auto">
                <a:xfrm>
                  <a:off x="4863" y="2123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44 w 44"/>
                    <a:gd name="T5" fmla="*/ 0 h 8"/>
                    <a:gd name="T6" fmla="*/ 44 w 44"/>
                    <a:gd name="T7" fmla="*/ 0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5" name="Freeform 1039"/>
                <p:cNvSpPr>
                  <a:spLocks/>
                </p:cNvSpPr>
                <p:nvPr/>
              </p:nvSpPr>
              <p:spPr bwMode="auto">
                <a:xfrm>
                  <a:off x="4863" y="2123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44 w 44"/>
                    <a:gd name="T5" fmla="*/ 0 h 8"/>
                    <a:gd name="T6" fmla="*/ 44 w 44"/>
                    <a:gd name="T7" fmla="*/ 0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6" name="Freeform 1040"/>
                <p:cNvSpPr>
                  <a:spLocks/>
                </p:cNvSpPr>
                <p:nvPr/>
              </p:nvSpPr>
              <p:spPr bwMode="auto">
                <a:xfrm>
                  <a:off x="4863" y="2123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8 h 8"/>
                    <a:gd name="T6" fmla="*/ 0 w 44"/>
                    <a:gd name="T7" fmla="*/ 8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7" name="Freeform 1041"/>
                <p:cNvSpPr>
                  <a:spLocks/>
                </p:cNvSpPr>
                <p:nvPr/>
              </p:nvSpPr>
              <p:spPr bwMode="auto">
                <a:xfrm>
                  <a:off x="4863" y="2123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8 h 8"/>
                    <a:gd name="T6" fmla="*/ 0 w 44"/>
                    <a:gd name="T7" fmla="*/ 8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8" name="Freeform 1042"/>
                <p:cNvSpPr>
                  <a:spLocks/>
                </p:cNvSpPr>
                <p:nvPr/>
              </p:nvSpPr>
              <p:spPr bwMode="auto">
                <a:xfrm>
                  <a:off x="4863" y="2123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44 w 44"/>
                    <a:gd name="T5" fmla="*/ 0 h 8"/>
                    <a:gd name="T6" fmla="*/ 44 w 44"/>
                    <a:gd name="T7" fmla="*/ 0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9" name="Freeform 1043"/>
                <p:cNvSpPr>
                  <a:spLocks/>
                </p:cNvSpPr>
                <p:nvPr/>
              </p:nvSpPr>
              <p:spPr bwMode="auto">
                <a:xfrm>
                  <a:off x="4863" y="2123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44 w 44"/>
                    <a:gd name="T5" fmla="*/ 0 h 8"/>
                    <a:gd name="T6" fmla="*/ 44 w 44"/>
                    <a:gd name="T7" fmla="*/ 0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0" name="Freeform 1044"/>
                <p:cNvSpPr>
                  <a:spLocks/>
                </p:cNvSpPr>
                <p:nvPr/>
              </p:nvSpPr>
              <p:spPr bwMode="auto">
                <a:xfrm>
                  <a:off x="4863" y="2123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8 h 8"/>
                    <a:gd name="T6" fmla="*/ 0 w 44"/>
                    <a:gd name="T7" fmla="*/ 8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1" name="Freeform 1045"/>
                <p:cNvSpPr>
                  <a:spLocks/>
                </p:cNvSpPr>
                <p:nvPr/>
              </p:nvSpPr>
              <p:spPr bwMode="auto">
                <a:xfrm>
                  <a:off x="4863" y="2123"/>
                  <a:ext cx="23" cy="4"/>
                </a:xfrm>
                <a:custGeom>
                  <a:avLst/>
                  <a:gdLst>
                    <a:gd name="T0" fmla="*/ 0 w 44"/>
                    <a:gd name="T1" fmla="*/ 8 h 8"/>
                    <a:gd name="T2" fmla="*/ 0 w 44"/>
                    <a:gd name="T3" fmla="*/ 8 h 8"/>
                    <a:gd name="T4" fmla="*/ 0 w 44"/>
                    <a:gd name="T5" fmla="*/ 8 h 8"/>
                    <a:gd name="T6" fmla="*/ 0 w 44"/>
                    <a:gd name="T7" fmla="*/ 8 h 8"/>
                    <a:gd name="T8" fmla="*/ 44 w 44"/>
                    <a:gd name="T9" fmla="*/ 0 h 8"/>
                    <a:gd name="T10" fmla="*/ 0 w 44"/>
                    <a:gd name="T11" fmla="*/ 8 h 8"/>
                    <a:gd name="T12" fmla="*/ 0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2" name="Freeform 1046"/>
                <p:cNvSpPr>
                  <a:spLocks/>
                </p:cNvSpPr>
                <p:nvPr/>
              </p:nvSpPr>
              <p:spPr bwMode="auto">
                <a:xfrm>
                  <a:off x="4834" y="2101"/>
                  <a:ext cx="74" cy="26"/>
                </a:xfrm>
                <a:custGeom>
                  <a:avLst/>
                  <a:gdLst>
                    <a:gd name="T0" fmla="*/ 146 w 146"/>
                    <a:gd name="T1" fmla="*/ 7 h 52"/>
                    <a:gd name="T2" fmla="*/ 146 w 146"/>
                    <a:gd name="T3" fmla="*/ 7 h 52"/>
                    <a:gd name="T4" fmla="*/ 0 w 146"/>
                    <a:gd name="T5" fmla="*/ 0 h 52"/>
                    <a:gd name="T6" fmla="*/ 0 w 146"/>
                    <a:gd name="T7" fmla="*/ 0 h 52"/>
                    <a:gd name="T8" fmla="*/ 14 w 146"/>
                    <a:gd name="T9" fmla="*/ 52 h 52"/>
                    <a:gd name="T10" fmla="*/ 146 w 146"/>
                    <a:gd name="T11" fmla="*/ 7 h 52"/>
                    <a:gd name="T12" fmla="*/ 146 w 146"/>
                    <a:gd name="T13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2">
                      <a:moveTo>
                        <a:pt x="146" y="7"/>
                      </a:moveTo>
                      <a:lnTo>
                        <a:pt x="146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52"/>
                      </a:lnTo>
                      <a:lnTo>
                        <a:pt x="146" y="7"/>
                      </a:lnTo>
                      <a:lnTo>
                        <a:pt x="146" y="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3" name="Freeform 1047"/>
                <p:cNvSpPr>
                  <a:spLocks/>
                </p:cNvSpPr>
                <p:nvPr/>
              </p:nvSpPr>
              <p:spPr bwMode="auto">
                <a:xfrm>
                  <a:off x="4834" y="2101"/>
                  <a:ext cx="74" cy="26"/>
                </a:xfrm>
                <a:custGeom>
                  <a:avLst/>
                  <a:gdLst>
                    <a:gd name="T0" fmla="*/ 146 w 146"/>
                    <a:gd name="T1" fmla="*/ 7 h 52"/>
                    <a:gd name="T2" fmla="*/ 146 w 146"/>
                    <a:gd name="T3" fmla="*/ 7 h 52"/>
                    <a:gd name="T4" fmla="*/ 0 w 146"/>
                    <a:gd name="T5" fmla="*/ 0 h 52"/>
                    <a:gd name="T6" fmla="*/ 0 w 146"/>
                    <a:gd name="T7" fmla="*/ 0 h 52"/>
                    <a:gd name="T8" fmla="*/ 14 w 146"/>
                    <a:gd name="T9" fmla="*/ 52 h 52"/>
                    <a:gd name="T10" fmla="*/ 146 w 146"/>
                    <a:gd name="T11" fmla="*/ 7 h 52"/>
                    <a:gd name="T12" fmla="*/ 146 w 146"/>
                    <a:gd name="T13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2">
                      <a:moveTo>
                        <a:pt x="146" y="7"/>
                      </a:moveTo>
                      <a:lnTo>
                        <a:pt x="146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52"/>
                      </a:lnTo>
                      <a:lnTo>
                        <a:pt x="146" y="7"/>
                      </a:lnTo>
                      <a:lnTo>
                        <a:pt x="146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4" name="Freeform 1048"/>
                <p:cNvSpPr>
                  <a:spLocks/>
                </p:cNvSpPr>
                <p:nvPr/>
              </p:nvSpPr>
              <p:spPr bwMode="auto">
                <a:xfrm>
                  <a:off x="4834" y="2082"/>
                  <a:ext cx="74" cy="23"/>
                </a:xfrm>
                <a:custGeom>
                  <a:avLst/>
                  <a:gdLst>
                    <a:gd name="T0" fmla="*/ 146 w 146"/>
                    <a:gd name="T1" fmla="*/ 45 h 45"/>
                    <a:gd name="T2" fmla="*/ 146 w 146"/>
                    <a:gd name="T3" fmla="*/ 45 h 45"/>
                    <a:gd name="T4" fmla="*/ 131 w 146"/>
                    <a:gd name="T5" fmla="*/ 0 h 45"/>
                    <a:gd name="T6" fmla="*/ 131 w 146"/>
                    <a:gd name="T7" fmla="*/ 0 h 45"/>
                    <a:gd name="T8" fmla="*/ 0 w 146"/>
                    <a:gd name="T9" fmla="*/ 38 h 45"/>
                    <a:gd name="T10" fmla="*/ 146 w 146"/>
                    <a:gd name="T11" fmla="*/ 45 h 45"/>
                    <a:gd name="T12" fmla="*/ 146 w 146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5">
                      <a:moveTo>
                        <a:pt x="146" y="45"/>
                      </a:moveTo>
                      <a:lnTo>
                        <a:pt x="146" y="45"/>
                      </a:lnTo>
                      <a:lnTo>
                        <a:pt x="131" y="0"/>
                      </a:lnTo>
                      <a:lnTo>
                        <a:pt x="131" y="0"/>
                      </a:lnTo>
                      <a:lnTo>
                        <a:pt x="0" y="38"/>
                      </a:lnTo>
                      <a:lnTo>
                        <a:pt x="146" y="45"/>
                      </a:lnTo>
                      <a:lnTo>
                        <a:pt x="146" y="45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5" name="Freeform 1049"/>
                <p:cNvSpPr>
                  <a:spLocks/>
                </p:cNvSpPr>
                <p:nvPr/>
              </p:nvSpPr>
              <p:spPr bwMode="auto">
                <a:xfrm>
                  <a:off x="4834" y="2082"/>
                  <a:ext cx="74" cy="23"/>
                </a:xfrm>
                <a:custGeom>
                  <a:avLst/>
                  <a:gdLst>
                    <a:gd name="T0" fmla="*/ 146 w 146"/>
                    <a:gd name="T1" fmla="*/ 45 h 45"/>
                    <a:gd name="T2" fmla="*/ 146 w 146"/>
                    <a:gd name="T3" fmla="*/ 45 h 45"/>
                    <a:gd name="T4" fmla="*/ 131 w 146"/>
                    <a:gd name="T5" fmla="*/ 0 h 45"/>
                    <a:gd name="T6" fmla="*/ 131 w 146"/>
                    <a:gd name="T7" fmla="*/ 0 h 45"/>
                    <a:gd name="T8" fmla="*/ 0 w 146"/>
                    <a:gd name="T9" fmla="*/ 38 h 45"/>
                    <a:gd name="T10" fmla="*/ 146 w 146"/>
                    <a:gd name="T11" fmla="*/ 45 h 45"/>
                    <a:gd name="T12" fmla="*/ 146 w 146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5">
                      <a:moveTo>
                        <a:pt x="146" y="45"/>
                      </a:moveTo>
                      <a:lnTo>
                        <a:pt x="146" y="45"/>
                      </a:lnTo>
                      <a:lnTo>
                        <a:pt x="131" y="0"/>
                      </a:lnTo>
                      <a:lnTo>
                        <a:pt x="131" y="0"/>
                      </a:lnTo>
                      <a:lnTo>
                        <a:pt x="0" y="38"/>
                      </a:lnTo>
                      <a:lnTo>
                        <a:pt x="146" y="45"/>
                      </a:lnTo>
                      <a:lnTo>
                        <a:pt x="146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6" name="Freeform 1050"/>
                <p:cNvSpPr>
                  <a:spLocks/>
                </p:cNvSpPr>
                <p:nvPr/>
              </p:nvSpPr>
              <p:spPr bwMode="auto">
                <a:xfrm>
                  <a:off x="4826" y="2082"/>
                  <a:ext cx="74" cy="19"/>
                </a:xfrm>
                <a:custGeom>
                  <a:avLst/>
                  <a:gdLst>
                    <a:gd name="T0" fmla="*/ 146 w 146"/>
                    <a:gd name="T1" fmla="*/ 0 h 38"/>
                    <a:gd name="T2" fmla="*/ 146 w 146"/>
                    <a:gd name="T3" fmla="*/ 0 h 38"/>
                    <a:gd name="T4" fmla="*/ 0 w 146"/>
                    <a:gd name="T5" fmla="*/ 0 h 38"/>
                    <a:gd name="T6" fmla="*/ 0 w 146"/>
                    <a:gd name="T7" fmla="*/ 0 h 38"/>
                    <a:gd name="T8" fmla="*/ 15 w 146"/>
                    <a:gd name="T9" fmla="*/ 38 h 38"/>
                    <a:gd name="T10" fmla="*/ 146 w 146"/>
                    <a:gd name="T11" fmla="*/ 0 h 38"/>
                    <a:gd name="T12" fmla="*/ 146 w 146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38">
                      <a:moveTo>
                        <a:pt x="146" y="0"/>
                      </a:moveTo>
                      <a:lnTo>
                        <a:pt x="146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38"/>
                      </a:lnTo>
                      <a:lnTo>
                        <a:pt x="146" y="0"/>
                      </a:lnTo>
                      <a:lnTo>
                        <a:pt x="146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7" name="Freeform 1051"/>
                <p:cNvSpPr>
                  <a:spLocks/>
                </p:cNvSpPr>
                <p:nvPr/>
              </p:nvSpPr>
              <p:spPr bwMode="auto">
                <a:xfrm>
                  <a:off x="4826" y="2082"/>
                  <a:ext cx="74" cy="19"/>
                </a:xfrm>
                <a:custGeom>
                  <a:avLst/>
                  <a:gdLst>
                    <a:gd name="T0" fmla="*/ 146 w 146"/>
                    <a:gd name="T1" fmla="*/ 0 h 38"/>
                    <a:gd name="T2" fmla="*/ 146 w 146"/>
                    <a:gd name="T3" fmla="*/ 0 h 38"/>
                    <a:gd name="T4" fmla="*/ 0 w 146"/>
                    <a:gd name="T5" fmla="*/ 0 h 38"/>
                    <a:gd name="T6" fmla="*/ 0 w 146"/>
                    <a:gd name="T7" fmla="*/ 0 h 38"/>
                    <a:gd name="T8" fmla="*/ 15 w 146"/>
                    <a:gd name="T9" fmla="*/ 38 h 38"/>
                    <a:gd name="T10" fmla="*/ 146 w 146"/>
                    <a:gd name="T11" fmla="*/ 0 h 38"/>
                    <a:gd name="T12" fmla="*/ 146 w 146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38">
                      <a:moveTo>
                        <a:pt x="146" y="0"/>
                      </a:moveTo>
                      <a:lnTo>
                        <a:pt x="146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38"/>
                      </a:lnTo>
                      <a:lnTo>
                        <a:pt x="146" y="0"/>
                      </a:lnTo>
                      <a:lnTo>
                        <a:pt x="14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8" name="Freeform 1052"/>
                <p:cNvSpPr>
                  <a:spLocks/>
                </p:cNvSpPr>
                <p:nvPr/>
              </p:nvSpPr>
              <p:spPr bwMode="auto">
                <a:xfrm>
                  <a:off x="4826" y="2060"/>
                  <a:ext cx="74" cy="22"/>
                </a:xfrm>
                <a:custGeom>
                  <a:avLst/>
                  <a:gdLst>
                    <a:gd name="T0" fmla="*/ 146 w 146"/>
                    <a:gd name="T1" fmla="*/ 44 h 44"/>
                    <a:gd name="T2" fmla="*/ 146 w 146"/>
                    <a:gd name="T3" fmla="*/ 44 h 44"/>
                    <a:gd name="T4" fmla="*/ 131 w 146"/>
                    <a:gd name="T5" fmla="*/ 0 h 44"/>
                    <a:gd name="T6" fmla="*/ 131 w 146"/>
                    <a:gd name="T7" fmla="*/ 0 h 44"/>
                    <a:gd name="T8" fmla="*/ 0 w 146"/>
                    <a:gd name="T9" fmla="*/ 44 h 44"/>
                    <a:gd name="T10" fmla="*/ 146 w 146"/>
                    <a:gd name="T11" fmla="*/ 44 h 44"/>
                    <a:gd name="T12" fmla="*/ 146 w 146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4">
                      <a:moveTo>
                        <a:pt x="146" y="44"/>
                      </a:moveTo>
                      <a:lnTo>
                        <a:pt x="146" y="44"/>
                      </a:lnTo>
                      <a:lnTo>
                        <a:pt x="131" y="0"/>
                      </a:lnTo>
                      <a:lnTo>
                        <a:pt x="131" y="0"/>
                      </a:lnTo>
                      <a:lnTo>
                        <a:pt x="0" y="44"/>
                      </a:lnTo>
                      <a:lnTo>
                        <a:pt x="146" y="44"/>
                      </a:lnTo>
                      <a:lnTo>
                        <a:pt x="146" y="4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9" name="Freeform 1053"/>
                <p:cNvSpPr>
                  <a:spLocks/>
                </p:cNvSpPr>
                <p:nvPr/>
              </p:nvSpPr>
              <p:spPr bwMode="auto">
                <a:xfrm>
                  <a:off x="4826" y="2060"/>
                  <a:ext cx="74" cy="22"/>
                </a:xfrm>
                <a:custGeom>
                  <a:avLst/>
                  <a:gdLst>
                    <a:gd name="T0" fmla="*/ 146 w 146"/>
                    <a:gd name="T1" fmla="*/ 44 h 44"/>
                    <a:gd name="T2" fmla="*/ 146 w 146"/>
                    <a:gd name="T3" fmla="*/ 44 h 44"/>
                    <a:gd name="T4" fmla="*/ 131 w 146"/>
                    <a:gd name="T5" fmla="*/ 0 h 44"/>
                    <a:gd name="T6" fmla="*/ 131 w 146"/>
                    <a:gd name="T7" fmla="*/ 0 h 44"/>
                    <a:gd name="T8" fmla="*/ 0 w 146"/>
                    <a:gd name="T9" fmla="*/ 44 h 44"/>
                    <a:gd name="T10" fmla="*/ 146 w 146"/>
                    <a:gd name="T11" fmla="*/ 44 h 44"/>
                    <a:gd name="T12" fmla="*/ 146 w 146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4">
                      <a:moveTo>
                        <a:pt x="146" y="44"/>
                      </a:moveTo>
                      <a:lnTo>
                        <a:pt x="146" y="44"/>
                      </a:lnTo>
                      <a:lnTo>
                        <a:pt x="131" y="0"/>
                      </a:lnTo>
                      <a:lnTo>
                        <a:pt x="131" y="0"/>
                      </a:lnTo>
                      <a:lnTo>
                        <a:pt x="0" y="44"/>
                      </a:lnTo>
                      <a:lnTo>
                        <a:pt x="146" y="44"/>
                      </a:lnTo>
                      <a:lnTo>
                        <a:pt x="146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0" name="Freeform 1054"/>
                <p:cNvSpPr>
                  <a:spLocks/>
                </p:cNvSpPr>
                <p:nvPr/>
              </p:nvSpPr>
              <p:spPr bwMode="auto">
                <a:xfrm>
                  <a:off x="4845" y="2056"/>
                  <a:ext cx="22" cy="11"/>
                </a:xfrm>
                <a:custGeom>
                  <a:avLst/>
                  <a:gdLst>
                    <a:gd name="T0" fmla="*/ 0 w 43"/>
                    <a:gd name="T1" fmla="*/ 22 h 22"/>
                    <a:gd name="T2" fmla="*/ 0 w 43"/>
                    <a:gd name="T3" fmla="*/ 22 h 22"/>
                    <a:gd name="T4" fmla="*/ 43 w 43"/>
                    <a:gd name="T5" fmla="*/ 0 h 22"/>
                    <a:gd name="T6" fmla="*/ 43 w 43"/>
                    <a:gd name="T7" fmla="*/ 0 h 22"/>
                    <a:gd name="T8" fmla="*/ 43 w 43"/>
                    <a:gd name="T9" fmla="*/ 0 h 22"/>
                    <a:gd name="T10" fmla="*/ 0 w 43"/>
                    <a:gd name="T11" fmla="*/ 22 h 22"/>
                    <a:gd name="T12" fmla="*/ 0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1" name="Freeform 1055"/>
                <p:cNvSpPr>
                  <a:spLocks/>
                </p:cNvSpPr>
                <p:nvPr/>
              </p:nvSpPr>
              <p:spPr bwMode="auto">
                <a:xfrm>
                  <a:off x="4845" y="2056"/>
                  <a:ext cx="22" cy="11"/>
                </a:xfrm>
                <a:custGeom>
                  <a:avLst/>
                  <a:gdLst>
                    <a:gd name="T0" fmla="*/ 0 w 43"/>
                    <a:gd name="T1" fmla="*/ 22 h 22"/>
                    <a:gd name="T2" fmla="*/ 0 w 43"/>
                    <a:gd name="T3" fmla="*/ 22 h 22"/>
                    <a:gd name="T4" fmla="*/ 43 w 43"/>
                    <a:gd name="T5" fmla="*/ 0 h 22"/>
                    <a:gd name="T6" fmla="*/ 43 w 43"/>
                    <a:gd name="T7" fmla="*/ 0 h 22"/>
                    <a:gd name="T8" fmla="*/ 43 w 43"/>
                    <a:gd name="T9" fmla="*/ 0 h 22"/>
                    <a:gd name="T10" fmla="*/ 0 w 43"/>
                    <a:gd name="T11" fmla="*/ 22 h 22"/>
                    <a:gd name="T12" fmla="*/ 0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2" name="Freeform 1056"/>
                <p:cNvSpPr>
                  <a:spLocks/>
                </p:cNvSpPr>
                <p:nvPr/>
              </p:nvSpPr>
              <p:spPr bwMode="auto">
                <a:xfrm>
                  <a:off x="4845" y="2056"/>
                  <a:ext cx="22" cy="11"/>
                </a:xfrm>
                <a:custGeom>
                  <a:avLst/>
                  <a:gdLst>
                    <a:gd name="T0" fmla="*/ 0 w 43"/>
                    <a:gd name="T1" fmla="*/ 22 h 22"/>
                    <a:gd name="T2" fmla="*/ 0 w 43"/>
                    <a:gd name="T3" fmla="*/ 22 h 22"/>
                    <a:gd name="T4" fmla="*/ 0 w 43"/>
                    <a:gd name="T5" fmla="*/ 15 h 22"/>
                    <a:gd name="T6" fmla="*/ 0 w 43"/>
                    <a:gd name="T7" fmla="*/ 15 h 22"/>
                    <a:gd name="T8" fmla="*/ 43 w 43"/>
                    <a:gd name="T9" fmla="*/ 0 h 22"/>
                    <a:gd name="T10" fmla="*/ 0 w 43"/>
                    <a:gd name="T11" fmla="*/ 22 h 22"/>
                    <a:gd name="T12" fmla="*/ 0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3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3" name="Freeform 1057"/>
                <p:cNvSpPr>
                  <a:spLocks/>
                </p:cNvSpPr>
                <p:nvPr/>
              </p:nvSpPr>
              <p:spPr bwMode="auto">
                <a:xfrm>
                  <a:off x="4845" y="2056"/>
                  <a:ext cx="22" cy="11"/>
                </a:xfrm>
                <a:custGeom>
                  <a:avLst/>
                  <a:gdLst>
                    <a:gd name="T0" fmla="*/ 0 w 43"/>
                    <a:gd name="T1" fmla="*/ 22 h 22"/>
                    <a:gd name="T2" fmla="*/ 0 w 43"/>
                    <a:gd name="T3" fmla="*/ 22 h 22"/>
                    <a:gd name="T4" fmla="*/ 0 w 43"/>
                    <a:gd name="T5" fmla="*/ 15 h 22"/>
                    <a:gd name="T6" fmla="*/ 0 w 43"/>
                    <a:gd name="T7" fmla="*/ 15 h 22"/>
                    <a:gd name="T8" fmla="*/ 43 w 43"/>
                    <a:gd name="T9" fmla="*/ 0 h 22"/>
                    <a:gd name="T10" fmla="*/ 0 w 43"/>
                    <a:gd name="T11" fmla="*/ 22 h 22"/>
                    <a:gd name="T12" fmla="*/ 0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3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4" name="Freeform 1058"/>
                <p:cNvSpPr>
                  <a:spLocks/>
                </p:cNvSpPr>
                <p:nvPr/>
              </p:nvSpPr>
              <p:spPr bwMode="auto">
                <a:xfrm>
                  <a:off x="4845" y="2056"/>
                  <a:ext cx="22" cy="11"/>
                </a:xfrm>
                <a:custGeom>
                  <a:avLst/>
                  <a:gdLst>
                    <a:gd name="T0" fmla="*/ 0 w 43"/>
                    <a:gd name="T1" fmla="*/ 22 h 22"/>
                    <a:gd name="T2" fmla="*/ 0 w 43"/>
                    <a:gd name="T3" fmla="*/ 22 h 22"/>
                    <a:gd name="T4" fmla="*/ 43 w 43"/>
                    <a:gd name="T5" fmla="*/ 0 h 22"/>
                    <a:gd name="T6" fmla="*/ 43 w 43"/>
                    <a:gd name="T7" fmla="*/ 0 h 22"/>
                    <a:gd name="T8" fmla="*/ 43 w 43"/>
                    <a:gd name="T9" fmla="*/ 0 h 22"/>
                    <a:gd name="T10" fmla="*/ 0 w 43"/>
                    <a:gd name="T11" fmla="*/ 22 h 22"/>
                    <a:gd name="T12" fmla="*/ 0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5" name="Freeform 1059"/>
                <p:cNvSpPr>
                  <a:spLocks/>
                </p:cNvSpPr>
                <p:nvPr/>
              </p:nvSpPr>
              <p:spPr bwMode="auto">
                <a:xfrm>
                  <a:off x="4845" y="2056"/>
                  <a:ext cx="22" cy="11"/>
                </a:xfrm>
                <a:custGeom>
                  <a:avLst/>
                  <a:gdLst>
                    <a:gd name="T0" fmla="*/ 0 w 43"/>
                    <a:gd name="T1" fmla="*/ 22 h 22"/>
                    <a:gd name="T2" fmla="*/ 0 w 43"/>
                    <a:gd name="T3" fmla="*/ 22 h 22"/>
                    <a:gd name="T4" fmla="*/ 43 w 43"/>
                    <a:gd name="T5" fmla="*/ 0 h 22"/>
                    <a:gd name="T6" fmla="*/ 43 w 43"/>
                    <a:gd name="T7" fmla="*/ 0 h 22"/>
                    <a:gd name="T8" fmla="*/ 43 w 43"/>
                    <a:gd name="T9" fmla="*/ 0 h 22"/>
                    <a:gd name="T10" fmla="*/ 0 w 43"/>
                    <a:gd name="T11" fmla="*/ 22 h 22"/>
                    <a:gd name="T12" fmla="*/ 0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6" name="Freeform 1060"/>
                <p:cNvSpPr>
                  <a:spLocks/>
                </p:cNvSpPr>
                <p:nvPr/>
              </p:nvSpPr>
              <p:spPr bwMode="auto">
                <a:xfrm>
                  <a:off x="4845" y="2056"/>
                  <a:ext cx="22" cy="11"/>
                </a:xfrm>
                <a:custGeom>
                  <a:avLst/>
                  <a:gdLst>
                    <a:gd name="T0" fmla="*/ 0 w 43"/>
                    <a:gd name="T1" fmla="*/ 22 h 22"/>
                    <a:gd name="T2" fmla="*/ 0 w 43"/>
                    <a:gd name="T3" fmla="*/ 22 h 22"/>
                    <a:gd name="T4" fmla="*/ 0 w 43"/>
                    <a:gd name="T5" fmla="*/ 15 h 22"/>
                    <a:gd name="T6" fmla="*/ 0 w 43"/>
                    <a:gd name="T7" fmla="*/ 15 h 22"/>
                    <a:gd name="T8" fmla="*/ 43 w 43"/>
                    <a:gd name="T9" fmla="*/ 0 h 22"/>
                    <a:gd name="T10" fmla="*/ 0 w 43"/>
                    <a:gd name="T11" fmla="*/ 22 h 22"/>
                    <a:gd name="T12" fmla="*/ 0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3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7" name="Freeform 1061"/>
                <p:cNvSpPr>
                  <a:spLocks/>
                </p:cNvSpPr>
                <p:nvPr/>
              </p:nvSpPr>
              <p:spPr bwMode="auto">
                <a:xfrm>
                  <a:off x="4845" y="2056"/>
                  <a:ext cx="22" cy="11"/>
                </a:xfrm>
                <a:custGeom>
                  <a:avLst/>
                  <a:gdLst>
                    <a:gd name="T0" fmla="*/ 0 w 43"/>
                    <a:gd name="T1" fmla="*/ 22 h 22"/>
                    <a:gd name="T2" fmla="*/ 0 w 43"/>
                    <a:gd name="T3" fmla="*/ 22 h 22"/>
                    <a:gd name="T4" fmla="*/ 0 w 43"/>
                    <a:gd name="T5" fmla="*/ 15 h 22"/>
                    <a:gd name="T6" fmla="*/ 0 w 43"/>
                    <a:gd name="T7" fmla="*/ 15 h 22"/>
                    <a:gd name="T8" fmla="*/ 43 w 43"/>
                    <a:gd name="T9" fmla="*/ 0 h 22"/>
                    <a:gd name="T10" fmla="*/ 0 w 43"/>
                    <a:gd name="T11" fmla="*/ 22 h 22"/>
                    <a:gd name="T12" fmla="*/ 0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3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8" name="Freeform 1062"/>
                <p:cNvSpPr>
                  <a:spLocks/>
                </p:cNvSpPr>
                <p:nvPr/>
              </p:nvSpPr>
              <p:spPr bwMode="auto">
                <a:xfrm>
                  <a:off x="4838" y="2022"/>
                  <a:ext cx="25" cy="30"/>
                </a:xfrm>
                <a:custGeom>
                  <a:avLst/>
                  <a:gdLst>
                    <a:gd name="T0" fmla="*/ 0 w 51"/>
                    <a:gd name="T1" fmla="*/ 59 h 59"/>
                    <a:gd name="T2" fmla="*/ 0 w 51"/>
                    <a:gd name="T3" fmla="*/ 59 h 59"/>
                    <a:gd name="T4" fmla="*/ 37 w 51"/>
                    <a:gd name="T5" fmla="*/ 0 h 59"/>
                    <a:gd name="T6" fmla="*/ 37 w 51"/>
                    <a:gd name="T7" fmla="*/ 0 h 59"/>
                    <a:gd name="T8" fmla="*/ 51 w 51"/>
                    <a:gd name="T9" fmla="*/ 37 h 59"/>
                    <a:gd name="T10" fmla="*/ 0 w 51"/>
                    <a:gd name="T11" fmla="*/ 59 h 59"/>
                    <a:gd name="T12" fmla="*/ 0 w 51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9">
                      <a:moveTo>
                        <a:pt x="0" y="59"/>
                      </a:moveTo>
                      <a:lnTo>
                        <a:pt x="0" y="59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51" y="37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9" name="Freeform 1063"/>
                <p:cNvSpPr>
                  <a:spLocks/>
                </p:cNvSpPr>
                <p:nvPr/>
              </p:nvSpPr>
              <p:spPr bwMode="auto">
                <a:xfrm>
                  <a:off x="4838" y="2022"/>
                  <a:ext cx="25" cy="30"/>
                </a:xfrm>
                <a:custGeom>
                  <a:avLst/>
                  <a:gdLst>
                    <a:gd name="T0" fmla="*/ 0 w 51"/>
                    <a:gd name="T1" fmla="*/ 59 h 59"/>
                    <a:gd name="T2" fmla="*/ 0 w 51"/>
                    <a:gd name="T3" fmla="*/ 59 h 59"/>
                    <a:gd name="T4" fmla="*/ 37 w 51"/>
                    <a:gd name="T5" fmla="*/ 0 h 59"/>
                    <a:gd name="T6" fmla="*/ 37 w 51"/>
                    <a:gd name="T7" fmla="*/ 0 h 59"/>
                    <a:gd name="T8" fmla="*/ 51 w 51"/>
                    <a:gd name="T9" fmla="*/ 37 h 59"/>
                    <a:gd name="T10" fmla="*/ 0 w 51"/>
                    <a:gd name="T11" fmla="*/ 59 h 59"/>
                    <a:gd name="T12" fmla="*/ 0 w 51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9">
                      <a:moveTo>
                        <a:pt x="0" y="59"/>
                      </a:moveTo>
                      <a:lnTo>
                        <a:pt x="0" y="59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51" y="37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0" name="Freeform 1064"/>
                <p:cNvSpPr>
                  <a:spLocks/>
                </p:cNvSpPr>
                <p:nvPr/>
              </p:nvSpPr>
              <p:spPr bwMode="auto">
                <a:xfrm>
                  <a:off x="4830" y="2022"/>
                  <a:ext cx="26" cy="30"/>
                </a:xfrm>
                <a:custGeom>
                  <a:avLst/>
                  <a:gdLst>
                    <a:gd name="T0" fmla="*/ 15 w 52"/>
                    <a:gd name="T1" fmla="*/ 59 h 59"/>
                    <a:gd name="T2" fmla="*/ 15 w 52"/>
                    <a:gd name="T3" fmla="*/ 59 h 59"/>
                    <a:gd name="T4" fmla="*/ 0 w 52"/>
                    <a:gd name="T5" fmla="*/ 22 h 59"/>
                    <a:gd name="T6" fmla="*/ 0 w 52"/>
                    <a:gd name="T7" fmla="*/ 22 h 59"/>
                    <a:gd name="T8" fmla="*/ 52 w 52"/>
                    <a:gd name="T9" fmla="*/ 0 h 59"/>
                    <a:gd name="T10" fmla="*/ 15 w 52"/>
                    <a:gd name="T11" fmla="*/ 59 h 59"/>
                    <a:gd name="T12" fmla="*/ 15 w 5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52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1" name="Freeform 1065"/>
                <p:cNvSpPr>
                  <a:spLocks/>
                </p:cNvSpPr>
                <p:nvPr/>
              </p:nvSpPr>
              <p:spPr bwMode="auto">
                <a:xfrm>
                  <a:off x="4830" y="2022"/>
                  <a:ext cx="26" cy="30"/>
                </a:xfrm>
                <a:custGeom>
                  <a:avLst/>
                  <a:gdLst>
                    <a:gd name="T0" fmla="*/ 15 w 52"/>
                    <a:gd name="T1" fmla="*/ 59 h 59"/>
                    <a:gd name="T2" fmla="*/ 15 w 52"/>
                    <a:gd name="T3" fmla="*/ 59 h 59"/>
                    <a:gd name="T4" fmla="*/ 0 w 52"/>
                    <a:gd name="T5" fmla="*/ 22 h 59"/>
                    <a:gd name="T6" fmla="*/ 0 w 52"/>
                    <a:gd name="T7" fmla="*/ 22 h 59"/>
                    <a:gd name="T8" fmla="*/ 52 w 52"/>
                    <a:gd name="T9" fmla="*/ 0 h 59"/>
                    <a:gd name="T10" fmla="*/ 15 w 52"/>
                    <a:gd name="T11" fmla="*/ 59 h 59"/>
                    <a:gd name="T12" fmla="*/ 15 w 5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52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2" name="Freeform 1066"/>
                <p:cNvSpPr>
                  <a:spLocks/>
                </p:cNvSpPr>
                <p:nvPr/>
              </p:nvSpPr>
              <p:spPr bwMode="auto">
                <a:xfrm>
                  <a:off x="4830" y="2014"/>
                  <a:ext cx="19" cy="11"/>
                </a:xfrm>
                <a:custGeom>
                  <a:avLst/>
                  <a:gdLst>
                    <a:gd name="T0" fmla="*/ 0 w 37"/>
                    <a:gd name="T1" fmla="*/ 22 h 22"/>
                    <a:gd name="T2" fmla="*/ 0 w 37"/>
                    <a:gd name="T3" fmla="*/ 22 h 22"/>
                    <a:gd name="T4" fmla="*/ 37 w 37"/>
                    <a:gd name="T5" fmla="*/ 0 h 22"/>
                    <a:gd name="T6" fmla="*/ 37 w 37"/>
                    <a:gd name="T7" fmla="*/ 0 h 22"/>
                    <a:gd name="T8" fmla="*/ 37 w 37"/>
                    <a:gd name="T9" fmla="*/ 0 h 22"/>
                    <a:gd name="T10" fmla="*/ 0 w 37"/>
                    <a:gd name="T11" fmla="*/ 22 h 22"/>
                    <a:gd name="T12" fmla="*/ 0 w 37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3" name="Freeform 1067"/>
                <p:cNvSpPr>
                  <a:spLocks/>
                </p:cNvSpPr>
                <p:nvPr/>
              </p:nvSpPr>
              <p:spPr bwMode="auto">
                <a:xfrm>
                  <a:off x="4830" y="2014"/>
                  <a:ext cx="19" cy="11"/>
                </a:xfrm>
                <a:custGeom>
                  <a:avLst/>
                  <a:gdLst>
                    <a:gd name="T0" fmla="*/ 0 w 37"/>
                    <a:gd name="T1" fmla="*/ 22 h 22"/>
                    <a:gd name="T2" fmla="*/ 0 w 37"/>
                    <a:gd name="T3" fmla="*/ 22 h 22"/>
                    <a:gd name="T4" fmla="*/ 37 w 37"/>
                    <a:gd name="T5" fmla="*/ 0 h 22"/>
                    <a:gd name="T6" fmla="*/ 37 w 37"/>
                    <a:gd name="T7" fmla="*/ 0 h 22"/>
                    <a:gd name="T8" fmla="*/ 37 w 37"/>
                    <a:gd name="T9" fmla="*/ 0 h 22"/>
                    <a:gd name="T10" fmla="*/ 0 w 37"/>
                    <a:gd name="T11" fmla="*/ 22 h 22"/>
                    <a:gd name="T12" fmla="*/ 0 w 37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4" name="Freeform 1068"/>
                <p:cNvSpPr>
                  <a:spLocks/>
                </p:cNvSpPr>
                <p:nvPr/>
              </p:nvSpPr>
              <p:spPr bwMode="auto">
                <a:xfrm>
                  <a:off x="4826" y="2014"/>
                  <a:ext cx="23" cy="11"/>
                </a:xfrm>
                <a:custGeom>
                  <a:avLst/>
                  <a:gdLst>
                    <a:gd name="T0" fmla="*/ 7 w 44"/>
                    <a:gd name="T1" fmla="*/ 22 h 22"/>
                    <a:gd name="T2" fmla="*/ 7 w 44"/>
                    <a:gd name="T3" fmla="*/ 22 h 22"/>
                    <a:gd name="T4" fmla="*/ 0 w 44"/>
                    <a:gd name="T5" fmla="*/ 15 h 22"/>
                    <a:gd name="T6" fmla="*/ 0 w 44"/>
                    <a:gd name="T7" fmla="*/ 15 h 22"/>
                    <a:gd name="T8" fmla="*/ 44 w 44"/>
                    <a:gd name="T9" fmla="*/ 0 h 22"/>
                    <a:gd name="T10" fmla="*/ 7 w 44"/>
                    <a:gd name="T11" fmla="*/ 22 h 22"/>
                    <a:gd name="T12" fmla="*/ 7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7" y="22"/>
                      </a:moveTo>
                      <a:lnTo>
                        <a:pt x="7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7" y="22"/>
                      </a:lnTo>
                      <a:lnTo>
                        <a:pt x="7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5" name="Freeform 1069"/>
                <p:cNvSpPr>
                  <a:spLocks/>
                </p:cNvSpPr>
                <p:nvPr/>
              </p:nvSpPr>
              <p:spPr bwMode="auto">
                <a:xfrm>
                  <a:off x="4826" y="2014"/>
                  <a:ext cx="23" cy="11"/>
                </a:xfrm>
                <a:custGeom>
                  <a:avLst/>
                  <a:gdLst>
                    <a:gd name="T0" fmla="*/ 7 w 44"/>
                    <a:gd name="T1" fmla="*/ 22 h 22"/>
                    <a:gd name="T2" fmla="*/ 7 w 44"/>
                    <a:gd name="T3" fmla="*/ 22 h 22"/>
                    <a:gd name="T4" fmla="*/ 0 w 44"/>
                    <a:gd name="T5" fmla="*/ 15 h 22"/>
                    <a:gd name="T6" fmla="*/ 0 w 44"/>
                    <a:gd name="T7" fmla="*/ 15 h 22"/>
                    <a:gd name="T8" fmla="*/ 44 w 44"/>
                    <a:gd name="T9" fmla="*/ 0 h 22"/>
                    <a:gd name="T10" fmla="*/ 7 w 44"/>
                    <a:gd name="T11" fmla="*/ 22 h 22"/>
                    <a:gd name="T12" fmla="*/ 7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7" y="22"/>
                      </a:moveTo>
                      <a:lnTo>
                        <a:pt x="7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7" y="22"/>
                      </a:lnTo>
                      <a:lnTo>
                        <a:pt x="7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6" name="Freeform 1070"/>
                <p:cNvSpPr>
                  <a:spLocks/>
                </p:cNvSpPr>
                <p:nvPr/>
              </p:nvSpPr>
              <p:spPr bwMode="auto">
                <a:xfrm>
                  <a:off x="4830" y="2014"/>
                  <a:ext cx="19" cy="11"/>
                </a:xfrm>
                <a:custGeom>
                  <a:avLst/>
                  <a:gdLst>
                    <a:gd name="T0" fmla="*/ 0 w 37"/>
                    <a:gd name="T1" fmla="*/ 22 h 22"/>
                    <a:gd name="T2" fmla="*/ 0 w 37"/>
                    <a:gd name="T3" fmla="*/ 22 h 22"/>
                    <a:gd name="T4" fmla="*/ 37 w 37"/>
                    <a:gd name="T5" fmla="*/ 0 h 22"/>
                    <a:gd name="T6" fmla="*/ 37 w 37"/>
                    <a:gd name="T7" fmla="*/ 0 h 22"/>
                    <a:gd name="T8" fmla="*/ 37 w 37"/>
                    <a:gd name="T9" fmla="*/ 0 h 22"/>
                    <a:gd name="T10" fmla="*/ 0 w 37"/>
                    <a:gd name="T11" fmla="*/ 22 h 22"/>
                    <a:gd name="T12" fmla="*/ 0 w 37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7" name="Freeform 1071"/>
                <p:cNvSpPr>
                  <a:spLocks/>
                </p:cNvSpPr>
                <p:nvPr/>
              </p:nvSpPr>
              <p:spPr bwMode="auto">
                <a:xfrm>
                  <a:off x="4830" y="2014"/>
                  <a:ext cx="19" cy="11"/>
                </a:xfrm>
                <a:custGeom>
                  <a:avLst/>
                  <a:gdLst>
                    <a:gd name="T0" fmla="*/ 0 w 37"/>
                    <a:gd name="T1" fmla="*/ 22 h 22"/>
                    <a:gd name="T2" fmla="*/ 0 w 37"/>
                    <a:gd name="T3" fmla="*/ 22 h 22"/>
                    <a:gd name="T4" fmla="*/ 37 w 37"/>
                    <a:gd name="T5" fmla="*/ 0 h 22"/>
                    <a:gd name="T6" fmla="*/ 37 w 37"/>
                    <a:gd name="T7" fmla="*/ 0 h 22"/>
                    <a:gd name="T8" fmla="*/ 37 w 37"/>
                    <a:gd name="T9" fmla="*/ 0 h 22"/>
                    <a:gd name="T10" fmla="*/ 0 w 37"/>
                    <a:gd name="T11" fmla="*/ 22 h 22"/>
                    <a:gd name="T12" fmla="*/ 0 w 37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8" name="Freeform 1072"/>
                <p:cNvSpPr>
                  <a:spLocks/>
                </p:cNvSpPr>
                <p:nvPr/>
              </p:nvSpPr>
              <p:spPr bwMode="auto">
                <a:xfrm>
                  <a:off x="4826" y="2014"/>
                  <a:ext cx="23" cy="11"/>
                </a:xfrm>
                <a:custGeom>
                  <a:avLst/>
                  <a:gdLst>
                    <a:gd name="T0" fmla="*/ 7 w 44"/>
                    <a:gd name="T1" fmla="*/ 22 h 22"/>
                    <a:gd name="T2" fmla="*/ 7 w 44"/>
                    <a:gd name="T3" fmla="*/ 22 h 22"/>
                    <a:gd name="T4" fmla="*/ 0 w 44"/>
                    <a:gd name="T5" fmla="*/ 15 h 22"/>
                    <a:gd name="T6" fmla="*/ 0 w 44"/>
                    <a:gd name="T7" fmla="*/ 15 h 22"/>
                    <a:gd name="T8" fmla="*/ 44 w 44"/>
                    <a:gd name="T9" fmla="*/ 0 h 22"/>
                    <a:gd name="T10" fmla="*/ 7 w 44"/>
                    <a:gd name="T11" fmla="*/ 22 h 22"/>
                    <a:gd name="T12" fmla="*/ 7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7" y="22"/>
                      </a:moveTo>
                      <a:lnTo>
                        <a:pt x="7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7" y="22"/>
                      </a:lnTo>
                      <a:lnTo>
                        <a:pt x="7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9" name="Freeform 1073"/>
                <p:cNvSpPr>
                  <a:spLocks/>
                </p:cNvSpPr>
                <p:nvPr/>
              </p:nvSpPr>
              <p:spPr bwMode="auto">
                <a:xfrm>
                  <a:off x="4826" y="2014"/>
                  <a:ext cx="23" cy="11"/>
                </a:xfrm>
                <a:custGeom>
                  <a:avLst/>
                  <a:gdLst>
                    <a:gd name="T0" fmla="*/ 7 w 44"/>
                    <a:gd name="T1" fmla="*/ 22 h 22"/>
                    <a:gd name="T2" fmla="*/ 7 w 44"/>
                    <a:gd name="T3" fmla="*/ 22 h 22"/>
                    <a:gd name="T4" fmla="*/ 0 w 44"/>
                    <a:gd name="T5" fmla="*/ 15 h 22"/>
                    <a:gd name="T6" fmla="*/ 0 w 44"/>
                    <a:gd name="T7" fmla="*/ 15 h 22"/>
                    <a:gd name="T8" fmla="*/ 44 w 44"/>
                    <a:gd name="T9" fmla="*/ 0 h 22"/>
                    <a:gd name="T10" fmla="*/ 7 w 44"/>
                    <a:gd name="T11" fmla="*/ 22 h 22"/>
                    <a:gd name="T12" fmla="*/ 7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7" y="22"/>
                      </a:moveTo>
                      <a:lnTo>
                        <a:pt x="7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7" y="22"/>
                      </a:lnTo>
                      <a:lnTo>
                        <a:pt x="7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0" name="Freeform 1074"/>
                <p:cNvSpPr>
                  <a:spLocks/>
                </p:cNvSpPr>
                <p:nvPr/>
              </p:nvSpPr>
              <p:spPr bwMode="auto">
                <a:xfrm>
                  <a:off x="4823" y="1995"/>
                  <a:ext cx="26" cy="19"/>
                </a:xfrm>
                <a:custGeom>
                  <a:avLst/>
                  <a:gdLst>
                    <a:gd name="T0" fmla="*/ 0 w 51"/>
                    <a:gd name="T1" fmla="*/ 38 h 38"/>
                    <a:gd name="T2" fmla="*/ 0 w 51"/>
                    <a:gd name="T3" fmla="*/ 38 h 38"/>
                    <a:gd name="T4" fmla="*/ 44 w 51"/>
                    <a:gd name="T5" fmla="*/ 0 h 38"/>
                    <a:gd name="T6" fmla="*/ 44 w 51"/>
                    <a:gd name="T7" fmla="*/ 0 h 38"/>
                    <a:gd name="T8" fmla="*/ 51 w 51"/>
                    <a:gd name="T9" fmla="*/ 23 h 38"/>
                    <a:gd name="T10" fmla="*/ 0 w 51"/>
                    <a:gd name="T11" fmla="*/ 38 h 38"/>
                    <a:gd name="T12" fmla="*/ 0 w 51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1" y="23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1" name="Freeform 1075"/>
                <p:cNvSpPr>
                  <a:spLocks/>
                </p:cNvSpPr>
                <p:nvPr/>
              </p:nvSpPr>
              <p:spPr bwMode="auto">
                <a:xfrm>
                  <a:off x="4823" y="1995"/>
                  <a:ext cx="26" cy="19"/>
                </a:xfrm>
                <a:custGeom>
                  <a:avLst/>
                  <a:gdLst>
                    <a:gd name="T0" fmla="*/ 0 w 51"/>
                    <a:gd name="T1" fmla="*/ 38 h 38"/>
                    <a:gd name="T2" fmla="*/ 0 w 51"/>
                    <a:gd name="T3" fmla="*/ 38 h 38"/>
                    <a:gd name="T4" fmla="*/ 44 w 51"/>
                    <a:gd name="T5" fmla="*/ 0 h 38"/>
                    <a:gd name="T6" fmla="*/ 44 w 51"/>
                    <a:gd name="T7" fmla="*/ 0 h 38"/>
                    <a:gd name="T8" fmla="*/ 51 w 51"/>
                    <a:gd name="T9" fmla="*/ 23 h 38"/>
                    <a:gd name="T10" fmla="*/ 0 w 51"/>
                    <a:gd name="T11" fmla="*/ 38 h 38"/>
                    <a:gd name="T12" fmla="*/ 0 w 51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1" y="23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2" name="Freeform 1076"/>
                <p:cNvSpPr>
                  <a:spLocks/>
                </p:cNvSpPr>
                <p:nvPr/>
              </p:nvSpPr>
              <p:spPr bwMode="auto">
                <a:xfrm>
                  <a:off x="4819" y="1995"/>
                  <a:ext cx="26" cy="19"/>
                </a:xfrm>
                <a:custGeom>
                  <a:avLst/>
                  <a:gdLst>
                    <a:gd name="T0" fmla="*/ 8 w 52"/>
                    <a:gd name="T1" fmla="*/ 38 h 38"/>
                    <a:gd name="T2" fmla="*/ 8 w 52"/>
                    <a:gd name="T3" fmla="*/ 38 h 38"/>
                    <a:gd name="T4" fmla="*/ 0 w 52"/>
                    <a:gd name="T5" fmla="*/ 23 h 38"/>
                    <a:gd name="T6" fmla="*/ 0 w 52"/>
                    <a:gd name="T7" fmla="*/ 23 h 38"/>
                    <a:gd name="T8" fmla="*/ 52 w 52"/>
                    <a:gd name="T9" fmla="*/ 0 h 38"/>
                    <a:gd name="T10" fmla="*/ 8 w 52"/>
                    <a:gd name="T11" fmla="*/ 38 h 38"/>
                    <a:gd name="T12" fmla="*/ 8 w 52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38">
                      <a:moveTo>
                        <a:pt x="8" y="38"/>
                      </a:moveTo>
                      <a:lnTo>
                        <a:pt x="8" y="3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52" y="0"/>
                      </a:lnTo>
                      <a:lnTo>
                        <a:pt x="8" y="38"/>
                      </a:lnTo>
                      <a:lnTo>
                        <a:pt x="8" y="3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3" name="Freeform 1077"/>
                <p:cNvSpPr>
                  <a:spLocks/>
                </p:cNvSpPr>
                <p:nvPr/>
              </p:nvSpPr>
              <p:spPr bwMode="auto">
                <a:xfrm>
                  <a:off x="4819" y="1995"/>
                  <a:ext cx="26" cy="19"/>
                </a:xfrm>
                <a:custGeom>
                  <a:avLst/>
                  <a:gdLst>
                    <a:gd name="T0" fmla="*/ 8 w 52"/>
                    <a:gd name="T1" fmla="*/ 38 h 38"/>
                    <a:gd name="T2" fmla="*/ 8 w 52"/>
                    <a:gd name="T3" fmla="*/ 38 h 38"/>
                    <a:gd name="T4" fmla="*/ 0 w 52"/>
                    <a:gd name="T5" fmla="*/ 23 h 38"/>
                    <a:gd name="T6" fmla="*/ 0 w 52"/>
                    <a:gd name="T7" fmla="*/ 23 h 38"/>
                    <a:gd name="T8" fmla="*/ 52 w 52"/>
                    <a:gd name="T9" fmla="*/ 0 h 38"/>
                    <a:gd name="T10" fmla="*/ 8 w 52"/>
                    <a:gd name="T11" fmla="*/ 38 h 38"/>
                    <a:gd name="T12" fmla="*/ 8 w 52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38">
                      <a:moveTo>
                        <a:pt x="8" y="38"/>
                      </a:moveTo>
                      <a:lnTo>
                        <a:pt x="8" y="3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52" y="0"/>
                      </a:lnTo>
                      <a:lnTo>
                        <a:pt x="8" y="38"/>
                      </a:lnTo>
                      <a:lnTo>
                        <a:pt x="8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4" name="Freeform 1078"/>
                <p:cNvSpPr>
                  <a:spLocks/>
                </p:cNvSpPr>
                <p:nvPr/>
              </p:nvSpPr>
              <p:spPr bwMode="auto">
                <a:xfrm>
                  <a:off x="4760" y="1849"/>
                  <a:ext cx="26" cy="18"/>
                </a:xfrm>
                <a:custGeom>
                  <a:avLst/>
                  <a:gdLst>
                    <a:gd name="T0" fmla="*/ 0 w 51"/>
                    <a:gd name="T1" fmla="*/ 37 h 37"/>
                    <a:gd name="T2" fmla="*/ 0 w 51"/>
                    <a:gd name="T3" fmla="*/ 37 h 37"/>
                    <a:gd name="T4" fmla="*/ 44 w 51"/>
                    <a:gd name="T5" fmla="*/ 0 h 37"/>
                    <a:gd name="T6" fmla="*/ 44 w 51"/>
                    <a:gd name="T7" fmla="*/ 0 h 37"/>
                    <a:gd name="T8" fmla="*/ 51 w 51"/>
                    <a:gd name="T9" fmla="*/ 14 h 37"/>
                    <a:gd name="T10" fmla="*/ 0 w 51"/>
                    <a:gd name="T11" fmla="*/ 37 h 37"/>
                    <a:gd name="T12" fmla="*/ 0 w 51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1" y="14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5" name="Freeform 1079"/>
                <p:cNvSpPr>
                  <a:spLocks/>
                </p:cNvSpPr>
                <p:nvPr/>
              </p:nvSpPr>
              <p:spPr bwMode="auto">
                <a:xfrm>
                  <a:off x="4760" y="1849"/>
                  <a:ext cx="26" cy="18"/>
                </a:xfrm>
                <a:custGeom>
                  <a:avLst/>
                  <a:gdLst>
                    <a:gd name="T0" fmla="*/ 0 w 51"/>
                    <a:gd name="T1" fmla="*/ 37 h 37"/>
                    <a:gd name="T2" fmla="*/ 0 w 51"/>
                    <a:gd name="T3" fmla="*/ 37 h 37"/>
                    <a:gd name="T4" fmla="*/ 44 w 51"/>
                    <a:gd name="T5" fmla="*/ 0 h 37"/>
                    <a:gd name="T6" fmla="*/ 44 w 51"/>
                    <a:gd name="T7" fmla="*/ 0 h 37"/>
                    <a:gd name="T8" fmla="*/ 51 w 51"/>
                    <a:gd name="T9" fmla="*/ 14 h 37"/>
                    <a:gd name="T10" fmla="*/ 0 w 51"/>
                    <a:gd name="T11" fmla="*/ 37 h 37"/>
                    <a:gd name="T12" fmla="*/ 0 w 51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1" y="14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6" name="Freeform 1080"/>
                <p:cNvSpPr>
                  <a:spLocks/>
                </p:cNvSpPr>
                <p:nvPr/>
              </p:nvSpPr>
              <p:spPr bwMode="auto">
                <a:xfrm>
                  <a:off x="4756" y="1849"/>
                  <a:ext cx="26" cy="18"/>
                </a:xfrm>
                <a:custGeom>
                  <a:avLst/>
                  <a:gdLst>
                    <a:gd name="T0" fmla="*/ 7 w 51"/>
                    <a:gd name="T1" fmla="*/ 37 h 37"/>
                    <a:gd name="T2" fmla="*/ 7 w 51"/>
                    <a:gd name="T3" fmla="*/ 37 h 37"/>
                    <a:gd name="T4" fmla="*/ 0 w 51"/>
                    <a:gd name="T5" fmla="*/ 22 h 37"/>
                    <a:gd name="T6" fmla="*/ 0 w 51"/>
                    <a:gd name="T7" fmla="*/ 22 h 37"/>
                    <a:gd name="T8" fmla="*/ 51 w 51"/>
                    <a:gd name="T9" fmla="*/ 0 h 37"/>
                    <a:gd name="T10" fmla="*/ 7 w 51"/>
                    <a:gd name="T11" fmla="*/ 37 h 37"/>
                    <a:gd name="T12" fmla="*/ 7 w 51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7" y="37"/>
                      </a:moveTo>
                      <a:lnTo>
                        <a:pt x="7" y="37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51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7" name="Freeform 1081"/>
                <p:cNvSpPr>
                  <a:spLocks/>
                </p:cNvSpPr>
                <p:nvPr/>
              </p:nvSpPr>
              <p:spPr bwMode="auto">
                <a:xfrm>
                  <a:off x="4756" y="1849"/>
                  <a:ext cx="26" cy="18"/>
                </a:xfrm>
                <a:custGeom>
                  <a:avLst/>
                  <a:gdLst>
                    <a:gd name="T0" fmla="*/ 7 w 51"/>
                    <a:gd name="T1" fmla="*/ 37 h 37"/>
                    <a:gd name="T2" fmla="*/ 7 w 51"/>
                    <a:gd name="T3" fmla="*/ 37 h 37"/>
                    <a:gd name="T4" fmla="*/ 0 w 51"/>
                    <a:gd name="T5" fmla="*/ 22 h 37"/>
                    <a:gd name="T6" fmla="*/ 0 w 51"/>
                    <a:gd name="T7" fmla="*/ 22 h 37"/>
                    <a:gd name="T8" fmla="*/ 51 w 51"/>
                    <a:gd name="T9" fmla="*/ 0 h 37"/>
                    <a:gd name="T10" fmla="*/ 7 w 51"/>
                    <a:gd name="T11" fmla="*/ 37 h 37"/>
                    <a:gd name="T12" fmla="*/ 7 w 51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7" y="37"/>
                      </a:moveTo>
                      <a:lnTo>
                        <a:pt x="7" y="37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51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8" name="Freeform 1082"/>
                <p:cNvSpPr>
                  <a:spLocks/>
                </p:cNvSpPr>
                <p:nvPr/>
              </p:nvSpPr>
              <p:spPr bwMode="auto">
                <a:xfrm>
                  <a:off x="4756" y="1841"/>
                  <a:ext cx="23" cy="11"/>
                </a:xfrm>
                <a:custGeom>
                  <a:avLst/>
                  <a:gdLst>
                    <a:gd name="T0" fmla="*/ 0 w 44"/>
                    <a:gd name="T1" fmla="*/ 22 h 22"/>
                    <a:gd name="T2" fmla="*/ 0 w 44"/>
                    <a:gd name="T3" fmla="*/ 22 h 22"/>
                    <a:gd name="T4" fmla="*/ 44 w 44"/>
                    <a:gd name="T5" fmla="*/ 0 h 22"/>
                    <a:gd name="T6" fmla="*/ 44 w 44"/>
                    <a:gd name="T7" fmla="*/ 0 h 22"/>
                    <a:gd name="T8" fmla="*/ 44 w 44"/>
                    <a:gd name="T9" fmla="*/ 0 h 22"/>
                    <a:gd name="T10" fmla="*/ 0 w 44"/>
                    <a:gd name="T11" fmla="*/ 22 h 22"/>
                    <a:gd name="T12" fmla="*/ 0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9" name="Freeform 1083"/>
                <p:cNvSpPr>
                  <a:spLocks/>
                </p:cNvSpPr>
                <p:nvPr/>
              </p:nvSpPr>
              <p:spPr bwMode="auto">
                <a:xfrm>
                  <a:off x="4756" y="1841"/>
                  <a:ext cx="23" cy="11"/>
                </a:xfrm>
                <a:custGeom>
                  <a:avLst/>
                  <a:gdLst>
                    <a:gd name="T0" fmla="*/ 0 w 44"/>
                    <a:gd name="T1" fmla="*/ 22 h 22"/>
                    <a:gd name="T2" fmla="*/ 0 w 44"/>
                    <a:gd name="T3" fmla="*/ 22 h 22"/>
                    <a:gd name="T4" fmla="*/ 44 w 44"/>
                    <a:gd name="T5" fmla="*/ 0 h 22"/>
                    <a:gd name="T6" fmla="*/ 44 w 44"/>
                    <a:gd name="T7" fmla="*/ 0 h 22"/>
                    <a:gd name="T8" fmla="*/ 44 w 44"/>
                    <a:gd name="T9" fmla="*/ 0 h 22"/>
                    <a:gd name="T10" fmla="*/ 0 w 44"/>
                    <a:gd name="T11" fmla="*/ 22 h 22"/>
                    <a:gd name="T12" fmla="*/ 0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0" name="Freeform 1084"/>
                <p:cNvSpPr>
                  <a:spLocks/>
                </p:cNvSpPr>
                <p:nvPr/>
              </p:nvSpPr>
              <p:spPr bwMode="auto">
                <a:xfrm>
                  <a:off x="4756" y="1841"/>
                  <a:ext cx="23" cy="11"/>
                </a:xfrm>
                <a:custGeom>
                  <a:avLst/>
                  <a:gdLst>
                    <a:gd name="T0" fmla="*/ 0 w 44"/>
                    <a:gd name="T1" fmla="*/ 22 h 22"/>
                    <a:gd name="T2" fmla="*/ 0 w 44"/>
                    <a:gd name="T3" fmla="*/ 22 h 22"/>
                    <a:gd name="T4" fmla="*/ 0 w 44"/>
                    <a:gd name="T5" fmla="*/ 15 h 22"/>
                    <a:gd name="T6" fmla="*/ 0 w 44"/>
                    <a:gd name="T7" fmla="*/ 15 h 22"/>
                    <a:gd name="T8" fmla="*/ 44 w 44"/>
                    <a:gd name="T9" fmla="*/ 0 h 22"/>
                    <a:gd name="T10" fmla="*/ 0 w 44"/>
                    <a:gd name="T11" fmla="*/ 22 h 22"/>
                    <a:gd name="T12" fmla="*/ 0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1" name="Freeform 1085"/>
                <p:cNvSpPr>
                  <a:spLocks/>
                </p:cNvSpPr>
                <p:nvPr/>
              </p:nvSpPr>
              <p:spPr bwMode="auto">
                <a:xfrm>
                  <a:off x="4756" y="1841"/>
                  <a:ext cx="23" cy="11"/>
                </a:xfrm>
                <a:custGeom>
                  <a:avLst/>
                  <a:gdLst>
                    <a:gd name="T0" fmla="*/ 0 w 44"/>
                    <a:gd name="T1" fmla="*/ 22 h 22"/>
                    <a:gd name="T2" fmla="*/ 0 w 44"/>
                    <a:gd name="T3" fmla="*/ 22 h 22"/>
                    <a:gd name="T4" fmla="*/ 0 w 44"/>
                    <a:gd name="T5" fmla="*/ 15 h 22"/>
                    <a:gd name="T6" fmla="*/ 0 w 44"/>
                    <a:gd name="T7" fmla="*/ 15 h 22"/>
                    <a:gd name="T8" fmla="*/ 44 w 44"/>
                    <a:gd name="T9" fmla="*/ 0 h 22"/>
                    <a:gd name="T10" fmla="*/ 0 w 44"/>
                    <a:gd name="T11" fmla="*/ 22 h 22"/>
                    <a:gd name="T12" fmla="*/ 0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2" name="Freeform 1086"/>
                <p:cNvSpPr>
                  <a:spLocks/>
                </p:cNvSpPr>
                <p:nvPr/>
              </p:nvSpPr>
              <p:spPr bwMode="auto">
                <a:xfrm>
                  <a:off x="4756" y="1841"/>
                  <a:ext cx="23" cy="11"/>
                </a:xfrm>
                <a:custGeom>
                  <a:avLst/>
                  <a:gdLst>
                    <a:gd name="T0" fmla="*/ 0 w 44"/>
                    <a:gd name="T1" fmla="*/ 22 h 22"/>
                    <a:gd name="T2" fmla="*/ 0 w 44"/>
                    <a:gd name="T3" fmla="*/ 22 h 22"/>
                    <a:gd name="T4" fmla="*/ 44 w 44"/>
                    <a:gd name="T5" fmla="*/ 0 h 22"/>
                    <a:gd name="T6" fmla="*/ 44 w 44"/>
                    <a:gd name="T7" fmla="*/ 0 h 22"/>
                    <a:gd name="T8" fmla="*/ 44 w 44"/>
                    <a:gd name="T9" fmla="*/ 0 h 22"/>
                    <a:gd name="T10" fmla="*/ 0 w 44"/>
                    <a:gd name="T11" fmla="*/ 22 h 22"/>
                    <a:gd name="T12" fmla="*/ 0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3" name="Freeform 1087"/>
                <p:cNvSpPr>
                  <a:spLocks/>
                </p:cNvSpPr>
                <p:nvPr/>
              </p:nvSpPr>
              <p:spPr bwMode="auto">
                <a:xfrm>
                  <a:off x="4756" y="1841"/>
                  <a:ext cx="23" cy="11"/>
                </a:xfrm>
                <a:custGeom>
                  <a:avLst/>
                  <a:gdLst>
                    <a:gd name="T0" fmla="*/ 0 w 44"/>
                    <a:gd name="T1" fmla="*/ 22 h 22"/>
                    <a:gd name="T2" fmla="*/ 0 w 44"/>
                    <a:gd name="T3" fmla="*/ 22 h 22"/>
                    <a:gd name="T4" fmla="*/ 44 w 44"/>
                    <a:gd name="T5" fmla="*/ 0 h 22"/>
                    <a:gd name="T6" fmla="*/ 44 w 44"/>
                    <a:gd name="T7" fmla="*/ 0 h 22"/>
                    <a:gd name="T8" fmla="*/ 44 w 44"/>
                    <a:gd name="T9" fmla="*/ 0 h 22"/>
                    <a:gd name="T10" fmla="*/ 0 w 44"/>
                    <a:gd name="T11" fmla="*/ 22 h 22"/>
                    <a:gd name="T12" fmla="*/ 0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4" name="Freeform 1088"/>
                <p:cNvSpPr>
                  <a:spLocks/>
                </p:cNvSpPr>
                <p:nvPr/>
              </p:nvSpPr>
              <p:spPr bwMode="auto">
                <a:xfrm>
                  <a:off x="4756" y="1841"/>
                  <a:ext cx="23" cy="11"/>
                </a:xfrm>
                <a:custGeom>
                  <a:avLst/>
                  <a:gdLst>
                    <a:gd name="T0" fmla="*/ 0 w 44"/>
                    <a:gd name="T1" fmla="*/ 22 h 22"/>
                    <a:gd name="T2" fmla="*/ 0 w 44"/>
                    <a:gd name="T3" fmla="*/ 22 h 22"/>
                    <a:gd name="T4" fmla="*/ 0 w 44"/>
                    <a:gd name="T5" fmla="*/ 15 h 22"/>
                    <a:gd name="T6" fmla="*/ 0 w 44"/>
                    <a:gd name="T7" fmla="*/ 15 h 22"/>
                    <a:gd name="T8" fmla="*/ 44 w 44"/>
                    <a:gd name="T9" fmla="*/ 0 h 22"/>
                    <a:gd name="T10" fmla="*/ 0 w 44"/>
                    <a:gd name="T11" fmla="*/ 22 h 22"/>
                    <a:gd name="T12" fmla="*/ 0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5" name="Freeform 1089"/>
                <p:cNvSpPr>
                  <a:spLocks/>
                </p:cNvSpPr>
                <p:nvPr/>
              </p:nvSpPr>
              <p:spPr bwMode="auto">
                <a:xfrm>
                  <a:off x="4756" y="1841"/>
                  <a:ext cx="23" cy="11"/>
                </a:xfrm>
                <a:custGeom>
                  <a:avLst/>
                  <a:gdLst>
                    <a:gd name="T0" fmla="*/ 0 w 44"/>
                    <a:gd name="T1" fmla="*/ 22 h 22"/>
                    <a:gd name="T2" fmla="*/ 0 w 44"/>
                    <a:gd name="T3" fmla="*/ 22 h 22"/>
                    <a:gd name="T4" fmla="*/ 0 w 44"/>
                    <a:gd name="T5" fmla="*/ 15 h 22"/>
                    <a:gd name="T6" fmla="*/ 0 w 44"/>
                    <a:gd name="T7" fmla="*/ 15 h 22"/>
                    <a:gd name="T8" fmla="*/ 44 w 44"/>
                    <a:gd name="T9" fmla="*/ 0 h 22"/>
                    <a:gd name="T10" fmla="*/ 0 w 44"/>
                    <a:gd name="T11" fmla="*/ 22 h 22"/>
                    <a:gd name="T12" fmla="*/ 0 w 44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6" name="Freeform 1090"/>
                <p:cNvSpPr>
                  <a:spLocks/>
                </p:cNvSpPr>
                <p:nvPr/>
              </p:nvSpPr>
              <p:spPr bwMode="auto">
                <a:xfrm>
                  <a:off x="4753" y="1814"/>
                  <a:ext cx="22" cy="27"/>
                </a:xfrm>
                <a:custGeom>
                  <a:avLst/>
                  <a:gdLst>
                    <a:gd name="T0" fmla="*/ 0 w 43"/>
                    <a:gd name="T1" fmla="*/ 53 h 53"/>
                    <a:gd name="T2" fmla="*/ 0 w 43"/>
                    <a:gd name="T3" fmla="*/ 53 h 53"/>
                    <a:gd name="T4" fmla="*/ 29 w 43"/>
                    <a:gd name="T5" fmla="*/ 0 h 53"/>
                    <a:gd name="T6" fmla="*/ 29 w 43"/>
                    <a:gd name="T7" fmla="*/ 0 h 53"/>
                    <a:gd name="T8" fmla="*/ 43 w 43"/>
                    <a:gd name="T9" fmla="*/ 38 h 53"/>
                    <a:gd name="T10" fmla="*/ 0 w 43"/>
                    <a:gd name="T11" fmla="*/ 53 h 53"/>
                    <a:gd name="T12" fmla="*/ 0 w 43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53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43" y="38"/>
                      </a:lnTo>
                      <a:lnTo>
                        <a:pt x="0" y="53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7" name="Freeform 1091"/>
                <p:cNvSpPr>
                  <a:spLocks/>
                </p:cNvSpPr>
                <p:nvPr/>
              </p:nvSpPr>
              <p:spPr bwMode="auto">
                <a:xfrm>
                  <a:off x="4753" y="1814"/>
                  <a:ext cx="22" cy="27"/>
                </a:xfrm>
                <a:custGeom>
                  <a:avLst/>
                  <a:gdLst>
                    <a:gd name="T0" fmla="*/ 0 w 43"/>
                    <a:gd name="T1" fmla="*/ 53 h 53"/>
                    <a:gd name="T2" fmla="*/ 0 w 43"/>
                    <a:gd name="T3" fmla="*/ 53 h 53"/>
                    <a:gd name="T4" fmla="*/ 29 w 43"/>
                    <a:gd name="T5" fmla="*/ 0 h 53"/>
                    <a:gd name="T6" fmla="*/ 29 w 43"/>
                    <a:gd name="T7" fmla="*/ 0 h 53"/>
                    <a:gd name="T8" fmla="*/ 43 w 43"/>
                    <a:gd name="T9" fmla="*/ 38 h 53"/>
                    <a:gd name="T10" fmla="*/ 0 w 43"/>
                    <a:gd name="T11" fmla="*/ 53 h 53"/>
                    <a:gd name="T12" fmla="*/ 0 w 43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53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43" y="38"/>
                      </a:lnTo>
                      <a:lnTo>
                        <a:pt x="0" y="53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8" name="Freeform 1092"/>
                <p:cNvSpPr>
                  <a:spLocks/>
                </p:cNvSpPr>
                <p:nvPr/>
              </p:nvSpPr>
              <p:spPr bwMode="auto">
                <a:xfrm>
                  <a:off x="4745" y="1814"/>
                  <a:ext cx="22" cy="27"/>
                </a:xfrm>
                <a:custGeom>
                  <a:avLst/>
                  <a:gdLst>
                    <a:gd name="T0" fmla="*/ 15 w 44"/>
                    <a:gd name="T1" fmla="*/ 53 h 53"/>
                    <a:gd name="T2" fmla="*/ 15 w 44"/>
                    <a:gd name="T3" fmla="*/ 53 h 53"/>
                    <a:gd name="T4" fmla="*/ 0 w 44"/>
                    <a:gd name="T5" fmla="*/ 23 h 53"/>
                    <a:gd name="T6" fmla="*/ 0 w 44"/>
                    <a:gd name="T7" fmla="*/ 23 h 53"/>
                    <a:gd name="T8" fmla="*/ 44 w 44"/>
                    <a:gd name="T9" fmla="*/ 0 h 53"/>
                    <a:gd name="T10" fmla="*/ 15 w 44"/>
                    <a:gd name="T11" fmla="*/ 53 h 53"/>
                    <a:gd name="T12" fmla="*/ 15 w 44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3">
                      <a:moveTo>
                        <a:pt x="15" y="53"/>
                      </a:moveTo>
                      <a:lnTo>
                        <a:pt x="15" y="5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44" y="0"/>
                      </a:lnTo>
                      <a:lnTo>
                        <a:pt x="15" y="53"/>
                      </a:lnTo>
                      <a:lnTo>
                        <a:pt x="15" y="5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9" name="Freeform 1093"/>
                <p:cNvSpPr>
                  <a:spLocks/>
                </p:cNvSpPr>
                <p:nvPr/>
              </p:nvSpPr>
              <p:spPr bwMode="auto">
                <a:xfrm>
                  <a:off x="4745" y="1814"/>
                  <a:ext cx="22" cy="27"/>
                </a:xfrm>
                <a:custGeom>
                  <a:avLst/>
                  <a:gdLst>
                    <a:gd name="T0" fmla="*/ 15 w 44"/>
                    <a:gd name="T1" fmla="*/ 53 h 53"/>
                    <a:gd name="T2" fmla="*/ 15 w 44"/>
                    <a:gd name="T3" fmla="*/ 53 h 53"/>
                    <a:gd name="T4" fmla="*/ 0 w 44"/>
                    <a:gd name="T5" fmla="*/ 23 h 53"/>
                    <a:gd name="T6" fmla="*/ 0 w 44"/>
                    <a:gd name="T7" fmla="*/ 23 h 53"/>
                    <a:gd name="T8" fmla="*/ 44 w 44"/>
                    <a:gd name="T9" fmla="*/ 0 h 53"/>
                    <a:gd name="T10" fmla="*/ 15 w 44"/>
                    <a:gd name="T11" fmla="*/ 53 h 53"/>
                    <a:gd name="T12" fmla="*/ 15 w 44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3">
                      <a:moveTo>
                        <a:pt x="15" y="53"/>
                      </a:moveTo>
                      <a:lnTo>
                        <a:pt x="15" y="5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44" y="0"/>
                      </a:lnTo>
                      <a:lnTo>
                        <a:pt x="15" y="53"/>
                      </a:lnTo>
                      <a:lnTo>
                        <a:pt x="15" y="5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0" name="Freeform 1094"/>
                <p:cNvSpPr>
                  <a:spLocks/>
                </p:cNvSpPr>
                <p:nvPr/>
              </p:nvSpPr>
              <p:spPr bwMode="auto">
                <a:xfrm>
                  <a:off x="4742" y="1799"/>
                  <a:ext cx="18" cy="12"/>
                </a:xfrm>
                <a:custGeom>
                  <a:avLst/>
                  <a:gdLst>
                    <a:gd name="T0" fmla="*/ 0 w 36"/>
                    <a:gd name="T1" fmla="*/ 23 h 23"/>
                    <a:gd name="T2" fmla="*/ 0 w 36"/>
                    <a:gd name="T3" fmla="*/ 23 h 23"/>
                    <a:gd name="T4" fmla="*/ 36 w 36"/>
                    <a:gd name="T5" fmla="*/ 0 h 23"/>
                    <a:gd name="T6" fmla="*/ 36 w 36"/>
                    <a:gd name="T7" fmla="*/ 0 h 23"/>
                    <a:gd name="T8" fmla="*/ 36 w 36"/>
                    <a:gd name="T9" fmla="*/ 0 h 23"/>
                    <a:gd name="T10" fmla="*/ 0 w 36"/>
                    <a:gd name="T11" fmla="*/ 23 h 23"/>
                    <a:gd name="T12" fmla="*/ 0 w 36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1" name="Freeform 1095"/>
                <p:cNvSpPr>
                  <a:spLocks/>
                </p:cNvSpPr>
                <p:nvPr/>
              </p:nvSpPr>
              <p:spPr bwMode="auto">
                <a:xfrm>
                  <a:off x="4742" y="1799"/>
                  <a:ext cx="18" cy="12"/>
                </a:xfrm>
                <a:custGeom>
                  <a:avLst/>
                  <a:gdLst>
                    <a:gd name="T0" fmla="*/ 0 w 36"/>
                    <a:gd name="T1" fmla="*/ 23 h 23"/>
                    <a:gd name="T2" fmla="*/ 0 w 36"/>
                    <a:gd name="T3" fmla="*/ 23 h 23"/>
                    <a:gd name="T4" fmla="*/ 36 w 36"/>
                    <a:gd name="T5" fmla="*/ 0 h 23"/>
                    <a:gd name="T6" fmla="*/ 36 w 36"/>
                    <a:gd name="T7" fmla="*/ 0 h 23"/>
                    <a:gd name="T8" fmla="*/ 36 w 36"/>
                    <a:gd name="T9" fmla="*/ 0 h 23"/>
                    <a:gd name="T10" fmla="*/ 0 w 36"/>
                    <a:gd name="T11" fmla="*/ 23 h 23"/>
                    <a:gd name="T12" fmla="*/ 0 w 36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2" name="Freeform 1096"/>
                <p:cNvSpPr>
                  <a:spLocks/>
                </p:cNvSpPr>
                <p:nvPr/>
              </p:nvSpPr>
              <p:spPr bwMode="auto">
                <a:xfrm>
                  <a:off x="4738" y="1799"/>
                  <a:ext cx="22" cy="12"/>
                </a:xfrm>
                <a:custGeom>
                  <a:avLst/>
                  <a:gdLst>
                    <a:gd name="T0" fmla="*/ 8 w 44"/>
                    <a:gd name="T1" fmla="*/ 23 h 23"/>
                    <a:gd name="T2" fmla="*/ 8 w 44"/>
                    <a:gd name="T3" fmla="*/ 23 h 23"/>
                    <a:gd name="T4" fmla="*/ 0 w 44"/>
                    <a:gd name="T5" fmla="*/ 15 h 23"/>
                    <a:gd name="T6" fmla="*/ 0 w 44"/>
                    <a:gd name="T7" fmla="*/ 15 h 23"/>
                    <a:gd name="T8" fmla="*/ 44 w 44"/>
                    <a:gd name="T9" fmla="*/ 0 h 23"/>
                    <a:gd name="T10" fmla="*/ 8 w 44"/>
                    <a:gd name="T11" fmla="*/ 23 h 23"/>
                    <a:gd name="T12" fmla="*/ 8 w 44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8" y="23"/>
                      </a:moveTo>
                      <a:lnTo>
                        <a:pt x="8" y="23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8" y="23"/>
                      </a:lnTo>
                      <a:lnTo>
                        <a:pt x="8" y="23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3" name="Freeform 1097"/>
                <p:cNvSpPr>
                  <a:spLocks/>
                </p:cNvSpPr>
                <p:nvPr/>
              </p:nvSpPr>
              <p:spPr bwMode="auto">
                <a:xfrm>
                  <a:off x="4738" y="1799"/>
                  <a:ext cx="22" cy="12"/>
                </a:xfrm>
                <a:custGeom>
                  <a:avLst/>
                  <a:gdLst>
                    <a:gd name="T0" fmla="*/ 8 w 44"/>
                    <a:gd name="T1" fmla="*/ 23 h 23"/>
                    <a:gd name="T2" fmla="*/ 8 w 44"/>
                    <a:gd name="T3" fmla="*/ 23 h 23"/>
                    <a:gd name="T4" fmla="*/ 0 w 44"/>
                    <a:gd name="T5" fmla="*/ 15 h 23"/>
                    <a:gd name="T6" fmla="*/ 0 w 44"/>
                    <a:gd name="T7" fmla="*/ 15 h 23"/>
                    <a:gd name="T8" fmla="*/ 44 w 44"/>
                    <a:gd name="T9" fmla="*/ 0 h 23"/>
                    <a:gd name="T10" fmla="*/ 8 w 44"/>
                    <a:gd name="T11" fmla="*/ 23 h 23"/>
                    <a:gd name="T12" fmla="*/ 8 w 44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8" y="23"/>
                      </a:moveTo>
                      <a:lnTo>
                        <a:pt x="8" y="23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8" y="23"/>
                      </a:lnTo>
                      <a:lnTo>
                        <a:pt x="8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4" name="Freeform 1098"/>
                <p:cNvSpPr>
                  <a:spLocks/>
                </p:cNvSpPr>
                <p:nvPr/>
              </p:nvSpPr>
              <p:spPr bwMode="auto">
                <a:xfrm>
                  <a:off x="4742" y="1799"/>
                  <a:ext cx="18" cy="12"/>
                </a:xfrm>
                <a:custGeom>
                  <a:avLst/>
                  <a:gdLst>
                    <a:gd name="T0" fmla="*/ 0 w 36"/>
                    <a:gd name="T1" fmla="*/ 23 h 23"/>
                    <a:gd name="T2" fmla="*/ 0 w 36"/>
                    <a:gd name="T3" fmla="*/ 23 h 23"/>
                    <a:gd name="T4" fmla="*/ 36 w 36"/>
                    <a:gd name="T5" fmla="*/ 0 h 23"/>
                    <a:gd name="T6" fmla="*/ 36 w 36"/>
                    <a:gd name="T7" fmla="*/ 0 h 23"/>
                    <a:gd name="T8" fmla="*/ 36 w 36"/>
                    <a:gd name="T9" fmla="*/ 0 h 23"/>
                    <a:gd name="T10" fmla="*/ 0 w 36"/>
                    <a:gd name="T11" fmla="*/ 23 h 23"/>
                    <a:gd name="T12" fmla="*/ 0 w 36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5" name="Freeform 1099"/>
                <p:cNvSpPr>
                  <a:spLocks/>
                </p:cNvSpPr>
                <p:nvPr/>
              </p:nvSpPr>
              <p:spPr bwMode="auto">
                <a:xfrm>
                  <a:off x="4742" y="1799"/>
                  <a:ext cx="18" cy="12"/>
                </a:xfrm>
                <a:custGeom>
                  <a:avLst/>
                  <a:gdLst>
                    <a:gd name="T0" fmla="*/ 0 w 36"/>
                    <a:gd name="T1" fmla="*/ 23 h 23"/>
                    <a:gd name="T2" fmla="*/ 0 w 36"/>
                    <a:gd name="T3" fmla="*/ 23 h 23"/>
                    <a:gd name="T4" fmla="*/ 36 w 36"/>
                    <a:gd name="T5" fmla="*/ 0 h 23"/>
                    <a:gd name="T6" fmla="*/ 36 w 36"/>
                    <a:gd name="T7" fmla="*/ 0 h 23"/>
                    <a:gd name="T8" fmla="*/ 36 w 36"/>
                    <a:gd name="T9" fmla="*/ 0 h 23"/>
                    <a:gd name="T10" fmla="*/ 0 w 36"/>
                    <a:gd name="T11" fmla="*/ 23 h 23"/>
                    <a:gd name="T12" fmla="*/ 0 w 36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3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6" name="Freeform 1100"/>
                <p:cNvSpPr>
                  <a:spLocks/>
                </p:cNvSpPr>
                <p:nvPr/>
              </p:nvSpPr>
              <p:spPr bwMode="auto">
                <a:xfrm>
                  <a:off x="4738" y="1799"/>
                  <a:ext cx="22" cy="12"/>
                </a:xfrm>
                <a:custGeom>
                  <a:avLst/>
                  <a:gdLst>
                    <a:gd name="T0" fmla="*/ 8 w 44"/>
                    <a:gd name="T1" fmla="*/ 23 h 23"/>
                    <a:gd name="T2" fmla="*/ 8 w 44"/>
                    <a:gd name="T3" fmla="*/ 23 h 23"/>
                    <a:gd name="T4" fmla="*/ 0 w 44"/>
                    <a:gd name="T5" fmla="*/ 15 h 23"/>
                    <a:gd name="T6" fmla="*/ 0 w 44"/>
                    <a:gd name="T7" fmla="*/ 15 h 23"/>
                    <a:gd name="T8" fmla="*/ 44 w 44"/>
                    <a:gd name="T9" fmla="*/ 0 h 23"/>
                    <a:gd name="T10" fmla="*/ 8 w 44"/>
                    <a:gd name="T11" fmla="*/ 23 h 23"/>
                    <a:gd name="T12" fmla="*/ 8 w 44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8" y="23"/>
                      </a:moveTo>
                      <a:lnTo>
                        <a:pt x="8" y="23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8" y="23"/>
                      </a:lnTo>
                      <a:lnTo>
                        <a:pt x="8" y="23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7" name="Freeform 1101"/>
                <p:cNvSpPr>
                  <a:spLocks/>
                </p:cNvSpPr>
                <p:nvPr/>
              </p:nvSpPr>
              <p:spPr bwMode="auto">
                <a:xfrm>
                  <a:off x="4738" y="1799"/>
                  <a:ext cx="22" cy="12"/>
                </a:xfrm>
                <a:custGeom>
                  <a:avLst/>
                  <a:gdLst>
                    <a:gd name="T0" fmla="*/ 8 w 44"/>
                    <a:gd name="T1" fmla="*/ 23 h 23"/>
                    <a:gd name="T2" fmla="*/ 8 w 44"/>
                    <a:gd name="T3" fmla="*/ 23 h 23"/>
                    <a:gd name="T4" fmla="*/ 0 w 44"/>
                    <a:gd name="T5" fmla="*/ 15 h 23"/>
                    <a:gd name="T6" fmla="*/ 0 w 44"/>
                    <a:gd name="T7" fmla="*/ 15 h 23"/>
                    <a:gd name="T8" fmla="*/ 44 w 44"/>
                    <a:gd name="T9" fmla="*/ 0 h 23"/>
                    <a:gd name="T10" fmla="*/ 8 w 44"/>
                    <a:gd name="T11" fmla="*/ 23 h 23"/>
                    <a:gd name="T12" fmla="*/ 8 w 44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8" y="23"/>
                      </a:moveTo>
                      <a:lnTo>
                        <a:pt x="8" y="23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8" y="23"/>
                      </a:lnTo>
                      <a:lnTo>
                        <a:pt x="8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8" name="Freeform 1102"/>
                <p:cNvSpPr>
                  <a:spLocks/>
                </p:cNvSpPr>
                <p:nvPr/>
              </p:nvSpPr>
              <p:spPr bwMode="auto">
                <a:xfrm>
                  <a:off x="4705" y="1776"/>
                  <a:ext cx="70" cy="35"/>
                </a:xfrm>
                <a:custGeom>
                  <a:avLst/>
                  <a:gdLst>
                    <a:gd name="T0" fmla="*/ 138 w 138"/>
                    <a:gd name="T1" fmla="*/ 0 h 68"/>
                    <a:gd name="T2" fmla="*/ 138 w 138"/>
                    <a:gd name="T3" fmla="*/ 0 h 68"/>
                    <a:gd name="T4" fmla="*/ 0 w 138"/>
                    <a:gd name="T5" fmla="*/ 23 h 68"/>
                    <a:gd name="T6" fmla="*/ 0 w 138"/>
                    <a:gd name="T7" fmla="*/ 23 h 68"/>
                    <a:gd name="T8" fmla="*/ 22 w 138"/>
                    <a:gd name="T9" fmla="*/ 68 h 68"/>
                    <a:gd name="T10" fmla="*/ 138 w 138"/>
                    <a:gd name="T11" fmla="*/ 0 h 68"/>
                    <a:gd name="T12" fmla="*/ 138 w 138"/>
                    <a:gd name="T1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8" h="68">
                      <a:moveTo>
                        <a:pt x="138" y="0"/>
                      </a:moveTo>
                      <a:lnTo>
                        <a:pt x="138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22" y="68"/>
                      </a:lnTo>
                      <a:lnTo>
                        <a:pt x="138" y="0"/>
                      </a:lnTo>
                      <a:lnTo>
                        <a:pt x="138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9" name="Freeform 1103"/>
                <p:cNvSpPr>
                  <a:spLocks/>
                </p:cNvSpPr>
                <p:nvPr/>
              </p:nvSpPr>
              <p:spPr bwMode="auto">
                <a:xfrm>
                  <a:off x="4705" y="1776"/>
                  <a:ext cx="70" cy="35"/>
                </a:xfrm>
                <a:custGeom>
                  <a:avLst/>
                  <a:gdLst>
                    <a:gd name="T0" fmla="*/ 138 w 138"/>
                    <a:gd name="T1" fmla="*/ 0 h 68"/>
                    <a:gd name="T2" fmla="*/ 138 w 138"/>
                    <a:gd name="T3" fmla="*/ 0 h 68"/>
                    <a:gd name="T4" fmla="*/ 0 w 138"/>
                    <a:gd name="T5" fmla="*/ 23 h 68"/>
                    <a:gd name="T6" fmla="*/ 0 w 138"/>
                    <a:gd name="T7" fmla="*/ 23 h 68"/>
                    <a:gd name="T8" fmla="*/ 22 w 138"/>
                    <a:gd name="T9" fmla="*/ 68 h 68"/>
                    <a:gd name="T10" fmla="*/ 138 w 138"/>
                    <a:gd name="T11" fmla="*/ 0 h 68"/>
                    <a:gd name="T12" fmla="*/ 138 w 138"/>
                    <a:gd name="T1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8" h="68">
                      <a:moveTo>
                        <a:pt x="138" y="0"/>
                      </a:moveTo>
                      <a:lnTo>
                        <a:pt x="138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22" y="68"/>
                      </a:lnTo>
                      <a:lnTo>
                        <a:pt x="138" y="0"/>
                      </a:lnTo>
                      <a:lnTo>
                        <a:pt x="138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0" name="Freeform 1104"/>
                <p:cNvSpPr>
                  <a:spLocks/>
                </p:cNvSpPr>
                <p:nvPr/>
              </p:nvSpPr>
              <p:spPr bwMode="auto">
                <a:xfrm>
                  <a:off x="4705" y="1758"/>
                  <a:ext cx="70" cy="30"/>
                </a:xfrm>
                <a:custGeom>
                  <a:avLst/>
                  <a:gdLst>
                    <a:gd name="T0" fmla="*/ 138 w 138"/>
                    <a:gd name="T1" fmla="*/ 37 h 60"/>
                    <a:gd name="T2" fmla="*/ 138 w 138"/>
                    <a:gd name="T3" fmla="*/ 37 h 60"/>
                    <a:gd name="T4" fmla="*/ 124 w 138"/>
                    <a:gd name="T5" fmla="*/ 0 h 60"/>
                    <a:gd name="T6" fmla="*/ 124 w 138"/>
                    <a:gd name="T7" fmla="*/ 0 h 60"/>
                    <a:gd name="T8" fmla="*/ 0 w 138"/>
                    <a:gd name="T9" fmla="*/ 60 h 60"/>
                    <a:gd name="T10" fmla="*/ 138 w 138"/>
                    <a:gd name="T11" fmla="*/ 37 h 60"/>
                    <a:gd name="T12" fmla="*/ 138 w 138"/>
                    <a:gd name="T13" fmla="*/ 3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8" h="60">
                      <a:moveTo>
                        <a:pt x="138" y="37"/>
                      </a:moveTo>
                      <a:lnTo>
                        <a:pt x="138" y="37"/>
                      </a:lnTo>
                      <a:lnTo>
                        <a:pt x="124" y="0"/>
                      </a:lnTo>
                      <a:lnTo>
                        <a:pt x="124" y="0"/>
                      </a:lnTo>
                      <a:lnTo>
                        <a:pt x="0" y="60"/>
                      </a:lnTo>
                      <a:lnTo>
                        <a:pt x="138" y="37"/>
                      </a:lnTo>
                      <a:lnTo>
                        <a:pt x="138" y="3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1" name="Freeform 1105"/>
                <p:cNvSpPr>
                  <a:spLocks/>
                </p:cNvSpPr>
                <p:nvPr/>
              </p:nvSpPr>
              <p:spPr bwMode="auto">
                <a:xfrm>
                  <a:off x="4705" y="1758"/>
                  <a:ext cx="70" cy="30"/>
                </a:xfrm>
                <a:custGeom>
                  <a:avLst/>
                  <a:gdLst>
                    <a:gd name="T0" fmla="*/ 138 w 138"/>
                    <a:gd name="T1" fmla="*/ 37 h 60"/>
                    <a:gd name="T2" fmla="*/ 138 w 138"/>
                    <a:gd name="T3" fmla="*/ 37 h 60"/>
                    <a:gd name="T4" fmla="*/ 124 w 138"/>
                    <a:gd name="T5" fmla="*/ 0 h 60"/>
                    <a:gd name="T6" fmla="*/ 124 w 138"/>
                    <a:gd name="T7" fmla="*/ 0 h 60"/>
                    <a:gd name="T8" fmla="*/ 0 w 138"/>
                    <a:gd name="T9" fmla="*/ 60 h 60"/>
                    <a:gd name="T10" fmla="*/ 138 w 138"/>
                    <a:gd name="T11" fmla="*/ 37 h 60"/>
                    <a:gd name="T12" fmla="*/ 138 w 138"/>
                    <a:gd name="T13" fmla="*/ 3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8" h="60">
                      <a:moveTo>
                        <a:pt x="138" y="37"/>
                      </a:moveTo>
                      <a:lnTo>
                        <a:pt x="138" y="37"/>
                      </a:lnTo>
                      <a:lnTo>
                        <a:pt x="124" y="0"/>
                      </a:lnTo>
                      <a:lnTo>
                        <a:pt x="124" y="0"/>
                      </a:lnTo>
                      <a:lnTo>
                        <a:pt x="0" y="60"/>
                      </a:lnTo>
                      <a:lnTo>
                        <a:pt x="138" y="37"/>
                      </a:lnTo>
                      <a:lnTo>
                        <a:pt x="138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2" name="Freeform 1106"/>
                <p:cNvSpPr>
                  <a:spLocks/>
                </p:cNvSpPr>
                <p:nvPr/>
              </p:nvSpPr>
              <p:spPr bwMode="auto">
                <a:xfrm>
                  <a:off x="4694" y="1758"/>
                  <a:ext cx="73" cy="30"/>
                </a:xfrm>
                <a:custGeom>
                  <a:avLst/>
                  <a:gdLst>
                    <a:gd name="T0" fmla="*/ 146 w 146"/>
                    <a:gd name="T1" fmla="*/ 0 h 60"/>
                    <a:gd name="T2" fmla="*/ 146 w 146"/>
                    <a:gd name="T3" fmla="*/ 0 h 60"/>
                    <a:gd name="T4" fmla="*/ 0 w 146"/>
                    <a:gd name="T5" fmla="*/ 23 h 60"/>
                    <a:gd name="T6" fmla="*/ 0 w 146"/>
                    <a:gd name="T7" fmla="*/ 23 h 60"/>
                    <a:gd name="T8" fmla="*/ 22 w 146"/>
                    <a:gd name="T9" fmla="*/ 60 h 60"/>
                    <a:gd name="T10" fmla="*/ 146 w 146"/>
                    <a:gd name="T11" fmla="*/ 0 h 60"/>
                    <a:gd name="T12" fmla="*/ 146 w 146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60">
                      <a:moveTo>
                        <a:pt x="146" y="0"/>
                      </a:moveTo>
                      <a:lnTo>
                        <a:pt x="146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22" y="60"/>
                      </a:lnTo>
                      <a:lnTo>
                        <a:pt x="146" y="0"/>
                      </a:lnTo>
                      <a:lnTo>
                        <a:pt x="146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3" name="Freeform 1107"/>
                <p:cNvSpPr>
                  <a:spLocks/>
                </p:cNvSpPr>
                <p:nvPr/>
              </p:nvSpPr>
              <p:spPr bwMode="auto">
                <a:xfrm>
                  <a:off x="4694" y="1758"/>
                  <a:ext cx="73" cy="30"/>
                </a:xfrm>
                <a:custGeom>
                  <a:avLst/>
                  <a:gdLst>
                    <a:gd name="T0" fmla="*/ 146 w 146"/>
                    <a:gd name="T1" fmla="*/ 0 h 60"/>
                    <a:gd name="T2" fmla="*/ 146 w 146"/>
                    <a:gd name="T3" fmla="*/ 0 h 60"/>
                    <a:gd name="T4" fmla="*/ 0 w 146"/>
                    <a:gd name="T5" fmla="*/ 23 h 60"/>
                    <a:gd name="T6" fmla="*/ 0 w 146"/>
                    <a:gd name="T7" fmla="*/ 23 h 60"/>
                    <a:gd name="T8" fmla="*/ 22 w 146"/>
                    <a:gd name="T9" fmla="*/ 60 h 60"/>
                    <a:gd name="T10" fmla="*/ 146 w 146"/>
                    <a:gd name="T11" fmla="*/ 0 h 60"/>
                    <a:gd name="T12" fmla="*/ 146 w 146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60">
                      <a:moveTo>
                        <a:pt x="146" y="0"/>
                      </a:moveTo>
                      <a:lnTo>
                        <a:pt x="146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22" y="60"/>
                      </a:lnTo>
                      <a:lnTo>
                        <a:pt x="146" y="0"/>
                      </a:lnTo>
                      <a:lnTo>
                        <a:pt x="14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4" name="Freeform 1108"/>
                <p:cNvSpPr>
                  <a:spLocks/>
                </p:cNvSpPr>
                <p:nvPr/>
              </p:nvSpPr>
              <p:spPr bwMode="auto">
                <a:xfrm>
                  <a:off x="4694" y="1735"/>
                  <a:ext cx="73" cy="34"/>
                </a:xfrm>
                <a:custGeom>
                  <a:avLst/>
                  <a:gdLst>
                    <a:gd name="T0" fmla="*/ 146 w 146"/>
                    <a:gd name="T1" fmla="*/ 45 h 68"/>
                    <a:gd name="T2" fmla="*/ 146 w 146"/>
                    <a:gd name="T3" fmla="*/ 45 h 68"/>
                    <a:gd name="T4" fmla="*/ 117 w 146"/>
                    <a:gd name="T5" fmla="*/ 0 h 68"/>
                    <a:gd name="T6" fmla="*/ 117 w 146"/>
                    <a:gd name="T7" fmla="*/ 0 h 68"/>
                    <a:gd name="T8" fmla="*/ 0 w 146"/>
                    <a:gd name="T9" fmla="*/ 68 h 68"/>
                    <a:gd name="T10" fmla="*/ 146 w 146"/>
                    <a:gd name="T11" fmla="*/ 45 h 68"/>
                    <a:gd name="T12" fmla="*/ 146 w 146"/>
                    <a:gd name="T13" fmla="*/ 4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68">
                      <a:moveTo>
                        <a:pt x="146" y="45"/>
                      </a:moveTo>
                      <a:lnTo>
                        <a:pt x="146" y="45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0" y="68"/>
                      </a:lnTo>
                      <a:lnTo>
                        <a:pt x="146" y="45"/>
                      </a:lnTo>
                      <a:lnTo>
                        <a:pt x="146" y="45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5" name="Freeform 1109"/>
                <p:cNvSpPr>
                  <a:spLocks/>
                </p:cNvSpPr>
                <p:nvPr/>
              </p:nvSpPr>
              <p:spPr bwMode="auto">
                <a:xfrm>
                  <a:off x="4694" y="1735"/>
                  <a:ext cx="73" cy="34"/>
                </a:xfrm>
                <a:custGeom>
                  <a:avLst/>
                  <a:gdLst>
                    <a:gd name="T0" fmla="*/ 146 w 146"/>
                    <a:gd name="T1" fmla="*/ 45 h 68"/>
                    <a:gd name="T2" fmla="*/ 146 w 146"/>
                    <a:gd name="T3" fmla="*/ 45 h 68"/>
                    <a:gd name="T4" fmla="*/ 117 w 146"/>
                    <a:gd name="T5" fmla="*/ 0 h 68"/>
                    <a:gd name="T6" fmla="*/ 117 w 146"/>
                    <a:gd name="T7" fmla="*/ 0 h 68"/>
                    <a:gd name="T8" fmla="*/ 0 w 146"/>
                    <a:gd name="T9" fmla="*/ 68 h 68"/>
                    <a:gd name="T10" fmla="*/ 146 w 146"/>
                    <a:gd name="T11" fmla="*/ 45 h 68"/>
                    <a:gd name="T12" fmla="*/ 146 w 146"/>
                    <a:gd name="T13" fmla="*/ 4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68">
                      <a:moveTo>
                        <a:pt x="146" y="45"/>
                      </a:moveTo>
                      <a:lnTo>
                        <a:pt x="146" y="45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0" y="68"/>
                      </a:lnTo>
                      <a:lnTo>
                        <a:pt x="146" y="45"/>
                      </a:lnTo>
                      <a:lnTo>
                        <a:pt x="146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6" name="Freeform 1110"/>
                <p:cNvSpPr>
                  <a:spLocks/>
                </p:cNvSpPr>
                <p:nvPr/>
              </p:nvSpPr>
              <p:spPr bwMode="auto">
                <a:xfrm>
                  <a:off x="4708" y="1735"/>
                  <a:ext cx="19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36 w 36"/>
                    <a:gd name="T5" fmla="*/ 0 h 30"/>
                    <a:gd name="T6" fmla="*/ 36 w 36"/>
                    <a:gd name="T7" fmla="*/ 0 h 30"/>
                    <a:gd name="T8" fmla="*/ 36 w 36"/>
                    <a:gd name="T9" fmla="*/ 8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7" name="Freeform 1111"/>
                <p:cNvSpPr>
                  <a:spLocks/>
                </p:cNvSpPr>
                <p:nvPr/>
              </p:nvSpPr>
              <p:spPr bwMode="auto">
                <a:xfrm>
                  <a:off x="4708" y="1735"/>
                  <a:ext cx="19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36 w 36"/>
                    <a:gd name="T5" fmla="*/ 0 h 30"/>
                    <a:gd name="T6" fmla="*/ 36 w 36"/>
                    <a:gd name="T7" fmla="*/ 0 h 30"/>
                    <a:gd name="T8" fmla="*/ 36 w 36"/>
                    <a:gd name="T9" fmla="*/ 8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8" name="Freeform 1112"/>
                <p:cNvSpPr>
                  <a:spLocks/>
                </p:cNvSpPr>
                <p:nvPr/>
              </p:nvSpPr>
              <p:spPr bwMode="auto">
                <a:xfrm>
                  <a:off x="4708" y="1735"/>
                  <a:ext cx="19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0 w 36"/>
                    <a:gd name="T5" fmla="*/ 30 h 30"/>
                    <a:gd name="T6" fmla="*/ 0 w 36"/>
                    <a:gd name="T7" fmla="*/ 30 h 30"/>
                    <a:gd name="T8" fmla="*/ 36 w 36"/>
                    <a:gd name="T9" fmla="*/ 0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9" name="Freeform 1113"/>
                <p:cNvSpPr>
                  <a:spLocks/>
                </p:cNvSpPr>
                <p:nvPr/>
              </p:nvSpPr>
              <p:spPr bwMode="auto">
                <a:xfrm>
                  <a:off x="4708" y="1735"/>
                  <a:ext cx="19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0 w 36"/>
                    <a:gd name="T5" fmla="*/ 30 h 30"/>
                    <a:gd name="T6" fmla="*/ 0 w 36"/>
                    <a:gd name="T7" fmla="*/ 30 h 30"/>
                    <a:gd name="T8" fmla="*/ 36 w 36"/>
                    <a:gd name="T9" fmla="*/ 0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0" name="Freeform 1114"/>
                <p:cNvSpPr>
                  <a:spLocks/>
                </p:cNvSpPr>
                <p:nvPr/>
              </p:nvSpPr>
              <p:spPr bwMode="auto">
                <a:xfrm>
                  <a:off x="4708" y="1735"/>
                  <a:ext cx="19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36 w 36"/>
                    <a:gd name="T5" fmla="*/ 0 h 30"/>
                    <a:gd name="T6" fmla="*/ 36 w 36"/>
                    <a:gd name="T7" fmla="*/ 0 h 30"/>
                    <a:gd name="T8" fmla="*/ 36 w 36"/>
                    <a:gd name="T9" fmla="*/ 8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1" name="Freeform 1115"/>
                <p:cNvSpPr>
                  <a:spLocks/>
                </p:cNvSpPr>
                <p:nvPr/>
              </p:nvSpPr>
              <p:spPr bwMode="auto">
                <a:xfrm>
                  <a:off x="4708" y="1735"/>
                  <a:ext cx="19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36 w 36"/>
                    <a:gd name="T5" fmla="*/ 0 h 30"/>
                    <a:gd name="T6" fmla="*/ 36 w 36"/>
                    <a:gd name="T7" fmla="*/ 0 h 30"/>
                    <a:gd name="T8" fmla="*/ 36 w 36"/>
                    <a:gd name="T9" fmla="*/ 8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2" name="Freeform 1116"/>
                <p:cNvSpPr>
                  <a:spLocks/>
                </p:cNvSpPr>
                <p:nvPr/>
              </p:nvSpPr>
              <p:spPr bwMode="auto">
                <a:xfrm>
                  <a:off x="4708" y="1735"/>
                  <a:ext cx="19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0 w 36"/>
                    <a:gd name="T5" fmla="*/ 30 h 30"/>
                    <a:gd name="T6" fmla="*/ 0 w 36"/>
                    <a:gd name="T7" fmla="*/ 30 h 30"/>
                    <a:gd name="T8" fmla="*/ 36 w 36"/>
                    <a:gd name="T9" fmla="*/ 0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3" name="Freeform 1117"/>
                <p:cNvSpPr>
                  <a:spLocks/>
                </p:cNvSpPr>
                <p:nvPr/>
              </p:nvSpPr>
              <p:spPr bwMode="auto">
                <a:xfrm>
                  <a:off x="4708" y="1735"/>
                  <a:ext cx="19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0 w 36"/>
                    <a:gd name="T5" fmla="*/ 30 h 30"/>
                    <a:gd name="T6" fmla="*/ 0 w 36"/>
                    <a:gd name="T7" fmla="*/ 30 h 30"/>
                    <a:gd name="T8" fmla="*/ 36 w 36"/>
                    <a:gd name="T9" fmla="*/ 0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4" name="Freeform 1118"/>
                <p:cNvSpPr>
                  <a:spLocks/>
                </p:cNvSpPr>
                <p:nvPr/>
              </p:nvSpPr>
              <p:spPr bwMode="auto">
                <a:xfrm>
                  <a:off x="4694" y="1709"/>
                  <a:ext cx="22" cy="22"/>
                </a:xfrm>
                <a:custGeom>
                  <a:avLst/>
                  <a:gdLst>
                    <a:gd name="T0" fmla="*/ 0 w 44"/>
                    <a:gd name="T1" fmla="*/ 45 h 45"/>
                    <a:gd name="T2" fmla="*/ 0 w 44"/>
                    <a:gd name="T3" fmla="*/ 45 h 45"/>
                    <a:gd name="T4" fmla="*/ 36 w 44"/>
                    <a:gd name="T5" fmla="*/ 0 h 45"/>
                    <a:gd name="T6" fmla="*/ 36 w 44"/>
                    <a:gd name="T7" fmla="*/ 0 h 45"/>
                    <a:gd name="T8" fmla="*/ 44 w 44"/>
                    <a:gd name="T9" fmla="*/ 15 h 45"/>
                    <a:gd name="T10" fmla="*/ 0 w 44"/>
                    <a:gd name="T11" fmla="*/ 45 h 45"/>
                    <a:gd name="T12" fmla="*/ 0 w 44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4" y="15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5" name="Freeform 1119"/>
                <p:cNvSpPr>
                  <a:spLocks/>
                </p:cNvSpPr>
                <p:nvPr/>
              </p:nvSpPr>
              <p:spPr bwMode="auto">
                <a:xfrm>
                  <a:off x="4694" y="1709"/>
                  <a:ext cx="22" cy="22"/>
                </a:xfrm>
                <a:custGeom>
                  <a:avLst/>
                  <a:gdLst>
                    <a:gd name="T0" fmla="*/ 0 w 44"/>
                    <a:gd name="T1" fmla="*/ 45 h 45"/>
                    <a:gd name="T2" fmla="*/ 0 w 44"/>
                    <a:gd name="T3" fmla="*/ 45 h 45"/>
                    <a:gd name="T4" fmla="*/ 36 w 44"/>
                    <a:gd name="T5" fmla="*/ 0 h 45"/>
                    <a:gd name="T6" fmla="*/ 36 w 44"/>
                    <a:gd name="T7" fmla="*/ 0 h 45"/>
                    <a:gd name="T8" fmla="*/ 44 w 44"/>
                    <a:gd name="T9" fmla="*/ 15 h 45"/>
                    <a:gd name="T10" fmla="*/ 0 w 44"/>
                    <a:gd name="T11" fmla="*/ 45 h 45"/>
                    <a:gd name="T12" fmla="*/ 0 w 44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4" y="15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6" name="Freeform 1120"/>
                <p:cNvSpPr>
                  <a:spLocks/>
                </p:cNvSpPr>
                <p:nvPr/>
              </p:nvSpPr>
              <p:spPr bwMode="auto">
                <a:xfrm>
                  <a:off x="4686" y="1709"/>
                  <a:ext cx="26" cy="22"/>
                </a:xfrm>
                <a:custGeom>
                  <a:avLst/>
                  <a:gdLst>
                    <a:gd name="T0" fmla="*/ 15 w 51"/>
                    <a:gd name="T1" fmla="*/ 45 h 45"/>
                    <a:gd name="T2" fmla="*/ 15 w 51"/>
                    <a:gd name="T3" fmla="*/ 45 h 45"/>
                    <a:gd name="T4" fmla="*/ 0 w 51"/>
                    <a:gd name="T5" fmla="*/ 30 h 45"/>
                    <a:gd name="T6" fmla="*/ 0 w 51"/>
                    <a:gd name="T7" fmla="*/ 30 h 45"/>
                    <a:gd name="T8" fmla="*/ 51 w 51"/>
                    <a:gd name="T9" fmla="*/ 0 h 45"/>
                    <a:gd name="T10" fmla="*/ 15 w 51"/>
                    <a:gd name="T11" fmla="*/ 45 h 45"/>
                    <a:gd name="T12" fmla="*/ 15 w 51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51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7" name="Freeform 1121"/>
                <p:cNvSpPr>
                  <a:spLocks/>
                </p:cNvSpPr>
                <p:nvPr/>
              </p:nvSpPr>
              <p:spPr bwMode="auto">
                <a:xfrm>
                  <a:off x="4686" y="1709"/>
                  <a:ext cx="26" cy="22"/>
                </a:xfrm>
                <a:custGeom>
                  <a:avLst/>
                  <a:gdLst>
                    <a:gd name="T0" fmla="*/ 15 w 51"/>
                    <a:gd name="T1" fmla="*/ 45 h 45"/>
                    <a:gd name="T2" fmla="*/ 15 w 51"/>
                    <a:gd name="T3" fmla="*/ 45 h 45"/>
                    <a:gd name="T4" fmla="*/ 0 w 51"/>
                    <a:gd name="T5" fmla="*/ 30 h 45"/>
                    <a:gd name="T6" fmla="*/ 0 w 51"/>
                    <a:gd name="T7" fmla="*/ 30 h 45"/>
                    <a:gd name="T8" fmla="*/ 51 w 51"/>
                    <a:gd name="T9" fmla="*/ 0 h 45"/>
                    <a:gd name="T10" fmla="*/ 15 w 51"/>
                    <a:gd name="T11" fmla="*/ 45 h 45"/>
                    <a:gd name="T12" fmla="*/ 15 w 51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51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8" name="Freeform 1122"/>
                <p:cNvSpPr>
                  <a:spLocks/>
                </p:cNvSpPr>
                <p:nvPr/>
              </p:nvSpPr>
              <p:spPr bwMode="auto">
                <a:xfrm>
                  <a:off x="4686" y="1701"/>
                  <a:ext cx="19" cy="15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37 w 37"/>
                    <a:gd name="T5" fmla="*/ 0 h 30"/>
                    <a:gd name="T6" fmla="*/ 37 w 37"/>
                    <a:gd name="T7" fmla="*/ 0 h 30"/>
                    <a:gd name="T8" fmla="*/ 37 w 37"/>
                    <a:gd name="T9" fmla="*/ 8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7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9" name="Freeform 1123"/>
                <p:cNvSpPr>
                  <a:spLocks/>
                </p:cNvSpPr>
                <p:nvPr/>
              </p:nvSpPr>
              <p:spPr bwMode="auto">
                <a:xfrm>
                  <a:off x="4686" y="1701"/>
                  <a:ext cx="19" cy="15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37 w 37"/>
                    <a:gd name="T5" fmla="*/ 0 h 30"/>
                    <a:gd name="T6" fmla="*/ 37 w 37"/>
                    <a:gd name="T7" fmla="*/ 0 h 30"/>
                    <a:gd name="T8" fmla="*/ 37 w 37"/>
                    <a:gd name="T9" fmla="*/ 8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7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0" name="Freeform 1124"/>
                <p:cNvSpPr>
                  <a:spLocks/>
                </p:cNvSpPr>
                <p:nvPr/>
              </p:nvSpPr>
              <p:spPr bwMode="auto">
                <a:xfrm>
                  <a:off x="4686" y="1701"/>
                  <a:ext cx="19" cy="15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0 w 37"/>
                    <a:gd name="T5" fmla="*/ 23 h 30"/>
                    <a:gd name="T6" fmla="*/ 0 w 37"/>
                    <a:gd name="T7" fmla="*/ 23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1" name="Freeform 1125"/>
                <p:cNvSpPr>
                  <a:spLocks/>
                </p:cNvSpPr>
                <p:nvPr/>
              </p:nvSpPr>
              <p:spPr bwMode="auto">
                <a:xfrm>
                  <a:off x="4686" y="1701"/>
                  <a:ext cx="19" cy="15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0 w 37"/>
                    <a:gd name="T5" fmla="*/ 23 h 30"/>
                    <a:gd name="T6" fmla="*/ 0 w 37"/>
                    <a:gd name="T7" fmla="*/ 23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2" name="Freeform 1126"/>
                <p:cNvSpPr>
                  <a:spLocks/>
                </p:cNvSpPr>
                <p:nvPr/>
              </p:nvSpPr>
              <p:spPr bwMode="auto">
                <a:xfrm>
                  <a:off x="4686" y="1701"/>
                  <a:ext cx="19" cy="15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37 w 37"/>
                    <a:gd name="T5" fmla="*/ 0 h 30"/>
                    <a:gd name="T6" fmla="*/ 37 w 37"/>
                    <a:gd name="T7" fmla="*/ 0 h 30"/>
                    <a:gd name="T8" fmla="*/ 37 w 37"/>
                    <a:gd name="T9" fmla="*/ 8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7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3" name="Freeform 1127"/>
                <p:cNvSpPr>
                  <a:spLocks/>
                </p:cNvSpPr>
                <p:nvPr/>
              </p:nvSpPr>
              <p:spPr bwMode="auto">
                <a:xfrm>
                  <a:off x="4686" y="1701"/>
                  <a:ext cx="19" cy="15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37 w 37"/>
                    <a:gd name="T5" fmla="*/ 0 h 30"/>
                    <a:gd name="T6" fmla="*/ 37 w 37"/>
                    <a:gd name="T7" fmla="*/ 0 h 30"/>
                    <a:gd name="T8" fmla="*/ 37 w 37"/>
                    <a:gd name="T9" fmla="*/ 8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7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4" name="Freeform 1128"/>
                <p:cNvSpPr>
                  <a:spLocks/>
                </p:cNvSpPr>
                <p:nvPr/>
              </p:nvSpPr>
              <p:spPr bwMode="auto">
                <a:xfrm>
                  <a:off x="4686" y="1701"/>
                  <a:ext cx="19" cy="15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0 w 37"/>
                    <a:gd name="T5" fmla="*/ 23 h 30"/>
                    <a:gd name="T6" fmla="*/ 0 w 37"/>
                    <a:gd name="T7" fmla="*/ 23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5" name="Freeform 1129"/>
                <p:cNvSpPr>
                  <a:spLocks/>
                </p:cNvSpPr>
                <p:nvPr/>
              </p:nvSpPr>
              <p:spPr bwMode="auto">
                <a:xfrm>
                  <a:off x="4686" y="1701"/>
                  <a:ext cx="19" cy="15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0 w 37"/>
                    <a:gd name="T5" fmla="*/ 23 h 30"/>
                    <a:gd name="T6" fmla="*/ 0 w 37"/>
                    <a:gd name="T7" fmla="*/ 23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6" name="Freeform 1130"/>
                <p:cNvSpPr>
                  <a:spLocks/>
                </p:cNvSpPr>
                <p:nvPr/>
              </p:nvSpPr>
              <p:spPr bwMode="auto">
                <a:xfrm>
                  <a:off x="4635" y="1622"/>
                  <a:ext cx="18" cy="15"/>
                </a:xfrm>
                <a:custGeom>
                  <a:avLst/>
                  <a:gdLst>
                    <a:gd name="T0" fmla="*/ 0 w 36"/>
                    <a:gd name="T1" fmla="*/ 29 h 29"/>
                    <a:gd name="T2" fmla="*/ 0 w 36"/>
                    <a:gd name="T3" fmla="*/ 29 h 29"/>
                    <a:gd name="T4" fmla="*/ 29 w 36"/>
                    <a:gd name="T5" fmla="*/ 0 h 29"/>
                    <a:gd name="T6" fmla="*/ 29 w 36"/>
                    <a:gd name="T7" fmla="*/ 0 h 29"/>
                    <a:gd name="T8" fmla="*/ 36 w 36"/>
                    <a:gd name="T9" fmla="*/ 7 h 29"/>
                    <a:gd name="T10" fmla="*/ 0 w 36"/>
                    <a:gd name="T11" fmla="*/ 29 h 29"/>
                    <a:gd name="T12" fmla="*/ 0 w 36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9">
                      <a:moveTo>
                        <a:pt x="0" y="29"/>
                      </a:move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6" y="7"/>
                      </a:lnTo>
                      <a:lnTo>
                        <a:pt x="0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7" name="Freeform 1131"/>
                <p:cNvSpPr>
                  <a:spLocks/>
                </p:cNvSpPr>
                <p:nvPr/>
              </p:nvSpPr>
              <p:spPr bwMode="auto">
                <a:xfrm>
                  <a:off x="4635" y="1622"/>
                  <a:ext cx="18" cy="15"/>
                </a:xfrm>
                <a:custGeom>
                  <a:avLst/>
                  <a:gdLst>
                    <a:gd name="T0" fmla="*/ 0 w 36"/>
                    <a:gd name="T1" fmla="*/ 29 h 29"/>
                    <a:gd name="T2" fmla="*/ 0 w 36"/>
                    <a:gd name="T3" fmla="*/ 29 h 29"/>
                    <a:gd name="T4" fmla="*/ 29 w 36"/>
                    <a:gd name="T5" fmla="*/ 0 h 29"/>
                    <a:gd name="T6" fmla="*/ 29 w 36"/>
                    <a:gd name="T7" fmla="*/ 0 h 29"/>
                    <a:gd name="T8" fmla="*/ 36 w 36"/>
                    <a:gd name="T9" fmla="*/ 7 h 29"/>
                    <a:gd name="T10" fmla="*/ 0 w 36"/>
                    <a:gd name="T11" fmla="*/ 29 h 29"/>
                    <a:gd name="T12" fmla="*/ 0 w 36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9">
                      <a:moveTo>
                        <a:pt x="0" y="29"/>
                      </a:move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6" y="7"/>
                      </a:lnTo>
                      <a:lnTo>
                        <a:pt x="0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8" name="Freeform 1132"/>
                <p:cNvSpPr>
                  <a:spLocks/>
                </p:cNvSpPr>
                <p:nvPr/>
              </p:nvSpPr>
              <p:spPr bwMode="auto">
                <a:xfrm>
                  <a:off x="4631" y="1622"/>
                  <a:ext cx="18" cy="15"/>
                </a:xfrm>
                <a:custGeom>
                  <a:avLst/>
                  <a:gdLst>
                    <a:gd name="T0" fmla="*/ 8 w 37"/>
                    <a:gd name="T1" fmla="*/ 29 h 29"/>
                    <a:gd name="T2" fmla="*/ 8 w 37"/>
                    <a:gd name="T3" fmla="*/ 29 h 29"/>
                    <a:gd name="T4" fmla="*/ 0 w 37"/>
                    <a:gd name="T5" fmla="*/ 29 h 29"/>
                    <a:gd name="T6" fmla="*/ 0 w 37"/>
                    <a:gd name="T7" fmla="*/ 29 h 29"/>
                    <a:gd name="T8" fmla="*/ 37 w 37"/>
                    <a:gd name="T9" fmla="*/ 0 h 29"/>
                    <a:gd name="T10" fmla="*/ 8 w 37"/>
                    <a:gd name="T11" fmla="*/ 29 h 29"/>
                    <a:gd name="T12" fmla="*/ 8 w 37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8" y="29"/>
                      </a:moveTo>
                      <a:lnTo>
                        <a:pt x="8" y="29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37" y="0"/>
                      </a:lnTo>
                      <a:lnTo>
                        <a:pt x="8" y="29"/>
                      </a:lnTo>
                      <a:lnTo>
                        <a:pt x="8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9" name="Freeform 1133"/>
                <p:cNvSpPr>
                  <a:spLocks/>
                </p:cNvSpPr>
                <p:nvPr/>
              </p:nvSpPr>
              <p:spPr bwMode="auto">
                <a:xfrm>
                  <a:off x="4631" y="1622"/>
                  <a:ext cx="18" cy="15"/>
                </a:xfrm>
                <a:custGeom>
                  <a:avLst/>
                  <a:gdLst>
                    <a:gd name="T0" fmla="*/ 8 w 37"/>
                    <a:gd name="T1" fmla="*/ 29 h 29"/>
                    <a:gd name="T2" fmla="*/ 8 w 37"/>
                    <a:gd name="T3" fmla="*/ 29 h 29"/>
                    <a:gd name="T4" fmla="*/ 0 w 37"/>
                    <a:gd name="T5" fmla="*/ 29 h 29"/>
                    <a:gd name="T6" fmla="*/ 0 w 37"/>
                    <a:gd name="T7" fmla="*/ 29 h 29"/>
                    <a:gd name="T8" fmla="*/ 37 w 37"/>
                    <a:gd name="T9" fmla="*/ 0 h 29"/>
                    <a:gd name="T10" fmla="*/ 8 w 37"/>
                    <a:gd name="T11" fmla="*/ 29 h 29"/>
                    <a:gd name="T12" fmla="*/ 8 w 37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8" y="29"/>
                      </a:moveTo>
                      <a:lnTo>
                        <a:pt x="8" y="29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37" y="0"/>
                      </a:lnTo>
                      <a:lnTo>
                        <a:pt x="8" y="29"/>
                      </a:lnTo>
                      <a:lnTo>
                        <a:pt x="8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0" name="Freeform 1134"/>
                <p:cNvSpPr>
                  <a:spLocks/>
                </p:cNvSpPr>
                <p:nvPr/>
              </p:nvSpPr>
              <p:spPr bwMode="auto">
                <a:xfrm>
                  <a:off x="4635" y="1622"/>
                  <a:ext cx="18" cy="15"/>
                </a:xfrm>
                <a:custGeom>
                  <a:avLst/>
                  <a:gdLst>
                    <a:gd name="T0" fmla="*/ 0 w 36"/>
                    <a:gd name="T1" fmla="*/ 29 h 29"/>
                    <a:gd name="T2" fmla="*/ 0 w 36"/>
                    <a:gd name="T3" fmla="*/ 29 h 29"/>
                    <a:gd name="T4" fmla="*/ 29 w 36"/>
                    <a:gd name="T5" fmla="*/ 0 h 29"/>
                    <a:gd name="T6" fmla="*/ 29 w 36"/>
                    <a:gd name="T7" fmla="*/ 0 h 29"/>
                    <a:gd name="T8" fmla="*/ 36 w 36"/>
                    <a:gd name="T9" fmla="*/ 7 h 29"/>
                    <a:gd name="T10" fmla="*/ 0 w 36"/>
                    <a:gd name="T11" fmla="*/ 29 h 29"/>
                    <a:gd name="T12" fmla="*/ 0 w 36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9">
                      <a:moveTo>
                        <a:pt x="0" y="29"/>
                      </a:move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6" y="7"/>
                      </a:lnTo>
                      <a:lnTo>
                        <a:pt x="0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1" name="Freeform 1135"/>
                <p:cNvSpPr>
                  <a:spLocks/>
                </p:cNvSpPr>
                <p:nvPr/>
              </p:nvSpPr>
              <p:spPr bwMode="auto">
                <a:xfrm>
                  <a:off x="4635" y="1622"/>
                  <a:ext cx="18" cy="15"/>
                </a:xfrm>
                <a:custGeom>
                  <a:avLst/>
                  <a:gdLst>
                    <a:gd name="T0" fmla="*/ 0 w 36"/>
                    <a:gd name="T1" fmla="*/ 29 h 29"/>
                    <a:gd name="T2" fmla="*/ 0 w 36"/>
                    <a:gd name="T3" fmla="*/ 29 h 29"/>
                    <a:gd name="T4" fmla="*/ 29 w 36"/>
                    <a:gd name="T5" fmla="*/ 0 h 29"/>
                    <a:gd name="T6" fmla="*/ 29 w 36"/>
                    <a:gd name="T7" fmla="*/ 0 h 29"/>
                    <a:gd name="T8" fmla="*/ 36 w 36"/>
                    <a:gd name="T9" fmla="*/ 7 h 29"/>
                    <a:gd name="T10" fmla="*/ 0 w 36"/>
                    <a:gd name="T11" fmla="*/ 29 h 29"/>
                    <a:gd name="T12" fmla="*/ 0 w 36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9">
                      <a:moveTo>
                        <a:pt x="0" y="29"/>
                      </a:move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6" y="7"/>
                      </a:lnTo>
                      <a:lnTo>
                        <a:pt x="0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2" name="Freeform 1136"/>
                <p:cNvSpPr>
                  <a:spLocks/>
                </p:cNvSpPr>
                <p:nvPr/>
              </p:nvSpPr>
              <p:spPr bwMode="auto">
                <a:xfrm>
                  <a:off x="4631" y="1622"/>
                  <a:ext cx="18" cy="15"/>
                </a:xfrm>
                <a:custGeom>
                  <a:avLst/>
                  <a:gdLst>
                    <a:gd name="T0" fmla="*/ 8 w 37"/>
                    <a:gd name="T1" fmla="*/ 29 h 29"/>
                    <a:gd name="T2" fmla="*/ 8 w 37"/>
                    <a:gd name="T3" fmla="*/ 29 h 29"/>
                    <a:gd name="T4" fmla="*/ 0 w 37"/>
                    <a:gd name="T5" fmla="*/ 29 h 29"/>
                    <a:gd name="T6" fmla="*/ 0 w 37"/>
                    <a:gd name="T7" fmla="*/ 29 h 29"/>
                    <a:gd name="T8" fmla="*/ 37 w 37"/>
                    <a:gd name="T9" fmla="*/ 0 h 29"/>
                    <a:gd name="T10" fmla="*/ 8 w 37"/>
                    <a:gd name="T11" fmla="*/ 29 h 29"/>
                    <a:gd name="T12" fmla="*/ 8 w 37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8" y="29"/>
                      </a:moveTo>
                      <a:lnTo>
                        <a:pt x="8" y="29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37" y="0"/>
                      </a:lnTo>
                      <a:lnTo>
                        <a:pt x="8" y="29"/>
                      </a:lnTo>
                      <a:lnTo>
                        <a:pt x="8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3" name="Freeform 1137"/>
                <p:cNvSpPr>
                  <a:spLocks/>
                </p:cNvSpPr>
                <p:nvPr/>
              </p:nvSpPr>
              <p:spPr bwMode="auto">
                <a:xfrm>
                  <a:off x="4631" y="1622"/>
                  <a:ext cx="18" cy="15"/>
                </a:xfrm>
                <a:custGeom>
                  <a:avLst/>
                  <a:gdLst>
                    <a:gd name="T0" fmla="*/ 8 w 37"/>
                    <a:gd name="T1" fmla="*/ 29 h 29"/>
                    <a:gd name="T2" fmla="*/ 8 w 37"/>
                    <a:gd name="T3" fmla="*/ 29 h 29"/>
                    <a:gd name="T4" fmla="*/ 0 w 37"/>
                    <a:gd name="T5" fmla="*/ 29 h 29"/>
                    <a:gd name="T6" fmla="*/ 0 w 37"/>
                    <a:gd name="T7" fmla="*/ 29 h 29"/>
                    <a:gd name="T8" fmla="*/ 37 w 37"/>
                    <a:gd name="T9" fmla="*/ 0 h 29"/>
                    <a:gd name="T10" fmla="*/ 8 w 37"/>
                    <a:gd name="T11" fmla="*/ 29 h 29"/>
                    <a:gd name="T12" fmla="*/ 8 w 37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8" y="29"/>
                      </a:moveTo>
                      <a:lnTo>
                        <a:pt x="8" y="29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37" y="0"/>
                      </a:lnTo>
                      <a:lnTo>
                        <a:pt x="8" y="29"/>
                      </a:lnTo>
                      <a:lnTo>
                        <a:pt x="8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4" name="Freeform 1138"/>
                <p:cNvSpPr>
                  <a:spLocks/>
                </p:cNvSpPr>
                <p:nvPr/>
              </p:nvSpPr>
              <p:spPr bwMode="auto">
                <a:xfrm>
                  <a:off x="4627" y="1607"/>
                  <a:ext cx="22" cy="26"/>
                </a:xfrm>
                <a:custGeom>
                  <a:avLst/>
                  <a:gdLst>
                    <a:gd name="T0" fmla="*/ 0 w 44"/>
                    <a:gd name="T1" fmla="*/ 52 h 52"/>
                    <a:gd name="T2" fmla="*/ 0 w 44"/>
                    <a:gd name="T3" fmla="*/ 52 h 52"/>
                    <a:gd name="T4" fmla="*/ 29 w 44"/>
                    <a:gd name="T5" fmla="*/ 0 h 52"/>
                    <a:gd name="T6" fmla="*/ 29 w 44"/>
                    <a:gd name="T7" fmla="*/ 0 h 52"/>
                    <a:gd name="T8" fmla="*/ 44 w 44"/>
                    <a:gd name="T9" fmla="*/ 15 h 52"/>
                    <a:gd name="T10" fmla="*/ 0 w 44"/>
                    <a:gd name="T11" fmla="*/ 52 h 52"/>
                    <a:gd name="T12" fmla="*/ 0 w 44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44" y="15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5" name="Freeform 1139"/>
                <p:cNvSpPr>
                  <a:spLocks/>
                </p:cNvSpPr>
                <p:nvPr/>
              </p:nvSpPr>
              <p:spPr bwMode="auto">
                <a:xfrm>
                  <a:off x="4627" y="1607"/>
                  <a:ext cx="22" cy="26"/>
                </a:xfrm>
                <a:custGeom>
                  <a:avLst/>
                  <a:gdLst>
                    <a:gd name="T0" fmla="*/ 0 w 44"/>
                    <a:gd name="T1" fmla="*/ 52 h 52"/>
                    <a:gd name="T2" fmla="*/ 0 w 44"/>
                    <a:gd name="T3" fmla="*/ 52 h 52"/>
                    <a:gd name="T4" fmla="*/ 29 w 44"/>
                    <a:gd name="T5" fmla="*/ 0 h 52"/>
                    <a:gd name="T6" fmla="*/ 29 w 44"/>
                    <a:gd name="T7" fmla="*/ 0 h 52"/>
                    <a:gd name="T8" fmla="*/ 44 w 44"/>
                    <a:gd name="T9" fmla="*/ 15 h 52"/>
                    <a:gd name="T10" fmla="*/ 0 w 44"/>
                    <a:gd name="T11" fmla="*/ 52 h 52"/>
                    <a:gd name="T12" fmla="*/ 0 w 44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44" y="15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6" name="Freeform 1140"/>
                <p:cNvSpPr>
                  <a:spLocks/>
                </p:cNvSpPr>
                <p:nvPr/>
              </p:nvSpPr>
              <p:spPr bwMode="auto">
                <a:xfrm>
                  <a:off x="4620" y="1607"/>
                  <a:ext cx="22" cy="26"/>
                </a:xfrm>
                <a:custGeom>
                  <a:avLst/>
                  <a:gdLst>
                    <a:gd name="T0" fmla="*/ 15 w 44"/>
                    <a:gd name="T1" fmla="*/ 52 h 52"/>
                    <a:gd name="T2" fmla="*/ 15 w 44"/>
                    <a:gd name="T3" fmla="*/ 52 h 52"/>
                    <a:gd name="T4" fmla="*/ 0 w 44"/>
                    <a:gd name="T5" fmla="*/ 30 h 52"/>
                    <a:gd name="T6" fmla="*/ 0 w 44"/>
                    <a:gd name="T7" fmla="*/ 30 h 52"/>
                    <a:gd name="T8" fmla="*/ 44 w 44"/>
                    <a:gd name="T9" fmla="*/ 0 h 52"/>
                    <a:gd name="T10" fmla="*/ 15 w 44"/>
                    <a:gd name="T11" fmla="*/ 52 h 52"/>
                    <a:gd name="T12" fmla="*/ 15 w 44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15" y="52"/>
                      </a:moveTo>
                      <a:lnTo>
                        <a:pt x="15" y="52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44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7" name="Freeform 1141"/>
                <p:cNvSpPr>
                  <a:spLocks/>
                </p:cNvSpPr>
                <p:nvPr/>
              </p:nvSpPr>
              <p:spPr bwMode="auto">
                <a:xfrm>
                  <a:off x="4620" y="1607"/>
                  <a:ext cx="22" cy="26"/>
                </a:xfrm>
                <a:custGeom>
                  <a:avLst/>
                  <a:gdLst>
                    <a:gd name="T0" fmla="*/ 15 w 44"/>
                    <a:gd name="T1" fmla="*/ 52 h 52"/>
                    <a:gd name="T2" fmla="*/ 15 w 44"/>
                    <a:gd name="T3" fmla="*/ 52 h 52"/>
                    <a:gd name="T4" fmla="*/ 0 w 44"/>
                    <a:gd name="T5" fmla="*/ 30 h 52"/>
                    <a:gd name="T6" fmla="*/ 0 w 44"/>
                    <a:gd name="T7" fmla="*/ 30 h 52"/>
                    <a:gd name="T8" fmla="*/ 44 w 44"/>
                    <a:gd name="T9" fmla="*/ 0 h 52"/>
                    <a:gd name="T10" fmla="*/ 15 w 44"/>
                    <a:gd name="T11" fmla="*/ 52 h 52"/>
                    <a:gd name="T12" fmla="*/ 15 w 44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15" y="52"/>
                      </a:moveTo>
                      <a:lnTo>
                        <a:pt x="15" y="52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44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8" name="Freeform 1142"/>
                <p:cNvSpPr>
                  <a:spLocks/>
                </p:cNvSpPr>
                <p:nvPr/>
              </p:nvSpPr>
              <p:spPr bwMode="auto">
                <a:xfrm>
                  <a:off x="4613" y="1588"/>
                  <a:ext cx="18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29 w 36"/>
                    <a:gd name="T5" fmla="*/ 0 h 30"/>
                    <a:gd name="T6" fmla="*/ 29 w 36"/>
                    <a:gd name="T7" fmla="*/ 0 h 30"/>
                    <a:gd name="T8" fmla="*/ 36 w 36"/>
                    <a:gd name="T9" fmla="*/ 8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6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9" name="Freeform 1143"/>
                <p:cNvSpPr>
                  <a:spLocks/>
                </p:cNvSpPr>
                <p:nvPr/>
              </p:nvSpPr>
              <p:spPr bwMode="auto">
                <a:xfrm>
                  <a:off x="4613" y="1588"/>
                  <a:ext cx="18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29 w 36"/>
                    <a:gd name="T5" fmla="*/ 0 h 30"/>
                    <a:gd name="T6" fmla="*/ 29 w 36"/>
                    <a:gd name="T7" fmla="*/ 0 h 30"/>
                    <a:gd name="T8" fmla="*/ 36 w 36"/>
                    <a:gd name="T9" fmla="*/ 8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6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0" name="Freeform 1144"/>
                <p:cNvSpPr>
                  <a:spLocks/>
                </p:cNvSpPr>
                <p:nvPr/>
              </p:nvSpPr>
              <p:spPr bwMode="auto">
                <a:xfrm>
                  <a:off x="4609" y="1588"/>
                  <a:ext cx="18" cy="15"/>
                </a:xfrm>
                <a:custGeom>
                  <a:avLst/>
                  <a:gdLst>
                    <a:gd name="T0" fmla="*/ 8 w 37"/>
                    <a:gd name="T1" fmla="*/ 30 h 30"/>
                    <a:gd name="T2" fmla="*/ 8 w 37"/>
                    <a:gd name="T3" fmla="*/ 30 h 30"/>
                    <a:gd name="T4" fmla="*/ 0 w 37"/>
                    <a:gd name="T5" fmla="*/ 23 h 30"/>
                    <a:gd name="T6" fmla="*/ 0 w 37"/>
                    <a:gd name="T7" fmla="*/ 23 h 30"/>
                    <a:gd name="T8" fmla="*/ 37 w 37"/>
                    <a:gd name="T9" fmla="*/ 0 h 30"/>
                    <a:gd name="T10" fmla="*/ 8 w 37"/>
                    <a:gd name="T11" fmla="*/ 30 h 30"/>
                    <a:gd name="T12" fmla="*/ 8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8" y="30"/>
                      </a:move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8" y="30"/>
                      </a:lnTo>
                      <a:lnTo>
                        <a:pt x="8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1" name="Freeform 1145"/>
                <p:cNvSpPr>
                  <a:spLocks/>
                </p:cNvSpPr>
                <p:nvPr/>
              </p:nvSpPr>
              <p:spPr bwMode="auto">
                <a:xfrm>
                  <a:off x="4609" y="1588"/>
                  <a:ext cx="18" cy="15"/>
                </a:xfrm>
                <a:custGeom>
                  <a:avLst/>
                  <a:gdLst>
                    <a:gd name="T0" fmla="*/ 8 w 37"/>
                    <a:gd name="T1" fmla="*/ 30 h 30"/>
                    <a:gd name="T2" fmla="*/ 8 w 37"/>
                    <a:gd name="T3" fmla="*/ 30 h 30"/>
                    <a:gd name="T4" fmla="*/ 0 w 37"/>
                    <a:gd name="T5" fmla="*/ 23 h 30"/>
                    <a:gd name="T6" fmla="*/ 0 w 37"/>
                    <a:gd name="T7" fmla="*/ 23 h 30"/>
                    <a:gd name="T8" fmla="*/ 37 w 37"/>
                    <a:gd name="T9" fmla="*/ 0 h 30"/>
                    <a:gd name="T10" fmla="*/ 8 w 37"/>
                    <a:gd name="T11" fmla="*/ 30 h 30"/>
                    <a:gd name="T12" fmla="*/ 8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8" y="30"/>
                      </a:move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8" y="30"/>
                      </a:lnTo>
                      <a:lnTo>
                        <a:pt x="8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2" name="Freeform 1146"/>
                <p:cNvSpPr>
                  <a:spLocks/>
                </p:cNvSpPr>
                <p:nvPr/>
              </p:nvSpPr>
              <p:spPr bwMode="auto">
                <a:xfrm>
                  <a:off x="4613" y="1588"/>
                  <a:ext cx="18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29 w 36"/>
                    <a:gd name="T5" fmla="*/ 0 h 30"/>
                    <a:gd name="T6" fmla="*/ 29 w 36"/>
                    <a:gd name="T7" fmla="*/ 0 h 30"/>
                    <a:gd name="T8" fmla="*/ 36 w 36"/>
                    <a:gd name="T9" fmla="*/ 8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6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3" name="Freeform 1147"/>
                <p:cNvSpPr>
                  <a:spLocks/>
                </p:cNvSpPr>
                <p:nvPr/>
              </p:nvSpPr>
              <p:spPr bwMode="auto">
                <a:xfrm>
                  <a:off x="4613" y="1588"/>
                  <a:ext cx="18" cy="15"/>
                </a:xfrm>
                <a:custGeom>
                  <a:avLst/>
                  <a:gdLst>
                    <a:gd name="T0" fmla="*/ 0 w 36"/>
                    <a:gd name="T1" fmla="*/ 30 h 30"/>
                    <a:gd name="T2" fmla="*/ 0 w 36"/>
                    <a:gd name="T3" fmla="*/ 30 h 30"/>
                    <a:gd name="T4" fmla="*/ 29 w 36"/>
                    <a:gd name="T5" fmla="*/ 0 h 30"/>
                    <a:gd name="T6" fmla="*/ 29 w 36"/>
                    <a:gd name="T7" fmla="*/ 0 h 30"/>
                    <a:gd name="T8" fmla="*/ 36 w 36"/>
                    <a:gd name="T9" fmla="*/ 8 h 30"/>
                    <a:gd name="T10" fmla="*/ 0 w 36"/>
                    <a:gd name="T11" fmla="*/ 30 h 30"/>
                    <a:gd name="T12" fmla="*/ 0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6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4" name="Freeform 1148"/>
                <p:cNvSpPr>
                  <a:spLocks/>
                </p:cNvSpPr>
                <p:nvPr/>
              </p:nvSpPr>
              <p:spPr bwMode="auto">
                <a:xfrm>
                  <a:off x="4609" y="1588"/>
                  <a:ext cx="18" cy="15"/>
                </a:xfrm>
                <a:custGeom>
                  <a:avLst/>
                  <a:gdLst>
                    <a:gd name="T0" fmla="*/ 8 w 37"/>
                    <a:gd name="T1" fmla="*/ 30 h 30"/>
                    <a:gd name="T2" fmla="*/ 8 w 37"/>
                    <a:gd name="T3" fmla="*/ 30 h 30"/>
                    <a:gd name="T4" fmla="*/ 0 w 37"/>
                    <a:gd name="T5" fmla="*/ 23 h 30"/>
                    <a:gd name="T6" fmla="*/ 0 w 37"/>
                    <a:gd name="T7" fmla="*/ 23 h 30"/>
                    <a:gd name="T8" fmla="*/ 37 w 37"/>
                    <a:gd name="T9" fmla="*/ 0 h 30"/>
                    <a:gd name="T10" fmla="*/ 8 w 37"/>
                    <a:gd name="T11" fmla="*/ 30 h 30"/>
                    <a:gd name="T12" fmla="*/ 8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8" y="30"/>
                      </a:move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8" y="30"/>
                      </a:lnTo>
                      <a:lnTo>
                        <a:pt x="8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5" name="Freeform 1149"/>
                <p:cNvSpPr>
                  <a:spLocks/>
                </p:cNvSpPr>
                <p:nvPr/>
              </p:nvSpPr>
              <p:spPr bwMode="auto">
                <a:xfrm>
                  <a:off x="4609" y="1588"/>
                  <a:ext cx="18" cy="15"/>
                </a:xfrm>
                <a:custGeom>
                  <a:avLst/>
                  <a:gdLst>
                    <a:gd name="T0" fmla="*/ 8 w 37"/>
                    <a:gd name="T1" fmla="*/ 30 h 30"/>
                    <a:gd name="T2" fmla="*/ 8 w 37"/>
                    <a:gd name="T3" fmla="*/ 30 h 30"/>
                    <a:gd name="T4" fmla="*/ 0 w 37"/>
                    <a:gd name="T5" fmla="*/ 23 h 30"/>
                    <a:gd name="T6" fmla="*/ 0 w 37"/>
                    <a:gd name="T7" fmla="*/ 23 h 30"/>
                    <a:gd name="T8" fmla="*/ 37 w 37"/>
                    <a:gd name="T9" fmla="*/ 0 h 30"/>
                    <a:gd name="T10" fmla="*/ 8 w 37"/>
                    <a:gd name="T11" fmla="*/ 30 h 30"/>
                    <a:gd name="T12" fmla="*/ 8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8" y="30"/>
                      </a:move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8" y="30"/>
                      </a:lnTo>
                      <a:lnTo>
                        <a:pt x="8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6" name="Freeform 1150"/>
                <p:cNvSpPr>
                  <a:spLocks/>
                </p:cNvSpPr>
                <p:nvPr/>
              </p:nvSpPr>
              <p:spPr bwMode="auto">
                <a:xfrm>
                  <a:off x="4572" y="1565"/>
                  <a:ext cx="70" cy="46"/>
                </a:xfrm>
                <a:custGeom>
                  <a:avLst/>
                  <a:gdLst>
                    <a:gd name="T0" fmla="*/ 139 w 139"/>
                    <a:gd name="T1" fmla="*/ 0 h 90"/>
                    <a:gd name="T2" fmla="*/ 139 w 139"/>
                    <a:gd name="T3" fmla="*/ 0 h 90"/>
                    <a:gd name="T4" fmla="*/ 0 w 139"/>
                    <a:gd name="T5" fmla="*/ 53 h 90"/>
                    <a:gd name="T6" fmla="*/ 0 w 139"/>
                    <a:gd name="T7" fmla="*/ 53 h 90"/>
                    <a:gd name="T8" fmla="*/ 30 w 139"/>
                    <a:gd name="T9" fmla="*/ 90 h 90"/>
                    <a:gd name="T10" fmla="*/ 139 w 139"/>
                    <a:gd name="T11" fmla="*/ 0 h 90"/>
                    <a:gd name="T12" fmla="*/ 139 w 139"/>
                    <a:gd name="T1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90"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30" y="9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7" name="Freeform 1151"/>
                <p:cNvSpPr>
                  <a:spLocks/>
                </p:cNvSpPr>
                <p:nvPr/>
              </p:nvSpPr>
              <p:spPr bwMode="auto">
                <a:xfrm>
                  <a:off x="4572" y="1565"/>
                  <a:ext cx="70" cy="46"/>
                </a:xfrm>
                <a:custGeom>
                  <a:avLst/>
                  <a:gdLst>
                    <a:gd name="T0" fmla="*/ 139 w 139"/>
                    <a:gd name="T1" fmla="*/ 0 h 90"/>
                    <a:gd name="T2" fmla="*/ 139 w 139"/>
                    <a:gd name="T3" fmla="*/ 0 h 90"/>
                    <a:gd name="T4" fmla="*/ 0 w 139"/>
                    <a:gd name="T5" fmla="*/ 53 h 90"/>
                    <a:gd name="T6" fmla="*/ 0 w 139"/>
                    <a:gd name="T7" fmla="*/ 53 h 90"/>
                    <a:gd name="T8" fmla="*/ 30 w 139"/>
                    <a:gd name="T9" fmla="*/ 90 h 90"/>
                    <a:gd name="T10" fmla="*/ 139 w 139"/>
                    <a:gd name="T11" fmla="*/ 0 h 90"/>
                    <a:gd name="T12" fmla="*/ 139 w 139"/>
                    <a:gd name="T1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90"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30" y="9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8" name="Freeform 1152"/>
                <p:cNvSpPr>
                  <a:spLocks/>
                </p:cNvSpPr>
                <p:nvPr/>
              </p:nvSpPr>
              <p:spPr bwMode="auto">
                <a:xfrm>
                  <a:off x="4572" y="1546"/>
                  <a:ext cx="70" cy="46"/>
                </a:xfrm>
                <a:custGeom>
                  <a:avLst/>
                  <a:gdLst>
                    <a:gd name="T0" fmla="*/ 139 w 139"/>
                    <a:gd name="T1" fmla="*/ 37 h 90"/>
                    <a:gd name="T2" fmla="*/ 139 w 139"/>
                    <a:gd name="T3" fmla="*/ 37 h 90"/>
                    <a:gd name="T4" fmla="*/ 110 w 139"/>
                    <a:gd name="T5" fmla="*/ 0 h 90"/>
                    <a:gd name="T6" fmla="*/ 110 w 139"/>
                    <a:gd name="T7" fmla="*/ 0 h 90"/>
                    <a:gd name="T8" fmla="*/ 0 w 139"/>
                    <a:gd name="T9" fmla="*/ 90 h 90"/>
                    <a:gd name="T10" fmla="*/ 139 w 139"/>
                    <a:gd name="T11" fmla="*/ 37 h 90"/>
                    <a:gd name="T12" fmla="*/ 139 w 139"/>
                    <a:gd name="T13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90">
                      <a:moveTo>
                        <a:pt x="139" y="37"/>
                      </a:moveTo>
                      <a:lnTo>
                        <a:pt x="139" y="3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lnTo>
                        <a:pt x="0" y="90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9" name="Freeform 1153"/>
                <p:cNvSpPr>
                  <a:spLocks/>
                </p:cNvSpPr>
                <p:nvPr/>
              </p:nvSpPr>
              <p:spPr bwMode="auto">
                <a:xfrm>
                  <a:off x="4572" y="1546"/>
                  <a:ext cx="70" cy="46"/>
                </a:xfrm>
                <a:custGeom>
                  <a:avLst/>
                  <a:gdLst>
                    <a:gd name="T0" fmla="*/ 139 w 139"/>
                    <a:gd name="T1" fmla="*/ 37 h 90"/>
                    <a:gd name="T2" fmla="*/ 139 w 139"/>
                    <a:gd name="T3" fmla="*/ 37 h 90"/>
                    <a:gd name="T4" fmla="*/ 110 w 139"/>
                    <a:gd name="T5" fmla="*/ 0 h 90"/>
                    <a:gd name="T6" fmla="*/ 110 w 139"/>
                    <a:gd name="T7" fmla="*/ 0 h 90"/>
                    <a:gd name="T8" fmla="*/ 0 w 139"/>
                    <a:gd name="T9" fmla="*/ 90 h 90"/>
                    <a:gd name="T10" fmla="*/ 139 w 139"/>
                    <a:gd name="T11" fmla="*/ 37 h 90"/>
                    <a:gd name="T12" fmla="*/ 139 w 139"/>
                    <a:gd name="T13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90">
                      <a:moveTo>
                        <a:pt x="139" y="37"/>
                      </a:moveTo>
                      <a:lnTo>
                        <a:pt x="139" y="3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lnTo>
                        <a:pt x="0" y="90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0" name="Freeform 1154"/>
                <p:cNvSpPr>
                  <a:spLocks/>
                </p:cNvSpPr>
                <p:nvPr/>
              </p:nvSpPr>
              <p:spPr bwMode="auto">
                <a:xfrm>
                  <a:off x="4557" y="1546"/>
                  <a:ext cx="70" cy="46"/>
                </a:xfrm>
                <a:custGeom>
                  <a:avLst/>
                  <a:gdLst>
                    <a:gd name="T0" fmla="*/ 139 w 139"/>
                    <a:gd name="T1" fmla="*/ 0 h 90"/>
                    <a:gd name="T2" fmla="*/ 139 w 139"/>
                    <a:gd name="T3" fmla="*/ 0 h 90"/>
                    <a:gd name="T4" fmla="*/ 0 w 139"/>
                    <a:gd name="T5" fmla="*/ 52 h 90"/>
                    <a:gd name="T6" fmla="*/ 0 w 139"/>
                    <a:gd name="T7" fmla="*/ 52 h 90"/>
                    <a:gd name="T8" fmla="*/ 29 w 139"/>
                    <a:gd name="T9" fmla="*/ 90 h 90"/>
                    <a:gd name="T10" fmla="*/ 139 w 139"/>
                    <a:gd name="T11" fmla="*/ 0 h 90"/>
                    <a:gd name="T12" fmla="*/ 139 w 139"/>
                    <a:gd name="T1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90"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29" y="9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1" name="Freeform 1155"/>
                <p:cNvSpPr>
                  <a:spLocks/>
                </p:cNvSpPr>
                <p:nvPr/>
              </p:nvSpPr>
              <p:spPr bwMode="auto">
                <a:xfrm>
                  <a:off x="4557" y="1546"/>
                  <a:ext cx="70" cy="46"/>
                </a:xfrm>
                <a:custGeom>
                  <a:avLst/>
                  <a:gdLst>
                    <a:gd name="T0" fmla="*/ 139 w 139"/>
                    <a:gd name="T1" fmla="*/ 0 h 90"/>
                    <a:gd name="T2" fmla="*/ 139 w 139"/>
                    <a:gd name="T3" fmla="*/ 0 h 90"/>
                    <a:gd name="T4" fmla="*/ 0 w 139"/>
                    <a:gd name="T5" fmla="*/ 52 h 90"/>
                    <a:gd name="T6" fmla="*/ 0 w 139"/>
                    <a:gd name="T7" fmla="*/ 52 h 90"/>
                    <a:gd name="T8" fmla="*/ 29 w 139"/>
                    <a:gd name="T9" fmla="*/ 90 h 90"/>
                    <a:gd name="T10" fmla="*/ 139 w 139"/>
                    <a:gd name="T11" fmla="*/ 0 h 90"/>
                    <a:gd name="T12" fmla="*/ 139 w 139"/>
                    <a:gd name="T1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90"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29" y="9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2" name="Freeform 1156"/>
                <p:cNvSpPr>
                  <a:spLocks/>
                </p:cNvSpPr>
                <p:nvPr/>
              </p:nvSpPr>
              <p:spPr bwMode="auto">
                <a:xfrm>
                  <a:off x="4557" y="1528"/>
                  <a:ext cx="70" cy="45"/>
                </a:xfrm>
                <a:custGeom>
                  <a:avLst/>
                  <a:gdLst>
                    <a:gd name="T0" fmla="*/ 139 w 139"/>
                    <a:gd name="T1" fmla="*/ 37 h 89"/>
                    <a:gd name="T2" fmla="*/ 139 w 139"/>
                    <a:gd name="T3" fmla="*/ 37 h 89"/>
                    <a:gd name="T4" fmla="*/ 110 w 139"/>
                    <a:gd name="T5" fmla="*/ 0 h 89"/>
                    <a:gd name="T6" fmla="*/ 110 w 139"/>
                    <a:gd name="T7" fmla="*/ 0 h 89"/>
                    <a:gd name="T8" fmla="*/ 0 w 139"/>
                    <a:gd name="T9" fmla="*/ 89 h 89"/>
                    <a:gd name="T10" fmla="*/ 139 w 139"/>
                    <a:gd name="T11" fmla="*/ 37 h 89"/>
                    <a:gd name="T12" fmla="*/ 139 w 139"/>
                    <a:gd name="T13" fmla="*/ 37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89">
                      <a:moveTo>
                        <a:pt x="139" y="37"/>
                      </a:moveTo>
                      <a:lnTo>
                        <a:pt x="139" y="3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lnTo>
                        <a:pt x="0" y="89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3" name="Freeform 1157"/>
                <p:cNvSpPr>
                  <a:spLocks/>
                </p:cNvSpPr>
                <p:nvPr/>
              </p:nvSpPr>
              <p:spPr bwMode="auto">
                <a:xfrm>
                  <a:off x="4557" y="1528"/>
                  <a:ext cx="70" cy="45"/>
                </a:xfrm>
                <a:custGeom>
                  <a:avLst/>
                  <a:gdLst>
                    <a:gd name="T0" fmla="*/ 139 w 139"/>
                    <a:gd name="T1" fmla="*/ 37 h 89"/>
                    <a:gd name="T2" fmla="*/ 139 w 139"/>
                    <a:gd name="T3" fmla="*/ 37 h 89"/>
                    <a:gd name="T4" fmla="*/ 110 w 139"/>
                    <a:gd name="T5" fmla="*/ 0 h 89"/>
                    <a:gd name="T6" fmla="*/ 110 w 139"/>
                    <a:gd name="T7" fmla="*/ 0 h 89"/>
                    <a:gd name="T8" fmla="*/ 0 w 139"/>
                    <a:gd name="T9" fmla="*/ 89 h 89"/>
                    <a:gd name="T10" fmla="*/ 139 w 139"/>
                    <a:gd name="T11" fmla="*/ 37 h 89"/>
                    <a:gd name="T12" fmla="*/ 139 w 139"/>
                    <a:gd name="T13" fmla="*/ 37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89">
                      <a:moveTo>
                        <a:pt x="139" y="37"/>
                      </a:moveTo>
                      <a:lnTo>
                        <a:pt x="139" y="3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lnTo>
                        <a:pt x="0" y="89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4" name="Freeform 1158"/>
                <p:cNvSpPr>
                  <a:spLocks/>
                </p:cNvSpPr>
                <p:nvPr/>
              </p:nvSpPr>
              <p:spPr bwMode="auto">
                <a:xfrm>
                  <a:off x="4568" y="1535"/>
                  <a:ext cx="19" cy="16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29 w 37"/>
                    <a:gd name="T5" fmla="*/ 0 h 30"/>
                    <a:gd name="T6" fmla="*/ 29 w 37"/>
                    <a:gd name="T7" fmla="*/ 0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5" name="Freeform 1159"/>
                <p:cNvSpPr>
                  <a:spLocks/>
                </p:cNvSpPr>
                <p:nvPr/>
              </p:nvSpPr>
              <p:spPr bwMode="auto">
                <a:xfrm>
                  <a:off x="4568" y="1535"/>
                  <a:ext cx="19" cy="16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29 w 37"/>
                    <a:gd name="T5" fmla="*/ 0 h 30"/>
                    <a:gd name="T6" fmla="*/ 29 w 37"/>
                    <a:gd name="T7" fmla="*/ 0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6" name="Freeform 1160"/>
                <p:cNvSpPr>
                  <a:spLocks/>
                </p:cNvSpPr>
                <p:nvPr/>
              </p:nvSpPr>
              <p:spPr bwMode="auto">
                <a:xfrm>
                  <a:off x="4568" y="1535"/>
                  <a:ext cx="15" cy="16"/>
                </a:xfrm>
                <a:custGeom>
                  <a:avLst/>
                  <a:gdLst>
                    <a:gd name="T0" fmla="*/ 0 w 29"/>
                    <a:gd name="T1" fmla="*/ 30 h 30"/>
                    <a:gd name="T2" fmla="*/ 0 w 29"/>
                    <a:gd name="T3" fmla="*/ 30 h 30"/>
                    <a:gd name="T4" fmla="*/ 0 w 29"/>
                    <a:gd name="T5" fmla="*/ 30 h 30"/>
                    <a:gd name="T6" fmla="*/ 0 w 29"/>
                    <a:gd name="T7" fmla="*/ 30 h 30"/>
                    <a:gd name="T8" fmla="*/ 29 w 29"/>
                    <a:gd name="T9" fmla="*/ 0 h 30"/>
                    <a:gd name="T10" fmla="*/ 0 w 29"/>
                    <a:gd name="T11" fmla="*/ 30 h 30"/>
                    <a:gd name="T12" fmla="*/ 0 w 2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7" name="Freeform 1161"/>
                <p:cNvSpPr>
                  <a:spLocks/>
                </p:cNvSpPr>
                <p:nvPr/>
              </p:nvSpPr>
              <p:spPr bwMode="auto">
                <a:xfrm>
                  <a:off x="4568" y="1535"/>
                  <a:ext cx="15" cy="16"/>
                </a:xfrm>
                <a:custGeom>
                  <a:avLst/>
                  <a:gdLst>
                    <a:gd name="T0" fmla="*/ 0 w 29"/>
                    <a:gd name="T1" fmla="*/ 30 h 30"/>
                    <a:gd name="T2" fmla="*/ 0 w 29"/>
                    <a:gd name="T3" fmla="*/ 30 h 30"/>
                    <a:gd name="T4" fmla="*/ 0 w 29"/>
                    <a:gd name="T5" fmla="*/ 30 h 30"/>
                    <a:gd name="T6" fmla="*/ 0 w 29"/>
                    <a:gd name="T7" fmla="*/ 30 h 30"/>
                    <a:gd name="T8" fmla="*/ 29 w 29"/>
                    <a:gd name="T9" fmla="*/ 0 h 30"/>
                    <a:gd name="T10" fmla="*/ 0 w 29"/>
                    <a:gd name="T11" fmla="*/ 30 h 30"/>
                    <a:gd name="T12" fmla="*/ 0 w 2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8" name="Freeform 1162"/>
                <p:cNvSpPr>
                  <a:spLocks/>
                </p:cNvSpPr>
                <p:nvPr/>
              </p:nvSpPr>
              <p:spPr bwMode="auto">
                <a:xfrm>
                  <a:off x="4568" y="1535"/>
                  <a:ext cx="19" cy="16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29 w 37"/>
                    <a:gd name="T5" fmla="*/ 0 h 30"/>
                    <a:gd name="T6" fmla="*/ 29 w 37"/>
                    <a:gd name="T7" fmla="*/ 0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9" name="Freeform 1163"/>
                <p:cNvSpPr>
                  <a:spLocks/>
                </p:cNvSpPr>
                <p:nvPr/>
              </p:nvSpPr>
              <p:spPr bwMode="auto">
                <a:xfrm>
                  <a:off x="4568" y="1535"/>
                  <a:ext cx="19" cy="16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29 w 37"/>
                    <a:gd name="T5" fmla="*/ 0 h 30"/>
                    <a:gd name="T6" fmla="*/ 29 w 37"/>
                    <a:gd name="T7" fmla="*/ 0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0" name="Freeform 1164"/>
                <p:cNvSpPr>
                  <a:spLocks/>
                </p:cNvSpPr>
                <p:nvPr/>
              </p:nvSpPr>
              <p:spPr bwMode="auto">
                <a:xfrm>
                  <a:off x="4568" y="1535"/>
                  <a:ext cx="15" cy="16"/>
                </a:xfrm>
                <a:custGeom>
                  <a:avLst/>
                  <a:gdLst>
                    <a:gd name="T0" fmla="*/ 0 w 29"/>
                    <a:gd name="T1" fmla="*/ 30 h 30"/>
                    <a:gd name="T2" fmla="*/ 0 w 29"/>
                    <a:gd name="T3" fmla="*/ 30 h 30"/>
                    <a:gd name="T4" fmla="*/ 0 w 29"/>
                    <a:gd name="T5" fmla="*/ 30 h 30"/>
                    <a:gd name="T6" fmla="*/ 0 w 29"/>
                    <a:gd name="T7" fmla="*/ 30 h 30"/>
                    <a:gd name="T8" fmla="*/ 29 w 29"/>
                    <a:gd name="T9" fmla="*/ 0 h 30"/>
                    <a:gd name="T10" fmla="*/ 0 w 29"/>
                    <a:gd name="T11" fmla="*/ 30 h 30"/>
                    <a:gd name="T12" fmla="*/ 0 w 2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1" name="Freeform 1165"/>
                <p:cNvSpPr>
                  <a:spLocks/>
                </p:cNvSpPr>
                <p:nvPr/>
              </p:nvSpPr>
              <p:spPr bwMode="auto">
                <a:xfrm>
                  <a:off x="4568" y="1535"/>
                  <a:ext cx="15" cy="16"/>
                </a:xfrm>
                <a:custGeom>
                  <a:avLst/>
                  <a:gdLst>
                    <a:gd name="T0" fmla="*/ 0 w 29"/>
                    <a:gd name="T1" fmla="*/ 30 h 30"/>
                    <a:gd name="T2" fmla="*/ 0 w 29"/>
                    <a:gd name="T3" fmla="*/ 30 h 30"/>
                    <a:gd name="T4" fmla="*/ 0 w 29"/>
                    <a:gd name="T5" fmla="*/ 30 h 30"/>
                    <a:gd name="T6" fmla="*/ 0 w 29"/>
                    <a:gd name="T7" fmla="*/ 30 h 30"/>
                    <a:gd name="T8" fmla="*/ 29 w 29"/>
                    <a:gd name="T9" fmla="*/ 0 h 30"/>
                    <a:gd name="T10" fmla="*/ 0 w 29"/>
                    <a:gd name="T11" fmla="*/ 30 h 30"/>
                    <a:gd name="T12" fmla="*/ 0 w 2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2" name="Freeform 1166"/>
                <p:cNvSpPr>
                  <a:spLocks/>
                </p:cNvSpPr>
                <p:nvPr/>
              </p:nvSpPr>
              <p:spPr bwMode="auto">
                <a:xfrm>
                  <a:off x="4557" y="1509"/>
                  <a:ext cx="19" cy="34"/>
                </a:xfrm>
                <a:custGeom>
                  <a:avLst/>
                  <a:gdLst>
                    <a:gd name="T0" fmla="*/ 0 w 37"/>
                    <a:gd name="T1" fmla="*/ 68 h 68"/>
                    <a:gd name="T2" fmla="*/ 0 w 37"/>
                    <a:gd name="T3" fmla="*/ 68 h 68"/>
                    <a:gd name="T4" fmla="*/ 7 w 37"/>
                    <a:gd name="T5" fmla="*/ 0 h 68"/>
                    <a:gd name="T6" fmla="*/ 7 w 37"/>
                    <a:gd name="T7" fmla="*/ 0 h 68"/>
                    <a:gd name="T8" fmla="*/ 37 w 37"/>
                    <a:gd name="T9" fmla="*/ 23 h 68"/>
                    <a:gd name="T10" fmla="*/ 0 w 37"/>
                    <a:gd name="T11" fmla="*/ 68 h 68"/>
                    <a:gd name="T12" fmla="*/ 0 w 37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8">
                      <a:moveTo>
                        <a:pt x="0" y="68"/>
                      </a:moveTo>
                      <a:lnTo>
                        <a:pt x="0" y="6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37" y="23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3" name="Freeform 1167"/>
                <p:cNvSpPr>
                  <a:spLocks/>
                </p:cNvSpPr>
                <p:nvPr/>
              </p:nvSpPr>
              <p:spPr bwMode="auto">
                <a:xfrm>
                  <a:off x="4557" y="1509"/>
                  <a:ext cx="19" cy="34"/>
                </a:xfrm>
                <a:custGeom>
                  <a:avLst/>
                  <a:gdLst>
                    <a:gd name="T0" fmla="*/ 0 w 37"/>
                    <a:gd name="T1" fmla="*/ 68 h 68"/>
                    <a:gd name="T2" fmla="*/ 0 w 37"/>
                    <a:gd name="T3" fmla="*/ 68 h 68"/>
                    <a:gd name="T4" fmla="*/ 7 w 37"/>
                    <a:gd name="T5" fmla="*/ 0 h 68"/>
                    <a:gd name="T6" fmla="*/ 7 w 37"/>
                    <a:gd name="T7" fmla="*/ 0 h 68"/>
                    <a:gd name="T8" fmla="*/ 37 w 37"/>
                    <a:gd name="T9" fmla="*/ 23 h 68"/>
                    <a:gd name="T10" fmla="*/ 0 w 37"/>
                    <a:gd name="T11" fmla="*/ 68 h 68"/>
                    <a:gd name="T12" fmla="*/ 0 w 37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8">
                      <a:moveTo>
                        <a:pt x="0" y="68"/>
                      </a:moveTo>
                      <a:lnTo>
                        <a:pt x="0" y="6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37" y="23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4" name="Freeform 1168"/>
                <p:cNvSpPr>
                  <a:spLocks/>
                </p:cNvSpPr>
                <p:nvPr/>
              </p:nvSpPr>
              <p:spPr bwMode="auto">
                <a:xfrm>
                  <a:off x="4542" y="1509"/>
                  <a:ext cx="19" cy="34"/>
                </a:xfrm>
                <a:custGeom>
                  <a:avLst/>
                  <a:gdLst>
                    <a:gd name="T0" fmla="*/ 29 w 36"/>
                    <a:gd name="T1" fmla="*/ 68 h 68"/>
                    <a:gd name="T2" fmla="*/ 29 w 36"/>
                    <a:gd name="T3" fmla="*/ 68 h 68"/>
                    <a:gd name="T4" fmla="*/ 0 w 36"/>
                    <a:gd name="T5" fmla="*/ 38 h 68"/>
                    <a:gd name="T6" fmla="*/ 0 w 36"/>
                    <a:gd name="T7" fmla="*/ 38 h 68"/>
                    <a:gd name="T8" fmla="*/ 36 w 36"/>
                    <a:gd name="T9" fmla="*/ 0 h 68"/>
                    <a:gd name="T10" fmla="*/ 29 w 36"/>
                    <a:gd name="T11" fmla="*/ 68 h 68"/>
                    <a:gd name="T12" fmla="*/ 29 w 36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8">
                      <a:moveTo>
                        <a:pt x="29" y="68"/>
                      </a:moveTo>
                      <a:lnTo>
                        <a:pt x="29" y="68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36" y="0"/>
                      </a:lnTo>
                      <a:lnTo>
                        <a:pt x="29" y="68"/>
                      </a:lnTo>
                      <a:lnTo>
                        <a:pt x="29" y="6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5" name="Freeform 1169"/>
                <p:cNvSpPr>
                  <a:spLocks/>
                </p:cNvSpPr>
                <p:nvPr/>
              </p:nvSpPr>
              <p:spPr bwMode="auto">
                <a:xfrm>
                  <a:off x="4542" y="1509"/>
                  <a:ext cx="19" cy="34"/>
                </a:xfrm>
                <a:custGeom>
                  <a:avLst/>
                  <a:gdLst>
                    <a:gd name="T0" fmla="*/ 29 w 36"/>
                    <a:gd name="T1" fmla="*/ 68 h 68"/>
                    <a:gd name="T2" fmla="*/ 29 w 36"/>
                    <a:gd name="T3" fmla="*/ 68 h 68"/>
                    <a:gd name="T4" fmla="*/ 0 w 36"/>
                    <a:gd name="T5" fmla="*/ 38 h 68"/>
                    <a:gd name="T6" fmla="*/ 0 w 36"/>
                    <a:gd name="T7" fmla="*/ 38 h 68"/>
                    <a:gd name="T8" fmla="*/ 36 w 36"/>
                    <a:gd name="T9" fmla="*/ 0 h 68"/>
                    <a:gd name="T10" fmla="*/ 29 w 36"/>
                    <a:gd name="T11" fmla="*/ 68 h 68"/>
                    <a:gd name="T12" fmla="*/ 29 w 36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8">
                      <a:moveTo>
                        <a:pt x="29" y="68"/>
                      </a:moveTo>
                      <a:lnTo>
                        <a:pt x="29" y="68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36" y="0"/>
                      </a:lnTo>
                      <a:lnTo>
                        <a:pt x="29" y="68"/>
                      </a:lnTo>
                      <a:lnTo>
                        <a:pt x="29" y="6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6" name="Freeform 1170"/>
                <p:cNvSpPr>
                  <a:spLocks/>
                </p:cNvSpPr>
                <p:nvPr/>
              </p:nvSpPr>
              <p:spPr bwMode="auto">
                <a:xfrm>
                  <a:off x="4539" y="1502"/>
                  <a:ext cx="15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29 w 29"/>
                    <a:gd name="T5" fmla="*/ 0 h 37"/>
                    <a:gd name="T6" fmla="*/ 29 w 29"/>
                    <a:gd name="T7" fmla="*/ 0 h 37"/>
                    <a:gd name="T8" fmla="*/ 29 w 29"/>
                    <a:gd name="T9" fmla="*/ 7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7" name="Freeform 1171"/>
                <p:cNvSpPr>
                  <a:spLocks/>
                </p:cNvSpPr>
                <p:nvPr/>
              </p:nvSpPr>
              <p:spPr bwMode="auto">
                <a:xfrm>
                  <a:off x="4539" y="1502"/>
                  <a:ext cx="15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29 w 29"/>
                    <a:gd name="T5" fmla="*/ 0 h 37"/>
                    <a:gd name="T6" fmla="*/ 29 w 29"/>
                    <a:gd name="T7" fmla="*/ 0 h 37"/>
                    <a:gd name="T8" fmla="*/ 29 w 29"/>
                    <a:gd name="T9" fmla="*/ 7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8" name="Freeform 1172"/>
                <p:cNvSpPr>
                  <a:spLocks/>
                </p:cNvSpPr>
                <p:nvPr/>
              </p:nvSpPr>
              <p:spPr bwMode="auto">
                <a:xfrm>
                  <a:off x="4535" y="1502"/>
                  <a:ext cx="19" cy="18"/>
                </a:xfrm>
                <a:custGeom>
                  <a:avLst/>
                  <a:gdLst>
                    <a:gd name="T0" fmla="*/ 8 w 37"/>
                    <a:gd name="T1" fmla="*/ 37 h 37"/>
                    <a:gd name="T2" fmla="*/ 8 w 37"/>
                    <a:gd name="T3" fmla="*/ 37 h 37"/>
                    <a:gd name="T4" fmla="*/ 0 w 37"/>
                    <a:gd name="T5" fmla="*/ 29 h 37"/>
                    <a:gd name="T6" fmla="*/ 0 w 37"/>
                    <a:gd name="T7" fmla="*/ 29 h 37"/>
                    <a:gd name="T8" fmla="*/ 37 w 37"/>
                    <a:gd name="T9" fmla="*/ 0 h 37"/>
                    <a:gd name="T10" fmla="*/ 8 w 37"/>
                    <a:gd name="T11" fmla="*/ 37 h 37"/>
                    <a:gd name="T12" fmla="*/ 8 w 37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7">
                      <a:moveTo>
                        <a:pt x="8" y="37"/>
                      </a:moveTo>
                      <a:lnTo>
                        <a:pt x="8" y="37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37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9" name="Freeform 1173"/>
                <p:cNvSpPr>
                  <a:spLocks/>
                </p:cNvSpPr>
                <p:nvPr/>
              </p:nvSpPr>
              <p:spPr bwMode="auto">
                <a:xfrm>
                  <a:off x="4535" y="1502"/>
                  <a:ext cx="19" cy="18"/>
                </a:xfrm>
                <a:custGeom>
                  <a:avLst/>
                  <a:gdLst>
                    <a:gd name="T0" fmla="*/ 8 w 37"/>
                    <a:gd name="T1" fmla="*/ 37 h 37"/>
                    <a:gd name="T2" fmla="*/ 8 w 37"/>
                    <a:gd name="T3" fmla="*/ 37 h 37"/>
                    <a:gd name="T4" fmla="*/ 0 w 37"/>
                    <a:gd name="T5" fmla="*/ 29 h 37"/>
                    <a:gd name="T6" fmla="*/ 0 w 37"/>
                    <a:gd name="T7" fmla="*/ 29 h 37"/>
                    <a:gd name="T8" fmla="*/ 37 w 37"/>
                    <a:gd name="T9" fmla="*/ 0 h 37"/>
                    <a:gd name="T10" fmla="*/ 8 w 37"/>
                    <a:gd name="T11" fmla="*/ 37 h 37"/>
                    <a:gd name="T12" fmla="*/ 8 w 37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7">
                      <a:moveTo>
                        <a:pt x="8" y="37"/>
                      </a:moveTo>
                      <a:lnTo>
                        <a:pt x="8" y="37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37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0" name="Freeform 1174"/>
                <p:cNvSpPr>
                  <a:spLocks/>
                </p:cNvSpPr>
                <p:nvPr/>
              </p:nvSpPr>
              <p:spPr bwMode="auto">
                <a:xfrm>
                  <a:off x="4539" y="1502"/>
                  <a:ext cx="15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29 w 29"/>
                    <a:gd name="T5" fmla="*/ 0 h 37"/>
                    <a:gd name="T6" fmla="*/ 29 w 29"/>
                    <a:gd name="T7" fmla="*/ 0 h 37"/>
                    <a:gd name="T8" fmla="*/ 29 w 29"/>
                    <a:gd name="T9" fmla="*/ 7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1" name="Freeform 1175"/>
                <p:cNvSpPr>
                  <a:spLocks/>
                </p:cNvSpPr>
                <p:nvPr/>
              </p:nvSpPr>
              <p:spPr bwMode="auto">
                <a:xfrm>
                  <a:off x="4539" y="1502"/>
                  <a:ext cx="15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29 w 29"/>
                    <a:gd name="T5" fmla="*/ 0 h 37"/>
                    <a:gd name="T6" fmla="*/ 29 w 29"/>
                    <a:gd name="T7" fmla="*/ 0 h 37"/>
                    <a:gd name="T8" fmla="*/ 29 w 29"/>
                    <a:gd name="T9" fmla="*/ 7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2" name="Freeform 1176"/>
                <p:cNvSpPr>
                  <a:spLocks/>
                </p:cNvSpPr>
                <p:nvPr/>
              </p:nvSpPr>
              <p:spPr bwMode="auto">
                <a:xfrm>
                  <a:off x="4535" y="1502"/>
                  <a:ext cx="19" cy="18"/>
                </a:xfrm>
                <a:custGeom>
                  <a:avLst/>
                  <a:gdLst>
                    <a:gd name="T0" fmla="*/ 8 w 37"/>
                    <a:gd name="T1" fmla="*/ 37 h 37"/>
                    <a:gd name="T2" fmla="*/ 8 w 37"/>
                    <a:gd name="T3" fmla="*/ 37 h 37"/>
                    <a:gd name="T4" fmla="*/ 0 w 37"/>
                    <a:gd name="T5" fmla="*/ 29 h 37"/>
                    <a:gd name="T6" fmla="*/ 0 w 37"/>
                    <a:gd name="T7" fmla="*/ 29 h 37"/>
                    <a:gd name="T8" fmla="*/ 37 w 37"/>
                    <a:gd name="T9" fmla="*/ 0 h 37"/>
                    <a:gd name="T10" fmla="*/ 8 w 37"/>
                    <a:gd name="T11" fmla="*/ 37 h 37"/>
                    <a:gd name="T12" fmla="*/ 8 w 37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7">
                      <a:moveTo>
                        <a:pt x="8" y="37"/>
                      </a:moveTo>
                      <a:lnTo>
                        <a:pt x="8" y="37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37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3" name="Freeform 1177"/>
                <p:cNvSpPr>
                  <a:spLocks/>
                </p:cNvSpPr>
                <p:nvPr/>
              </p:nvSpPr>
              <p:spPr bwMode="auto">
                <a:xfrm>
                  <a:off x="4535" y="1502"/>
                  <a:ext cx="19" cy="18"/>
                </a:xfrm>
                <a:custGeom>
                  <a:avLst/>
                  <a:gdLst>
                    <a:gd name="T0" fmla="*/ 8 w 37"/>
                    <a:gd name="T1" fmla="*/ 37 h 37"/>
                    <a:gd name="T2" fmla="*/ 8 w 37"/>
                    <a:gd name="T3" fmla="*/ 37 h 37"/>
                    <a:gd name="T4" fmla="*/ 0 w 37"/>
                    <a:gd name="T5" fmla="*/ 29 h 37"/>
                    <a:gd name="T6" fmla="*/ 0 w 37"/>
                    <a:gd name="T7" fmla="*/ 29 h 37"/>
                    <a:gd name="T8" fmla="*/ 37 w 37"/>
                    <a:gd name="T9" fmla="*/ 0 h 37"/>
                    <a:gd name="T10" fmla="*/ 8 w 37"/>
                    <a:gd name="T11" fmla="*/ 37 h 37"/>
                    <a:gd name="T12" fmla="*/ 8 w 37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7">
                      <a:moveTo>
                        <a:pt x="8" y="37"/>
                      </a:moveTo>
                      <a:lnTo>
                        <a:pt x="8" y="37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37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4" name="Freeform 1178"/>
                <p:cNvSpPr>
                  <a:spLocks/>
                </p:cNvSpPr>
                <p:nvPr/>
              </p:nvSpPr>
              <p:spPr bwMode="auto">
                <a:xfrm>
                  <a:off x="4527" y="1490"/>
                  <a:ext cx="23" cy="26"/>
                </a:xfrm>
                <a:custGeom>
                  <a:avLst/>
                  <a:gdLst>
                    <a:gd name="T0" fmla="*/ 0 w 44"/>
                    <a:gd name="T1" fmla="*/ 52 h 52"/>
                    <a:gd name="T2" fmla="*/ 0 w 44"/>
                    <a:gd name="T3" fmla="*/ 52 h 52"/>
                    <a:gd name="T4" fmla="*/ 30 w 44"/>
                    <a:gd name="T5" fmla="*/ 0 h 52"/>
                    <a:gd name="T6" fmla="*/ 30 w 44"/>
                    <a:gd name="T7" fmla="*/ 0 h 52"/>
                    <a:gd name="T8" fmla="*/ 44 w 44"/>
                    <a:gd name="T9" fmla="*/ 8 h 52"/>
                    <a:gd name="T10" fmla="*/ 0 w 44"/>
                    <a:gd name="T11" fmla="*/ 52 h 52"/>
                    <a:gd name="T12" fmla="*/ 0 w 44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44" y="8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5" name="Freeform 1179"/>
                <p:cNvSpPr>
                  <a:spLocks/>
                </p:cNvSpPr>
                <p:nvPr/>
              </p:nvSpPr>
              <p:spPr bwMode="auto">
                <a:xfrm>
                  <a:off x="4527" y="1490"/>
                  <a:ext cx="23" cy="26"/>
                </a:xfrm>
                <a:custGeom>
                  <a:avLst/>
                  <a:gdLst>
                    <a:gd name="T0" fmla="*/ 0 w 44"/>
                    <a:gd name="T1" fmla="*/ 52 h 52"/>
                    <a:gd name="T2" fmla="*/ 0 w 44"/>
                    <a:gd name="T3" fmla="*/ 52 h 52"/>
                    <a:gd name="T4" fmla="*/ 30 w 44"/>
                    <a:gd name="T5" fmla="*/ 0 h 52"/>
                    <a:gd name="T6" fmla="*/ 30 w 44"/>
                    <a:gd name="T7" fmla="*/ 0 h 52"/>
                    <a:gd name="T8" fmla="*/ 44 w 44"/>
                    <a:gd name="T9" fmla="*/ 8 h 52"/>
                    <a:gd name="T10" fmla="*/ 0 w 44"/>
                    <a:gd name="T11" fmla="*/ 52 h 52"/>
                    <a:gd name="T12" fmla="*/ 0 w 44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44" y="8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6" name="Freeform 1180"/>
                <p:cNvSpPr>
                  <a:spLocks/>
                </p:cNvSpPr>
                <p:nvPr/>
              </p:nvSpPr>
              <p:spPr bwMode="auto">
                <a:xfrm>
                  <a:off x="4524" y="1490"/>
                  <a:ext cx="18" cy="26"/>
                </a:xfrm>
                <a:custGeom>
                  <a:avLst/>
                  <a:gdLst>
                    <a:gd name="T0" fmla="*/ 7 w 37"/>
                    <a:gd name="T1" fmla="*/ 52 h 52"/>
                    <a:gd name="T2" fmla="*/ 7 w 37"/>
                    <a:gd name="T3" fmla="*/ 52 h 52"/>
                    <a:gd name="T4" fmla="*/ 0 w 37"/>
                    <a:gd name="T5" fmla="*/ 37 h 52"/>
                    <a:gd name="T6" fmla="*/ 0 w 37"/>
                    <a:gd name="T7" fmla="*/ 37 h 52"/>
                    <a:gd name="T8" fmla="*/ 37 w 37"/>
                    <a:gd name="T9" fmla="*/ 0 h 52"/>
                    <a:gd name="T10" fmla="*/ 7 w 37"/>
                    <a:gd name="T11" fmla="*/ 52 h 52"/>
                    <a:gd name="T12" fmla="*/ 7 w 37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2">
                      <a:moveTo>
                        <a:pt x="7" y="52"/>
                      </a:moveTo>
                      <a:lnTo>
                        <a:pt x="7" y="52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37" y="0"/>
                      </a:lnTo>
                      <a:lnTo>
                        <a:pt x="7" y="52"/>
                      </a:lnTo>
                      <a:lnTo>
                        <a:pt x="7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7" name="Freeform 1181"/>
                <p:cNvSpPr>
                  <a:spLocks/>
                </p:cNvSpPr>
                <p:nvPr/>
              </p:nvSpPr>
              <p:spPr bwMode="auto">
                <a:xfrm>
                  <a:off x="4524" y="1490"/>
                  <a:ext cx="18" cy="26"/>
                </a:xfrm>
                <a:custGeom>
                  <a:avLst/>
                  <a:gdLst>
                    <a:gd name="T0" fmla="*/ 7 w 37"/>
                    <a:gd name="T1" fmla="*/ 52 h 52"/>
                    <a:gd name="T2" fmla="*/ 7 w 37"/>
                    <a:gd name="T3" fmla="*/ 52 h 52"/>
                    <a:gd name="T4" fmla="*/ 0 w 37"/>
                    <a:gd name="T5" fmla="*/ 37 h 52"/>
                    <a:gd name="T6" fmla="*/ 0 w 37"/>
                    <a:gd name="T7" fmla="*/ 37 h 52"/>
                    <a:gd name="T8" fmla="*/ 37 w 37"/>
                    <a:gd name="T9" fmla="*/ 0 h 52"/>
                    <a:gd name="T10" fmla="*/ 7 w 37"/>
                    <a:gd name="T11" fmla="*/ 52 h 52"/>
                    <a:gd name="T12" fmla="*/ 7 w 37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2">
                      <a:moveTo>
                        <a:pt x="7" y="52"/>
                      </a:moveTo>
                      <a:lnTo>
                        <a:pt x="7" y="52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37" y="0"/>
                      </a:lnTo>
                      <a:lnTo>
                        <a:pt x="7" y="52"/>
                      </a:lnTo>
                      <a:lnTo>
                        <a:pt x="7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8" name="Freeform 1182"/>
                <p:cNvSpPr>
                  <a:spLocks/>
                </p:cNvSpPr>
                <p:nvPr/>
              </p:nvSpPr>
              <p:spPr bwMode="auto">
                <a:xfrm>
                  <a:off x="4417" y="1377"/>
                  <a:ext cx="18" cy="22"/>
                </a:xfrm>
                <a:custGeom>
                  <a:avLst/>
                  <a:gdLst>
                    <a:gd name="T0" fmla="*/ 0 w 37"/>
                    <a:gd name="T1" fmla="*/ 45 h 45"/>
                    <a:gd name="T2" fmla="*/ 0 w 37"/>
                    <a:gd name="T3" fmla="*/ 45 h 45"/>
                    <a:gd name="T4" fmla="*/ 22 w 37"/>
                    <a:gd name="T5" fmla="*/ 0 h 45"/>
                    <a:gd name="T6" fmla="*/ 22 w 37"/>
                    <a:gd name="T7" fmla="*/ 0 h 45"/>
                    <a:gd name="T8" fmla="*/ 37 w 37"/>
                    <a:gd name="T9" fmla="*/ 8 h 45"/>
                    <a:gd name="T10" fmla="*/ 0 w 37"/>
                    <a:gd name="T11" fmla="*/ 45 h 45"/>
                    <a:gd name="T12" fmla="*/ 0 w 3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37" y="8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9" name="Freeform 1183"/>
                <p:cNvSpPr>
                  <a:spLocks/>
                </p:cNvSpPr>
                <p:nvPr/>
              </p:nvSpPr>
              <p:spPr bwMode="auto">
                <a:xfrm>
                  <a:off x="4417" y="1377"/>
                  <a:ext cx="18" cy="22"/>
                </a:xfrm>
                <a:custGeom>
                  <a:avLst/>
                  <a:gdLst>
                    <a:gd name="T0" fmla="*/ 0 w 37"/>
                    <a:gd name="T1" fmla="*/ 45 h 45"/>
                    <a:gd name="T2" fmla="*/ 0 w 37"/>
                    <a:gd name="T3" fmla="*/ 45 h 45"/>
                    <a:gd name="T4" fmla="*/ 22 w 37"/>
                    <a:gd name="T5" fmla="*/ 0 h 45"/>
                    <a:gd name="T6" fmla="*/ 22 w 37"/>
                    <a:gd name="T7" fmla="*/ 0 h 45"/>
                    <a:gd name="T8" fmla="*/ 37 w 37"/>
                    <a:gd name="T9" fmla="*/ 8 h 45"/>
                    <a:gd name="T10" fmla="*/ 0 w 37"/>
                    <a:gd name="T11" fmla="*/ 45 h 45"/>
                    <a:gd name="T12" fmla="*/ 0 w 3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37" y="8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0" name="Freeform 1184"/>
                <p:cNvSpPr>
                  <a:spLocks/>
                </p:cNvSpPr>
                <p:nvPr/>
              </p:nvSpPr>
              <p:spPr bwMode="auto">
                <a:xfrm>
                  <a:off x="4410" y="1377"/>
                  <a:ext cx="18" cy="22"/>
                </a:xfrm>
                <a:custGeom>
                  <a:avLst/>
                  <a:gdLst>
                    <a:gd name="T0" fmla="*/ 14 w 36"/>
                    <a:gd name="T1" fmla="*/ 45 h 45"/>
                    <a:gd name="T2" fmla="*/ 14 w 36"/>
                    <a:gd name="T3" fmla="*/ 45 h 45"/>
                    <a:gd name="T4" fmla="*/ 0 w 36"/>
                    <a:gd name="T5" fmla="*/ 38 h 45"/>
                    <a:gd name="T6" fmla="*/ 0 w 36"/>
                    <a:gd name="T7" fmla="*/ 38 h 45"/>
                    <a:gd name="T8" fmla="*/ 36 w 36"/>
                    <a:gd name="T9" fmla="*/ 0 h 45"/>
                    <a:gd name="T10" fmla="*/ 14 w 36"/>
                    <a:gd name="T11" fmla="*/ 45 h 45"/>
                    <a:gd name="T12" fmla="*/ 14 w 36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45">
                      <a:moveTo>
                        <a:pt x="14" y="45"/>
                      </a:moveTo>
                      <a:lnTo>
                        <a:pt x="14" y="45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36" y="0"/>
                      </a:lnTo>
                      <a:lnTo>
                        <a:pt x="14" y="45"/>
                      </a:lnTo>
                      <a:lnTo>
                        <a:pt x="14" y="4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1" name="Freeform 1185"/>
                <p:cNvSpPr>
                  <a:spLocks/>
                </p:cNvSpPr>
                <p:nvPr/>
              </p:nvSpPr>
              <p:spPr bwMode="auto">
                <a:xfrm>
                  <a:off x="4410" y="1377"/>
                  <a:ext cx="18" cy="22"/>
                </a:xfrm>
                <a:custGeom>
                  <a:avLst/>
                  <a:gdLst>
                    <a:gd name="T0" fmla="*/ 14 w 36"/>
                    <a:gd name="T1" fmla="*/ 45 h 45"/>
                    <a:gd name="T2" fmla="*/ 14 w 36"/>
                    <a:gd name="T3" fmla="*/ 45 h 45"/>
                    <a:gd name="T4" fmla="*/ 0 w 36"/>
                    <a:gd name="T5" fmla="*/ 38 h 45"/>
                    <a:gd name="T6" fmla="*/ 0 w 36"/>
                    <a:gd name="T7" fmla="*/ 38 h 45"/>
                    <a:gd name="T8" fmla="*/ 36 w 36"/>
                    <a:gd name="T9" fmla="*/ 0 h 45"/>
                    <a:gd name="T10" fmla="*/ 14 w 36"/>
                    <a:gd name="T11" fmla="*/ 45 h 45"/>
                    <a:gd name="T12" fmla="*/ 14 w 36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45">
                      <a:moveTo>
                        <a:pt x="14" y="45"/>
                      </a:moveTo>
                      <a:lnTo>
                        <a:pt x="14" y="45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36" y="0"/>
                      </a:lnTo>
                      <a:lnTo>
                        <a:pt x="14" y="45"/>
                      </a:lnTo>
                      <a:lnTo>
                        <a:pt x="14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2" name="Freeform 1186"/>
                <p:cNvSpPr>
                  <a:spLocks/>
                </p:cNvSpPr>
                <p:nvPr/>
              </p:nvSpPr>
              <p:spPr bwMode="auto">
                <a:xfrm>
                  <a:off x="4406" y="1370"/>
                  <a:ext cx="14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29 w 29"/>
                    <a:gd name="T5" fmla="*/ 0 h 37"/>
                    <a:gd name="T6" fmla="*/ 29 w 29"/>
                    <a:gd name="T7" fmla="*/ 0 h 37"/>
                    <a:gd name="T8" fmla="*/ 29 w 29"/>
                    <a:gd name="T9" fmla="*/ 7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3" name="Freeform 1187"/>
                <p:cNvSpPr>
                  <a:spLocks/>
                </p:cNvSpPr>
                <p:nvPr/>
              </p:nvSpPr>
              <p:spPr bwMode="auto">
                <a:xfrm>
                  <a:off x="4406" y="1370"/>
                  <a:ext cx="14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29 w 29"/>
                    <a:gd name="T5" fmla="*/ 0 h 37"/>
                    <a:gd name="T6" fmla="*/ 29 w 29"/>
                    <a:gd name="T7" fmla="*/ 0 h 37"/>
                    <a:gd name="T8" fmla="*/ 29 w 29"/>
                    <a:gd name="T9" fmla="*/ 7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4" name="Freeform 1188"/>
                <p:cNvSpPr>
                  <a:spLocks/>
                </p:cNvSpPr>
                <p:nvPr/>
              </p:nvSpPr>
              <p:spPr bwMode="auto">
                <a:xfrm>
                  <a:off x="4406" y="1370"/>
                  <a:ext cx="14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0 w 29"/>
                    <a:gd name="T5" fmla="*/ 29 h 37"/>
                    <a:gd name="T6" fmla="*/ 0 w 29"/>
                    <a:gd name="T7" fmla="*/ 29 h 37"/>
                    <a:gd name="T8" fmla="*/ 29 w 29"/>
                    <a:gd name="T9" fmla="*/ 0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5" name="Freeform 1189"/>
                <p:cNvSpPr>
                  <a:spLocks/>
                </p:cNvSpPr>
                <p:nvPr/>
              </p:nvSpPr>
              <p:spPr bwMode="auto">
                <a:xfrm>
                  <a:off x="4406" y="1370"/>
                  <a:ext cx="14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0 w 29"/>
                    <a:gd name="T5" fmla="*/ 29 h 37"/>
                    <a:gd name="T6" fmla="*/ 0 w 29"/>
                    <a:gd name="T7" fmla="*/ 29 h 37"/>
                    <a:gd name="T8" fmla="*/ 29 w 29"/>
                    <a:gd name="T9" fmla="*/ 0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6" name="Freeform 1190"/>
                <p:cNvSpPr>
                  <a:spLocks/>
                </p:cNvSpPr>
                <p:nvPr/>
              </p:nvSpPr>
              <p:spPr bwMode="auto">
                <a:xfrm>
                  <a:off x="4406" y="1370"/>
                  <a:ext cx="14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29 w 29"/>
                    <a:gd name="T5" fmla="*/ 0 h 37"/>
                    <a:gd name="T6" fmla="*/ 29 w 29"/>
                    <a:gd name="T7" fmla="*/ 0 h 37"/>
                    <a:gd name="T8" fmla="*/ 29 w 29"/>
                    <a:gd name="T9" fmla="*/ 7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7" name="Freeform 1191"/>
                <p:cNvSpPr>
                  <a:spLocks/>
                </p:cNvSpPr>
                <p:nvPr/>
              </p:nvSpPr>
              <p:spPr bwMode="auto">
                <a:xfrm>
                  <a:off x="4406" y="1370"/>
                  <a:ext cx="14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29 w 29"/>
                    <a:gd name="T5" fmla="*/ 0 h 37"/>
                    <a:gd name="T6" fmla="*/ 29 w 29"/>
                    <a:gd name="T7" fmla="*/ 0 h 37"/>
                    <a:gd name="T8" fmla="*/ 29 w 29"/>
                    <a:gd name="T9" fmla="*/ 7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8" name="Freeform 1192"/>
                <p:cNvSpPr>
                  <a:spLocks/>
                </p:cNvSpPr>
                <p:nvPr/>
              </p:nvSpPr>
              <p:spPr bwMode="auto">
                <a:xfrm>
                  <a:off x="4406" y="1370"/>
                  <a:ext cx="14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0 w 29"/>
                    <a:gd name="T5" fmla="*/ 29 h 37"/>
                    <a:gd name="T6" fmla="*/ 0 w 29"/>
                    <a:gd name="T7" fmla="*/ 29 h 37"/>
                    <a:gd name="T8" fmla="*/ 29 w 29"/>
                    <a:gd name="T9" fmla="*/ 0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9" name="Freeform 1193"/>
                <p:cNvSpPr>
                  <a:spLocks/>
                </p:cNvSpPr>
                <p:nvPr/>
              </p:nvSpPr>
              <p:spPr bwMode="auto">
                <a:xfrm>
                  <a:off x="4406" y="1370"/>
                  <a:ext cx="14" cy="18"/>
                </a:xfrm>
                <a:custGeom>
                  <a:avLst/>
                  <a:gdLst>
                    <a:gd name="T0" fmla="*/ 0 w 29"/>
                    <a:gd name="T1" fmla="*/ 37 h 37"/>
                    <a:gd name="T2" fmla="*/ 0 w 29"/>
                    <a:gd name="T3" fmla="*/ 37 h 37"/>
                    <a:gd name="T4" fmla="*/ 0 w 29"/>
                    <a:gd name="T5" fmla="*/ 29 h 37"/>
                    <a:gd name="T6" fmla="*/ 0 w 29"/>
                    <a:gd name="T7" fmla="*/ 29 h 37"/>
                    <a:gd name="T8" fmla="*/ 29 w 29"/>
                    <a:gd name="T9" fmla="*/ 0 h 37"/>
                    <a:gd name="T10" fmla="*/ 0 w 29"/>
                    <a:gd name="T11" fmla="*/ 37 h 37"/>
                    <a:gd name="T12" fmla="*/ 0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0" name="Freeform 1194"/>
                <p:cNvSpPr>
                  <a:spLocks/>
                </p:cNvSpPr>
                <p:nvPr/>
              </p:nvSpPr>
              <p:spPr bwMode="auto">
                <a:xfrm>
                  <a:off x="4398" y="1347"/>
                  <a:ext cx="19" cy="34"/>
                </a:xfrm>
                <a:custGeom>
                  <a:avLst/>
                  <a:gdLst>
                    <a:gd name="T0" fmla="*/ 0 w 37"/>
                    <a:gd name="T1" fmla="*/ 67 h 67"/>
                    <a:gd name="T2" fmla="*/ 0 w 37"/>
                    <a:gd name="T3" fmla="*/ 67 h 67"/>
                    <a:gd name="T4" fmla="*/ 8 w 37"/>
                    <a:gd name="T5" fmla="*/ 0 h 67"/>
                    <a:gd name="T6" fmla="*/ 8 w 37"/>
                    <a:gd name="T7" fmla="*/ 0 h 67"/>
                    <a:gd name="T8" fmla="*/ 37 w 37"/>
                    <a:gd name="T9" fmla="*/ 30 h 67"/>
                    <a:gd name="T10" fmla="*/ 0 w 37"/>
                    <a:gd name="T11" fmla="*/ 67 h 67"/>
                    <a:gd name="T12" fmla="*/ 0 w 37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0" y="67"/>
                      </a:moveTo>
                      <a:lnTo>
                        <a:pt x="0" y="6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7" y="30"/>
                      </a:lnTo>
                      <a:lnTo>
                        <a:pt x="0" y="67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1" name="Freeform 1195"/>
                <p:cNvSpPr>
                  <a:spLocks/>
                </p:cNvSpPr>
                <p:nvPr/>
              </p:nvSpPr>
              <p:spPr bwMode="auto">
                <a:xfrm>
                  <a:off x="4398" y="1347"/>
                  <a:ext cx="19" cy="34"/>
                </a:xfrm>
                <a:custGeom>
                  <a:avLst/>
                  <a:gdLst>
                    <a:gd name="T0" fmla="*/ 0 w 37"/>
                    <a:gd name="T1" fmla="*/ 67 h 67"/>
                    <a:gd name="T2" fmla="*/ 0 w 37"/>
                    <a:gd name="T3" fmla="*/ 67 h 67"/>
                    <a:gd name="T4" fmla="*/ 8 w 37"/>
                    <a:gd name="T5" fmla="*/ 0 h 67"/>
                    <a:gd name="T6" fmla="*/ 8 w 37"/>
                    <a:gd name="T7" fmla="*/ 0 h 67"/>
                    <a:gd name="T8" fmla="*/ 37 w 37"/>
                    <a:gd name="T9" fmla="*/ 30 h 67"/>
                    <a:gd name="T10" fmla="*/ 0 w 37"/>
                    <a:gd name="T11" fmla="*/ 67 h 67"/>
                    <a:gd name="T12" fmla="*/ 0 w 37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0" y="67"/>
                      </a:moveTo>
                      <a:lnTo>
                        <a:pt x="0" y="67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37" y="30"/>
                      </a:lnTo>
                      <a:lnTo>
                        <a:pt x="0" y="67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2" name="Freeform 1196"/>
                <p:cNvSpPr>
                  <a:spLocks/>
                </p:cNvSpPr>
                <p:nvPr/>
              </p:nvSpPr>
              <p:spPr bwMode="auto">
                <a:xfrm>
                  <a:off x="4384" y="1347"/>
                  <a:ext cx="18" cy="34"/>
                </a:xfrm>
                <a:custGeom>
                  <a:avLst/>
                  <a:gdLst>
                    <a:gd name="T0" fmla="*/ 29 w 37"/>
                    <a:gd name="T1" fmla="*/ 67 h 67"/>
                    <a:gd name="T2" fmla="*/ 29 w 37"/>
                    <a:gd name="T3" fmla="*/ 67 h 67"/>
                    <a:gd name="T4" fmla="*/ 0 w 37"/>
                    <a:gd name="T5" fmla="*/ 45 h 67"/>
                    <a:gd name="T6" fmla="*/ 0 w 37"/>
                    <a:gd name="T7" fmla="*/ 45 h 67"/>
                    <a:gd name="T8" fmla="*/ 37 w 37"/>
                    <a:gd name="T9" fmla="*/ 0 h 67"/>
                    <a:gd name="T10" fmla="*/ 29 w 37"/>
                    <a:gd name="T11" fmla="*/ 67 h 67"/>
                    <a:gd name="T12" fmla="*/ 29 w 37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29" y="67"/>
                      </a:moveTo>
                      <a:lnTo>
                        <a:pt x="29" y="67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37" y="0"/>
                      </a:lnTo>
                      <a:lnTo>
                        <a:pt x="29" y="67"/>
                      </a:lnTo>
                      <a:lnTo>
                        <a:pt x="29" y="6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3" name="Freeform 1197"/>
                <p:cNvSpPr>
                  <a:spLocks/>
                </p:cNvSpPr>
                <p:nvPr/>
              </p:nvSpPr>
              <p:spPr bwMode="auto">
                <a:xfrm>
                  <a:off x="4384" y="1347"/>
                  <a:ext cx="18" cy="34"/>
                </a:xfrm>
                <a:custGeom>
                  <a:avLst/>
                  <a:gdLst>
                    <a:gd name="T0" fmla="*/ 29 w 37"/>
                    <a:gd name="T1" fmla="*/ 67 h 67"/>
                    <a:gd name="T2" fmla="*/ 29 w 37"/>
                    <a:gd name="T3" fmla="*/ 67 h 67"/>
                    <a:gd name="T4" fmla="*/ 0 w 37"/>
                    <a:gd name="T5" fmla="*/ 45 h 67"/>
                    <a:gd name="T6" fmla="*/ 0 w 37"/>
                    <a:gd name="T7" fmla="*/ 45 h 67"/>
                    <a:gd name="T8" fmla="*/ 37 w 37"/>
                    <a:gd name="T9" fmla="*/ 0 h 67"/>
                    <a:gd name="T10" fmla="*/ 29 w 37"/>
                    <a:gd name="T11" fmla="*/ 67 h 67"/>
                    <a:gd name="T12" fmla="*/ 29 w 37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29" y="67"/>
                      </a:moveTo>
                      <a:lnTo>
                        <a:pt x="29" y="67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37" y="0"/>
                      </a:lnTo>
                      <a:lnTo>
                        <a:pt x="29" y="67"/>
                      </a:lnTo>
                      <a:lnTo>
                        <a:pt x="29" y="6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4" name="Freeform 1198"/>
                <p:cNvSpPr>
                  <a:spLocks/>
                </p:cNvSpPr>
                <p:nvPr/>
              </p:nvSpPr>
              <p:spPr bwMode="auto">
                <a:xfrm>
                  <a:off x="4372" y="1339"/>
                  <a:ext cx="19" cy="16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29 w 37"/>
                    <a:gd name="T5" fmla="*/ 0 h 30"/>
                    <a:gd name="T6" fmla="*/ 29 w 37"/>
                    <a:gd name="T7" fmla="*/ 0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5" name="Freeform 1199"/>
                <p:cNvSpPr>
                  <a:spLocks/>
                </p:cNvSpPr>
                <p:nvPr/>
              </p:nvSpPr>
              <p:spPr bwMode="auto">
                <a:xfrm>
                  <a:off x="4372" y="1339"/>
                  <a:ext cx="19" cy="16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29 w 37"/>
                    <a:gd name="T5" fmla="*/ 0 h 30"/>
                    <a:gd name="T6" fmla="*/ 29 w 37"/>
                    <a:gd name="T7" fmla="*/ 0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6" name="Freeform 1200"/>
                <p:cNvSpPr>
                  <a:spLocks/>
                </p:cNvSpPr>
                <p:nvPr/>
              </p:nvSpPr>
              <p:spPr bwMode="auto">
                <a:xfrm>
                  <a:off x="4372" y="1339"/>
                  <a:ext cx="15" cy="16"/>
                </a:xfrm>
                <a:custGeom>
                  <a:avLst/>
                  <a:gdLst>
                    <a:gd name="T0" fmla="*/ 0 w 29"/>
                    <a:gd name="T1" fmla="*/ 30 h 30"/>
                    <a:gd name="T2" fmla="*/ 0 w 29"/>
                    <a:gd name="T3" fmla="*/ 30 h 30"/>
                    <a:gd name="T4" fmla="*/ 0 w 29"/>
                    <a:gd name="T5" fmla="*/ 30 h 30"/>
                    <a:gd name="T6" fmla="*/ 0 w 29"/>
                    <a:gd name="T7" fmla="*/ 30 h 30"/>
                    <a:gd name="T8" fmla="*/ 29 w 29"/>
                    <a:gd name="T9" fmla="*/ 0 h 30"/>
                    <a:gd name="T10" fmla="*/ 0 w 29"/>
                    <a:gd name="T11" fmla="*/ 30 h 30"/>
                    <a:gd name="T12" fmla="*/ 0 w 2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7" name="Freeform 1201"/>
                <p:cNvSpPr>
                  <a:spLocks/>
                </p:cNvSpPr>
                <p:nvPr/>
              </p:nvSpPr>
              <p:spPr bwMode="auto">
                <a:xfrm>
                  <a:off x="4372" y="1339"/>
                  <a:ext cx="15" cy="16"/>
                </a:xfrm>
                <a:custGeom>
                  <a:avLst/>
                  <a:gdLst>
                    <a:gd name="T0" fmla="*/ 0 w 29"/>
                    <a:gd name="T1" fmla="*/ 30 h 30"/>
                    <a:gd name="T2" fmla="*/ 0 w 29"/>
                    <a:gd name="T3" fmla="*/ 30 h 30"/>
                    <a:gd name="T4" fmla="*/ 0 w 29"/>
                    <a:gd name="T5" fmla="*/ 30 h 30"/>
                    <a:gd name="T6" fmla="*/ 0 w 29"/>
                    <a:gd name="T7" fmla="*/ 30 h 30"/>
                    <a:gd name="T8" fmla="*/ 29 w 29"/>
                    <a:gd name="T9" fmla="*/ 0 h 30"/>
                    <a:gd name="T10" fmla="*/ 0 w 29"/>
                    <a:gd name="T11" fmla="*/ 30 h 30"/>
                    <a:gd name="T12" fmla="*/ 0 w 2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8" name="Freeform 1202"/>
                <p:cNvSpPr>
                  <a:spLocks/>
                </p:cNvSpPr>
                <p:nvPr/>
              </p:nvSpPr>
              <p:spPr bwMode="auto">
                <a:xfrm>
                  <a:off x="4372" y="1339"/>
                  <a:ext cx="19" cy="16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29 w 37"/>
                    <a:gd name="T5" fmla="*/ 0 h 30"/>
                    <a:gd name="T6" fmla="*/ 29 w 37"/>
                    <a:gd name="T7" fmla="*/ 0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9" name="Freeform 1203"/>
                <p:cNvSpPr>
                  <a:spLocks/>
                </p:cNvSpPr>
                <p:nvPr/>
              </p:nvSpPr>
              <p:spPr bwMode="auto">
                <a:xfrm>
                  <a:off x="4372" y="1339"/>
                  <a:ext cx="19" cy="16"/>
                </a:xfrm>
                <a:custGeom>
                  <a:avLst/>
                  <a:gdLst>
                    <a:gd name="T0" fmla="*/ 0 w 37"/>
                    <a:gd name="T1" fmla="*/ 30 h 30"/>
                    <a:gd name="T2" fmla="*/ 0 w 37"/>
                    <a:gd name="T3" fmla="*/ 30 h 30"/>
                    <a:gd name="T4" fmla="*/ 29 w 37"/>
                    <a:gd name="T5" fmla="*/ 0 h 30"/>
                    <a:gd name="T6" fmla="*/ 29 w 37"/>
                    <a:gd name="T7" fmla="*/ 0 h 30"/>
                    <a:gd name="T8" fmla="*/ 37 w 37"/>
                    <a:gd name="T9" fmla="*/ 0 h 30"/>
                    <a:gd name="T10" fmla="*/ 0 w 37"/>
                    <a:gd name="T11" fmla="*/ 30 h 30"/>
                    <a:gd name="T12" fmla="*/ 0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0" name="Freeform 1204"/>
                <p:cNvSpPr>
                  <a:spLocks/>
                </p:cNvSpPr>
                <p:nvPr/>
              </p:nvSpPr>
              <p:spPr bwMode="auto">
                <a:xfrm>
                  <a:off x="4372" y="1339"/>
                  <a:ext cx="15" cy="16"/>
                </a:xfrm>
                <a:custGeom>
                  <a:avLst/>
                  <a:gdLst>
                    <a:gd name="T0" fmla="*/ 0 w 29"/>
                    <a:gd name="T1" fmla="*/ 30 h 30"/>
                    <a:gd name="T2" fmla="*/ 0 w 29"/>
                    <a:gd name="T3" fmla="*/ 30 h 30"/>
                    <a:gd name="T4" fmla="*/ 0 w 29"/>
                    <a:gd name="T5" fmla="*/ 30 h 30"/>
                    <a:gd name="T6" fmla="*/ 0 w 29"/>
                    <a:gd name="T7" fmla="*/ 30 h 30"/>
                    <a:gd name="T8" fmla="*/ 29 w 29"/>
                    <a:gd name="T9" fmla="*/ 0 h 30"/>
                    <a:gd name="T10" fmla="*/ 0 w 29"/>
                    <a:gd name="T11" fmla="*/ 30 h 30"/>
                    <a:gd name="T12" fmla="*/ 0 w 2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1" name="Freeform 1205"/>
                <p:cNvSpPr>
                  <a:spLocks/>
                </p:cNvSpPr>
                <p:nvPr/>
              </p:nvSpPr>
              <p:spPr bwMode="auto">
                <a:xfrm>
                  <a:off x="4372" y="1339"/>
                  <a:ext cx="15" cy="16"/>
                </a:xfrm>
                <a:custGeom>
                  <a:avLst/>
                  <a:gdLst>
                    <a:gd name="T0" fmla="*/ 0 w 29"/>
                    <a:gd name="T1" fmla="*/ 30 h 30"/>
                    <a:gd name="T2" fmla="*/ 0 w 29"/>
                    <a:gd name="T3" fmla="*/ 30 h 30"/>
                    <a:gd name="T4" fmla="*/ 0 w 29"/>
                    <a:gd name="T5" fmla="*/ 30 h 30"/>
                    <a:gd name="T6" fmla="*/ 0 w 29"/>
                    <a:gd name="T7" fmla="*/ 30 h 30"/>
                    <a:gd name="T8" fmla="*/ 29 w 29"/>
                    <a:gd name="T9" fmla="*/ 0 h 30"/>
                    <a:gd name="T10" fmla="*/ 0 w 29"/>
                    <a:gd name="T11" fmla="*/ 30 h 30"/>
                    <a:gd name="T12" fmla="*/ 0 w 2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2" name="Freeform 1206"/>
                <p:cNvSpPr>
                  <a:spLocks/>
                </p:cNvSpPr>
                <p:nvPr/>
              </p:nvSpPr>
              <p:spPr bwMode="auto">
                <a:xfrm>
                  <a:off x="4336" y="1313"/>
                  <a:ext cx="59" cy="53"/>
                </a:xfrm>
                <a:custGeom>
                  <a:avLst/>
                  <a:gdLst>
                    <a:gd name="T0" fmla="*/ 117 w 117"/>
                    <a:gd name="T1" fmla="*/ 0 h 105"/>
                    <a:gd name="T2" fmla="*/ 117 w 117"/>
                    <a:gd name="T3" fmla="*/ 0 h 105"/>
                    <a:gd name="T4" fmla="*/ 0 w 117"/>
                    <a:gd name="T5" fmla="*/ 75 h 105"/>
                    <a:gd name="T6" fmla="*/ 0 w 117"/>
                    <a:gd name="T7" fmla="*/ 75 h 105"/>
                    <a:gd name="T8" fmla="*/ 29 w 117"/>
                    <a:gd name="T9" fmla="*/ 105 h 105"/>
                    <a:gd name="T10" fmla="*/ 117 w 117"/>
                    <a:gd name="T11" fmla="*/ 0 h 105"/>
                    <a:gd name="T12" fmla="*/ 117 w 117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5"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0" y="75"/>
                      </a:lnTo>
                      <a:lnTo>
                        <a:pt x="0" y="75"/>
                      </a:lnTo>
                      <a:lnTo>
                        <a:pt x="29" y="105"/>
                      </a:lnTo>
                      <a:lnTo>
                        <a:pt x="117" y="0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3" name="Freeform 1207"/>
                <p:cNvSpPr>
                  <a:spLocks/>
                </p:cNvSpPr>
                <p:nvPr/>
              </p:nvSpPr>
              <p:spPr bwMode="auto">
                <a:xfrm>
                  <a:off x="4336" y="1313"/>
                  <a:ext cx="59" cy="53"/>
                </a:xfrm>
                <a:custGeom>
                  <a:avLst/>
                  <a:gdLst>
                    <a:gd name="T0" fmla="*/ 117 w 117"/>
                    <a:gd name="T1" fmla="*/ 0 h 105"/>
                    <a:gd name="T2" fmla="*/ 117 w 117"/>
                    <a:gd name="T3" fmla="*/ 0 h 105"/>
                    <a:gd name="T4" fmla="*/ 0 w 117"/>
                    <a:gd name="T5" fmla="*/ 75 h 105"/>
                    <a:gd name="T6" fmla="*/ 0 w 117"/>
                    <a:gd name="T7" fmla="*/ 75 h 105"/>
                    <a:gd name="T8" fmla="*/ 29 w 117"/>
                    <a:gd name="T9" fmla="*/ 105 h 105"/>
                    <a:gd name="T10" fmla="*/ 117 w 117"/>
                    <a:gd name="T11" fmla="*/ 0 h 105"/>
                    <a:gd name="T12" fmla="*/ 117 w 117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5"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0" y="75"/>
                      </a:lnTo>
                      <a:lnTo>
                        <a:pt x="0" y="75"/>
                      </a:lnTo>
                      <a:lnTo>
                        <a:pt x="29" y="105"/>
                      </a:lnTo>
                      <a:lnTo>
                        <a:pt x="117" y="0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4" name="Freeform 1208"/>
                <p:cNvSpPr>
                  <a:spLocks/>
                </p:cNvSpPr>
                <p:nvPr/>
              </p:nvSpPr>
              <p:spPr bwMode="auto">
                <a:xfrm>
                  <a:off x="4336" y="1297"/>
                  <a:ext cx="59" cy="53"/>
                </a:xfrm>
                <a:custGeom>
                  <a:avLst/>
                  <a:gdLst>
                    <a:gd name="T0" fmla="*/ 117 w 117"/>
                    <a:gd name="T1" fmla="*/ 30 h 105"/>
                    <a:gd name="T2" fmla="*/ 117 w 117"/>
                    <a:gd name="T3" fmla="*/ 30 h 105"/>
                    <a:gd name="T4" fmla="*/ 80 w 117"/>
                    <a:gd name="T5" fmla="*/ 0 h 105"/>
                    <a:gd name="T6" fmla="*/ 80 w 117"/>
                    <a:gd name="T7" fmla="*/ 0 h 105"/>
                    <a:gd name="T8" fmla="*/ 0 w 117"/>
                    <a:gd name="T9" fmla="*/ 105 h 105"/>
                    <a:gd name="T10" fmla="*/ 117 w 117"/>
                    <a:gd name="T11" fmla="*/ 30 h 105"/>
                    <a:gd name="T12" fmla="*/ 117 w 117"/>
                    <a:gd name="T13" fmla="*/ 3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5">
                      <a:moveTo>
                        <a:pt x="117" y="30"/>
                      </a:moveTo>
                      <a:lnTo>
                        <a:pt x="117" y="30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0" y="105"/>
                      </a:lnTo>
                      <a:lnTo>
                        <a:pt x="117" y="30"/>
                      </a:lnTo>
                      <a:lnTo>
                        <a:pt x="117" y="3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5" name="Freeform 1209"/>
                <p:cNvSpPr>
                  <a:spLocks/>
                </p:cNvSpPr>
                <p:nvPr/>
              </p:nvSpPr>
              <p:spPr bwMode="auto">
                <a:xfrm>
                  <a:off x="4336" y="1297"/>
                  <a:ext cx="59" cy="53"/>
                </a:xfrm>
                <a:custGeom>
                  <a:avLst/>
                  <a:gdLst>
                    <a:gd name="T0" fmla="*/ 117 w 117"/>
                    <a:gd name="T1" fmla="*/ 30 h 105"/>
                    <a:gd name="T2" fmla="*/ 117 w 117"/>
                    <a:gd name="T3" fmla="*/ 30 h 105"/>
                    <a:gd name="T4" fmla="*/ 80 w 117"/>
                    <a:gd name="T5" fmla="*/ 0 h 105"/>
                    <a:gd name="T6" fmla="*/ 80 w 117"/>
                    <a:gd name="T7" fmla="*/ 0 h 105"/>
                    <a:gd name="T8" fmla="*/ 0 w 117"/>
                    <a:gd name="T9" fmla="*/ 105 h 105"/>
                    <a:gd name="T10" fmla="*/ 117 w 117"/>
                    <a:gd name="T11" fmla="*/ 30 h 105"/>
                    <a:gd name="T12" fmla="*/ 117 w 117"/>
                    <a:gd name="T13" fmla="*/ 3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5">
                      <a:moveTo>
                        <a:pt x="117" y="30"/>
                      </a:moveTo>
                      <a:lnTo>
                        <a:pt x="117" y="30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0" y="105"/>
                      </a:lnTo>
                      <a:lnTo>
                        <a:pt x="117" y="30"/>
                      </a:lnTo>
                      <a:lnTo>
                        <a:pt x="117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8" name="Group 1411"/>
              <p:cNvGrpSpPr>
                <a:grpSpLocks/>
              </p:cNvGrpSpPr>
              <p:nvPr/>
            </p:nvGrpSpPr>
            <p:grpSpPr bwMode="auto">
              <a:xfrm>
                <a:off x="4814888" y="1577594"/>
                <a:ext cx="1751013" cy="574675"/>
                <a:chOff x="3273" y="988"/>
                <a:chExt cx="1103" cy="362"/>
              </a:xfrm>
            </p:grpSpPr>
            <p:sp>
              <p:nvSpPr>
                <p:cNvPr id="906" name="Freeform 1211"/>
                <p:cNvSpPr>
                  <a:spLocks/>
                </p:cNvSpPr>
                <p:nvPr/>
              </p:nvSpPr>
              <p:spPr bwMode="auto">
                <a:xfrm>
                  <a:off x="4313" y="1297"/>
                  <a:ext cx="63" cy="53"/>
                </a:xfrm>
                <a:custGeom>
                  <a:avLst/>
                  <a:gdLst>
                    <a:gd name="T0" fmla="*/ 124 w 124"/>
                    <a:gd name="T1" fmla="*/ 0 h 105"/>
                    <a:gd name="T2" fmla="*/ 124 w 124"/>
                    <a:gd name="T3" fmla="*/ 0 h 105"/>
                    <a:gd name="T4" fmla="*/ 0 w 124"/>
                    <a:gd name="T5" fmla="*/ 75 h 105"/>
                    <a:gd name="T6" fmla="*/ 0 w 124"/>
                    <a:gd name="T7" fmla="*/ 75 h 105"/>
                    <a:gd name="T8" fmla="*/ 44 w 124"/>
                    <a:gd name="T9" fmla="*/ 105 h 105"/>
                    <a:gd name="T10" fmla="*/ 124 w 124"/>
                    <a:gd name="T11" fmla="*/ 0 h 105"/>
                    <a:gd name="T12" fmla="*/ 124 w 124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5">
                      <a:moveTo>
                        <a:pt x="124" y="0"/>
                      </a:moveTo>
                      <a:lnTo>
                        <a:pt x="124" y="0"/>
                      </a:lnTo>
                      <a:lnTo>
                        <a:pt x="0" y="75"/>
                      </a:lnTo>
                      <a:lnTo>
                        <a:pt x="0" y="75"/>
                      </a:lnTo>
                      <a:lnTo>
                        <a:pt x="44" y="105"/>
                      </a:lnTo>
                      <a:lnTo>
                        <a:pt x="124" y="0"/>
                      </a:lnTo>
                      <a:lnTo>
                        <a:pt x="124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7" name="Freeform 1212"/>
                <p:cNvSpPr>
                  <a:spLocks/>
                </p:cNvSpPr>
                <p:nvPr/>
              </p:nvSpPr>
              <p:spPr bwMode="auto">
                <a:xfrm>
                  <a:off x="4313" y="1297"/>
                  <a:ext cx="63" cy="53"/>
                </a:xfrm>
                <a:custGeom>
                  <a:avLst/>
                  <a:gdLst>
                    <a:gd name="T0" fmla="*/ 124 w 124"/>
                    <a:gd name="T1" fmla="*/ 0 h 105"/>
                    <a:gd name="T2" fmla="*/ 124 w 124"/>
                    <a:gd name="T3" fmla="*/ 0 h 105"/>
                    <a:gd name="T4" fmla="*/ 0 w 124"/>
                    <a:gd name="T5" fmla="*/ 75 h 105"/>
                    <a:gd name="T6" fmla="*/ 0 w 124"/>
                    <a:gd name="T7" fmla="*/ 75 h 105"/>
                    <a:gd name="T8" fmla="*/ 44 w 124"/>
                    <a:gd name="T9" fmla="*/ 105 h 105"/>
                    <a:gd name="T10" fmla="*/ 124 w 124"/>
                    <a:gd name="T11" fmla="*/ 0 h 105"/>
                    <a:gd name="T12" fmla="*/ 124 w 124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5">
                      <a:moveTo>
                        <a:pt x="124" y="0"/>
                      </a:moveTo>
                      <a:lnTo>
                        <a:pt x="124" y="0"/>
                      </a:lnTo>
                      <a:lnTo>
                        <a:pt x="0" y="75"/>
                      </a:lnTo>
                      <a:lnTo>
                        <a:pt x="0" y="75"/>
                      </a:lnTo>
                      <a:lnTo>
                        <a:pt x="44" y="105"/>
                      </a:lnTo>
                      <a:lnTo>
                        <a:pt x="124" y="0"/>
                      </a:lnTo>
                      <a:lnTo>
                        <a:pt x="12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8" name="Freeform 1213"/>
                <p:cNvSpPr>
                  <a:spLocks/>
                </p:cNvSpPr>
                <p:nvPr/>
              </p:nvSpPr>
              <p:spPr bwMode="auto">
                <a:xfrm>
                  <a:off x="4313" y="1283"/>
                  <a:ext cx="63" cy="52"/>
                </a:xfrm>
                <a:custGeom>
                  <a:avLst/>
                  <a:gdLst>
                    <a:gd name="T0" fmla="*/ 124 w 124"/>
                    <a:gd name="T1" fmla="*/ 29 h 104"/>
                    <a:gd name="T2" fmla="*/ 124 w 124"/>
                    <a:gd name="T3" fmla="*/ 29 h 104"/>
                    <a:gd name="T4" fmla="*/ 88 w 124"/>
                    <a:gd name="T5" fmla="*/ 0 h 104"/>
                    <a:gd name="T6" fmla="*/ 88 w 124"/>
                    <a:gd name="T7" fmla="*/ 0 h 104"/>
                    <a:gd name="T8" fmla="*/ 0 w 124"/>
                    <a:gd name="T9" fmla="*/ 104 h 104"/>
                    <a:gd name="T10" fmla="*/ 124 w 124"/>
                    <a:gd name="T11" fmla="*/ 29 h 104"/>
                    <a:gd name="T12" fmla="*/ 124 w 124"/>
                    <a:gd name="T13" fmla="*/ 29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4">
                      <a:moveTo>
                        <a:pt x="124" y="29"/>
                      </a:moveTo>
                      <a:lnTo>
                        <a:pt x="124" y="29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0" y="104"/>
                      </a:lnTo>
                      <a:lnTo>
                        <a:pt x="124" y="29"/>
                      </a:lnTo>
                      <a:lnTo>
                        <a:pt x="124" y="29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9" name="Freeform 1214"/>
                <p:cNvSpPr>
                  <a:spLocks/>
                </p:cNvSpPr>
                <p:nvPr/>
              </p:nvSpPr>
              <p:spPr bwMode="auto">
                <a:xfrm>
                  <a:off x="4313" y="1283"/>
                  <a:ext cx="63" cy="52"/>
                </a:xfrm>
                <a:custGeom>
                  <a:avLst/>
                  <a:gdLst>
                    <a:gd name="T0" fmla="*/ 124 w 124"/>
                    <a:gd name="T1" fmla="*/ 29 h 104"/>
                    <a:gd name="T2" fmla="*/ 124 w 124"/>
                    <a:gd name="T3" fmla="*/ 29 h 104"/>
                    <a:gd name="T4" fmla="*/ 88 w 124"/>
                    <a:gd name="T5" fmla="*/ 0 h 104"/>
                    <a:gd name="T6" fmla="*/ 88 w 124"/>
                    <a:gd name="T7" fmla="*/ 0 h 104"/>
                    <a:gd name="T8" fmla="*/ 0 w 124"/>
                    <a:gd name="T9" fmla="*/ 104 h 104"/>
                    <a:gd name="T10" fmla="*/ 124 w 124"/>
                    <a:gd name="T11" fmla="*/ 29 h 104"/>
                    <a:gd name="T12" fmla="*/ 124 w 124"/>
                    <a:gd name="T13" fmla="*/ 29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4">
                      <a:moveTo>
                        <a:pt x="124" y="29"/>
                      </a:moveTo>
                      <a:lnTo>
                        <a:pt x="124" y="29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0" y="104"/>
                      </a:lnTo>
                      <a:lnTo>
                        <a:pt x="124" y="29"/>
                      </a:lnTo>
                      <a:lnTo>
                        <a:pt x="124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0" name="Freeform 1215"/>
                <p:cNvSpPr>
                  <a:spLocks/>
                </p:cNvSpPr>
                <p:nvPr/>
              </p:nvSpPr>
              <p:spPr bwMode="auto">
                <a:xfrm>
                  <a:off x="4324" y="1294"/>
                  <a:ext cx="12" cy="19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22 w 22"/>
                    <a:gd name="T5" fmla="*/ 0 h 37"/>
                    <a:gd name="T6" fmla="*/ 22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1" name="Freeform 1216"/>
                <p:cNvSpPr>
                  <a:spLocks/>
                </p:cNvSpPr>
                <p:nvPr/>
              </p:nvSpPr>
              <p:spPr bwMode="auto">
                <a:xfrm>
                  <a:off x="4324" y="1294"/>
                  <a:ext cx="12" cy="19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22 w 22"/>
                    <a:gd name="T5" fmla="*/ 0 h 37"/>
                    <a:gd name="T6" fmla="*/ 22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2" name="Freeform 1217"/>
                <p:cNvSpPr>
                  <a:spLocks/>
                </p:cNvSpPr>
                <p:nvPr/>
              </p:nvSpPr>
              <p:spPr bwMode="auto">
                <a:xfrm>
                  <a:off x="4321" y="1294"/>
                  <a:ext cx="15" cy="19"/>
                </a:xfrm>
                <a:custGeom>
                  <a:avLst/>
                  <a:gdLst>
                    <a:gd name="T0" fmla="*/ 7 w 29"/>
                    <a:gd name="T1" fmla="*/ 37 h 37"/>
                    <a:gd name="T2" fmla="*/ 7 w 29"/>
                    <a:gd name="T3" fmla="*/ 37 h 37"/>
                    <a:gd name="T4" fmla="*/ 0 w 29"/>
                    <a:gd name="T5" fmla="*/ 37 h 37"/>
                    <a:gd name="T6" fmla="*/ 0 w 29"/>
                    <a:gd name="T7" fmla="*/ 37 h 37"/>
                    <a:gd name="T8" fmla="*/ 29 w 29"/>
                    <a:gd name="T9" fmla="*/ 0 h 37"/>
                    <a:gd name="T10" fmla="*/ 7 w 29"/>
                    <a:gd name="T11" fmla="*/ 37 h 37"/>
                    <a:gd name="T12" fmla="*/ 7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7" y="37"/>
                      </a:moveTo>
                      <a:lnTo>
                        <a:pt x="7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3" name="Freeform 1218"/>
                <p:cNvSpPr>
                  <a:spLocks/>
                </p:cNvSpPr>
                <p:nvPr/>
              </p:nvSpPr>
              <p:spPr bwMode="auto">
                <a:xfrm>
                  <a:off x="4321" y="1294"/>
                  <a:ext cx="15" cy="19"/>
                </a:xfrm>
                <a:custGeom>
                  <a:avLst/>
                  <a:gdLst>
                    <a:gd name="T0" fmla="*/ 7 w 29"/>
                    <a:gd name="T1" fmla="*/ 37 h 37"/>
                    <a:gd name="T2" fmla="*/ 7 w 29"/>
                    <a:gd name="T3" fmla="*/ 37 h 37"/>
                    <a:gd name="T4" fmla="*/ 0 w 29"/>
                    <a:gd name="T5" fmla="*/ 37 h 37"/>
                    <a:gd name="T6" fmla="*/ 0 w 29"/>
                    <a:gd name="T7" fmla="*/ 37 h 37"/>
                    <a:gd name="T8" fmla="*/ 29 w 29"/>
                    <a:gd name="T9" fmla="*/ 0 h 37"/>
                    <a:gd name="T10" fmla="*/ 7 w 29"/>
                    <a:gd name="T11" fmla="*/ 37 h 37"/>
                    <a:gd name="T12" fmla="*/ 7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7" y="37"/>
                      </a:moveTo>
                      <a:lnTo>
                        <a:pt x="7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4" name="Freeform 1219"/>
                <p:cNvSpPr>
                  <a:spLocks/>
                </p:cNvSpPr>
                <p:nvPr/>
              </p:nvSpPr>
              <p:spPr bwMode="auto">
                <a:xfrm>
                  <a:off x="4324" y="1294"/>
                  <a:ext cx="12" cy="19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22 w 22"/>
                    <a:gd name="T5" fmla="*/ 0 h 37"/>
                    <a:gd name="T6" fmla="*/ 22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5" name="Freeform 1220"/>
                <p:cNvSpPr>
                  <a:spLocks/>
                </p:cNvSpPr>
                <p:nvPr/>
              </p:nvSpPr>
              <p:spPr bwMode="auto">
                <a:xfrm>
                  <a:off x="4324" y="1294"/>
                  <a:ext cx="12" cy="19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22 w 22"/>
                    <a:gd name="T5" fmla="*/ 0 h 37"/>
                    <a:gd name="T6" fmla="*/ 22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6" name="Freeform 1221"/>
                <p:cNvSpPr>
                  <a:spLocks/>
                </p:cNvSpPr>
                <p:nvPr/>
              </p:nvSpPr>
              <p:spPr bwMode="auto">
                <a:xfrm>
                  <a:off x="4321" y="1294"/>
                  <a:ext cx="15" cy="19"/>
                </a:xfrm>
                <a:custGeom>
                  <a:avLst/>
                  <a:gdLst>
                    <a:gd name="T0" fmla="*/ 7 w 29"/>
                    <a:gd name="T1" fmla="*/ 37 h 37"/>
                    <a:gd name="T2" fmla="*/ 7 w 29"/>
                    <a:gd name="T3" fmla="*/ 37 h 37"/>
                    <a:gd name="T4" fmla="*/ 0 w 29"/>
                    <a:gd name="T5" fmla="*/ 37 h 37"/>
                    <a:gd name="T6" fmla="*/ 0 w 29"/>
                    <a:gd name="T7" fmla="*/ 37 h 37"/>
                    <a:gd name="T8" fmla="*/ 29 w 29"/>
                    <a:gd name="T9" fmla="*/ 0 h 37"/>
                    <a:gd name="T10" fmla="*/ 7 w 29"/>
                    <a:gd name="T11" fmla="*/ 37 h 37"/>
                    <a:gd name="T12" fmla="*/ 7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7" y="37"/>
                      </a:moveTo>
                      <a:lnTo>
                        <a:pt x="7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7" name="Freeform 1222"/>
                <p:cNvSpPr>
                  <a:spLocks/>
                </p:cNvSpPr>
                <p:nvPr/>
              </p:nvSpPr>
              <p:spPr bwMode="auto">
                <a:xfrm>
                  <a:off x="4321" y="1294"/>
                  <a:ext cx="15" cy="19"/>
                </a:xfrm>
                <a:custGeom>
                  <a:avLst/>
                  <a:gdLst>
                    <a:gd name="T0" fmla="*/ 7 w 29"/>
                    <a:gd name="T1" fmla="*/ 37 h 37"/>
                    <a:gd name="T2" fmla="*/ 7 w 29"/>
                    <a:gd name="T3" fmla="*/ 37 h 37"/>
                    <a:gd name="T4" fmla="*/ 0 w 29"/>
                    <a:gd name="T5" fmla="*/ 37 h 37"/>
                    <a:gd name="T6" fmla="*/ 0 w 29"/>
                    <a:gd name="T7" fmla="*/ 37 h 37"/>
                    <a:gd name="T8" fmla="*/ 29 w 29"/>
                    <a:gd name="T9" fmla="*/ 0 h 37"/>
                    <a:gd name="T10" fmla="*/ 7 w 29"/>
                    <a:gd name="T11" fmla="*/ 37 h 37"/>
                    <a:gd name="T12" fmla="*/ 7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7" y="37"/>
                      </a:moveTo>
                      <a:lnTo>
                        <a:pt x="7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8" name="Freeform 1223"/>
                <p:cNvSpPr>
                  <a:spLocks/>
                </p:cNvSpPr>
                <p:nvPr/>
              </p:nvSpPr>
              <p:spPr bwMode="auto">
                <a:xfrm>
                  <a:off x="4302" y="1275"/>
                  <a:ext cx="15" cy="26"/>
                </a:xfrm>
                <a:custGeom>
                  <a:avLst/>
                  <a:gdLst>
                    <a:gd name="T0" fmla="*/ 0 w 30"/>
                    <a:gd name="T1" fmla="*/ 52 h 52"/>
                    <a:gd name="T2" fmla="*/ 0 w 30"/>
                    <a:gd name="T3" fmla="*/ 52 h 52"/>
                    <a:gd name="T4" fmla="*/ 15 w 30"/>
                    <a:gd name="T5" fmla="*/ 0 h 52"/>
                    <a:gd name="T6" fmla="*/ 15 w 30"/>
                    <a:gd name="T7" fmla="*/ 0 h 52"/>
                    <a:gd name="T8" fmla="*/ 30 w 30"/>
                    <a:gd name="T9" fmla="*/ 7 h 52"/>
                    <a:gd name="T10" fmla="*/ 0 w 30"/>
                    <a:gd name="T11" fmla="*/ 52 h 52"/>
                    <a:gd name="T12" fmla="*/ 0 w 30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30" y="7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9" name="Freeform 1224"/>
                <p:cNvSpPr>
                  <a:spLocks/>
                </p:cNvSpPr>
                <p:nvPr/>
              </p:nvSpPr>
              <p:spPr bwMode="auto">
                <a:xfrm>
                  <a:off x="4302" y="1275"/>
                  <a:ext cx="15" cy="26"/>
                </a:xfrm>
                <a:custGeom>
                  <a:avLst/>
                  <a:gdLst>
                    <a:gd name="T0" fmla="*/ 0 w 30"/>
                    <a:gd name="T1" fmla="*/ 52 h 52"/>
                    <a:gd name="T2" fmla="*/ 0 w 30"/>
                    <a:gd name="T3" fmla="*/ 52 h 52"/>
                    <a:gd name="T4" fmla="*/ 15 w 30"/>
                    <a:gd name="T5" fmla="*/ 0 h 52"/>
                    <a:gd name="T6" fmla="*/ 15 w 30"/>
                    <a:gd name="T7" fmla="*/ 0 h 52"/>
                    <a:gd name="T8" fmla="*/ 30 w 30"/>
                    <a:gd name="T9" fmla="*/ 7 h 52"/>
                    <a:gd name="T10" fmla="*/ 0 w 30"/>
                    <a:gd name="T11" fmla="*/ 52 h 52"/>
                    <a:gd name="T12" fmla="*/ 0 w 30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30" y="7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0" name="Freeform 1225"/>
                <p:cNvSpPr>
                  <a:spLocks/>
                </p:cNvSpPr>
                <p:nvPr/>
              </p:nvSpPr>
              <p:spPr bwMode="auto">
                <a:xfrm>
                  <a:off x="4292" y="1275"/>
                  <a:ext cx="18" cy="26"/>
                </a:xfrm>
                <a:custGeom>
                  <a:avLst/>
                  <a:gdLst>
                    <a:gd name="T0" fmla="*/ 21 w 36"/>
                    <a:gd name="T1" fmla="*/ 52 h 52"/>
                    <a:gd name="T2" fmla="*/ 21 w 36"/>
                    <a:gd name="T3" fmla="*/ 52 h 52"/>
                    <a:gd name="T4" fmla="*/ 0 w 36"/>
                    <a:gd name="T5" fmla="*/ 44 h 52"/>
                    <a:gd name="T6" fmla="*/ 0 w 36"/>
                    <a:gd name="T7" fmla="*/ 44 h 52"/>
                    <a:gd name="T8" fmla="*/ 36 w 36"/>
                    <a:gd name="T9" fmla="*/ 0 h 52"/>
                    <a:gd name="T10" fmla="*/ 21 w 36"/>
                    <a:gd name="T11" fmla="*/ 52 h 52"/>
                    <a:gd name="T12" fmla="*/ 21 w 36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2">
                      <a:moveTo>
                        <a:pt x="21" y="52"/>
                      </a:moveTo>
                      <a:lnTo>
                        <a:pt x="21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36" y="0"/>
                      </a:lnTo>
                      <a:lnTo>
                        <a:pt x="21" y="52"/>
                      </a:lnTo>
                      <a:lnTo>
                        <a:pt x="21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1" name="Freeform 1226"/>
                <p:cNvSpPr>
                  <a:spLocks/>
                </p:cNvSpPr>
                <p:nvPr/>
              </p:nvSpPr>
              <p:spPr bwMode="auto">
                <a:xfrm>
                  <a:off x="4292" y="1275"/>
                  <a:ext cx="18" cy="26"/>
                </a:xfrm>
                <a:custGeom>
                  <a:avLst/>
                  <a:gdLst>
                    <a:gd name="T0" fmla="*/ 21 w 36"/>
                    <a:gd name="T1" fmla="*/ 52 h 52"/>
                    <a:gd name="T2" fmla="*/ 21 w 36"/>
                    <a:gd name="T3" fmla="*/ 52 h 52"/>
                    <a:gd name="T4" fmla="*/ 0 w 36"/>
                    <a:gd name="T5" fmla="*/ 44 h 52"/>
                    <a:gd name="T6" fmla="*/ 0 w 36"/>
                    <a:gd name="T7" fmla="*/ 44 h 52"/>
                    <a:gd name="T8" fmla="*/ 36 w 36"/>
                    <a:gd name="T9" fmla="*/ 0 h 52"/>
                    <a:gd name="T10" fmla="*/ 21 w 36"/>
                    <a:gd name="T11" fmla="*/ 52 h 52"/>
                    <a:gd name="T12" fmla="*/ 21 w 36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2">
                      <a:moveTo>
                        <a:pt x="21" y="52"/>
                      </a:moveTo>
                      <a:lnTo>
                        <a:pt x="21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36" y="0"/>
                      </a:lnTo>
                      <a:lnTo>
                        <a:pt x="21" y="52"/>
                      </a:lnTo>
                      <a:lnTo>
                        <a:pt x="21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2" name="Freeform 1227"/>
                <p:cNvSpPr>
                  <a:spLocks/>
                </p:cNvSpPr>
                <p:nvPr/>
              </p:nvSpPr>
              <p:spPr bwMode="auto">
                <a:xfrm>
                  <a:off x="4288" y="1271"/>
                  <a:ext cx="14" cy="19"/>
                </a:xfrm>
                <a:custGeom>
                  <a:avLst/>
                  <a:gdLst>
                    <a:gd name="T0" fmla="*/ 0 w 29"/>
                    <a:gd name="T1" fmla="*/ 38 h 38"/>
                    <a:gd name="T2" fmla="*/ 0 w 29"/>
                    <a:gd name="T3" fmla="*/ 38 h 38"/>
                    <a:gd name="T4" fmla="*/ 22 w 29"/>
                    <a:gd name="T5" fmla="*/ 0 h 38"/>
                    <a:gd name="T6" fmla="*/ 22 w 29"/>
                    <a:gd name="T7" fmla="*/ 0 h 38"/>
                    <a:gd name="T8" fmla="*/ 29 w 29"/>
                    <a:gd name="T9" fmla="*/ 0 h 38"/>
                    <a:gd name="T10" fmla="*/ 0 w 29"/>
                    <a:gd name="T11" fmla="*/ 38 h 38"/>
                    <a:gd name="T12" fmla="*/ 0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9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3" name="Freeform 1228"/>
                <p:cNvSpPr>
                  <a:spLocks/>
                </p:cNvSpPr>
                <p:nvPr/>
              </p:nvSpPr>
              <p:spPr bwMode="auto">
                <a:xfrm>
                  <a:off x="4288" y="1271"/>
                  <a:ext cx="14" cy="19"/>
                </a:xfrm>
                <a:custGeom>
                  <a:avLst/>
                  <a:gdLst>
                    <a:gd name="T0" fmla="*/ 0 w 29"/>
                    <a:gd name="T1" fmla="*/ 38 h 38"/>
                    <a:gd name="T2" fmla="*/ 0 w 29"/>
                    <a:gd name="T3" fmla="*/ 38 h 38"/>
                    <a:gd name="T4" fmla="*/ 22 w 29"/>
                    <a:gd name="T5" fmla="*/ 0 h 38"/>
                    <a:gd name="T6" fmla="*/ 22 w 29"/>
                    <a:gd name="T7" fmla="*/ 0 h 38"/>
                    <a:gd name="T8" fmla="*/ 29 w 29"/>
                    <a:gd name="T9" fmla="*/ 0 h 38"/>
                    <a:gd name="T10" fmla="*/ 0 w 29"/>
                    <a:gd name="T11" fmla="*/ 38 h 38"/>
                    <a:gd name="T12" fmla="*/ 0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9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4" name="Freeform 1229"/>
                <p:cNvSpPr>
                  <a:spLocks/>
                </p:cNvSpPr>
                <p:nvPr/>
              </p:nvSpPr>
              <p:spPr bwMode="auto">
                <a:xfrm>
                  <a:off x="4288" y="1271"/>
                  <a:ext cx="11" cy="19"/>
                </a:xfrm>
                <a:custGeom>
                  <a:avLst/>
                  <a:gdLst>
                    <a:gd name="T0" fmla="*/ 0 w 22"/>
                    <a:gd name="T1" fmla="*/ 38 h 38"/>
                    <a:gd name="T2" fmla="*/ 0 w 22"/>
                    <a:gd name="T3" fmla="*/ 38 h 38"/>
                    <a:gd name="T4" fmla="*/ 0 w 22"/>
                    <a:gd name="T5" fmla="*/ 38 h 38"/>
                    <a:gd name="T6" fmla="*/ 0 w 22"/>
                    <a:gd name="T7" fmla="*/ 38 h 38"/>
                    <a:gd name="T8" fmla="*/ 22 w 22"/>
                    <a:gd name="T9" fmla="*/ 0 h 38"/>
                    <a:gd name="T10" fmla="*/ 0 w 22"/>
                    <a:gd name="T11" fmla="*/ 38 h 38"/>
                    <a:gd name="T12" fmla="*/ 0 w 22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5" name="Freeform 1230"/>
                <p:cNvSpPr>
                  <a:spLocks/>
                </p:cNvSpPr>
                <p:nvPr/>
              </p:nvSpPr>
              <p:spPr bwMode="auto">
                <a:xfrm>
                  <a:off x="4288" y="1271"/>
                  <a:ext cx="11" cy="19"/>
                </a:xfrm>
                <a:custGeom>
                  <a:avLst/>
                  <a:gdLst>
                    <a:gd name="T0" fmla="*/ 0 w 22"/>
                    <a:gd name="T1" fmla="*/ 38 h 38"/>
                    <a:gd name="T2" fmla="*/ 0 w 22"/>
                    <a:gd name="T3" fmla="*/ 38 h 38"/>
                    <a:gd name="T4" fmla="*/ 0 w 22"/>
                    <a:gd name="T5" fmla="*/ 38 h 38"/>
                    <a:gd name="T6" fmla="*/ 0 w 22"/>
                    <a:gd name="T7" fmla="*/ 38 h 38"/>
                    <a:gd name="T8" fmla="*/ 22 w 22"/>
                    <a:gd name="T9" fmla="*/ 0 h 38"/>
                    <a:gd name="T10" fmla="*/ 0 w 22"/>
                    <a:gd name="T11" fmla="*/ 38 h 38"/>
                    <a:gd name="T12" fmla="*/ 0 w 22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6" name="Freeform 1231"/>
                <p:cNvSpPr>
                  <a:spLocks/>
                </p:cNvSpPr>
                <p:nvPr/>
              </p:nvSpPr>
              <p:spPr bwMode="auto">
                <a:xfrm>
                  <a:off x="4288" y="1271"/>
                  <a:ext cx="14" cy="19"/>
                </a:xfrm>
                <a:custGeom>
                  <a:avLst/>
                  <a:gdLst>
                    <a:gd name="T0" fmla="*/ 0 w 29"/>
                    <a:gd name="T1" fmla="*/ 38 h 38"/>
                    <a:gd name="T2" fmla="*/ 0 w 29"/>
                    <a:gd name="T3" fmla="*/ 38 h 38"/>
                    <a:gd name="T4" fmla="*/ 22 w 29"/>
                    <a:gd name="T5" fmla="*/ 0 h 38"/>
                    <a:gd name="T6" fmla="*/ 22 w 29"/>
                    <a:gd name="T7" fmla="*/ 0 h 38"/>
                    <a:gd name="T8" fmla="*/ 29 w 29"/>
                    <a:gd name="T9" fmla="*/ 0 h 38"/>
                    <a:gd name="T10" fmla="*/ 0 w 29"/>
                    <a:gd name="T11" fmla="*/ 38 h 38"/>
                    <a:gd name="T12" fmla="*/ 0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9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7" name="Freeform 1232"/>
                <p:cNvSpPr>
                  <a:spLocks/>
                </p:cNvSpPr>
                <p:nvPr/>
              </p:nvSpPr>
              <p:spPr bwMode="auto">
                <a:xfrm>
                  <a:off x="4288" y="1271"/>
                  <a:ext cx="14" cy="19"/>
                </a:xfrm>
                <a:custGeom>
                  <a:avLst/>
                  <a:gdLst>
                    <a:gd name="T0" fmla="*/ 0 w 29"/>
                    <a:gd name="T1" fmla="*/ 38 h 38"/>
                    <a:gd name="T2" fmla="*/ 0 w 29"/>
                    <a:gd name="T3" fmla="*/ 38 h 38"/>
                    <a:gd name="T4" fmla="*/ 22 w 29"/>
                    <a:gd name="T5" fmla="*/ 0 h 38"/>
                    <a:gd name="T6" fmla="*/ 22 w 29"/>
                    <a:gd name="T7" fmla="*/ 0 h 38"/>
                    <a:gd name="T8" fmla="*/ 29 w 29"/>
                    <a:gd name="T9" fmla="*/ 0 h 38"/>
                    <a:gd name="T10" fmla="*/ 0 w 29"/>
                    <a:gd name="T11" fmla="*/ 38 h 38"/>
                    <a:gd name="T12" fmla="*/ 0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9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8" name="Freeform 1233"/>
                <p:cNvSpPr>
                  <a:spLocks/>
                </p:cNvSpPr>
                <p:nvPr/>
              </p:nvSpPr>
              <p:spPr bwMode="auto">
                <a:xfrm>
                  <a:off x="4288" y="1271"/>
                  <a:ext cx="11" cy="19"/>
                </a:xfrm>
                <a:custGeom>
                  <a:avLst/>
                  <a:gdLst>
                    <a:gd name="T0" fmla="*/ 0 w 22"/>
                    <a:gd name="T1" fmla="*/ 38 h 38"/>
                    <a:gd name="T2" fmla="*/ 0 w 22"/>
                    <a:gd name="T3" fmla="*/ 38 h 38"/>
                    <a:gd name="T4" fmla="*/ 0 w 22"/>
                    <a:gd name="T5" fmla="*/ 38 h 38"/>
                    <a:gd name="T6" fmla="*/ 0 w 22"/>
                    <a:gd name="T7" fmla="*/ 38 h 38"/>
                    <a:gd name="T8" fmla="*/ 22 w 22"/>
                    <a:gd name="T9" fmla="*/ 0 h 38"/>
                    <a:gd name="T10" fmla="*/ 0 w 22"/>
                    <a:gd name="T11" fmla="*/ 38 h 38"/>
                    <a:gd name="T12" fmla="*/ 0 w 22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9" name="Freeform 1234"/>
                <p:cNvSpPr>
                  <a:spLocks/>
                </p:cNvSpPr>
                <p:nvPr/>
              </p:nvSpPr>
              <p:spPr bwMode="auto">
                <a:xfrm>
                  <a:off x="4288" y="1271"/>
                  <a:ext cx="11" cy="19"/>
                </a:xfrm>
                <a:custGeom>
                  <a:avLst/>
                  <a:gdLst>
                    <a:gd name="T0" fmla="*/ 0 w 22"/>
                    <a:gd name="T1" fmla="*/ 38 h 38"/>
                    <a:gd name="T2" fmla="*/ 0 w 22"/>
                    <a:gd name="T3" fmla="*/ 38 h 38"/>
                    <a:gd name="T4" fmla="*/ 0 w 22"/>
                    <a:gd name="T5" fmla="*/ 38 h 38"/>
                    <a:gd name="T6" fmla="*/ 0 w 22"/>
                    <a:gd name="T7" fmla="*/ 38 h 38"/>
                    <a:gd name="T8" fmla="*/ 22 w 22"/>
                    <a:gd name="T9" fmla="*/ 0 h 38"/>
                    <a:gd name="T10" fmla="*/ 0 w 22"/>
                    <a:gd name="T11" fmla="*/ 38 h 38"/>
                    <a:gd name="T12" fmla="*/ 0 w 22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0" name="Freeform 1235"/>
                <p:cNvSpPr>
                  <a:spLocks/>
                </p:cNvSpPr>
                <p:nvPr/>
              </p:nvSpPr>
              <p:spPr bwMode="auto">
                <a:xfrm>
                  <a:off x="4210" y="1219"/>
                  <a:ext cx="11" cy="18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22 w 22"/>
                    <a:gd name="T5" fmla="*/ 0 h 37"/>
                    <a:gd name="T6" fmla="*/ 22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1" name="Freeform 1236"/>
                <p:cNvSpPr>
                  <a:spLocks/>
                </p:cNvSpPr>
                <p:nvPr/>
              </p:nvSpPr>
              <p:spPr bwMode="auto">
                <a:xfrm>
                  <a:off x="4210" y="1219"/>
                  <a:ext cx="11" cy="18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22 w 22"/>
                    <a:gd name="T5" fmla="*/ 0 h 37"/>
                    <a:gd name="T6" fmla="*/ 22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2" name="Freeform 1237"/>
                <p:cNvSpPr>
                  <a:spLocks/>
                </p:cNvSpPr>
                <p:nvPr/>
              </p:nvSpPr>
              <p:spPr bwMode="auto">
                <a:xfrm>
                  <a:off x="4210" y="1219"/>
                  <a:ext cx="11" cy="18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0 w 22"/>
                    <a:gd name="T5" fmla="*/ 37 h 37"/>
                    <a:gd name="T6" fmla="*/ 0 w 22"/>
                    <a:gd name="T7" fmla="*/ 37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3" name="Freeform 1238"/>
                <p:cNvSpPr>
                  <a:spLocks/>
                </p:cNvSpPr>
                <p:nvPr/>
              </p:nvSpPr>
              <p:spPr bwMode="auto">
                <a:xfrm>
                  <a:off x="4210" y="1219"/>
                  <a:ext cx="11" cy="18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0 w 22"/>
                    <a:gd name="T5" fmla="*/ 37 h 37"/>
                    <a:gd name="T6" fmla="*/ 0 w 22"/>
                    <a:gd name="T7" fmla="*/ 37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4" name="Freeform 1239"/>
                <p:cNvSpPr>
                  <a:spLocks/>
                </p:cNvSpPr>
                <p:nvPr/>
              </p:nvSpPr>
              <p:spPr bwMode="auto">
                <a:xfrm>
                  <a:off x="4210" y="1219"/>
                  <a:ext cx="11" cy="18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22 w 22"/>
                    <a:gd name="T5" fmla="*/ 0 h 37"/>
                    <a:gd name="T6" fmla="*/ 22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5" name="Freeform 1240"/>
                <p:cNvSpPr>
                  <a:spLocks/>
                </p:cNvSpPr>
                <p:nvPr/>
              </p:nvSpPr>
              <p:spPr bwMode="auto">
                <a:xfrm>
                  <a:off x="4210" y="1219"/>
                  <a:ext cx="11" cy="18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22 w 22"/>
                    <a:gd name="T5" fmla="*/ 0 h 37"/>
                    <a:gd name="T6" fmla="*/ 22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6" name="Freeform 1241"/>
                <p:cNvSpPr>
                  <a:spLocks/>
                </p:cNvSpPr>
                <p:nvPr/>
              </p:nvSpPr>
              <p:spPr bwMode="auto">
                <a:xfrm>
                  <a:off x="4210" y="1219"/>
                  <a:ext cx="11" cy="18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0 w 22"/>
                    <a:gd name="T5" fmla="*/ 37 h 37"/>
                    <a:gd name="T6" fmla="*/ 0 w 22"/>
                    <a:gd name="T7" fmla="*/ 37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7" name="Freeform 1242"/>
                <p:cNvSpPr>
                  <a:spLocks/>
                </p:cNvSpPr>
                <p:nvPr/>
              </p:nvSpPr>
              <p:spPr bwMode="auto">
                <a:xfrm>
                  <a:off x="4210" y="1219"/>
                  <a:ext cx="11" cy="18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0 w 22"/>
                    <a:gd name="T5" fmla="*/ 37 h 37"/>
                    <a:gd name="T6" fmla="*/ 0 w 22"/>
                    <a:gd name="T7" fmla="*/ 37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8" name="Freeform 1243"/>
                <p:cNvSpPr>
                  <a:spLocks/>
                </p:cNvSpPr>
                <p:nvPr/>
              </p:nvSpPr>
              <p:spPr bwMode="auto">
                <a:xfrm>
                  <a:off x="4203" y="1207"/>
                  <a:ext cx="15" cy="27"/>
                </a:xfrm>
                <a:custGeom>
                  <a:avLst/>
                  <a:gdLst>
                    <a:gd name="T0" fmla="*/ 0 w 29"/>
                    <a:gd name="T1" fmla="*/ 53 h 53"/>
                    <a:gd name="T2" fmla="*/ 0 w 29"/>
                    <a:gd name="T3" fmla="*/ 53 h 53"/>
                    <a:gd name="T4" fmla="*/ 7 w 29"/>
                    <a:gd name="T5" fmla="*/ 0 h 53"/>
                    <a:gd name="T6" fmla="*/ 7 w 29"/>
                    <a:gd name="T7" fmla="*/ 0 h 53"/>
                    <a:gd name="T8" fmla="*/ 29 w 29"/>
                    <a:gd name="T9" fmla="*/ 8 h 53"/>
                    <a:gd name="T10" fmla="*/ 0 w 29"/>
                    <a:gd name="T11" fmla="*/ 53 h 53"/>
                    <a:gd name="T12" fmla="*/ 0 w 29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3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9" y="8"/>
                      </a:lnTo>
                      <a:lnTo>
                        <a:pt x="0" y="53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9" name="Freeform 1244"/>
                <p:cNvSpPr>
                  <a:spLocks/>
                </p:cNvSpPr>
                <p:nvPr/>
              </p:nvSpPr>
              <p:spPr bwMode="auto">
                <a:xfrm>
                  <a:off x="4203" y="1207"/>
                  <a:ext cx="15" cy="27"/>
                </a:xfrm>
                <a:custGeom>
                  <a:avLst/>
                  <a:gdLst>
                    <a:gd name="T0" fmla="*/ 0 w 29"/>
                    <a:gd name="T1" fmla="*/ 53 h 53"/>
                    <a:gd name="T2" fmla="*/ 0 w 29"/>
                    <a:gd name="T3" fmla="*/ 53 h 53"/>
                    <a:gd name="T4" fmla="*/ 7 w 29"/>
                    <a:gd name="T5" fmla="*/ 0 h 53"/>
                    <a:gd name="T6" fmla="*/ 7 w 29"/>
                    <a:gd name="T7" fmla="*/ 0 h 53"/>
                    <a:gd name="T8" fmla="*/ 29 w 29"/>
                    <a:gd name="T9" fmla="*/ 8 h 53"/>
                    <a:gd name="T10" fmla="*/ 0 w 29"/>
                    <a:gd name="T11" fmla="*/ 53 h 53"/>
                    <a:gd name="T12" fmla="*/ 0 w 29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3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9" y="8"/>
                      </a:lnTo>
                      <a:lnTo>
                        <a:pt x="0" y="53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0" name="Freeform 1245"/>
                <p:cNvSpPr>
                  <a:spLocks/>
                </p:cNvSpPr>
                <p:nvPr/>
              </p:nvSpPr>
              <p:spPr bwMode="auto">
                <a:xfrm>
                  <a:off x="4192" y="1207"/>
                  <a:ext cx="14" cy="27"/>
                </a:xfrm>
                <a:custGeom>
                  <a:avLst/>
                  <a:gdLst>
                    <a:gd name="T0" fmla="*/ 22 w 29"/>
                    <a:gd name="T1" fmla="*/ 53 h 53"/>
                    <a:gd name="T2" fmla="*/ 22 w 29"/>
                    <a:gd name="T3" fmla="*/ 53 h 53"/>
                    <a:gd name="T4" fmla="*/ 0 w 29"/>
                    <a:gd name="T5" fmla="*/ 45 h 53"/>
                    <a:gd name="T6" fmla="*/ 0 w 29"/>
                    <a:gd name="T7" fmla="*/ 45 h 53"/>
                    <a:gd name="T8" fmla="*/ 29 w 29"/>
                    <a:gd name="T9" fmla="*/ 0 h 53"/>
                    <a:gd name="T10" fmla="*/ 22 w 29"/>
                    <a:gd name="T11" fmla="*/ 53 h 53"/>
                    <a:gd name="T12" fmla="*/ 22 w 29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3">
                      <a:moveTo>
                        <a:pt x="22" y="53"/>
                      </a:moveTo>
                      <a:lnTo>
                        <a:pt x="22" y="53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29" y="0"/>
                      </a:lnTo>
                      <a:lnTo>
                        <a:pt x="22" y="53"/>
                      </a:lnTo>
                      <a:lnTo>
                        <a:pt x="22" y="5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1" name="Freeform 1246"/>
                <p:cNvSpPr>
                  <a:spLocks/>
                </p:cNvSpPr>
                <p:nvPr/>
              </p:nvSpPr>
              <p:spPr bwMode="auto">
                <a:xfrm>
                  <a:off x="4192" y="1207"/>
                  <a:ext cx="14" cy="27"/>
                </a:xfrm>
                <a:custGeom>
                  <a:avLst/>
                  <a:gdLst>
                    <a:gd name="T0" fmla="*/ 22 w 29"/>
                    <a:gd name="T1" fmla="*/ 53 h 53"/>
                    <a:gd name="T2" fmla="*/ 22 w 29"/>
                    <a:gd name="T3" fmla="*/ 53 h 53"/>
                    <a:gd name="T4" fmla="*/ 0 w 29"/>
                    <a:gd name="T5" fmla="*/ 45 h 53"/>
                    <a:gd name="T6" fmla="*/ 0 w 29"/>
                    <a:gd name="T7" fmla="*/ 45 h 53"/>
                    <a:gd name="T8" fmla="*/ 29 w 29"/>
                    <a:gd name="T9" fmla="*/ 0 h 53"/>
                    <a:gd name="T10" fmla="*/ 22 w 29"/>
                    <a:gd name="T11" fmla="*/ 53 h 53"/>
                    <a:gd name="T12" fmla="*/ 22 w 29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3">
                      <a:moveTo>
                        <a:pt x="22" y="53"/>
                      </a:moveTo>
                      <a:lnTo>
                        <a:pt x="22" y="53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29" y="0"/>
                      </a:lnTo>
                      <a:lnTo>
                        <a:pt x="22" y="53"/>
                      </a:lnTo>
                      <a:lnTo>
                        <a:pt x="22" y="5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2" name="Freeform 1247"/>
                <p:cNvSpPr>
                  <a:spLocks/>
                </p:cNvSpPr>
                <p:nvPr/>
              </p:nvSpPr>
              <p:spPr bwMode="auto">
                <a:xfrm>
                  <a:off x="4177" y="1196"/>
                  <a:ext cx="11" cy="19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14 w 22"/>
                    <a:gd name="T5" fmla="*/ 0 h 37"/>
                    <a:gd name="T6" fmla="*/ 14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3" name="Freeform 1248"/>
                <p:cNvSpPr>
                  <a:spLocks/>
                </p:cNvSpPr>
                <p:nvPr/>
              </p:nvSpPr>
              <p:spPr bwMode="auto">
                <a:xfrm>
                  <a:off x="4177" y="1196"/>
                  <a:ext cx="11" cy="19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14 w 22"/>
                    <a:gd name="T5" fmla="*/ 0 h 37"/>
                    <a:gd name="T6" fmla="*/ 14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4" name="Freeform 1249"/>
                <p:cNvSpPr>
                  <a:spLocks/>
                </p:cNvSpPr>
                <p:nvPr/>
              </p:nvSpPr>
              <p:spPr bwMode="auto">
                <a:xfrm>
                  <a:off x="4173" y="1196"/>
                  <a:ext cx="11" cy="19"/>
                </a:xfrm>
                <a:custGeom>
                  <a:avLst/>
                  <a:gdLst>
                    <a:gd name="T0" fmla="*/ 8 w 22"/>
                    <a:gd name="T1" fmla="*/ 37 h 37"/>
                    <a:gd name="T2" fmla="*/ 8 w 22"/>
                    <a:gd name="T3" fmla="*/ 37 h 37"/>
                    <a:gd name="T4" fmla="*/ 0 w 22"/>
                    <a:gd name="T5" fmla="*/ 37 h 37"/>
                    <a:gd name="T6" fmla="*/ 0 w 22"/>
                    <a:gd name="T7" fmla="*/ 37 h 37"/>
                    <a:gd name="T8" fmla="*/ 22 w 22"/>
                    <a:gd name="T9" fmla="*/ 0 h 37"/>
                    <a:gd name="T10" fmla="*/ 8 w 22"/>
                    <a:gd name="T11" fmla="*/ 37 h 37"/>
                    <a:gd name="T12" fmla="*/ 8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8" y="37"/>
                      </a:moveTo>
                      <a:lnTo>
                        <a:pt x="8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5" name="Freeform 1250"/>
                <p:cNvSpPr>
                  <a:spLocks/>
                </p:cNvSpPr>
                <p:nvPr/>
              </p:nvSpPr>
              <p:spPr bwMode="auto">
                <a:xfrm>
                  <a:off x="4173" y="1196"/>
                  <a:ext cx="11" cy="19"/>
                </a:xfrm>
                <a:custGeom>
                  <a:avLst/>
                  <a:gdLst>
                    <a:gd name="T0" fmla="*/ 8 w 22"/>
                    <a:gd name="T1" fmla="*/ 37 h 37"/>
                    <a:gd name="T2" fmla="*/ 8 w 22"/>
                    <a:gd name="T3" fmla="*/ 37 h 37"/>
                    <a:gd name="T4" fmla="*/ 0 w 22"/>
                    <a:gd name="T5" fmla="*/ 37 h 37"/>
                    <a:gd name="T6" fmla="*/ 0 w 22"/>
                    <a:gd name="T7" fmla="*/ 37 h 37"/>
                    <a:gd name="T8" fmla="*/ 22 w 22"/>
                    <a:gd name="T9" fmla="*/ 0 h 37"/>
                    <a:gd name="T10" fmla="*/ 8 w 22"/>
                    <a:gd name="T11" fmla="*/ 37 h 37"/>
                    <a:gd name="T12" fmla="*/ 8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8" y="37"/>
                      </a:moveTo>
                      <a:lnTo>
                        <a:pt x="8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6" name="Freeform 1251"/>
                <p:cNvSpPr>
                  <a:spLocks/>
                </p:cNvSpPr>
                <p:nvPr/>
              </p:nvSpPr>
              <p:spPr bwMode="auto">
                <a:xfrm>
                  <a:off x="4177" y="1196"/>
                  <a:ext cx="11" cy="19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14 w 22"/>
                    <a:gd name="T5" fmla="*/ 0 h 37"/>
                    <a:gd name="T6" fmla="*/ 14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7" name="Freeform 1252"/>
                <p:cNvSpPr>
                  <a:spLocks/>
                </p:cNvSpPr>
                <p:nvPr/>
              </p:nvSpPr>
              <p:spPr bwMode="auto">
                <a:xfrm>
                  <a:off x="4177" y="1196"/>
                  <a:ext cx="11" cy="19"/>
                </a:xfrm>
                <a:custGeom>
                  <a:avLst/>
                  <a:gdLst>
                    <a:gd name="T0" fmla="*/ 0 w 22"/>
                    <a:gd name="T1" fmla="*/ 37 h 37"/>
                    <a:gd name="T2" fmla="*/ 0 w 22"/>
                    <a:gd name="T3" fmla="*/ 37 h 37"/>
                    <a:gd name="T4" fmla="*/ 14 w 22"/>
                    <a:gd name="T5" fmla="*/ 0 h 37"/>
                    <a:gd name="T6" fmla="*/ 14 w 22"/>
                    <a:gd name="T7" fmla="*/ 0 h 37"/>
                    <a:gd name="T8" fmla="*/ 22 w 22"/>
                    <a:gd name="T9" fmla="*/ 0 h 37"/>
                    <a:gd name="T10" fmla="*/ 0 w 22"/>
                    <a:gd name="T11" fmla="*/ 37 h 37"/>
                    <a:gd name="T12" fmla="*/ 0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8" name="Freeform 1253"/>
                <p:cNvSpPr>
                  <a:spLocks/>
                </p:cNvSpPr>
                <p:nvPr/>
              </p:nvSpPr>
              <p:spPr bwMode="auto">
                <a:xfrm>
                  <a:off x="4173" y="1196"/>
                  <a:ext cx="11" cy="19"/>
                </a:xfrm>
                <a:custGeom>
                  <a:avLst/>
                  <a:gdLst>
                    <a:gd name="T0" fmla="*/ 8 w 22"/>
                    <a:gd name="T1" fmla="*/ 37 h 37"/>
                    <a:gd name="T2" fmla="*/ 8 w 22"/>
                    <a:gd name="T3" fmla="*/ 37 h 37"/>
                    <a:gd name="T4" fmla="*/ 0 w 22"/>
                    <a:gd name="T5" fmla="*/ 37 h 37"/>
                    <a:gd name="T6" fmla="*/ 0 w 22"/>
                    <a:gd name="T7" fmla="*/ 37 h 37"/>
                    <a:gd name="T8" fmla="*/ 22 w 22"/>
                    <a:gd name="T9" fmla="*/ 0 h 37"/>
                    <a:gd name="T10" fmla="*/ 8 w 22"/>
                    <a:gd name="T11" fmla="*/ 37 h 37"/>
                    <a:gd name="T12" fmla="*/ 8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8" y="37"/>
                      </a:moveTo>
                      <a:lnTo>
                        <a:pt x="8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9" name="Freeform 1254"/>
                <p:cNvSpPr>
                  <a:spLocks/>
                </p:cNvSpPr>
                <p:nvPr/>
              </p:nvSpPr>
              <p:spPr bwMode="auto">
                <a:xfrm>
                  <a:off x="4173" y="1196"/>
                  <a:ext cx="11" cy="19"/>
                </a:xfrm>
                <a:custGeom>
                  <a:avLst/>
                  <a:gdLst>
                    <a:gd name="T0" fmla="*/ 8 w 22"/>
                    <a:gd name="T1" fmla="*/ 37 h 37"/>
                    <a:gd name="T2" fmla="*/ 8 w 22"/>
                    <a:gd name="T3" fmla="*/ 37 h 37"/>
                    <a:gd name="T4" fmla="*/ 0 w 22"/>
                    <a:gd name="T5" fmla="*/ 37 h 37"/>
                    <a:gd name="T6" fmla="*/ 0 w 22"/>
                    <a:gd name="T7" fmla="*/ 37 h 37"/>
                    <a:gd name="T8" fmla="*/ 22 w 22"/>
                    <a:gd name="T9" fmla="*/ 0 h 37"/>
                    <a:gd name="T10" fmla="*/ 8 w 22"/>
                    <a:gd name="T11" fmla="*/ 37 h 37"/>
                    <a:gd name="T12" fmla="*/ 8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8" y="37"/>
                      </a:moveTo>
                      <a:lnTo>
                        <a:pt x="8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0" name="Freeform 1255"/>
                <p:cNvSpPr>
                  <a:spLocks/>
                </p:cNvSpPr>
                <p:nvPr/>
              </p:nvSpPr>
              <p:spPr bwMode="auto">
                <a:xfrm>
                  <a:off x="4136" y="1170"/>
                  <a:ext cx="52" cy="60"/>
                </a:xfrm>
                <a:custGeom>
                  <a:avLst/>
                  <a:gdLst>
                    <a:gd name="T0" fmla="*/ 103 w 103"/>
                    <a:gd name="T1" fmla="*/ 0 h 119"/>
                    <a:gd name="T2" fmla="*/ 103 w 103"/>
                    <a:gd name="T3" fmla="*/ 0 h 119"/>
                    <a:gd name="T4" fmla="*/ 0 w 103"/>
                    <a:gd name="T5" fmla="*/ 97 h 119"/>
                    <a:gd name="T6" fmla="*/ 0 w 103"/>
                    <a:gd name="T7" fmla="*/ 97 h 119"/>
                    <a:gd name="T8" fmla="*/ 44 w 103"/>
                    <a:gd name="T9" fmla="*/ 119 h 119"/>
                    <a:gd name="T10" fmla="*/ 103 w 103"/>
                    <a:gd name="T11" fmla="*/ 0 h 119"/>
                    <a:gd name="T12" fmla="*/ 103 w 103"/>
                    <a:gd name="T13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119">
                      <a:moveTo>
                        <a:pt x="103" y="0"/>
                      </a:moveTo>
                      <a:lnTo>
                        <a:pt x="103" y="0"/>
                      </a:lnTo>
                      <a:lnTo>
                        <a:pt x="0" y="97"/>
                      </a:lnTo>
                      <a:lnTo>
                        <a:pt x="0" y="97"/>
                      </a:lnTo>
                      <a:lnTo>
                        <a:pt x="44" y="119"/>
                      </a:lnTo>
                      <a:lnTo>
                        <a:pt x="103" y="0"/>
                      </a:lnTo>
                      <a:lnTo>
                        <a:pt x="103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1" name="Freeform 1256"/>
                <p:cNvSpPr>
                  <a:spLocks/>
                </p:cNvSpPr>
                <p:nvPr/>
              </p:nvSpPr>
              <p:spPr bwMode="auto">
                <a:xfrm>
                  <a:off x="4136" y="1170"/>
                  <a:ext cx="52" cy="60"/>
                </a:xfrm>
                <a:custGeom>
                  <a:avLst/>
                  <a:gdLst>
                    <a:gd name="T0" fmla="*/ 103 w 103"/>
                    <a:gd name="T1" fmla="*/ 0 h 119"/>
                    <a:gd name="T2" fmla="*/ 103 w 103"/>
                    <a:gd name="T3" fmla="*/ 0 h 119"/>
                    <a:gd name="T4" fmla="*/ 0 w 103"/>
                    <a:gd name="T5" fmla="*/ 97 h 119"/>
                    <a:gd name="T6" fmla="*/ 0 w 103"/>
                    <a:gd name="T7" fmla="*/ 97 h 119"/>
                    <a:gd name="T8" fmla="*/ 44 w 103"/>
                    <a:gd name="T9" fmla="*/ 119 h 119"/>
                    <a:gd name="T10" fmla="*/ 103 w 103"/>
                    <a:gd name="T11" fmla="*/ 0 h 119"/>
                    <a:gd name="T12" fmla="*/ 103 w 103"/>
                    <a:gd name="T13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119">
                      <a:moveTo>
                        <a:pt x="103" y="0"/>
                      </a:moveTo>
                      <a:lnTo>
                        <a:pt x="103" y="0"/>
                      </a:lnTo>
                      <a:lnTo>
                        <a:pt x="0" y="97"/>
                      </a:lnTo>
                      <a:lnTo>
                        <a:pt x="0" y="97"/>
                      </a:lnTo>
                      <a:lnTo>
                        <a:pt x="44" y="119"/>
                      </a:lnTo>
                      <a:lnTo>
                        <a:pt x="103" y="0"/>
                      </a:lnTo>
                      <a:lnTo>
                        <a:pt x="10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2" name="Freeform 1257"/>
                <p:cNvSpPr>
                  <a:spLocks/>
                </p:cNvSpPr>
                <p:nvPr/>
              </p:nvSpPr>
              <p:spPr bwMode="auto">
                <a:xfrm>
                  <a:off x="4136" y="1158"/>
                  <a:ext cx="52" cy="61"/>
                </a:xfrm>
                <a:custGeom>
                  <a:avLst/>
                  <a:gdLst>
                    <a:gd name="T0" fmla="*/ 103 w 103"/>
                    <a:gd name="T1" fmla="*/ 23 h 120"/>
                    <a:gd name="T2" fmla="*/ 103 w 103"/>
                    <a:gd name="T3" fmla="*/ 23 h 120"/>
                    <a:gd name="T4" fmla="*/ 66 w 103"/>
                    <a:gd name="T5" fmla="*/ 0 h 120"/>
                    <a:gd name="T6" fmla="*/ 66 w 103"/>
                    <a:gd name="T7" fmla="*/ 0 h 120"/>
                    <a:gd name="T8" fmla="*/ 0 w 103"/>
                    <a:gd name="T9" fmla="*/ 120 h 120"/>
                    <a:gd name="T10" fmla="*/ 103 w 103"/>
                    <a:gd name="T11" fmla="*/ 23 h 120"/>
                    <a:gd name="T12" fmla="*/ 103 w 103"/>
                    <a:gd name="T13" fmla="*/ 23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120">
                      <a:moveTo>
                        <a:pt x="103" y="23"/>
                      </a:moveTo>
                      <a:lnTo>
                        <a:pt x="103" y="23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0" y="120"/>
                      </a:lnTo>
                      <a:lnTo>
                        <a:pt x="103" y="23"/>
                      </a:lnTo>
                      <a:lnTo>
                        <a:pt x="103" y="23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3" name="Freeform 1258"/>
                <p:cNvSpPr>
                  <a:spLocks/>
                </p:cNvSpPr>
                <p:nvPr/>
              </p:nvSpPr>
              <p:spPr bwMode="auto">
                <a:xfrm>
                  <a:off x="4136" y="1158"/>
                  <a:ext cx="52" cy="61"/>
                </a:xfrm>
                <a:custGeom>
                  <a:avLst/>
                  <a:gdLst>
                    <a:gd name="T0" fmla="*/ 103 w 103"/>
                    <a:gd name="T1" fmla="*/ 23 h 120"/>
                    <a:gd name="T2" fmla="*/ 103 w 103"/>
                    <a:gd name="T3" fmla="*/ 23 h 120"/>
                    <a:gd name="T4" fmla="*/ 66 w 103"/>
                    <a:gd name="T5" fmla="*/ 0 h 120"/>
                    <a:gd name="T6" fmla="*/ 66 w 103"/>
                    <a:gd name="T7" fmla="*/ 0 h 120"/>
                    <a:gd name="T8" fmla="*/ 0 w 103"/>
                    <a:gd name="T9" fmla="*/ 120 h 120"/>
                    <a:gd name="T10" fmla="*/ 103 w 103"/>
                    <a:gd name="T11" fmla="*/ 23 h 120"/>
                    <a:gd name="T12" fmla="*/ 103 w 103"/>
                    <a:gd name="T13" fmla="*/ 23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120">
                      <a:moveTo>
                        <a:pt x="103" y="23"/>
                      </a:moveTo>
                      <a:lnTo>
                        <a:pt x="103" y="23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0" y="120"/>
                      </a:lnTo>
                      <a:lnTo>
                        <a:pt x="103" y="23"/>
                      </a:lnTo>
                      <a:lnTo>
                        <a:pt x="103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4" name="Freeform 1259"/>
                <p:cNvSpPr>
                  <a:spLocks/>
                </p:cNvSpPr>
                <p:nvPr/>
              </p:nvSpPr>
              <p:spPr bwMode="auto">
                <a:xfrm>
                  <a:off x="4114" y="1158"/>
                  <a:ext cx="56" cy="61"/>
                </a:xfrm>
                <a:custGeom>
                  <a:avLst/>
                  <a:gdLst>
                    <a:gd name="T0" fmla="*/ 110 w 110"/>
                    <a:gd name="T1" fmla="*/ 0 h 120"/>
                    <a:gd name="T2" fmla="*/ 110 w 110"/>
                    <a:gd name="T3" fmla="*/ 0 h 120"/>
                    <a:gd name="T4" fmla="*/ 0 w 110"/>
                    <a:gd name="T5" fmla="*/ 97 h 120"/>
                    <a:gd name="T6" fmla="*/ 0 w 110"/>
                    <a:gd name="T7" fmla="*/ 97 h 120"/>
                    <a:gd name="T8" fmla="*/ 44 w 110"/>
                    <a:gd name="T9" fmla="*/ 120 h 120"/>
                    <a:gd name="T10" fmla="*/ 110 w 110"/>
                    <a:gd name="T11" fmla="*/ 0 h 120"/>
                    <a:gd name="T12" fmla="*/ 110 w 110"/>
                    <a:gd name="T1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0">
                      <a:moveTo>
                        <a:pt x="110" y="0"/>
                      </a:moveTo>
                      <a:lnTo>
                        <a:pt x="110" y="0"/>
                      </a:lnTo>
                      <a:lnTo>
                        <a:pt x="0" y="97"/>
                      </a:lnTo>
                      <a:lnTo>
                        <a:pt x="0" y="97"/>
                      </a:lnTo>
                      <a:lnTo>
                        <a:pt x="44" y="120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5" name="Freeform 1260"/>
                <p:cNvSpPr>
                  <a:spLocks/>
                </p:cNvSpPr>
                <p:nvPr/>
              </p:nvSpPr>
              <p:spPr bwMode="auto">
                <a:xfrm>
                  <a:off x="4114" y="1158"/>
                  <a:ext cx="56" cy="61"/>
                </a:xfrm>
                <a:custGeom>
                  <a:avLst/>
                  <a:gdLst>
                    <a:gd name="T0" fmla="*/ 110 w 110"/>
                    <a:gd name="T1" fmla="*/ 0 h 120"/>
                    <a:gd name="T2" fmla="*/ 110 w 110"/>
                    <a:gd name="T3" fmla="*/ 0 h 120"/>
                    <a:gd name="T4" fmla="*/ 0 w 110"/>
                    <a:gd name="T5" fmla="*/ 97 h 120"/>
                    <a:gd name="T6" fmla="*/ 0 w 110"/>
                    <a:gd name="T7" fmla="*/ 97 h 120"/>
                    <a:gd name="T8" fmla="*/ 44 w 110"/>
                    <a:gd name="T9" fmla="*/ 120 h 120"/>
                    <a:gd name="T10" fmla="*/ 110 w 110"/>
                    <a:gd name="T11" fmla="*/ 0 h 120"/>
                    <a:gd name="T12" fmla="*/ 110 w 110"/>
                    <a:gd name="T1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0">
                      <a:moveTo>
                        <a:pt x="110" y="0"/>
                      </a:moveTo>
                      <a:lnTo>
                        <a:pt x="110" y="0"/>
                      </a:lnTo>
                      <a:lnTo>
                        <a:pt x="0" y="97"/>
                      </a:lnTo>
                      <a:lnTo>
                        <a:pt x="0" y="97"/>
                      </a:lnTo>
                      <a:lnTo>
                        <a:pt x="44" y="120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6" name="Freeform 1261"/>
                <p:cNvSpPr>
                  <a:spLocks/>
                </p:cNvSpPr>
                <p:nvPr/>
              </p:nvSpPr>
              <p:spPr bwMode="auto">
                <a:xfrm>
                  <a:off x="4114" y="1147"/>
                  <a:ext cx="56" cy="60"/>
                </a:xfrm>
                <a:custGeom>
                  <a:avLst/>
                  <a:gdLst>
                    <a:gd name="T0" fmla="*/ 110 w 110"/>
                    <a:gd name="T1" fmla="*/ 22 h 119"/>
                    <a:gd name="T2" fmla="*/ 110 w 110"/>
                    <a:gd name="T3" fmla="*/ 22 h 119"/>
                    <a:gd name="T4" fmla="*/ 66 w 110"/>
                    <a:gd name="T5" fmla="*/ 0 h 119"/>
                    <a:gd name="T6" fmla="*/ 66 w 110"/>
                    <a:gd name="T7" fmla="*/ 0 h 119"/>
                    <a:gd name="T8" fmla="*/ 0 w 110"/>
                    <a:gd name="T9" fmla="*/ 119 h 119"/>
                    <a:gd name="T10" fmla="*/ 110 w 110"/>
                    <a:gd name="T11" fmla="*/ 22 h 119"/>
                    <a:gd name="T12" fmla="*/ 110 w 110"/>
                    <a:gd name="T13" fmla="*/ 22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19">
                      <a:moveTo>
                        <a:pt x="110" y="22"/>
                      </a:moveTo>
                      <a:lnTo>
                        <a:pt x="110" y="2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0" y="119"/>
                      </a:lnTo>
                      <a:lnTo>
                        <a:pt x="110" y="22"/>
                      </a:lnTo>
                      <a:lnTo>
                        <a:pt x="110" y="2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7" name="Freeform 1262"/>
                <p:cNvSpPr>
                  <a:spLocks/>
                </p:cNvSpPr>
                <p:nvPr/>
              </p:nvSpPr>
              <p:spPr bwMode="auto">
                <a:xfrm>
                  <a:off x="4114" y="1147"/>
                  <a:ext cx="56" cy="60"/>
                </a:xfrm>
                <a:custGeom>
                  <a:avLst/>
                  <a:gdLst>
                    <a:gd name="T0" fmla="*/ 110 w 110"/>
                    <a:gd name="T1" fmla="*/ 22 h 119"/>
                    <a:gd name="T2" fmla="*/ 110 w 110"/>
                    <a:gd name="T3" fmla="*/ 22 h 119"/>
                    <a:gd name="T4" fmla="*/ 66 w 110"/>
                    <a:gd name="T5" fmla="*/ 0 h 119"/>
                    <a:gd name="T6" fmla="*/ 66 w 110"/>
                    <a:gd name="T7" fmla="*/ 0 h 119"/>
                    <a:gd name="T8" fmla="*/ 0 w 110"/>
                    <a:gd name="T9" fmla="*/ 119 h 119"/>
                    <a:gd name="T10" fmla="*/ 110 w 110"/>
                    <a:gd name="T11" fmla="*/ 22 h 119"/>
                    <a:gd name="T12" fmla="*/ 110 w 110"/>
                    <a:gd name="T13" fmla="*/ 22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19">
                      <a:moveTo>
                        <a:pt x="110" y="22"/>
                      </a:moveTo>
                      <a:lnTo>
                        <a:pt x="110" y="2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0" y="119"/>
                      </a:lnTo>
                      <a:lnTo>
                        <a:pt x="110" y="22"/>
                      </a:lnTo>
                      <a:lnTo>
                        <a:pt x="11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8" name="Freeform 1263"/>
                <p:cNvSpPr>
                  <a:spLocks/>
                </p:cNvSpPr>
                <p:nvPr/>
              </p:nvSpPr>
              <p:spPr bwMode="auto">
                <a:xfrm>
                  <a:off x="4118" y="1162"/>
                  <a:ext cx="7" cy="23"/>
                </a:xfrm>
                <a:custGeom>
                  <a:avLst/>
                  <a:gdLst>
                    <a:gd name="T0" fmla="*/ 0 w 15"/>
                    <a:gd name="T1" fmla="*/ 45 h 45"/>
                    <a:gd name="T2" fmla="*/ 0 w 15"/>
                    <a:gd name="T3" fmla="*/ 45 h 45"/>
                    <a:gd name="T4" fmla="*/ 15 w 15"/>
                    <a:gd name="T5" fmla="*/ 0 h 45"/>
                    <a:gd name="T6" fmla="*/ 15 w 15"/>
                    <a:gd name="T7" fmla="*/ 0 h 45"/>
                    <a:gd name="T8" fmla="*/ 15 w 15"/>
                    <a:gd name="T9" fmla="*/ 0 h 45"/>
                    <a:gd name="T10" fmla="*/ 0 w 15"/>
                    <a:gd name="T11" fmla="*/ 45 h 45"/>
                    <a:gd name="T12" fmla="*/ 0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9" name="Freeform 1264"/>
                <p:cNvSpPr>
                  <a:spLocks/>
                </p:cNvSpPr>
                <p:nvPr/>
              </p:nvSpPr>
              <p:spPr bwMode="auto">
                <a:xfrm>
                  <a:off x="4118" y="1162"/>
                  <a:ext cx="7" cy="23"/>
                </a:xfrm>
                <a:custGeom>
                  <a:avLst/>
                  <a:gdLst>
                    <a:gd name="T0" fmla="*/ 0 w 15"/>
                    <a:gd name="T1" fmla="*/ 45 h 45"/>
                    <a:gd name="T2" fmla="*/ 0 w 15"/>
                    <a:gd name="T3" fmla="*/ 45 h 45"/>
                    <a:gd name="T4" fmla="*/ 15 w 15"/>
                    <a:gd name="T5" fmla="*/ 0 h 45"/>
                    <a:gd name="T6" fmla="*/ 15 w 15"/>
                    <a:gd name="T7" fmla="*/ 0 h 45"/>
                    <a:gd name="T8" fmla="*/ 15 w 15"/>
                    <a:gd name="T9" fmla="*/ 0 h 45"/>
                    <a:gd name="T10" fmla="*/ 0 w 15"/>
                    <a:gd name="T11" fmla="*/ 45 h 45"/>
                    <a:gd name="T12" fmla="*/ 0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0" name="Freeform 1265"/>
                <p:cNvSpPr>
                  <a:spLocks/>
                </p:cNvSpPr>
                <p:nvPr/>
              </p:nvSpPr>
              <p:spPr bwMode="auto">
                <a:xfrm>
                  <a:off x="4114" y="1162"/>
                  <a:ext cx="11" cy="23"/>
                </a:xfrm>
                <a:custGeom>
                  <a:avLst/>
                  <a:gdLst>
                    <a:gd name="T0" fmla="*/ 7 w 22"/>
                    <a:gd name="T1" fmla="*/ 45 h 45"/>
                    <a:gd name="T2" fmla="*/ 7 w 22"/>
                    <a:gd name="T3" fmla="*/ 45 h 45"/>
                    <a:gd name="T4" fmla="*/ 0 w 22"/>
                    <a:gd name="T5" fmla="*/ 37 h 45"/>
                    <a:gd name="T6" fmla="*/ 0 w 22"/>
                    <a:gd name="T7" fmla="*/ 37 h 45"/>
                    <a:gd name="T8" fmla="*/ 22 w 22"/>
                    <a:gd name="T9" fmla="*/ 0 h 45"/>
                    <a:gd name="T10" fmla="*/ 7 w 22"/>
                    <a:gd name="T11" fmla="*/ 45 h 45"/>
                    <a:gd name="T12" fmla="*/ 7 w 22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1" name="Freeform 1266"/>
                <p:cNvSpPr>
                  <a:spLocks/>
                </p:cNvSpPr>
                <p:nvPr/>
              </p:nvSpPr>
              <p:spPr bwMode="auto">
                <a:xfrm>
                  <a:off x="4114" y="1162"/>
                  <a:ext cx="11" cy="23"/>
                </a:xfrm>
                <a:custGeom>
                  <a:avLst/>
                  <a:gdLst>
                    <a:gd name="T0" fmla="*/ 7 w 22"/>
                    <a:gd name="T1" fmla="*/ 45 h 45"/>
                    <a:gd name="T2" fmla="*/ 7 w 22"/>
                    <a:gd name="T3" fmla="*/ 45 h 45"/>
                    <a:gd name="T4" fmla="*/ 0 w 22"/>
                    <a:gd name="T5" fmla="*/ 37 h 45"/>
                    <a:gd name="T6" fmla="*/ 0 w 22"/>
                    <a:gd name="T7" fmla="*/ 37 h 45"/>
                    <a:gd name="T8" fmla="*/ 22 w 22"/>
                    <a:gd name="T9" fmla="*/ 0 h 45"/>
                    <a:gd name="T10" fmla="*/ 7 w 22"/>
                    <a:gd name="T11" fmla="*/ 45 h 45"/>
                    <a:gd name="T12" fmla="*/ 7 w 22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2" name="Freeform 1267"/>
                <p:cNvSpPr>
                  <a:spLocks/>
                </p:cNvSpPr>
                <p:nvPr/>
              </p:nvSpPr>
              <p:spPr bwMode="auto">
                <a:xfrm>
                  <a:off x="4118" y="1162"/>
                  <a:ext cx="7" cy="23"/>
                </a:xfrm>
                <a:custGeom>
                  <a:avLst/>
                  <a:gdLst>
                    <a:gd name="T0" fmla="*/ 0 w 15"/>
                    <a:gd name="T1" fmla="*/ 45 h 45"/>
                    <a:gd name="T2" fmla="*/ 0 w 15"/>
                    <a:gd name="T3" fmla="*/ 45 h 45"/>
                    <a:gd name="T4" fmla="*/ 15 w 15"/>
                    <a:gd name="T5" fmla="*/ 0 h 45"/>
                    <a:gd name="T6" fmla="*/ 15 w 15"/>
                    <a:gd name="T7" fmla="*/ 0 h 45"/>
                    <a:gd name="T8" fmla="*/ 15 w 15"/>
                    <a:gd name="T9" fmla="*/ 0 h 45"/>
                    <a:gd name="T10" fmla="*/ 0 w 15"/>
                    <a:gd name="T11" fmla="*/ 45 h 45"/>
                    <a:gd name="T12" fmla="*/ 0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3" name="Freeform 1268"/>
                <p:cNvSpPr>
                  <a:spLocks/>
                </p:cNvSpPr>
                <p:nvPr/>
              </p:nvSpPr>
              <p:spPr bwMode="auto">
                <a:xfrm>
                  <a:off x="4118" y="1162"/>
                  <a:ext cx="7" cy="23"/>
                </a:xfrm>
                <a:custGeom>
                  <a:avLst/>
                  <a:gdLst>
                    <a:gd name="T0" fmla="*/ 0 w 15"/>
                    <a:gd name="T1" fmla="*/ 45 h 45"/>
                    <a:gd name="T2" fmla="*/ 0 w 15"/>
                    <a:gd name="T3" fmla="*/ 45 h 45"/>
                    <a:gd name="T4" fmla="*/ 15 w 15"/>
                    <a:gd name="T5" fmla="*/ 0 h 45"/>
                    <a:gd name="T6" fmla="*/ 15 w 15"/>
                    <a:gd name="T7" fmla="*/ 0 h 45"/>
                    <a:gd name="T8" fmla="*/ 15 w 15"/>
                    <a:gd name="T9" fmla="*/ 0 h 45"/>
                    <a:gd name="T10" fmla="*/ 0 w 15"/>
                    <a:gd name="T11" fmla="*/ 45 h 45"/>
                    <a:gd name="T12" fmla="*/ 0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4" name="Freeform 1269"/>
                <p:cNvSpPr>
                  <a:spLocks/>
                </p:cNvSpPr>
                <p:nvPr/>
              </p:nvSpPr>
              <p:spPr bwMode="auto">
                <a:xfrm>
                  <a:off x="4114" y="1162"/>
                  <a:ext cx="11" cy="23"/>
                </a:xfrm>
                <a:custGeom>
                  <a:avLst/>
                  <a:gdLst>
                    <a:gd name="T0" fmla="*/ 7 w 22"/>
                    <a:gd name="T1" fmla="*/ 45 h 45"/>
                    <a:gd name="T2" fmla="*/ 7 w 22"/>
                    <a:gd name="T3" fmla="*/ 45 h 45"/>
                    <a:gd name="T4" fmla="*/ 0 w 22"/>
                    <a:gd name="T5" fmla="*/ 37 h 45"/>
                    <a:gd name="T6" fmla="*/ 0 w 22"/>
                    <a:gd name="T7" fmla="*/ 37 h 45"/>
                    <a:gd name="T8" fmla="*/ 22 w 22"/>
                    <a:gd name="T9" fmla="*/ 0 h 45"/>
                    <a:gd name="T10" fmla="*/ 7 w 22"/>
                    <a:gd name="T11" fmla="*/ 45 h 45"/>
                    <a:gd name="T12" fmla="*/ 7 w 22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5" name="Freeform 1270"/>
                <p:cNvSpPr>
                  <a:spLocks/>
                </p:cNvSpPr>
                <p:nvPr/>
              </p:nvSpPr>
              <p:spPr bwMode="auto">
                <a:xfrm>
                  <a:off x="4114" y="1162"/>
                  <a:ext cx="11" cy="23"/>
                </a:xfrm>
                <a:custGeom>
                  <a:avLst/>
                  <a:gdLst>
                    <a:gd name="T0" fmla="*/ 7 w 22"/>
                    <a:gd name="T1" fmla="*/ 45 h 45"/>
                    <a:gd name="T2" fmla="*/ 7 w 22"/>
                    <a:gd name="T3" fmla="*/ 45 h 45"/>
                    <a:gd name="T4" fmla="*/ 0 w 22"/>
                    <a:gd name="T5" fmla="*/ 37 h 45"/>
                    <a:gd name="T6" fmla="*/ 0 w 22"/>
                    <a:gd name="T7" fmla="*/ 37 h 45"/>
                    <a:gd name="T8" fmla="*/ 22 w 22"/>
                    <a:gd name="T9" fmla="*/ 0 h 45"/>
                    <a:gd name="T10" fmla="*/ 7 w 22"/>
                    <a:gd name="T11" fmla="*/ 45 h 45"/>
                    <a:gd name="T12" fmla="*/ 7 w 22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6" name="Freeform 1271"/>
                <p:cNvSpPr>
                  <a:spLocks/>
                </p:cNvSpPr>
                <p:nvPr/>
              </p:nvSpPr>
              <p:spPr bwMode="auto">
                <a:xfrm>
                  <a:off x="4092" y="1147"/>
                  <a:ext cx="19" cy="34"/>
                </a:xfrm>
                <a:custGeom>
                  <a:avLst/>
                  <a:gdLst>
                    <a:gd name="T0" fmla="*/ 15 w 37"/>
                    <a:gd name="T1" fmla="*/ 67 h 67"/>
                    <a:gd name="T2" fmla="*/ 15 w 37"/>
                    <a:gd name="T3" fmla="*/ 67 h 67"/>
                    <a:gd name="T4" fmla="*/ 0 w 37"/>
                    <a:gd name="T5" fmla="*/ 0 h 67"/>
                    <a:gd name="T6" fmla="*/ 0 w 37"/>
                    <a:gd name="T7" fmla="*/ 0 h 67"/>
                    <a:gd name="T8" fmla="*/ 37 w 37"/>
                    <a:gd name="T9" fmla="*/ 15 h 67"/>
                    <a:gd name="T10" fmla="*/ 15 w 37"/>
                    <a:gd name="T11" fmla="*/ 67 h 67"/>
                    <a:gd name="T12" fmla="*/ 15 w 37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15" y="67"/>
                      </a:moveTo>
                      <a:lnTo>
                        <a:pt x="15" y="6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15" y="67"/>
                      </a:lnTo>
                      <a:lnTo>
                        <a:pt x="15" y="6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7" name="Freeform 1272"/>
                <p:cNvSpPr>
                  <a:spLocks/>
                </p:cNvSpPr>
                <p:nvPr/>
              </p:nvSpPr>
              <p:spPr bwMode="auto">
                <a:xfrm>
                  <a:off x="4092" y="1147"/>
                  <a:ext cx="19" cy="34"/>
                </a:xfrm>
                <a:custGeom>
                  <a:avLst/>
                  <a:gdLst>
                    <a:gd name="T0" fmla="*/ 15 w 37"/>
                    <a:gd name="T1" fmla="*/ 67 h 67"/>
                    <a:gd name="T2" fmla="*/ 15 w 37"/>
                    <a:gd name="T3" fmla="*/ 67 h 67"/>
                    <a:gd name="T4" fmla="*/ 0 w 37"/>
                    <a:gd name="T5" fmla="*/ 0 h 67"/>
                    <a:gd name="T6" fmla="*/ 0 w 37"/>
                    <a:gd name="T7" fmla="*/ 0 h 67"/>
                    <a:gd name="T8" fmla="*/ 37 w 37"/>
                    <a:gd name="T9" fmla="*/ 15 h 67"/>
                    <a:gd name="T10" fmla="*/ 15 w 37"/>
                    <a:gd name="T11" fmla="*/ 67 h 67"/>
                    <a:gd name="T12" fmla="*/ 15 w 37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15" y="67"/>
                      </a:moveTo>
                      <a:lnTo>
                        <a:pt x="15" y="6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15" y="67"/>
                      </a:lnTo>
                      <a:lnTo>
                        <a:pt x="15" y="6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8" name="Freeform 1273"/>
                <p:cNvSpPr>
                  <a:spLocks/>
                </p:cNvSpPr>
                <p:nvPr/>
              </p:nvSpPr>
              <p:spPr bwMode="auto">
                <a:xfrm>
                  <a:off x="4085" y="1147"/>
                  <a:ext cx="14" cy="34"/>
                </a:xfrm>
                <a:custGeom>
                  <a:avLst/>
                  <a:gdLst>
                    <a:gd name="T0" fmla="*/ 29 w 29"/>
                    <a:gd name="T1" fmla="*/ 67 h 67"/>
                    <a:gd name="T2" fmla="*/ 29 w 29"/>
                    <a:gd name="T3" fmla="*/ 67 h 67"/>
                    <a:gd name="T4" fmla="*/ 0 w 29"/>
                    <a:gd name="T5" fmla="*/ 52 h 67"/>
                    <a:gd name="T6" fmla="*/ 0 w 29"/>
                    <a:gd name="T7" fmla="*/ 52 h 67"/>
                    <a:gd name="T8" fmla="*/ 14 w 29"/>
                    <a:gd name="T9" fmla="*/ 0 h 67"/>
                    <a:gd name="T10" fmla="*/ 29 w 29"/>
                    <a:gd name="T11" fmla="*/ 67 h 67"/>
                    <a:gd name="T12" fmla="*/ 29 w 29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67">
                      <a:moveTo>
                        <a:pt x="29" y="67"/>
                      </a:moveTo>
                      <a:lnTo>
                        <a:pt x="29" y="67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14" y="0"/>
                      </a:lnTo>
                      <a:lnTo>
                        <a:pt x="29" y="67"/>
                      </a:lnTo>
                      <a:lnTo>
                        <a:pt x="29" y="6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9" name="Freeform 1274"/>
                <p:cNvSpPr>
                  <a:spLocks/>
                </p:cNvSpPr>
                <p:nvPr/>
              </p:nvSpPr>
              <p:spPr bwMode="auto">
                <a:xfrm>
                  <a:off x="4085" y="1147"/>
                  <a:ext cx="14" cy="34"/>
                </a:xfrm>
                <a:custGeom>
                  <a:avLst/>
                  <a:gdLst>
                    <a:gd name="T0" fmla="*/ 29 w 29"/>
                    <a:gd name="T1" fmla="*/ 67 h 67"/>
                    <a:gd name="T2" fmla="*/ 29 w 29"/>
                    <a:gd name="T3" fmla="*/ 67 h 67"/>
                    <a:gd name="T4" fmla="*/ 0 w 29"/>
                    <a:gd name="T5" fmla="*/ 52 h 67"/>
                    <a:gd name="T6" fmla="*/ 0 w 29"/>
                    <a:gd name="T7" fmla="*/ 52 h 67"/>
                    <a:gd name="T8" fmla="*/ 14 w 29"/>
                    <a:gd name="T9" fmla="*/ 0 h 67"/>
                    <a:gd name="T10" fmla="*/ 29 w 29"/>
                    <a:gd name="T11" fmla="*/ 67 h 67"/>
                    <a:gd name="T12" fmla="*/ 29 w 29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67">
                      <a:moveTo>
                        <a:pt x="29" y="67"/>
                      </a:moveTo>
                      <a:lnTo>
                        <a:pt x="29" y="67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14" y="0"/>
                      </a:lnTo>
                      <a:lnTo>
                        <a:pt x="29" y="67"/>
                      </a:lnTo>
                      <a:lnTo>
                        <a:pt x="29" y="6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0" name="Freeform 1275"/>
                <p:cNvSpPr>
                  <a:spLocks/>
                </p:cNvSpPr>
                <p:nvPr/>
              </p:nvSpPr>
              <p:spPr bwMode="auto">
                <a:xfrm>
                  <a:off x="4077" y="1143"/>
                  <a:ext cx="8" cy="23"/>
                </a:xfrm>
                <a:custGeom>
                  <a:avLst/>
                  <a:gdLst>
                    <a:gd name="T0" fmla="*/ 0 w 15"/>
                    <a:gd name="T1" fmla="*/ 44 h 44"/>
                    <a:gd name="T2" fmla="*/ 0 w 15"/>
                    <a:gd name="T3" fmla="*/ 44 h 44"/>
                    <a:gd name="T4" fmla="*/ 15 w 15"/>
                    <a:gd name="T5" fmla="*/ 0 h 44"/>
                    <a:gd name="T6" fmla="*/ 15 w 15"/>
                    <a:gd name="T7" fmla="*/ 0 h 44"/>
                    <a:gd name="T8" fmla="*/ 15 w 15"/>
                    <a:gd name="T9" fmla="*/ 7 h 44"/>
                    <a:gd name="T10" fmla="*/ 0 w 15"/>
                    <a:gd name="T11" fmla="*/ 44 h 44"/>
                    <a:gd name="T12" fmla="*/ 0 w 15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7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1" name="Freeform 1276"/>
                <p:cNvSpPr>
                  <a:spLocks/>
                </p:cNvSpPr>
                <p:nvPr/>
              </p:nvSpPr>
              <p:spPr bwMode="auto">
                <a:xfrm>
                  <a:off x="4077" y="1143"/>
                  <a:ext cx="8" cy="23"/>
                </a:xfrm>
                <a:custGeom>
                  <a:avLst/>
                  <a:gdLst>
                    <a:gd name="T0" fmla="*/ 0 w 15"/>
                    <a:gd name="T1" fmla="*/ 44 h 44"/>
                    <a:gd name="T2" fmla="*/ 0 w 15"/>
                    <a:gd name="T3" fmla="*/ 44 h 44"/>
                    <a:gd name="T4" fmla="*/ 15 w 15"/>
                    <a:gd name="T5" fmla="*/ 0 h 44"/>
                    <a:gd name="T6" fmla="*/ 15 w 15"/>
                    <a:gd name="T7" fmla="*/ 0 h 44"/>
                    <a:gd name="T8" fmla="*/ 15 w 15"/>
                    <a:gd name="T9" fmla="*/ 7 h 44"/>
                    <a:gd name="T10" fmla="*/ 0 w 15"/>
                    <a:gd name="T11" fmla="*/ 44 h 44"/>
                    <a:gd name="T12" fmla="*/ 0 w 15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7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2" name="Freeform 1277"/>
                <p:cNvSpPr>
                  <a:spLocks/>
                </p:cNvSpPr>
                <p:nvPr/>
              </p:nvSpPr>
              <p:spPr bwMode="auto">
                <a:xfrm>
                  <a:off x="4074" y="1143"/>
                  <a:ext cx="11" cy="23"/>
                </a:xfrm>
                <a:custGeom>
                  <a:avLst/>
                  <a:gdLst>
                    <a:gd name="T0" fmla="*/ 7 w 22"/>
                    <a:gd name="T1" fmla="*/ 44 h 44"/>
                    <a:gd name="T2" fmla="*/ 7 w 22"/>
                    <a:gd name="T3" fmla="*/ 44 h 44"/>
                    <a:gd name="T4" fmla="*/ 0 w 22"/>
                    <a:gd name="T5" fmla="*/ 44 h 44"/>
                    <a:gd name="T6" fmla="*/ 0 w 22"/>
                    <a:gd name="T7" fmla="*/ 44 h 44"/>
                    <a:gd name="T8" fmla="*/ 22 w 22"/>
                    <a:gd name="T9" fmla="*/ 0 h 44"/>
                    <a:gd name="T10" fmla="*/ 7 w 22"/>
                    <a:gd name="T11" fmla="*/ 44 h 44"/>
                    <a:gd name="T12" fmla="*/ 7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3" name="Freeform 1278"/>
                <p:cNvSpPr>
                  <a:spLocks/>
                </p:cNvSpPr>
                <p:nvPr/>
              </p:nvSpPr>
              <p:spPr bwMode="auto">
                <a:xfrm>
                  <a:off x="4074" y="1143"/>
                  <a:ext cx="11" cy="23"/>
                </a:xfrm>
                <a:custGeom>
                  <a:avLst/>
                  <a:gdLst>
                    <a:gd name="T0" fmla="*/ 7 w 22"/>
                    <a:gd name="T1" fmla="*/ 44 h 44"/>
                    <a:gd name="T2" fmla="*/ 7 w 22"/>
                    <a:gd name="T3" fmla="*/ 44 h 44"/>
                    <a:gd name="T4" fmla="*/ 0 w 22"/>
                    <a:gd name="T5" fmla="*/ 44 h 44"/>
                    <a:gd name="T6" fmla="*/ 0 w 22"/>
                    <a:gd name="T7" fmla="*/ 44 h 44"/>
                    <a:gd name="T8" fmla="*/ 22 w 22"/>
                    <a:gd name="T9" fmla="*/ 0 h 44"/>
                    <a:gd name="T10" fmla="*/ 7 w 22"/>
                    <a:gd name="T11" fmla="*/ 44 h 44"/>
                    <a:gd name="T12" fmla="*/ 7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4" name="Freeform 1279"/>
                <p:cNvSpPr>
                  <a:spLocks/>
                </p:cNvSpPr>
                <p:nvPr/>
              </p:nvSpPr>
              <p:spPr bwMode="auto">
                <a:xfrm>
                  <a:off x="4077" y="1143"/>
                  <a:ext cx="8" cy="23"/>
                </a:xfrm>
                <a:custGeom>
                  <a:avLst/>
                  <a:gdLst>
                    <a:gd name="T0" fmla="*/ 0 w 15"/>
                    <a:gd name="T1" fmla="*/ 44 h 44"/>
                    <a:gd name="T2" fmla="*/ 0 w 15"/>
                    <a:gd name="T3" fmla="*/ 44 h 44"/>
                    <a:gd name="T4" fmla="*/ 15 w 15"/>
                    <a:gd name="T5" fmla="*/ 0 h 44"/>
                    <a:gd name="T6" fmla="*/ 15 w 15"/>
                    <a:gd name="T7" fmla="*/ 0 h 44"/>
                    <a:gd name="T8" fmla="*/ 15 w 15"/>
                    <a:gd name="T9" fmla="*/ 7 h 44"/>
                    <a:gd name="T10" fmla="*/ 0 w 15"/>
                    <a:gd name="T11" fmla="*/ 44 h 44"/>
                    <a:gd name="T12" fmla="*/ 0 w 15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7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5" name="Freeform 1280"/>
                <p:cNvSpPr>
                  <a:spLocks/>
                </p:cNvSpPr>
                <p:nvPr/>
              </p:nvSpPr>
              <p:spPr bwMode="auto">
                <a:xfrm>
                  <a:off x="4077" y="1143"/>
                  <a:ext cx="8" cy="23"/>
                </a:xfrm>
                <a:custGeom>
                  <a:avLst/>
                  <a:gdLst>
                    <a:gd name="T0" fmla="*/ 0 w 15"/>
                    <a:gd name="T1" fmla="*/ 44 h 44"/>
                    <a:gd name="T2" fmla="*/ 0 w 15"/>
                    <a:gd name="T3" fmla="*/ 44 h 44"/>
                    <a:gd name="T4" fmla="*/ 15 w 15"/>
                    <a:gd name="T5" fmla="*/ 0 h 44"/>
                    <a:gd name="T6" fmla="*/ 15 w 15"/>
                    <a:gd name="T7" fmla="*/ 0 h 44"/>
                    <a:gd name="T8" fmla="*/ 15 w 15"/>
                    <a:gd name="T9" fmla="*/ 7 h 44"/>
                    <a:gd name="T10" fmla="*/ 0 w 15"/>
                    <a:gd name="T11" fmla="*/ 44 h 44"/>
                    <a:gd name="T12" fmla="*/ 0 w 15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7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6" name="Freeform 1281"/>
                <p:cNvSpPr>
                  <a:spLocks/>
                </p:cNvSpPr>
                <p:nvPr/>
              </p:nvSpPr>
              <p:spPr bwMode="auto">
                <a:xfrm>
                  <a:off x="4074" y="1143"/>
                  <a:ext cx="11" cy="23"/>
                </a:xfrm>
                <a:custGeom>
                  <a:avLst/>
                  <a:gdLst>
                    <a:gd name="T0" fmla="*/ 7 w 22"/>
                    <a:gd name="T1" fmla="*/ 44 h 44"/>
                    <a:gd name="T2" fmla="*/ 7 w 22"/>
                    <a:gd name="T3" fmla="*/ 44 h 44"/>
                    <a:gd name="T4" fmla="*/ 0 w 22"/>
                    <a:gd name="T5" fmla="*/ 44 h 44"/>
                    <a:gd name="T6" fmla="*/ 0 w 22"/>
                    <a:gd name="T7" fmla="*/ 44 h 44"/>
                    <a:gd name="T8" fmla="*/ 22 w 22"/>
                    <a:gd name="T9" fmla="*/ 0 h 44"/>
                    <a:gd name="T10" fmla="*/ 7 w 22"/>
                    <a:gd name="T11" fmla="*/ 44 h 44"/>
                    <a:gd name="T12" fmla="*/ 7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7" name="Freeform 1282"/>
                <p:cNvSpPr>
                  <a:spLocks/>
                </p:cNvSpPr>
                <p:nvPr/>
              </p:nvSpPr>
              <p:spPr bwMode="auto">
                <a:xfrm>
                  <a:off x="4074" y="1143"/>
                  <a:ext cx="11" cy="23"/>
                </a:xfrm>
                <a:custGeom>
                  <a:avLst/>
                  <a:gdLst>
                    <a:gd name="T0" fmla="*/ 7 w 22"/>
                    <a:gd name="T1" fmla="*/ 44 h 44"/>
                    <a:gd name="T2" fmla="*/ 7 w 22"/>
                    <a:gd name="T3" fmla="*/ 44 h 44"/>
                    <a:gd name="T4" fmla="*/ 0 w 22"/>
                    <a:gd name="T5" fmla="*/ 44 h 44"/>
                    <a:gd name="T6" fmla="*/ 0 w 22"/>
                    <a:gd name="T7" fmla="*/ 44 h 44"/>
                    <a:gd name="T8" fmla="*/ 22 w 22"/>
                    <a:gd name="T9" fmla="*/ 0 h 44"/>
                    <a:gd name="T10" fmla="*/ 7 w 22"/>
                    <a:gd name="T11" fmla="*/ 44 h 44"/>
                    <a:gd name="T12" fmla="*/ 7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8" name="Freeform 1283"/>
                <p:cNvSpPr>
                  <a:spLocks/>
                </p:cNvSpPr>
                <p:nvPr/>
              </p:nvSpPr>
              <p:spPr bwMode="auto">
                <a:xfrm>
                  <a:off x="4066" y="1136"/>
                  <a:ext cx="11" cy="30"/>
                </a:xfrm>
                <a:custGeom>
                  <a:avLst/>
                  <a:gdLst>
                    <a:gd name="T0" fmla="*/ 0 w 22"/>
                    <a:gd name="T1" fmla="*/ 59 h 59"/>
                    <a:gd name="T2" fmla="*/ 0 w 22"/>
                    <a:gd name="T3" fmla="*/ 59 h 59"/>
                    <a:gd name="T4" fmla="*/ 8 w 22"/>
                    <a:gd name="T5" fmla="*/ 0 h 59"/>
                    <a:gd name="T6" fmla="*/ 8 w 22"/>
                    <a:gd name="T7" fmla="*/ 0 h 59"/>
                    <a:gd name="T8" fmla="*/ 22 w 22"/>
                    <a:gd name="T9" fmla="*/ 7 h 59"/>
                    <a:gd name="T10" fmla="*/ 0 w 22"/>
                    <a:gd name="T11" fmla="*/ 59 h 59"/>
                    <a:gd name="T12" fmla="*/ 0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0" y="59"/>
                      </a:moveTo>
                      <a:lnTo>
                        <a:pt x="0" y="59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22" y="7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9" name="Freeform 1284"/>
                <p:cNvSpPr>
                  <a:spLocks/>
                </p:cNvSpPr>
                <p:nvPr/>
              </p:nvSpPr>
              <p:spPr bwMode="auto">
                <a:xfrm>
                  <a:off x="4066" y="1136"/>
                  <a:ext cx="11" cy="30"/>
                </a:xfrm>
                <a:custGeom>
                  <a:avLst/>
                  <a:gdLst>
                    <a:gd name="T0" fmla="*/ 0 w 22"/>
                    <a:gd name="T1" fmla="*/ 59 h 59"/>
                    <a:gd name="T2" fmla="*/ 0 w 22"/>
                    <a:gd name="T3" fmla="*/ 59 h 59"/>
                    <a:gd name="T4" fmla="*/ 8 w 22"/>
                    <a:gd name="T5" fmla="*/ 0 h 59"/>
                    <a:gd name="T6" fmla="*/ 8 w 22"/>
                    <a:gd name="T7" fmla="*/ 0 h 59"/>
                    <a:gd name="T8" fmla="*/ 22 w 22"/>
                    <a:gd name="T9" fmla="*/ 7 h 59"/>
                    <a:gd name="T10" fmla="*/ 0 w 22"/>
                    <a:gd name="T11" fmla="*/ 59 h 59"/>
                    <a:gd name="T12" fmla="*/ 0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0" y="59"/>
                      </a:moveTo>
                      <a:lnTo>
                        <a:pt x="0" y="59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22" y="7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0" name="Freeform 1285"/>
                <p:cNvSpPr>
                  <a:spLocks/>
                </p:cNvSpPr>
                <p:nvPr/>
              </p:nvSpPr>
              <p:spPr bwMode="auto">
                <a:xfrm>
                  <a:off x="4059" y="1136"/>
                  <a:ext cx="11" cy="30"/>
                </a:xfrm>
                <a:custGeom>
                  <a:avLst/>
                  <a:gdLst>
                    <a:gd name="T0" fmla="*/ 14 w 22"/>
                    <a:gd name="T1" fmla="*/ 59 h 59"/>
                    <a:gd name="T2" fmla="*/ 14 w 22"/>
                    <a:gd name="T3" fmla="*/ 59 h 59"/>
                    <a:gd name="T4" fmla="*/ 0 w 22"/>
                    <a:gd name="T5" fmla="*/ 52 h 59"/>
                    <a:gd name="T6" fmla="*/ 0 w 22"/>
                    <a:gd name="T7" fmla="*/ 52 h 59"/>
                    <a:gd name="T8" fmla="*/ 22 w 22"/>
                    <a:gd name="T9" fmla="*/ 0 h 59"/>
                    <a:gd name="T10" fmla="*/ 14 w 22"/>
                    <a:gd name="T11" fmla="*/ 59 h 59"/>
                    <a:gd name="T12" fmla="*/ 14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14" y="59"/>
                      </a:moveTo>
                      <a:lnTo>
                        <a:pt x="14" y="59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22" y="0"/>
                      </a:lnTo>
                      <a:lnTo>
                        <a:pt x="14" y="59"/>
                      </a:lnTo>
                      <a:lnTo>
                        <a:pt x="14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1" name="Freeform 1286"/>
                <p:cNvSpPr>
                  <a:spLocks/>
                </p:cNvSpPr>
                <p:nvPr/>
              </p:nvSpPr>
              <p:spPr bwMode="auto">
                <a:xfrm>
                  <a:off x="4059" y="1136"/>
                  <a:ext cx="11" cy="30"/>
                </a:xfrm>
                <a:custGeom>
                  <a:avLst/>
                  <a:gdLst>
                    <a:gd name="T0" fmla="*/ 14 w 22"/>
                    <a:gd name="T1" fmla="*/ 59 h 59"/>
                    <a:gd name="T2" fmla="*/ 14 w 22"/>
                    <a:gd name="T3" fmla="*/ 59 h 59"/>
                    <a:gd name="T4" fmla="*/ 0 w 22"/>
                    <a:gd name="T5" fmla="*/ 52 h 59"/>
                    <a:gd name="T6" fmla="*/ 0 w 22"/>
                    <a:gd name="T7" fmla="*/ 52 h 59"/>
                    <a:gd name="T8" fmla="*/ 22 w 22"/>
                    <a:gd name="T9" fmla="*/ 0 h 59"/>
                    <a:gd name="T10" fmla="*/ 14 w 22"/>
                    <a:gd name="T11" fmla="*/ 59 h 59"/>
                    <a:gd name="T12" fmla="*/ 14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14" y="59"/>
                      </a:moveTo>
                      <a:lnTo>
                        <a:pt x="14" y="59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22" y="0"/>
                      </a:lnTo>
                      <a:lnTo>
                        <a:pt x="14" y="59"/>
                      </a:lnTo>
                      <a:lnTo>
                        <a:pt x="14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2" name="Freeform 1287"/>
                <p:cNvSpPr>
                  <a:spLocks/>
                </p:cNvSpPr>
                <p:nvPr/>
              </p:nvSpPr>
              <p:spPr bwMode="auto">
                <a:xfrm>
                  <a:off x="3919" y="1075"/>
                  <a:ext cx="11" cy="27"/>
                </a:xfrm>
                <a:custGeom>
                  <a:avLst/>
                  <a:gdLst>
                    <a:gd name="T0" fmla="*/ 0 w 22"/>
                    <a:gd name="T1" fmla="*/ 53 h 53"/>
                    <a:gd name="T2" fmla="*/ 0 w 22"/>
                    <a:gd name="T3" fmla="*/ 53 h 53"/>
                    <a:gd name="T4" fmla="*/ 7 w 22"/>
                    <a:gd name="T5" fmla="*/ 0 h 53"/>
                    <a:gd name="T6" fmla="*/ 7 w 22"/>
                    <a:gd name="T7" fmla="*/ 0 h 53"/>
                    <a:gd name="T8" fmla="*/ 22 w 22"/>
                    <a:gd name="T9" fmla="*/ 7 h 53"/>
                    <a:gd name="T10" fmla="*/ 0 w 22"/>
                    <a:gd name="T11" fmla="*/ 53 h 53"/>
                    <a:gd name="T12" fmla="*/ 0 w 22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3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7"/>
                      </a:lnTo>
                      <a:lnTo>
                        <a:pt x="0" y="53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3" name="Freeform 1288"/>
                <p:cNvSpPr>
                  <a:spLocks/>
                </p:cNvSpPr>
                <p:nvPr/>
              </p:nvSpPr>
              <p:spPr bwMode="auto">
                <a:xfrm>
                  <a:off x="3919" y="1075"/>
                  <a:ext cx="11" cy="27"/>
                </a:xfrm>
                <a:custGeom>
                  <a:avLst/>
                  <a:gdLst>
                    <a:gd name="T0" fmla="*/ 0 w 22"/>
                    <a:gd name="T1" fmla="*/ 53 h 53"/>
                    <a:gd name="T2" fmla="*/ 0 w 22"/>
                    <a:gd name="T3" fmla="*/ 53 h 53"/>
                    <a:gd name="T4" fmla="*/ 7 w 22"/>
                    <a:gd name="T5" fmla="*/ 0 h 53"/>
                    <a:gd name="T6" fmla="*/ 7 w 22"/>
                    <a:gd name="T7" fmla="*/ 0 h 53"/>
                    <a:gd name="T8" fmla="*/ 22 w 22"/>
                    <a:gd name="T9" fmla="*/ 7 h 53"/>
                    <a:gd name="T10" fmla="*/ 0 w 22"/>
                    <a:gd name="T11" fmla="*/ 53 h 53"/>
                    <a:gd name="T12" fmla="*/ 0 w 22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3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2" y="7"/>
                      </a:lnTo>
                      <a:lnTo>
                        <a:pt x="0" y="53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4" name="Freeform 1289"/>
                <p:cNvSpPr>
                  <a:spLocks/>
                </p:cNvSpPr>
                <p:nvPr/>
              </p:nvSpPr>
              <p:spPr bwMode="auto">
                <a:xfrm>
                  <a:off x="3911" y="1075"/>
                  <a:ext cx="11" cy="27"/>
                </a:xfrm>
                <a:custGeom>
                  <a:avLst/>
                  <a:gdLst>
                    <a:gd name="T0" fmla="*/ 15 w 22"/>
                    <a:gd name="T1" fmla="*/ 53 h 53"/>
                    <a:gd name="T2" fmla="*/ 15 w 22"/>
                    <a:gd name="T3" fmla="*/ 53 h 53"/>
                    <a:gd name="T4" fmla="*/ 0 w 22"/>
                    <a:gd name="T5" fmla="*/ 53 h 53"/>
                    <a:gd name="T6" fmla="*/ 0 w 22"/>
                    <a:gd name="T7" fmla="*/ 53 h 53"/>
                    <a:gd name="T8" fmla="*/ 22 w 22"/>
                    <a:gd name="T9" fmla="*/ 0 h 53"/>
                    <a:gd name="T10" fmla="*/ 15 w 22"/>
                    <a:gd name="T11" fmla="*/ 53 h 53"/>
                    <a:gd name="T12" fmla="*/ 15 w 22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3">
                      <a:moveTo>
                        <a:pt x="15" y="53"/>
                      </a:moveTo>
                      <a:lnTo>
                        <a:pt x="15" y="53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22" y="0"/>
                      </a:lnTo>
                      <a:lnTo>
                        <a:pt x="15" y="53"/>
                      </a:lnTo>
                      <a:lnTo>
                        <a:pt x="15" y="5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5" name="Freeform 1290"/>
                <p:cNvSpPr>
                  <a:spLocks/>
                </p:cNvSpPr>
                <p:nvPr/>
              </p:nvSpPr>
              <p:spPr bwMode="auto">
                <a:xfrm>
                  <a:off x="3911" y="1075"/>
                  <a:ext cx="11" cy="27"/>
                </a:xfrm>
                <a:custGeom>
                  <a:avLst/>
                  <a:gdLst>
                    <a:gd name="T0" fmla="*/ 15 w 22"/>
                    <a:gd name="T1" fmla="*/ 53 h 53"/>
                    <a:gd name="T2" fmla="*/ 15 w 22"/>
                    <a:gd name="T3" fmla="*/ 53 h 53"/>
                    <a:gd name="T4" fmla="*/ 0 w 22"/>
                    <a:gd name="T5" fmla="*/ 53 h 53"/>
                    <a:gd name="T6" fmla="*/ 0 w 22"/>
                    <a:gd name="T7" fmla="*/ 53 h 53"/>
                    <a:gd name="T8" fmla="*/ 22 w 22"/>
                    <a:gd name="T9" fmla="*/ 0 h 53"/>
                    <a:gd name="T10" fmla="*/ 15 w 22"/>
                    <a:gd name="T11" fmla="*/ 53 h 53"/>
                    <a:gd name="T12" fmla="*/ 15 w 22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3">
                      <a:moveTo>
                        <a:pt x="15" y="53"/>
                      </a:moveTo>
                      <a:lnTo>
                        <a:pt x="15" y="53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22" y="0"/>
                      </a:lnTo>
                      <a:lnTo>
                        <a:pt x="15" y="53"/>
                      </a:lnTo>
                      <a:lnTo>
                        <a:pt x="15" y="5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6" name="Freeform 1291"/>
                <p:cNvSpPr>
                  <a:spLocks/>
                </p:cNvSpPr>
                <p:nvPr/>
              </p:nvSpPr>
              <p:spPr bwMode="auto">
                <a:xfrm>
                  <a:off x="3904" y="1072"/>
                  <a:ext cx="7" cy="22"/>
                </a:xfrm>
                <a:custGeom>
                  <a:avLst/>
                  <a:gdLst>
                    <a:gd name="T0" fmla="*/ 0 w 15"/>
                    <a:gd name="T1" fmla="*/ 44 h 44"/>
                    <a:gd name="T2" fmla="*/ 0 w 15"/>
                    <a:gd name="T3" fmla="*/ 44 h 44"/>
                    <a:gd name="T4" fmla="*/ 15 w 15"/>
                    <a:gd name="T5" fmla="*/ 0 h 44"/>
                    <a:gd name="T6" fmla="*/ 15 w 15"/>
                    <a:gd name="T7" fmla="*/ 0 h 44"/>
                    <a:gd name="T8" fmla="*/ 15 w 15"/>
                    <a:gd name="T9" fmla="*/ 7 h 44"/>
                    <a:gd name="T10" fmla="*/ 0 w 15"/>
                    <a:gd name="T11" fmla="*/ 44 h 44"/>
                    <a:gd name="T12" fmla="*/ 0 w 15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7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7" name="Freeform 1292"/>
                <p:cNvSpPr>
                  <a:spLocks/>
                </p:cNvSpPr>
                <p:nvPr/>
              </p:nvSpPr>
              <p:spPr bwMode="auto">
                <a:xfrm>
                  <a:off x="3904" y="1072"/>
                  <a:ext cx="7" cy="22"/>
                </a:xfrm>
                <a:custGeom>
                  <a:avLst/>
                  <a:gdLst>
                    <a:gd name="T0" fmla="*/ 0 w 15"/>
                    <a:gd name="T1" fmla="*/ 44 h 44"/>
                    <a:gd name="T2" fmla="*/ 0 w 15"/>
                    <a:gd name="T3" fmla="*/ 44 h 44"/>
                    <a:gd name="T4" fmla="*/ 15 w 15"/>
                    <a:gd name="T5" fmla="*/ 0 h 44"/>
                    <a:gd name="T6" fmla="*/ 15 w 15"/>
                    <a:gd name="T7" fmla="*/ 0 h 44"/>
                    <a:gd name="T8" fmla="*/ 15 w 15"/>
                    <a:gd name="T9" fmla="*/ 7 h 44"/>
                    <a:gd name="T10" fmla="*/ 0 w 15"/>
                    <a:gd name="T11" fmla="*/ 44 h 44"/>
                    <a:gd name="T12" fmla="*/ 0 w 15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7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8" name="Freeform 1293"/>
                <p:cNvSpPr>
                  <a:spLocks/>
                </p:cNvSpPr>
                <p:nvPr/>
              </p:nvSpPr>
              <p:spPr bwMode="auto">
                <a:xfrm>
                  <a:off x="3900" y="1072"/>
                  <a:ext cx="11" cy="22"/>
                </a:xfrm>
                <a:custGeom>
                  <a:avLst/>
                  <a:gdLst>
                    <a:gd name="T0" fmla="*/ 7 w 22"/>
                    <a:gd name="T1" fmla="*/ 44 h 44"/>
                    <a:gd name="T2" fmla="*/ 7 w 22"/>
                    <a:gd name="T3" fmla="*/ 44 h 44"/>
                    <a:gd name="T4" fmla="*/ 0 w 22"/>
                    <a:gd name="T5" fmla="*/ 44 h 44"/>
                    <a:gd name="T6" fmla="*/ 0 w 22"/>
                    <a:gd name="T7" fmla="*/ 44 h 44"/>
                    <a:gd name="T8" fmla="*/ 22 w 22"/>
                    <a:gd name="T9" fmla="*/ 0 h 44"/>
                    <a:gd name="T10" fmla="*/ 7 w 22"/>
                    <a:gd name="T11" fmla="*/ 44 h 44"/>
                    <a:gd name="T12" fmla="*/ 7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9" name="Freeform 1294"/>
                <p:cNvSpPr>
                  <a:spLocks/>
                </p:cNvSpPr>
                <p:nvPr/>
              </p:nvSpPr>
              <p:spPr bwMode="auto">
                <a:xfrm>
                  <a:off x="3900" y="1072"/>
                  <a:ext cx="11" cy="22"/>
                </a:xfrm>
                <a:custGeom>
                  <a:avLst/>
                  <a:gdLst>
                    <a:gd name="T0" fmla="*/ 7 w 22"/>
                    <a:gd name="T1" fmla="*/ 44 h 44"/>
                    <a:gd name="T2" fmla="*/ 7 w 22"/>
                    <a:gd name="T3" fmla="*/ 44 h 44"/>
                    <a:gd name="T4" fmla="*/ 0 w 22"/>
                    <a:gd name="T5" fmla="*/ 44 h 44"/>
                    <a:gd name="T6" fmla="*/ 0 w 22"/>
                    <a:gd name="T7" fmla="*/ 44 h 44"/>
                    <a:gd name="T8" fmla="*/ 22 w 22"/>
                    <a:gd name="T9" fmla="*/ 0 h 44"/>
                    <a:gd name="T10" fmla="*/ 7 w 22"/>
                    <a:gd name="T11" fmla="*/ 44 h 44"/>
                    <a:gd name="T12" fmla="*/ 7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0" name="Freeform 1295"/>
                <p:cNvSpPr>
                  <a:spLocks/>
                </p:cNvSpPr>
                <p:nvPr/>
              </p:nvSpPr>
              <p:spPr bwMode="auto">
                <a:xfrm>
                  <a:off x="3904" y="1072"/>
                  <a:ext cx="7" cy="22"/>
                </a:xfrm>
                <a:custGeom>
                  <a:avLst/>
                  <a:gdLst>
                    <a:gd name="T0" fmla="*/ 0 w 15"/>
                    <a:gd name="T1" fmla="*/ 44 h 44"/>
                    <a:gd name="T2" fmla="*/ 0 w 15"/>
                    <a:gd name="T3" fmla="*/ 44 h 44"/>
                    <a:gd name="T4" fmla="*/ 15 w 15"/>
                    <a:gd name="T5" fmla="*/ 0 h 44"/>
                    <a:gd name="T6" fmla="*/ 15 w 15"/>
                    <a:gd name="T7" fmla="*/ 0 h 44"/>
                    <a:gd name="T8" fmla="*/ 15 w 15"/>
                    <a:gd name="T9" fmla="*/ 7 h 44"/>
                    <a:gd name="T10" fmla="*/ 0 w 15"/>
                    <a:gd name="T11" fmla="*/ 44 h 44"/>
                    <a:gd name="T12" fmla="*/ 0 w 15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7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1" name="Freeform 1296"/>
                <p:cNvSpPr>
                  <a:spLocks/>
                </p:cNvSpPr>
                <p:nvPr/>
              </p:nvSpPr>
              <p:spPr bwMode="auto">
                <a:xfrm>
                  <a:off x="3904" y="1072"/>
                  <a:ext cx="7" cy="22"/>
                </a:xfrm>
                <a:custGeom>
                  <a:avLst/>
                  <a:gdLst>
                    <a:gd name="T0" fmla="*/ 0 w 15"/>
                    <a:gd name="T1" fmla="*/ 44 h 44"/>
                    <a:gd name="T2" fmla="*/ 0 w 15"/>
                    <a:gd name="T3" fmla="*/ 44 h 44"/>
                    <a:gd name="T4" fmla="*/ 15 w 15"/>
                    <a:gd name="T5" fmla="*/ 0 h 44"/>
                    <a:gd name="T6" fmla="*/ 15 w 15"/>
                    <a:gd name="T7" fmla="*/ 0 h 44"/>
                    <a:gd name="T8" fmla="*/ 15 w 15"/>
                    <a:gd name="T9" fmla="*/ 7 h 44"/>
                    <a:gd name="T10" fmla="*/ 0 w 15"/>
                    <a:gd name="T11" fmla="*/ 44 h 44"/>
                    <a:gd name="T12" fmla="*/ 0 w 15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7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2" name="Freeform 1297"/>
                <p:cNvSpPr>
                  <a:spLocks/>
                </p:cNvSpPr>
                <p:nvPr/>
              </p:nvSpPr>
              <p:spPr bwMode="auto">
                <a:xfrm>
                  <a:off x="3900" y="1072"/>
                  <a:ext cx="11" cy="22"/>
                </a:xfrm>
                <a:custGeom>
                  <a:avLst/>
                  <a:gdLst>
                    <a:gd name="T0" fmla="*/ 7 w 22"/>
                    <a:gd name="T1" fmla="*/ 44 h 44"/>
                    <a:gd name="T2" fmla="*/ 7 w 22"/>
                    <a:gd name="T3" fmla="*/ 44 h 44"/>
                    <a:gd name="T4" fmla="*/ 0 w 22"/>
                    <a:gd name="T5" fmla="*/ 44 h 44"/>
                    <a:gd name="T6" fmla="*/ 0 w 22"/>
                    <a:gd name="T7" fmla="*/ 44 h 44"/>
                    <a:gd name="T8" fmla="*/ 22 w 22"/>
                    <a:gd name="T9" fmla="*/ 0 h 44"/>
                    <a:gd name="T10" fmla="*/ 7 w 22"/>
                    <a:gd name="T11" fmla="*/ 44 h 44"/>
                    <a:gd name="T12" fmla="*/ 7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3" name="Freeform 1298"/>
                <p:cNvSpPr>
                  <a:spLocks/>
                </p:cNvSpPr>
                <p:nvPr/>
              </p:nvSpPr>
              <p:spPr bwMode="auto">
                <a:xfrm>
                  <a:off x="3900" y="1072"/>
                  <a:ext cx="11" cy="22"/>
                </a:xfrm>
                <a:custGeom>
                  <a:avLst/>
                  <a:gdLst>
                    <a:gd name="T0" fmla="*/ 7 w 22"/>
                    <a:gd name="T1" fmla="*/ 44 h 44"/>
                    <a:gd name="T2" fmla="*/ 7 w 22"/>
                    <a:gd name="T3" fmla="*/ 44 h 44"/>
                    <a:gd name="T4" fmla="*/ 0 w 22"/>
                    <a:gd name="T5" fmla="*/ 44 h 44"/>
                    <a:gd name="T6" fmla="*/ 0 w 22"/>
                    <a:gd name="T7" fmla="*/ 44 h 44"/>
                    <a:gd name="T8" fmla="*/ 22 w 22"/>
                    <a:gd name="T9" fmla="*/ 0 h 44"/>
                    <a:gd name="T10" fmla="*/ 7 w 22"/>
                    <a:gd name="T11" fmla="*/ 44 h 44"/>
                    <a:gd name="T12" fmla="*/ 7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4" name="Freeform 1299"/>
                <p:cNvSpPr>
                  <a:spLocks/>
                </p:cNvSpPr>
                <p:nvPr/>
              </p:nvSpPr>
              <p:spPr bwMode="auto">
                <a:xfrm>
                  <a:off x="3886" y="1060"/>
                  <a:ext cx="18" cy="34"/>
                </a:xfrm>
                <a:custGeom>
                  <a:avLst/>
                  <a:gdLst>
                    <a:gd name="T0" fmla="*/ 14 w 36"/>
                    <a:gd name="T1" fmla="*/ 67 h 67"/>
                    <a:gd name="T2" fmla="*/ 14 w 36"/>
                    <a:gd name="T3" fmla="*/ 67 h 67"/>
                    <a:gd name="T4" fmla="*/ 0 w 36"/>
                    <a:gd name="T5" fmla="*/ 0 h 67"/>
                    <a:gd name="T6" fmla="*/ 0 w 36"/>
                    <a:gd name="T7" fmla="*/ 0 h 67"/>
                    <a:gd name="T8" fmla="*/ 36 w 36"/>
                    <a:gd name="T9" fmla="*/ 15 h 67"/>
                    <a:gd name="T10" fmla="*/ 14 w 36"/>
                    <a:gd name="T11" fmla="*/ 67 h 67"/>
                    <a:gd name="T12" fmla="*/ 14 w 36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14" y="67"/>
                      </a:moveTo>
                      <a:lnTo>
                        <a:pt x="14" y="6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6" y="15"/>
                      </a:lnTo>
                      <a:lnTo>
                        <a:pt x="14" y="67"/>
                      </a:lnTo>
                      <a:lnTo>
                        <a:pt x="14" y="6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5" name="Freeform 1300"/>
                <p:cNvSpPr>
                  <a:spLocks/>
                </p:cNvSpPr>
                <p:nvPr/>
              </p:nvSpPr>
              <p:spPr bwMode="auto">
                <a:xfrm>
                  <a:off x="3886" y="1060"/>
                  <a:ext cx="18" cy="34"/>
                </a:xfrm>
                <a:custGeom>
                  <a:avLst/>
                  <a:gdLst>
                    <a:gd name="T0" fmla="*/ 14 w 36"/>
                    <a:gd name="T1" fmla="*/ 67 h 67"/>
                    <a:gd name="T2" fmla="*/ 14 w 36"/>
                    <a:gd name="T3" fmla="*/ 67 h 67"/>
                    <a:gd name="T4" fmla="*/ 0 w 36"/>
                    <a:gd name="T5" fmla="*/ 0 h 67"/>
                    <a:gd name="T6" fmla="*/ 0 w 36"/>
                    <a:gd name="T7" fmla="*/ 0 h 67"/>
                    <a:gd name="T8" fmla="*/ 36 w 36"/>
                    <a:gd name="T9" fmla="*/ 15 h 67"/>
                    <a:gd name="T10" fmla="*/ 14 w 36"/>
                    <a:gd name="T11" fmla="*/ 67 h 67"/>
                    <a:gd name="T12" fmla="*/ 14 w 36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14" y="67"/>
                      </a:moveTo>
                      <a:lnTo>
                        <a:pt x="14" y="6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6" y="15"/>
                      </a:lnTo>
                      <a:lnTo>
                        <a:pt x="14" y="67"/>
                      </a:lnTo>
                      <a:lnTo>
                        <a:pt x="14" y="6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6" name="Freeform 1301"/>
                <p:cNvSpPr>
                  <a:spLocks/>
                </p:cNvSpPr>
                <p:nvPr/>
              </p:nvSpPr>
              <p:spPr bwMode="auto">
                <a:xfrm>
                  <a:off x="3874" y="1060"/>
                  <a:ext cx="19" cy="34"/>
                </a:xfrm>
                <a:custGeom>
                  <a:avLst/>
                  <a:gdLst>
                    <a:gd name="T0" fmla="*/ 36 w 36"/>
                    <a:gd name="T1" fmla="*/ 67 h 67"/>
                    <a:gd name="T2" fmla="*/ 36 w 36"/>
                    <a:gd name="T3" fmla="*/ 67 h 67"/>
                    <a:gd name="T4" fmla="*/ 0 w 36"/>
                    <a:gd name="T5" fmla="*/ 52 h 67"/>
                    <a:gd name="T6" fmla="*/ 0 w 36"/>
                    <a:gd name="T7" fmla="*/ 52 h 67"/>
                    <a:gd name="T8" fmla="*/ 22 w 36"/>
                    <a:gd name="T9" fmla="*/ 0 h 67"/>
                    <a:gd name="T10" fmla="*/ 36 w 36"/>
                    <a:gd name="T11" fmla="*/ 67 h 67"/>
                    <a:gd name="T12" fmla="*/ 36 w 36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36" y="67"/>
                      </a:moveTo>
                      <a:lnTo>
                        <a:pt x="36" y="67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22" y="0"/>
                      </a:lnTo>
                      <a:lnTo>
                        <a:pt x="36" y="67"/>
                      </a:lnTo>
                      <a:lnTo>
                        <a:pt x="36" y="6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7" name="Freeform 1302"/>
                <p:cNvSpPr>
                  <a:spLocks/>
                </p:cNvSpPr>
                <p:nvPr/>
              </p:nvSpPr>
              <p:spPr bwMode="auto">
                <a:xfrm>
                  <a:off x="3874" y="1060"/>
                  <a:ext cx="19" cy="34"/>
                </a:xfrm>
                <a:custGeom>
                  <a:avLst/>
                  <a:gdLst>
                    <a:gd name="T0" fmla="*/ 36 w 36"/>
                    <a:gd name="T1" fmla="*/ 67 h 67"/>
                    <a:gd name="T2" fmla="*/ 36 w 36"/>
                    <a:gd name="T3" fmla="*/ 67 h 67"/>
                    <a:gd name="T4" fmla="*/ 0 w 36"/>
                    <a:gd name="T5" fmla="*/ 52 h 67"/>
                    <a:gd name="T6" fmla="*/ 0 w 36"/>
                    <a:gd name="T7" fmla="*/ 52 h 67"/>
                    <a:gd name="T8" fmla="*/ 22 w 36"/>
                    <a:gd name="T9" fmla="*/ 0 h 67"/>
                    <a:gd name="T10" fmla="*/ 36 w 36"/>
                    <a:gd name="T11" fmla="*/ 67 h 67"/>
                    <a:gd name="T12" fmla="*/ 36 w 36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36" y="67"/>
                      </a:moveTo>
                      <a:lnTo>
                        <a:pt x="36" y="67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22" y="0"/>
                      </a:lnTo>
                      <a:lnTo>
                        <a:pt x="36" y="67"/>
                      </a:lnTo>
                      <a:lnTo>
                        <a:pt x="36" y="6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8" name="Freeform 1303"/>
                <p:cNvSpPr>
                  <a:spLocks/>
                </p:cNvSpPr>
                <p:nvPr/>
              </p:nvSpPr>
              <p:spPr bwMode="auto">
                <a:xfrm>
                  <a:off x="3863" y="1056"/>
                  <a:ext cx="7" cy="23"/>
                </a:xfrm>
                <a:custGeom>
                  <a:avLst/>
                  <a:gdLst>
                    <a:gd name="T0" fmla="*/ 0 w 14"/>
                    <a:gd name="T1" fmla="*/ 44 h 44"/>
                    <a:gd name="T2" fmla="*/ 0 w 14"/>
                    <a:gd name="T3" fmla="*/ 44 h 44"/>
                    <a:gd name="T4" fmla="*/ 14 w 14"/>
                    <a:gd name="T5" fmla="*/ 0 h 44"/>
                    <a:gd name="T6" fmla="*/ 14 w 14"/>
                    <a:gd name="T7" fmla="*/ 0 h 44"/>
                    <a:gd name="T8" fmla="*/ 14 w 14"/>
                    <a:gd name="T9" fmla="*/ 0 h 44"/>
                    <a:gd name="T10" fmla="*/ 0 w 14"/>
                    <a:gd name="T11" fmla="*/ 44 h 44"/>
                    <a:gd name="T12" fmla="*/ 0 w 14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9" name="Freeform 1304"/>
                <p:cNvSpPr>
                  <a:spLocks/>
                </p:cNvSpPr>
                <p:nvPr/>
              </p:nvSpPr>
              <p:spPr bwMode="auto">
                <a:xfrm>
                  <a:off x="3863" y="1056"/>
                  <a:ext cx="7" cy="23"/>
                </a:xfrm>
                <a:custGeom>
                  <a:avLst/>
                  <a:gdLst>
                    <a:gd name="T0" fmla="*/ 0 w 14"/>
                    <a:gd name="T1" fmla="*/ 44 h 44"/>
                    <a:gd name="T2" fmla="*/ 0 w 14"/>
                    <a:gd name="T3" fmla="*/ 44 h 44"/>
                    <a:gd name="T4" fmla="*/ 14 w 14"/>
                    <a:gd name="T5" fmla="*/ 0 h 44"/>
                    <a:gd name="T6" fmla="*/ 14 w 14"/>
                    <a:gd name="T7" fmla="*/ 0 h 44"/>
                    <a:gd name="T8" fmla="*/ 14 w 14"/>
                    <a:gd name="T9" fmla="*/ 0 h 44"/>
                    <a:gd name="T10" fmla="*/ 0 w 14"/>
                    <a:gd name="T11" fmla="*/ 44 h 44"/>
                    <a:gd name="T12" fmla="*/ 0 w 14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0" name="Freeform 1305"/>
                <p:cNvSpPr>
                  <a:spLocks/>
                </p:cNvSpPr>
                <p:nvPr/>
              </p:nvSpPr>
              <p:spPr bwMode="auto">
                <a:xfrm>
                  <a:off x="3860" y="1056"/>
                  <a:ext cx="10" cy="23"/>
                </a:xfrm>
                <a:custGeom>
                  <a:avLst/>
                  <a:gdLst>
                    <a:gd name="T0" fmla="*/ 7 w 21"/>
                    <a:gd name="T1" fmla="*/ 44 h 44"/>
                    <a:gd name="T2" fmla="*/ 7 w 21"/>
                    <a:gd name="T3" fmla="*/ 44 h 44"/>
                    <a:gd name="T4" fmla="*/ 0 w 21"/>
                    <a:gd name="T5" fmla="*/ 37 h 44"/>
                    <a:gd name="T6" fmla="*/ 0 w 21"/>
                    <a:gd name="T7" fmla="*/ 37 h 44"/>
                    <a:gd name="T8" fmla="*/ 21 w 21"/>
                    <a:gd name="T9" fmla="*/ 0 h 44"/>
                    <a:gd name="T10" fmla="*/ 7 w 21"/>
                    <a:gd name="T11" fmla="*/ 44 h 44"/>
                    <a:gd name="T12" fmla="*/ 7 w 21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1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1" name="Freeform 1306"/>
                <p:cNvSpPr>
                  <a:spLocks/>
                </p:cNvSpPr>
                <p:nvPr/>
              </p:nvSpPr>
              <p:spPr bwMode="auto">
                <a:xfrm>
                  <a:off x="3860" y="1056"/>
                  <a:ext cx="10" cy="23"/>
                </a:xfrm>
                <a:custGeom>
                  <a:avLst/>
                  <a:gdLst>
                    <a:gd name="T0" fmla="*/ 7 w 21"/>
                    <a:gd name="T1" fmla="*/ 44 h 44"/>
                    <a:gd name="T2" fmla="*/ 7 w 21"/>
                    <a:gd name="T3" fmla="*/ 44 h 44"/>
                    <a:gd name="T4" fmla="*/ 0 w 21"/>
                    <a:gd name="T5" fmla="*/ 37 h 44"/>
                    <a:gd name="T6" fmla="*/ 0 w 21"/>
                    <a:gd name="T7" fmla="*/ 37 h 44"/>
                    <a:gd name="T8" fmla="*/ 21 w 21"/>
                    <a:gd name="T9" fmla="*/ 0 h 44"/>
                    <a:gd name="T10" fmla="*/ 7 w 21"/>
                    <a:gd name="T11" fmla="*/ 44 h 44"/>
                    <a:gd name="T12" fmla="*/ 7 w 21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1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2" name="Freeform 1307"/>
                <p:cNvSpPr>
                  <a:spLocks/>
                </p:cNvSpPr>
                <p:nvPr/>
              </p:nvSpPr>
              <p:spPr bwMode="auto">
                <a:xfrm>
                  <a:off x="3863" y="1056"/>
                  <a:ext cx="7" cy="23"/>
                </a:xfrm>
                <a:custGeom>
                  <a:avLst/>
                  <a:gdLst>
                    <a:gd name="T0" fmla="*/ 0 w 14"/>
                    <a:gd name="T1" fmla="*/ 44 h 44"/>
                    <a:gd name="T2" fmla="*/ 0 w 14"/>
                    <a:gd name="T3" fmla="*/ 44 h 44"/>
                    <a:gd name="T4" fmla="*/ 14 w 14"/>
                    <a:gd name="T5" fmla="*/ 0 h 44"/>
                    <a:gd name="T6" fmla="*/ 14 w 14"/>
                    <a:gd name="T7" fmla="*/ 0 h 44"/>
                    <a:gd name="T8" fmla="*/ 14 w 14"/>
                    <a:gd name="T9" fmla="*/ 0 h 44"/>
                    <a:gd name="T10" fmla="*/ 0 w 14"/>
                    <a:gd name="T11" fmla="*/ 44 h 44"/>
                    <a:gd name="T12" fmla="*/ 0 w 14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3" name="Freeform 1308"/>
                <p:cNvSpPr>
                  <a:spLocks/>
                </p:cNvSpPr>
                <p:nvPr/>
              </p:nvSpPr>
              <p:spPr bwMode="auto">
                <a:xfrm>
                  <a:off x="3863" y="1056"/>
                  <a:ext cx="7" cy="23"/>
                </a:xfrm>
                <a:custGeom>
                  <a:avLst/>
                  <a:gdLst>
                    <a:gd name="T0" fmla="*/ 0 w 14"/>
                    <a:gd name="T1" fmla="*/ 44 h 44"/>
                    <a:gd name="T2" fmla="*/ 0 w 14"/>
                    <a:gd name="T3" fmla="*/ 44 h 44"/>
                    <a:gd name="T4" fmla="*/ 14 w 14"/>
                    <a:gd name="T5" fmla="*/ 0 h 44"/>
                    <a:gd name="T6" fmla="*/ 14 w 14"/>
                    <a:gd name="T7" fmla="*/ 0 h 44"/>
                    <a:gd name="T8" fmla="*/ 14 w 14"/>
                    <a:gd name="T9" fmla="*/ 0 h 44"/>
                    <a:gd name="T10" fmla="*/ 0 w 14"/>
                    <a:gd name="T11" fmla="*/ 44 h 44"/>
                    <a:gd name="T12" fmla="*/ 0 w 14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4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4" name="Freeform 1309"/>
                <p:cNvSpPr>
                  <a:spLocks/>
                </p:cNvSpPr>
                <p:nvPr/>
              </p:nvSpPr>
              <p:spPr bwMode="auto">
                <a:xfrm>
                  <a:off x="3860" y="1056"/>
                  <a:ext cx="10" cy="23"/>
                </a:xfrm>
                <a:custGeom>
                  <a:avLst/>
                  <a:gdLst>
                    <a:gd name="T0" fmla="*/ 7 w 21"/>
                    <a:gd name="T1" fmla="*/ 44 h 44"/>
                    <a:gd name="T2" fmla="*/ 7 w 21"/>
                    <a:gd name="T3" fmla="*/ 44 h 44"/>
                    <a:gd name="T4" fmla="*/ 0 w 21"/>
                    <a:gd name="T5" fmla="*/ 37 h 44"/>
                    <a:gd name="T6" fmla="*/ 0 w 21"/>
                    <a:gd name="T7" fmla="*/ 37 h 44"/>
                    <a:gd name="T8" fmla="*/ 21 w 21"/>
                    <a:gd name="T9" fmla="*/ 0 h 44"/>
                    <a:gd name="T10" fmla="*/ 7 w 21"/>
                    <a:gd name="T11" fmla="*/ 44 h 44"/>
                    <a:gd name="T12" fmla="*/ 7 w 21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1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5" name="Freeform 1310"/>
                <p:cNvSpPr>
                  <a:spLocks/>
                </p:cNvSpPr>
                <p:nvPr/>
              </p:nvSpPr>
              <p:spPr bwMode="auto">
                <a:xfrm>
                  <a:off x="3860" y="1056"/>
                  <a:ext cx="10" cy="23"/>
                </a:xfrm>
                <a:custGeom>
                  <a:avLst/>
                  <a:gdLst>
                    <a:gd name="T0" fmla="*/ 7 w 21"/>
                    <a:gd name="T1" fmla="*/ 44 h 44"/>
                    <a:gd name="T2" fmla="*/ 7 w 21"/>
                    <a:gd name="T3" fmla="*/ 44 h 44"/>
                    <a:gd name="T4" fmla="*/ 0 w 21"/>
                    <a:gd name="T5" fmla="*/ 37 h 44"/>
                    <a:gd name="T6" fmla="*/ 0 w 21"/>
                    <a:gd name="T7" fmla="*/ 37 h 44"/>
                    <a:gd name="T8" fmla="*/ 21 w 21"/>
                    <a:gd name="T9" fmla="*/ 0 h 44"/>
                    <a:gd name="T10" fmla="*/ 7 w 21"/>
                    <a:gd name="T11" fmla="*/ 44 h 44"/>
                    <a:gd name="T12" fmla="*/ 7 w 21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44">
                      <a:moveTo>
                        <a:pt x="7" y="44"/>
                      </a:moveTo>
                      <a:lnTo>
                        <a:pt x="7" y="44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1" y="0"/>
                      </a:lnTo>
                      <a:lnTo>
                        <a:pt x="7" y="44"/>
                      </a:lnTo>
                      <a:lnTo>
                        <a:pt x="7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6" name="Freeform 1311"/>
                <p:cNvSpPr>
                  <a:spLocks/>
                </p:cNvSpPr>
                <p:nvPr/>
              </p:nvSpPr>
              <p:spPr bwMode="auto">
                <a:xfrm>
                  <a:off x="3822" y="1030"/>
                  <a:ext cx="45" cy="64"/>
                </a:xfrm>
                <a:custGeom>
                  <a:avLst/>
                  <a:gdLst>
                    <a:gd name="T0" fmla="*/ 88 w 88"/>
                    <a:gd name="T1" fmla="*/ 0 h 127"/>
                    <a:gd name="T2" fmla="*/ 88 w 88"/>
                    <a:gd name="T3" fmla="*/ 0 h 127"/>
                    <a:gd name="T4" fmla="*/ 0 w 88"/>
                    <a:gd name="T5" fmla="*/ 112 h 127"/>
                    <a:gd name="T6" fmla="*/ 0 w 88"/>
                    <a:gd name="T7" fmla="*/ 112 h 127"/>
                    <a:gd name="T8" fmla="*/ 44 w 88"/>
                    <a:gd name="T9" fmla="*/ 127 h 127"/>
                    <a:gd name="T10" fmla="*/ 88 w 88"/>
                    <a:gd name="T11" fmla="*/ 0 h 127"/>
                    <a:gd name="T12" fmla="*/ 88 w 88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27">
                      <a:moveTo>
                        <a:pt x="88" y="0"/>
                      </a:moveTo>
                      <a:lnTo>
                        <a:pt x="88" y="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44" y="127"/>
                      </a:lnTo>
                      <a:lnTo>
                        <a:pt x="88" y="0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7" name="Freeform 1312"/>
                <p:cNvSpPr>
                  <a:spLocks/>
                </p:cNvSpPr>
                <p:nvPr/>
              </p:nvSpPr>
              <p:spPr bwMode="auto">
                <a:xfrm>
                  <a:off x="3822" y="1030"/>
                  <a:ext cx="45" cy="64"/>
                </a:xfrm>
                <a:custGeom>
                  <a:avLst/>
                  <a:gdLst>
                    <a:gd name="T0" fmla="*/ 88 w 88"/>
                    <a:gd name="T1" fmla="*/ 0 h 127"/>
                    <a:gd name="T2" fmla="*/ 88 w 88"/>
                    <a:gd name="T3" fmla="*/ 0 h 127"/>
                    <a:gd name="T4" fmla="*/ 0 w 88"/>
                    <a:gd name="T5" fmla="*/ 112 h 127"/>
                    <a:gd name="T6" fmla="*/ 0 w 88"/>
                    <a:gd name="T7" fmla="*/ 112 h 127"/>
                    <a:gd name="T8" fmla="*/ 44 w 88"/>
                    <a:gd name="T9" fmla="*/ 127 h 127"/>
                    <a:gd name="T10" fmla="*/ 88 w 88"/>
                    <a:gd name="T11" fmla="*/ 0 h 127"/>
                    <a:gd name="T12" fmla="*/ 88 w 88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27">
                      <a:moveTo>
                        <a:pt x="88" y="0"/>
                      </a:moveTo>
                      <a:lnTo>
                        <a:pt x="88" y="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44" y="127"/>
                      </a:lnTo>
                      <a:lnTo>
                        <a:pt x="88" y="0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8" name="Freeform 1313"/>
                <p:cNvSpPr>
                  <a:spLocks/>
                </p:cNvSpPr>
                <p:nvPr/>
              </p:nvSpPr>
              <p:spPr bwMode="auto">
                <a:xfrm>
                  <a:off x="3822" y="1023"/>
                  <a:ext cx="45" cy="63"/>
                </a:xfrm>
                <a:custGeom>
                  <a:avLst/>
                  <a:gdLst>
                    <a:gd name="T0" fmla="*/ 88 w 88"/>
                    <a:gd name="T1" fmla="*/ 14 h 126"/>
                    <a:gd name="T2" fmla="*/ 88 w 88"/>
                    <a:gd name="T3" fmla="*/ 14 h 126"/>
                    <a:gd name="T4" fmla="*/ 44 w 88"/>
                    <a:gd name="T5" fmla="*/ 0 h 126"/>
                    <a:gd name="T6" fmla="*/ 44 w 88"/>
                    <a:gd name="T7" fmla="*/ 0 h 126"/>
                    <a:gd name="T8" fmla="*/ 0 w 88"/>
                    <a:gd name="T9" fmla="*/ 126 h 126"/>
                    <a:gd name="T10" fmla="*/ 88 w 88"/>
                    <a:gd name="T11" fmla="*/ 14 h 126"/>
                    <a:gd name="T12" fmla="*/ 88 w 88"/>
                    <a:gd name="T13" fmla="*/ 1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26">
                      <a:moveTo>
                        <a:pt x="88" y="14"/>
                      </a:moveTo>
                      <a:lnTo>
                        <a:pt x="88" y="14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126"/>
                      </a:lnTo>
                      <a:lnTo>
                        <a:pt x="88" y="14"/>
                      </a:lnTo>
                      <a:lnTo>
                        <a:pt x="88" y="1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9" name="Freeform 1314"/>
                <p:cNvSpPr>
                  <a:spLocks/>
                </p:cNvSpPr>
                <p:nvPr/>
              </p:nvSpPr>
              <p:spPr bwMode="auto">
                <a:xfrm>
                  <a:off x="3822" y="1023"/>
                  <a:ext cx="45" cy="63"/>
                </a:xfrm>
                <a:custGeom>
                  <a:avLst/>
                  <a:gdLst>
                    <a:gd name="T0" fmla="*/ 88 w 88"/>
                    <a:gd name="T1" fmla="*/ 14 h 126"/>
                    <a:gd name="T2" fmla="*/ 88 w 88"/>
                    <a:gd name="T3" fmla="*/ 14 h 126"/>
                    <a:gd name="T4" fmla="*/ 44 w 88"/>
                    <a:gd name="T5" fmla="*/ 0 h 126"/>
                    <a:gd name="T6" fmla="*/ 44 w 88"/>
                    <a:gd name="T7" fmla="*/ 0 h 126"/>
                    <a:gd name="T8" fmla="*/ 0 w 88"/>
                    <a:gd name="T9" fmla="*/ 126 h 126"/>
                    <a:gd name="T10" fmla="*/ 88 w 88"/>
                    <a:gd name="T11" fmla="*/ 14 h 126"/>
                    <a:gd name="T12" fmla="*/ 88 w 88"/>
                    <a:gd name="T13" fmla="*/ 1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26">
                      <a:moveTo>
                        <a:pt x="88" y="14"/>
                      </a:moveTo>
                      <a:lnTo>
                        <a:pt x="88" y="14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126"/>
                      </a:lnTo>
                      <a:lnTo>
                        <a:pt x="88" y="14"/>
                      </a:lnTo>
                      <a:lnTo>
                        <a:pt x="88" y="1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0" name="Freeform 1315"/>
                <p:cNvSpPr>
                  <a:spLocks/>
                </p:cNvSpPr>
                <p:nvPr/>
              </p:nvSpPr>
              <p:spPr bwMode="auto">
                <a:xfrm>
                  <a:off x="3801" y="1023"/>
                  <a:ext cx="44" cy="63"/>
                </a:xfrm>
                <a:custGeom>
                  <a:avLst/>
                  <a:gdLst>
                    <a:gd name="T0" fmla="*/ 87 w 87"/>
                    <a:gd name="T1" fmla="*/ 0 h 126"/>
                    <a:gd name="T2" fmla="*/ 87 w 87"/>
                    <a:gd name="T3" fmla="*/ 0 h 126"/>
                    <a:gd name="T4" fmla="*/ 0 w 87"/>
                    <a:gd name="T5" fmla="*/ 119 h 126"/>
                    <a:gd name="T6" fmla="*/ 0 w 87"/>
                    <a:gd name="T7" fmla="*/ 119 h 126"/>
                    <a:gd name="T8" fmla="*/ 43 w 87"/>
                    <a:gd name="T9" fmla="*/ 126 h 126"/>
                    <a:gd name="T10" fmla="*/ 87 w 87"/>
                    <a:gd name="T11" fmla="*/ 0 h 126"/>
                    <a:gd name="T12" fmla="*/ 87 w 87"/>
                    <a:gd name="T13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" h="126">
                      <a:moveTo>
                        <a:pt x="87" y="0"/>
                      </a:moveTo>
                      <a:lnTo>
                        <a:pt x="87" y="0"/>
                      </a:lnTo>
                      <a:lnTo>
                        <a:pt x="0" y="119"/>
                      </a:lnTo>
                      <a:lnTo>
                        <a:pt x="0" y="119"/>
                      </a:lnTo>
                      <a:lnTo>
                        <a:pt x="43" y="126"/>
                      </a:lnTo>
                      <a:lnTo>
                        <a:pt x="87" y="0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1" name="Freeform 1316"/>
                <p:cNvSpPr>
                  <a:spLocks/>
                </p:cNvSpPr>
                <p:nvPr/>
              </p:nvSpPr>
              <p:spPr bwMode="auto">
                <a:xfrm>
                  <a:off x="3801" y="1023"/>
                  <a:ext cx="44" cy="63"/>
                </a:xfrm>
                <a:custGeom>
                  <a:avLst/>
                  <a:gdLst>
                    <a:gd name="T0" fmla="*/ 87 w 87"/>
                    <a:gd name="T1" fmla="*/ 0 h 126"/>
                    <a:gd name="T2" fmla="*/ 87 w 87"/>
                    <a:gd name="T3" fmla="*/ 0 h 126"/>
                    <a:gd name="T4" fmla="*/ 0 w 87"/>
                    <a:gd name="T5" fmla="*/ 119 h 126"/>
                    <a:gd name="T6" fmla="*/ 0 w 87"/>
                    <a:gd name="T7" fmla="*/ 119 h 126"/>
                    <a:gd name="T8" fmla="*/ 43 w 87"/>
                    <a:gd name="T9" fmla="*/ 126 h 126"/>
                    <a:gd name="T10" fmla="*/ 87 w 87"/>
                    <a:gd name="T11" fmla="*/ 0 h 126"/>
                    <a:gd name="T12" fmla="*/ 87 w 87"/>
                    <a:gd name="T13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" h="126">
                      <a:moveTo>
                        <a:pt x="87" y="0"/>
                      </a:moveTo>
                      <a:lnTo>
                        <a:pt x="87" y="0"/>
                      </a:lnTo>
                      <a:lnTo>
                        <a:pt x="0" y="119"/>
                      </a:lnTo>
                      <a:lnTo>
                        <a:pt x="0" y="119"/>
                      </a:lnTo>
                      <a:lnTo>
                        <a:pt x="43" y="126"/>
                      </a:lnTo>
                      <a:lnTo>
                        <a:pt x="87" y="0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2" name="Freeform 1317"/>
                <p:cNvSpPr>
                  <a:spLocks/>
                </p:cNvSpPr>
                <p:nvPr/>
              </p:nvSpPr>
              <p:spPr bwMode="auto">
                <a:xfrm>
                  <a:off x="3801" y="1015"/>
                  <a:ext cx="44" cy="68"/>
                </a:xfrm>
                <a:custGeom>
                  <a:avLst/>
                  <a:gdLst>
                    <a:gd name="T0" fmla="*/ 87 w 87"/>
                    <a:gd name="T1" fmla="*/ 15 h 134"/>
                    <a:gd name="T2" fmla="*/ 87 w 87"/>
                    <a:gd name="T3" fmla="*/ 15 h 134"/>
                    <a:gd name="T4" fmla="*/ 36 w 87"/>
                    <a:gd name="T5" fmla="*/ 0 h 134"/>
                    <a:gd name="T6" fmla="*/ 36 w 87"/>
                    <a:gd name="T7" fmla="*/ 0 h 134"/>
                    <a:gd name="T8" fmla="*/ 0 w 87"/>
                    <a:gd name="T9" fmla="*/ 134 h 134"/>
                    <a:gd name="T10" fmla="*/ 87 w 87"/>
                    <a:gd name="T11" fmla="*/ 15 h 134"/>
                    <a:gd name="T12" fmla="*/ 87 w 87"/>
                    <a:gd name="T13" fmla="*/ 15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" h="134">
                      <a:moveTo>
                        <a:pt x="87" y="15"/>
                      </a:moveTo>
                      <a:lnTo>
                        <a:pt x="87" y="1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134"/>
                      </a:lnTo>
                      <a:lnTo>
                        <a:pt x="87" y="15"/>
                      </a:lnTo>
                      <a:lnTo>
                        <a:pt x="87" y="15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3" name="Freeform 1318"/>
                <p:cNvSpPr>
                  <a:spLocks/>
                </p:cNvSpPr>
                <p:nvPr/>
              </p:nvSpPr>
              <p:spPr bwMode="auto">
                <a:xfrm>
                  <a:off x="3801" y="1015"/>
                  <a:ext cx="44" cy="68"/>
                </a:xfrm>
                <a:custGeom>
                  <a:avLst/>
                  <a:gdLst>
                    <a:gd name="T0" fmla="*/ 87 w 87"/>
                    <a:gd name="T1" fmla="*/ 15 h 134"/>
                    <a:gd name="T2" fmla="*/ 87 w 87"/>
                    <a:gd name="T3" fmla="*/ 15 h 134"/>
                    <a:gd name="T4" fmla="*/ 36 w 87"/>
                    <a:gd name="T5" fmla="*/ 0 h 134"/>
                    <a:gd name="T6" fmla="*/ 36 w 87"/>
                    <a:gd name="T7" fmla="*/ 0 h 134"/>
                    <a:gd name="T8" fmla="*/ 0 w 87"/>
                    <a:gd name="T9" fmla="*/ 134 h 134"/>
                    <a:gd name="T10" fmla="*/ 87 w 87"/>
                    <a:gd name="T11" fmla="*/ 15 h 134"/>
                    <a:gd name="T12" fmla="*/ 87 w 87"/>
                    <a:gd name="T13" fmla="*/ 15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" h="134">
                      <a:moveTo>
                        <a:pt x="87" y="15"/>
                      </a:moveTo>
                      <a:lnTo>
                        <a:pt x="87" y="15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134"/>
                      </a:lnTo>
                      <a:lnTo>
                        <a:pt x="87" y="15"/>
                      </a:lnTo>
                      <a:lnTo>
                        <a:pt x="87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4" name="Freeform 1319"/>
                <p:cNvSpPr>
                  <a:spLocks/>
                </p:cNvSpPr>
                <p:nvPr/>
              </p:nvSpPr>
              <p:spPr bwMode="auto">
                <a:xfrm>
                  <a:off x="3801" y="1034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7 w 7"/>
                    <a:gd name="T9" fmla="*/ 7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7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5" name="Freeform 1320"/>
                <p:cNvSpPr>
                  <a:spLocks/>
                </p:cNvSpPr>
                <p:nvPr/>
              </p:nvSpPr>
              <p:spPr bwMode="auto">
                <a:xfrm>
                  <a:off x="3801" y="1034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7 w 7"/>
                    <a:gd name="T9" fmla="*/ 7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7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6" name="Freeform 1321"/>
                <p:cNvSpPr>
                  <a:spLocks/>
                </p:cNvSpPr>
                <p:nvPr/>
              </p:nvSpPr>
              <p:spPr bwMode="auto">
                <a:xfrm>
                  <a:off x="3797" y="1034"/>
                  <a:ext cx="4" cy="22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45 h 45"/>
                    <a:gd name="T6" fmla="*/ 0 w 8"/>
                    <a:gd name="T7" fmla="*/ 45 h 45"/>
                    <a:gd name="T8" fmla="*/ 8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8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7" name="Freeform 1322"/>
                <p:cNvSpPr>
                  <a:spLocks/>
                </p:cNvSpPr>
                <p:nvPr/>
              </p:nvSpPr>
              <p:spPr bwMode="auto">
                <a:xfrm>
                  <a:off x="3797" y="1034"/>
                  <a:ext cx="4" cy="22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45 h 45"/>
                    <a:gd name="T6" fmla="*/ 0 w 8"/>
                    <a:gd name="T7" fmla="*/ 45 h 45"/>
                    <a:gd name="T8" fmla="*/ 8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8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8" name="Freeform 1323"/>
                <p:cNvSpPr>
                  <a:spLocks/>
                </p:cNvSpPr>
                <p:nvPr/>
              </p:nvSpPr>
              <p:spPr bwMode="auto">
                <a:xfrm>
                  <a:off x="3801" y="1034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7 w 7"/>
                    <a:gd name="T9" fmla="*/ 7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7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9" name="Freeform 1324"/>
                <p:cNvSpPr>
                  <a:spLocks/>
                </p:cNvSpPr>
                <p:nvPr/>
              </p:nvSpPr>
              <p:spPr bwMode="auto">
                <a:xfrm>
                  <a:off x="3801" y="1034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7 w 7"/>
                    <a:gd name="T9" fmla="*/ 7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7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0" name="Freeform 1325"/>
                <p:cNvSpPr>
                  <a:spLocks/>
                </p:cNvSpPr>
                <p:nvPr/>
              </p:nvSpPr>
              <p:spPr bwMode="auto">
                <a:xfrm>
                  <a:off x="3797" y="1034"/>
                  <a:ext cx="4" cy="22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45 h 45"/>
                    <a:gd name="T6" fmla="*/ 0 w 8"/>
                    <a:gd name="T7" fmla="*/ 45 h 45"/>
                    <a:gd name="T8" fmla="*/ 8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8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1" name="Freeform 1326"/>
                <p:cNvSpPr>
                  <a:spLocks/>
                </p:cNvSpPr>
                <p:nvPr/>
              </p:nvSpPr>
              <p:spPr bwMode="auto">
                <a:xfrm>
                  <a:off x="3797" y="1034"/>
                  <a:ext cx="4" cy="22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45 h 45"/>
                    <a:gd name="T6" fmla="*/ 0 w 8"/>
                    <a:gd name="T7" fmla="*/ 45 h 45"/>
                    <a:gd name="T8" fmla="*/ 8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8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2" name="Freeform 1327"/>
                <p:cNvSpPr>
                  <a:spLocks/>
                </p:cNvSpPr>
                <p:nvPr/>
              </p:nvSpPr>
              <p:spPr bwMode="auto">
                <a:xfrm>
                  <a:off x="3790" y="1030"/>
                  <a:ext cx="7" cy="30"/>
                </a:xfrm>
                <a:custGeom>
                  <a:avLst/>
                  <a:gdLst>
                    <a:gd name="T0" fmla="*/ 0 w 14"/>
                    <a:gd name="T1" fmla="*/ 60 h 60"/>
                    <a:gd name="T2" fmla="*/ 0 w 14"/>
                    <a:gd name="T3" fmla="*/ 60 h 60"/>
                    <a:gd name="T4" fmla="*/ 7 w 14"/>
                    <a:gd name="T5" fmla="*/ 0 h 60"/>
                    <a:gd name="T6" fmla="*/ 7 w 14"/>
                    <a:gd name="T7" fmla="*/ 0 h 60"/>
                    <a:gd name="T8" fmla="*/ 14 w 14"/>
                    <a:gd name="T9" fmla="*/ 0 h 60"/>
                    <a:gd name="T10" fmla="*/ 0 w 14"/>
                    <a:gd name="T11" fmla="*/ 60 h 60"/>
                    <a:gd name="T12" fmla="*/ 0 w 14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6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4" y="0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3" name="Freeform 1328"/>
                <p:cNvSpPr>
                  <a:spLocks/>
                </p:cNvSpPr>
                <p:nvPr/>
              </p:nvSpPr>
              <p:spPr bwMode="auto">
                <a:xfrm>
                  <a:off x="3790" y="1030"/>
                  <a:ext cx="7" cy="30"/>
                </a:xfrm>
                <a:custGeom>
                  <a:avLst/>
                  <a:gdLst>
                    <a:gd name="T0" fmla="*/ 0 w 14"/>
                    <a:gd name="T1" fmla="*/ 60 h 60"/>
                    <a:gd name="T2" fmla="*/ 0 w 14"/>
                    <a:gd name="T3" fmla="*/ 60 h 60"/>
                    <a:gd name="T4" fmla="*/ 7 w 14"/>
                    <a:gd name="T5" fmla="*/ 0 h 60"/>
                    <a:gd name="T6" fmla="*/ 7 w 14"/>
                    <a:gd name="T7" fmla="*/ 0 h 60"/>
                    <a:gd name="T8" fmla="*/ 14 w 14"/>
                    <a:gd name="T9" fmla="*/ 0 h 60"/>
                    <a:gd name="T10" fmla="*/ 0 w 14"/>
                    <a:gd name="T11" fmla="*/ 60 h 60"/>
                    <a:gd name="T12" fmla="*/ 0 w 14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6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4" y="0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4" name="Freeform 1329"/>
                <p:cNvSpPr>
                  <a:spLocks/>
                </p:cNvSpPr>
                <p:nvPr/>
              </p:nvSpPr>
              <p:spPr bwMode="auto">
                <a:xfrm>
                  <a:off x="3786" y="1030"/>
                  <a:ext cx="7" cy="30"/>
                </a:xfrm>
                <a:custGeom>
                  <a:avLst/>
                  <a:gdLst>
                    <a:gd name="T0" fmla="*/ 8 w 15"/>
                    <a:gd name="T1" fmla="*/ 60 h 60"/>
                    <a:gd name="T2" fmla="*/ 8 w 15"/>
                    <a:gd name="T3" fmla="*/ 60 h 60"/>
                    <a:gd name="T4" fmla="*/ 0 w 15"/>
                    <a:gd name="T5" fmla="*/ 53 h 60"/>
                    <a:gd name="T6" fmla="*/ 0 w 15"/>
                    <a:gd name="T7" fmla="*/ 53 h 60"/>
                    <a:gd name="T8" fmla="*/ 15 w 15"/>
                    <a:gd name="T9" fmla="*/ 0 h 60"/>
                    <a:gd name="T10" fmla="*/ 8 w 15"/>
                    <a:gd name="T11" fmla="*/ 60 h 60"/>
                    <a:gd name="T12" fmla="*/ 8 w 15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8" y="60"/>
                      </a:moveTo>
                      <a:lnTo>
                        <a:pt x="8" y="60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15" y="0"/>
                      </a:lnTo>
                      <a:lnTo>
                        <a:pt x="8" y="60"/>
                      </a:lnTo>
                      <a:lnTo>
                        <a:pt x="8" y="6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5" name="Freeform 1330"/>
                <p:cNvSpPr>
                  <a:spLocks/>
                </p:cNvSpPr>
                <p:nvPr/>
              </p:nvSpPr>
              <p:spPr bwMode="auto">
                <a:xfrm>
                  <a:off x="3786" y="1030"/>
                  <a:ext cx="7" cy="30"/>
                </a:xfrm>
                <a:custGeom>
                  <a:avLst/>
                  <a:gdLst>
                    <a:gd name="T0" fmla="*/ 8 w 15"/>
                    <a:gd name="T1" fmla="*/ 60 h 60"/>
                    <a:gd name="T2" fmla="*/ 8 w 15"/>
                    <a:gd name="T3" fmla="*/ 60 h 60"/>
                    <a:gd name="T4" fmla="*/ 0 w 15"/>
                    <a:gd name="T5" fmla="*/ 53 h 60"/>
                    <a:gd name="T6" fmla="*/ 0 w 15"/>
                    <a:gd name="T7" fmla="*/ 53 h 60"/>
                    <a:gd name="T8" fmla="*/ 15 w 15"/>
                    <a:gd name="T9" fmla="*/ 0 h 60"/>
                    <a:gd name="T10" fmla="*/ 8 w 15"/>
                    <a:gd name="T11" fmla="*/ 60 h 60"/>
                    <a:gd name="T12" fmla="*/ 8 w 15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8" y="60"/>
                      </a:moveTo>
                      <a:lnTo>
                        <a:pt x="8" y="60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15" y="0"/>
                      </a:lnTo>
                      <a:lnTo>
                        <a:pt x="8" y="60"/>
                      </a:lnTo>
                      <a:lnTo>
                        <a:pt x="8" y="6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6" name="Freeform 1331"/>
                <p:cNvSpPr>
                  <a:spLocks/>
                </p:cNvSpPr>
                <p:nvPr/>
              </p:nvSpPr>
              <p:spPr bwMode="auto">
                <a:xfrm>
                  <a:off x="3771" y="1026"/>
                  <a:ext cx="8" cy="30"/>
                </a:xfrm>
                <a:custGeom>
                  <a:avLst/>
                  <a:gdLst>
                    <a:gd name="T0" fmla="*/ 7 w 15"/>
                    <a:gd name="T1" fmla="*/ 60 h 60"/>
                    <a:gd name="T2" fmla="*/ 7 w 15"/>
                    <a:gd name="T3" fmla="*/ 60 h 60"/>
                    <a:gd name="T4" fmla="*/ 0 w 15"/>
                    <a:gd name="T5" fmla="*/ 0 h 60"/>
                    <a:gd name="T6" fmla="*/ 0 w 15"/>
                    <a:gd name="T7" fmla="*/ 0 h 60"/>
                    <a:gd name="T8" fmla="*/ 15 w 15"/>
                    <a:gd name="T9" fmla="*/ 0 h 60"/>
                    <a:gd name="T10" fmla="*/ 7 w 15"/>
                    <a:gd name="T11" fmla="*/ 60 h 60"/>
                    <a:gd name="T12" fmla="*/ 7 w 15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7" y="60"/>
                      </a:moveTo>
                      <a:lnTo>
                        <a:pt x="7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7" y="60"/>
                      </a:lnTo>
                      <a:lnTo>
                        <a:pt x="7" y="6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7" name="Freeform 1332"/>
                <p:cNvSpPr>
                  <a:spLocks/>
                </p:cNvSpPr>
                <p:nvPr/>
              </p:nvSpPr>
              <p:spPr bwMode="auto">
                <a:xfrm>
                  <a:off x="3771" y="1026"/>
                  <a:ext cx="8" cy="30"/>
                </a:xfrm>
                <a:custGeom>
                  <a:avLst/>
                  <a:gdLst>
                    <a:gd name="T0" fmla="*/ 7 w 15"/>
                    <a:gd name="T1" fmla="*/ 60 h 60"/>
                    <a:gd name="T2" fmla="*/ 7 w 15"/>
                    <a:gd name="T3" fmla="*/ 60 h 60"/>
                    <a:gd name="T4" fmla="*/ 0 w 15"/>
                    <a:gd name="T5" fmla="*/ 0 h 60"/>
                    <a:gd name="T6" fmla="*/ 0 w 15"/>
                    <a:gd name="T7" fmla="*/ 0 h 60"/>
                    <a:gd name="T8" fmla="*/ 15 w 15"/>
                    <a:gd name="T9" fmla="*/ 0 h 60"/>
                    <a:gd name="T10" fmla="*/ 7 w 15"/>
                    <a:gd name="T11" fmla="*/ 60 h 60"/>
                    <a:gd name="T12" fmla="*/ 7 w 15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7" y="60"/>
                      </a:moveTo>
                      <a:lnTo>
                        <a:pt x="7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7" y="60"/>
                      </a:lnTo>
                      <a:lnTo>
                        <a:pt x="7" y="6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8" name="Freeform 1333"/>
                <p:cNvSpPr>
                  <a:spLocks/>
                </p:cNvSpPr>
                <p:nvPr/>
              </p:nvSpPr>
              <p:spPr bwMode="auto">
                <a:xfrm>
                  <a:off x="3763" y="1026"/>
                  <a:ext cx="12" cy="30"/>
                </a:xfrm>
                <a:custGeom>
                  <a:avLst/>
                  <a:gdLst>
                    <a:gd name="T0" fmla="*/ 22 w 22"/>
                    <a:gd name="T1" fmla="*/ 60 h 60"/>
                    <a:gd name="T2" fmla="*/ 22 w 22"/>
                    <a:gd name="T3" fmla="*/ 60 h 60"/>
                    <a:gd name="T4" fmla="*/ 0 w 22"/>
                    <a:gd name="T5" fmla="*/ 52 h 60"/>
                    <a:gd name="T6" fmla="*/ 0 w 22"/>
                    <a:gd name="T7" fmla="*/ 52 h 60"/>
                    <a:gd name="T8" fmla="*/ 15 w 22"/>
                    <a:gd name="T9" fmla="*/ 0 h 60"/>
                    <a:gd name="T10" fmla="*/ 22 w 22"/>
                    <a:gd name="T11" fmla="*/ 60 h 60"/>
                    <a:gd name="T12" fmla="*/ 22 w 22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22" y="60"/>
                      </a:moveTo>
                      <a:lnTo>
                        <a:pt x="22" y="60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22" y="60"/>
                      </a:lnTo>
                      <a:lnTo>
                        <a:pt x="22" y="6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9" name="Freeform 1334"/>
                <p:cNvSpPr>
                  <a:spLocks/>
                </p:cNvSpPr>
                <p:nvPr/>
              </p:nvSpPr>
              <p:spPr bwMode="auto">
                <a:xfrm>
                  <a:off x="3763" y="1026"/>
                  <a:ext cx="12" cy="30"/>
                </a:xfrm>
                <a:custGeom>
                  <a:avLst/>
                  <a:gdLst>
                    <a:gd name="T0" fmla="*/ 22 w 22"/>
                    <a:gd name="T1" fmla="*/ 60 h 60"/>
                    <a:gd name="T2" fmla="*/ 22 w 22"/>
                    <a:gd name="T3" fmla="*/ 60 h 60"/>
                    <a:gd name="T4" fmla="*/ 0 w 22"/>
                    <a:gd name="T5" fmla="*/ 52 h 60"/>
                    <a:gd name="T6" fmla="*/ 0 w 22"/>
                    <a:gd name="T7" fmla="*/ 52 h 60"/>
                    <a:gd name="T8" fmla="*/ 15 w 22"/>
                    <a:gd name="T9" fmla="*/ 0 h 60"/>
                    <a:gd name="T10" fmla="*/ 22 w 22"/>
                    <a:gd name="T11" fmla="*/ 60 h 60"/>
                    <a:gd name="T12" fmla="*/ 22 w 22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22" y="60"/>
                      </a:moveTo>
                      <a:lnTo>
                        <a:pt x="22" y="60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22" y="60"/>
                      </a:lnTo>
                      <a:lnTo>
                        <a:pt x="22" y="6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0" name="Freeform 1335"/>
                <p:cNvSpPr>
                  <a:spLocks/>
                </p:cNvSpPr>
                <p:nvPr/>
              </p:nvSpPr>
              <p:spPr bwMode="auto">
                <a:xfrm>
                  <a:off x="3756" y="1026"/>
                  <a:ext cx="7" cy="23"/>
                </a:xfrm>
                <a:custGeom>
                  <a:avLst/>
                  <a:gdLst>
                    <a:gd name="T0" fmla="*/ 0 w 14"/>
                    <a:gd name="T1" fmla="*/ 45 h 45"/>
                    <a:gd name="T2" fmla="*/ 0 w 14"/>
                    <a:gd name="T3" fmla="*/ 45 h 45"/>
                    <a:gd name="T4" fmla="*/ 7 w 14"/>
                    <a:gd name="T5" fmla="*/ 0 h 45"/>
                    <a:gd name="T6" fmla="*/ 7 w 14"/>
                    <a:gd name="T7" fmla="*/ 0 h 45"/>
                    <a:gd name="T8" fmla="*/ 14 w 14"/>
                    <a:gd name="T9" fmla="*/ 0 h 45"/>
                    <a:gd name="T10" fmla="*/ 0 w 14"/>
                    <a:gd name="T11" fmla="*/ 45 h 45"/>
                    <a:gd name="T12" fmla="*/ 0 w 14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4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1" name="Freeform 1336"/>
                <p:cNvSpPr>
                  <a:spLocks/>
                </p:cNvSpPr>
                <p:nvPr/>
              </p:nvSpPr>
              <p:spPr bwMode="auto">
                <a:xfrm>
                  <a:off x="3756" y="1026"/>
                  <a:ext cx="7" cy="23"/>
                </a:xfrm>
                <a:custGeom>
                  <a:avLst/>
                  <a:gdLst>
                    <a:gd name="T0" fmla="*/ 0 w 14"/>
                    <a:gd name="T1" fmla="*/ 45 h 45"/>
                    <a:gd name="T2" fmla="*/ 0 w 14"/>
                    <a:gd name="T3" fmla="*/ 45 h 45"/>
                    <a:gd name="T4" fmla="*/ 7 w 14"/>
                    <a:gd name="T5" fmla="*/ 0 h 45"/>
                    <a:gd name="T6" fmla="*/ 7 w 14"/>
                    <a:gd name="T7" fmla="*/ 0 h 45"/>
                    <a:gd name="T8" fmla="*/ 14 w 14"/>
                    <a:gd name="T9" fmla="*/ 0 h 45"/>
                    <a:gd name="T10" fmla="*/ 0 w 14"/>
                    <a:gd name="T11" fmla="*/ 45 h 45"/>
                    <a:gd name="T12" fmla="*/ 0 w 14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4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2" name="Freeform 1337"/>
                <p:cNvSpPr>
                  <a:spLocks/>
                </p:cNvSpPr>
                <p:nvPr/>
              </p:nvSpPr>
              <p:spPr bwMode="auto">
                <a:xfrm>
                  <a:off x="3756" y="1026"/>
                  <a:ext cx="4" cy="23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3" name="Freeform 1338"/>
                <p:cNvSpPr>
                  <a:spLocks/>
                </p:cNvSpPr>
                <p:nvPr/>
              </p:nvSpPr>
              <p:spPr bwMode="auto">
                <a:xfrm>
                  <a:off x="3756" y="1026"/>
                  <a:ext cx="4" cy="23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4" name="Freeform 1339"/>
                <p:cNvSpPr>
                  <a:spLocks/>
                </p:cNvSpPr>
                <p:nvPr/>
              </p:nvSpPr>
              <p:spPr bwMode="auto">
                <a:xfrm>
                  <a:off x="3756" y="1026"/>
                  <a:ext cx="7" cy="23"/>
                </a:xfrm>
                <a:custGeom>
                  <a:avLst/>
                  <a:gdLst>
                    <a:gd name="T0" fmla="*/ 0 w 14"/>
                    <a:gd name="T1" fmla="*/ 45 h 45"/>
                    <a:gd name="T2" fmla="*/ 0 w 14"/>
                    <a:gd name="T3" fmla="*/ 45 h 45"/>
                    <a:gd name="T4" fmla="*/ 7 w 14"/>
                    <a:gd name="T5" fmla="*/ 0 h 45"/>
                    <a:gd name="T6" fmla="*/ 7 w 14"/>
                    <a:gd name="T7" fmla="*/ 0 h 45"/>
                    <a:gd name="T8" fmla="*/ 14 w 14"/>
                    <a:gd name="T9" fmla="*/ 0 h 45"/>
                    <a:gd name="T10" fmla="*/ 0 w 14"/>
                    <a:gd name="T11" fmla="*/ 45 h 45"/>
                    <a:gd name="T12" fmla="*/ 0 w 14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4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5" name="Freeform 1340"/>
                <p:cNvSpPr>
                  <a:spLocks/>
                </p:cNvSpPr>
                <p:nvPr/>
              </p:nvSpPr>
              <p:spPr bwMode="auto">
                <a:xfrm>
                  <a:off x="3756" y="1026"/>
                  <a:ext cx="7" cy="23"/>
                </a:xfrm>
                <a:custGeom>
                  <a:avLst/>
                  <a:gdLst>
                    <a:gd name="T0" fmla="*/ 0 w 14"/>
                    <a:gd name="T1" fmla="*/ 45 h 45"/>
                    <a:gd name="T2" fmla="*/ 0 w 14"/>
                    <a:gd name="T3" fmla="*/ 45 h 45"/>
                    <a:gd name="T4" fmla="*/ 7 w 14"/>
                    <a:gd name="T5" fmla="*/ 0 h 45"/>
                    <a:gd name="T6" fmla="*/ 7 w 14"/>
                    <a:gd name="T7" fmla="*/ 0 h 45"/>
                    <a:gd name="T8" fmla="*/ 14 w 14"/>
                    <a:gd name="T9" fmla="*/ 0 h 45"/>
                    <a:gd name="T10" fmla="*/ 0 w 14"/>
                    <a:gd name="T11" fmla="*/ 45 h 45"/>
                    <a:gd name="T12" fmla="*/ 0 w 14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4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6" name="Freeform 1341"/>
                <p:cNvSpPr>
                  <a:spLocks/>
                </p:cNvSpPr>
                <p:nvPr/>
              </p:nvSpPr>
              <p:spPr bwMode="auto">
                <a:xfrm>
                  <a:off x="3756" y="1026"/>
                  <a:ext cx="4" cy="23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7" name="Freeform 1342"/>
                <p:cNvSpPr>
                  <a:spLocks/>
                </p:cNvSpPr>
                <p:nvPr/>
              </p:nvSpPr>
              <p:spPr bwMode="auto">
                <a:xfrm>
                  <a:off x="3756" y="1026"/>
                  <a:ext cx="4" cy="23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8" name="Freeform 1343"/>
                <p:cNvSpPr>
                  <a:spLocks/>
                </p:cNvSpPr>
                <p:nvPr/>
              </p:nvSpPr>
              <p:spPr bwMode="auto">
                <a:xfrm>
                  <a:off x="3741" y="1023"/>
                  <a:ext cx="11" cy="26"/>
                </a:xfrm>
                <a:custGeom>
                  <a:avLst/>
                  <a:gdLst>
                    <a:gd name="T0" fmla="*/ 8 w 22"/>
                    <a:gd name="T1" fmla="*/ 52 h 52"/>
                    <a:gd name="T2" fmla="*/ 8 w 22"/>
                    <a:gd name="T3" fmla="*/ 52 h 52"/>
                    <a:gd name="T4" fmla="*/ 0 w 22"/>
                    <a:gd name="T5" fmla="*/ 0 h 52"/>
                    <a:gd name="T6" fmla="*/ 0 w 22"/>
                    <a:gd name="T7" fmla="*/ 0 h 52"/>
                    <a:gd name="T8" fmla="*/ 22 w 22"/>
                    <a:gd name="T9" fmla="*/ 0 h 52"/>
                    <a:gd name="T10" fmla="*/ 8 w 22"/>
                    <a:gd name="T11" fmla="*/ 52 h 52"/>
                    <a:gd name="T12" fmla="*/ 8 w 22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8" y="52"/>
                      </a:moveTo>
                      <a:lnTo>
                        <a:pt x="8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8" y="52"/>
                      </a:lnTo>
                      <a:lnTo>
                        <a:pt x="8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9" name="Freeform 1344"/>
                <p:cNvSpPr>
                  <a:spLocks/>
                </p:cNvSpPr>
                <p:nvPr/>
              </p:nvSpPr>
              <p:spPr bwMode="auto">
                <a:xfrm>
                  <a:off x="3741" y="1023"/>
                  <a:ext cx="11" cy="26"/>
                </a:xfrm>
                <a:custGeom>
                  <a:avLst/>
                  <a:gdLst>
                    <a:gd name="T0" fmla="*/ 8 w 22"/>
                    <a:gd name="T1" fmla="*/ 52 h 52"/>
                    <a:gd name="T2" fmla="*/ 8 w 22"/>
                    <a:gd name="T3" fmla="*/ 52 h 52"/>
                    <a:gd name="T4" fmla="*/ 0 w 22"/>
                    <a:gd name="T5" fmla="*/ 0 h 52"/>
                    <a:gd name="T6" fmla="*/ 0 w 22"/>
                    <a:gd name="T7" fmla="*/ 0 h 52"/>
                    <a:gd name="T8" fmla="*/ 22 w 22"/>
                    <a:gd name="T9" fmla="*/ 0 h 52"/>
                    <a:gd name="T10" fmla="*/ 8 w 22"/>
                    <a:gd name="T11" fmla="*/ 52 h 52"/>
                    <a:gd name="T12" fmla="*/ 8 w 22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8" y="52"/>
                      </a:moveTo>
                      <a:lnTo>
                        <a:pt x="8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8" y="52"/>
                      </a:lnTo>
                      <a:lnTo>
                        <a:pt x="8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0" name="Freeform 1345"/>
                <p:cNvSpPr>
                  <a:spLocks/>
                </p:cNvSpPr>
                <p:nvPr/>
              </p:nvSpPr>
              <p:spPr bwMode="auto">
                <a:xfrm>
                  <a:off x="3738" y="1023"/>
                  <a:ext cx="7" cy="26"/>
                </a:xfrm>
                <a:custGeom>
                  <a:avLst/>
                  <a:gdLst>
                    <a:gd name="T0" fmla="*/ 15 w 15"/>
                    <a:gd name="T1" fmla="*/ 52 h 52"/>
                    <a:gd name="T2" fmla="*/ 15 w 15"/>
                    <a:gd name="T3" fmla="*/ 52 h 52"/>
                    <a:gd name="T4" fmla="*/ 0 w 15"/>
                    <a:gd name="T5" fmla="*/ 52 h 52"/>
                    <a:gd name="T6" fmla="*/ 0 w 15"/>
                    <a:gd name="T7" fmla="*/ 52 h 52"/>
                    <a:gd name="T8" fmla="*/ 7 w 15"/>
                    <a:gd name="T9" fmla="*/ 0 h 52"/>
                    <a:gd name="T10" fmla="*/ 15 w 15"/>
                    <a:gd name="T11" fmla="*/ 52 h 52"/>
                    <a:gd name="T12" fmla="*/ 15 w 15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2">
                      <a:moveTo>
                        <a:pt x="15" y="52"/>
                      </a:moveTo>
                      <a:lnTo>
                        <a:pt x="15" y="52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7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1" name="Freeform 1346"/>
                <p:cNvSpPr>
                  <a:spLocks/>
                </p:cNvSpPr>
                <p:nvPr/>
              </p:nvSpPr>
              <p:spPr bwMode="auto">
                <a:xfrm>
                  <a:off x="3738" y="1023"/>
                  <a:ext cx="7" cy="26"/>
                </a:xfrm>
                <a:custGeom>
                  <a:avLst/>
                  <a:gdLst>
                    <a:gd name="T0" fmla="*/ 15 w 15"/>
                    <a:gd name="T1" fmla="*/ 52 h 52"/>
                    <a:gd name="T2" fmla="*/ 15 w 15"/>
                    <a:gd name="T3" fmla="*/ 52 h 52"/>
                    <a:gd name="T4" fmla="*/ 0 w 15"/>
                    <a:gd name="T5" fmla="*/ 52 h 52"/>
                    <a:gd name="T6" fmla="*/ 0 w 15"/>
                    <a:gd name="T7" fmla="*/ 52 h 52"/>
                    <a:gd name="T8" fmla="*/ 7 w 15"/>
                    <a:gd name="T9" fmla="*/ 0 h 52"/>
                    <a:gd name="T10" fmla="*/ 15 w 15"/>
                    <a:gd name="T11" fmla="*/ 52 h 52"/>
                    <a:gd name="T12" fmla="*/ 15 w 15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2">
                      <a:moveTo>
                        <a:pt x="15" y="52"/>
                      </a:moveTo>
                      <a:lnTo>
                        <a:pt x="15" y="52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7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2" name="Freeform 1347"/>
                <p:cNvSpPr>
                  <a:spLocks/>
                </p:cNvSpPr>
                <p:nvPr/>
              </p:nvSpPr>
              <p:spPr bwMode="auto">
                <a:xfrm>
                  <a:off x="3723" y="1019"/>
                  <a:ext cx="7" cy="26"/>
                </a:xfrm>
                <a:custGeom>
                  <a:avLst/>
                  <a:gdLst>
                    <a:gd name="T0" fmla="*/ 0 w 14"/>
                    <a:gd name="T1" fmla="*/ 52 h 52"/>
                    <a:gd name="T2" fmla="*/ 0 w 14"/>
                    <a:gd name="T3" fmla="*/ 52 h 52"/>
                    <a:gd name="T4" fmla="*/ 0 w 14"/>
                    <a:gd name="T5" fmla="*/ 0 h 52"/>
                    <a:gd name="T6" fmla="*/ 0 w 14"/>
                    <a:gd name="T7" fmla="*/ 0 h 52"/>
                    <a:gd name="T8" fmla="*/ 14 w 14"/>
                    <a:gd name="T9" fmla="*/ 0 h 52"/>
                    <a:gd name="T10" fmla="*/ 0 w 14"/>
                    <a:gd name="T11" fmla="*/ 52 h 52"/>
                    <a:gd name="T12" fmla="*/ 0 w 14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3" name="Freeform 1348"/>
                <p:cNvSpPr>
                  <a:spLocks/>
                </p:cNvSpPr>
                <p:nvPr/>
              </p:nvSpPr>
              <p:spPr bwMode="auto">
                <a:xfrm>
                  <a:off x="3723" y="1019"/>
                  <a:ext cx="7" cy="26"/>
                </a:xfrm>
                <a:custGeom>
                  <a:avLst/>
                  <a:gdLst>
                    <a:gd name="T0" fmla="*/ 0 w 14"/>
                    <a:gd name="T1" fmla="*/ 52 h 52"/>
                    <a:gd name="T2" fmla="*/ 0 w 14"/>
                    <a:gd name="T3" fmla="*/ 52 h 52"/>
                    <a:gd name="T4" fmla="*/ 0 w 14"/>
                    <a:gd name="T5" fmla="*/ 0 h 52"/>
                    <a:gd name="T6" fmla="*/ 0 w 14"/>
                    <a:gd name="T7" fmla="*/ 0 h 52"/>
                    <a:gd name="T8" fmla="*/ 14 w 14"/>
                    <a:gd name="T9" fmla="*/ 0 h 52"/>
                    <a:gd name="T10" fmla="*/ 0 w 14"/>
                    <a:gd name="T11" fmla="*/ 52 h 52"/>
                    <a:gd name="T12" fmla="*/ 0 w 14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4" name="Freeform 1349"/>
                <p:cNvSpPr>
                  <a:spLocks/>
                </p:cNvSpPr>
                <p:nvPr/>
              </p:nvSpPr>
              <p:spPr bwMode="auto">
                <a:xfrm>
                  <a:off x="3720" y="1019"/>
                  <a:ext cx="3" cy="26"/>
                </a:xfrm>
                <a:custGeom>
                  <a:avLst/>
                  <a:gdLst>
                    <a:gd name="T0" fmla="*/ 7 w 7"/>
                    <a:gd name="T1" fmla="*/ 52 h 52"/>
                    <a:gd name="T2" fmla="*/ 7 w 7"/>
                    <a:gd name="T3" fmla="*/ 52 h 52"/>
                    <a:gd name="T4" fmla="*/ 0 w 7"/>
                    <a:gd name="T5" fmla="*/ 52 h 52"/>
                    <a:gd name="T6" fmla="*/ 0 w 7"/>
                    <a:gd name="T7" fmla="*/ 52 h 52"/>
                    <a:gd name="T8" fmla="*/ 7 w 7"/>
                    <a:gd name="T9" fmla="*/ 0 h 52"/>
                    <a:gd name="T10" fmla="*/ 7 w 7"/>
                    <a:gd name="T11" fmla="*/ 52 h 52"/>
                    <a:gd name="T12" fmla="*/ 7 w 7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2">
                      <a:moveTo>
                        <a:pt x="7" y="52"/>
                      </a:moveTo>
                      <a:lnTo>
                        <a:pt x="7" y="52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7" y="0"/>
                      </a:lnTo>
                      <a:lnTo>
                        <a:pt x="7" y="52"/>
                      </a:lnTo>
                      <a:lnTo>
                        <a:pt x="7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5" name="Freeform 1350"/>
                <p:cNvSpPr>
                  <a:spLocks/>
                </p:cNvSpPr>
                <p:nvPr/>
              </p:nvSpPr>
              <p:spPr bwMode="auto">
                <a:xfrm>
                  <a:off x="3720" y="1019"/>
                  <a:ext cx="3" cy="26"/>
                </a:xfrm>
                <a:custGeom>
                  <a:avLst/>
                  <a:gdLst>
                    <a:gd name="T0" fmla="*/ 7 w 7"/>
                    <a:gd name="T1" fmla="*/ 52 h 52"/>
                    <a:gd name="T2" fmla="*/ 7 w 7"/>
                    <a:gd name="T3" fmla="*/ 52 h 52"/>
                    <a:gd name="T4" fmla="*/ 0 w 7"/>
                    <a:gd name="T5" fmla="*/ 52 h 52"/>
                    <a:gd name="T6" fmla="*/ 0 w 7"/>
                    <a:gd name="T7" fmla="*/ 52 h 52"/>
                    <a:gd name="T8" fmla="*/ 7 w 7"/>
                    <a:gd name="T9" fmla="*/ 0 h 52"/>
                    <a:gd name="T10" fmla="*/ 7 w 7"/>
                    <a:gd name="T11" fmla="*/ 52 h 52"/>
                    <a:gd name="T12" fmla="*/ 7 w 7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2">
                      <a:moveTo>
                        <a:pt x="7" y="52"/>
                      </a:moveTo>
                      <a:lnTo>
                        <a:pt x="7" y="52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7" y="0"/>
                      </a:lnTo>
                      <a:lnTo>
                        <a:pt x="7" y="52"/>
                      </a:lnTo>
                      <a:lnTo>
                        <a:pt x="7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6" name="Freeform 1351"/>
                <p:cNvSpPr>
                  <a:spLocks/>
                </p:cNvSpPr>
                <p:nvPr/>
              </p:nvSpPr>
              <p:spPr bwMode="auto">
                <a:xfrm>
                  <a:off x="3712" y="1019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7 w 7"/>
                    <a:gd name="T5" fmla="*/ 0 h 45"/>
                    <a:gd name="T6" fmla="*/ 7 w 7"/>
                    <a:gd name="T7" fmla="*/ 0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7" name="Freeform 1352"/>
                <p:cNvSpPr>
                  <a:spLocks/>
                </p:cNvSpPr>
                <p:nvPr/>
              </p:nvSpPr>
              <p:spPr bwMode="auto">
                <a:xfrm>
                  <a:off x="3712" y="1019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7 w 7"/>
                    <a:gd name="T5" fmla="*/ 0 h 45"/>
                    <a:gd name="T6" fmla="*/ 7 w 7"/>
                    <a:gd name="T7" fmla="*/ 0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8" name="Freeform 1353"/>
                <p:cNvSpPr>
                  <a:spLocks/>
                </p:cNvSpPr>
                <p:nvPr/>
              </p:nvSpPr>
              <p:spPr bwMode="auto">
                <a:xfrm>
                  <a:off x="3712" y="1019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9" name="Freeform 1354"/>
                <p:cNvSpPr>
                  <a:spLocks/>
                </p:cNvSpPr>
                <p:nvPr/>
              </p:nvSpPr>
              <p:spPr bwMode="auto">
                <a:xfrm>
                  <a:off x="3712" y="1019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0" name="Freeform 1355"/>
                <p:cNvSpPr>
                  <a:spLocks/>
                </p:cNvSpPr>
                <p:nvPr/>
              </p:nvSpPr>
              <p:spPr bwMode="auto">
                <a:xfrm>
                  <a:off x="3712" y="1019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7 w 7"/>
                    <a:gd name="T5" fmla="*/ 0 h 45"/>
                    <a:gd name="T6" fmla="*/ 7 w 7"/>
                    <a:gd name="T7" fmla="*/ 0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1" name="Freeform 1356"/>
                <p:cNvSpPr>
                  <a:spLocks/>
                </p:cNvSpPr>
                <p:nvPr/>
              </p:nvSpPr>
              <p:spPr bwMode="auto">
                <a:xfrm>
                  <a:off x="3712" y="1019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7 w 7"/>
                    <a:gd name="T5" fmla="*/ 0 h 45"/>
                    <a:gd name="T6" fmla="*/ 7 w 7"/>
                    <a:gd name="T7" fmla="*/ 0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2" name="Freeform 1357"/>
                <p:cNvSpPr>
                  <a:spLocks/>
                </p:cNvSpPr>
                <p:nvPr/>
              </p:nvSpPr>
              <p:spPr bwMode="auto">
                <a:xfrm>
                  <a:off x="3712" y="1019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3" name="Freeform 1358"/>
                <p:cNvSpPr>
                  <a:spLocks/>
                </p:cNvSpPr>
                <p:nvPr/>
              </p:nvSpPr>
              <p:spPr bwMode="auto">
                <a:xfrm>
                  <a:off x="3712" y="1019"/>
                  <a:ext cx="3" cy="22"/>
                </a:xfrm>
                <a:custGeom>
                  <a:avLst/>
                  <a:gdLst>
                    <a:gd name="T0" fmla="*/ 0 w 7"/>
                    <a:gd name="T1" fmla="*/ 45 h 45"/>
                    <a:gd name="T2" fmla="*/ 0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7 w 7"/>
                    <a:gd name="T9" fmla="*/ 0 h 45"/>
                    <a:gd name="T10" fmla="*/ 0 w 7"/>
                    <a:gd name="T11" fmla="*/ 45 h 45"/>
                    <a:gd name="T12" fmla="*/ 0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7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4" name="Freeform 1359"/>
                <p:cNvSpPr>
                  <a:spLocks/>
                </p:cNvSpPr>
                <p:nvPr/>
              </p:nvSpPr>
              <p:spPr bwMode="auto">
                <a:xfrm>
                  <a:off x="3679" y="992"/>
                  <a:ext cx="29" cy="68"/>
                </a:xfrm>
                <a:custGeom>
                  <a:avLst/>
                  <a:gdLst>
                    <a:gd name="T0" fmla="*/ 59 w 59"/>
                    <a:gd name="T1" fmla="*/ 0 h 134"/>
                    <a:gd name="T2" fmla="*/ 59 w 59"/>
                    <a:gd name="T3" fmla="*/ 0 h 134"/>
                    <a:gd name="T4" fmla="*/ 0 w 59"/>
                    <a:gd name="T5" fmla="*/ 127 h 134"/>
                    <a:gd name="T6" fmla="*/ 0 w 59"/>
                    <a:gd name="T7" fmla="*/ 127 h 134"/>
                    <a:gd name="T8" fmla="*/ 44 w 59"/>
                    <a:gd name="T9" fmla="*/ 134 h 134"/>
                    <a:gd name="T10" fmla="*/ 59 w 59"/>
                    <a:gd name="T11" fmla="*/ 0 h 134"/>
                    <a:gd name="T12" fmla="*/ 59 w 59"/>
                    <a:gd name="T1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34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27"/>
                      </a:lnTo>
                      <a:lnTo>
                        <a:pt x="0" y="127"/>
                      </a:lnTo>
                      <a:lnTo>
                        <a:pt x="44" y="134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5" name="Freeform 1360"/>
                <p:cNvSpPr>
                  <a:spLocks/>
                </p:cNvSpPr>
                <p:nvPr/>
              </p:nvSpPr>
              <p:spPr bwMode="auto">
                <a:xfrm>
                  <a:off x="3679" y="992"/>
                  <a:ext cx="29" cy="68"/>
                </a:xfrm>
                <a:custGeom>
                  <a:avLst/>
                  <a:gdLst>
                    <a:gd name="T0" fmla="*/ 59 w 59"/>
                    <a:gd name="T1" fmla="*/ 0 h 134"/>
                    <a:gd name="T2" fmla="*/ 59 w 59"/>
                    <a:gd name="T3" fmla="*/ 0 h 134"/>
                    <a:gd name="T4" fmla="*/ 0 w 59"/>
                    <a:gd name="T5" fmla="*/ 127 h 134"/>
                    <a:gd name="T6" fmla="*/ 0 w 59"/>
                    <a:gd name="T7" fmla="*/ 127 h 134"/>
                    <a:gd name="T8" fmla="*/ 44 w 59"/>
                    <a:gd name="T9" fmla="*/ 134 h 134"/>
                    <a:gd name="T10" fmla="*/ 59 w 59"/>
                    <a:gd name="T11" fmla="*/ 0 h 134"/>
                    <a:gd name="T12" fmla="*/ 59 w 59"/>
                    <a:gd name="T1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34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27"/>
                      </a:lnTo>
                      <a:lnTo>
                        <a:pt x="0" y="127"/>
                      </a:lnTo>
                      <a:lnTo>
                        <a:pt x="44" y="134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6" name="Freeform 1361"/>
                <p:cNvSpPr>
                  <a:spLocks/>
                </p:cNvSpPr>
                <p:nvPr/>
              </p:nvSpPr>
              <p:spPr bwMode="auto">
                <a:xfrm>
                  <a:off x="3679" y="988"/>
                  <a:ext cx="29" cy="68"/>
                </a:xfrm>
                <a:custGeom>
                  <a:avLst/>
                  <a:gdLst>
                    <a:gd name="T0" fmla="*/ 59 w 59"/>
                    <a:gd name="T1" fmla="*/ 8 h 135"/>
                    <a:gd name="T2" fmla="*/ 59 w 59"/>
                    <a:gd name="T3" fmla="*/ 8 h 135"/>
                    <a:gd name="T4" fmla="*/ 7 w 59"/>
                    <a:gd name="T5" fmla="*/ 0 h 135"/>
                    <a:gd name="T6" fmla="*/ 7 w 59"/>
                    <a:gd name="T7" fmla="*/ 0 h 135"/>
                    <a:gd name="T8" fmla="*/ 0 w 59"/>
                    <a:gd name="T9" fmla="*/ 135 h 135"/>
                    <a:gd name="T10" fmla="*/ 59 w 59"/>
                    <a:gd name="T11" fmla="*/ 8 h 135"/>
                    <a:gd name="T12" fmla="*/ 59 w 59"/>
                    <a:gd name="T13" fmla="*/ 8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35">
                      <a:moveTo>
                        <a:pt x="59" y="8"/>
                      </a:moveTo>
                      <a:lnTo>
                        <a:pt x="59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135"/>
                      </a:lnTo>
                      <a:lnTo>
                        <a:pt x="59" y="8"/>
                      </a:lnTo>
                      <a:lnTo>
                        <a:pt x="59" y="8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7" name="Freeform 1362"/>
                <p:cNvSpPr>
                  <a:spLocks/>
                </p:cNvSpPr>
                <p:nvPr/>
              </p:nvSpPr>
              <p:spPr bwMode="auto">
                <a:xfrm>
                  <a:off x="3679" y="988"/>
                  <a:ext cx="29" cy="68"/>
                </a:xfrm>
                <a:custGeom>
                  <a:avLst/>
                  <a:gdLst>
                    <a:gd name="T0" fmla="*/ 59 w 59"/>
                    <a:gd name="T1" fmla="*/ 8 h 135"/>
                    <a:gd name="T2" fmla="*/ 59 w 59"/>
                    <a:gd name="T3" fmla="*/ 8 h 135"/>
                    <a:gd name="T4" fmla="*/ 7 w 59"/>
                    <a:gd name="T5" fmla="*/ 0 h 135"/>
                    <a:gd name="T6" fmla="*/ 7 w 59"/>
                    <a:gd name="T7" fmla="*/ 0 h 135"/>
                    <a:gd name="T8" fmla="*/ 0 w 59"/>
                    <a:gd name="T9" fmla="*/ 135 h 135"/>
                    <a:gd name="T10" fmla="*/ 59 w 59"/>
                    <a:gd name="T11" fmla="*/ 8 h 135"/>
                    <a:gd name="T12" fmla="*/ 59 w 59"/>
                    <a:gd name="T13" fmla="*/ 8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35">
                      <a:moveTo>
                        <a:pt x="59" y="8"/>
                      </a:moveTo>
                      <a:lnTo>
                        <a:pt x="59" y="8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135"/>
                      </a:lnTo>
                      <a:lnTo>
                        <a:pt x="59" y="8"/>
                      </a:lnTo>
                      <a:lnTo>
                        <a:pt x="59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8" name="Freeform 1363"/>
                <p:cNvSpPr>
                  <a:spLocks/>
                </p:cNvSpPr>
                <p:nvPr/>
              </p:nvSpPr>
              <p:spPr bwMode="auto">
                <a:xfrm>
                  <a:off x="3653" y="988"/>
                  <a:ext cx="29" cy="68"/>
                </a:xfrm>
                <a:custGeom>
                  <a:avLst/>
                  <a:gdLst>
                    <a:gd name="T0" fmla="*/ 58 w 58"/>
                    <a:gd name="T1" fmla="*/ 0 h 135"/>
                    <a:gd name="T2" fmla="*/ 58 w 58"/>
                    <a:gd name="T3" fmla="*/ 0 h 135"/>
                    <a:gd name="T4" fmla="*/ 0 w 58"/>
                    <a:gd name="T5" fmla="*/ 135 h 135"/>
                    <a:gd name="T6" fmla="*/ 0 w 58"/>
                    <a:gd name="T7" fmla="*/ 135 h 135"/>
                    <a:gd name="T8" fmla="*/ 51 w 58"/>
                    <a:gd name="T9" fmla="*/ 135 h 135"/>
                    <a:gd name="T10" fmla="*/ 58 w 58"/>
                    <a:gd name="T11" fmla="*/ 0 h 135"/>
                    <a:gd name="T12" fmla="*/ 58 w 58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35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0" y="135"/>
                      </a:lnTo>
                      <a:lnTo>
                        <a:pt x="0" y="135"/>
                      </a:lnTo>
                      <a:lnTo>
                        <a:pt x="51" y="135"/>
                      </a:lnTo>
                      <a:lnTo>
                        <a:pt x="58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9" name="Freeform 1364"/>
                <p:cNvSpPr>
                  <a:spLocks/>
                </p:cNvSpPr>
                <p:nvPr/>
              </p:nvSpPr>
              <p:spPr bwMode="auto">
                <a:xfrm>
                  <a:off x="3653" y="988"/>
                  <a:ext cx="29" cy="68"/>
                </a:xfrm>
                <a:custGeom>
                  <a:avLst/>
                  <a:gdLst>
                    <a:gd name="T0" fmla="*/ 58 w 58"/>
                    <a:gd name="T1" fmla="*/ 0 h 135"/>
                    <a:gd name="T2" fmla="*/ 58 w 58"/>
                    <a:gd name="T3" fmla="*/ 0 h 135"/>
                    <a:gd name="T4" fmla="*/ 0 w 58"/>
                    <a:gd name="T5" fmla="*/ 135 h 135"/>
                    <a:gd name="T6" fmla="*/ 0 w 58"/>
                    <a:gd name="T7" fmla="*/ 135 h 135"/>
                    <a:gd name="T8" fmla="*/ 51 w 58"/>
                    <a:gd name="T9" fmla="*/ 135 h 135"/>
                    <a:gd name="T10" fmla="*/ 58 w 58"/>
                    <a:gd name="T11" fmla="*/ 0 h 135"/>
                    <a:gd name="T12" fmla="*/ 58 w 58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35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0" y="135"/>
                      </a:lnTo>
                      <a:lnTo>
                        <a:pt x="0" y="135"/>
                      </a:lnTo>
                      <a:lnTo>
                        <a:pt x="51" y="135"/>
                      </a:lnTo>
                      <a:lnTo>
                        <a:pt x="58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0" name="Freeform 1365"/>
                <p:cNvSpPr>
                  <a:spLocks/>
                </p:cNvSpPr>
                <p:nvPr/>
              </p:nvSpPr>
              <p:spPr bwMode="auto">
                <a:xfrm>
                  <a:off x="3653" y="988"/>
                  <a:ext cx="29" cy="68"/>
                </a:xfrm>
                <a:custGeom>
                  <a:avLst/>
                  <a:gdLst>
                    <a:gd name="T0" fmla="*/ 58 w 58"/>
                    <a:gd name="T1" fmla="*/ 0 h 135"/>
                    <a:gd name="T2" fmla="*/ 58 w 58"/>
                    <a:gd name="T3" fmla="*/ 0 h 135"/>
                    <a:gd name="T4" fmla="*/ 15 w 58"/>
                    <a:gd name="T5" fmla="*/ 0 h 135"/>
                    <a:gd name="T6" fmla="*/ 15 w 58"/>
                    <a:gd name="T7" fmla="*/ 0 h 135"/>
                    <a:gd name="T8" fmla="*/ 0 w 58"/>
                    <a:gd name="T9" fmla="*/ 135 h 135"/>
                    <a:gd name="T10" fmla="*/ 58 w 58"/>
                    <a:gd name="T11" fmla="*/ 0 h 135"/>
                    <a:gd name="T12" fmla="*/ 58 w 58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35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0" y="135"/>
                      </a:lnTo>
                      <a:lnTo>
                        <a:pt x="58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1" name="Freeform 1366"/>
                <p:cNvSpPr>
                  <a:spLocks/>
                </p:cNvSpPr>
                <p:nvPr/>
              </p:nvSpPr>
              <p:spPr bwMode="auto">
                <a:xfrm>
                  <a:off x="3653" y="988"/>
                  <a:ext cx="29" cy="68"/>
                </a:xfrm>
                <a:custGeom>
                  <a:avLst/>
                  <a:gdLst>
                    <a:gd name="T0" fmla="*/ 58 w 58"/>
                    <a:gd name="T1" fmla="*/ 0 h 135"/>
                    <a:gd name="T2" fmla="*/ 58 w 58"/>
                    <a:gd name="T3" fmla="*/ 0 h 135"/>
                    <a:gd name="T4" fmla="*/ 15 w 58"/>
                    <a:gd name="T5" fmla="*/ 0 h 135"/>
                    <a:gd name="T6" fmla="*/ 15 w 58"/>
                    <a:gd name="T7" fmla="*/ 0 h 135"/>
                    <a:gd name="T8" fmla="*/ 0 w 58"/>
                    <a:gd name="T9" fmla="*/ 135 h 135"/>
                    <a:gd name="T10" fmla="*/ 58 w 58"/>
                    <a:gd name="T11" fmla="*/ 0 h 135"/>
                    <a:gd name="T12" fmla="*/ 58 w 58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35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0" y="135"/>
                      </a:lnTo>
                      <a:lnTo>
                        <a:pt x="58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2" name="Freeform 1367"/>
                <p:cNvSpPr>
                  <a:spLocks/>
                </p:cNvSpPr>
                <p:nvPr/>
              </p:nvSpPr>
              <p:spPr bwMode="auto">
                <a:xfrm>
                  <a:off x="3645" y="1011"/>
                  <a:ext cx="4" cy="23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7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3" name="Freeform 1368"/>
                <p:cNvSpPr>
                  <a:spLocks/>
                </p:cNvSpPr>
                <p:nvPr/>
              </p:nvSpPr>
              <p:spPr bwMode="auto">
                <a:xfrm>
                  <a:off x="3645" y="1011"/>
                  <a:ext cx="4" cy="23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7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4" name="Freeform 1369"/>
                <p:cNvSpPr>
                  <a:spLocks/>
                </p:cNvSpPr>
                <p:nvPr/>
              </p:nvSpPr>
              <p:spPr bwMode="auto">
                <a:xfrm>
                  <a:off x="3645" y="1011"/>
                  <a:ext cx="4" cy="23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5" name="Freeform 1370"/>
                <p:cNvSpPr>
                  <a:spLocks/>
                </p:cNvSpPr>
                <p:nvPr/>
              </p:nvSpPr>
              <p:spPr bwMode="auto">
                <a:xfrm>
                  <a:off x="3645" y="1011"/>
                  <a:ext cx="4" cy="23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6" name="Freeform 1371"/>
                <p:cNvSpPr>
                  <a:spLocks/>
                </p:cNvSpPr>
                <p:nvPr/>
              </p:nvSpPr>
              <p:spPr bwMode="auto">
                <a:xfrm>
                  <a:off x="3645" y="1011"/>
                  <a:ext cx="4" cy="23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7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7" name="Freeform 1372"/>
                <p:cNvSpPr>
                  <a:spLocks/>
                </p:cNvSpPr>
                <p:nvPr/>
              </p:nvSpPr>
              <p:spPr bwMode="auto">
                <a:xfrm>
                  <a:off x="3645" y="1011"/>
                  <a:ext cx="4" cy="23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7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8" name="Freeform 1373"/>
                <p:cNvSpPr>
                  <a:spLocks/>
                </p:cNvSpPr>
                <p:nvPr/>
              </p:nvSpPr>
              <p:spPr bwMode="auto">
                <a:xfrm>
                  <a:off x="3645" y="1011"/>
                  <a:ext cx="4" cy="23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9" name="Freeform 1374"/>
                <p:cNvSpPr>
                  <a:spLocks/>
                </p:cNvSpPr>
                <p:nvPr/>
              </p:nvSpPr>
              <p:spPr bwMode="auto">
                <a:xfrm>
                  <a:off x="3645" y="1011"/>
                  <a:ext cx="4" cy="23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45 h 45"/>
                    <a:gd name="T6" fmla="*/ 0 w 7"/>
                    <a:gd name="T7" fmla="*/ 45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0" name="Freeform 1375"/>
                <p:cNvSpPr>
                  <a:spLocks/>
                </p:cNvSpPr>
                <p:nvPr/>
              </p:nvSpPr>
              <p:spPr bwMode="auto">
                <a:xfrm>
                  <a:off x="3620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0 h 59"/>
                    <a:gd name="T6" fmla="*/ 0 w 22"/>
                    <a:gd name="T7" fmla="*/ 0 h 59"/>
                    <a:gd name="T8" fmla="*/ 22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1" name="Freeform 1376"/>
                <p:cNvSpPr>
                  <a:spLocks/>
                </p:cNvSpPr>
                <p:nvPr/>
              </p:nvSpPr>
              <p:spPr bwMode="auto">
                <a:xfrm>
                  <a:off x="3620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0 h 59"/>
                    <a:gd name="T6" fmla="*/ 0 w 22"/>
                    <a:gd name="T7" fmla="*/ 0 h 59"/>
                    <a:gd name="T8" fmla="*/ 22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2" name="Freeform 1377"/>
                <p:cNvSpPr>
                  <a:spLocks/>
                </p:cNvSpPr>
                <p:nvPr/>
              </p:nvSpPr>
              <p:spPr bwMode="auto">
                <a:xfrm>
                  <a:off x="3620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59 h 59"/>
                    <a:gd name="T6" fmla="*/ 0 w 22"/>
                    <a:gd name="T7" fmla="*/ 59 h 59"/>
                    <a:gd name="T8" fmla="*/ 0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3" name="Freeform 1378"/>
                <p:cNvSpPr>
                  <a:spLocks/>
                </p:cNvSpPr>
                <p:nvPr/>
              </p:nvSpPr>
              <p:spPr bwMode="auto">
                <a:xfrm>
                  <a:off x="3620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59 h 59"/>
                    <a:gd name="T6" fmla="*/ 0 w 22"/>
                    <a:gd name="T7" fmla="*/ 59 h 59"/>
                    <a:gd name="T8" fmla="*/ 0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4" name="Freeform 1379"/>
                <p:cNvSpPr>
                  <a:spLocks/>
                </p:cNvSpPr>
                <p:nvPr/>
              </p:nvSpPr>
              <p:spPr bwMode="auto">
                <a:xfrm>
                  <a:off x="3612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  <a:gd name="T3" fmla="*/ 0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5" name="Freeform 1380"/>
                <p:cNvSpPr>
                  <a:spLocks/>
                </p:cNvSpPr>
                <p:nvPr/>
              </p:nvSpPr>
              <p:spPr bwMode="auto">
                <a:xfrm>
                  <a:off x="3612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  <a:gd name="T3" fmla="*/ 0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6" name="Freeform 1381"/>
                <p:cNvSpPr>
                  <a:spLocks/>
                </p:cNvSpPr>
                <p:nvPr/>
              </p:nvSpPr>
              <p:spPr bwMode="auto">
                <a:xfrm>
                  <a:off x="3612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45 h 45"/>
                    <a:gd name="T3" fmla="*/ 45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7" name="Freeform 1382"/>
                <p:cNvSpPr>
                  <a:spLocks/>
                </p:cNvSpPr>
                <p:nvPr/>
              </p:nvSpPr>
              <p:spPr bwMode="auto">
                <a:xfrm>
                  <a:off x="3612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45 h 45"/>
                    <a:gd name="T3" fmla="*/ 45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8" name="Freeform 1383"/>
                <p:cNvSpPr>
                  <a:spLocks/>
                </p:cNvSpPr>
                <p:nvPr/>
              </p:nvSpPr>
              <p:spPr bwMode="auto">
                <a:xfrm>
                  <a:off x="3612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  <a:gd name="T3" fmla="*/ 0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9" name="Freeform 1384"/>
                <p:cNvSpPr>
                  <a:spLocks/>
                </p:cNvSpPr>
                <p:nvPr/>
              </p:nvSpPr>
              <p:spPr bwMode="auto">
                <a:xfrm>
                  <a:off x="3612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  <a:gd name="T3" fmla="*/ 0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0" name="Freeform 1385"/>
                <p:cNvSpPr>
                  <a:spLocks/>
                </p:cNvSpPr>
                <p:nvPr/>
              </p:nvSpPr>
              <p:spPr bwMode="auto">
                <a:xfrm>
                  <a:off x="3612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45 h 45"/>
                    <a:gd name="T3" fmla="*/ 45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1" name="Freeform 1386"/>
                <p:cNvSpPr>
                  <a:spLocks/>
                </p:cNvSpPr>
                <p:nvPr/>
              </p:nvSpPr>
              <p:spPr bwMode="auto">
                <a:xfrm>
                  <a:off x="3612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45 h 45"/>
                    <a:gd name="T3" fmla="*/ 45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2" name="Freeform 1387"/>
                <p:cNvSpPr>
                  <a:spLocks/>
                </p:cNvSpPr>
                <p:nvPr/>
              </p:nvSpPr>
              <p:spPr bwMode="auto">
                <a:xfrm>
                  <a:off x="3597" y="1007"/>
                  <a:ext cx="8" cy="30"/>
                </a:xfrm>
                <a:custGeom>
                  <a:avLst/>
                  <a:gdLst>
                    <a:gd name="T0" fmla="*/ 15 w 15"/>
                    <a:gd name="T1" fmla="*/ 59 h 59"/>
                    <a:gd name="T2" fmla="*/ 15 w 15"/>
                    <a:gd name="T3" fmla="*/ 59 h 59"/>
                    <a:gd name="T4" fmla="*/ 0 w 15"/>
                    <a:gd name="T5" fmla="*/ 0 h 59"/>
                    <a:gd name="T6" fmla="*/ 0 w 15"/>
                    <a:gd name="T7" fmla="*/ 0 h 59"/>
                    <a:gd name="T8" fmla="*/ 15 w 15"/>
                    <a:gd name="T9" fmla="*/ 0 h 59"/>
                    <a:gd name="T10" fmla="*/ 15 w 15"/>
                    <a:gd name="T11" fmla="*/ 59 h 59"/>
                    <a:gd name="T12" fmla="*/ 15 w 15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3" name="Freeform 1388"/>
                <p:cNvSpPr>
                  <a:spLocks/>
                </p:cNvSpPr>
                <p:nvPr/>
              </p:nvSpPr>
              <p:spPr bwMode="auto">
                <a:xfrm>
                  <a:off x="3597" y="1007"/>
                  <a:ext cx="8" cy="30"/>
                </a:xfrm>
                <a:custGeom>
                  <a:avLst/>
                  <a:gdLst>
                    <a:gd name="T0" fmla="*/ 15 w 15"/>
                    <a:gd name="T1" fmla="*/ 59 h 59"/>
                    <a:gd name="T2" fmla="*/ 15 w 15"/>
                    <a:gd name="T3" fmla="*/ 59 h 59"/>
                    <a:gd name="T4" fmla="*/ 0 w 15"/>
                    <a:gd name="T5" fmla="*/ 0 h 59"/>
                    <a:gd name="T6" fmla="*/ 0 w 15"/>
                    <a:gd name="T7" fmla="*/ 0 h 59"/>
                    <a:gd name="T8" fmla="*/ 15 w 15"/>
                    <a:gd name="T9" fmla="*/ 0 h 59"/>
                    <a:gd name="T10" fmla="*/ 15 w 15"/>
                    <a:gd name="T11" fmla="*/ 59 h 59"/>
                    <a:gd name="T12" fmla="*/ 15 w 15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4" name="Freeform 1389"/>
                <p:cNvSpPr>
                  <a:spLocks/>
                </p:cNvSpPr>
                <p:nvPr/>
              </p:nvSpPr>
              <p:spPr bwMode="auto">
                <a:xfrm>
                  <a:off x="3597" y="1007"/>
                  <a:ext cx="8" cy="30"/>
                </a:xfrm>
                <a:custGeom>
                  <a:avLst/>
                  <a:gdLst>
                    <a:gd name="T0" fmla="*/ 15 w 15"/>
                    <a:gd name="T1" fmla="*/ 59 h 59"/>
                    <a:gd name="T2" fmla="*/ 15 w 15"/>
                    <a:gd name="T3" fmla="*/ 59 h 59"/>
                    <a:gd name="T4" fmla="*/ 0 w 15"/>
                    <a:gd name="T5" fmla="*/ 59 h 59"/>
                    <a:gd name="T6" fmla="*/ 0 w 15"/>
                    <a:gd name="T7" fmla="*/ 59 h 59"/>
                    <a:gd name="T8" fmla="*/ 0 w 15"/>
                    <a:gd name="T9" fmla="*/ 0 h 59"/>
                    <a:gd name="T10" fmla="*/ 15 w 15"/>
                    <a:gd name="T11" fmla="*/ 59 h 59"/>
                    <a:gd name="T12" fmla="*/ 15 w 15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5" name="Freeform 1390"/>
                <p:cNvSpPr>
                  <a:spLocks/>
                </p:cNvSpPr>
                <p:nvPr/>
              </p:nvSpPr>
              <p:spPr bwMode="auto">
                <a:xfrm>
                  <a:off x="3597" y="1007"/>
                  <a:ext cx="8" cy="30"/>
                </a:xfrm>
                <a:custGeom>
                  <a:avLst/>
                  <a:gdLst>
                    <a:gd name="T0" fmla="*/ 15 w 15"/>
                    <a:gd name="T1" fmla="*/ 59 h 59"/>
                    <a:gd name="T2" fmla="*/ 15 w 15"/>
                    <a:gd name="T3" fmla="*/ 59 h 59"/>
                    <a:gd name="T4" fmla="*/ 0 w 15"/>
                    <a:gd name="T5" fmla="*/ 59 h 59"/>
                    <a:gd name="T6" fmla="*/ 0 w 15"/>
                    <a:gd name="T7" fmla="*/ 59 h 59"/>
                    <a:gd name="T8" fmla="*/ 0 w 15"/>
                    <a:gd name="T9" fmla="*/ 0 h 59"/>
                    <a:gd name="T10" fmla="*/ 15 w 15"/>
                    <a:gd name="T11" fmla="*/ 59 h 59"/>
                    <a:gd name="T12" fmla="*/ 15 w 15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6" name="Freeform 1391"/>
                <p:cNvSpPr>
                  <a:spLocks/>
                </p:cNvSpPr>
                <p:nvPr/>
              </p:nvSpPr>
              <p:spPr bwMode="auto">
                <a:xfrm>
                  <a:off x="3579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0 h 59"/>
                    <a:gd name="T6" fmla="*/ 0 w 22"/>
                    <a:gd name="T7" fmla="*/ 0 h 59"/>
                    <a:gd name="T8" fmla="*/ 22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7" name="Freeform 1392"/>
                <p:cNvSpPr>
                  <a:spLocks/>
                </p:cNvSpPr>
                <p:nvPr/>
              </p:nvSpPr>
              <p:spPr bwMode="auto">
                <a:xfrm>
                  <a:off x="3579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0 h 59"/>
                    <a:gd name="T6" fmla="*/ 0 w 22"/>
                    <a:gd name="T7" fmla="*/ 0 h 59"/>
                    <a:gd name="T8" fmla="*/ 22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8" name="Freeform 1393"/>
                <p:cNvSpPr>
                  <a:spLocks/>
                </p:cNvSpPr>
                <p:nvPr/>
              </p:nvSpPr>
              <p:spPr bwMode="auto">
                <a:xfrm>
                  <a:off x="3579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59 h 59"/>
                    <a:gd name="T6" fmla="*/ 0 w 22"/>
                    <a:gd name="T7" fmla="*/ 59 h 59"/>
                    <a:gd name="T8" fmla="*/ 0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9" name="Freeform 1394"/>
                <p:cNvSpPr>
                  <a:spLocks/>
                </p:cNvSpPr>
                <p:nvPr/>
              </p:nvSpPr>
              <p:spPr bwMode="auto">
                <a:xfrm>
                  <a:off x="3579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59 h 59"/>
                    <a:gd name="T6" fmla="*/ 0 w 22"/>
                    <a:gd name="T7" fmla="*/ 59 h 59"/>
                    <a:gd name="T8" fmla="*/ 0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0" name="Freeform 1395"/>
                <p:cNvSpPr>
                  <a:spLocks/>
                </p:cNvSpPr>
                <p:nvPr/>
              </p:nvSpPr>
              <p:spPr bwMode="auto">
                <a:xfrm>
                  <a:off x="3295" y="1007"/>
                  <a:ext cx="11" cy="30"/>
                </a:xfrm>
                <a:custGeom>
                  <a:avLst/>
                  <a:gdLst>
                    <a:gd name="T0" fmla="*/ 21 w 21"/>
                    <a:gd name="T1" fmla="*/ 59 h 59"/>
                    <a:gd name="T2" fmla="*/ 21 w 21"/>
                    <a:gd name="T3" fmla="*/ 59 h 59"/>
                    <a:gd name="T4" fmla="*/ 0 w 21"/>
                    <a:gd name="T5" fmla="*/ 0 h 59"/>
                    <a:gd name="T6" fmla="*/ 0 w 21"/>
                    <a:gd name="T7" fmla="*/ 0 h 59"/>
                    <a:gd name="T8" fmla="*/ 21 w 21"/>
                    <a:gd name="T9" fmla="*/ 0 h 59"/>
                    <a:gd name="T10" fmla="*/ 21 w 21"/>
                    <a:gd name="T11" fmla="*/ 59 h 59"/>
                    <a:gd name="T12" fmla="*/ 21 w 21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9">
                      <a:moveTo>
                        <a:pt x="21" y="59"/>
                      </a:moveTo>
                      <a:lnTo>
                        <a:pt x="21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1" y="0"/>
                      </a:lnTo>
                      <a:lnTo>
                        <a:pt x="21" y="59"/>
                      </a:lnTo>
                      <a:lnTo>
                        <a:pt x="21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1" name="Freeform 1396"/>
                <p:cNvSpPr>
                  <a:spLocks/>
                </p:cNvSpPr>
                <p:nvPr/>
              </p:nvSpPr>
              <p:spPr bwMode="auto">
                <a:xfrm>
                  <a:off x="3295" y="1007"/>
                  <a:ext cx="11" cy="30"/>
                </a:xfrm>
                <a:custGeom>
                  <a:avLst/>
                  <a:gdLst>
                    <a:gd name="T0" fmla="*/ 21 w 21"/>
                    <a:gd name="T1" fmla="*/ 59 h 59"/>
                    <a:gd name="T2" fmla="*/ 21 w 21"/>
                    <a:gd name="T3" fmla="*/ 59 h 59"/>
                    <a:gd name="T4" fmla="*/ 0 w 21"/>
                    <a:gd name="T5" fmla="*/ 0 h 59"/>
                    <a:gd name="T6" fmla="*/ 0 w 21"/>
                    <a:gd name="T7" fmla="*/ 0 h 59"/>
                    <a:gd name="T8" fmla="*/ 21 w 21"/>
                    <a:gd name="T9" fmla="*/ 0 h 59"/>
                    <a:gd name="T10" fmla="*/ 21 w 21"/>
                    <a:gd name="T11" fmla="*/ 59 h 59"/>
                    <a:gd name="T12" fmla="*/ 21 w 21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9">
                      <a:moveTo>
                        <a:pt x="21" y="59"/>
                      </a:moveTo>
                      <a:lnTo>
                        <a:pt x="21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1" y="0"/>
                      </a:lnTo>
                      <a:lnTo>
                        <a:pt x="21" y="59"/>
                      </a:lnTo>
                      <a:lnTo>
                        <a:pt x="21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2" name="Freeform 1397"/>
                <p:cNvSpPr>
                  <a:spLocks/>
                </p:cNvSpPr>
                <p:nvPr/>
              </p:nvSpPr>
              <p:spPr bwMode="auto">
                <a:xfrm>
                  <a:off x="3295" y="1007"/>
                  <a:ext cx="11" cy="30"/>
                </a:xfrm>
                <a:custGeom>
                  <a:avLst/>
                  <a:gdLst>
                    <a:gd name="T0" fmla="*/ 21 w 21"/>
                    <a:gd name="T1" fmla="*/ 59 h 59"/>
                    <a:gd name="T2" fmla="*/ 21 w 21"/>
                    <a:gd name="T3" fmla="*/ 59 h 59"/>
                    <a:gd name="T4" fmla="*/ 0 w 21"/>
                    <a:gd name="T5" fmla="*/ 59 h 59"/>
                    <a:gd name="T6" fmla="*/ 0 w 21"/>
                    <a:gd name="T7" fmla="*/ 59 h 59"/>
                    <a:gd name="T8" fmla="*/ 0 w 21"/>
                    <a:gd name="T9" fmla="*/ 0 h 59"/>
                    <a:gd name="T10" fmla="*/ 21 w 21"/>
                    <a:gd name="T11" fmla="*/ 59 h 59"/>
                    <a:gd name="T12" fmla="*/ 21 w 21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9">
                      <a:moveTo>
                        <a:pt x="21" y="59"/>
                      </a:moveTo>
                      <a:lnTo>
                        <a:pt x="21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21" y="59"/>
                      </a:lnTo>
                      <a:lnTo>
                        <a:pt x="21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3" name="Freeform 1398"/>
                <p:cNvSpPr>
                  <a:spLocks/>
                </p:cNvSpPr>
                <p:nvPr/>
              </p:nvSpPr>
              <p:spPr bwMode="auto">
                <a:xfrm>
                  <a:off x="3295" y="1007"/>
                  <a:ext cx="11" cy="30"/>
                </a:xfrm>
                <a:custGeom>
                  <a:avLst/>
                  <a:gdLst>
                    <a:gd name="T0" fmla="*/ 21 w 21"/>
                    <a:gd name="T1" fmla="*/ 59 h 59"/>
                    <a:gd name="T2" fmla="*/ 21 w 21"/>
                    <a:gd name="T3" fmla="*/ 59 h 59"/>
                    <a:gd name="T4" fmla="*/ 0 w 21"/>
                    <a:gd name="T5" fmla="*/ 59 h 59"/>
                    <a:gd name="T6" fmla="*/ 0 w 21"/>
                    <a:gd name="T7" fmla="*/ 59 h 59"/>
                    <a:gd name="T8" fmla="*/ 0 w 21"/>
                    <a:gd name="T9" fmla="*/ 0 h 59"/>
                    <a:gd name="T10" fmla="*/ 21 w 21"/>
                    <a:gd name="T11" fmla="*/ 59 h 59"/>
                    <a:gd name="T12" fmla="*/ 21 w 21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9">
                      <a:moveTo>
                        <a:pt x="21" y="59"/>
                      </a:moveTo>
                      <a:lnTo>
                        <a:pt x="21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21" y="59"/>
                      </a:lnTo>
                      <a:lnTo>
                        <a:pt x="21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4" name="Freeform 1399"/>
                <p:cNvSpPr>
                  <a:spLocks/>
                </p:cNvSpPr>
                <p:nvPr/>
              </p:nvSpPr>
              <p:spPr bwMode="auto">
                <a:xfrm>
                  <a:off x="3280" y="1007"/>
                  <a:ext cx="8" cy="30"/>
                </a:xfrm>
                <a:custGeom>
                  <a:avLst/>
                  <a:gdLst>
                    <a:gd name="T0" fmla="*/ 15 w 15"/>
                    <a:gd name="T1" fmla="*/ 59 h 59"/>
                    <a:gd name="T2" fmla="*/ 15 w 15"/>
                    <a:gd name="T3" fmla="*/ 59 h 59"/>
                    <a:gd name="T4" fmla="*/ 0 w 15"/>
                    <a:gd name="T5" fmla="*/ 0 h 59"/>
                    <a:gd name="T6" fmla="*/ 0 w 15"/>
                    <a:gd name="T7" fmla="*/ 0 h 59"/>
                    <a:gd name="T8" fmla="*/ 15 w 15"/>
                    <a:gd name="T9" fmla="*/ 0 h 59"/>
                    <a:gd name="T10" fmla="*/ 15 w 15"/>
                    <a:gd name="T11" fmla="*/ 59 h 59"/>
                    <a:gd name="T12" fmla="*/ 15 w 15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5" name="Freeform 1400"/>
                <p:cNvSpPr>
                  <a:spLocks/>
                </p:cNvSpPr>
                <p:nvPr/>
              </p:nvSpPr>
              <p:spPr bwMode="auto">
                <a:xfrm>
                  <a:off x="3280" y="1007"/>
                  <a:ext cx="8" cy="30"/>
                </a:xfrm>
                <a:custGeom>
                  <a:avLst/>
                  <a:gdLst>
                    <a:gd name="T0" fmla="*/ 15 w 15"/>
                    <a:gd name="T1" fmla="*/ 59 h 59"/>
                    <a:gd name="T2" fmla="*/ 15 w 15"/>
                    <a:gd name="T3" fmla="*/ 59 h 59"/>
                    <a:gd name="T4" fmla="*/ 0 w 15"/>
                    <a:gd name="T5" fmla="*/ 0 h 59"/>
                    <a:gd name="T6" fmla="*/ 0 w 15"/>
                    <a:gd name="T7" fmla="*/ 0 h 59"/>
                    <a:gd name="T8" fmla="*/ 15 w 15"/>
                    <a:gd name="T9" fmla="*/ 0 h 59"/>
                    <a:gd name="T10" fmla="*/ 15 w 15"/>
                    <a:gd name="T11" fmla="*/ 59 h 59"/>
                    <a:gd name="T12" fmla="*/ 15 w 15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6" name="Freeform 1401"/>
                <p:cNvSpPr>
                  <a:spLocks/>
                </p:cNvSpPr>
                <p:nvPr/>
              </p:nvSpPr>
              <p:spPr bwMode="auto">
                <a:xfrm>
                  <a:off x="3280" y="1007"/>
                  <a:ext cx="8" cy="30"/>
                </a:xfrm>
                <a:custGeom>
                  <a:avLst/>
                  <a:gdLst>
                    <a:gd name="T0" fmla="*/ 15 w 15"/>
                    <a:gd name="T1" fmla="*/ 59 h 59"/>
                    <a:gd name="T2" fmla="*/ 15 w 15"/>
                    <a:gd name="T3" fmla="*/ 59 h 59"/>
                    <a:gd name="T4" fmla="*/ 0 w 15"/>
                    <a:gd name="T5" fmla="*/ 59 h 59"/>
                    <a:gd name="T6" fmla="*/ 0 w 15"/>
                    <a:gd name="T7" fmla="*/ 59 h 59"/>
                    <a:gd name="T8" fmla="*/ 0 w 15"/>
                    <a:gd name="T9" fmla="*/ 0 h 59"/>
                    <a:gd name="T10" fmla="*/ 15 w 15"/>
                    <a:gd name="T11" fmla="*/ 59 h 59"/>
                    <a:gd name="T12" fmla="*/ 15 w 15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7" name="Freeform 1402"/>
                <p:cNvSpPr>
                  <a:spLocks/>
                </p:cNvSpPr>
                <p:nvPr/>
              </p:nvSpPr>
              <p:spPr bwMode="auto">
                <a:xfrm>
                  <a:off x="3280" y="1007"/>
                  <a:ext cx="8" cy="30"/>
                </a:xfrm>
                <a:custGeom>
                  <a:avLst/>
                  <a:gdLst>
                    <a:gd name="T0" fmla="*/ 15 w 15"/>
                    <a:gd name="T1" fmla="*/ 59 h 59"/>
                    <a:gd name="T2" fmla="*/ 15 w 15"/>
                    <a:gd name="T3" fmla="*/ 59 h 59"/>
                    <a:gd name="T4" fmla="*/ 0 w 15"/>
                    <a:gd name="T5" fmla="*/ 59 h 59"/>
                    <a:gd name="T6" fmla="*/ 0 w 15"/>
                    <a:gd name="T7" fmla="*/ 59 h 59"/>
                    <a:gd name="T8" fmla="*/ 0 w 15"/>
                    <a:gd name="T9" fmla="*/ 0 h 59"/>
                    <a:gd name="T10" fmla="*/ 15 w 15"/>
                    <a:gd name="T11" fmla="*/ 59 h 59"/>
                    <a:gd name="T12" fmla="*/ 15 w 15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15" y="59"/>
                      </a:moveTo>
                      <a:lnTo>
                        <a:pt x="15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8" name="Freeform 1403"/>
                <p:cNvSpPr>
                  <a:spLocks/>
                </p:cNvSpPr>
                <p:nvPr/>
              </p:nvSpPr>
              <p:spPr bwMode="auto">
                <a:xfrm>
                  <a:off x="3273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  <a:gd name="T3" fmla="*/ 0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9" name="Freeform 1404"/>
                <p:cNvSpPr>
                  <a:spLocks/>
                </p:cNvSpPr>
                <p:nvPr/>
              </p:nvSpPr>
              <p:spPr bwMode="auto">
                <a:xfrm>
                  <a:off x="3273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  <a:gd name="T3" fmla="*/ 0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0" name="Freeform 1405"/>
                <p:cNvSpPr>
                  <a:spLocks/>
                </p:cNvSpPr>
                <p:nvPr/>
              </p:nvSpPr>
              <p:spPr bwMode="auto">
                <a:xfrm>
                  <a:off x="3273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45 h 45"/>
                    <a:gd name="T3" fmla="*/ 45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1" name="Freeform 1406"/>
                <p:cNvSpPr>
                  <a:spLocks/>
                </p:cNvSpPr>
                <p:nvPr/>
              </p:nvSpPr>
              <p:spPr bwMode="auto">
                <a:xfrm>
                  <a:off x="3273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45 h 45"/>
                    <a:gd name="T3" fmla="*/ 45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2" name="Freeform 1407"/>
                <p:cNvSpPr>
                  <a:spLocks/>
                </p:cNvSpPr>
                <p:nvPr/>
              </p:nvSpPr>
              <p:spPr bwMode="auto">
                <a:xfrm>
                  <a:off x="3273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  <a:gd name="T3" fmla="*/ 0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3" name="Freeform 1408"/>
                <p:cNvSpPr>
                  <a:spLocks/>
                </p:cNvSpPr>
                <p:nvPr/>
              </p:nvSpPr>
              <p:spPr bwMode="auto">
                <a:xfrm>
                  <a:off x="3273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0 h 45"/>
                    <a:gd name="T3" fmla="*/ 0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4" name="Freeform 1409"/>
                <p:cNvSpPr>
                  <a:spLocks/>
                </p:cNvSpPr>
                <p:nvPr/>
              </p:nvSpPr>
              <p:spPr bwMode="auto">
                <a:xfrm>
                  <a:off x="3273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45 h 45"/>
                    <a:gd name="T3" fmla="*/ 45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5" name="Freeform 1410"/>
                <p:cNvSpPr>
                  <a:spLocks/>
                </p:cNvSpPr>
                <p:nvPr/>
              </p:nvSpPr>
              <p:spPr bwMode="auto">
                <a:xfrm>
                  <a:off x="3273" y="1011"/>
                  <a:ext cx="0" cy="23"/>
                </a:xfrm>
                <a:custGeom>
                  <a:avLst/>
                  <a:gdLst>
                    <a:gd name="T0" fmla="*/ 45 h 45"/>
                    <a:gd name="T1" fmla="*/ 45 h 45"/>
                    <a:gd name="T2" fmla="*/ 45 h 45"/>
                    <a:gd name="T3" fmla="*/ 45 h 45"/>
                    <a:gd name="T4" fmla="*/ 0 h 45"/>
                    <a:gd name="T5" fmla="*/ 45 h 45"/>
                    <a:gd name="T6" fmla="*/ 45 h 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5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69" name="Group 1612"/>
              <p:cNvGrpSpPr>
                <a:grpSpLocks/>
              </p:cNvGrpSpPr>
              <p:nvPr/>
            </p:nvGrpSpPr>
            <p:grpSpPr bwMode="auto">
              <a:xfrm>
                <a:off x="3327400" y="1577594"/>
                <a:ext cx="1474788" cy="838200"/>
                <a:chOff x="2336" y="988"/>
                <a:chExt cx="929" cy="528"/>
              </a:xfrm>
            </p:grpSpPr>
            <p:sp>
              <p:nvSpPr>
                <p:cNvPr id="706" name="Freeform 1412"/>
                <p:cNvSpPr>
                  <a:spLocks/>
                </p:cNvSpPr>
                <p:nvPr/>
              </p:nvSpPr>
              <p:spPr bwMode="auto">
                <a:xfrm>
                  <a:off x="3254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0 h 59"/>
                    <a:gd name="T6" fmla="*/ 0 w 22"/>
                    <a:gd name="T7" fmla="*/ 0 h 59"/>
                    <a:gd name="T8" fmla="*/ 22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7" name="Freeform 1413"/>
                <p:cNvSpPr>
                  <a:spLocks/>
                </p:cNvSpPr>
                <p:nvPr/>
              </p:nvSpPr>
              <p:spPr bwMode="auto">
                <a:xfrm>
                  <a:off x="3254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0 h 59"/>
                    <a:gd name="T6" fmla="*/ 0 w 22"/>
                    <a:gd name="T7" fmla="*/ 0 h 59"/>
                    <a:gd name="T8" fmla="*/ 22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8" name="Freeform 1414"/>
                <p:cNvSpPr>
                  <a:spLocks/>
                </p:cNvSpPr>
                <p:nvPr/>
              </p:nvSpPr>
              <p:spPr bwMode="auto">
                <a:xfrm>
                  <a:off x="3254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59 h 59"/>
                    <a:gd name="T6" fmla="*/ 0 w 22"/>
                    <a:gd name="T7" fmla="*/ 59 h 59"/>
                    <a:gd name="T8" fmla="*/ 0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9" name="Freeform 1415"/>
                <p:cNvSpPr>
                  <a:spLocks/>
                </p:cNvSpPr>
                <p:nvPr/>
              </p:nvSpPr>
              <p:spPr bwMode="auto">
                <a:xfrm>
                  <a:off x="3254" y="1007"/>
                  <a:ext cx="11" cy="30"/>
                </a:xfrm>
                <a:custGeom>
                  <a:avLst/>
                  <a:gdLst>
                    <a:gd name="T0" fmla="*/ 22 w 22"/>
                    <a:gd name="T1" fmla="*/ 59 h 59"/>
                    <a:gd name="T2" fmla="*/ 22 w 22"/>
                    <a:gd name="T3" fmla="*/ 59 h 59"/>
                    <a:gd name="T4" fmla="*/ 0 w 22"/>
                    <a:gd name="T5" fmla="*/ 59 h 59"/>
                    <a:gd name="T6" fmla="*/ 0 w 22"/>
                    <a:gd name="T7" fmla="*/ 59 h 59"/>
                    <a:gd name="T8" fmla="*/ 0 w 22"/>
                    <a:gd name="T9" fmla="*/ 0 h 59"/>
                    <a:gd name="T10" fmla="*/ 22 w 22"/>
                    <a:gd name="T11" fmla="*/ 59 h 59"/>
                    <a:gd name="T12" fmla="*/ 22 w 22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9">
                      <a:moveTo>
                        <a:pt x="22" y="59"/>
                      </a:moveTo>
                      <a:lnTo>
                        <a:pt x="22" y="59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0" y="0"/>
                      </a:lnTo>
                      <a:lnTo>
                        <a:pt x="22" y="59"/>
                      </a:lnTo>
                      <a:lnTo>
                        <a:pt x="22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0" name="Freeform 1416"/>
                <p:cNvSpPr>
                  <a:spLocks/>
                </p:cNvSpPr>
                <p:nvPr/>
              </p:nvSpPr>
              <p:spPr bwMode="auto">
                <a:xfrm>
                  <a:off x="3236" y="1011"/>
                  <a:ext cx="4" cy="23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0 h 45"/>
                    <a:gd name="T6" fmla="*/ 0 w 8"/>
                    <a:gd name="T7" fmla="*/ 0 h 45"/>
                    <a:gd name="T8" fmla="*/ 8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1" name="Freeform 1417"/>
                <p:cNvSpPr>
                  <a:spLocks/>
                </p:cNvSpPr>
                <p:nvPr/>
              </p:nvSpPr>
              <p:spPr bwMode="auto">
                <a:xfrm>
                  <a:off x="3236" y="1011"/>
                  <a:ext cx="4" cy="23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0 h 45"/>
                    <a:gd name="T6" fmla="*/ 0 w 8"/>
                    <a:gd name="T7" fmla="*/ 0 h 45"/>
                    <a:gd name="T8" fmla="*/ 8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2" name="Freeform 1418"/>
                <p:cNvSpPr>
                  <a:spLocks/>
                </p:cNvSpPr>
                <p:nvPr/>
              </p:nvSpPr>
              <p:spPr bwMode="auto">
                <a:xfrm>
                  <a:off x="3236" y="1011"/>
                  <a:ext cx="4" cy="23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45 h 45"/>
                    <a:gd name="T6" fmla="*/ 0 w 8"/>
                    <a:gd name="T7" fmla="*/ 45 h 45"/>
                    <a:gd name="T8" fmla="*/ 0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3" name="Freeform 1419"/>
                <p:cNvSpPr>
                  <a:spLocks/>
                </p:cNvSpPr>
                <p:nvPr/>
              </p:nvSpPr>
              <p:spPr bwMode="auto">
                <a:xfrm>
                  <a:off x="3236" y="1011"/>
                  <a:ext cx="4" cy="23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45 h 45"/>
                    <a:gd name="T6" fmla="*/ 0 w 8"/>
                    <a:gd name="T7" fmla="*/ 45 h 45"/>
                    <a:gd name="T8" fmla="*/ 0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4" name="Freeform 1420"/>
                <p:cNvSpPr>
                  <a:spLocks/>
                </p:cNvSpPr>
                <p:nvPr/>
              </p:nvSpPr>
              <p:spPr bwMode="auto">
                <a:xfrm>
                  <a:off x="3236" y="1011"/>
                  <a:ext cx="4" cy="23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0 h 45"/>
                    <a:gd name="T6" fmla="*/ 0 w 8"/>
                    <a:gd name="T7" fmla="*/ 0 h 45"/>
                    <a:gd name="T8" fmla="*/ 8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5" name="Freeform 1421"/>
                <p:cNvSpPr>
                  <a:spLocks/>
                </p:cNvSpPr>
                <p:nvPr/>
              </p:nvSpPr>
              <p:spPr bwMode="auto">
                <a:xfrm>
                  <a:off x="3236" y="1011"/>
                  <a:ext cx="4" cy="23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0 h 45"/>
                    <a:gd name="T6" fmla="*/ 0 w 8"/>
                    <a:gd name="T7" fmla="*/ 0 h 45"/>
                    <a:gd name="T8" fmla="*/ 8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6" name="Freeform 1422"/>
                <p:cNvSpPr>
                  <a:spLocks/>
                </p:cNvSpPr>
                <p:nvPr/>
              </p:nvSpPr>
              <p:spPr bwMode="auto">
                <a:xfrm>
                  <a:off x="3236" y="1011"/>
                  <a:ext cx="4" cy="23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45 h 45"/>
                    <a:gd name="T6" fmla="*/ 0 w 8"/>
                    <a:gd name="T7" fmla="*/ 45 h 45"/>
                    <a:gd name="T8" fmla="*/ 0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7" name="Freeform 1423"/>
                <p:cNvSpPr>
                  <a:spLocks/>
                </p:cNvSpPr>
                <p:nvPr/>
              </p:nvSpPr>
              <p:spPr bwMode="auto">
                <a:xfrm>
                  <a:off x="3236" y="1011"/>
                  <a:ext cx="4" cy="23"/>
                </a:xfrm>
                <a:custGeom>
                  <a:avLst/>
                  <a:gdLst>
                    <a:gd name="T0" fmla="*/ 8 w 8"/>
                    <a:gd name="T1" fmla="*/ 45 h 45"/>
                    <a:gd name="T2" fmla="*/ 8 w 8"/>
                    <a:gd name="T3" fmla="*/ 45 h 45"/>
                    <a:gd name="T4" fmla="*/ 0 w 8"/>
                    <a:gd name="T5" fmla="*/ 45 h 45"/>
                    <a:gd name="T6" fmla="*/ 0 w 8"/>
                    <a:gd name="T7" fmla="*/ 45 h 45"/>
                    <a:gd name="T8" fmla="*/ 0 w 8"/>
                    <a:gd name="T9" fmla="*/ 0 h 45"/>
                    <a:gd name="T10" fmla="*/ 8 w 8"/>
                    <a:gd name="T11" fmla="*/ 45 h 45"/>
                    <a:gd name="T12" fmla="*/ 8 w 8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8" y="45"/>
                      </a:moveTo>
                      <a:lnTo>
                        <a:pt x="8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8" name="Freeform 1424"/>
                <p:cNvSpPr>
                  <a:spLocks/>
                </p:cNvSpPr>
                <p:nvPr/>
              </p:nvSpPr>
              <p:spPr bwMode="auto">
                <a:xfrm>
                  <a:off x="3206" y="988"/>
                  <a:ext cx="26" cy="68"/>
                </a:xfrm>
                <a:custGeom>
                  <a:avLst/>
                  <a:gdLst>
                    <a:gd name="T0" fmla="*/ 36 w 51"/>
                    <a:gd name="T1" fmla="*/ 0 h 135"/>
                    <a:gd name="T2" fmla="*/ 36 w 51"/>
                    <a:gd name="T3" fmla="*/ 0 h 135"/>
                    <a:gd name="T4" fmla="*/ 0 w 51"/>
                    <a:gd name="T5" fmla="*/ 135 h 135"/>
                    <a:gd name="T6" fmla="*/ 0 w 51"/>
                    <a:gd name="T7" fmla="*/ 135 h 135"/>
                    <a:gd name="T8" fmla="*/ 51 w 51"/>
                    <a:gd name="T9" fmla="*/ 135 h 135"/>
                    <a:gd name="T10" fmla="*/ 36 w 51"/>
                    <a:gd name="T11" fmla="*/ 0 h 135"/>
                    <a:gd name="T12" fmla="*/ 36 w 51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35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135"/>
                      </a:lnTo>
                      <a:lnTo>
                        <a:pt x="0" y="135"/>
                      </a:lnTo>
                      <a:lnTo>
                        <a:pt x="51" y="135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9" name="Freeform 1425"/>
                <p:cNvSpPr>
                  <a:spLocks/>
                </p:cNvSpPr>
                <p:nvPr/>
              </p:nvSpPr>
              <p:spPr bwMode="auto">
                <a:xfrm>
                  <a:off x="3206" y="988"/>
                  <a:ext cx="26" cy="68"/>
                </a:xfrm>
                <a:custGeom>
                  <a:avLst/>
                  <a:gdLst>
                    <a:gd name="T0" fmla="*/ 36 w 51"/>
                    <a:gd name="T1" fmla="*/ 0 h 135"/>
                    <a:gd name="T2" fmla="*/ 36 w 51"/>
                    <a:gd name="T3" fmla="*/ 0 h 135"/>
                    <a:gd name="T4" fmla="*/ 0 w 51"/>
                    <a:gd name="T5" fmla="*/ 135 h 135"/>
                    <a:gd name="T6" fmla="*/ 0 w 51"/>
                    <a:gd name="T7" fmla="*/ 135 h 135"/>
                    <a:gd name="T8" fmla="*/ 51 w 51"/>
                    <a:gd name="T9" fmla="*/ 135 h 135"/>
                    <a:gd name="T10" fmla="*/ 36 w 51"/>
                    <a:gd name="T11" fmla="*/ 0 h 135"/>
                    <a:gd name="T12" fmla="*/ 36 w 51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35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135"/>
                      </a:lnTo>
                      <a:lnTo>
                        <a:pt x="0" y="135"/>
                      </a:lnTo>
                      <a:lnTo>
                        <a:pt x="51" y="135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0" name="Freeform 1426"/>
                <p:cNvSpPr>
                  <a:spLocks/>
                </p:cNvSpPr>
                <p:nvPr/>
              </p:nvSpPr>
              <p:spPr bwMode="auto">
                <a:xfrm>
                  <a:off x="3202" y="988"/>
                  <a:ext cx="23" cy="68"/>
                </a:xfrm>
                <a:custGeom>
                  <a:avLst/>
                  <a:gdLst>
                    <a:gd name="T0" fmla="*/ 44 w 44"/>
                    <a:gd name="T1" fmla="*/ 0 h 135"/>
                    <a:gd name="T2" fmla="*/ 44 w 44"/>
                    <a:gd name="T3" fmla="*/ 0 h 135"/>
                    <a:gd name="T4" fmla="*/ 0 w 44"/>
                    <a:gd name="T5" fmla="*/ 0 h 135"/>
                    <a:gd name="T6" fmla="*/ 0 w 44"/>
                    <a:gd name="T7" fmla="*/ 0 h 135"/>
                    <a:gd name="T8" fmla="*/ 8 w 44"/>
                    <a:gd name="T9" fmla="*/ 135 h 135"/>
                    <a:gd name="T10" fmla="*/ 44 w 44"/>
                    <a:gd name="T11" fmla="*/ 0 h 135"/>
                    <a:gd name="T12" fmla="*/ 44 w 44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3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135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1" name="Freeform 1427"/>
                <p:cNvSpPr>
                  <a:spLocks/>
                </p:cNvSpPr>
                <p:nvPr/>
              </p:nvSpPr>
              <p:spPr bwMode="auto">
                <a:xfrm>
                  <a:off x="3202" y="988"/>
                  <a:ext cx="23" cy="68"/>
                </a:xfrm>
                <a:custGeom>
                  <a:avLst/>
                  <a:gdLst>
                    <a:gd name="T0" fmla="*/ 44 w 44"/>
                    <a:gd name="T1" fmla="*/ 0 h 135"/>
                    <a:gd name="T2" fmla="*/ 44 w 44"/>
                    <a:gd name="T3" fmla="*/ 0 h 135"/>
                    <a:gd name="T4" fmla="*/ 0 w 44"/>
                    <a:gd name="T5" fmla="*/ 0 h 135"/>
                    <a:gd name="T6" fmla="*/ 0 w 44"/>
                    <a:gd name="T7" fmla="*/ 0 h 135"/>
                    <a:gd name="T8" fmla="*/ 8 w 44"/>
                    <a:gd name="T9" fmla="*/ 135 h 135"/>
                    <a:gd name="T10" fmla="*/ 44 w 44"/>
                    <a:gd name="T11" fmla="*/ 0 h 135"/>
                    <a:gd name="T12" fmla="*/ 44 w 44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3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135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2" name="Freeform 1428"/>
                <p:cNvSpPr>
                  <a:spLocks/>
                </p:cNvSpPr>
                <p:nvPr/>
              </p:nvSpPr>
              <p:spPr bwMode="auto">
                <a:xfrm>
                  <a:off x="3184" y="988"/>
                  <a:ext cx="22" cy="72"/>
                </a:xfrm>
                <a:custGeom>
                  <a:avLst/>
                  <a:gdLst>
                    <a:gd name="T0" fmla="*/ 36 w 44"/>
                    <a:gd name="T1" fmla="*/ 0 h 142"/>
                    <a:gd name="T2" fmla="*/ 36 w 44"/>
                    <a:gd name="T3" fmla="*/ 0 h 142"/>
                    <a:gd name="T4" fmla="*/ 0 w 44"/>
                    <a:gd name="T5" fmla="*/ 142 h 142"/>
                    <a:gd name="T6" fmla="*/ 0 w 44"/>
                    <a:gd name="T7" fmla="*/ 142 h 142"/>
                    <a:gd name="T8" fmla="*/ 44 w 44"/>
                    <a:gd name="T9" fmla="*/ 135 h 142"/>
                    <a:gd name="T10" fmla="*/ 36 w 44"/>
                    <a:gd name="T11" fmla="*/ 0 h 142"/>
                    <a:gd name="T12" fmla="*/ 36 w 44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2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44" y="135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3" name="Freeform 1429"/>
                <p:cNvSpPr>
                  <a:spLocks/>
                </p:cNvSpPr>
                <p:nvPr/>
              </p:nvSpPr>
              <p:spPr bwMode="auto">
                <a:xfrm>
                  <a:off x="3184" y="988"/>
                  <a:ext cx="22" cy="72"/>
                </a:xfrm>
                <a:custGeom>
                  <a:avLst/>
                  <a:gdLst>
                    <a:gd name="T0" fmla="*/ 36 w 44"/>
                    <a:gd name="T1" fmla="*/ 0 h 142"/>
                    <a:gd name="T2" fmla="*/ 36 w 44"/>
                    <a:gd name="T3" fmla="*/ 0 h 142"/>
                    <a:gd name="T4" fmla="*/ 0 w 44"/>
                    <a:gd name="T5" fmla="*/ 142 h 142"/>
                    <a:gd name="T6" fmla="*/ 0 w 44"/>
                    <a:gd name="T7" fmla="*/ 142 h 142"/>
                    <a:gd name="T8" fmla="*/ 44 w 44"/>
                    <a:gd name="T9" fmla="*/ 135 h 142"/>
                    <a:gd name="T10" fmla="*/ 36 w 44"/>
                    <a:gd name="T11" fmla="*/ 0 h 142"/>
                    <a:gd name="T12" fmla="*/ 36 w 44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2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44" y="135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4" name="Freeform 1430"/>
                <p:cNvSpPr>
                  <a:spLocks/>
                </p:cNvSpPr>
                <p:nvPr/>
              </p:nvSpPr>
              <p:spPr bwMode="auto">
                <a:xfrm>
                  <a:off x="3177" y="988"/>
                  <a:ext cx="25" cy="72"/>
                </a:xfrm>
                <a:custGeom>
                  <a:avLst/>
                  <a:gdLst>
                    <a:gd name="T0" fmla="*/ 51 w 51"/>
                    <a:gd name="T1" fmla="*/ 0 h 142"/>
                    <a:gd name="T2" fmla="*/ 51 w 51"/>
                    <a:gd name="T3" fmla="*/ 0 h 142"/>
                    <a:gd name="T4" fmla="*/ 0 w 51"/>
                    <a:gd name="T5" fmla="*/ 8 h 142"/>
                    <a:gd name="T6" fmla="*/ 0 w 51"/>
                    <a:gd name="T7" fmla="*/ 8 h 142"/>
                    <a:gd name="T8" fmla="*/ 15 w 51"/>
                    <a:gd name="T9" fmla="*/ 142 h 142"/>
                    <a:gd name="T10" fmla="*/ 51 w 51"/>
                    <a:gd name="T11" fmla="*/ 0 h 142"/>
                    <a:gd name="T12" fmla="*/ 51 w 5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42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5" y="142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5" name="Freeform 1431"/>
                <p:cNvSpPr>
                  <a:spLocks/>
                </p:cNvSpPr>
                <p:nvPr/>
              </p:nvSpPr>
              <p:spPr bwMode="auto">
                <a:xfrm>
                  <a:off x="3177" y="988"/>
                  <a:ext cx="25" cy="72"/>
                </a:xfrm>
                <a:custGeom>
                  <a:avLst/>
                  <a:gdLst>
                    <a:gd name="T0" fmla="*/ 51 w 51"/>
                    <a:gd name="T1" fmla="*/ 0 h 142"/>
                    <a:gd name="T2" fmla="*/ 51 w 51"/>
                    <a:gd name="T3" fmla="*/ 0 h 142"/>
                    <a:gd name="T4" fmla="*/ 0 w 51"/>
                    <a:gd name="T5" fmla="*/ 8 h 142"/>
                    <a:gd name="T6" fmla="*/ 0 w 51"/>
                    <a:gd name="T7" fmla="*/ 8 h 142"/>
                    <a:gd name="T8" fmla="*/ 15 w 51"/>
                    <a:gd name="T9" fmla="*/ 142 h 142"/>
                    <a:gd name="T10" fmla="*/ 51 w 51"/>
                    <a:gd name="T11" fmla="*/ 0 h 142"/>
                    <a:gd name="T12" fmla="*/ 51 w 5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42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5" y="142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6" name="Freeform 1432"/>
                <p:cNvSpPr>
                  <a:spLocks/>
                </p:cNvSpPr>
                <p:nvPr/>
              </p:nvSpPr>
              <p:spPr bwMode="auto">
                <a:xfrm>
                  <a:off x="3170" y="1019"/>
                  <a:ext cx="3" cy="22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7" name="Freeform 1433"/>
                <p:cNvSpPr>
                  <a:spLocks/>
                </p:cNvSpPr>
                <p:nvPr/>
              </p:nvSpPr>
              <p:spPr bwMode="auto">
                <a:xfrm>
                  <a:off x="3170" y="1019"/>
                  <a:ext cx="3" cy="22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8" name="Freeform 1434"/>
                <p:cNvSpPr>
                  <a:spLocks/>
                </p:cNvSpPr>
                <p:nvPr/>
              </p:nvSpPr>
              <p:spPr bwMode="auto">
                <a:xfrm>
                  <a:off x="3170" y="1019"/>
                  <a:ext cx="3" cy="22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9" name="Freeform 1435"/>
                <p:cNvSpPr>
                  <a:spLocks/>
                </p:cNvSpPr>
                <p:nvPr/>
              </p:nvSpPr>
              <p:spPr bwMode="auto">
                <a:xfrm>
                  <a:off x="3170" y="1019"/>
                  <a:ext cx="3" cy="22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0" name="Freeform 1436"/>
                <p:cNvSpPr>
                  <a:spLocks/>
                </p:cNvSpPr>
                <p:nvPr/>
              </p:nvSpPr>
              <p:spPr bwMode="auto">
                <a:xfrm>
                  <a:off x="3170" y="1019"/>
                  <a:ext cx="3" cy="22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1" name="Freeform 1437"/>
                <p:cNvSpPr>
                  <a:spLocks/>
                </p:cNvSpPr>
                <p:nvPr/>
              </p:nvSpPr>
              <p:spPr bwMode="auto">
                <a:xfrm>
                  <a:off x="3170" y="1019"/>
                  <a:ext cx="3" cy="22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0 w 7"/>
                    <a:gd name="T5" fmla="*/ 0 h 45"/>
                    <a:gd name="T6" fmla="*/ 0 w 7"/>
                    <a:gd name="T7" fmla="*/ 0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2" name="Freeform 1438"/>
                <p:cNvSpPr>
                  <a:spLocks/>
                </p:cNvSpPr>
                <p:nvPr/>
              </p:nvSpPr>
              <p:spPr bwMode="auto">
                <a:xfrm>
                  <a:off x="3170" y="1019"/>
                  <a:ext cx="3" cy="22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3" name="Freeform 1439"/>
                <p:cNvSpPr>
                  <a:spLocks/>
                </p:cNvSpPr>
                <p:nvPr/>
              </p:nvSpPr>
              <p:spPr bwMode="auto">
                <a:xfrm>
                  <a:off x="3170" y="1019"/>
                  <a:ext cx="3" cy="22"/>
                </a:xfrm>
                <a:custGeom>
                  <a:avLst/>
                  <a:gdLst>
                    <a:gd name="T0" fmla="*/ 7 w 7"/>
                    <a:gd name="T1" fmla="*/ 45 h 45"/>
                    <a:gd name="T2" fmla="*/ 7 w 7"/>
                    <a:gd name="T3" fmla="*/ 45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0 h 45"/>
                    <a:gd name="T10" fmla="*/ 7 w 7"/>
                    <a:gd name="T11" fmla="*/ 45 h 45"/>
                    <a:gd name="T12" fmla="*/ 7 w 7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45"/>
                      </a:move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4" name="Freeform 1440"/>
                <p:cNvSpPr>
                  <a:spLocks/>
                </p:cNvSpPr>
                <p:nvPr/>
              </p:nvSpPr>
              <p:spPr bwMode="auto">
                <a:xfrm>
                  <a:off x="3154" y="1019"/>
                  <a:ext cx="12" cy="26"/>
                </a:xfrm>
                <a:custGeom>
                  <a:avLst/>
                  <a:gdLst>
                    <a:gd name="T0" fmla="*/ 22 w 22"/>
                    <a:gd name="T1" fmla="*/ 52 h 52"/>
                    <a:gd name="T2" fmla="*/ 22 w 22"/>
                    <a:gd name="T3" fmla="*/ 52 h 52"/>
                    <a:gd name="T4" fmla="*/ 0 w 22"/>
                    <a:gd name="T5" fmla="*/ 0 h 52"/>
                    <a:gd name="T6" fmla="*/ 0 w 22"/>
                    <a:gd name="T7" fmla="*/ 0 h 52"/>
                    <a:gd name="T8" fmla="*/ 15 w 22"/>
                    <a:gd name="T9" fmla="*/ 0 h 52"/>
                    <a:gd name="T10" fmla="*/ 22 w 22"/>
                    <a:gd name="T11" fmla="*/ 52 h 52"/>
                    <a:gd name="T12" fmla="*/ 22 w 22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22" y="52"/>
                      </a:move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5" name="Freeform 1441"/>
                <p:cNvSpPr>
                  <a:spLocks/>
                </p:cNvSpPr>
                <p:nvPr/>
              </p:nvSpPr>
              <p:spPr bwMode="auto">
                <a:xfrm>
                  <a:off x="3154" y="1019"/>
                  <a:ext cx="12" cy="26"/>
                </a:xfrm>
                <a:custGeom>
                  <a:avLst/>
                  <a:gdLst>
                    <a:gd name="T0" fmla="*/ 22 w 22"/>
                    <a:gd name="T1" fmla="*/ 52 h 52"/>
                    <a:gd name="T2" fmla="*/ 22 w 22"/>
                    <a:gd name="T3" fmla="*/ 52 h 52"/>
                    <a:gd name="T4" fmla="*/ 0 w 22"/>
                    <a:gd name="T5" fmla="*/ 0 h 52"/>
                    <a:gd name="T6" fmla="*/ 0 w 22"/>
                    <a:gd name="T7" fmla="*/ 0 h 52"/>
                    <a:gd name="T8" fmla="*/ 15 w 22"/>
                    <a:gd name="T9" fmla="*/ 0 h 52"/>
                    <a:gd name="T10" fmla="*/ 22 w 22"/>
                    <a:gd name="T11" fmla="*/ 52 h 52"/>
                    <a:gd name="T12" fmla="*/ 22 w 22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22" y="52"/>
                      </a:move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6" name="Freeform 1442"/>
                <p:cNvSpPr>
                  <a:spLocks/>
                </p:cNvSpPr>
                <p:nvPr/>
              </p:nvSpPr>
              <p:spPr bwMode="auto">
                <a:xfrm>
                  <a:off x="3154" y="1019"/>
                  <a:ext cx="12" cy="26"/>
                </a:xfrm>
                <a:custGeom>
                  <a:avLst/>
                  <a:gdLst>
                    <a:gd name="T0" fmla="*/ 22 w 22"/>
                    <a:gd name="T1" fmla="*/ 52 h 52"/>
                    <a:gd name="T2" fmla="*/ 22 w 22"/>
                    <a:gd name="T3" fmla="*/ 52 h 52"/>
                    <a:gd name="T4" fmla="*/ 15 w 22"/>
                    <a:gd name="T5" fmla="*/ 52 h 52"/>
                    <a:gd name="T6" fmla="*/ 15 w 22"/>
                    <a:gd name="T7" fmla="*/ 52 h 52"/>
                    <a:gd name="T8" fmla="*/ 0 w 22"/>
                    <a:gd name="T9" fmla="*/ 0 h 52"/>
                    <a:gd name="T10" fmla="*/ 22 w 22"/>
                    <a:gd name="T11" fmla="*/ 52 h 52"/>
                    <a:gd name="T12" fmla="*/ 22 w 22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22" y="52"/>
                      </a:moveTo>
                      <a:lnTo>
                        <a:pt x="22" y="52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7" name="Freeform 1443"/>
                <p:cNvSpPr>
                  <a:spLocks/>
                </p:cNvSpPr>
                <p:nvPr/>
              </p:nvSpPr>
              <p:spPr bwMode="auto">
                <a:xfrm>
                  <a:off x="3154" y="1019"/>
                  <a:ext cx="12" cy="26"/>
                </a:xfrm>
                <a:custGeom>
                  <a:avLst/>
                  <a:gdLst>
                    <a:gd name="T0" fmla="*/ 22 w 22"/>
                    <a:gd name="T1" fmla="*/ 52 h 52"/>
                    <a:gd name="T2" fmla="*/ 22 w 22"/>
                    <a:gd name="T3" fmla="*/ 52 h 52"/>
                    <a:gd name="T4" fmla="*/ 15 w 22"/>
                    <a:gd name="T5" fmla="*/ 52 h 52"/>
                    <a:gd name="T6" fmla="*/ 15 w 22"/>
                    <a:gd name="T7" fmla="*/ 52 h 52"/>
                    <a:gd name="T8" fmla="*/ 0 w 22"/>
                    <a:gd name="T9" fmla="*/ 0 h 52"/>
                    <a:gd name="T10" fmla="*/ 22 w 22"/>
                    <a:gd name="T11" fmla="*/ 52 h 52"/>
                    <a:gd name="T12" fmla="*/ 22 w 22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22" y="52"/>
                      </a:moveTo>
                      <a:lnTo>
                        <a:pt x="22" y="52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8" name="Freeform 1444"/>
                <p:cNvSpPr>
                  <a:spLocks/>
                </p:cNvSpPr>
                <p:nvPr/>
              </p:nvSpPr>
              <p:spPr bwMode="auto">
                <a:xfrm>
                  <a:off x="3132" y="1023"/>
                  <a:ext cx="15" cy="26"/>
                </a:xfrm>
                <a:custGeom>
                  <a:avLst/>
                  <a:gdLst>
                    <a:gd name="T0" fmla="*/ 30 w 30"/>
                    <a:gd name="T1" fmla="*/ 52 h 52"/>
                    <a:gd name="T2" fmla="*/ 30 w 30"/>
                    <a:gd name="T3" fmla="*/ 52 h 52"/>
                    <a:gd name="T4" fmla="*/ 0 w 30"/>
                    <a:gd name="T5" fmla="*/ 0 h 52"/>
                    <a:gd name="T6" fmla="*/ 0 w 30"/>
                    <a:gd name="T7" fmla="*/ 0 h 52"/>
                    <a:gd name="T8" fmla="*/ 22 w 30"/>
                    <a:gd name="T9" fmla="*/ 0 h 52"/>
                    <a:gd name="T10" fmla="*/ 30 w 30"/>
                    <a:gd name="T11" fmla="*/ 52 h 52"/>
                    <a:gd name="T12" fmla="*/ 30 w 30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30" y="52"/>
                      </a:moveTo>
                      <a:lnTo>
                        <a:pt x="30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30" y="52"/>
                      </a:lnTo>
                      <a:lnTo>
                        <a:pt x="30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9" name="Freeform 1445"/>
                <p:cNvSpPr>
                  <a:spLocks/>
                </p:cNvSpPr>
                <p:nvPr/>
              </p:nvSpPr>
              <p:spPr bwMode="auto">
                <a:xfrm>
                  <a:off x="3132" y="1023"/>
                  <a:ext cx="15" cy="26"/>
                </a:xfrm>
                <a:custGeom>
                  <a:avLst/>
                  <a:gdLst>
                    <a:gd name="T0" fmla="*/ 30 w 30"/>
                    <a:gd name="T1" fmla="*/ 52 h 52"/>
                    <a:gd name="T2" fmla="*/ 30 w 30"/>
                    <a:gd name="T3" fmla="*/ 52 h 52"/>
                    <a:gd name="T4" fmla="*/ 0 w 30"/>
                    <a:gd name="T5" fmla="*/ 0 h 52"/>
                    <a:gd name="T6" fmla="*/ 0 w 30"/>
                    <a:gd name="T7" fmla="*/ 0 h 52"/>
                    <a:gd name="T8" fmla="*/ 22 w 30"/>
                    <a:gd name="T9" fmla="*/ 0 h 52"/>
                    <a:gd name="T10" fmla="*/ 30 w 30"/>
                    <a:gd name="T11" fmla="*/ 52 h 52"/>
                    <a:gd name="T12" fmla="*/ 30 w 30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30" y="52"/>
                      </a:moveTo>
                      <a:lnTo>
                        <a:pt x="30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30" y="52"/>
                      </a:lnTo>
                      <a:lnTo>
                        <a:pt x="30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0" name="Freeform 1446"/>
                <p:cNvSpPr>
                  <a:spLocks/>
                </p:cNvSpPr>
                <p:nvPr/>
              </p:nvSpPr>
              <p:spPr bwMode="auto">
                <a:xfrm>
                  <a:off x="3132" y="1023"/>
                  <a:ext cx="15" cy="26"/>
                </a:xfrm>
                <a:custGeom>
                  <a:avLst/>
                  <a:gdLst>
                    <a:gd name="T0" fmla="*/ 30 w 30"/>
                    <a:gd name="T1" fmla="*/ 52 h 52"/>
                    <a:gd name="T2" fmla="*/ 30 w 30"/>
                    <a:gd name="T3" fmla="*/ 52 h 52"/>
                    <a:gd name="T4" fmla="*/ 15 w 30"/>
                    <a:gd name="T5" fmla="*/ 52 h 52"/>
                    <a:gd name="T6" fmla="*/ 15 w 30"/>
                    <a:gd name="T7" fmla="*/ 52 h 52"/>
                    <a:gd name="T8" fmla="*/ 0 w 30"/>
                    <a:gd name="T9" fmla="*/ 0 h 52"/>
                    <a:gd name="T10" fmla="*/ 30 w 30"/>
                    <a:gd name="T11" fmla="*/ 52 h 52"/>
                    <a:gd name="T12" fmla="*/ 30 w 30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30" y="52"/>
                      </a:moveTo>
                      <a:lnTo>
                        <a:pt x="30" y="52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0"/>
                      </a:lnTo>
                      <a:lnTo>
                        <a:pt x="30" y="52"/>
                      </a:lnTo>
                      <a:lnTo>
                        <a:pt x="30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1" name="Freeform 1447"/>
                <p:cNvSpPr>
                  <a:spLocks/>
                </p:cNvSpPr>
                <p:nvPr/>
              </p:nvSpPr>
              <p:spPr bwMode="auto">
                <a:xfrm>
                  <a:off x="3132" y="1023"/>
                  <a:ext cx="15" cy="26"/>
                </a:xfrm>
                <a:custGeom>
                  <a:avLst/>
                  <a:gdLst>
                    <a:gd name="T0" fmla="*/ 30 w 30"/>
                    <a:gd name="T1" fmla="*/ 52 h 52"/>
                    <a:gd name="T2" fmla="*/ 30 w 30"/>
                    <a:gd name="T3" fmla="*/ 52 h 52"/>
                    <a:gd name="T4" fmla="*/ 15 w 30"/>
                    <a:gd name="T5" fmla="*/ 52 h 52"/>
                    <a:gd name="T6" fmla="*/ 15 w 30"/>
                    <a:gd name="T7" fmla="*/ 52 h 52"/>
                    <a:gd name="T8" fmla="*/ 0 w 30"/>
                    <a:gd name="T9" fmla="*/ 0 h 52"/>
                    <a:gd name="T10" fmla="*/ 30 w 30"/>
                    <a:gd name="T11" fmla="*/ 52 h 52"/>
                    <a:gd name="T12" fmla="*/ 30 w 30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30" y="52"/>
                      </a:moveTo>
                      <a:lnTo>
                        <a:pt x="30" y="52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0"/>
                      </a:lnTo>
                      <a:lnTo>
                        <a:pt x="30" y="52"/>
                      </a:lnTo>
                      <a:lnTo>
                        <a:pt x="30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2" name="Freeform 1448"/>
                <p:cNvSpPr>
                  <a:spLocks/>
                </p:cNvSpPr>
                <p:nvPr/>
              </p:nvSpPr>
              <p:spPr bwMode="auto">
                <a:xfrm>
                  <a:off x="3121" y="1026"/>
                  <a:ext cx="8" cy="23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0 w 15"/>
                    <a:gd name="T5" fmla="*/ 0 h 45"/>
                    <a:gd name="T6" fmla="*/ 0 w 15"/>
                    <a:gd name="T7" fmla="*/ 0 h 45"/>
                    <a:gd name="T8" fmla="*/ 8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3" name="Freeform 1449"/>
                <p:cNvSpPr>
                  <a:spLocks/>
                </p:cNvSpPr>
                <p:nvPr/>
              </p:nvSpPr>
              <p:spPr bwMode="auto">
                <a:xfrm>
                  <a:off x="3121" y="1026"/>
                  <a:ext cx="8" cy="23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0 w 15"/>
                    <a:gd name="T5" fmla="*/ 0 h 45"/>
                    <a:gd name="T6" fmla="*/ 0 w 15"/>
                    <a:gd name="T7" fmla="*/ 0 h 45"/>
                    <a:gd name="T8" fmla="*/ 8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4" name="Freeform 1450"/>
                <p:cNvSpPr>
                  <a:spLocks/>
                </p:cNvSpPr>
                <p:nvPr/>
              </p:nvSpPr>
              <p:spPr bwMode="auto">
                <a:xfrm>
                  <a:off x="3121" y="1026"/>
                  <a:ext cx="8" cy="23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15 w 15"/>
                    <a:gd name="T5" fmla="*/ 45 h 45"/>
                    <a:gd name="T6" fmla="*/ 15 w 15"/>
                    <a:gd name="T7" fmla="*/ 45 h 45"/>
                    <a:gd name="T8" fmla="*/ 0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5" name="Freeform 1451"/>
                <p:cNvSpPr>
                  <a:spLocks/>
                </p:cNvSpPr>
                <p:nvPr/>
              </p:nvSpPr>
              <p:spPr bwMode="auto">
                <a:xfrm>
                  <a:off x="3121" y="1026"/>
                  <a:ext cx="8" cy="23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15 w 15"/>
                    <a:gd name="T5" fmla="*/ 45 h 45"/>
                    <a:gd name="T6" fmla="*/ 15 w 15"/>
                    <a:gd name="T7" fmla="*/ 45 h 45"/>
                    <a:gd name="T8" fmla="*/ 0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6" name="Freeform 1452"/>
                <p:cNvSpPr>
                  <a:spLocks/>
                </p:cNvSpPr>
                <p:nvPr/>
              </p:nvSpPr>
              <p:spPr bwMode="auto">
                <a:xfrm>
                  <a:off x="3121" y="1026"/>
                  <a:ext cx="8" cy="23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0 w 15"/>
                    <a:gd name="T5" fmla="*/ 0 h 45"/>
                    <a:gd name="T6" fmla="*/ 0 w 15"/>
                    <a:gd name="T7" fmla="*/ 0 h 45"/>
                    <a:gd name="T8" fmla="*/ 8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7" name="Freeform 1453"/>
                <p:cNvSpPr>
                  <a:spLocks/>
                </p:cNvSpPr>
                <p:nvPr/>
              </p:nvSpPr>
              <p:spPr bwMode="auto">
                <a:xfrm>
                  <a:off x="3121" y="1026"/>
                  <a:ext cx="8" cy="23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0 w 15"/>
                    <a:gd name="T5" fmla="*/ 0 h 45"/>
                    <a:gd name="T6" fmla="*/ 0 w 15"/>
                    <a:gd name="T7" fmla="*/ 0 h 45"/>
                    <a:gd name="T8" fmla="*/ 8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8" name="Freeform 1454"/>
                <p:cNvSpPr>
                  <a:spLocks/>
                </p:cNvSpPr>
                <p:nvPr/>
              </p:nvSpPr>
              <p:spPr bwMode="auto">
                <a:xfrm>
                  <a:off x="3121" y="1026"/>
                  <a:ext cx="8" cy="23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15 w 15"/>
                    <a:gd name="T5" fmla="*/ 45 h 45"/>
                    <a:gd name="T6" fmla="*/ 15 w 15"/>
                    <a:gd name="T7" fmla="*/ 45 h 45"/>
                    <a:gd name="T8" fmla="*/ 0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9" name="Freeform 1455"/>
                <p:cNvSpPr>
                  <a:spLocks/>
                </p:cNvSpPr>
                <p:nvPr/>
              </p:nvSpPr>
              <p:spPr bwMode="auto">
                <a:xfrm>
                  <a:off x="3121" y="1026"/>
                  <a:ext cx="8" cy="23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15 w 15"/>
                    <a:gd name="T5" fmla="*/ 45 h 45"/>
                    <a:gd name="T6" fmla="*/ 15 w 15"/>
                    <a:gd name="T7" fmla="*/ 45 h 45"/>
                    <a:gd name="T8" fmla="*/ 0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0" name="Freeform 1456"/>
                <p:cNvSpPr>
                  <a:spLocks/>
                </p:cNvSpPr>
                <p:nvPr/>
              </p:nvSpPr>
              <p:spPr bwMode="auto">
                <a:xfrm>
                  <a:off x="3107" y="1026"/>
                  <a:ext cx="14" cy="26"/>
                </a:xfrm>
                <a:custGeom>
                  <a:avLst/>
                  <a:gdLst>
                    <a:gd name="T0" fmla="*/ 29 w 29"/>
                    <a:gd name="T1" fmla="*/ 52 h 52"/>
                    <a:gd name="T2" fmla="*/ 29 w 29"/>
                    <a:gd name="T3" fmla="*/ 52 h 52"/>
                    <a:gd name="T4" fmla="*/ 0 w 29"/>
                    <a:gd name="T5" fmla="*/ 0 h 52"/>
                    <a:gd name="T6" fmla="*/ 0 w 29"/>
                    <a:gd name="T7" fmla="*/ 0 h 52"/>
                    <a:gd name="T8" fmla="*/ 15 w 29"/>
                    <a:gd name="T9" fmla="*/ 0 h 52"/>
                    <a:gd name="T10" fmla="*/ 29 w 29"/>
                    <a:gd name="T11" fmla="*/ 52 h 52"/>
                    <a:gd name="T12" fmla="*/ 29 w 29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29" y="52"/>
                      </a:moveTo>
                      <a:lnTo>
                        <a:pt x="29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29" y="52"/>
                      </a:lnTo>
                      <a:lnTo>
                        <a:pt x="29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1" name="Freeform 1457"/>
                <p:cNvSpPr>
                  <a:spLocks/>
                </p:cNvSpPr>
                <p:nvPr/>
              </p:nvSpPr>
              <p:spPr bwMode="auto">
                <a:xfrm>
                  <a:off x="3107" y="1026"/>
                  <a:ext cx="14" cy="26"/>
                </a:xfrm>
                <a:custGeom>
                  <a:avLst/>
                  <a:gdLst>
                    <a:gd name="T0" fmla="*/ 29 w 29"/>
                    <a:gd name="T1" fmla="*/ 52 h 52"/>
                    <a:gd name="T2" fmla="*/ 29 w 29"/>
                    <a:gd name="T3" fmla="*/ 52 h 52"/>
                    <a:gd name="T4" fmla="*/ 0 w 29"/>
                    <a:gd name="T5" fmla="*/ 0 h 52"/>
                    <a:gd name="T6" fmla="*/ 0 w 29"/>
                    <a:gd name="T7" fmla="*/ 0 h 52"/>
                    <a:gd name="T8" fmla="*/ 15 w 29"/>
                    <a:gd name="T9" fmla="*/ 0 h 52"/>
                    <a:gd name="T10" fmla="*/ 29 w 29"/>
                    <a:gd name="T11" fmla="*/ 52 h 52"/>
                    <a:gd name="T12" fmla="*/ 29 w 29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29" y="52"/>
                      </a:moveTo>
                      <a:lnTo>
                        <a:pt x="29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29" y="52"/>
                      </a:lnTo>
                      <a:lnTo>
                        <a:pt x="29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2" name="Freeform 1458"/>
                <p:cNvSpPr>
                  <a:spLocks/>
                </p:cNvSpPr>
                <p:nvPr/>
              </p:nvSpPr>
              <p:spPr bwMode="auto">
                <a:xfrm>
                  <a:off x="3107" y="1026"/>
                  <a:ext cx="14" cy="30"/>
                </a:xfrm>
                <a:custGeom>
                  <a:avLst/>
                  <a:gdLst>
                    <a:gd name="T0" fmla="*/ 29 w 29"/>
                    <a:gd name="T1" fmla="*/ 52 h 60"/>
                    <a:gd name="T2" fmla="*/ 29 w 29"/>
                    <a:gd name="T3" fmla="*/ 52 h 60"/>
                    <a:gd name="T4" fmla="*/ 8 w 29"/>
                    <a:gd name="T5" fmla="*/ 60 h 60"/>
                    <a:gd name="T6" fmla="*/ 8 w 29"/>
                    <a:gd name="T7" fmla="*/ 60 h 60"/>
                    <a:gd name="T8" fmla="*/ 0 w 29"/>
                    <a:gd name="T9" fmla="*/ 0 h 60"/>
                    <a:gd name="T10" fmla="*/ 29 w 29"/>
                    <a:gd name="T11" fmla="*/ 52 h 60"/>
                    <a:gd name="T12" fmla="*/ 29 w 29"/>
                    <a:gd name="T13" fmla="*/ 52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60">
                      <a:moveTo>
                        <a:pt x="29" y="52"/>
                      </a:moveTo>
                      <a:lnTo>
                        <a:pt x="29" y="52"/>
                      </a:lnTo>
                      <a:lnTo>
                        <a:pt x="8" y="60"/>
                      </a:lnTo>
                      <a:lnTo>
                        <a:pt x="8" y="60"/>
                      </a:lnTo>
                      <a:lnTo>
                        <a:pt x="0" y="0"/>
                      </a:lnTo>
                      <a:lnTo>
                        <a:pt x="29" y="52"/>
                      </a:lnTo>
                      <a:lnTo>
                        <a:pt x="29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3" name="Freeform 1459"/>
                <p:cNvSpPr>
                  <a:spLocks/>
                </p:cNvSpPr>
                <p:nvPr/>
              </p:nvSpPr>
              <p:spPr bwMode="auto">
                <a:xfrm>
                  <a:off x="3107" y="1026"/>
                  <a:ext cx="14" cy="30"/>
                </a:xfrm>
                <a:custGeom>
                  <a:avLst/>
                  <a:gdLst>
                    <a:gd name="T0" fmla="*/ 29 w 29"/>
                    <a:gd name="T1" fmla="*/ 52 h 60"/>
                    <a:gd name="T2" fmla="*/ 29 w 29"/>
                    <a:gd name="T3" fmla="*/ 52 h 60"/>
                    <a:gd name="T4" fmla="*/ 8 w 29"/>
                    <a:gd name="T5" fmla="*/ 60 h 60"/>
                    <a:gd name="T6" fmla="*/ 8 w 29"/>
                    <a:gd name="T7" fmla="*/ 60 h 60"/>
                    <a:gd name="T8" fmla="*/ 0 w 29"/>
                    <a:gd name="T9" fmla="*/ 0 h 60"/>
                    <a:gd name="T10" fmla="*/ 29 w 29"/>
                    <a:gd name="T11" fmla="*/ 52 h 60"/>
                    <a:gd name="T12" fmla="*/ 29 w 29"/>
                    <a:gd name="T13" fmla="*/ 52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60">
                      <a:moveTo>
                        <a:pt x="29" y="52"/>
                      </a:moveTo>
                      <a:lnTo>
                        <a:pt x="29" y="52"/>
                      </a:lnTo>
                      <a:lnTo>
                        <a:pt x="8" y="60"/>
                      </a:lnTo>
                      <a:lnTo>
                        <a:pt x="8" y="60"/>
                      </a:lnTo>
                      <a:lnTo>
                        <a:pt x="0" y="0"/>
                      </a:lnTo>
                      <a:lnTo>
                        <a:pt x="29" y="52"/>
                      </a:lnTo>
                      <a:lnTo>
                        <a:pt x="29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4" name="Freeform 1460"/>
                <p:cNvSpPr>
                  <a:spLocks/>
                </p:cNvSpPr>
                <p:nvPr/>
              </p:nvSpPr>
              <p:spPr bwMode="auto">
                <a:xfrm>
                  <a:off x="3088" y="1030"/>
                  <a:ext cx="11" cy="26"/>
                </a:xfrm>
                <a:custGeom>
                  <a:avLst/>
                  <a:gdLst>
                    <a:gd name="T0" fmla="*/ 22 w 22"/>
                    <a:gd name="T1" fmla="*/ 53 h 53"/>
                    <a:gd name="T2" fmla="*/ 22 w 22"/>
                    <a:gd name="T3" fmla="*/ 53 h 53"/>
                    <a:gd name="T4" fmla="*/ 0 w 22"/>
                    <a:gd name="T5" fmla="*/ 0 h 53"/>
                    <a:gd name="T6" fmla="*/ 0 w 22"/>
                    <a:gd name="T7" fmla="*/ 0 h 53"/>
                    <a:gd name="T8" fmla="*/ 7 w 22"/>
                    <a:gd name="T9" fmla="*/ 0 h 53"/>
                    <a:gd name="T10" fmla="*/ 22 w 22"/>
                    <a:gd name="T11" fmla="*/ 53 h 53"/>
                    <a:gd name="T12" fmla="*/ 22 w 22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3">
                      <a:moveTo>
                        <a:pt x="22" y="53"/>
                      </a:moveTo>
                      <a:lnTo>
                        <a:pt x="22" y="5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22" y="53"/>
                      </a:lnTo>
                      <a:lnTo>
                        <a:pt x="22" y="5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5" name="Freeform 1461"/>
                <p:cNvSpPr>
                  <a:spLocks/>
                </p:cNvSpPr>
                <p:nvPr/>
              </p:nvSpPr>
              <p:spPr bwMode="auto">
                <a:xfrm>
                  <a:off x="3088" y="1030"/>
                  <a:ext cx="11" cy="26"/>
                </a:xfrm>
                <a:custGeom>
                  <a:avLst/>
                  <a:gdLst>
                    <a:gd name="T0" fmla="*/ 22 w 22"/>
                    <a:gd name="T1" fmla="*/ 53 h 53"/>
                    <a:gd name="T2" fmla="*/ 22 w 22"/>
                    <a:gd name="T3" fmla="*/ 53 h 53"/>
                    <a:gd name="T4" fmla="*/ 0 w 22"/>
                    <a:gd name="T5" fmla="*/ 0 h 53"/>
                    <a:gd name="T6" fmla="*/ 0 w 22"/>
                    <a:gd name="T7" fmla="*/ 0 h 53"/>
                    <a:gd name="T8" fmla="*/ 7 w 22"/>
                    <a:gd name="T9" fmla="*/ 0 h 53"/>
                    <a:gd name="T10" fmla="*/ 22 w 22"/>
                    <a:gd name="T11" fmla="*/ 53 h 53"/>
                    <a:gd name="T12" fmla="*/ 22 w 22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3">
                      <a:moveTo>
                        <a:pt x="22" y="53"/>
                      </a:moveTo>
                      <a:lnTo>
                        <a:pt x="22" y="5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22" y="53"/>
                      </a:lnTo>
                      <a:lnTo>
                        <a:pt x="22" y="5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6" name="Freeform 1462"/>
                <p:cNvSpPr>
                  <a:spLocks/>
                </p:cNvSpPr>
                <p:nvPr/>
              </p:nvSpPr>
              <p:spPr bwMode="auto">
                <a:xfrm>
                  <a:off x="3088" y="1030"/>
                  <a:ext cx="11" cy="30"/>
                </a:xfrm>
                <a:custGeom>
                  <a:avLst/>
                  <a:gdLst>
                    <a:gd name="T0" fmla="*/ 22 w 22"/>
                    <a:gd name="T1" fmla="*/ 53 h 60"/>
                    <a:gd name="T2" fmla="*/ 22 w 22"/>
                    <a:gd name="T3" fmla="*/ 53 h 60"/>
                    <a:gd name="T4" fmla="*/ 14 w 22"/>
                    <a:gd name="T5" fmla="*/ 60 h 60"/>
                    <a:gd name="T6" fmla="*/ 14 w 22"/>
                    <a:gd name="T7" fmla="*/ 60 h 60"/>
                    <a:gd name="T8" fmla="*/ 0 w 22"/>
                    <a:gd name="T9" fmla="*/ 0 h 60"/>
                    <a:gd name="T10" fmla="*/ 22 w 22"/>
                    <a:gd name="T11" fmla="*/ 53 h 60"/>
                    <a:gd name="T12" fmla="*/ 22 w 22"/>
                    <a:gd name="T13" fmla="*/ 53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22" y="53"/>
                      </a:moveTo>
                      <a:lnTo>
                        <a:pt x="22" y="53"/>
                      </a:lnTo>
                      <a:lnTo>
                        <a:pt x="14" y="60"/>
                      </a:lnTo>
                      <a:lnTo>
                        <a:pt x="14" y="60"/>
                      </a:lnTo>
                      <a:lnTo>
                        <a:pt x="0" y="0"/>
                      </a:lnTo>
                      <a:lnTo>
                        <a:pt x="22" y="53"/>
                      </a:lnTo>
                      <a:lnTo>
                        <a:pt x="22" y="5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7" name="Freeform 1463"/>
                <p:cNvSpPr>
                  <a:spLocks/>
                </p:cNvSpPr>
                <p:nvPr/>
              </p:nvSpPr>
              <p:spPr bwMode="auto">
                <a:xfrm>
                  <a:off x="3088" y="1030"/>
                  <a:ext cx="11" cy="30"/>
                </a:xfrm>
                <a:custGeom>
                  <a:avLst/>
                  <a:gdLst>
                    <a:gd name="T0" fmla="*/ 22 w 22"/>
                    <a:gd name="T1" fmla="*/ 53 h 60"/>
                    <a:gd name="T2" fmla="*/ 22 w 22"/>
                    <a:gd name="T3" fmla="*/ 53 h 60"/>
                    <a:gd name="T4" fmla="*/ 14 w 22"/>
                    <a:gd name="T5" fmla="*/ 60 h 60"/>
                    <a:gd name="T6" fmla="*/ 14 w 22"/>
                    <a:gd name="T7" fmla="*/ 60 h 60"/>
                    <a:gd name="T8" fmla="*/ 0 w 22"/>
                    <a:gd name="T9" fmla="*/ 0 h 60"/>
                    <a:gd name="T10" fmla="*/ 22 w 22"/>
                    <a:gd name="T11" fmla="*/ 53 h 60"/>
                    <a:gd name="T12" fmla="*/ 22 w 22"/>
                    <a:gd name="T13" fmla="*/ 53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22" y="53"/>
                      </a:moveTo>
                      <a:lnTo>
                        <a:pt x="22" y="53"/>
                      </a:lnTo>
                      <a:lnTo>
                        <a:pt x="14" y="60"/>
                      </a:lnTo>
                      <a:lnTo>
                        <a:pt x="14" y="60"/>
                      </a:lnTo>
                      <a:lnTo>
                        <a:pt x="0" y="0"/>
                      </a:lnTo>
                      <a:lnTo>
                        <a:pt x="22" y="53"/>
                      </a:lnTo>
                      <a:lnTo>
                        <a:pt x="22" y="5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8" name="Freeform 1464"/>
                <p:cNvSpPr>
                  <a:spLocks/>
                </p:cNvSpPr>
                <p:nvPr/>
              </p:nvSpPr>
              <p:spPr bwMode="auto">
                <a:xfrm>
                  <a:off x="3081" y="1034"/>
                  <a:ext cx="7" cy="22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0 w 15"/>
                    <a:gd name="T5" fmla="*/ 7 h 45"/>
                    <a:gd name="T6" fmla="*/ 0 w 15"/>
                    <a:gd name="T7" fmla="*/ 7 h 45"/>
                    <a:gd name="T8" fmla="*/ 7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9" name="Freeform 1465"/>
                <p:cNvSpPr>
                  <a:spLocks/>
                </p:cNvSpPr>
                <p:nvPr/>
              </p:nvSpPr>
              <p:spPr bwMode="auto">
                <a:xfrm>
                  <a:off x="3081" y="1034"/>
                  <a:ext cx="7" cy="22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0 w 15"/>
                    <a:gd name="T5" fmla="*/ 7 h 45"/>
                    <a:gd name="T6" fmla="*/ 0 w 15"/>
                    <a:gd name="T7" fmla="*/ 7 h 45"/>
                    <a:gd name="T8" fmla="*/ 7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0" name="Freeform 1466"/>
                <p:cNvSpPr>
                  <a:spLocks/>
                </p:cNvSpPr>
                <p:nvPr/>
              </p:nvSpPr>
              <p:spPr bwMode="auto">
                <a:xfrm>
                  <a:off x="3081" y="1037"/>
                  <a:ext cx="7" cy="19"/>
                </a:xfrm>
                <a:custGeom>
                  <a:avLst/>
                  <a:gdLst>
                    <a:gd name="T0" fmla="*/ 15 w 15"/>
                    <a:gd name="T1" fmla="*/ 38 h 38"/>
                    <a:gd name="T2" fmla="*/ 15 w 15"/>
                    <a:gd name="T3" fmla="*/ 38 h 38"/>
                    <a:gd name="T4" fmla="*/ 7 w 15"/>
                    <a:gd name="T5" fmla="*/ 38 h 38"/>
                    <a:gd name="T6" fmla="*/ 7 w 15"/>
                    <a:gd name="T7" fmla="*/ 38 h 38"/>
                    <a:gd name="T8" fmla="*/ 0 w 15"/>
                    <a:gd name="T9" fmla="*/ 0 h 38"/>
                    <a:gd name="T10" fmla="*/ 15 w 15"/>
                    <a:gd name="T11" fmla="*/ 38 h 38"/>
                    <a:gd name="T12" fmla="*/ 15 w 15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8">
                      <a:moveTo>
                        <a:pt x="15" y="38"/>
                      </a:moveTo>
                      <a:lnTo>
                        <a:pt x="15" y="38"/>
                      </a:lnTo>
                      <a:lnTo>
                        <a:pt x="7" y="38"/>
                      </a:lnTo>
                      <a:lnTo>
                        <a:pt x="7" y="38"/>
                      </a:lnTo>
                      <a:lnTo>
                        <a:pt x="0" y="0"/>
                      </a:lnTo>
                      <a:lnTo>
                        <a:pt x="15" y="38"/>
                      </a:lnTo>
                      <a:lnTo>
                        <a:pt x="15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1" name="Freeform 1467"/>
                <p:cNvSpPr>
                  <a:spLocks/>
                </p:cNvSpPr>
                <p:nvPr/>
              </p:nvSpPr>
              <p:spPr bwMode="auto">
                <a:xfrm>
                  <a:off x="3081" y="1037"/>
                  <a:ext cx="7" cy="19"/>
                </a:xfrm>
                <a:custGeom>
                  <a:avLst/>
                  <a:gdLst>
                    <a:gd name="T0" fmla="*/ 15 w 15"/>
                    <a:gd name="T1" fmla="*/ 38 h 38"/>
                    <a:gd name="T2" fmla="*/ 15 w 15"/>
                    <a:gd name="T3" fmla="*/ 38 h 38"/>
                    <a:gd name="T4" fmla="*/ 7 w 15"/>
                    <a:gd name="T5" fmla="*/ 38 h 38"/>
                    <a:gd name="T6" fmla="*/ 7 w 15"/>
                    <a:gd name="T7" fmla="*/ 38 h 38"/>
                    <a:gd name="T8" fmla="*/ 0 w 15"/>
                    <a:gd name="T9" fmla="*/ 0 h 38"/>
                    <a:gd name="T10" fmla="*/ 15 w 15"/>
                    <a:gd name="T11" fmla="*/ 38 h 38"/>
                    <a:gd name="T12" fmla="*/ 15 w 15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8">
                      <a:moveTo>
                        <a:pt x="15" y="38"/>
                      </a:moveTo>
                      <a:lnTo>
                        <a:pt x="15" y="38"/>
                      </a:lnTo>
                      <a:lnTo>
                        <a:pt x="7" y="38"/>
                      </a:lnTo>
                      <a:lnTo>
                        <a:pt x="7" y="38"/>
                      </a:lnTo>
                      <a:lnTo>
                        <a:pt x="0" y="0"/>
                      </a:lnTo>
                      <a:lnTo>
                        <a:pt x="15" y="38"/>
                      </a:lnTo>
                      <a:lnTo>
                        <a:pt x="15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2" name="Freeform 1468"/>
                <p:cNvSpPr>
                  <a:spLocks/>
                </p:cNvSpPr>
                <p:nvPr/>
              </p:nvSpPr>
              <p:spPr bwMode="auto">
                <a:xfrm>
                  <a:off x="3081" y="1034"/>
                  <a:ext cx="7" cy="22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0 w 15"/>
                    <a:gd name="T5" fmla="*/ 7 h 45"/>
                    <a:gd name="T6" fmla="*/ 0 w 15"/>
                    <a:gd name="T7" fmla="*/ 7 h 45"/>
                    <a:gd name="T8" fmla="*/ 7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3" name="Freeform 1469"/>
                <p:cNvSpPr>
                  <a:spLocks/>
                </p:cNvSpPr>
                <p:nvPr/>
              </p:nvSpPr>
              <p:spPr bwMode="auto">
                <a:xfrm>
                  <a:off x="3081" y="1034"/>
                  <a:ext cx="7" cy="22"/>
                </a:xfrm>
                <a:custGeom>
                  <a:avLst/>
                  <a:gdLst>
                    <a:gd name="T0" fmla="*/ 15 w 15"/>
                    <a:gd name="T1" fmla="*/ 45 h 45"/>
                    <a:gd name="T2" fmla="*/ 15 w 15"/>
                    <a:gd name="T3" fmla="*/ 45 h 45"/>
                    <a:gd name="T4" fmla="*/ 0 w 15"/>
                    <a:gd name="T5" fmla="*/ 7 h 45"/>
                    <a:gd name="T6" fmla="*/ 0 w 15"/>
                    <a:gd name="T7" fmla="*/ 7 h 45"/>
                    <a:gd name="T8" fmla="*/ 7 w 15"/>
                    <a:gd name="T9" fmla="*/ 0 h 45"/>
                    <a:gd name="T10" fmla="*/ 15 w 15"/>
                    <a:gd name="T11" fmla="*/ 45 h 45"/>
                    <a:gd name="T12" fmla="*/ 15 w 15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45"/>
                      </a:moveTo>
                      <a:lnTo>
                        <a:pt x="15" y="45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4" name="Freeform 1470"/>
                <p:cNvSpPr>
                  <a:spLocks/>
                </p:cNvSpPr>
                <p:nvPr/>
              </p:nvSpPr>
              <p:spPr bwMode="auto">
                <a:xfrm>
                  <a:off x="3081" y="1037"/>
                  <a:ext cx="7" cy="19"/>
                </a:xfrm>
                <a:custGeom>
                  <a:avLst/>
                  <a:gdLst>
                    <a:gd name="T0" fmla="*/ 15 w 15"/>
                    <a:gd name="T1" fmla="*/ 38 h 38"/>
                    <a:gd name="T2" fmla="*/ 15 w 15"/>
                    <a:gd name="T3" fmla="*/ 38 h 38"/>
                    <a:gd name="T4" fmla="*/ 7 w 15"/>
                    <a:gd name="T5" fmla="*/ 38 h 38"/>
                    <a:gd name="T6" fmla="*/ 7 w 15"/>
                    <a:gd name="T7" fmla="*/ 38 h 38"/>
                    <a:gd name="T8" fmla="*/ 0 w 15"/>
                    <a:gd name="T9" fmla="*/ 0 h 38"/>
                    <a:gd name="T10" fmla="*/ 15 w 15"/>
                    <a:gd name="T11" fmla="*/ 38 h 38"/>
                    <a:gd name="T12" fmla="*/ 15 w 15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8">
                      <a:moveTo>
                        <a:pt x="15" y="38"/>
                      </a:moveTo>
                      <a:lnTo>
                        <a:pt x="15" y="38"/>
                      </a:lnTo>
                      <a:lnTo>
                        <a:pt x="7" y="38"/>
                      </a:lnTo>
                      <a:lnTo>
                        <a:pt x="7" y="38"/>
                      </a:lnTo>
                      <a:lnTo>
                        <a:pt x="0" y="0"/>
                      </a:lnTo>
                      <a:lnTo>
                        <a:pt x="15" y="38"/>
                      </a:lnTo>
                      <a:lnTo>
                        <a:pt x="15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5" name="Freeform 1471"/>
                <p:cNvSpPr>
                  <a:spLocks/>
                </p:cNvSpPr>
                <p:nvPr/>
              </p:nvSpPr>
              <p:spPr bwMode="auto">
                <a:xfrm>
                  <a:off x="3081" y="1037"/>
                  <a:ext cx="7" cy="19"/>
                </a:xfrm>
                <a:custGeom>
                  <a:avLst/>
                  <a:gdLst>
                    <a:gd name="T0" fmla="*/ 15 w 15"/>
                    <a:gd name="T1" fmla="*/ 38 h 38"/>
                    <a:gd name="T2" fmla="*/ 15 w 15"/>
                    <a:gd name="T3" fmla="*/ 38 h 38"/>
                    <a:gd name="T4" fmla="*/ 7 w 15"/>
                    <a:gd name="T5" fmla="*/ 38 h 38"/>
                    <a:gd name="T6" fmla="*/ 7 w 15"/>
                    <a:gd name="T7" fmla="*/ 38 h 38"/>
                    <a:gd name="T8" fmla="*/ 0 w 15"/>
                    <a:gd name="T9" fmla="*/ 0 h 38"/>
                    <a:gd name="T10" fmla="*/ 15 w 15"/>
                    <a:gd name="T11" fmla="*/ 38 h 38"/>
                    <a:gd name="T12" fmla="*/ 15 w 15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8">
                      <a:moveTo>
                        <a:pt x="15" y="38"/>
                      </a:moveTo>
                      <a:lnTo>
                        <a:pt x="15" y="38"/>
                      </a:lnTo>
                      <a:lnTo>
                        <a:pt x="7" y="38"/>
                      </a:lnTo>
                      <a:lnTo>
                        <a:pt x="7" y="38"/>
                      </a:lnTo>
                      <a:lnTo>
                        <a:pt x="0" y="0"/>
                      </a:lnTo>
                      <a:lnTo>
                        <a:pt x="15" y="38"/>
                      </a:lnTo>
                      <a:lnTo>
                        <a:pt x="15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6" name="Freeform 1472"/>
                <p:cNvSpPr>
                  <a:spLocks/>
                </p:cNvSpPr>
                <p:nvPr/>
              </p:nvSpPr>
              <p:spPr bwMode="auto">
                <a:xfrm>
                  <a:off x="3063" y="1015"/>
                  <a:ext cx="21" cy="71"/>
                </a:xfrm>
                <a:custGeom>
                  <a:avLst/>
                  <a:gdLst>
                    <a:gd name="T0" fmla="*/ 7 w 43"/>
                    <a:gd name="T1" fmla="*/ 0 h 141"/>
                    <a:gd name="T2" fmla="*/ 7 w 43"/>
                    <a:gd name="T3" fmla="*/ 0 h 141"/>
                    <a:gd name="T4" fmla="*/ 0 w 43"/>
                    <a:gd name="T5" fmla="*/ 141 h 141"/>
                    <a:gd name="T6" fmla="*/ 0 w 43"/>
                    <a:gd name="T7" fmla="*/ 141 h 141"/>
                    <a:gd name="T8" fmla="*/ 43 w 43"/>
                    <a:gd name="T9" fmla="*/ 134 h 141"/>
                    <a:gd name="T10" fmla="*/ 7 w 43"/>
                    <a:gd name="T11" fmla="*/ 0 h 141"/>
                    <a:gd name="T12" fmla="*/ 7 w 43"/>
                    <a:gd name="T13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41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141"/>
                      </a:lnTo>
                      <a:lnTo>
                        <a:pt x="0" y="141"/>
                      </a:lnTo>
                      <a:lnTo>
                        <a:pt x="43" y="13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7" name="Freeform 1473"/>
                <p:cNvSpPr>
                  <a:spLocks/>
                </p:cNvSpPr>
                <p:nvPr/>
              </p:nvSpPr>
              <p:spPr bwMode="auto">
                <a:xfrm>
                  <a:off x="3063" y="1015"/>
                  <a:ext cx="21" cy="71"/>
                </a:xfrm>
                <a:custGeom>
                  <a:avLst/>
                  <a:gdLst>
                    <a:gd name="T0" fmla="*/ 7 w 43"/>
                    <a:gd name="T1" fmla="*/ 0 h 141"/>
                    <a:gd name="T2" fmla="*/ 7 w 43"/>
                    <a:gd name="T3" fmla="*/ 0 h 141"/>
                    <a:gd name="T4" fmla="*/ 0 w 43"/>
                    <a:gd name="T5" fmla="*/ 141 h 141"/>
                    <a:gd name="T6" fmla="*/ 0 w 43"/>
                    <a:gd name="T7" fmla="*/ 141 h 141"/>
                    <a:gd name="T8" fmla="*/ 43 w 43"/>
                    <a:gd name="T9" fmla="*/ 134 h 141"/>
                    <a:gd name="T10" fmla="*/ 7 w 43"/>
                    <a:gd name="T11" fmla="*/ 0 h 141"/>
                    <a:gd name="T12" fmla="*/ 7 w 43"/>
                    <a:gd name="T13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41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141"/>
                      </a:lnTo>
                      <a:lnTo>
                        <a:pt x="0" y="141"/>
                      </a:lnTo>
                      <a:lnTo>
                        <a:pt x="43" y="13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8" name="Freeform 1474"/>
                <p:cNvSpPr>
                  <a:spLocks/>
                </p:cNvSpPr>
                <p:nvPr/>
              </p:nvSpPr>
              <p:spPr bwMode="auto">
                <a:xfrm>
                  <a:off x="3040" y="1015"/>
                  <a:ext cx="26" cy="71"/>
                </a:xfrm>
                <a:custGeom>
                  <a:avLst/>
                  <a:gdLst>
                    <a:gd name="T0" fmla="*/ 51 w 51"/>
                    <a:gd name="T1" fmla="*/ 0 h 141"/>
                    <a:gd name="T2" fmla="*/ 51 w 51"/>
                    <a:gd name="T3" fmla="*/ 0 h 141"/>
                    <a:gd name="T4" fmla="*/ 0 w 51"/>
                    <a:gd name="T5" fmla="*/ 15 h 141"/>
                    <a:gd name="T6" fmla="*/ 0 w 51"/>
                    <a:gd name="T7" fmla="*/ 15 h 141"/>
                    <a:gd name="T8" fmla="*/ 44 w 51"/>
                    <a:gd name="T9" fmla="*/ 141 h 141"/>
                    <a:gd name="T10" fmla="*/ 51 w 51"/>
                    <a:gd name="T11" fmla="*/ 0 h 141"/>
                    <a:gd name="T12" fmla="*/ 51 w 51"/>
                    <a:gd name="T13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41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141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9" name="Freeform 1475"/>
                <p:cNvSpPr>
                  <a:spLocks/>
                </p:cNvSpPr>
                <p:nvPr/>
              </p:nvSpPr>
              <p:spPr bwMode="auto">
                <a:xfrm>
                  <a:off x="3040" y="1015"/>
                  <a:ext cx="26" cy="71"/>
                </a:xfrm>
                <a:custGeom>
                  <a:avLst/>
                  <a:gdLst>
                    <a:gd name="T0" fmla="*/ 51 w 51"/>
                    <a:gd name="T1" fmla="*/ 0 h 141"/>
                    <a:gd name="T2" fmla="*/ 51 w 51"/>
                    <a:gd name="T3" fmla="*/ 0 h 141"/>
                    <a:gd name="T4" fmla="*/ 0 w 51"/>
                    <a:gd name="T5" fmla="*/ 15 h 141"/>
                    <a:gd name="T6" fmla="*/ 0 w 51"/>
                    <a:gd name="T7" fmla="*/ 15 h 141"/>
                    <a:gd name="T8" fmla="*/ 44 w 51"/>
                    <a:gd name="T9" fmla="*/ 141 h 141"/>
                    <a:gd name="T10" fmla="*/ 51 w 51"/>
                    <a:gd name="T11" fmla="*/ 0 h 141"/>
                    <a:gd name="T12" fmla="*/ 51 w 51"/>
                    <a:gd name="T13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41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141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0" name="Freeform 1476"/>
                <p:cNvSpPr>
                  <a:spLocks/>
                </p:cNvSpPr>
                <p:nvPr/>
              </p:nvSpPr>
              <p:spPr bwMode="auto">
                <a:xfrm>
                  <a:off x="3040" y="1023"/>
                  <a:ext cx="23" cy="71"/>
                </a:xfrm>
                <a:custGeom>
                  <a:avLst/>
                  <a:gdLst>
                    <a:gd name="T0" fmla="*/ 0 w 44"/>
                    <a:gd name="T1" fmla="*/ 0 h 141"/>
                    <a:gd name="T2" fmla="*/ 0 w 44"/>
                    <a:gd name="T3" fmla="*/ 0 h 141"/>
                    <a:gd name="T4" fmla="*/ 0 w 44"/>
                    <a:gd name="T5" fmla="*/ 141 h 141"/>
                    <a:gd name="T6" fmla="*/ 0 w 44"/>
                    <a:gd name="T7" fmla="*/ 141 h 141"/>
                    <a:gd name="T8" fmla="*/ 44 w 44"/>
                    <a:gd name="T9" fmla="*/ 126 h 141"/>
                    <a:gd name="T10" fmla="*/ 0 w 44"/>
                    <a:gd name="T11" fmla="*/ 0 h 141"/>
                    <a:gd name="T12" fmla="*/ 0 w 44"/>
                    <a:gd name="T13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0" y="141"/>
                      </a:lnTo>
                      <a:lnTo>
                        <a:pt x="44" y="12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1" name="Freeform 1477"/>
                <p:cNvSpPr>
                  <a:spLocks/>
                </p:cNvSpPr>
                <p:nvPr/>
              </p:nvSpPr>
              <p:spPr bwMode="auto">
                <a:xfrm>
                  <a:off x="3040" y="1023"/>
                  <a:ext cx="23" cy="71"/>
                </a:xfrm>
                <a:custGeom>
                  <a:avLst/>
                  <a:gdLst>
                    <a:gd name="T0" fmla="*/ 0 w 44"/>
                    <a:gd name="T1" fmla="*/ 0 h 141"/>
                    <a:gd name="T2" fmla="*/ 0 w 44"/>
                    <a:gd name="T3" fmla="*/ 0 h 141"/>
                    <a:gd name="T4" fmla="*/ 0 w 44"/>
                    <a:gd name="T5" fmla="*/ 141 h 141"/>
                    <a:gd name="T6" fmla="*/ 0 w 44"/>
                    <a:gd name="T7" fmla="*/ 141 h 141"/>
                    <a:gd name="T8" fmla="*/ 44 w 44"/>
                    <a:gd name="T9" fmla="*/ 126 h 141"/>
                    <a:gd name="T10" fmla="*/ 0 w 44"/>
                    <a:gd name="T11" fmla="*/ 0 h 141"/>
                    <a:gd name="T12" fmla="*/ 0 w 44"/>
                    <a:gd name="T13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0" y="141"/>
                      </a:lnTo>
                      <a:lnTo>
                        <a:pt x="44" y="12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2" name="Freeform 1478"/>
                <p:cNvSpPr>
                  <a:spLocks/>
                </p:cNvSpPr>
                <p:nvPr/>
              </p:nvSpPr>
              <p:spPr bwMode="auto">
                <a:xfrm>
                  <a:off x="3018" y="1023"/>
                  <a:ext cx="22" cy="71"/>
                </a:xfrm>
                <a:custGeom>
                  <a:avLst/>
                  <a:gdLst>
                    <a:gd name="T0" fmla="*/ 44 w 44"/>
                    <a:gd name="T1" fmla="*/ 0 h 141"/>
                    <a:gd name="T2" fmla="*/ 44 w 44"/>
                    <a:gd name="T3" fmla="*/ 0 h 141"/>
                    <a:gd name="T4" fmla="*/ 0 w 44"/>
                    <a:gd name="T5" fmla="*/ 14 h 141"/>
                    <a:gd name="T6" fmla="*/ 0 w 44"/>
                    <a:gd name="T7" fmla="*/ 14 h 141"/>
                    <a:gd name="T8" fmla="*/ 44 w 44"/>
                    <a:gd name="T9" fmla="*/ 141 h 141"/>
                    <a:gd name="T10" fmla="*/ 44 w 44"/>
                    <a:gd name="T11" fmla="*/ 0 h 141"/>
                    <a:gd name="T12" fmla="*/ 44 w 44"/>
                    <a:gd name="T13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1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44" y="141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3" name="Freeform 1479"/>
                <p:cNvSpPr>
                  <a:spLocks/>
                </p:cNvSpPr>
                <p:nvPr/>
              </p:nvSpPr>
              <p:spPr bwMode="auto">
                <a:xfrm>
                  <a:off x="3018" y="1023"/>
                  <a:ext cx="22" cy="71"/>
                </a:xfrm>
                <a:custGeom>
                  <a:avLst/>
                  <a:gdLst>
                    <a:gd name="T0" fmla="*/ 44 w 44"/>
                    <a:gd name="T1" fmla="*/ 0 h 141"/>
                    <a:gd name="T2" fmla="*/ 44 w 44"/>
                    <a:gd name="T3" fmla="*/ 0 h 141"/>
                    <a:gd name="T4" fmla="*/ 0 w 44"/>
                    <a:gd name="T5" fmla="*/ 14 h 141"/>
                    <a:gd name="T6" fmla="*/ 0 w 44"/>
                    <a:gd name="T7" fmla="*/ 14 h 141"/>
                    <a:gd name="T8" fmla="*/ 44 w 44"/>
                    <a:gd name="T9" fmla="*/ 141 h 141"/>
                    <a:gd name="T10" fmla="*/ 44 w 44"/>
                    <a:gd name="T11" fmla="*/ 0 h 141"/>
                    <a:gd name="T12" fmla="*/ 44 w 44"/>
                    <a:gd name="T13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41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44" y="141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4" name="Freeform 1480"/>
                <p:cNvSpPr>
                  <a:spLocks/>
                </p:cNvSpPr>
                <p:nvPr/>
              </p:nvSpPr>
              <p:spPr bwMode="auto">
                <a:xfrm>
                  <a:off x="3014" y="1056"/>
                  <a:ext cx="12" cy="19"/>
                </a:xfrm>
                <a:custGeom>
                  <a:avLst/>
                  <a:gdLst>
                    <a:gd name="T0" fmla="*/ 23 w 23"/>
                    <a:gd name="T1" fmla="*/ 37 h 37"/>
                    <a:gd name="T2" fmla="*/ 23 w 23"/>
                    <a:gd name="T3" fmla="*/ 37 h 37"/>
                    <a:gd name="T4" fmla="*/ 0 w 23"/>
                    <a:gd name="T5" fmla="*/ 0 h 37"/>
                    <a:gd name="T6" fmla="*/ 0 w 23"/>
                    <a:gd name="T7" fmla="*/ 0 h 37"/>
                    <a:gd name="T8" fmla="*/ 0 w 23"/>
                    <a:gd name="T9" fmla="*/ 0 h 37"/>
                    <a:gd name="T10" fmla="*/ 23 w 23"/>
                    <a:gd name="T11" fmla="*/ 37 h 37"/>
                    <a:gd name="T12" fmla="*/ 23 w 23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37">
                      <a:moveTo>
                        <a:pt x="23" y="37"/>
                      </a:moveTo>
                      <a:lnTo>
                        <a:pt x="23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3" y="37"/>
                      </a:lnTo>
                      <a:lnTo>
                        <a:pt x="23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5" name="Freeform 1481"/>
                <p:cNvSpPr>
                  <a:spLocks/>
                </p:cNvSpPr>
                <p:nvPr/>
              </p:nvSpPr>
              <p:spPr bwMode="auto">
                <a:xfrm>
                  <a:off x="3014" y="1056"/>
                  <a:ext cx="12" cy="19"/>
                </a:xfrm>
                <a:custGeom>
                  <a:avLst/>
                  <a:gdLst>
                    <a:gd name="T0" fmla="*/ 23 w 23"/>
                    <a:gd name="T1" fmla="*/ 37 h 37"/>
                    <a:gd name="T2" fmla="*/ 23 w 23"/>
                    <a:gd name="T3" fmla="*/ 37 h 37"/>
                    <a:gd name="T4" fmla="*/ 0 w 23"/>
                    <a:gd name="T5" fmla="*/ 0 h 37"/>
                    <a:gd name="T6" fmla="*/ 0 w 23"/>
                    <a:gd name="T7" fmla="*/ 0 h 37"/>
                    <a:gd name="T8" fmla="*/ 0 w 23"/>
                    <a:gd name="T9" fmla="*/ 0 h 37"/>
                    <a:gd name="T10" fmla="*/ 23 w 23"/>
                    <a:gd name="T11" fmla="*/ 37 h 37"/>
                    <a:gd name="T12" fmla="*/ 23 w 23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37">
                      <a:moveTo>
                        <a:pt x="23" y="37"/>
                      </a:moveTo>
                      <a:lnTo>
                        <a:pt x="23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3" y="37"/>
                      </a:lnTo>
                      <a:lnTo>
                        <a:pt x="23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6" name="Freeform 1482"/>
                <p:cNvSpPr>
                  <a:spLocks/>
                </p:cNvSpPr>
                <p:nvPr/>
              </p:nvSpPr>
              <p:spPr bwMode="auto">
                <a:xfrm>
                  <a:off x="3014" y="1056"/>
                  <a:ext cx="12" cy="23"/>
                </a:xfrm>
                <a:custGeom>
                  <a:avLst/>
                  <a:gdLst>
                    <a:gd name="T0" fmla="*/ 23 w 23"/>
                    <a:gd name="T1" fmla="*/ 37 h 44"/>
                    <a:gd name="T2" fmla="*/ 23 w 23"/>
                    <a:gd name="T3" fmla="*/ 37 h 44"/>
                    <a:gd name="T4" fmla="*/ 15 w 23"/>
                    <a:gd name="T5" fmla="*/ 44 h 44"/>
                    <a:gd name="T6" fmla="*/ 15 w 23"/>
                    <a:gd name="T7" fmla="*/ 44 h 44"/>
                    <a:gd name="T8" fmla="*/ 0 w 23"/>
                    <a:gd name="T9" fmla="*/ 0 h 44"/>
                    <a:gd name="T10" fmla="*/ 23 w 23"/>
                    <a:gd name="T11" fmla="*/ 37 h 44"/>
                    <a:gd name="T12" fmla="*/ 23 w 23"/>
                    <a:gd name="T13" fmla="*/ 37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44">
                      <a:moveTo>
                        <a:pt x="23" y="37"/>
                      </a:moveTo>
                      <a:lnTo>
                        <a:pt x="23" y="37"/>
                      </a:lnTo>
                      <a:lnTo>
                        <a:pt x="15" y="44"/>
                      </a:lnTo>
                      <a:lnTo>
                        <a:pt x="15" y="44"/>
                      </a:lnTo>
                      <a:lnTo>
                        <a:pt x="0" y="0"/>
                      </a:lnTo>
                      <a:lnTo>
                        <a:pt x="23" y="37"/>
                      </a:lnTo>
                      <a:lnTo>
                        <a:pt x="23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7" name="Freeform 1483"/>
                <p:cNvSpPr>
                  <a:spLocks/>
                </p:cNvSpPr>
                <p:nvPr/>
              </p:nvSpPr>
              <p:spPr bwMode="auto">
                <a:xfrm>
                  <a:off x="3014" y="1056"/>
                  <a:ext cx="12" cy="23"/>
                </a:xfrm>
                <a:custGeom>
                  <a:avLst/>
                  <a:gdLst>
                    <a:gd name="T0" fmla="*/ 23 w 23"/>
                    <a:gd name="T1" fmla="*/ 37 h 44"/>
                    <a:gd name="T2" fmla="*/ 23 w 23"/>
                    <a:gd name="T3" fmla="*/ 37 h 44"/>
                    <a:gd name="T4" fmla="*/ 15 w 23"/>
                    <a:gd name="T5" fmla="*/ 44 h 44"/>
                    <a:gd name="T6" fmla="*/ 15 w 23"/>
                    <a:gd name="T7" fmla="*/ 44 h 44"/>
                    <a:gd name="T8" fmla="*/ 0 w 23"/>
                    <a:gd name="T9" fmla="*/ 0 h 44"/>
                    <a:gd name="T10" fmla="*/ 23 w 23"/>
                    <a:gd name="T11" fmla="*/ 37 h 44"/>
                    <a:gd name="T12" fmla="*/ 23 w 23"/>
                    <a:gd name="T13" fmla="*/ 37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44">
                      <a:moveTo>
                        <a:pt x="23" y="37"/>
                      </a:moveTo>
                      <a:lnTo>
                        <a:pt x="23" y="37"/>
                      </a:lnTo>
                      <a:lnTo>
                        <a:pt x="15" y="44"/>
                      </a:lnTo>
                      <a:lnTo>
                        <a:pt x="15" y="44"/>
                      </a:lnTo>
                      <a:lnTo>
                        <a:pt x="0" y="0"/>
                      </a:lnTo>
                      <a:lnTo>
                        <a:pt x="23" y="37"/>
                      </a:lnTo>
                      <a:lnTo>
                        <a:pt x="23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8" name="Freeform 1484"/>
                <p:cNvSpPr>
                  <a:spLocks/>
                </p:cNvSpPr>
                <p:nvPr/>
              </p:nvSpPr>
              <p:spPr bwMode="auto">
                <a:xfrm>
                  <a:off x="3014" y="1056"/>
                  <a:ext cx="12" cy="19"/>
                </a:xfrm>
                <a:custGeom>
                  <a:avLst/>
                  <a:gdLst>
                    <a:gd name="T0" fmla="*/ 23 w 23"/>
                    <a:gd name="T1" fmla="*/ 37 h 37"/>
                    <a:gd name="T2" fmla="*/ 23 w 23"/>
                    <a:gd name="T3" fmla="*/ 37 h 37"/>
                    <a:gd name="T4" fmla="*/ 0 w 23"/>
                    <a:gd name="T5" fmla="*/ 0 h 37"/>
                    <a:gd name="T6" fmla="*/ 0 w 23"/>
                    <a:gd name="T7" fmla="*/ 0 h 37"/>
                    <a:gd name="T8" fmla="*/ 0 w 23"/>
                    <a:gd name="T9" fmla="*/ 0 h 37"/>
                    <a:gd name="T10" fmla="*/ 23 w 23"/>
                    <a:gd name="T11" fmla="*/ 37 h 37"/>
                    <a:gd name="T12" fmla="*/ 23 w 23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37">
                      <a:moveTo>
                        <a:pt x="23" y="37"/>
                      </a:moveTo>
                      <a:lnTo>
                        <a:pt x="23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3" y="37"/>
                      </a:lnTo>
                      <a:lnTo>
                        <a:pt x="23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9" name="Freeform 1485"/>
                <p:cNvSpPr>
                  <a:spLocks/>
                </p:cNvSpPr>
                <p:nvPr/>
              </p:nvSpPr>
              <p:spPr bwMode="auto">
                <a:xfrm>
                  <a:off x="3014" y="1056"/>
                  <a:ext cx="12" cy="19"/>
                </a:xfrm>
                <a:custGeom>
                  <a:avLst/>
                  <a:gdLst>
                    <a:gd name="T0" fmla="*/ 23 w 23"/>
                    <a:gd name="T1" fmla="*/ 37 h 37"/>
                    <a:gd name="T2" fmla="*/ 23 w 23"/>
                    <a:gd name="T3" fmla="*/ 37 h 37"/>
                    <a:gd name="T4" fmla="*/ 0 w 23"/>
                    <a:gd name="T5" fmla="*/ 0 h 37"/>
                    <a:gd name="T6" fmla="*/ 0 w 23"/>
                    <a:gd name="T7" fmla="*/ 0 h 37"/>
                    <a:gd name="T8" fmla="*/ 0 w 23"/>
                    <a:gd name="T9" fmla="*/ 0 h 37"/>
                    <a:gd name="T10" fmla="*/ 23 w 23"/>
                    <a:gd name="T11" fmla="*/ 37 h 37"/>
                    <a:gd name="T12" fmla="*/ 23 w 23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37">
                      <a:moveTo>
                        <a:pt x="23" y="37"/>
                      </a:moveTo>
                      <a:lnTo>
                        <a:pt x="23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3" y="37"/>
                      </a:lnTo>
                      <a:lnTo>
                        <a:pt x="23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0" name="Freeform 1486"/>
                <p:cNvSpPr>
                  <a:spLocks/>
                </p:cNvSpPr>
                <p:nvPr/>
              </p:nvSpPr>
              <p:spPr bwMode="auto">
                <a:xfrm>
                  <a:off x="3014" y="1056"/>
                  <a:ext cx="12" cy="23"/>
                </a:xfrm>
                <a:custGeom>
                  <a:avLst/>
                  <a:gdLst>
                    <a:gd name="T0" fmla="*/ 23 w 23"/>
                    <a:gd name="T1" fmla="*/ 37 h 44"/>
                    <a:gd name="T2" fmla="*/ 23 w 23"/>
                    <a:gd name="T3" fmla="*/ 37 h 44"/>
                    <a:gd name="T4" fmla="*/ 15 w 23"/>
                    <a:gd name="T5" fmla="*/ 44 h 44"/>
                    <a:gd name="T6" fmla="*/ 15 w 23"/>
                    <a:gd name="T7" fmla="*/ 44 h 44"/>
                    <a:gd name="T8" fmla="*/ 0 w 23"/>
                    <a:gd name="T9" fmla="*/ 0 h 44"/>
                    <a:gd name="T10" fmla="*/ 23 w 23"/>
                    <a:gd name="T11" fmla="*/ 37 h 44"/>
                    <a:gd name="T12" fmla="*/ 23 w 23"/>
                    <a:gd name="T13" fmla="*/ 37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44">
                      <a:moveTo>
                        <a:pt x="23" y="37"/>
                      </a:moveTo>
                      <a:lnTo>
                        <a:pt x="23" y="37"/>
                      </a:lnTo>
                      <a:lnTo>
                        <a:pt x="15" y="44"/>
                      </a:lnTo>
                      <a:lnTo>
                        <a:pt x="15" y="44"/>
                      </a:lnTo>
                      <a:lnTo>
                        <a:pt x="0" y="0"/>
                      </a:lnTo>
                      <a:lnTo>
                        <a:pt x="23" y="37"/>
                      </a:lnTo>
                      <a:lnTo>
                        <a:pt x="23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1" name="Freeform 1487"/>
                <p:cNvSpPr>
                  <a:spLocks/>
                </p:cNvSpPr>
                <p:nvPr/>
              </p:nvSpPr>
              <p:spPr bwMode="auto">
                <a:xfrm>
                  <a:off x="3014" y="1056"/>
                  <a:ext cx="12" cy="23"/>
                </a:xfrm>
                <a:custGeom>
                  <a:avLst/>
                  <a:gdLst>
                    <a:gd name="T0" fmla="*/ 23 w 23"/>
                    <a:gd name="T1" fmla="*/ 37 h 44"/>
                    <a:gd name="T2" fmla="*/ 23 w 23"/>
                    <a:gd name="T3" fmla="*/ 37 h 44"/>
                    <a:gd name="T4" fmla="*/ 15 w 23"/>
                    <a:gd name="T5" fmla="*/ 44 h 44"/>
                    <a:gd name="T6" fmla="*/ 15 w 23"/>
                    <a:gd name="T7" fmla="*/ 44 h 44"/>
                    <a:gd name="T8" fmla="*/ 0 w 23"/>
                    <a:gd name="T9" fmla="*/ 0 h 44"/>
                    <a:gd name="T10" fmla="*/ 23 w 23"/>
                    <a:gd name="T11" fmla="*/ 37 h 44"/>
                    <a:gd name="T12" fmla="*/ 23 w 23"/>
                    <a:gd name="T13" fmla="*/ 37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44">
                      <a:moveTo>
                        <a:pt x="23" y="37"/>
                      </a:moveTo>
                      <a:lnTo>
                        <a:pt x="23" y="37"/>
                      </a:lnTo>
                      <a:lnTo>
                        <a:pt x="15" y="44"/>
                      </a:lnTo>
                      <a:lnTo>
                        <a:pt x="15" y="44"/>
                      </a:lnTo>
                      <a:lnTo>
                        <a:pt x="0" y="0"/>
                      </a:lnTo>
                      <a:lnTo>
                        <a:pt x="23" y="37"/>
                      </a:lnTo>
                      <a:lnTo>
                        <a:pt x="23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2" name="Freeform 1488"/>
                <p:cNvSpPr>
                  <a:spLocks/>
                </p:cNvSpPr>
                <p:nvPr/>
              </p:nvSpPr>
              <p:spPr bwMode="auto">
                <a:xfrm>
                  <a:off x="2981" y="1060"/>
                  <a:ext cx="30" cy="26"/>
                </a:xfrm>
                <a:custGeom>
                  <a:avLst/>
                  <a:gdLst>
                    <a:gd name="T0" fmla="*/ 58 w 58"/>
                    <a:gd name="T1" fmla="*/ 52 h 52"/>
                    <a:gd name="T2" fmla="*/ 58 w 58"/>
                    <a:gd name="T3" fmla="*/ 52 h 52"/>
                    <a:gd name="T4" fmla="*/ 0 w 58"/>
                    <a:gd name="T5" fmla="*/ 15 h 52"/>
                    <a:gd name="T6" fmla="*/ 0 w 58"/>
                    <a:gd name="T7" fmla="*/ 15 h 52"/>
                    <a:gd name="T8" fmla="*/ 36 w 58"/>
                    <a:gd name="T9" fmla="*/ 0 h 52"/>
                    <a:gd name="T10" fmla="*/ 58 w 58"/>
                    <a:gd name="T11" fmla="*/ 52 h 52"/>
                    <a:gd name="T12" fmla="*/ 58 w 58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52">
                      <a:moveTo>
                        <a:pt x="58" y="52"/>
                      </a:moveTo>
                      <a:lnTo>
                        <a:pt x="58" y="5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36" y="0"/>
                      </a:lnTo>
                      <a:lnTo>
                        <a:pt x="58" y="52"/>
                      </a:lnTo>
                      <a:lnTo>
                        <a:pt x="58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3" name="Freeform 1489"/>
                <p:cNvSpPr>
                  <a:spLocks/>
                </p:cNvSpPr>
                <p:nvPr/>
              </p:nvSpPr>
              <p:spPr bwMode="auto">
                <a:xfrm>
                  <a:off x="2981" y="1060"/>
                  <a:ext cx="30" cy="26"/>
                </a:xfrm>
                <a:custGeom>
                  <a:avLst/>
                  <a:gdLst>
                    <a:gd name="T0" fmla="*/ 58 w 58"/>
                    <a:gd name="T1" fmla="*/ 52 h 52"/>
                    <a:gd name="T2" fmla="*/ 58 w 58"/>
                    <a:gd name="T3" fmla="*/ 52 h 52"/>
                    <a:gd name="T4" fmla="*/ 0 w 58"/>
                    <a:gd name="T5" fmla="*/ 15 h 52"/>
                    <a:gd name="T6" fmla="*/ 0 w 58"/>
                    <a:gd name="T7" fmla="*/ 15 h 52"/>
                    <a:gd name="T8" fmla="*/ 36 w 58"/>
                    <a:gd name="T9" fmla="*/ 0 h 52"/>
                    <a:gd name="T10" fmla="*/ 58 w 58"/>
                    <a:gd name="T11" fmla="*/ 52 h 52"/>
                    <a:gd name="T12" fmla="*/ 58 w 58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52">
                      <a:moveTo>
                        <a:pt x="58" y="52"/>
                      </a:moveTo>
                      <a:lnTo>
                        <a:pt x="58" y="5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36" y="0"/>
                      </a:lnTo>
                      <a:lnTo>
                        <a:pt x="58" y="52"/>
                      </a:lnTo>
                      <a:lnTo>
                        <a:pt x="58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4" name="Freeform 1490"/>
                <p:cNvSpPr>
                  <a:spLocks/>
                </p:cNvSpPr>
                <p:nvPr/>
              </p:nvSpPr>
              <p:spPr bwMode="auto">
                <a:xfrm>
                  <a:off x="2981" y="1068"/>
                  <a:ext cx="30" cy="26"/>
                </a:xfrm>
                <a:custGeom>
                  <a:avLst/>
                  <a:gdLst>
                    <a:gd name="T0" fmla="*/ 58 w 58"/>
                    <a:gd name="T1" fmla="*/ 37 h 52"/>
                    <a:gd name="T2" fmla="*/ 58 w 58"/>
                    <a:gd name="T3" fmla="*/ 37 h 52"/>
                    <a:gd name="T4" fmla="*/ 22 w 58"/>
                    <a:gd name="T5" fmla="*/ 52 h 52"/>
                    <a:gd name="T6" fmla="*/ 22 w 58"/>
                    <a:gd name="T7" fmla="*/ 52 h 52"/>
                    <a:gd name="T8" fmla="*/ 0 w 58"/>
                    <a:gd name="T9" fmla="*/ 0 h 52"/>
                    <a:gd name="T10" fmla="*/ 58 w 58"/>
                    <a:gd name="T11" fmla="*/ 37 h 52"/>
                    <a:gd name="T12" fmla="*/ 58 w 58"/>
                    <a:gd name="T13" fmla="*/ 3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52">
                      <a:moveTo>
                        <a:pt x="58" y="37"/>
                      </a:moveTo>
                      <a:lnTo>
                        <a:pt x="58" y="37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58" y="37"/>
                      </a:lnTo>
                      <a:lnTo>
                        <a:pt x="58" y="3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5" name="Freeform 1491"/>
                <p:cNvSpPr>
                  <a:spLocks/>
                </p:cNvSpPr>
                <p:nvPr/>
              </p:nvSpPr>
              <p:spPr bwMode="auto">
                <a:xfrm>
                  <a:off x="2981" y="1068"/>
                  <a:ext cx="30" cy="26"/>
                </a:xfrm>
                <a:custGeom>
                  <a:avLst/>
                  <a:gdLst>
                    <a:gd name="T0" fmla="*/ 58 w 58"/>
                    <a:gd name="T1" fmla="*/ 37 h 52"/>
                    <a:gd name="T2" fmla="*/ 58 w 58"/>
                    <a:gd name="T3" fmla="*/ 37 h 52"/>
                    <a:gd name="T4" fmla="*/ 22 w 58"/>
                    <a:gd name="T5" fmla="*/ 52 h 52"/>
                    <a:gd name="T6" fmla="*/ 22 w 58"/>
                    <a:gd name="T7" fmla="*/ 52 h 52"/>
                    <a:gd name="T8" fmla="*/ 0 w 58"/>
                    <a:gd name="T9" fmla="*/ 0 h 52"/>
                    <a:gd name="T10" fmla="*/ 58 w 58"/>
                    <a:gd name="T11" fmla="*/ 37 h 52"/>
                    <a:gd name="T12" fmla="*/ 58 w 58"/>
                    <a:gd name="T13" fmla="*/ 3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52">
                      <a:moveTo>
                        <a:pt x="58" y="37"/>
                      </a:moveTo>
                      <a:lnTo>
                        <a:pt x="58" y="37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58" y="37"/>
                      </a:lnTo>
                      <a:lnTo>
                        <a:pt x="58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6" name="Freeform 1492"/>
                <p:cNvSpPr>
                  <a:spLocks/>
                </p:cNvSpPr>
                <p:nvPr/>
              </p:nvSpPr>
              <p:spPr bwMode="auto">
                <a:xfrm>
                  <a:off x="2974" y="1072"/>
                  <a:ext cx="11" cy="22"/>
                </a:xfrm>
                <a:custGeom>
                  <a:avLst/>
                  <a:gdLst>
                    <a:gd name="T0" fmla="*/ 22 w 22"/>
                    <a:gd name="T1" fmla="*/ 44 h 44"/>
                    <a:gd name="T2" fmla="*/ 22 w 22"/>
                    <a:gd name="T3" fmla="*/ 44 h 44"/>
                    <a:gd name="T4" fmla="*/ 0 w 22"/>
                    <a:gd name="T5" fmla="*/ 7 h 44"/>
                    <a:gd name="T6" fmla="*/ 0 w 22"/>
                    <a:gd name="T7" fmla="*/ 7 h 44"/>
                    <a:gd name="T8" fmla="*/ 0 w 22"/>
                    <a:gd name="T9" fmla="*/ 0 h 44"/>
                    <a:gd name="T10" fmla="*/ 22 w 22"/>
                    <a:gd name="T11" fmla="*/ 44 h 44"/>
                    <a:gd name="T12" fmla="*/ 22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22" y="44"/>
                      </a:moveTo>
                      <a:lnTo>
                        <a:pt x="2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2" y="44"/>
                      </a:lnTo>
                      <a:lnTo>
                        <a:pt x="22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7" name="Freeform 1493"/>
                <p:cNvSpPr>
                  <a:spLocks/>
                </p:cNvSpPr>
                <p:nvPr/>
              </p:nvSpPr>
              <p:spPr bwMode="auto">
                <a:xfrm>
                  <a:off x="2974" y="1072"/>
                  <a:ext cx="11" cy="22"/>
                </a:xfrm>
                <a:custGeom>
                  <a:avLst/>
                  <a:gdLst>
                    <a:gd name="T0" fmla="*/ 22 w 22"/>
                    <a:gd name="T1" fmla="*/ 44 h 44"/>
                    <a:gd name="T2" fmla="*/ 22 w 22"/>
                    <a:gd name="T3" fmla="*/ 44 h 44"/>
                    <a:gd name="T4" fmla="*/ 0 w 22"/>
                    <a:gd name="T5" fmla="*/ 7 h 44"/>
                    <a:gd name="T6" fmla="*/ 0 w 22"/>
                    <a:gd name="T7" fmla="*/ 7 h 44"/>
                    <a:gd name="T8" fmla="*/ 0 w 22"/>
                    <a:gd name="T9" fmla="*/ 0 h 44"/>
                    <a:gd name="T10" fmla="*/ 22 w 22"/>
                    <a:gd name="T11" fmla="*/ 44 h 44"/>
                    <a:gd name="T12" fmla="*/ 22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22" y="44"/>
                      </a:moveTo>
                      <a:lnTo>
                        <a:pt x="2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2" y="44"/>
                      </a:lnTo>
                      <a:lnTo>
                        <a:pt x="22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8" name="Freeform 1494"/>
                <p:cNvSpPr>
                  <a:spLocks/>
                </p:cNvSpPr>
                <p:nvPr/>
              </p:nvSpPr>
              <p:spPr bwMode="auto">
                <a:xfrm>
                  <a:off x="2974" y="1075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15 w 22"/>
                    <a:gd name="T5" fmla="*/ 37 h 37"/>
                    <a:gd name="T6" fmla="*/ 15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9" name="Freeform 1495"/>
                <p:cNvSpPr>
                  <a:spLocks/>
                </p:cNvSpPr>
                <p:nvPr/>
              </p:nvSpPr>
              <p:spPr bwMode="auto">
                <a:xfrm>
                  <a:off x="2974" y="1075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15 w 22"/>
                    <a:gd name="T5" fmla="*/ 37 h 37"/>
                    <a:gd name="T6" fmla="*/ 15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0" name="Freeform 1496"/>
                <p:cNvSpPr>
                  <a:spLocks/>
                </p:cNvSpPr>
                <p:nvPr/>
              </p:nvSpPr>
              <p:spPr bwMode="auto">
                <a:xfrm>
                  <a:off x="2974" y="1072"/>
                  <a:ext cx="11" cy="22"/>
                </a:xfrm>
                <a:custGeom>
                  <a:avLst/>
                  <a:gdLst>
                    <a:gd name="T0" fmla="*/ 22 w 22"/>
                    <a:gd name="T1" fmla="*/ 44 h 44"/>
                    <a:gd name="T2" fmla="*/ 22 w 22"/>
                    <a:gd name="T3" fmla="*/ 44 h 44"/>
                    <a:gd name="T4" fmla="*/ 0 w 22"/>
                    <a:gd name="T5" fmla="*/ 7 h 44"/>
                    <a:gd name="T6" fmla="*/ 0 w 22"/>
                    <a:gd name="T7" fmla="*/ 7 h 44"/>
                    <a:gd name="T8" fmla="*/ 0 w 22"/>
                    <a:gd name="T9" fmla="*/ 0 h 44"/>
                    <a:gd name="T10" fmla="*/ 22 w 22"/>
                    <a:gd name="T11" fmla="*/ 44 h 44"/>
                    <a:gd name="T12" fmla="*/ 22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22" y="44"/>
                      </a:moveTo>
                      <a:lnTo>
                        <a:pt x="2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2" y="44"/>
                      </a:lnTo>
                      <a:lnTo>
                        <a:pt x="22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1" name="Freeform 1497"/>
                <p:cNvSpPr>
                  <a:spLocks/>
                </p:cNvSpPr>
                <p:nvPr/>
              </p:nvSpPr>
              <p:spPr bwMode="auto">
                <a:xfrm>
                  <a:off x="2974" y="1072"/>
                  <a:ext cx="11" cy="22"/>
                </a:xfrm>
                <a:custGeom>
                  <a:avLst/>
                  <a:gdLst>
                    <a:gd name="T0" fmla="*/ 22 w 22"/>
                    <a:gd name="T1" fmla="*/ 44 h 44"/>
                    <a:gd name="T2" fmla="*/ 22 w 22"/>
                    <a:gd name="T3" fmla="*/ 44 h 44"/>
                    <a:gd name="T4" fmla="*/ 0 w 22"/>
                    <a:gd name="T5" fmla="*/ 7 h 44"/>
                    <a:gd name="T6" fmla="*/ 0 w 22"/>
                    <a:gd name="T7" fmla="*/ 7 h 44"/>
                    <a:gd name="T8" fmla="*/ 0 w 22"/>
                    <a:gd name="T9" fmla="*/ 0 h 44"/>
                    <a:gd name="T10" fmla="*/ 22 w 22"/>
                    <a:gd name="T11" fmla="*/ 44 h 44"/>
                    <a:gd name="T12" fmla="*/ 22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22" y="44"/>
                      </a:moveTo>
                      <a:lnTo>
                        <a:pt x="2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2" y="44"/>
                      </a:lnTo>
                      <a:lnTo>
                        <a:pt x="22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2" name="Freeform 1498"/>
                <p:cNvSpPr>
                  <a:spLocks/>
                </p:cNvSpPr>
                <p:nvPr/>
              </p:nvSpPr>
              <p:spPr bwMode="auto">
                <a:xfrm>
                  <a:off x="2974" y="1075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15 w 22"/>
                    <a:gd name="T5" fmla="*/ 37 h 37"/>
                    <a:gd name="T6" fmla="*/ 15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3" name="Freeform 1499"/>
                <p:cNvSpPr>
                  <a:spLocks/>
                </p:cNvSpPr>
                <p:nvPr/>
              </p:nvSpPr>
              <p:spPr bwMode="auto">
                <a:xfrm>
                  <a:off x="2974" y="1075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15 w 22"/>
                    <a:gd name="T5" fmla="*/ 37 h 37"/>
                    <a:gd name="T6" fmla="*/ 15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4" name="Freeform 1500"/>
                <p:cNvSpPr>
                  <a:spLocks/>
                </p:cNvSpPr>
                <p:nvPr/>
              </p:nvSpPr>
              <p:spPr bwMode="auto">
                <a:xfrm>
                  <a:off x="2955" y="1075"/>
                  <a:ext cx="19" cy="27"/>
                </a:xfrm>
                <a:custGeom>
                  <a:avLst/>
                  <a:gdLst>
                    <a:gd name="T0" fmla="*/ 37 w 37"/>
                    <a:gd name="T1" fmla="*/ 53 h 53"/>
                    <a:gd name="T2" fmla="*/ 37 w 37"/>
                    <a:gd name="T3" fmla="*/ 53 h 53"/>
                    <a:gd name="T4" fmla="*/ 0 w 37"/>
                    <a:gd name="T5" fmla="*/ 7 h 53"/>
                    <a:gd name="T6" fmla="*/ 0 w 37"/>
                    <a:gd name="T7" fmla="*/ 7 h 53"/>
                    <a:gd name="T8" fmla="*/ 15 w 37"/>
                    <a:gd name="T9" fmla="*/ 0 h 53"/>
                    <a:gd name="T10" fmla="*/ 37 w 37"/>
                    <a:gd name="T11" fmla="*/ 53 h 53"/>
                    <a:gd name="T12" fmla="*/ 37 w 37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3">
                      <a:moveTo>
                        <a:pt x="37" y="53"/>
                      </a:moveTo>
                      <a:lnTo>
                        <a:pt x="37" y="53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37" y="53"/>
                      </a:lnTo>
                      <a:lnTo>
                        <a:pt x="37" y="5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5" name="Freeform 1501"/>
                <p:cNvSpPr>
                  <a:spLocks/>
                </p:cNvSpPr>
                <p:nvPr/>
              </p:nvSpPr>
              <p:spPr bwMode="auto">
                <a:xfrm>
                  <a:off x="2955" y="1075"/>
                  <a:ext cx="19" cy="27"/>
                </a:xfrm>
                <a:custGeom>
                  <a:avLst/>
                  <a:gdLst>
                    <a:gd name="T0" fmla="*/ 37 w 37"/>
                    <a:gd name="T1" fmla="*/ 53 h 53"/>
                    <a:gd name="T2" fmla="*/ 37 w 37"/>
                    <a:gd name="T3" fmla="*/ 53 h 53"/>
                    <a:gd name="T4" fmla="*/ 0 w 37"/>
                    <a:gd name="T5" fmla="*/ 7 h 53"/>
                    <a:gd name="T6" fmla="*/ 0 w 37"/>
                    <a:gd name="T7" fmla="*/ 7 h 53"/>
                    <a:gd name="T8" fmla="*/ 15 w 37"/>
                    <a:gd name="T9" fmla="*/ 0 h 53"/>
                    <a:gd name="T10" fmla="*/ 37 w 37"/>
                    <a:gd name="T11" fmla="*/ 53 h 53"/>
                    <a:gd name="T12" fmla="*/ 37 w 37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3">
                      <a:moveTo>
                        <a:pt x="37" y="53"/>
                      </a:moveTo>
                      <a:lnTo>
                        <a:pt x="37" y="53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37" y="53"/>
                      </a:lnTo>
                      <a:lnTo>
                        <a:pt x="37" y="5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6" name="Freeform 1502"/>
                <p:cNvSpPr>
                  <a:spLocks/>
                </p:cNvSpPr>
                <p:nvPr/>
              </p:nvSpPr>
              <p:spPr bwMode="auto">
                <a:xfrm>
                  <a:off x="2955" y="1079"/>
                  <a:ext cx="19" cy="23"/>
                </a:xfrm>
                <a:custGeom>
                  <a:avLst/>
                  <a:gdLst>
                    <a:gd name="T0" fmla="*/ 37 w 37"/>
                    <a:gd name="T1" fmla="*/ 46 h 46"/>
                    <a:gd name="T2" fmla="*/ 37 w 37"/>
                    <a:gd name="T3" fmla="*/ 46 h 46"/>
                    <a:gd name="T4" fmla="*/ 22 w 37"/>
                    <a:gd name="T5" fmla="*/ 46 h 46"/>
                    <a:gd name="T6" fmla="*/ 22 w 37"/>
                    <a:gd name="T7" fmla="*/ 46 h 46"/>
                    <a:gd name="T8" fmla="*/ 0 w 37"/>
                    <a:gd name="T9" fmla="*/ 0 h 46"/>
                    <a:gd name="T10" fmla="*/ 37 w 37"/>
                    <a:gd name="T11" fmla="*/ 46 h 46"/>
                    <a:gd name="T12" fmla="*/ 37 w 37"/>
                    <a:gd name="T13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46">
                      <a:moveTo>
                        <a:pt x="37" y="46"/>
                      </a:moveTo>
                      <a:lnTo>
                        <a:pt x="37" y="46"/>
                      </a:lnTo>
                      <a:lnTo>
                        <a:pt x="22" y="46"/>
                      </a:lnTo>
                      <a:lnTo>
                        <a:pt x="22" y="46"/>
                      </a:lnTo>
                      <a:lnTo>
                        <a:pt x="0" y="0"/>
                      </a:lnTo>
                      <a:lnTo>
                        <a:pt x="37" y="46"/>
                      </a:lnTo>
                      <a:lnTo>
                        <a:pt x="37" y="46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7" name="Freeform 1503"/>
                <p:cNvSpPr>
                  <a:spLocks/>
                </p:cNvSpPr>
                <p:nvPr/>
              </p:nvSpPr>
              <p:spPr bwMode="auto">
                <a:xfrm>
                  <a:off x="2955" y="1079"/>
                  <a:ext cx="19" cy="23"/>
                </a:xfrm>
                <a:custGeom>
                  <a:avLst/>
                  <a:gdLst>
                    <a:gd name="T0" fmla="*/ 37 w 37"/>
                    <a:gd name="T1" fmla="*/ 46 h 46"/>
                    <a:gd name="T2" fmla="*/ 37 w 37"/>
                    <a:gd name="T3" fmla="*/ 46 h 46"/>
                    <a:gd name="T4" fmla="*/ 22 w 37"/>
                    <a:gd name="T5" fmla="*/ 46 h 46"/>
                    <a:gd name="T6" fmla="*/ 22 w 37"/>
                    <a:gd name="T7" fmla="*/ 46 h 46"/>
                    <a:gd name="T8" fmla="*/ 0 w 37"/>
                    <a:gd name="T9" fmla="*/ 0 h 46"/>
                    <a:gd name="T10" fmla="*/ 37 w 37"/>
                    <a:gd name="T11" fmla="*/ 46 h 46"/>
                    <a:gd name="T12" fmla="*/ 37 w 37"/>
                    <a:gd name="T13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46">
                      <a:moveTo>
                        <a:pt x="37" y="46"/>
                      </a:moveTo>
                      <a:lnTo>
                        <a:pt x="37" y="46"/>
                      </a:lnTo>
                      <a:lnTo>
                        <a:pt x="22" y="46"/>
                      </a:lnTo>
                      <a:lnTo>
                        <a:pt x="22" y="46"/>
                      </a:lnTo>
                      <a:lnTo>
                        <a:pt x="0" y="0"/>
                      </a:lnTo>
                      <a:lnTo>
                        <a:pt x="37" y="46"/>
                      </a:lnTo>
                      <a:lnTo>
                        <a:pt x="37" y="46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8" name="Freeform 1504"/>
                <p:cNvSpPr>
                  <a:spLocks/>
                </p:cNvSpPr>
                <p:nvPr/>
              </p:nvSpPr>
              <p:spPr bwMode="auto">
                <a:xfrm>
                  <a:off x="2808" y="1136"/>
                  <a:ext cx="18" cy="26"/>
                </a:xfrm>
                <a:custGeom>
                  <a:avLst/>
                  <a:gdLst>
                    <a:gd name="T0" fmla="*/ 36 w 36"/>
                    <a:gd name="T1" fmla="*/ 52 h 52"/>
                    <a:gd name="T2" fmla="*/ 36 w 36"/>
                    <a:gd name="T3" fmla="*/ 52 h 52"/>
                    <a:gd name="T4" fmla="*/ 0 w 36"/>
                    <a:gd name="T5" fmla="*/ 7 h 52"/>
                    <a:gd name="T6" fmla="*/ 0 w 36"/>
                    <a:gd name="T7" fmla="*/ 7 h 52"/>
                    <a:gd name="T8" fmla="*/ 15 w 36"/>
                    <a:gd name="T9" fmla="*/ 0 h 52"/>
                    <a:gd name="T10" fmla="*/ 36 w 36"/>
                    <a:gd name="T11" fmla="*/ 52 h 52"/>
                    <a:gd name="T12" fmla="*/ 36 w 36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2">
                      <a:moveTo>
                        <a:pt x="36" y="52"/>
                      </a:moveTo>
                      <a:lnTo>
                        <a:pt x="36" y="52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36" y="52"/>
                      </a:lnTo>
                      <a:lnTo>
                        <a:pt x="36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9" name="Freeform 1505"/>
                <p:cNvSpPr>
                  <a:spLocks/>
                </p:cNvSpPr>
                <p:nvPr/>
              </p:nvSpPr>
              <p:spPr bwMode="auto">
                <a:xfrm>
                  <a:off x="2808" y="1136"/>
                  <a:ext cx="18" cy="26"/>
                </a:xfrm>
                <a:custGeom>
                  <a:avLst/>
                  <a:gdLst>
                    <a:gd name="T0" fmla="*/ 36 w 36"/>
                    <a:gd name="T1" fmla="*/ 52 h 52"/>
                    <a:gd name="T2" fmla="*/ 36 w 36"/>
                    <a:gd name="T3" fmla="*/ 52 h 52"/>
                    <a:gd name="T4" fmla="*/ 0 w 36"/>
                    <a:gd name="T5" fmla="*/ 7 h 52"/>
                    <a:gd name="T6" fmla="*/ 0 w 36"/>
                    <a:gd name="T7" fmla="*/ 7 h 52"/>
                    <a:gd name="T8" fmla="*/ 15 w 36"/>
                    <a:gd name="T9" fmla="*/ 0 h 52"/>
                    <a:gd name="T10" fmla="*/ 36 w 36"/>
                    <a:gd name="T11" fmla="*/ 52 h 52"/>
                    <a:gd name="T12" fmla="*/ 36 w 36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2">
                      <a:moveTo>
                        <a:pt x="36" y="52"/>
                      </a:moveTo>
                      <a:lnTo>
                        <a:pt x="36" y="52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36" y="52"/>
                      </a:lnTo>
                      <a:lnTo>
                        <a:pt x="36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0" name="Freeform 1506"/>
                <p:cNvSpPr>
                  <a:spLocks/>
                </p:cNvSpPr>
                <p:nvPr/>
              </p:nvSpPr>
              <p:spPr bwMode="auto">
                <a:xfrm>
                  <a:off x="2808" y="1139"/>
                  <a:ext cx="18" cy="27"/>
                </a:xfrm>
                <a:custGeom>
                  <a:avLst/>
                  <a:gdLst>
                    <a:gd name="T0" fmla="*/ 36 w 36"/>
                    <a:gd name="T1" fmla="*/ 45 h 52"/>
                    <a:gd name="T2" fmla="*/ 36 w 36"/>
                    <a:gd name="T3" fmla="*/ 45 h 52"/>
                    <a:gd name="T4" fmla="*/ 22 w 36"/>
                    <a:gd name="T5" fmla="*/ 52 h 52"/>
                    <a:gd name="T6" fmla="*/ 22 w 36"/>
                    <a:gd name="T7" fmla="*/ 52 h 52"/>
                    <a:gd name="T8" fmla="*/ 0 w 36"/>
                    <a:gd name="T9" fmla="*/ 0 h 52"/>
                    <a:gd name="T10" fmla="*/ 36 w 36"/>
                    <a:gd name="T11" fmla="*/ 45 h 52"/>
                    <a:gd name="T12" fmla="*/ 36 w 36"/>
                    <a:gd name="T13" fmla="*/ 4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2">
                      <a:moveTo>
                        <a:pt x="36" y="45"/>
                      </a:moveTo>
                      <a:lnTo>
                        <a:pt x="36" y="45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36" y="45"/>
                      </a:lnTo>
                      <a:lnTo>
                        <a:pt x="36" y="4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1" name="Freeform 1507"/>
                <p:cNvSpPr>
                  <a:spLocks/>
                </p:cNvSpPr>
                <p:nvPr/>
              </p:nvSpPr>
              <p:spPr bwMode="auto">
                <a:xfrm>
                  <a:off x="2808" y="1139"/>
                  <a:ext cx="18" cy="27"/>
                </a:xfrm>
                <a:custGeom>
                  <a:avLst/>
                  <a:gdLst>
                    <a:gd name="T0" fmla="*/ 36 w 36"/>
                    <a:gd name="T1" fmla="*/ 45 h 52"/>
                    <a:gd name="T2" fmla="*/ 36 w 36"/>
                    <a:gd name="T3" fmla="*/ 45 h 52"/>
                    <a:gd name="T4" fmla="*/ 22 w 36"/>
                    <a:gd name="T5" fmla="*/ 52 h 52"/>
                    <a:gd name="T6" fmla="*/ 22 w 36"/>
                    <a:gd name="T7" fmla="*/ 52 h 52"/>
                    <a:gd name="T8" fmla="*/ 0 w 36"/>
                    <a:gd name="T9" fmla="*/ 0 h 52"/>
                    <a:gd name="T10" fmla="*/ 36 w 36"/>
                    <a:gd name="T11" fmla="*/ 45 h 52"/>
                    <a:gd name="T12" fmla="*/ 36 w 36"/>
                    <a:gd name="T13" fmla="*/ 4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52">
                      <a:moveTo>
                        <a:pt x="36" y="45"/>
                      </a:moveTo>
                      <a:lnTo>
                        <a:pt x="36" y="45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36" y="45"/>
                      </a:lnTo>
                      <a:lnTo>
                        <a:pt x="36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2" name="Freeform 1508"/>
                <p:cNvSpPr>
                  <a:spLocks/>
                </p:cNvSpPr>
                <p:nvPr/>
              </p:nvSpPr>
              <p:spPr bwMode="auto">
                <a:xfrm>
                  <a:off x="2800" y="1143"/>
                  <a:ext cx="11" cy="23"/>
                </a:xfrm>
                <a:custGeom>
                  <a:avLst/>
                  <a:gdLst>
                    <a:gd name="T0" fmla="*/ 22 w 22"/>
                    <a:gd name="T1" fmla="*/ 44 h 44"/>
                    <a:gd name="T2" fmla="*/ 22 w 22"/>
                    <a:gd name="T3" fmla="*/ 44 h 44"/>
                    <a:gd name="T4" fmla="*/ 0 w 22"/>
                    <a:gd name="T5" fmla="*/ 7 h 44"/>
                    <a:gd name="T6" fmla="*/ 0 w 22"/>
                    <a:gd name="T7" fmla="*/ 7 h 44"/>
                    <a:gd name="T8" fmla="*/ 0 w 22"/>
                    <a:gd name="T9" fmla="*/ 0 h 44"/>
                    <a:gd name="T10" fmla="*/ 22 w 22"/>
                    <a:gd name="T11" fmla="*/ 44 h 44"/>
                    <a:gd name="T12" fmla="*/ 22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22" y="44"/>
                      </a:moveTo>
                      <a:lnTo>
                        <a:pt x="2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2" y="44"/>
                      </a:lnTo>
                      <a:lnTo>
                        <a:pt x="22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3" name="Freeform 1509"/>
                <p:cNvSpPr>
                  <a:spLocks/>
                </p:cNvSpPr>
                <p:nvPr/>
              </p:nvSpPr>
              <p:spPr bwMode="auto">
                <a:xfrm>
                  <a:off x="2800" y="1143"/>
                  <a:ext cx="11" cy="23"/>
                </a:xfrm>
                <a:custGeom>
                  <a:avLst/>
                  <a:gdLst>
                    <a:gd name="T0" fmla="*/ 22 w 22"/>
                    <a:gd name="T1" fmla="*/ 44 h 44"/>
                    <a:gd name="T2" fmla="*/ 22 w 22"/>
                    <a:gd name="T3" fmla="*/ 44 h 44"/>
                    <a:gd name="T4" fmla="*/ 0 w 22"/>
                    <a:gd name="T5" fmla="*/ 7 h 44"/>
                    <a:gd name="T6" fmla="*/ 0 w 22"/>
                    <a:gd name="T7" fmla="*/ 7 h 44"/>
                    <a:gd name="T8" fmla="*/ 0 w 22"/>
                    <a:gd name="T9" fmla="*/ 0 h 44"/>
                    <a:gd name="T10" fmla="*/ 22 w 22"/>
                    <a:gd name="T11" fmla="*/ 44 h 44"/>
                    <a:gd name="T12" fmla="*/ 22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22" y="44"/>
                      </a:moveTo>
                      <a:lnTo>
                        <a:pt x="2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2" y="44"/>
                      </a:lnTo>
                      <a:lnTo>
                        <a:pt x="22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4" name="Freeform 1510"/>
                <p:cNvSpPr>
                  <a:spLocks/>
                </p:cNvSpPr>
                <p:nvPr/>
              </p:nvSpPr>
              <p:spPr bwMode="auto">
                <a:xfrm>
                  <a:off x="2800" y="1147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15 w 22"/>
                    <a:gd name="T5" fmla="*/ 37 h 37"/>
                    <a:gd name="T6" fmla="*/ 15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5" name="Freeform 1511"/>
                <p:cNvSpPr>
                  <a:spLocks/>
                </p:cNvSpPr>
                <p:nvPr/>
              </p:nvSpPr>
              <p:spPr bwMode="auto">
                <a:xfrm>
                  <a:off x="2800" y="1147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15 w 22"/>
                    <a:gd name="T5" fmla="*/ 37 h 37"/>
                    <a:gd name="T6" fmla="*/ 15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6" name="Freeform 1512"/>
                <p:cNvSpPr>
                  <a:spLocks/>
                </p:cNvSpPr>
                <p:nvPr/>
              </p:nvSpPr>
              <p:spPr bwMode="auto">
                <a:xfrm>
                  <a:off x="2800" y="1143"/>
                  <a:ext cx="11" cy="23"/>
                </a:xfrm>
                <a:custGeom>
                  <a:avLst/>
                  <a:gdLst>
                    <a:gd name="T0" fmla="*/ 22 w 22"/>
                    <a:gd name="T1" fmla="*/ 44 h 44"/>
                    <a:gd name="T2" fmla="*/ 22 w 22"/>
                    <a:gd name="T3" fmla="*/ 44 h 44"/>
                    <a:gd name="T4" fmla="*/ 0 w 22"/>
                    <a:gd name="T5" fmla="*/ 7 h 44"/>
                    <a:gd name="T6" fmla="*/ 0 w 22"/>
                    <a:gd name="T7" fmla="*/ 7 h 44"/>
                    <a:gd name="T8" fmla="*/ 0 w 22"/>
                    <a:gd name="T9" fmla="*/ 0 h 44"/>
                    <a:gd name="T10" fmla="*/ 22 w 22"/>
                    <a:gd name="T11" fmla="*/ 44 h 44"/>
                    <a:gd name="T12" fmla="*/ 22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22" y="44"/>
                      </a:moveTo>
                      <a:lnTo>
                        <a:pt x="2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2" y="44"/>
                      </a:lnTo>
                      <a:lnTo>
                        <a:pt x="22" y="44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7" name="Freeform 1513"/>
                <p:cNvSpPr>
                  <a:spLocks/>
                </p:cNvSpPr>
                <p:nvPr/>
              </p:nvSpPr>
              <p:spPr bwMode="auto">
                <a:xfrm>
                  <a:off x="2800" y="1143"/>
                  <a:ext cx="11" cy="23"/>
                </a:xfrm>
                <a:custGeom>
                  <a:avLst/>
                  <a:gdLst>
                    <a:gd name="T0" fmla="*/ 22 w 22"/>
                    <a:gd name="T1" fmla="*/ 44 h 44"/>
                    <a:gd name="T2" fmla="*/ 22 w 22"/>
                    <a:gd name="T3" fmla="*/ 44 h 44"/>
                    <a:gd name="T4" fmla="*/ 0 w 22"/>
                    <a:gd name="T5" fmla="*/ 7 h 44"/>
                    <a:gd name="T6" fmla="*/ 0 w 22"/>
                    <a:gd name="T7" fmla="*/ 7 h 44"/>
                    <a:gd name="T8" fmla="*/ 0 w 22"/>
                    <a:gd name="T9" fmla="*/ 0 h 44"/>
                    <a:gd name="T10" fmla="*/ 22 w 22"/>
                    <a:gd name="T11" fmla="*/ 44 h 44"/>
                    <a:gd name="T12" fmla="*/ 22 w 2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4">
                      <a:moveTo>
                        <a:pt x="22" y="44"/>
                      </a:moveTo>
                      <a:lnTo>
                        <a:pt x="2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2" y="44"/>
                      </a:lnTo>
                      <a:lnTo>
                        <a:pt x="22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8" name="Freeform 1514"/>
                <p:cNvSpPr>
                  <a:spLocks/>
                </p:cNvSpPr>
                <p:nvPr/>
              </p:nvSpPr>
              <p:spPr bwMode="auto">
                <a:xfrm>
                  <a:off x="2800" y="1147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15 w 22"/>
                    <a:gd name="T5" fmla="*/ 37 h 37"/>
                    <a:gd name="T6" fmla="*/ 15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9" name="Freeform 1515"/>
                <p:cNvSpPr>
                  <a:spLocks/>
                </p:cNvSpPr>
                <p:nvPr/>
              </p:nvSpPr>
              <p:spPr bwMode="auto">
                <a:xfrm>
                  <a:off x="2800" y="1147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15 w 22"/>
                    <a:gd name="T5" fmla="*/ 37 h 37"/>
                    <a:gd name="T6" fmla="*/ 15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37"/>
                      </a:lnTo>
                      <a:lnTo>
                        <a:pt x="15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0" name="Freeform 1516"/>
                <p:cNvSpPr>
                  <a:spLocks/>
                </p:cNvSpPr>
                <p:nvPr/>
              </p:nvSpPr>
              <p:spPr bwMode="auto">
                <a:xfrm>
                  <a:off x="2775" y="1147"/>
                  <a:ext cx="25" cy="26"/>
                </a:xfrm>
                <a:custGeom>
                  <a:avLst/>
                  <a:gdLst>
                    <a:gd name="T0" fmla="*/ 51 w 51"/>
                    <a:gd name="T1" fmla="*/ 52 h 52"/>
                    <a:gd name="T2" fmla="*/ 51 w 51"/>
                    <a:gd name="T3" fmla="*/ 52 h 52"/>
                    <a:gd name="T4" fmla="*/ 0 w 51"/>
                    <a:gd name="T5" fmla="*/ 15 h 52"/>
                    <a:gd name="T6" fmla="*/ 0 w 51"/>
                    <a:gd name="T7" fmla="*/ 15 h 52"/>
                    <a:gd name="T8" fmla="*/ 37 w 51"/>
                    <a:gd name="T9" fmla="*/ 0 h 52"/>
                    <a:gd name="T10" fmla="*/ 51 w 51"/>
                    <a:gd name="T11" fmla="*/ 52 h 52"/>
                    <a:gd name="T12" fmla="*/ 51 w 51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2">
                      <a:moveTo>
                        <a:pt x="51" y="52"/>
                      </a:moveTo>
                      <a:lnTo>
                        <a:pt x="51" y="5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37" y="0"/>
                      </a:lnTo>
                      <a:lnTo>
                        <a:pt x="51" y="52"/>
                      </a:lnTo>
                      <a:lnTo>
                        <a:pt x="51" y="5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1" name="Freeform 1517"/>
                <p:cNvSpPr>
                  <a:spLocks/>
                </p:cNvSpPr>
                <p:nvPr/>
              </p:nvSpPr>
              <p:spPr bwMode="auto">
                <a:xfrm>
                  <a:off x="2775" y="1147"/>
                  <a:ext cx="25" cy="26"/>
                </a:xfrm>
                <a:custGeom>
                  <a:avLst/>
                  <a:gdLst>
                    <a:gd name="T0" fmla="*/ 51 w 51"/>
                    <a:gd name="T1" fmla="*/ 52 h 52"/>
                    <a:gd name="T2" fmla="*/ 51 w 51"/>
                    <a:gd name="T3" fmla="*/ 52 h 52"/>
                    <a:gd name="T4" fmla="*/ 0 w 51"/>
                    <a:gd name="T5" fmla="*/ 15 h 52"/>
                    <a:gd name="T6" fmla="*/ 0 w 51"/>
                    <a:gd name="T7" fmla="*/ 15 h 52"/>
                    <a:gd name="T8" fmla="*/ 37 w 51"/>
                    <a:gd name="T9" fmla="*/ 0 h 52"/>
                    <a:gd name="T10" fmla="*/ 51 w 51"/>
                    <a:gd name="T11" fmla="*/ 52 h 52"/>
                    <a:gd name="T12" fmla="*/ 51 w 51"/>
                    <a:gd name="T1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2">
                      <a:moveTo>
                        <a:pt x="51" y="52"/>
                      </a:moveTo>
                      <a:lnTo>
                        <a:pt x="51" y="52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37" y="0"/>
                      </a:lnTo>
                      <a:lnTo>
                        <a:pt x="51" y="52"/>
                      </a:lnTo>
                      <a:lnTo>
                        <a:pt x="51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2" name="Freeform 1518"/>
                <p:cNvSpPr>
                  <a:spLocks/>
                </p:cNvSpPr>
                <p:nvPr/>
              </p:nvSpPr>
              <p:spPr bwMode="auto">
                <a:xfrm>
                  <a:off x="2775" y="1154"/>
                  <a:ext cx="25" cy="27"/>
                </a:xfrm>
                <a:custGeom>
                  <a:avLst/>
                  <a:gdLst>
                    <a:gd name="T0" fmla="*/ 51 w 51"/>
                    <a:gd name="T1" fmla="*/ 37 h 52"/>
                    <a:gd name="T2" fmla="*/ 51 w 51"/>
                    <a:gd name="T3" fmla="*/ 37 h 52"/>
                    <a:gd name="T4" fmla="*/ 22 w 51"/>
                    <a:gd name="T5" fmla="*/ 52 h 52"/>
                    <a:gd name="T6" fmla="*/ 22 w 51"/>
                    <a:gd name="T7" fmla="*/ 52 h 52"/>
                    <a:gd name="T8" fmla="*/ 0 w 51"/>
                    <a:gd name="T9" fmla="*/ 0 h 52"/>
                    <a:gd name="T10" fmla="*/ 51 w 51"/>
                    <a:gd name="T11" fmla="*/ 37 h 52"/>
                    <a:gd name="T12" fmla="*/ 51 w 51"/>
                    <a:gd name="T13" fmla="*/ 3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2">
                      <a:moveTo>
                        <a:pt x="51" y="37"/>
                      </a:moveTo>
                      <a:lnTo>
                        <a:pt x="51" y="37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3" name="Freeform 1519"/>
                <p:cNvSpPr>
                  <a:spLocks/>
                </p:cNvSpPr>
                <p:nvPr/>
              </p:nvSpPr>
              <p:spPr bwMode="auto">
                <a:xfrm>
                  <a:off x="2775" y="1154"/>
                  <a:ext cx="25" cy="27"/>
                </a:xfrm>
                <a:custGeom>
                  <a:avLst/>
                  <a:gdLst>
                    <a:gd name="T0" fmla="*/ 51 w 51"/>
                    <a:gd name="T1" fmla="*/ 37 h 52"/>
                    <a:gd name="T2" fmla="*/ 51 w 51"/>
                    <a:gd name="T3" fmla="*/ 37 h 52"/>
                    <a:gd name="T4" fmla="*/ 22 w 51"/>
                    <a:gd name="T5" fmla="*/ 52 h 52"/>
                    <a:gd name="T6" fmla="*/ 22 w 51"/>
                    <a:gd name="T7" fmla="*/ 52 h 52"/>
                    <a:gd name="T8" fmla="*/ 0 w 51"/>
                    <a:gd name="T9" fmla="*/ 0 h 52"/>
                    <a:gd name="T10" fmla="*/ 51 w 51"/>
                    <a:gd name="T11" fmla="*/ 37 h 52"/>
                    <a:gd name="T12" fmla="*/ 51 w 51"/>
                    <a:gd name="T13" fmla="*/ 3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52">
                      <a:moveTo>
                        <a:pt x="51" y="37"/>
                      </a:moveTo>
                      <a:lnTo>
                        <a:pt x="51" y="37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4" name="Freeform 1520"/>
                <p:cNvSpPr>
                  <a:spLocks/>
                </p:cNvSpPr>
                <p:nvPr/>
              </p:nvSpPr>
              <p:spPr bwMode="auto">
                <a:xfrm>
                  <a:off x="2760" y="1162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0 w 22"/>
                    <a:gd name="T5" fmla="*/ 0 h 37"/>
                    <a:gd name="T6" fmla="*/ 0 w 22"/>
                    <a:gd name="T7" fmla="*/ 0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5" name="Freeform 1521"/>
                <p:cNvSpPr>
                  <a:spLocks/>
                </p:cNvSpPr>
                <p:nvPr/>
              </p:nvSpPr>
              <p:spPr bwMode="auto">
                <a:xfrm>
                  <a:off x="2760" y="1162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0 w 22"/>
                    <a:gd name="T5" fmla="*/ 0 h 37"/>
                    <a:gd name="T6" fmla="*/ 0 w 22"/>
                    <a:gd name="T7" fmla="*/ 0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6" name="Freeform 1522"/>
                <p:cNvSpPr>
                  <a:spLocks/>
                </p:cNvSpPr>
                <p:nvPr/>
              </p:nvSpPr>
              <p:spPr bwMode="auto">
                <a:xfrm>
                  <a:off x="2760" y="1162"/>
                  <a:ext cx="11" cy="23"/>
                </a:xfrm>
                <a:custGeom>
                  <a:avLst/>
                  <a:gdLst>
                    <a:gd name="T0" fmla="*/ 22 w 22"/>
                    <a:gd name="T1" fmla="*/ 37 h 45"/>
                    <a:gd name="T2" fmla="*/ 22 w 22"/>
                    <a:gd name="T3" fmla="*/ 37 h 45"/>
                    <a:gd name="T4" fmla="*/ 15 w 22"/>
                    <a:gd name="T5" fmla="*/ 45 h 45"/>
                    <a:gd name="T6" fmla="*/ 15 w 22"/>
                    <a:gd name="T7" fmla="*/ 45 h 45"/>
                    <a:gd name="T8" fmla="*/ 0 w 22"/>
                    <a:gd name="T9" fmla="*/ 0 h 45"/>
                    <a:gd name="T10" fmla="*/ 22 w 22"/>
                    <a:gd name="T11" fmla="*/ 37 h 45"/>
                    <a:gd name="T12" fmla="*/ 22 w 22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7" name="Freeform 1523"/>
                <p:cNvSpPr>
                  <a:spLocks/>
                </p:cNvSpPr>
                <p:nvPr/>
              </p:nvSpPr>
              <p:spPr bwMode="auto">
                <a:xfrm>
                  <a:off x="2760" y="1162"/>
                  <a:ext cx="11" cy="23"/>
                </a:xfrm>
                <a:custGeom>
                  <a:avLst/>
                  <a:gdLst>
                    <a:gd name="T0" fmla="*/ 22 w 22"/>
                    <a:gd name="T1" fmla="*/ 37 h 45"/>
                    <a:gd name="T2" fmla="*/ 22 w 22"/>
                    <a:gd name="T3" fmla="*/ 37 h 45"/>
                    <a:gd name="T4" fmla="*/ 15 w 22"/>
                    <a:gd name="T5" fmla="*/ 45 h 45"/>
                    <a:gd name="T6" fmla="*/ 15 w 22"/>
                    <a:gd name="T7" fmla="*/ 45 h 45"/>
                    <a:gd name="T8" fmla="*/ 0 w 22"/>
                    <a:gd name="T9" fmla="*/ 0 h 45"/>
                    <a:gd name="T10" fmla="*/ 22 w 22"/>
                    <a:gd name="T11" fmla="*/ 37 h 45"/>
                    <a:gd name="T12" fmla="*/ 22 w 22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8" name="Freeform 1524"/>
                <p:cNvSpPr>
                  <a:spLocks/>
                </p:cNvSpPr>
                <p:nvPr/>
              </p:nvSpPr>
              <p:spPr bwMode="auto">
                <a:xfrm>
                  <a:off x="2760" y="1162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0 w 22"/>
                    <a:gd name="T5" fmla="*/ 0 h 37"/>
                    <a:gd name="T6" fmla="*/ 0 w 22"/>
                    <a:gd name="T7" fmla="*/ 0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9" name="Freeform 1525"/>
                <p:cNvSpPr>
                  <a:spLocks/>
                </p:cNvSpPr>
                <p:nvPr/>
              </p:nvSpPr>
              <p:spPr bwMode="auto">
                <a:xfrm>
                  <a:off x="2760" y="1162"/>
                  <a:ext cx="11" cy="19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0 w 22"/>
                    <a:gd name="T5" fmla="*/ 0 h 37"/>
                    <a:gd name="T6" fmla="*/ 0 w 22"/>
                    <a:gd name="T7" fmla="*/ 0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0" name="Freeform 1526"/>
                <p:cNvSpPr>
                  <a:spLocks/>
                </p:cNvSpPr>
                <p:nvPr/>
              </p:nvSpPr>
              <p:spPr bwMode="auto">
                <a:xfrm>
                  <a:off x="2760" y="1162"/>
                  <a:ext cx="11" cy="23"/>
                </a:xfrm>
                <a:custGeom>
                  <a:avLst/>
                  <a:gdLst>
                    <a:gd name="T0" fmla="*/ 22 w 22"/>
                    <a:gd name="T1" fmla="*/ 37 h 45"/>
                    <a:gd name="T2" fmla="*/ 22 w 22"/>
                    <a:gd name="T3" fmla="*/ 37 h 45"/>
                    <a:gd name="T4" fmla="*/ 15 w 22"/>
                    <a:gd name="T5" fmla="*/ 45 h 45"/>
                    <a:gd name="T6" fmla="*/ 15 w 22"/>
                    <a:gd name="T7" fmla="*/ 45 h 45"/>
                    <a:gd name="T8" fmla="*/ 0 w 22"/>
                    <a:gd name="T9" fmla="*/ 0 h 45"/>
                    <a:gd name="T10" fmla="*/ 22 w 22"/>
                    <a:gd name="T11" fmla="*/ 37 h 45"/>
                    <a:gd name="T12" fmla="*/ 22 w 22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1" name="Freeform 1527"/>
                <p:cNvSpPr>
                  <a:spLocks/>
                </p:cNvSpPr>
                <p:nvPr/>
              </p:nvSpPr>
              <p:spPr bwMode="auto">
                <a:xfrm>
                  <a:off x="2760" y="1162"/>
                  <a:ext cx="11" cy="23"/>
                </a:xfrm>
                <a:custGeom>
                  <a:avLst/>
                  <a:gdLst>
                    <a:gd name="T0" fmla="*/ 22 w 22"/>
                    <a:gd name="T1" fmla="*/ 37 h 45"/>
                    <a:gd name="T2" fmla="*/ 22 w 22"/>
                    <a:gd name="T3" fmla="*/ 37 h 45"/>
                    <a:gd name="T4" fmla="*/ 15 w 22"/>
                    <a:gd name="T5" fmla="*/ 45 h 45"/>
                    <a:gd name="T6" fmla="*/ 15 w 22"/>
                    <a:gd name="T7" fmla="*/ 45 h 45"/>
                    <a:gd name="T8" fmla="*/ 0 w 22"/>
                    <a:gd name="T9" fmla="*/ 0 h 45"/>
                    <a:gd name="T10" fmla="*/ 22 w 22"/>
                    <a:gd name="T11" fmla="*/ 37 h 45"/>
                    <a:gd name="T12" fmla="*/ 22 w 22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2" name="Freeform 1528"/>
                <p:cNvSpPr>
                  <a:spLocks/>
                </p:cNvSpPr>
                <p:nvPr/>
              </p:nvSpPr>
              <p:spPr bwMode="auto">
                <a:xfrm>
                  <a:off x="2738" y="1147"/>
                  <a:ext cx="33" cy="72"/>
                </a:xfrm>
                <a:custGeom>
                  <a:avLst/>
                  <a:gdLst>
                    <a:gd name="T0" fmla="*/ 0 w 66"/>
                    <a:gd name="T1" fmla="*/ 0 h 142"/>
                    <a:gd name="T2" fmla="*/ 0 w 66"/>
                    <a:gd name="T3" fmla="*/ 0 h 142"/>
                    <a:gd name="T4" fmla="*/ 22 w 66"/>
                    <a:gd name="T5" fmla="*/ 142 h 142"/>
                    <a:gd name="T6" fmla="*/ 22 w 66"/>
                    <a:gd name="T7" fmla="*/ 142 h 142"/>
                    <a:gd name="T8" fmla="*/ 66 w 66"/>
                    <a:gd name="T9" fmla="*/ 119 h 142"/>
                    <a:gd name="T10" fmla="*/ 0 w 66"/>
                    <a:gd name="T11" fmla="*/ 0 h 142"/>
                    <a:gd name="T12" fmla="*/ 0 w 66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142"/>
                      </a:lnTo>
                      <a:lnTo>
                        <a:pt x="22" y="142"/>
                      </a:lnTo>
                      <a:lnTo>
                        <a:pt x="66" y="119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3" name="Freeform 1529"/>
                <p:cNvSpPr>
                  <a:spLocks/>
                </p:cNvSpPr>
                <p:nvPr/>
              </p:nvSpPr>
              <p:spPr bwMode="auto">
                <a:xfrm>
                  <a:off x="2738" y="1147"/>
                  <a:ext cx="33" cy="72"/>
                </a:xfrm>
                <a:custGeom>
                  <a:avLst/>
                  <a:gdLst>
                    <a:gd name="T0" fmla="*/ 0 w 66"/>
                    <a:gd name="T1" fmla="*/ 0 h 142"/>
                    <a:gd name="T2" fmla="*/ 0 w 66"/>
                    <a:gd name="T3" fmla="*/ 0 h 142"/>
                    <a:gd name="T4" fmla="*/ 22 w 66"/>
                    <a:gd name="T5" fmla="*/ 142 h 142"/>
                    <a:gd name="T6" fmla="*/ 22 w 66"/>
                    <a:gd name="T7" fmla="*/ 142 h 142"/>
                    <a:gd name="T8" fmla="*/ 66 w 66"/>
                    <a:gd name="T9" fmla="*/ 119 h 142"/>
                    <a:gd name="T10" fmla="*/ 0 w 66"/>
                    <a:gd name="T11" fmla="*/ 0 h 142"/>
                    <a:gd name="T12" fmla="*/ 0 w 66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142"/>
                      </a:lnTo>
                      <a:lnTo>
                        <a:pt x="22" y="142"/>
                      </a:lnTo>
                      <a:lnTo>
                        <a:pt x="66" y="119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4" name="Freeform 1530"/>
                <p:cNvSpPr>
                  <a:spLocks/>
                </p:cNvSpPr>
                <p:nvPr/>
              </p:nvSpPr>
              <p:spPr bwMode="auto">
                <a:xfrm>
                  <a:off x="2715" y="1147"/>
                  <a:ext cx="34" cy="72"/>
                </a:xfrm>
                <a:custGeom>
                  <a:avLst/>
                  <a:gdLst>
                    <a:gd name="T0" fmla="*/ 44 w 66"/>
                    <a:gd name="T1" fmla="*/ 0 h 142"/>
                    <a:gd name="T2" fmla="*/ 44 w 66"/>
                    <a:gd name="T3" fmla="*/ 0 h 142"/>
                    <a:gd name="T4" fmla="*/ 0 w 66"/>
                    <a:gd name="T5" fmla="*/ 22 h 142"/>
                    <a:gd name="T6" fmla="*/ 0 w 66"/>
                    <a:gd name="T7" fmla="*/ 22 h 142"/>
                    <a:gd name="T8" fmla="*/ 66 w 66"/>
                    <a:gd name="T9" fmla="*/ 142 h 142"/>
                    <a:gd name="T10" fmla="*/ 44 w 66"/>
                    <a:gd name="T11" fmla="*/ 0 h 142"/>
                    <a:gd name="T12" fmla="*/ 44 w 66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66" y="14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5" name="Freeform 1531"/>
                <p:cNvSpPr>
                  <a:spLocks/>
                </p:cNvSpPr>
                <p:nvPr/>
              </p:nvSpPr>
              <p:spPr bwMode="auto">
                <a:xfrm>
                  <a:off x="2715" y="1147"/>
                  <a:ext cx="34" cy="72"/>
                </a:xfrm>
                <a:custGeom>
                  <a:avLst/>
                  <a:gdLst>
                    <a:gd name="T0" fmla="*/ 44 w 66"/>
                    <a:gd name="T1" fmla="*/ 0 h 142"/>
                    <a:gd name="T2" fmla="*/ 44 w 66"/>
                    <a:gd name="T3" fmla="*/ 0 h 142"/>
                    <a:gd name="T4" fmla="*/ 0 w 66"/>
                    <a:gd name="T5" fmla="*/ 22 h 142"/>
                    <a:gd name="T6" fmla="*/ 0 w 66"/>
                    <a:gd name="T7" fmla="*/ 22 h 142"/>
                    <a:gd name="T8" fmla="*/ 66 w 66"/>
                    <a:gd name="T9" fmla="*/ 142 h 142"/>
                    <a:gd name="T10" fmla="*/ 44 w 66"/>
                    <a:gd name="T11" fmla="*/ 0 h 142"/>
                    <a:gd name="T12" fmla="*/ 44 w 66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66" y="14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6" name="Freeform 1532"/>
                <p:cNvSpPr>
                  <a:spLocks/>
                </p:cNvSpPr>
                <p:nvPr/>
              </p:nvSpPr>
              <p:spPr bwMode="auto">
                <a:xfrm>
                  <a:off x="2715" y="1158"/>
                  <a:ext cx="34" cy="72"/>
                </a:xfrm>
                <a:custGeom>
                  <a:avLst/>
                  <a:gdLst>
                    <a:gd name="T0" fmla="*/ 0 w 66"/>
                    <a:gd name="T1" fmla="*/ 0 h 142"/>
                    <a:gd name="T2" fmla="*/ 0 w 66"/>
                    <a:gd name="T3" fmla="*/ 0 h 142"/>
                    <a:gd name="T4" fmla="*/ 22 w 66"/>
                    <a:gd name="T5" fmla="*/ 142 h 142"/>
                    <a:gd name="T6" fmla="*/ 22 w 66"/>
                    <a:gd name="T7" fmla="*/ 142 h 142"/>
                    <a:gd name="T8" fmla="*/ 66 w 66"/>
                    <a:gd name="T9" fmla="*/ 120 h 142"/>
                    <a:gd name="T10" fmla="*/ 0 w 66"/>
                    <a:gd name="T11" fmla="*/ 0 h 142"/>
                    <a:gd name="T12" fmla="*/ 0 w 66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142"/>
                      </a:lnTo>
                      <a:lnTo>
                        <a:pt x="22" y="142"/>
                      </a:lnTo>
                      <a:lnTo>
                        <a:pt x="66" y="12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7" name="Freeform 1533"/>
                <p:cNvSpPr>
                  <a:spLocks/>
                </p:cNvSpPr>
                <p:nvPr/>
              </p:nvSpPr>
              <p:spPr bwMode="auto">
                <a:xfrm>
                  <a:off x="2715" y="1158"/>
                  <a:ext cx="34" cy="72"/>
                </a:xfrm>
                <a:custGeom>
                  <a:avLst/>
                  <a:gdLst>
                    <a:gd name="T0" fmla="*/ 0 w 66"/>
                    <a:gd name="T1" fmla="*/ 0 h 142"/>
                    <a:gd name="T2" fmla="*/ 0 w 66"/>
                    <a:gd name="T3" fmla="*/ 0 h 142"/>
                    <a:gd name="T4" fmla="*/ 22 w 66"/>
                    <a:gd name="T5" fmla="*/ 142 h 142"/>
                    <a:gd name="T6" fmla="*/ 22 w 66"/>
                    <a:gd name="T7" fmla="*/ 142 h 142"/>
                    <a:gd name="T8" fmla="*/ 66 w 66"/>
                    <a:gd name="T9" fmla="*/ 120 h 142"/>
                    <a:gd name="T10" fmla="*/ 0 w 66"/>
                    <a:gd name="T11" fmla="*/ 0 h 142"/>
                    <a:gd name="T12" fmla="*/ 0 w 66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14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142"/>
                      </a:lnTo>
                      <a:lnTo>
                        <a:pt x="22" y="142"/>
                      </a:lnTo>
                      <a:lnTo>
                        <a:pt x="66" y="12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8" name="Freeform 1534"/>
                <p:cNvSpPr>
                  <a:spLocks/>
                </p:cNvSpPr>
                <p:nvPr/>
              </p:nvSpPr>
              <p:spPr bwMode="auto">
                <a:xfrm>
                  <a:off x="2697" y="1158"/>
                  <a:ext cx="30" cy="72"/>
                </a:xfrm>
                <a:custGeom>
                  <a:avLst/>
                  <a:gdLst>
                    <a:gd name="T0" fmla="*/ 37 w 59"/>
                    <a:gd name="T1" fmla="*/ 0 h 142"/>
                    <a:gd name="T2" fmla="*/ 37 w 59"/>
                    <a:gd name="T3" fmla="*/ 0 h 142"/>
                    <a:gd name="T4" fmla="*/ 0 w 59"/>
                    <a:gd name="T5" fmla="*/ 23 h 142"/>
                    <a:gd name="T6" fmla="*/ 0 w 59"/>
                    <a:gd name="T7" fmla="*/ 23 h 142"/>
                    <a:gd name="T8" fmla="*/ 59 w 59"/>
                    <a:gd name="T9" fmla="*/ 142 h 142"/>
                    <a:gd name="T10" fmla="*/ 37 w 59"/>
                    <a:gd name="T11" fmla="*/ 0 h 142"/>
                    <a:gd name="T12" fmla="*/ 37 w 59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4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59" y="14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9" name="Freeform 1535"/>
                <p:cNvSpPr>
                  <a:spLocks/>
                </p:cNvSpPr>
                <p:nvPr/>
              </p:nvSpPr>
              <p:spPr bwMode="auto">
                <a:xfrm>
                  <a:off x="2697" y="1158"/>
                  <a:ext cx="30" cy="72"/>
                </a:xfrm>
                <a:custGeom>
                  <a:avLst/>
                  <a:gdLst>
                    <a:gd name="T0" fmla="*/ 37 w 59"/>
                    <a:gd name="T1" fmla="*/ 0 h 142"/>
                    <a:gd name="T2" fmla="*/ 37 w 59"/>
                    <a:gd name="T3" fmla="*/ 0 h 142"/>
                    <a:gd name="T4" fmla="*/ 0 w 59"/>
                    <a:gd name="T5" fmla="*/ 23 h 142"/>
                    <a:gd name="T6" fmla="*/ 0 w 59"/>
                    <a:gd name="T7" fmla="*/ 23 h 142"/>
                    <a:gd name="T8" fmla="*/ 59 w 59"/>
                    <a:gd name="T9" fmla="*/ 142 h 142"/>
                    <a:gd name="T10" fmla="*/ 37 w 59"/>
                    <a:gd name="T11" fmla="*/ 0 h 142"/>
                    <a:gd name="T12" fmla="*/ 37 w 59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4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59" y="14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0" name="Freeform 1536"/>
                <p:cNvSpPr>
                  <a:spLocks/>
                </p:cNvSpPr>
                <p:nvPr/>
              </p:nvSpPr>
              <p:spPr bwMode="auto">
                <a:xfrm>
                  <a:off x="2697" y="1196"/>
                  <a:ext cx="15" cy="19"/>
                </a:xfrm>
                <a:custGeom>
                  <a:avLst/>
                  <a:gdLst>
                    <a:gd name="T0" fmla="*/ 30 w 30"/>
                    <a:gd name="T1" fmla="*/ 37 h 37"/>
                    <a:gd name="T2" fmla="*/ 30 w 30"/>
                    <a:gd name="T3" fmla="*/ 37 h 37"/>
                    <a:gd name="T4" fmla="*/ 0 w 30"/>
                    <a:gd name="T5" fmla="*/ 0 h 37"/>
                    <a:gd name="T6" fmla="*/ 0 w 30"/>
                    <a:gd name="T7" fmla="*/ 0 h 37"/>
                    <a:gd name="T8" fmla="*/ 8 w 30"/>
                    <a:gd name="T9" fmla="*/ 0 h 37"/>
                    <a:gd name="T10" fmla="*/ 30 w 30"/>
                    <a:gd name="T11" fmla="*/ 37 h 37"/>
                    <a:gd name="T12" fmla="*/ 30 w 30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7">
                      <a:moveTo>
                        <a:pt x="30" y="37"/>
                      </a:moveTo>
                      <a:lnTo>
                        <a:pt x="30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30" y="37"/>
                      </a:lnTo>
                      <a:lnTo>
                        <a:pt x="3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1" name="Freeform 1537"/>
                <p:cNvSpPr>
                  <a:spLocks/>
                </p:cNvSpPr>
                <p:nvPr/>
              </p:nvSpPr>
              <p:spPr bwMode="auto">
                <a:xfrm>
                  <a:off x="2697" y="1196"/>
                  <a:ext cx="15" cy="19"/>
                </a:xfrm>
                <a:custGeom>
                  <a:avLst/>
                  <a:gdLst>
                    <a:gd name="T0" fmla="*/ 30 w 30"/>
                    <a:gd name="T1" fmla="*/ 37 h 37"/>
                    <a:gd name="T2" fmla="*/ 30 w 30"/>
                    <a:gd name="T3" fmla="*/ 37 h 37"/>
                    <a:gd name="T4" fmla="*/ 0 w 30"/>
                    <a:gd name="T5" fmla="*/ 0 h 37"/>
                    <a:gd name="T6" fmla="*/ 0 w 30"/>
                    <a:gd name="T7" fmla="*/ 0 h 37"/>
                    <a:gd name="T8" fmla="*/ 8 w 30"/>
                    <a:gd name="T9" fmla="*/ 0 h 37"/>
                    <a:gd name="T10" fmla="*/ 30 w 30"/>
                    <a:gd name="T11" fmla="*/ 37 h 37"/>
                    <a:gd name="T12" fmla="*/ 30 w 30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7">
                      <a:moveTo>
                        <a:pt x="30" y="37"/>
                      </a:moveTo>
                      <a:lnTo>
                        <a:pt x="30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30" y="37"/>
                      </a:lnTo>
                      <a:lnTo>
                        <a:pt x="3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2" name="Freeform 1538"/>
                <p:cNvSpPr>
                  <a:spLocks/>
                </p:cNvSpPr>
                <p:nvPr/>
              </p:nvSpPr>
              <p:spPr bwMode="auto">
                <a:xfrm>
                  <a:off x="2697" y="1196"/>
                  <a:ext cx="15" cy="19"/>
                </a:xfrm>
                <a:custGeom>
                  <a:avLst/>
                  <a:gdLst>
                    <a:gd name="T0" fmla="*/ 30 w 30"/>
                    <a:gd name="T1" fmla="*/ 37 h 37"/>
                    <a:gd name="T2" fmla="*/ 30 w 30"/>
                    <a:gd name="T3" fmla="*/ 37 h 37"/>
                    <a:gd name="T4" fmla="*/ 22 w 30"/>
                    <a:gd name="T5" fmla="*/ 37 h 37"/>
                    <a:gd name="T6" fmla="*/ 22 w 30"/>
                    <a:gd name="T7" fmla="*/ 37 h 37"/>
                    <a:gd name="T8" fmla="*/ 0 w 30"/>
                    <a:gd name="T9" fmla="*/ 0 h 37"/>
                    <a:gd name="T10" fmla="*/ 30 w 30"/>
                    <a:gd name="T11" fmla="*/ 37 h 37"/>
                    <a:gd name="T12" fmla="*/ 30 w 30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7">
                      <a:moveTo>
                        <a:pt x="30" y="37"/>
                      </a:moveTo>
                      <a:lnTo>
                        <a:pt x="30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30" y="37"/>
                      </a:lnTo>
                      <a:lnTo>
                        <a:pt x="3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3" name="Freeform 1539"/>
                <p:cNvSpPr>
                  <a:spLocks/>
                </p:cNvSpPr>
                <p:nvPr/>
              </p:nvSpPr>
              <p:spPr bwMode="auto">
                <a:xfrm>
                  <a:off x="2697" y="1196"/>
                  <a:ext cx="15" cy="19"/>
                </a:xfrm>
                <a:custGeom>
                  <a:avLst/>
                  <a:gdLst>
                    <a:gd name="T0" fmla="*/ 30 w 30"/>
                    <a:gd name="T1" fmla="*/ 37 h 37"/>
                    <a:gd name="T2" fmla="*/ 30 w 30"/>
                    <a:gd name="T3" fmla="*/ 37 h 37"/>
                    <a:gd name="T4" fmla="*/ 22 w 30"/>
                    <a:gd name="T5" fmla="*/ 37 h 37"/>
                    <a:gd name="T6" fmla="*/ 22 w 30"/>
                    <a:gd name="T7" fmla="*/ 37 h 37"/>
                    <a:gd name="T8" fmla="*/ 0 w 30"/>
                    <a:gd name="T9" fmla="*/ 0 h 37"/>
                    <a:gd name="T10" fmla="*/ 30 w 30"/>
                    <a:gd name="T11" fmla="*/ 37 h 37"/>
                    <a:gd name="T12" fmla="*/ 30 w 30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7">
                      <a:moveTo>
                        <a:pt x="30" y="37"/>
                      </a:moveTo>
                      <a:lnTo>
                        <a:pt x="30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30" y="37"/>
                      </a:lnTo>
                      <a:lnTo>
                        <a:pt x="3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4" name="Freeform 1540"/>
                <p:cNvSpPr>
                  <a:spLocks/>
                </p:cNvSpPr>
                <p:nvPr/>
              </p:nvSpPr>
              <p:spPr bwMode="auto">
                <a:xfrm>
                  <a:off x="2697" y="1196"/>
                  <a:ext cx="15" cy="19"/>
                </a:xfrm>
                <a:custGeom>
                  <a:avLst/>
                  <a:gdLst>
                    <a:gd name="T0" fmla="*/ 30 w 30"/>
                    <a:gd name="T1" fmla="*/ 37 h 37"/>
                    <a:gd name="T2" fmla="*/ 30 w 30"/>
                    <a:gd name="T3" fmla="*/ 37 h 37"/>
                    <a:gd name="T4" fmla="*/ 0 w 30"/>
                    <a:gd name="T5" fmla="*/ 0 h 37"/>
                    <a:gd name="T6" fmla="*/ 0 w 30"/>
                    <a:gd name="T7" fmla="*/ 0 h 37"/>
                    <a:gd name="T8" fmla="*/ 8 w 30"/>
                    <a:gd name="T9" fmla="*/ 0 h 37"/>
                    <a:gd name="T10" fmla="*/ 30 w 30"/>
                    <a:gd name="T11" fmla="*/ 37 h 37"/>
                    <a:gd name="T12" fmla="*/ 30 w 30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7">
                      <a:moveTo>
                        <a:pt x="30" y="37"/>
                      </a:moveTo>
                      <a:lnTo>
                        <a:pt x="30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30" y="37"/>
                      </a:lnTo>
                      <a:lnTo>
                        <a:pt x="3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5" name="Freeform 1541"/>
                <p:cNvSpPr>
                  <a:spLocks/>
                </p:cNvSpPr>
                <p:nvPr/>
              </p:nvSpPr>
              <p:spPr bwMode="auto">
                <a:xfrm>
                  <a:off x="2697" y="1196"/>
                  <a:ext cx="15" cy="19"/>
                </a:xfrm>
                <a:custGeom>
                  <a:avLst/>
                  <a:gdLst>
                    <a:gd name="T0" fmla="*/ 30 w 30"/>
                    <a:gd name="T1" fmla="*/ 37 h 37"/>
                    <a:gd name="T2" fmla="*/ 30 w 30"/>
                    <a:gd name="T3" fmla="*/ 37 h 37"/>
                    <a:gd name="T4" fmla="*/ 0 w 30"/>
                    <a:gd name="T5" fmla="*/ 0 h 37"/>
                    <a:gd name="T6" fmla="*/ 0 w 30"/>
                    <a:gd name="T7" fmla="*/ 0 h 37"/>
                    <a:gd name="T8" fmla="*/ 8 w 30"/>
                    <a:gd name="T9" fmla="*/ 0 h 37"/>
                    <a:gd name="T10" fmla="*/ 30 w 30"/>
                    <a:gd name="T11" fmla="*/ 37 h 37"/>
                    <a:gd name="T12" fmla="*/ 30 w 30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7">
                      <a:moveTo>
                        <a:pt x="30" y="37"/>
                      </a:moveTo>
                      <a:lnTo>
                        <a:pt x="30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30" y="37"/>
                      </a:lnTo>
                      <a:lnTo>
                        <a:pt x="3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6" name="Freeform 1542"/>
                <p:cNvSpPr>
                  <a:spLocks/>
                </p:cNvSpPr>
                <p:nvPr/>
              </p:nvSpPr>
              <p:spPr bwMode="auto">
                <a:xfrm>
                  <a:off x="2697" y="1196"/>
                  <a:ext cx="15" cy="19"/>
                </a:xfrm>
                <a:custGeom>
                  <a:avLst/>
                  <a:gdLst>
                    <a:gd name="T0" fmla="*/ 30 w 30"/>
                    <a:gd name="T1" fmla="*/ 37 h 37"/>
                    <a:gd name="T2" fmla="*/ 30 w 30"/>
                    <a:gd name="T3" fmla="*/ 37 h 37"/>
                    <a:gd name="T4" fmla="*/ 22 w 30"/>
                    <a:gd name="T5" fmla="*/ 37 h 37"/>
                    <a:gd name="T6" fmla="*/ 22 w 30"/>
                    <a:gd name="T7" fmla="*/ 37 h 37"/>
                    <a:gd name="T8" fmla="*/ 0 w 30"/>
                    <a:gd name="T9" fmla="*/ 0 h 37"/>
                    <a:gd name="T10" fmla="*/ 30 w 30"/>
                    <a:gd name="T11" fmla="*/ 37 h 37"/>
                    <a:gd name="T12" fmla="*/ 30 w 30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7">
                      <a:moveTo>
                        <a:pt x="30" y="37"/>
                      </a:moveTo>
                      <a:lnTo>
                        <a:pt x="30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30" y="37"/>
                      </a:lnTo>
                      <a:lnTo>
                        <a:pt x="30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7" name="Freeform 1543"/>
                <p:cNvSpPr>
                  <a:spLocks/>
                </p:cNvSpPr>
                <p:nvPr/>
              </p:nvSpPr>
              <p:spPr bwMode="auto">
                <a:xfrm>
                  <a:off x="2697" y="1196"/>
                  <a:ext cx="15" cy="19"/>
                </a:xfrm>
                <a:custGeom>
                  <a:avLst/>
                  <a:gdLst>
                    <a:gd name="T0" fmla="*/ 30 w 30"/>
                    <a:gd name="T1" fmla="*/ 37 h 37"/>
                    <a:gd name="T2" fmla="*/ 30 w 30"/>
                    <a:gd name="T3" fmla="*/ 37 h 37"/>
                    <a:gd name="T4" fmla="*/ 22 w 30"/>
                    <a:gd name="T5" fmla="*/ 37 h 37"/>
                    <a:gd name="T6" fmla="*/ 22 w 30"/>
                    <a:gd name="T7" fmla="*/ 37 h 37"/>
                    <a:gd name="T8" fmla="*/ 0 w 30"/>
                    <a:gd name="T9" fmla="*/ 0 h 37"/>
                    <a:gd name="T10" fmla="*/ 30 w 30"/>
                    <a:gd name="T11" fmla="*/ 37 h 37"/>
                    <a:gd name="T12" fmla="*/ 30 w 30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7">
                      <a:moveTo>
                        <a:pt x="30" y="37"/>
                      </a:moveTo>
                      <a:lnTo>
                        <a:pt x="30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30" y="37"/>
                      </a:lnTo>
                      <a:lnTo>
                        <a:pt x="30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8" name="Freeform 1544"/>
                <p:cNvSpPr>
                  <a:spLocks/>
                </p:cNvSpPr>
                <p:nvPr/>
              </p:nvSpPr>
              <p:spPr bwMode="auto">
                <a:xfrm>
                  <a:off x="2668" y="1207"/>
                  <a:ext cx="25" cy="23"/>
                </a:xfrm>
                <a:custGeom>
                  <a:avLst/>
                  <a:gdLst>
                    <a:gd name="T0" fmla="*/ 51 w 51"/>
                    <a:gd name="T1" fmla="*/ 45 h 45"/>
                    <a:gd name="T2" fmla="*/ 51 w 51"/>
                    <a:gd name="T3" fmla="*/ 45 h 45"/>
                    <a:gd name="T4" fmla="*/ 0 w 51"/>
                    <a:gd name="T5" fmla="*/ 8 h 45"/>
                    <a:gd name="T6" fmla="*/ 0 w 51"/>
                    <a:gd name="T7" fmla="*/ 8 h 45"/>
                    <a:gd name="T8" fmla="*/ 22 w 51"/>
                    <a:gd name="T9" fmla="*/ 0 h 45"/>
                    <a:gd name="T10" fmla="*/ 51 w 51"/>
                    <a:gd name="T11" fmla="*/ 45 h 45"/>
                    <a:gd name="T12" fmla="*/ 51 w 51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51" y="45"/>
                      </a:moveTo>
                      <a:lnTo>
                        <a:pt x="51" y="45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22" y="0"/>
                      </a:lnTo>
                      <a:lnTo>
                        <a:pt x="51" y="45"/>
                      </a:lnTo>
                      <a:lnTo>
                        <a:pt x="51" y="4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9" name="Freeform 1545"/>
                <p:cNvSpPr>
                  <a:spLocks/>
                </p:cNvSpPr>
                <p:nvPr/>
              </p:nvSpPr>
              <p:spPr bwMode="auto">
                <a:xfrm>
                  <a:off x="2668" y="1207"/>
                  <a:ext cx="25" cy="23"/>
                </a:xfrm>
                <a:custGeom>
                  <a:avLst/>
                  <a:gdLst>
                    <a:gd name="T0" fmla="*/ 51 w 51"/>
                    <a:gd name="T1" fmla="*/ 45 h 45"/>
                    <a:gd name="T2" fmla="*/ 51 w 51"/>
                    <a:gd name="T3" fmla="*/ 45 h 45"/>
                    <a:gd name="T4" fmla="*/ 0 w 51"/>
                    <a:gd name="T5" fmla="*/ 8 h 45"/>
                    <a:gd name="T6" fmla="*/ 0 w 51"/>
                    <a:gd name="T7" fmla="*/ 8 h 45"/>
                    <a:gd name="T8" fmla="*/ 22 w 51"/>
                    <a:gd name="T9" fmla="*/ 0 h 45"/>
                    <a:gd name="T10" fmla="*/ 51 w 51"/>
                    <a:gd name="T11" fmla="*/ 45 h 45"/>
                    <a:gd name="T12" fmla="*/ 51 w 51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51" y="45"/>
                      </a:moveTo>
                      <a:lnTo>
                        <a:pt x="51" y="45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22" y="0"/>
                      </a:lnTo>
                      <a:lnTo>
                        <a:pt x="51" y="45"/>
                      </a:lnTo>
                      <a:lnTo>
                        <a:pt x="51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0" name="Freeform 1546"/>
                <p:cNvSpPr>
                  <a:spLocks/>
                </p:cNvSpPr>
                <p:nvPr/>
              </p:nvSpPr>
              <p:spPr bwMode="auto">
                <a:xfrm>
                  <a:off x="2668" y="1211"/>
                  <a:ext cx="25" cy="23"/>
                </a:xfrm>
                <a:custGeom>
                  <a:avLst/>
                  <a:gdLst>
                    <a:gd name="T0" fmla="*/ 51 w 51"/>
                    <a:gd name="T1" fmla="*/ 37 h 45"/>
                    <a:gd name="T2" fmla="*/ 51 w 51"/>
                    <a:gd name="T3" fmla="*/ 37 h 45"/>
                    <a:gd name="T4" fmla="*/ 29 w 51"/>
                    <a:gd name="T5" fmla="*/ 45 h 45"/>
                    <a:gd name="T6" fmla="*/ 29 w 51"/>
                    <a:gd name="T7" fmla="*/ 45 h 45"/>
                    <a:gd name="T8" fmla="*/ 0 w 51"/>
                    <a:gd name="T9" fmla="*/ 0 h 45"/>
                    <a:gd name="T10" fmla="*/ 51 w 51"/>
                    <a:gd name="T11" fmla="*/ 37 h 45"/>
                    <a:gd name="T12" fmla="*/ 51 w 51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51" y="37"/>
                      </a:moveTo>
                      <a:lnTo>
                        <a:pt x="51" y="37"/>
                      </a:lnTo>
                      <a:lnTo>
                        <a:pt x="29" y="45"/>
                      </a:lnTo>
                      <a:lnTo>
                        <a:pt x="29" y="45"/>
                      </a:ln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1" name="Freeform 1547"/>
                <p:cNvSpPr>
                  <a:spLocks/>
                </p:cNvSpPr>
                <p:nvPr/>
              </p:nvSpPr>
              <p:spPr bwMode="auto">
                <a:xfrm>
                  <a:off x="2668" y="1211"/>
                  <a:ext cx="25" cy="23"/>
                </a:xfrm>
                <a:custGeom>
                  <a:avLst/>
                  <a:gdLst>
                    <a:gd name="T0" fmla="*/ 51 w 51"/>
                    <a:gd name="T1" fmla="*/ 37 h 45"/>
                    <a:gd name="T2" fmla="*/ 51 w 51"/>
                    <a:gd name="T3" fmla="*/ 37 h 45"/>
                    <a:gd name="T4" fmla="*/ 29 w 51"/>
                    <a:gd name="T5" fmla="*/ 45 h 45"/>
                    <a:gd name="T6" fmla="*/ 29 w 51"/>
                    <a:gd name="T7" fmla="*/ 45 h 45"/>
                    <a:gd name="T8" fmla="*/ 0 w 51"/>
                    <a:gd name="T9" fmla="*/ 0 h 45"/>
                    <a:gd name="T10" fmla="*/ 51 w 51"/>
                    <a:gd name="T11" fmla="*/ 37 h 45"/>
                    <a:gd name="T12" fmla="*/ 51 w 51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51" y="37"/>
                      </a:moveTo>
                      <a:lnTo>
                        <a:pt x="51" y="37"/>
                      </a:lnTo>
                      <a:lnTo>
                        <a:pt x="29" y="45"/>
                      </a:lnTo>
                      <a:lnTo>
                        <a:pt x="29" y="45"/>
                      </a:lnTo>
                      <a:lnTo>
                        <a:pt x="0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2" name="Freeform 1548"/>
                <p:cNvSpPr>
                  <a:spLocks/>
                </p:cNvSpPr>
                <p:nvPr/>
              </p:nvSpPr>
              <p:spPr bwMode="auto">
                <a:xfrm>
                  <a:off x="2664" y="1219"/>
                  <a:ext cx="11" cy="18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0 w 22"/>
                    <a:gd name="T5" fmla="*/ 0 h 37"/>
                    <a:gd name="T6" fmla="*/ 0 w 22"/>
                    <a:gd name="T7" fmla="*/ 0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3" name="Freeform 1549"/>
                <p:cNvSpPr>
                  <a:spLocks/>
                </p:cNvSpPr>
                <p:nvPr/>
              </p:nvSpPr>
              <p:spPr bwMode="auto">
                <a:xfrm>
                  <a:off x="2664" y="1219"/>
                  <a:ext cx="11" cy="18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0 w 22"/>
                    <a:gd name="T5" fmla="*/ 0 h 37"/>
                    <a:gd name="T6" fmla="*/ 0 w 22"/>
                    <a:gd name="T7" fmla="*/ 0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4" name="Freeform 1550"/>
                <p:cNvSpPr>
                  <a:spLocks/>
                </p:cNvSpPr>
                <p:nvPr/>
              </p:nvSpPr>
              <p:spPr bwMode="auto">
                <a:xfrm>
                  <a:off x="2664" y="1219"/>
                  <a:ext cx="11" cy="18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22 w 22"/>
                    <a:gd name="T5" fmla="*/ 37 h 37"/>
                    <a:gd name="T6" fmla="*/ 22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5" name="Freeform 1551"/>
                <p:cNvSpPr>
                  <a:spLocks/>
                </p:cNvSpPr>
                <p:nvPr/>
              </p:nvSpPr>
              <p:spPr bwMode="auto">
                <a:xfrm>
                  <a:off x="2664" y="1219"/>
                  <a:ext cx="11" cy="18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22 w 22"/>
                    <a:gd name="T5" fmla="*/ 37 h 37"/>
                    <a:gd name="T6" fmla="*/ 22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6" name="Freeform 1552"/>
                <p:cNvSpPr>
                  <a:spLocks/>
                </p:cNvSpPr>
                <p:nvPr/>
              </p:nvSpPr>
              <p:spPr bwMode="auto">
                <a:xfrm>
                  <a:off x="2664" y="1219"/>
                  <a:ext cx="11" cy="18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0 w 22"/>
                    <a:gd name="T5" fmla="*/ 0 h 37"/>
                    <a:gd name="T6" fmla="*/ 0 w 22"/>
                    <a:gd name="T7" fmla="*/ 0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7" name="Freeform 1553"/>
                <p:cNvSpPr>
                  <a:spLocks/>
                </p:cNvSpPr>
                <p:nvPr/>
              </p:nvSpPr>
              <p:spPr bwMode="auto">
                <a:xfrm>
                  <a:off x="2664" y="1219"/>
                  <a:ext cx="11" cy="18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0 w 22"/>
                    <a:gd name="T5" fmla="*/ 0 h 37"/>
                    <a:gd name="T6" fmla="*/ 0 w 22"/>
                    <a:gd name="T7" fmla="*/ 0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8" name="Freeform 1554"/>
                <p:cNvSpPr>
                  <a:spLocks/>
                </p:cNvSpPr>
                <p:nvPr/>
              </p:nvSpPr>
              <p:spPr bwMode="auto">
                <a:xfrm>
                  <a:off x="2664" y="1219"/>
                  <a:ext cx="11" cy="18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22 w 22"/>
                    <a:gd name="T5" fmla="*/ 37 h 37"/>
                    <a:gd name="T6" fmla="*/ 22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9" name="Freeform 1555"/>
                <p:cNvSpPr>
                  <a:spLocks/>
                </p:cNvSpPr>
                <p:nvPr/>
              </p:nvSpPr>
              <p:spPr bwMode="auto">
                <a:xfrm>
                  <a:off x="2664" y="1219"/>
                  <a:ext cx="11" cy="18"/>
                </a:xfrm>
                <a:custGeom>
                  <a:avLst/>
                  <a:gdLst>
                    <a:gd name="T0" fmla="*/ 22 w 22"/>
                    <a:gd name="T1" fmla="*/ 37 h 37"/>
                    <a:gd name="T2" fmla="*/ 22 w 22"/>
                    <a:gd name="T3" fmla="*/ 37 h 37"/>
                    <a:gd name="T4" fmla="*/ 22 w 22"/>
                    <a:gd name="T5" fmla="*/ 37 h 37"/>
                    <a:gd name="T6" fmla="*/ 22 w 22"/>
                    <a:gd name="T7" fmla="*/ 37 h 37"/>
                    <a:gd name="T8" fmla="*/ 0 w 22"/>
                    <a:gd name="T9" fmla="*/ 0 h 37"/>
                    <a:gd name="T10" fmla="*/ 22 w 22"/>
                    <a:gd name="T11" fmla="*/ 37 h 37"/>
                    <a:gd name="T12" fmla="*/ 22 w 22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37"/>
                      </a:move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22" y="37"/>
                      </a:lnTo>
                      <a:lnTo>
                        <a:pt x="2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0" name="Freeform 1556"/>
                <p:cNvSpPr>
                  <a:spLocks/>
                </p:cNvSpPr>
                <p:nvPr/>
              </p:nvSpPr>
              <p:spPr bwMode="auto">
                <a:xfrm>
                  <a:off x="2583" y="1271"/>
                  <a:ext cx="14" cy="19"/>
                </a:xfrm>
                <a:custGeom>
                  <a:avLst/>
                  <a:gdLst>
                    <a:gd name="T0" fmla="*/ 29 w 29"/>
                    <a:gd name="T1" fmla="*/ 38 h 38"/>
                    <a:gd name="T2" fmla="*/ 29 w 29"/>
                    <a:gd name="T3" fmla="*/ 38 h 38"/>
                    <a:gd name="T4" fmla="*/ 0 w 29"/>
                    <a:gd name="T5" fmla="*/ 0 h 38"/>
                    <a:gd name="T6" fmla="*/ 0 w 29"/>
                    <a:gd name="T7" fmla="*/ 0 h 38"/>
                    <a:gd name="T8" fmla="*/ 7 w 29"/>
                    <a:gd name="T9" fmla="*/ 0 h 38"/>
                    <a:gd name="T10" fmla="*/ 29 w 29"/>
                    <a:gd name="T11" fmla="*/ 38 h 38"/>
                    <a:gd name="T12" fmla="*/ 29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29" y="38"/>
                      </a:moveTo>
                      <a:lnTo>
                        <a:pt x="29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29" y="38"/>
                      </a:lnTo>
                      <a:lnTo>
                        <a:pt x="29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1" name="Freeform 1557"/>
                <p:cNvSpPr>
                  <a:spLocks/>
                </p:cNvSpPr>
                <p:nvPr/>
              </p:nvSpPr>
              <p:spPr bwMode="auto">
                <a:xfrm>
                  <a:off x="2583" y="1271"/>
                  <a:ext cx="14" cy="19"/>
                </a:xfrm>
                <a:custGeom>
                  <a:avLst/>
                  <a:gdLst>
                    <a:gd name="T0" fmla="*/ 29 w 29"/>
                    <a:gd name="T1" fmla="*/ 38 h 38"/>
                    <a:gd name="T2" fmla="*/ 29 w 29"/>
                    <a:gd name="T3" fmla="*/ 38 h 38"/>
                    <a:gd name="T4" fmla="*/ 0 w 29"/>
                    <a:gd name="T5" fmla="*/ 0 h 38"/>
                    <a:gd name="T6" fmla="*/ 0 w 29"/>
                    <a:gd name="T7" fmla="*/ 0 h 38"/>
                    <a:gd name="T8" fmla="*/ 7 w 29"/>
                    <a:gd name="T9" fmla="*/ 0 h 38"/>
                    <a:gd name="T10" fmla="*/ 29 w 29"/>
                    <a:gd name="T11" fmla="*/ 38 h 38"/>
                    <a:gd name="T12" fmla="*/ 29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29" y="38"/>
                      </a:moveTo>
                      <a:lnTo>
                        <a:pt x="29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29" y="38"/>
                      </a:lnTo>
                      <a:lnTo>
                        <a:pt x="29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2" name="Freeform 1558"/>
                <p:cNvSpPr>
                  <a:spLocks/>
                </p:cNvSpPr>
                <p:nvPr/>
              </p:nvSpPr>
              <p:spPr bwMode="auto">
                <a:xfrm>
                  <a:off x="2583" y="1271"/>
                  <a:ext cx="14" cy="19"/>
                </a:xfrm>
                <a:custGeom>
                  <a:avLst/>
                  <a:gdLst>
                    <a:gd name="T0" fmla="*/ 29 w 29"/>
                    <a:gd name="T1" fmla="*/ 38 h 38"/>
                    <a:gd name="T2" fmla="*/ 29 w 29"/>
                    <a:gd name="T3" fmla="*/ 38 h 38"/>
                    <a:gd name="T4" fmla="*/ 29 w 29"/>
                    <a:gd name="T5" fmla="*/ 38 h 38"/>
                    <a:gd name="T6" fmla="*/ 29 w 29"/>
                    <a:gd name="T7" fmla="*/ 38 h 38"/>
                    <a:gd name="T8" fmla="*/ 0 w 29"/>
                    <a:gd name="T9" fmla="*/ 0 h 38"/>
                    <a:gd name="T10" fmla="*/ 29 w 29"/>
                    <a:gd name="T11" fmla="*/ 38 h 38"/>
                    <a:gd name="T12" fmla="*/ 29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29" y="38"/>
                      </a:moveTo>
                      <a:lnTo>
                        <a:pt x="29" y="38"/>
                      </a:lnTo>
                      <a:lnTo>
                        <a:pt x="29" y="38"/>
                      </a:lnTo>
                      <a:lnTo>
                        <a:pt x="29" y="38"/>
                      </a:lnTo>
                      <a:lnTo>
                        <a:pt x="0" y="0"/>
                      </a:lnTo>
                      <a:lnTo>
                        <a:pt x="29" y="38"/>
                      </a:lnTo>
                      <a:lnTo>
                        <a:pt x="29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3" name="Freeform 1559"/>
                <p:cNvSpPr>
                  <a:spLocks/>
                </p:cNvSpPr>
                <p:nvPr/>
              </p:nvSpPr>
              <p:spPr bwMode="auto">
                <a:xfrm>
                  <a:off x="2583" y="1271"/>
                  <a:ext cx="14" cy="19"/>
                </a:xfrm>
                <a:custGeom>
                  <a:avLst/>
                  <a:gdLst>
                    <a:gd name="T0" fmla="*/ 29 w 29"/>
                    <a:gd name="T1" fmla="*/ 38 h 38"/>
                    <a:gd name="T2" fmla="*/ 29 w 29"/>
                    <a:gd name="T3" fmla="*/ 38 h 38"/>
                    <a:gd name="T4" fmla="*/ 29 w 29"/>
                    <a:gd name="T5" fmla="*/ 38 h 38"/>
                    <a:gd name="T6" fmla="*/ 29 w 29"/>
                    <a:gd name="T7" fmla="*/ 38 h 38"/>
                    <a:gd name="T8" fmla="*/ 0 w 29"/>
                    <a:gd name="T9" fmla="*/ 0 h 38"/>
                    <a:gd name="T10" fmla="*/ 29 w 29"/>
                    <a:gd name="T11" fmla="*/ 38 h 38"/>
                    <a:gd name="T12" fmla="*/ 29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29" y="38"/>
                      </a:moveTo>
                      <a:lnTo>
                        <a:pt x="29" y="38"/>
                      </a:lnTo>
                      <a:lnTo>
                        <a:pt x="29" y="38"/>
                      </a:lnTo>
                      <a:lnTo>
                        <a:pt x="29" y="38"/>
                      </a:lnTo>
                      <a:lnTo>
                        <a:pt x="0" y="0"/>
                      </a:lnTo>
                      <a:lnTo>
                        <a:pt x="29" y="38"/>
                      </a:lnTo>
                      <a:lnTo>
                        <a:pt x="29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4" name="Freeform 1560"/>
                <p:cNvSpPr>
                  <a:spLocks/>
                </p:cNvSpPr>
                <p:nvPr/>
              </p:nvSpPr>
              <p:spPr bwMode="auto">
                <a:xfrm>
                  <a:off x="2583" y="1271"/>
                  <a:ext cx="14" cy="19"/>
                </a:xfrm>
                <a:custGeom>
                  <a:avLst/>
                  <a:gdLst>
                    <a:gd name="T0" fmla="*/ 29 w 29"/>
                    <a:gd name="T1" fmla="*/ 38 h 38"/>
                    <a:gd name="T2" fmla="*/ 29 w 29"/>
                    <a:gd name="T3" fmla="*/ 38 h 38"/>
                    <a:gd name="T4" fmla="*/ 0 w 29"/>
                    <a:gd name="T5" fmla="*/ 0 h 38"/>
                    <a:gd name="T6" fmla="*/ 0 w 29"/>
                    <a:gd name="T7" fmla="*/ 0 h 38"/>
                    <a:gd name="T8" fmla="*/ 7 w 29"/>
                    <a:gd name="T9" fmla="*/ 0 h 38"/>
                    <a:gd name="T10" fmla="*/ 29 w 29"/>
                    <a:gd name="T11" fmla="*/ 38 h 38"/>
                    <a:gd name="T12" fmla="*/ 29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29" y="38"/>
                      </a:moveTo>
                      <a:lnTo>
                        <a:pt x="29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29" y="38"/>
                      </a:lnTo>
                      <a:lnTo>
                        <a:pt x="29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5" name="Freeform 1561"/>
                <p:cNvSpPr>
                  <a:spLocks/>
                </p:cNvSpPr>
                <p:nvPr/>
              </p:nvSpPr>
              <p:spPr bwMode="auto">
                <a:xfrm>
                  <a:off x="2583" y="1271"/>
                  <a:ext cx="14" cy="19"/>
                </a:xfrm>
                <a:custGeom>
                  <a:avLst/>
                  <a:gdLst>
                    <a:gd name="T0" fmla="*/ 29 w 29"/>
                    <a:gd name="T1" fmla="*/ 38 h 38"/>
                    <a:gd name="T2" fmla="*/ 29 w 29"/>
                    <a:gd name="T3" fmla="*/ 38 h 38"/>
                    <a:gd name="T4" fmla="*/ 0 w 29"/>
                    <a:gd name="T5" fmla="*/ 0 h 38"/>
                    <a:gd name="T6" fmla="*/ 0 w 29"/>
                    <a:gd name="T7" fmla="*/ 0 h 38"/>
                    <a:gd name="T8" fmla="*/ 7 w 29"/>
                    <a:gd name="T9" fmla="*/ 0 h 38"/>
                    <a:gd name="T10" fmla="*/ 29 w 29"/>
                    <a:gd name="T11" fmla="*/ 38 h 38"/>
                    <a:gd name="T12" fmla="*/ 29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29" y="38"/>
                      </a:moveTo>
                      <a:lnTo>
                        <a:pt x="29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29" y="38"/>
                      </a:lnTo>
                      <a:lnTo>
                        <a:pt x="29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6" name="Freeform 1562"/>
                <p:cNvSpPr>
                  <a:spLocks/>
                </p:cNvSpPr>
                <p:nvPr/>
              </p:nvSpPr>
              <p:spPr bwMode="auto">
                <a:xfrm>
                  <a:off x="2583" y="1271"/>
                  <a:ext cx="14" cy="19"/>
                </a:xfrm>
                <a:custGeom>
                  <a:avLst/>
                  <a:gdLst>
                    <a:gd name="T0" fmla="*/ 29 w 29"/>
                    <a:gd name="T1" fmla="*/ 38 h 38"/>
                    <a:gd name="T2" fmla="*/ 29 w 29"/>
                    <a:gd name="T3" fmla="*/ 38 h 38"/>
                    <a:gd name="T4" fmla="*/ 29 w 29"/>
                    <a:gd name="T5" fmla="*/ 38 h 38"/>
                    <a:gd name="T6" fmla="*/ 29 w 29"/>
                    <a:gd name="T7" fmla="*/ 38 h 38"/>
                    <a:gd name="T8" fmla="*/ 0 w 29"/>
                    <a:gd name="T9" fmla="*/ 0 h 38"/>
                    <a:gd name="T10" fmla="*/ 29 w 29"/>
                    <a:gd name="T11" fmla="*/ 38 h 38"/>
                    <a:gd name="T12" fmla="*/ 29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29" y="38"/>
                      </a:moveTo>
                      <a:lnTo>
                        <a:pt x="29" y="38"/>
                      </a:lnTo>
                      <a:lnTo>
                        <a:pt x="29" y="38"/>
                      </a:lnTo>
                      <a:lnTo>
                        <a:pt x="29" y="38"/>
                      </a:lnTo>
                      <a:lnTo>
                        <a:pt x="0" y="0"/>
                      </a:lnTo>
                      <a:lnTo>
                        <a:pt x="29" y="38"/>
                      </a:lnTo>
                      <a:lnTo>
                        <a:pt x="29" y="3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7" name="Freeform 1563"/>
                <p:cNvSpPr>
                  <a:spLocks/>
                </p:cNvSpPr>
                <p:nvPr/>
              </p:nvSpPr>
              <p:spPr bwMode="auto">
                <a:xfrm>
                  <a:off x="2583" y="1271"/>
                  <a:ext cx="14" cy="19"/>
                </a:xfrm>
                <a:custGeom>
                  <a:avLst/>
                  <a:gdLst>
                    <a:gd name="T0" fmla="*/ 29 w 29"/>
                    <a:gd name="T1" fmla="*/ 38 h 38"/>
                    <a:gd name="T2" fmla="*/ 29 w 29"/>
                    <a:gd name="T3" fmla="*/ 38 h 38"/>
                    <a:gd name="T4" fmla="*/ 29 w 29"/>
                    <a:gd name="T5" fmla="*/ 38 h 38"/>
                    <a:gd name="T6" fmla="*/ 29 w 29"/>
                    <a:gd name="T7" fmla="*/ 38 h 38"/>
                    <a:gd name="T8" fmla="*/ 0 w 29"/>
                    <a:gd name="T9" fmla="*/ 0 h 38"/>
                    <a:gd name="T10" fmla="*/ 29 w 29"/>
                    <a:gd name="T11" fmla="*/ 38 h 38"/>
                    <a:gd name="T12" fmla="*/ 29 w 29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8">
                      <a:moveTo>
                        <a:pt x="29" y="38"/>
                      </a:moveTo>
                      <a:lnTo>
                        <a:pt x="29" y="38"/>
                      </a:lnTo>
                      <a:lnTo>
                        <a:pt x="29" y="38"/>
                      </a:lnTo>
                      <a:lnTo>
                        <a:pt x="29" y="38"/>
                      </a:lnTo>
                      <a:lnTo>
                        <a:pt x="0" y="0"/>
                      </a:lnTo>
                      <a:lnTo>
                        <a:pt x="29" y="38"/>
                      </a:lnTo>
                      <a:lnTo>
                        <a:pt x="29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8" name="Freeform 1564"/>
                <p:cNvSpPr>
                  <a:spLocks/>
                </p:cNvSpPr>
                <p:nvPr/>
              </p:nvSpPr>
              <p:spPr bwMode="auto">
                <a:xfrm>
                  <a:off x="2568" y="1275"/>
                  <a:ext cx="26" cy="22"/>
                </a:xfrm>
                <a:custGeom>
                  <a:avLst/>
                  <a:gdLst>
                    <a:gd name="T0" fmla="*/ 52 w 52"/>
                    <a:gd name="T1" fmla="*/ 44 h 44"/>
                    <a:gd name="T2" fmla="*/ 52 w 52"/>
                    <a:gd name="T3" fmla="*/ 44 h 44"/>
                    <a:gd name="T4" fmla="*/ 0 w 52"/>
                    <a:gd name="T5" fmla="*/ 7 h 44"/>
                    <a:gd name="T6" fmla="*/ 0 w 52"/>
                    <a:gd name="T7" fmla="*/ 7 h 44"/>
                    <a:gd name="T8" fmla="*/ 15 w 52"/>
                    <a:gd name="T9" fmla="*/ 0 h 44"/>
                    <a:gd name="T10" fmla="*/ 52 w 52"/>
                    <a:gd name="T11" fmla="*/ 44 h 44"/>
                    <a:gd name="T12" fmla="*/ 52 w 5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4">
                      <a:moveTo>
                        <a:pt x="52" y="44"/>
                      </a:moveTo>
                      <a:lnTo>
                        <a:pt x="5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52" y="44"/>
                      </a:lnTo>
                      <a:lnTo>
                        <a:pt x="52" y="44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9" name="Freeform 1565"/>
                <p:cNvSpPr>
                  <a:spLocks/>
                </p:cNvSpPr>
                <p:nvPr/>
              </p:nvSpPr>
              <p:spPr bwMode="auto">
                <a:xfrm>
                  <a:off x="2568" y="1275"/>
                  <a:ext cx="26" cy="22"/>
                </a:xfrm>
                <a:custGeom>
                  <a:avLst/>
                  <a:gdLst>
                    <a:gd name="T0" fmla="*/ 52 w 52"/>
                    <a:gd name="T1" fmla="*/ 44 h 44"/>
                    <a:gd name="T2" fmla="*/ 52 w 52"/>
                    <a:gd name="T3" fmla="*/ 44 h 44"/>
                    <a:gd name="T4" fmla="*/ 0 w 52"/>
                    <a:gd name="T5" fmla="*/ 7 h 44"/>
                    <a:gd name="T6" fmla="*/ 0 w 52"/>
                    <a:gd name="T7" fmla="*/ 7 h 44"/>
                    <a:gd name="T8" fmla="*/ 15 w 52"/>
                    <a:gd name="T9" fmla="*/ 0 h 44"/>
                    <a:gd name="T10" fmla="*/ 52 w 52"/>
                    <a:gd name="T11" fmla="*/ 44 h 44"/>
                    <a:gd name="T12" fmla="*/ 52 w 52"/>
                    <a:gd name="T1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4">
                      <a:moveTo>
                        <a:pt x="52" y="44"/>
                      </a:moveTo>
                      <a:lnTo>
                        <a:pt x="52" y="4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5" y="0"/>
                      </a:lnTo>
                      <a:lnTo>
                        <a:pt x="52" y="44"/>
                      </a:lnTo>
                      <a:lnTo>
                        <a:pt x="52" y="4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0" name="Freeform 1566"/>
                <p:cNvSpPr>
                  <a:spLocks/>
                </p:cNvSpPr>
                <p:nvPr/>
              </p:nvSpPr>
              <p:spPr bwMode="auto">
                <a:xfrm>
                  <a:off x="2568" y="1279"/>
                  <a:ext cx="26" cy="22"/>
                </a:xfrm>
                <a:custGeom>
                  <a:avLst/>
                  <a:gdLst>
                    <a:gd name="T0" fmla="*/ 52 w 52"/>
                    <a:gd name="T1" fmla="*/ 37 h 45"/>
                    <a:gd name="T2" fmla="*/ 52 w 52"/>
                    <a:gd name="T3" fmla="*/ 37 h 45"/>
                    <a:gd name="T4" fmla="*/ 30 w 52"/>
                    <a:gd name="T5" fmla="*/ 45 h 45"/>
                    <a:gd name="T6" fmla="*/ 30 w 52"/>
                    <a:gd name="T7" fmla="*/ 45 h 45"/>
                    <a:gd name="T8" fmla="*/ 0 w 52"/>
                    <a:gd name="T9" fmla="*/ 0 h 45"/>
                    <a:gd name="T10" fmla="*/ 52 w 52"/>
                    <a:gd name="T11" fmla="*/ 37 h 45"/>
                    <a:gd name="T12" fmla="*/ 52 w 52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5">
                      <a:moveTo>
                        <a:pt x="52" y="37"/>
                      </a:moveTo>
                      <a:lnTo>
                        <a:pt x="52" y="37"/>
                      </a:lnTo>
                      <a:lnTo>
                        <a:pt x="30" y="45"/>
                      </a:lnTo>
                      <a:lnTo>
                        <a:pt x="30" y="45"/>
                      </a:lnTo>
                      <a:lnTo>
                        <a:pt x="0" y="0"/>
                      </a:lnTo>
                      <a:lnTo>
                        <a:pt x="52" y="37"/>
                      </a:lnTo>
                      <a:lnTo>
                        <a:pt x="52" y="3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1" name="Freeform 1567"/>
                <p:cNvSpPr>
                  <a:spLocks/>
                </p:cNvSpPr>
                <p:nvPr/>
              </p:nvSpPr>
              <p:spPr bwMode="auto">
                <a:xfrm>
                  <a:off x="2568" y="1279"/>
                  <a:ext cx="26" cy="22"/>
                </a:xfrm>
                <a:custGeom>
                  <a:avLst/>
                  <a:gdLst>
                    <a:gd name="T0" fmla="*/ 52 w 52"/>
                    <a:gd name="T1" fmla="*/ 37 h 45"/>
                    <a:gd name="T2" fmla="*/ 52 w 52"/>
                    <a:gd name="T3" fmla="*/ 37 h 45"/>
                    <a:gd name="T4" fmla="*/ 30 w 52"/>
                    <a:gd name="T5" fmla="*/ 45 h 45"/>
                    <a:gd name="T6" fmla="*/ 30 w 52"/>
                    <a:gd name="T7" fmla="*/ 45 h 45"/>
                    <a:gd name="T8" fmla="*/ 0 w 52"/>
                    <a:gd name="T9" fmla="*/ 0 h 45"/>
                    <a:gd name="T10" fmla="*/ 52 w 52"/>
                    <a:gd name="T11" fmla="*/ 37 h 45"/>
                    <a:gd name="T12" fmla="*/ 52 w 52"/>
                    <a:gd name="T13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5">
                      <a:moveTo>
                        <a:pt x="52" y="37"/>
                      </a:moveTo>
                      <a:lnTo>
                        <a:pt x="52" y="37"/>
                      </a:lnTo>
                      <a:lnTo>
                        <a:pt x="30" y="45"/>
                      </a:lnTo>
                      <a:lnTo>
                        <a:pt x="30" y="45"/>
                      </a:lnTo>
                      <a:lnTo>
                        <a:pt x="0" y="0"/>
                      </a:lnTo>
                      <a:lnTo>
                        <a:pt x="52" y="37"/>
                      </a:lnTo>
                      <a:lnTo>
                        <a:pt x="52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2" name="Freeform 1568"/>
                <p:cNvSpPr>
                  <a:spLocks/>
                </p:cNvSpPr>
                <p:nvPr/>
              </p:nvSpPr>
              <p:spPr bwMode="auto">
                <a:xfrm>
                  <a:off x="2549" y="1294"/>
                  <a:ext cx="15" cy="19"/>
                </a:xfrm>
                <a:custGeom>
                  <a:avLst/>
                  <a:gdLst>
                    <a:gd name="T0" fmla="*/ 29 w 29"/>
                    <a:gd name="T1" fmla="*/ 37 h 37"/>
                    <a:gd name="T2" fmla="*/ 29 w 29"/>
                    <a:gd name="T3" fmla="*/ 37 h 37"/>
                    <a:gd name="T4" fmla="*/ 0 w 29"/>
                    <a:gd name="T5" fmla="*/ 0 h 37"/>
                    <a:gd name="T6" fmla="*/ 0 w 29"/>
                    <a:gd name="T7" fmla="*/ 0 h 37"/>
                    <a:gd name="T8" fmla="*/ 0 w 29"/>
                    <a:gd name="T9" fmla="*/ 0 h 37"/>
                    <a:gd name="T10" fmla="*/ 29 w 29"/>
                    <a:gd name="T11" fmla="*/ 37 h 37"/>
                    <a:gd name="T12" fmla="*/ 29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37"/>
                      </a:move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3" name="Freeform 1569"/>
                <p:cNvSpPr>
                  <a:spLocks/>
                </p:cNvSpPr>
                <p:nvPr/>
              </p:nvSpPr>
              <p:spPr bwMode="auto">
                <a:xfrm>
                  <a:off x="2549" y="1294"/>
                  <a:ext cx="15" cy="19"/>
                </a:xfrm>
                <a:custGeom>
                  <a:avLst/>
                  <a:gdLst>
                    <a:gd name="T0" fmla="*/ 29 w 29"/>
                    <a:gd name="T1" fmla="*/ 37 h 37"/>
                    <a:gd name="T2" fmla="*/ 29 w 29"/>
                    <a:gd name="T3" fmla="*/ 37 h 37"/>
                    <a:gd name="T4" fmla="*/ 0 w 29"/>
                    <a:gd name="T5" fmla="*/ 0 h 37"/>
                    <a:gd name="T6" fmla="*/ 0 w 29"/>
                    <a:gd name="T7" fmla="*/ 0 h 37"/>
                    <a:gd name="T8" fmla="*/ 0 w 29"/>
                    <a:gd name="T9" fmla="*/ 0 h 37"/>
                    <a:gd name="T10" fmla="*/ 29 w 29"/>
                    <a:gd name="T11" fmla="*/ 37 h 37"/>
                    <a:gd name="T12" fmla="*/ 29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37"/>
                      </a:move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4" name="Freeform 1570"/>
                <p:cNvSpPr>
                  <a:spLocks/>
                </p:cNvSpPr>
                <p:nvPr/>
              </p:nvSpPr>
              <p:spPr bwMode="auto">
                <a:xfrm>
                  <a:off x="2549" y="1294"/>
                  <a:ext cx="15" cy="19"/>
                </a:xfrm>
                <a:custGeom>
                  <a:avLst/>
                  <a:gdLst>
                    <a:gd name="T0" fmla="*/ 29 w 29"/>
                    <a:gd name="T1" fmla="*/ 37 h 37"/>
                    <a:gd name="T2" fmla="*/ 29 w 29"/>
                    <a:gd name="T3" fmla="*/ 37 h 37"/>
                    <a:gd name="T4" fmla="*/ 22 w 29"/>
                    <a:gd name="T5" fmla="*/ 37 h 37"/>
                    <a:gd name="T6" fmla="*/ 22 w 29"/>
                    <a:gd name="T7" fmla="*/ 37 h 37"/>
                    <a:gd name="T8" fmla="*/ 0 w 29"/>
                    <a:gd name="T9" fmla="*/ 0 h 37"/>
                    <a:gd name="T10" fmla="*/ 29 w 29"/>
                    <a:gd name="T11" fmla="*/ 37 h 37"/>
                    <a:gd name="T12" fmla="*/ 29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37"/>
                      </a:moveTo>
                      <a:lnTo>
                        <a:pt x="29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5" name="Freeform 1571"/>
                <p:cNvSpPr>
                  <a:spLocks/>
                </p:cNvSpPr>
                <p:nvPr/>
              </p:nvSpPr>
              <p:spPr bwMode="auto">
                <a:xfrm>
                  <a:off x="2549" y="1294"/>
                  <a:ext cx="15" cy="19"/>
                </a:xfrm>
                <a:custGeom>
                  <a:avLst/>
                  <a:gdLst>
                    <a:gd name="T0" fmla="*/ 29 w 29"/>
                    <a:gd name="T1" fmla="*/ 37 h 37"/>
                    <a:gd name="T2" fmla="*/ 29 w 29"/>
                    <a:gd name="T3" fmla="*/ 37 h 37"/>
                    <a:gd name="T4" fmla="*/ 22 w 29"/>
                    <a:gd name="T5" fmla="*/ 37 h 37"/>
                    <a:gd name="T6" fmla="*/ 22 w 29"/>
                    <a:gd name="T7" fmla="*/ 37 h 37"/>
                    <a:gd name="T8" fmla="*/ 0 w 29"/>
                    <a:gd name="T9" fmla="*/ 0 h 37"/>
                    <a:gd name="T10" fmla="*/ 29 w 29"/>
                    <a:gd name="T11" fmla="*/ 37 h 37"/>
                    <a:gd name="T12" fmla="*/ 29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37"/>
                      </a:moveTo>
                      <a:lnTo>
                        <a:pt x="29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6" name="Freeform 1572"/>
                <p:cNvSpPr>
                  <a:spLocks/>
                </p:cNvSpPr>
                <p:nvPr/>
              </p:nvSpPr>
              <p:spPr bwMode="auto">
                <a:xfrm>
                  <a:off x="2549" y="1294"/>
                  <a:ext cx="15" cy="19"/>
                </a:xfrm>
                <a:custGeom>
                  <a:avLst/>
                  <a:gdLst>
                    <a:gd name="T0" fmla="*/ 29 w 29"/>
                    <a:gd name="T1" fmla="*/ 37 h 37"/>
                    <a:gd name="T2" fmla="*/ 29 w 29"/>
                    <a:gd name="T3" fmla="*/ 37 h 37"/>
                    <a:gd name="T4" fmla="*/ 0 w 29"/>
                    <a:gd name="T5" fmla="*/ 0 h 37"/>
                    <a:gd name="T6" fmla="*/ 0 w 29"/>
                    <a:gd name="T7" fmla="*/ 0 h 37"/>
                    <a:gd name="T8" fmla="*/ 0 w 29"/>
                    <a:gd name="T9" fmla="*/ 0 h 37"/>
                    <a:gd name="T10" fmla="*/ 29 w 29"/>
                    <a:gd name="T11" fmla="*/ 37 h 37"/>
                    <a:gd name="T12" fmla="*/ 29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37"/>
                      </a:move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7" name="Freeform 1573"/>
                <p:cNvSpPr>
                  <a:spLocks/>
                </p:cNvSpPr>
                <p:nvPr/>
              </p:nvSpPr>
              <p:spPr bwMode="auto">
                <a:xfrm>
                  <a:off x="2549" y="1294"/>
                  <a:ext cx="15" cy="19"/>
                </a:xfrm>
                <a:custGeom>
                  <a:avLst/>
                  <a:gdLst>
                    <a:gd name="T0" fmla="*/ 29 w 29"/>
                    <a:gd name="T1" fmla="*/ 37 h 37"/>
                    <a:gd name="T2" fmla="*/ 29 w 29"/>
                    <a:gd name="T3" fmla="*/ 37 h 37"/>
                    <a:gd name="T4" fmla="*/ 0 w 29"/>
                    <a:gd name="T5" fmla="*/ 0 h 37"/>
                    <a:gd name="T6" fmla="*/ 0 w 29"/>
                    <a:gd name="T7" fmla="*/ 0 h 37"/>
                    <a:gd name="T8" fmla="*/ 0 w 29"/>
                    <a:gd name="T9" fmla="*/ 0 h 37"/>
                    <a:gd name="T10" fmla="*/ 29 w 29"/>
                    <a:gd name="T11" fmla="*/ 37 h 37"/>
                    <a:gd name="T12" fmla="*/ 29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37"/>
                      </a:moveTo>
                      <a:lnTo>
                        <a:pt x="2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8" name="Freeform 1574"/>
                <p:cNvSpPr>
                  <a:spLocks/>
                </p:cNvSpPr>
                <p:nvPr/>
              </p:nvSpPr>
              <p:spPr bwMode="auto">
                <a:xfrm>
                  <a:off x="2549" y="1294"/>
                  <a:ext cx="15" cy="19"/>
                </a:xfrm>
                <a:custGeom>
                  <a:avLst/>
                  <a:gdLst>
                    <a:gd name="T0" fmla="*/ 29 w 29"/>
                    <a:gd name="T1" fmla="*/ 37 h 37"/>
                    <a:gd name="T2" fmla="*/ 29 w 29"/>
                    <a:gd name="T3" fmla="*/ 37 h 37"/>
                    <a:gd name="T4" fmla="*/ 22 w 29"/>
                    <a:gd name="T5" fmla="*/ 37 h 37"/>
                    <a:gd name="T6" fmla="*/ 22 w 29"/>
                    <a:gd name="T7" fmla="*/ 37 h 37"/>
                    <a:gd name="T8" fmla="*/ 0 w 29"/>
                    <a:gd name="T9" fmla="*/ 0 h 37"/>
                    <a:gd name="T10" fmla="*/ 29 w 29"/>
                    <a:gd name="T11" fmla="*/ 37 h 37"/>
                    <a:gd name="T12" fmla="*/ 29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37"/>
                      </a:moveTo>
                      <a:lnTo>
                        <a:pt x="29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9" name="Freeform 1575"/>
                <p:cNvSpPr>
                  <a:spLocks/>
                </p:cNvSpPr>
                <p:nvPr/>
              </p:nvSpPr>
              <p:spPr bwMode="auto">
                <a:xfrm>
                  <a:off x="2549" y="1294"/>
                  <a:ext cx="15" cy="19"/>
                </a:xfrm>
                <a:custGeom>
                  <a:avLst/>
                  <a:gdLst>
                    <a:gd name="T0" fmla="*/ 29 w 29"/>
                    <a:gd name="T1" fmla="*/ 37 h 37"/>
                    <a:gd name="T2" fmla="*/ 29 w 29"/>
                    <a:gd name="T3" fmla="*/ 37 h 37"/>
                    <a:gd name="T4" fmla="*/ 22 w 29"/>
                    <a:gd name="T5" fmla="*/ 37 h 37"/>
                    <a:gd name="T6" fmla="*/ 22 w 29"/>
                    <a:gd name="T7" fmla="*/ 37 h 37"/>
                    <a:gd name="T8" fmla="*/ 0 w 29"/>
                    <a:gd name="T9" fmla="*/ 0 h 37"/>
                    <a:gd name="T10" fmla="*/ 29 w 29"/>
                    <a:gd name="T11" fmla="*/ 37 h 37"/>
                    <a:gd name="T12" fmla="*/ 29 w 29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37"/>
                      </a:moveTo>
                      <a:lnTo>
                        <a:pt x="29" y="37"/>
                      </a:lnTo>
                      <a:lnTo>
                        <a:pt x="22" y="37"/>
                      </a:lnTo>
                      <a:lnTo>
                        <a:pt x="22" y="37"/>
                      </a:lnTo>
                      <a:lnTo>
                        <a:pt x="0" y="0"/>
                      </a:lnTo>
                      <a:lnTo>
                        <a:pt x="29" y="37"/>
                      </a:lnTo>
                      <a:lnTo>
                        <a:pt x="29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0" name="Freeform 1576"/>
                <p:cNvSpPr>
                  <a:spLocks/>
                </p:cNvSpPr>
                <p:nvPr/>
              </p:nvSpPr>
              <p:spPr bwMode="auto">
                <a:xfrm>
                  <a:off x="2527" y="1283"/>
                  <a:ext cx="45" cy="67"/>
                </a:xfrm>
                <a:custGeom>
                  <a:avLst/>
                  <a:gdLst>
                    <a:gd name="T0" fmla="*/ 0 w 88"/>
                    <a:gd name="T1" fmla="*/ 0 h 134"/>
                    <a:gd name="T2" fmla="*/ 0 w 88"/>
                    <a:gd name="T3" fmla="*/ 0 h 134"/>
                    <a:gd name="T4" fmla="*/ 44 w 88"/>
                    <a:gd name="T5" fmla="*/ 134 h 134"/>
                    <a:gd name="T6" fmla="*/ 44 w 88"/>
                    <a:gd name="T7" fmla="*/ 134 h 134"/>
                    <a:gd name="T8" fmla="*/ 88 w 88"/>
                    <a:gd name="T9" fmla="*/ 104 h 134"/>
                    <a:gd name="T10" fmla="*/ 0 w 88"/>
                    <a:gd name="T11" fmla="*/ 0 h 134"/>
                    <a:gd name="T12" fmla="*/ 0 w 88"/>
                    <a:gd name="T1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3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34"/>
                      </a:lnTo>
                      <a:lnTo>
                        <a:pt x="44" y="134"/>
                      </a:lnTo>
                      <a:lnTo>
                        <a:pt x="88" y="10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1" name="Freeform 1577"/>
                <p:cNvSpPr>
                  <a:spLocks/>
                </p:cNvSpPr>
                <p:nvPr/>
              </p:nvSpPr>
              <p:spPr bwMode="auto">
                <a:xfrm>
                  <a:off x="2527" y="1283"/>
                  <a:ext cx="45" cy="67"/>
                </a:xfrm>
                <a:custGeom>
                  <a:avLst/>
                  <a:gdLst>
                    <a:gd name="T0" fmla="*/ 0 w 88"/>
                    <a:gd name="T1" fmla="*/ 0 h 134"/>
                    <a:gd name="T2" fmla="*/ 0 w 88"/>
                    <a:gd name="T3" fmla="*/ 0 h 134"/>
                    <a:gd name="T4" fmla="*/ 44 w 88"/>
                    <a:gd name="T5" fmla="*/ 134 h 134"/>
                    <a:gd name="T6" fmla="*/ 44 w 88"/>
                    <a:gd name="T7" fmla="*/ 134 h 134"/>
                    <a:gd name="T8" fmla="*/ 88 w 88"/>
                    <a:gd name="T9" fmla="*/ 104 h 134"/>
                    <a:gd name="T10" fmla="*/ 0 w 88"/>
                    <a:gd name="T11" fmla="*/ 0 h 134"/>
                    <a:gd name="T12" fmla="*/ 0 w 88"/>
                    <a:gd name="T1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3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134"/>
                      </a:lnTo>
                      <a:lnTo>
                        <a:pt x="44" y="134"/>
                      </a:lnTo>
                      <a:lnTo>
                        <a:pt x="88" y="10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2" name="Freeform 1578"/>
                <p:cNvSpPr>
                  <a:spLocks/>
                </p:cNvSpPr>
                <p:nvPr/>
              </p:nvSpPr>
              <p:spPr bwMode="auto">
                <a:xfrm>
                  <a:off x="2509" y="1283"/>
                  <a:ext cx="40" cy="67"/>
                </a:xfrm>
                <a:custGeom>
                  <a:avLst/>
                  <a:gdLst>
                    <a:gd name="T0" fmla="*/ 37 w 81"/>
                    <a:gd name="T1" fmla="*/ 0 h 134"/>
                    <a:gd name="T2" fmla="*/ 37 w 81"/>
                    <a:gd name="T3" fmla="*/ 0 h 134"/>
                    <a:gd name="T4" fmla="*/ 0 w 81"/>
                    <a:gd name="T5" fmla="*/ 29 h 134"/>
                    <a:gd name="T6" fmla="*/ 0 w 81"/>
                    <a:gd name="T7" fmla="*/ 29 h 134"/>
                    <a:gd name="T8" fmla="*/ 81 w 81"/>
                    <a:gd name="T9" fmla="*/ 134 h 134"/>
                    <a:gd name="T10" fmla="*/ 37 w 81"/>
                    <a:gd name="T11" fmla="*/ 0 h 134"/>
                    <a:gd name="T12" fmla="*/ 37 w 81"/>
                    <a:gd name="T1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134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81" y="134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3" name="Freeform 1579"/>
                <p:cNvSpPr>
                  <a:spLocks/>
                </p:cNvSpPr>
                <p:nvPr/>
              </p:nvSpPr>
              <p:spPr bwMode="auto">
                <a:xfrm>
                  <a:off x="2509" y="1283"/>
                  <a:ext cx="40" cy="67"/>
                </a:xfrm>
                <a:custGeom>
                  <a:avLst/>
                  <a:gdLst>
                    <a:gd name="T0" fmla="*/ 37 w 81"/>
                    <a:gd name="T1" fmla="*/ 0 h 134"/>
                    <a:gd name="T2" fmla="*/ 37 w 81"/>
                    <a:gd name="T3" fmla="*/ 0 h 134"/>
                    <a:gd name="T4" fmla="*/ 0 w 81"/>
                    <a:gd name="T5" fmla="*/ 29 h 134"/>
                    <a:gd name="T6" fmla="*/ 0 w 81"/>
                    <a:gd name="T7" fmla="*/ 29 h 134"/>
                    <a:gd name="T8" fmla="*/ 81 w 81"/>
                    <a:gd name="T9" fmla="*/ 134 h 134"/>
                    <a:gd name="T10" fmla="*/ 37 w 81"/>
                    <a:gd name="T11" fmla="*/ 0 h 134"/>
                    <a:gd name="T12" fmla="*/ 37 w 81"/>
                    <a:gd name="T1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134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9"/>
                      </a:lnTo>
                      <a:lnTo>
                        <a:pt x="0" y="29"/>
                      </a:lnTo>
                      <a:lnTo>
                        <a:pt x="81" y="134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4" name="Freeform 1580"/>
                <p:cNvSpPr>
                  <a:spLocks/>
                </p:cNvSpPr>
                <p:nvPr/>
              </p:nvSpPr>
              <p:spPr bwMode="auto">
                <a:xfrm>
                  <a:off x="2509" y="1297"/>
                  <a:ext cx="40" cy="69"/>
                </a:xfrm>
                <a:custGeom>
                  <a:avLst/>
                  <a:gdLst>
                    <a:gd name="T0" fmla="*/ 0 w 81"/>
                    <a:gd name="T1" fmla="*/ 0 h 135"/>
                    <a:gd name="T2" fmla="*/ 0 w 81"/>
                    <a:gd name="T3" fmla="*/ 0 h 135"/>
                    <a:gd name="T4" fmla="*/ 52 w 81"/>
                    <a:gd name="T5" fmla="*/ 135 h 135"/>
                    <a:gd name="T6" fmla="*/ 52 w 81"/>
                    <a:gd name="T7" fmla="*/ 135 h 135"/>
                    <a:gd name="T8" fmla="*/ 81 w 81"/>
                    <a:gd name="T9" fmla="*/ 105 h 135"/>
                    <a:gd name="T10" fmla="*/ 0 w 81"/>
                    <a:gd name="T11" fmla="*/ 0 h 135"/>
                    <a:gd name="T12" fmla="*/ 0 w 81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13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2" y="135"/>
                      </a:lnTo>
                      <a:lnTo>
                        <a:pt x="52" y="135"/>
                      </a:lnTo>
                      <a:lnTo>
                        <a:pt x="81" y="10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5" name="Freeform 1581"/>
                <p:cNvSpPr>
                  <a:spLocks/>
                </p:cNvSpPr>
                <p:nvPr/>
              </p:nvSpPr>
              <p:spPr bwMode="auto">
                <a:xfrm>
                  <a:off x="2509" y="1297"/>
                  <a:ext cx="40" cy="69"/>
                </a:xfrm>
                <a:custGeom>
                  <a:avLst/>
                  <a:gdLst>
                    <a:gd name="T0" fmla="*/ 0 w 81"/>
                    <a:gd name="T1" fmla="*/ 0 h 135"/>
                    <a:gd name="T2" fmla="*/ 0 w 81"/>
                    <a:gd name="T3" fmla="*/ 0 h 135"/>
                    <a:gd name="T4" fmla="*/ 52 w 81"/>
                    <a:gd name="T5" fmla="*/ 135 h 135"/>
                    <a:gd name="T6" fmla="*/ 52 w 81"/>
                    <a:gd name="T7" fmla="*/ 135 h 135"/>
                    <a:gd name="T8" fmla="*/ 81 w 81"/>
                    <a:gd name="T9" fmla="*/ 105 h 135"/>
                    <a:gd name="T10" fmla="*/ 0 w 81"/>
                    <a:gd name="T11" fmla="*/ 0 h 135"/>
                    <a:gd name="T12" fmla="*/ 0 w 81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13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2" y="135"/>
                      </a:lnTo>
                      <a:lnTo>
                        <a:pt x="52" y="135"/>
                      </a:lnTo>
                      <a:lnTo>
                        <a:pt x="81" y="10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6" name="Freeform 1582"/>
                <p:cNvSpPr>
                  <a:spLocks/>
                </p:cNvSpPr>
                <p:nvPr/>
              </p:nvSpPr>
              <p:spPr bwMode="auto">
                <a:xfrm>
                  <a:off x="2490" y="1297"/>
                  <a:ext cx="45" cy="69"/>
                </a:xfrm>
                <a:custGeom>
                  <a:avLst/>
                  <a:gdLst>
                    <a:gd name="T0" fmla="*/ 36 w 88"/>
                    <a:gd name="T1" fmla="*/ 0 h 135"/>
                    <a:gd name="T2" fmla="*/ 36 w 88"/>
                    <a:gd name="T3" fmla="*/ 0 h 135"/>
                    <a:gd name="T4" fmla="*/ 0 w 88"/>
                    <a:gd name="T5" fmla="*/ 30 h 135"/>
                    <a:gd name="T6" fmla="*/ 0 w 88"/>
                    <a:gd name="T7" fmla="*/ 30 h 135"/>
                    <a:gd name="T8" fmla="*/ 88 w 88"/>
                    <a:gd name="T9" fmla="*/ 135 h 135"/>
                    <a:gd name="T10" fmla="*/ 36 w 88"/>
                    <a:gd name="T11" fmla="*/ 0 h 135"/>
                    <a:gd name="T12" fmla="*/ 36 w 88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35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88" y="135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7" name="Freeform 1583"/>
                <p:cNvSpPr>
                  <a:spLocks/>
                </p:cNvSpPr>
                <p:nvPr/>
              </p:nvSpPr>
              <p:spPr bwMode="auto">
                <a:xfrm>
                  <a:off x="2490" y="1297"/>
                  <a:ext cx="45" cy="69"/>
                </a:xfrm>
                <a:custGeom>
                  <a:avLst/>
                  <a:gdLst>
                    <a:gd name="T0" fmla="*/ 36 w 88"/>
                    <a:gd name="T1" fmla="*/ 0 h 135"/>
                    <a:gd name="T2" fmla="*/ 36 w 88"/>
                    <a:gd name="T3" fmla="*/ 0 h 135"/>
                    <a:gd name="T4" fmla="*/ 0 w 88"/>
                    <a:gd name="T5" fmla="*/ 30 h 135"/>
                    <a:gd name="T6" fmla="*/ 0 w 88"/>
                    <a:gd name="T7" fmla="*/ 30 h 135"/>
                    <a:gd name="T8" fmla="*/ 88 w 88"/>
                    <a:gd name="T9" fmla="*/ 135 h 135"/>
                    <a:gd name="T10" fmla="*/ 36 w 88"/>
                    <a:gd name="T11" fmla="*/ 0 h 135"/>
                    <a:gd name="T12" fmla="*/ 36 w 88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35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88" y="135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8" name="Freeform 1584"/>
                <p:cNvSpPr>
                  <a:spLocks/>
                </p:cNvSpPr>
                <p:nvPr/>
              </p:nvSpPr>
              <p:spPr bwMode="auto">
                <a:xfrm>
                  <a:off x="2494" y="1339"/>
                  <a:ext cx="18" cy="16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0 w 36"/>
                    <a:gd name="T5" fmla="*/ 0 h 30"/>
                    <a:gd name="T6" fmla="*/ 0 w 36"/>
                    <a:gd name="T7" fmla="*/ 0 h 30"/>
                    <a:gd name="T8" fmla="*/ 7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9" name="Freeform 1585"/>
                <p:cNvSpPr>
                  <a:spLocks/>
                </p:cNvSpPr>
                <p:nvPr/>
              </p:nvSpPr>
              <p:spPr bwMode="auto">
                <a:xfrm>
                  <a:off x="2494" y="1339"/>
                  <a:ext cx="18" cy="16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0 w 36"/>
                    <a:gd name="T5" fmla="*/ 0 h 30"/>
                    <a:gd name="T6" fmla="*/ 0 w 36"/>
                    <a:gd name="T7" fmla="*/ 0 h 30"/>
                    <a:gd name="T8" fmla="*/ 7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0" name="Freeform 1586"/>
                <p:cNvSpPr>
                  <a:spLocks/>
                </p:cNvSpPr>
                <p:nvPr/>
              </p:nvSpPr>
              <p:spPr bwMode="auto">
                <a:xfrm>
                  <a:off x="2494" y="1339"/>
                  <a:ext cx="18" cy="16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36 w 36"/>
                    <a:gd name="T5" fmla="*/ 30 h 30"/>
                    <a:gd name="T6" fmla="*/ 36 w 36"/>
                    <a:gd name="T7" fmla="*/ 30 h 30"/>
                    <a:gd name="T8" fmla="*/ 0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1" name="Freeform 1587"/>
                <p:cNvSpPr>
                  <a:spLocks/>
                </p:cNvSpPr>
                <p:nvPr/>
              </p:nvSpPr>
              <p:spPr bwMode="auto">
                <a:xfrm>
                  <a:off x="2494" y="1339"/>
                  <a:ext cx="18" cy="16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36 w 36"/>
                    <a:gd name="T5" fmla="*/ 30 h 30"/>
                    <a:gd name="T6" fmla="*/ 36 w 36"/>
                    <a:gd name="T7" fmla="*/ 30 h 30"/>
                    <a:gd name="T8" fmla="*/ 0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2" name="Freeform 1588"/>
                <p:cNvSpPr>
                  <a:spLocks/>
                </p:cNvSpPr>
                <p:nvPr/>
              </p:nvSpPr>
              <p:spPr bwMode="auto">
                <a:xfrm>
                  <a:off x="2494" y="1339"/>
                  <a:ext cx="18" cy="16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0 w 36"/>
                    <a:gd name="T5" fmla="*/ 0 h 30"/>
                    <a:gd name="T6" fmla="*/ 0 w 36"/>
                    <a:gd name="T7" fmla="*/ 0 h 30"/>
                    <a:gd name="T8" fmla="*/ 7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3" name="Freeform 1589"/>
                <p:cNvSpPr>
                  <a:spLocks/>
                </p:cNvSpPr>
                <p:nvPr/>
              </p:nvSpPr>
              <p:spPr bwMode="auto">
                <a:xfrm>
                  <a:off x="2494" y="1339"/>
                  <a:ext cx="18" cy="16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0 w 36"/>
                    <a:gd name="T5" fmla="*/ 0 h 30"/>
                    <a:gd name="T6" fmla="*/ 0 w 36"/>
                    <a:gd name="T7" fmla="*/ 0 h 30"/>
                    <a:gd name="T8" fmla="*/ 7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4" name="Freeform 1590"/>
                <p:cNvSpPr>
                  <a:spLocks/>
                </p:cNvSpPr>
                <p:nvPr/>
              </p:nvSpPr>
              <p:spPr bwMode="auto">
                <a:xfrm>
                  <a:off x="2494" y="1339"/>
                  <a:ext cx="18" cy="16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36 w 36"/>
                    <a:gd name="T5" fmla="*/ 30 h 30"/>
                    <a:gd name="T6" fmla="*/ 36 w 36"/>
                    <a:gd name="T7" fmla="*/ 30 h 30"/>
                    <a:gd name="T8" fmla="*/ 0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5" name="Freeform 1591"/>
                <p:cNvSpPr>
                  <a:spLocks/>
                </p:cNvSpPr>
                <p:nvPr/>
              </p:nvSpPr>
              <p:spPr bwMode="auto">
                <a:xfrm>
                  <a:off x="2494" y="1339"/>
                  <a:ext cx="18" cy="16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36 w 36"/>
                    <a:gd name="T5" fmla="*/ 30 h 30"/>
                    <a:gd name="T6" fmla="*/ 36 w 36"/>
                    <a:gd name="T7" fmla="*/ 30 h 30"/>
                    <a:gd name="T8" fmla="*/ 0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6" name="Freeform 1592"/>
                <p:cNvSpPr>
                  <a:spLocks/>
                </p:cNvSpPr>
                <p:nvPr/>
              </p:nvSpPr>
              <p:spPr bwMode="auto">
                <a:xfrm>
                  <a:off x="2468" y="1347"/>
                  <a:ext cx="34" cy="23"/>
                </a:xfrm>
                <a:custGeom>
                  <a:avLst/>
                  <a:gdLst>
                    <a:gd name="T0" fmla="*/ 66 w 66"/>
                    <a:gd name="T1" fmla="*/ 45 h 45"/>
                    <a:gd name="T2" fmla="*/ 66 w 66"/>
                    <a:gd name="T3" fmla="*/ 45 h 45"/>
                    <a:gd name="T4" fmla="*/ 0 w 66"/>
                    <a:gd name="T5" fmla="*/ 30 h 45"/>
                    <a:gd name="T6" fmla="*/ 0 w 66"/>
                    <a:gd name="T7" fmla="*/ 30 h 45"/>
                    <a:gd name="T8" fmla="*/ 29 w 66"/>
                    <a:gd name="T9" fmla="*/ 0 h 45"/>
                    <a:gd name="T10" fmla="*/ 66 w 66"/>
                    <a:gd name="T11" fmla="*/ 45 h 45"/>
                    <a:gd name="T12" fmla="*/ 66 w 66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45">
                      <a:moveTo>
                        <a:pt x="66" y="45"/>
                      </a:moveTo>
                      <a:lnTo>
                        <a:pt x="66" y="45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66" y="45"/>
                      </a:lnTo>
                      <a:lnTo>
                        <a:pt x="66" y="4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7" name="Freeform 1593"/>
                <p:cNvSpPr>
                  <a:spLocks/>
                </p:cNvSpPr>
                <p:nvPr/>
              </p:nvSpPr>
              <p:spPr bwMode="auto">
                <a:xfrm>
                  <a:off x="2468" y="1347"/>
                  <a:ext cx="34" cy="23"/>
                </a:xfrm>
                <a:custGeom>
                  <a:avLst/>
                  <a:gdLst>
                    <a:gd name="T0" fmla="*/ 66 w 66"/>
                    <a:gd name="T1" fmla="*/ 45 h 45"/>
                    <a:gd name="T2" fmla="*/ 66 w 66"/>
                    <a:gd name="T3" fmla="*/ 45 h 45"/>
                    <a:gd name="T4" fmla="*/ 0 w 66"/>
                    <a:gd name="T5" fmla="*/ 30 h 45"/>
                    <a:gd name="T6" fmla="*/ 0 w 66"/>
                    <a:gd name="T7" fmla="*/ 30 h 45"/>
                    <a:gd name="T8" fmla="*/ 29 w 66"/>
                    <a:gd name="T9" fmla="*/ 0 h 45"/>
                    <a:gd name="T10" fmla="*/ 66 w 66"/>
                    <a:gd name="T11" fmla="*/ 45 h 45"/>
                    <a:gd name="T12" fmla="*/ 66 w 66"/>
                    <a:gd name="T1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45">
                      <a:moveTo>
                        <a:pt x="66" y="45"/>
                      </a:moveTo>
                      <a:lnTo>
                        <a:pt x="66" y="45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66" y="45"/>
                      </a:lnTo>
                      <a:lnTo>
                        <a:pt x="66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8" name="Freeform 1594"/>
                <p:cNvSpPr>
                  <a:spLocks/>
                </p:cNvSpPr>
                <p:nvPr/>
              </p:nvSpPr>
              <p:spPr bwMode="auto">
                <a:xfrm>
                  <a:off x="2468" y="1362"/>
                  <a:ext cx="34" cy="19"/>
                </a:xfrm>
                <a:custGeom>
                  <a:avLst/>
                  <a:gdLst>
                    <a:gd name="T0" fmla="*/ 66 w 66"/>
                    <a:gd name="T1" fmla="*/ 15 h 37"/>
                    <a:gd name="T2" fmla="*/ 66 w 66"/>
                    <a:gd name="T3" fmla="*/ 15 h 37"/>
                    <a:gd name="T4" fmla="*/ 36 w 66"/>
                    <a:gd name="T5" fmla="*/ 37 h 37"/>
                    <a:gd name="T6" fmla="*/ 36 w 66"/>
                    <a:gd name="T7" fmla="*/ 37 h 37"/>
                    <a:gd name="T8" fmla="*/ 0 w 66"/>
                    <a:gd name="T9" fmla="*/ 0 h 37"/>
                    <a:gd name="T10" fmla="*/ 66 w 66"/>
                    <a:gd name="T11" fmla="*/ 15 h 37"/>
                    <a:gd name="T12" fmla="*/ 66 w 66"/>
                    <a:gd name="T13" fmla="*/ 1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66" y="15"/>
                      </a:moveTo>
                      <a:lnTo>
                        <a:pt x="66" y="15"/>
                      </a:lnTo>
                      <a:lnTo>
                        <a:pt x="36" y="37"/>
                      </a:lnTo>
                      <a:lnTo>
                        <a:pt x="36" y="37"/>
                      </a:lnTo>
                      <a:lnTo>
                        <a:pt x="0" y="0"/>
                      </a:lnTo>
                      <a:lnTo>
                        <a:pt x="66" y="15"/>
                      </a:lnTo>
                      <a:lnTo>
                        <a:pt x="66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9" name="Freeform 1595"/>
                <p:cNvSpPr>
                  <a:spLocks/>
                </p:cNvSpPr>
                <p:nvPr/>
              </p:nvSpPr>
              <p:spPr bwMode="auto">
                <a:xfrm>
                  <a:off x="2468" y="1362"/>
                  <a:ext cx="34" cy="19"/>
                </a:xfrm>
                <a:custGeom>
                  <a:avLst/>
                  <a:gdLst>
                    <a:gd name="T0" fmla="*/ 66 w 66"/>
                    <a:gd name="T1" fmla="*/ 15 h 37"/>
                    <a:gd name="T2" fmla="*/ 66 w 66"/>
                    <a:gd name="T3" fmla="*/ 15 h 37"/>
                    <a:gd name="T4" fmla="*/ 36 w 66"/>
                    <a:gd name="T5" fmla="*/ 37 h 37"/>
                    <a:gd name="T6" fmla="*/ 36 w 66"/>
                    <a:gd name="T7" fmla="*/ 37 h 37"/>
                    <a:gd name="T8" fmla="*/ 0 w 66"/>
                    <a:gd name="T9" fmla="*/ 0 h 37"/>
                    <a:gd name="T10" fmla="*/ 66 w 66"/>
                    <a:gd name="T11" fmla="*/ 15 h 37"/>
                    <a:gd name="T12" fmla="*/ 66 w 66"/>
                    <a:gd name="T13" fmla="*/ 1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66" y="15"/>
                      </a:moveTo>
                      <a:lnTo>
                        <a:pt x="66" y="15"/>
                      </a:lnTo>
                      <a:lnTo>
                        <a:pt x="36" y="37"/>
                      </a:lnTo>
                      <a:lnTo>
                        <a:pt x="36" y="37"/>
                      </a:lnTo>
                      <a:lnTo>
                        <a:pt x="0" y="0"/>
                      </a:lnTo>
                      <a:lnTo>
                        <a:pt x="66" y="15"/>
                      </a:lnTo>
                      <a:lnTo>
                        <a:pt x="66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0" name="Freeform 1596"/>
                <p:cNvSpPr>
                  <a:spLocks/>
                </p:cNvSpPr>
                <p:nvPr/>
              </p:nvSpPr>
              <p:spPr bwMode="auto">
                <a:xfrm>
                  <a:off x="2465" y="1370"/>
                  <a:ext cx="14" cy="14"/>
                </a:xfrm>
                <a:custGeom>
                  <a:avLst/>
                  <a:gdLst>
                    <a:gd name="T0" fmla="*/ 29 w 29"/>
                    <a:gd name="T1" fmla="*/ 29 h 29"/>
                    <a:gd name="T2" fmla="*/ 29 w 29"/>
                    <a:gd name="T3" fmla="*/ 29 h 29"/>
                    <a:gd name="T4" fmla="*/ 0 w 29"/>
                    <a:gd name="T5" fmla="*/ 7 h 29"/>
                    <a:gd name="T6" fmla="*/ 0 w 29"/>
                    <a:gd name="T7" fmla="*/ 7 h 29"/>
                    <a:gd name="T8" fmla="*/ 0 w 29"/>
                    <a:gd name="T9" fmla="*/ 0 h 29"/>
                    <a:gd name="T10" fmla="*/ 29 w 29"/>
                    <a:gd name="T11" fmla="*/ 29 h 29"/>
                    <a:gd name="T12" fmla="*/ 29 w 29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29">
                      <a:moveTo>
                        <a:pt x="29" y="29"/>
                      </a:moveTo>
                      <a:lnTo>
                        <a:pt x="29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" y="29"/>
                      </a:lnTo>
                      <a:lnTo>
                        <a:pt x="29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1" name="Freeform 1597"/>
                <p:cNvSpPr>
                  <a:spLocks/>
                </p:cNvSpPr>
                <p:nvPr/>
              </p:nvSpPr>
              <p:spPr bwMode="auto">
                <a:xfrm>
                  <a:off x="2465" y="1370"/>
                  <a:ext cx="14" cy="14"/>
                </a:xfrm>
                <a:custGeom>
                  <a:avLst/>
                  <a:gdLst>
                    <a:gd name="T0" fmla="*/ 29 w 29"/>
                    <a:gd name="T1" fmla="*/ 29 h 29"/>
                    <a:gd name="T2" fmla="*/ 29 w 29"/>
                    <a:gd name="T3" fmla="*/ 29 h 29"/>
                    <a:gd name="T4" fmla="*/ 0 w 29"/>
                    <a:gd name="T5" fmla="*/ 7 h 29"/>
                    <a:gd name="T6" fmla="*/ 0 w 29"/>
                    <a:gd name="T7" fmla="*/ 7 h 29"/>
                    <a:gd name="T8" fmla="*/ 0 w 29"/>
                    <a:gd name="T9" fmla="*/ 0 h 29"/>
                    <a:gd name="T10" fmla="*/ 29 w 29"/>
                    <a:gd name="T11" fmla="*/ 29 h 29"/>
                    <a:gd name="T12" fmla="*/ 29 w 29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29">
                      <a:moveTo>
                        <a:pt x="29" y="29"/>
                      </a:moveTo>
                      <a:lnTo>
                        <a:pt x="29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" y="29"/>
                      </a:lnTo>
                      <a:lnTo>
                        <a:pt x="29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2" name="Freeform 1598"/>
                <p:cNvSpPr>
                  <a:spLocks/>
                </p:cNvSpPr>
                <p:nvPr/>
              </p:nvSpPr>
              <p:spPr bwMode="auto">
                <a:xfrm>
                  <a:off x="2465" y="1373"/>
                  <a:ext cx="14" cy="15"/>
                </a:xfrm>
                <a:custGeom>
                  <a:avLst/>
                  <a:gdLst>
                    <a:gd name="T0" fmla="*/ 29 w 29"/>
                    <a:gd name="T1" fmla="*/ 22 h 30"/>
                    <a:gd name="T2" fmla="*/ 29 w 29"/>
                    <a:gd name="T3" fmla="*/ 22 h 30"/>
                    <a:gd name="T4" fmla="*/ 29 w 29"/>
                    <a:gd name="T5" fmla="*/ 30 h 30"/>
                    <a:gd name="T6" fmla="*/ 29 w 29"/>
                    <a:gd name="T7" fmla="*/ 30 h 30"/>
                    <a:gd name="T8" fmla="*/ 0 w 29"/>
                    <a:gd name="T9" fmla="*/ 0 h 30"/>
                    <a:gd name="T10" fmla="*/ 29 w 29"/>
                    <a:gd name="T11" fmla="*/ 22 h 30"/>
                    <a:gd name="T12" fmla="*/ 29 w 29"/>
                    <a:gd name="T13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22"/>
                      </a:moveTo>
                      <a:lnTo>
                        <a:pt x="29" y="22"/>
                      </a:lnTo>
                      <a:lnTo>
                        <a:pt x="29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29" y="22"/>
                      </a:lnTo>
                      <a:lnTo>
                        <a:pt x="29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3" name="Freeform 1599"/>
                <p:cNvSpPr>
                  <a:spLocks/>
                </p:cNvSpPr>
                <p:nvPr/>
              </p:nvSpPr>
              <p:spPr bwMode="auto">
                <a:xfrm>
                  <a:off x="2465" y="1373"/>
                  <a:ext cx="14" cy="15"/>
                </a:xfrm>
                <a:custGeom>
                  <a:avLst/>
                  <a:gdLst>
                    <a:gd name="T0" fmla="*/ 29 w 29"/>
                    <a:gd name="T1" fmla="*/ 22 h 30"/>
                    <a:gd name="T2" fmla="*/ 29 w 29"/>
                    <a:gd name="T3" fmla="*/ 22 h 30"/>
                    <a:gd name="T4" fmla="*/ 29 w 29"/>
                    <a:gd name="T5" fmla="*/ 30 h 30"/>
                    <a:gd name="T6" fmla="*/ 29 w 29"/>
                    <a:gd name="T7" fmla="*/ 30 h 30"/>
                    <a:gd name="T8" fmla="*/ 0 w 29"/>
                    <a:gd name="T9" fmla="*/ 0 h 30"/>
                    <a:gd name="T10" fmla="*/ 29 w 29"/>
                    <a:gd name="T11" fmla="*/ 22 h 30"/>
                    <a:gd name="T12" fmla="*/ 29 w 29"/>
                    <a:gd name="T13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22"/>
                      </a:moveTo>
                      <a:lnTo>
                        <a:pt x="29" y="22"/>
                      </a:lnTo>
                      <a:lnTo>
                        <a:pt x="29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29" y="22"/>
                      </a:lnTo>
                      <a:lnTo>
                        <a:pt x="29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4" name="Freeform 1600"/>
                <p:cNvSpPr>
                  <a:spLocks/>
                </p:cNvSpPr>
                <p:nvPr/>
              </p:nvSpPr>
              <p:spPr bwMode="auto">
                <a:xfrm>
                  <a:off x="2465" y="1370"/>
                  <a:ext cx="14" cy="14"/>
                </a:xfrm>
                <a:custGeom>
                  <a:avLst/>
                  <a:gdLst>
                    <a:gd name="T0" fmla="*/ 29 w 29"/>
                    <a:gd name="T1" fmla="*/ 29 h 29"/>
                    <a:gd name="T2" fmla="*/ 29 w 29"/>
                    <a:gd name="T3" fmla="*/ 29 h 29"/>
                    <a:gd name="T4" fmla="*/ 0 w 29"/>
                    <a:gd name="T5" fmla="*/ 7 h 29"/>
                    <a:gd name="T6" fmla="*/ 0 w 29"/>
                    <a:gd name="T7" fmla="*/ 7 h 29"/>
                    <a:gd name="T8" fmla="*/ 0 w 29"/>
                    <a:gd name="T9" fmla="*/ 0 h 29"/>
                    <a:gd name="T10" fmla="*/ 29 w 29"/>
                    <a:gd name="T11" fmla="*/ 29 h 29"/>
                    <a:gd name="T12" fmla="*/ 29 w 29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29">
                      <a:moveTo>
                        <a:pt x="29" y="29"/>
                      </a:moveTo>
                      <a:lnTo>
                        <a:pt x="29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" y="29"/>
                      </a:lnTo>
                      <a:lnTo>
                        <a:pt x="29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5" name="Freeform 1601"/>
                <p:cNvSpPr>
                  <a:spLocks/>
                </p:cNvSpPr>
                <p:nvPr/>
              </p:nvSpPr>
              <p:spPr bwMode="auto">
                <a:xfrm>
                  <a:off x="2465" y="1370"/>
                  <a:ext cx="14" cy="14"/>
                </a:xfrm>
                <a:custGeom>
                  <a:avLst/>
                  <a:gdLst>
                    <a:gd name="T0" fmla="*/ 29 w 29"/>
                    <a:gd name="T1" fmla="*/ 29 h 29"/>
                    <a:gd name="T2" fmla="*/ 29 w 29"/>
                    <a:gd name="T3" fmla="*/ 29 h 29"/>
                    <a:gd name="T4" fmla="*/ 0 w 29"/>
                    <a:gd name="T5" fmla="*/ 7 h 29"/>
                    <a:gd name="T6" fmla="*/ 0 w 29"/>
                    <a:gd name="T7" fmla="*/ 7 h 29"/>
                    <a:gd name="T8" fmla="*/ 0 w 29"/>
                    <a:gd name="T9" fmla="*/ 0 h 29"/>
                    <a:gd name="T10" fmla="*/ 29 w 29"/>
                    <a:gd name="T11" fmla="*/ 29 h 29"/>
                    <a:gd name="T12" fmla="*/ 29 w 29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29">
                      <a:moveTo>
                        <a:pt x="29" y="29"/>
                      </a:moveTo>
                      <a:lnTo>
                        <a:pt x="29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" y="29"/>
                      </a:lnTo>
                      <a:lnTo>
                        <a:pt x="29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6" name="Freeform 1602"/>
                <p:cNvSpPr>
                  <a:spLocks/>
                </p:cNvSpPr>
                <p:nvPr/>
              </p:nvSpPr>
              <p:spPr bwMode="auto">
                <a:xfrm>
                  <a:off x="2465" y="1373"/>
                  <a:ext cx="14" cy="15"/>
                </a:xfrm>
                <a:custGeom>
                  <a:avLst/>
                  <a:gdLst>
                    <a:gd name="T0" fmla="*/ 29 w 29"/>
                    <a:gd name="T1" fmla="*/ 22 h 30"/>
                    <a:gd name="T2" fmla="*/ 29 w 29"/>
                    <a:gd name="T3" fmla="*/ 22 h 30"/>
                    <a:gd name="T4" fmla="*/ 29 w 29"/>
                    <a:gd name="T5" fmla="*/ 30 h 30"/>
                    <a:gd name="T6" fmla="*/ 29 w 29"/>
                    <a:gd name="T7" fmla="*/ 30 h 30"/>
                    <a:gd name="T8" fmla="*/ 0 w 29"/>
                    <a:gd name="T9" fmla="*/ 0 h 30"/>
                    <a:gd name="T10" fmla="*/ 29 w 29"/>
                    <a:gd name="T11" fmla="*/ 22 h 30"/>
                    <a:gd name="T12" fmla="*/ 29 w 29"/>
                    <a:gd name="T13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22"/>
                      </a:moveTo>
                      <a:lnTo>
                        <a:pt x="29" y="22"/>
                      </a:lnTo>
                      <a:lnTo>
                        <a:pt x="29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29" y="22"/>
                      </a:lnTo>
                      <a:lnTo>
                        <a:pt x="29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7" name="Freeform 1603"/>
                <p:cNvSpPr>
                  <a:spLocks/>
                </p:cNvSpPr>
                <p:nvPr/>
              </p:nvSpPr>
              <p:spPr bwMode="auto">
                <a:xfrm>
                  <a:off x="2465" y="1373"/>
                  <a:ext cx="14" cy="15"/>
                </a:xfrm>
                <a:custGeom>
                  <a:avLst/>
                  <a:gdLst>
                    <a:gd name="T0" fmla="*/ 29 w 29"/>
                    <a:gd name="T1" fmla="*/ 22 h 30"/>
                    <a:gd name="T2" fmla="*/ 29 w 29"/>
                    <a:gd name="T3" fmla="*/ 22 h 30"/>
                    <a:gd name="T4" fmla="*/ 29 w 29"/>
                    <a:gd name="T5" fmla="*/ 30 h 30"/>
                    <a:gd name="T6" fmla="*/ 29 w 29"/>
                    <a:gd name="T7" fmla="*/ 30 h 30"/>
                    <a:gd name="T8" fmla="*/ 0 w 29"/>
                    <a:gd name="T9" fmla="*/ 0 h 30"/>
                    <a:gd name="T10" fmla="*/ 29 w 29"/>
                    <a:gd name="T11" fmla="*/ 22 h 30"/>
                    <a:gd name="T12" fmla="*/ 29 w 29"/>
                    <a:gd name="T13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22"/>
                      </a:moveTo>
                      <a:lnTo>
                        <a:pt x="29" y="22"/>
                      </a:lnTo>
                      <a:lnTo>
                        <a:pt x="29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29" y="22"/>
                      </a:lnTo>
                      <a:lnTo>
                        <a:pt x="29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8" name="Freeform 1604"/>
                <p:cNvSpPr>
                  <a:spLocks/>
                </p:cNvSpPr>
                <p:nvPr/>
              </p:nvSpPr>
              <p:spPr bwMode="auto">
                <a:xfrm>
                  <a:off x="2450" y="1377"/>
                  <a:ext cx="25" cy="19"/>
                </a:xfrm>
                <a:custGeom>
                  <a:avLst/>
                  <a:gdLst>
                    <a:gd name="T0" fmla="*/ 51 w 51"/>
                    <a:gd name="T1" fmla="*/ 38 h 38"/>
                    <a:gd name="T2" fmla="*/ 51 w 51"/>
                    <a:gd name="T3" fmla="*/ 38 h 38"/>
                    <a:gd name="T4" fmla="*/ 0 w 51"/>
                    <a:gd name="T5" fmla="*/ 8 h 38"/>
                    <a:gd name="T6" fmla="*/ 0 w 51"/>
                    <a:gd name="T7" fmla="*/ 8 h 38"/>
                    <a:gd name="T8" fmla="*/ 15 w 51"/>
                    <a:gd name="T9" fmla="*/ 0 h 38"/>
                    <a:gd name="T10" fmla="*/ 51 w 51"/>
                    <a:gd name="T11" fmla="*/ 38 h 38"/>
                    <a:gd name="T12" fmla="*/ 51 w 51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8">
                      <a:moveTo>
                        <a:pt x="51" y="38"/>
                      </a:moveTo>
                      <a:lnTo>
                        <a:pt x="51" y="3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5" y="0"/>
                      </a:lnTo>
                      <a:lnTo>
                        <a:pt x="51" y="38"/>
                      </a:lnTo>
                      <a:lnTo>
                        <a:pt x="51" y="3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9" name="Freeform 1605"/>
                <p:cNvSpPr>
                  <a:spLocks/>
                </p:cNvSpPr>
                <p:nvPr/>
              </p:nvSpPr>
              <p:spPr bwMode="auto">
                <a:xfrm>
                  <a:off x="2450" y="1377"/>
                  <a:ext cx="25" cy="19"/>
                </a:xfrm>
                <a:custGeom>
                  <a:avLst/>
                  <a:gdLst>
                    <a:gd name="T0" fmla="*/ 51 w 51"/>
                    <a:gd name="T1" fmla="*/ 38 h 38"/>
                    <a:gd name="T2" fmla="*/ 51 w 51"/>
                    <a:gd name="T3" fmla="*/ 38 h 38"/>
                    <a:gd name="T4" fmla="*/ 0 w 51"/>
                    <a:gd name="T5" fmla="*/ 8 h 38"/>
                    <a:gd name="T6" fmla="*/ 0 w 51"/>
                    <a:gd name="T7" fmla="*/ 8 h 38"/>
                    <a:gd name="T8" fmla="*/ 15 w 51"/>
                    <a:gd name="T9" fmla="*/ 0 h 38"/>
                    <a:gd name="T10" fmla="*/ 51 w 51"/>
                    <a:gd name="T11" fmla="*/ 38 h 38"/>
                    <a:gd name="T12" fmla="*/ 51 w 51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8">
                      <a:moveTo>
                        <a:pt x="51" y="38"/>
                      </a:moveTo>
                      <a:lnTo>
                        <a:pt x="51" y="3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5" y="0"/>
                      </a:lnTo>
                      <a:lnTo>
                        <a:pt x="51" y="38"/>
                      </a:lnTo>
                      <a:lnTo>
                        <a:pt x="51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0" name="Freeform 1606"/>
                <p:cNvSpPr>
                  <a:spLocks/>
                </p:cNvSpPr>
                <p:nvPr/>
              </p:nvSpPr>
              <p:spPr bwMode="auto">
                <a:xfrm>
                  <a:off x="2450" y="1381"/>
                  <a:ext cx="25" cy="18"/>
                </a:xfrm>
                <a:custGeom>
                  <a:avLst/>
                  <a:gdLst>
                    <a:gd name="T0" fmla="*/ 51 w 51"/>
                    <a:gd name="T1" fmla="*/ 30 h 37"/>
                    <a:gd name="T2" fmla="*/ 51 w 51"/>
                    <a:gd name="T3" fmla="*/ 30 h 37"/>
                    <a:gd name="T4" fmla="*/ 37 w 51"/>
                    <a:gd name="T5" fmla="*/ 37 h 37"/>
                    <a:gd name="T6" fmla="*/ 37 w 51"/>
                    <a:gd name="T7" fmla="*/ 37 h 37"/>
                    <a:gd name="T8" fmla="*/ 0 w 51"/>
                    <a:gd name="T9" fmla="*/ 0 h 37"/>
                    <a:gd name="T10" fmla="*/ 51 w 51"/>
                    <a:gd name="T11" fmla="*/ 30 h 37"/>
                    <a:gd name="T12" fmla="*/ 51 w 51"/>
                    <a:gd name="T13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51" y="30"/>
                      </a:moveTo>
                      <a:lnTo>
                        <a:pt x="51" y="30"/>
                      </a:lnTo>
                      <a:lnTo>
                        <a:pt x="37" y="37"/>
                      </a:lnTo>
                      <a:lnTo>
                        <a:pt x="37" y="37"/>
                      </a:lnTo>
                      <a:lnTo>
                        <a:pt x="0" y="0"/>
                      </a:lnTo>
                      <a:lnTo>
                        <a:pt x="51" y="30"/>
                      </a:lnTo>
                      <a:lnTo>
                        <a:pt x="51" y="3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1" name="Freeform 1607"/>
                <p:cNvSpPr>
                  <a:spLocks/>
                </p:cNvSpPr>
                <p:nvPr/>
              </p:nvSpPr>
              <p:spPr bwMode="auto">
                <a:xfrm>
                  <a:off x="2450" y="1381"/>
                  <a:ext cx="25" cy="18"/>
                </a:xfrm>
                <a:custGeom>
                  <a:avLst/>
                  <a:gdLst>
                    <a:gd name="T0" fmla="*/ 51 w 51"/>
                    <a:gd name="T1" fmla="*/ 30 h 37"/>
                    <a:gd name="T2" fmla="*/ 51 w 51"/>
                    <a:gd name="T3" fmla="*/ 30 h 37"/>
                    <a:gd name="T4" fmla="*/ 37 w 51"/>
                    <a:gd name="T5" fmla="*/ 37 h 37"/>
                    <a:gd name="T6" fmla="*/ 37 w 51"/>
                    <a:gd name="T7" fmla="*/ 37 h 37"/>
                    <a:gd name="T8" fmla="*/ 0 w 51"/>
                    <a:gd name="T9" fmla="*/ 0 h 37"/>
                    <a:gd name="T10" fmla="*/ 51 w 51"/>
                    <a:gd name="T11" fmla="*/ 30 h 37"/>
                    <a:gd name="T12" fmla="*/ 51 w 51"/>
                    <a:gd name="T13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51" y="30"/>
                      </a:moveTo>
                      <a:lnTo>
                        <a:pt x="51" y="30"/>
                      </a:lnTo>
                      <a:lnTo>
                        <a:pt x="37" y="37"/>
                      </a:lnTo>
                      <a:lnTo>
                        <a:pt x="37" y="37"/>
                      </a:lnTo>
                      <a:lnTo>
                        <a:pt x="0" y="0"/>
                      </a:lnTo>
                      <a:lnTo>
                        <a:pt x="51" y="30"/>
                      </a:lnTo>
                      <a:lnTo>
                        <a:pt x="51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2" name="Freeform 1608"/>
                <p:cNvSpPr>
                  <a:spLocks/>
                </p:cNvSpPr>
                <p:nvPr/>
              </p:nvSpPr>
              <p:spPr bwMode="auto">
                <a:xfrm>
                  <a:off x="2336" y="1490"/>
                  <a:ext cx="25" cy="19"/>
                </a:xfrm>
                <a:custGeom>
                  <a:avLst/>
                  <a:gdLst>
                    <a:gd name="T0" fmla="*/ 51 w 51"/>
                    <a:gd name="T1" fmla="*/ 37 h 37"/>
                    <a:gd name="T2" fmla="*/ 51 w 51"/>
                    <a:gd name="T3" fmla="*/ 37 h 37"/>
                    <a:gd name="T4" fmla="*/ 0 w 51"/>
                    <a:gd name="T5" fmla="*/ 8 h 37"/>
                    <a:gd name="T6" fmla="*/ 0 w 51"/>
                    <a:gd name="T7" fmla="*/ 8 h 37"/>
                    <a:gd name="T8" fmla="*/ 14 w 51"/>
                    <a:gd name="T9" fmla="*/ 0 h 37"/>
                    <a:gd name="T10" fmla="*/ 51 w 51"/>
                    <a:gd name="T11" fmla="*/ 37 h 37"/>
                    <a:gd name="T12" fmla="*/ 51 w 51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51" y="37"/>
                      </a:moveTo>
                      <a:lnTo>
                        <a:pt x="51" y="37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4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3" name="Freeform 1609"/>
                <p:cNvSpPr>
                  <a:spLocks/>
                </p:cNvSpPr>
                <p:nvPr/>
              </p:nvSpPr>
              <p:spPr bwMode="auto">
                <a:xfrm>
                  <a:off x="2336" y="1490"/>
                  <a:ext cx="25" cy="19"/>
                </a:xfrm>
                <a:custGeom>
                  <a:avLst/>
                  <a:gdLst>
                    <a:gd name="T0" fmla="*/ 51 w 51"/>
                    <a:gd name="T1" fmla="*/ 37 h 37"/>
                    <a:gd name="T2" fmla="*/ 51 w 51"/>
                    <a:gd name="T3" fmla="*/ 37 h 37"/>
                    <a:gd name="T4" fmla="*/ 0 w 51"/>
                    <a:gd name="T5" fmla="*/ 8 h 37"/>
                    <a:gd name="T6" fmla="*/ 0 w 51"/>
                    <a:gd name="T7" fmla="*/ 8 h 37"/>
                    <a:gd name="T8" fmla="*/ 14 w 51"/>
                    <a:gd name="T9" fmla="*/ 0 h 37"/>
                    <a:gd name="T10" fmla="*/ 51 w 51"/>
                    <a:gd name="T11" fmla="*/ 37 h 37"/>
                    <a:gd name="T12" fmla="*/ 51 w 51"/>
                    <a:gd name="T1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51" y="37"/>
                      </a:moveTo>
                      <a:lnTo>
                        <a:pt x="51" y="37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4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4" name="Freeform 1610"/>
                <p:cNvSpPr>
                  <a:spLocks/>
                </p:cNvSpPr>
                <p:nvPr/>
              </p:nvSpPr>
              <p:spPr bwMode="auto">
                <a:xfrm>
                  <a:off x="2336" y="1494"/>
                  <a:ext cx="25" cy="22"/>
                </a:xfrm>
                <a:custGeom>
                  <a:avLst/>
                  <a:gdLst>
                    <a:gd name="T0" fmla="*/ 51 w 51"/>
                    <a:gd name="T1" fmla="*/ 29 h 44"/>
                    <a:gd name="T2" fmla="*/ 51 w 51"/>
                    <a:gd name="T3" fmla="*/ 29 h 44"/>
                    <a:gd name="T4" fmla="*/ 43 w 51"/>
                    <a:gd name="T5" fmla="*/ 44 h 44"/>
                    <a:gd name="T6" fmla="*/ 43 w 51"/>
                    <a:gd name="T7" fmla="*/ 44 h 44"/>
                    <a:gd name="T8" fmla="*/ 0 w 51"/>
                    <a:gd name="T9" fmla="*/ 0 h 44"/>
                    <a:gd name="T10" fmla="*/ 51 w 51"/>
                    <a:gd name="T11" fmla="*/ 29 h 44"/>
                    <a:gd name="T12" fmla="*/ 51 w 51"/>
                    <a:gd name="T13" fmla="*/ 29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4">
                      <a:moveTo>
                        <a:pt x="51" y="29"/>
                      </a:moveTo>
                      <a:lnTo>
                        <a:pt x="51" y="29"/>
                      </a:lnTo>
                      <a:lnTo>
                        <a:pt x="43" y="44"/>
                      </a:lnTo>
                      <a:lnTo>
                        <a:pt x="43" y="44"/>
                      </a:lnTo>
                      <a:lnTo>
                        <a:pt x="0" y="0"/>
                      </a:lnTo>
                      <a:lnTo>
                        <a:pt x="51" y="29"/>
                      </a:lnTo>
                      <a:lnTo>
                        <a:pt x="51" y="29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5" name="Freeform 1611"/>
                <p:cNvSpPr>
                  <a:spLocks/>
                </p:cNvSpPr>
                <p:nvPr/>
              </p:nvSpPr>
              <p:spPr bwMode="auto">
                <a:xfrm>
                  <a:off x="2336" y="1494"/>
                  <a:ext cx="25" cy="22"/>
                </a:xfrm>
                <a:custGeom>
                  <a:avLst/>
                  <a:gdLst>
                    <a:gd name="T0" fmla="*/ 51 w 51"/>
                    <a:gd name="T1" fmla="*/ 29 h 44"/>
                    <a:gd name="T2" fmla="*/ 51 w 51"/>
                    <a:gd name="T3" fmla="*/ 29 h 44"/>
                    <a:gd name="T4" fmla="*/ 43 w 51"/>
                    <a:gd name="T5" fmla="*/ 44 h 44"/>
                    <a:gd name="T6" fmla="*/ 43 w 51"/>
                    <a:gd name="T7" fmla="*/ 44 h 44"/>
                    <a:gd name="T8" fmla="*/ 0 w 51"/>
                    <a:gd name="T9" fmla="*/ 0 h 44"/>
                    <a:gd name="T10" fmla="*/ 51 w 51"/>
                    <a:gd name="T11" fmla="*/ 29 h 44"/>
                    <a:gd name="T12" fmla="*/ 51 w 51"/>
                    <a:gd name="T13" fmla="*/ 29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4">
                      <a:moveTo>
                        <a:pt x="51" y="29"/>
                      </a:moveTo>
                      <a:lnTo>
                        <a:pt x="51" y="29"/>
                      </a:lnTo>
                      <a:lnTo>
                        <a:pt x="43" y="44"/>
                      </a:lnTo>
                      <a:lnTo>
                        <a:pt x="43" y="44"/>
                      </a:lnTo>
                      <a:lnTo>
                        <a:pt x="0" y="0"/>
                      </a:lnTo>
                      <a:lnTo>
                        <a:pt x="51" y="29"/>
                      </a:lnTo>
                      <a:lnTo>
                        <a:pt x="51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70" name="Group 1813"/>
              <p:cNvGrpSpPr>
                <a:grpSpLocks/>
              </p:cNvGrpSpPr>
              <p:nvPr/>
            </p:nvGrpSpPr>
            <p:grpSpPr bwMode="auto">
              <a:xfrm>
                <a:off x="2717800" y="2393569"/>
                <a:ext cx="631825" cy="1292225"/>
                <a:chOff x="1952" y="1502"/>
                <a:chExt cx="398" cy="814"/>
              </a:xfrm>
            </p:grpSpPr>
            <p:sp>
              <p:nvSpPr>
                <p:cNvPr id="506" name="Freeform 1613"/>
                <p:cNvSpPr>
                  <a:spLocks/>
                </p:cNvSpPr>
                <p:nvPr/>
              </p:nvSpPr>
              <p:spPr bwMode="auto">
                <a:xfrm>
                  <a:off x="2332" y="1502"/>
                  <a:ext cx="18" cy="14"/>
                </a:xfrm>
                <a:custGeom>
                  <a:avLst/>
                  <a:gdLst>
                    <a:gd name="T0" fmla="*/ 37 w 37"/>
                    <a:gd name="T1" fmla="*/ 29 h 29"/>
                    <a:gd name="T2" fmla="*/ 37 w 37"/>
                    <a:gd name="T3" fmla="*/ 29 h 29"/>
                    <a:gd name="T4" fmla="*/ 0 w 37"/>
                    <a:gd name="T5" fmla="*/ 7 h 29"/>
                    <a:gd name="T6" fmla="*/ 0 w 37"/>
                    <a:gd name="T7" fmla="*/ 7 h 29"/>
                    <a:gd name="T8" fmla="*/ 0 w 37"/>
                    <a:gd name="T9" fmla="*/ 0 h 29"/>
                    <a:gd name="T10" fmla="*/ 37 w 37"/>
                    <a:gd name="T11" fmla="*/ 29 h 29"/>
                    <a:gd name="T12" fmla="*/ 37 w 37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37" y="29"/>
                      </a:moveTo>
                      <a:lnTo>
                        <a:pt x="37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37" y="29"/>
                      </a:lnTo>
                      <a:lnTo>
                        <a:pt x="37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7" name="Freeform 1614"/>
                <p:cNvSpPr>
                  <a:spLocks/>
                </p:cNvSpPr>
                <p:nvPr/>
              </p:nvSpPr>
              <p:spPr bwMode="auto">
                <a:xfrm>
                  <a:off x="2332" y="1502"/>
                  <a:ext cx="18" cy="14"/>
                </a:xfrm>
                <a:custGeom>
                  <a:avLst/>
                  <a:gdLst>
                    <a:gd name="T0" fmla="*/ 37 w 37"/>
                    <a:gd name="T1" fmla="*/ 29 h 29"/>
                    <a:gd name="T2" fmla="*/ 37 w 37"/>
                    <a:gd name="T3" fmla="*/ 29 h 29"/>
                    <a:gd name="T4" fmla="*/ 0 w 37"/>
                    <a:gd name="T5" fmla="*/ 7 h 29"/>
                    <a:gd name="T6" fmla="*/ 0 w 37"/>
                    <a:gd name="T7" fmla="*/ 7 h 29"/>
                    <a:gd name="T8" fmla="*/ 0 w 37"/>
                    <a:gd name="T9" fmla="*/ 0 h 29"/>
                    <a:gd name="T10" fmla="*/ 37 w 37"/>
                    <a:gd name="T11" fmla="*/ 29 h 29"/>
                    <a:gd name="T12" fmla="*/ 37 w 37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37" y="29"/>
                      </a:moveTo>
                      <a:lnTo>
                        <a:pt x="37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37" y="29"/>
                      </a:lnTo>
                      <a:lnTo>
                        <a:pt x="37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8" name="Freeform 1615"/>
                <p:cNvSpPr>
                  <a:spLocks/>
                </p:cNvSpPr>
                <p:nvPr/>
              </p:nvSpPr>
              <p:spPr bwMode="auto">
                <a:xfrm>
                  <a:off x="2332" y="1505"/>
                  <a:ext cx="18" cy="15"/>
                </a:xfrm>
                <a:custGeom>
                  <a:avLst/>
                  <a:gdLst>
                    <a:gd name="T0" fmla="*/ 37 w 37"/>
                    <a:gd name="T1" fmla="*/ 22 h 30"/>
                    <a:gd name="T2" fmla="*/ 37 w 37"/>
                    <a:gd name="T3" fmla="*/ 22 h 30"/>
                    <a:gd name="T4" fmla="*/ 29 w 37"/>
                    <a:gd name="T5" fmla="*/ 30 h 30"/>
                    <a:gd name="T6" fmla="*/ 29 w 37"/>
                    <a:gd name="T7" fmla="*/ 30 h 30"/>
                    <a:gd name="T8" fmla="*/ 0 w 37"/>
                    <a:gd name="T9" fmla="*/ 0 h 30"/>
                    <a:gd name="T10" fmla="*/ 37 w 37"/>
                    <a:gd name="T11" fmla="*/ 22 h 30"/>
                    <a:gd name="T12" fmla="*/ 37 w 37"/>
                    <a:gd name="T13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22"/>
                      </a:moveTo>
                      <a:lnTo>
                        <a:pt x="37" y="22"/>
                      </a:lnTo>
                      <a:lnTo>
                        <a:pt x="29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9" name="Freeform 1616"/>
                <p:cNvSpPr>
                  <a:spLocks/>
                </p:cNvSpPr>
                <p:nvPr/>
              </p:nvSpPr>
              <p:spPr bwMode="auto">
                <a:xfrm>
                  <a:off x="2332" y="1505"/>
                  <a:ext cx="18" cy="15"/>
                </a:xfrm>
                <a:custGeom>
                  <a:avLst/>
                  <a:gdLst>
                    <a:gd name="T0" fmla="*/ 37 w 37"/>
                    <a:gd name="T1" fmla="*/ 22 h 30"/>
                    <a:gd name="T2" fmla="*/ 37 w 37"/>
                    <a:gd name="T3" fmla="*/ 22 h 30"/>
                    <a:gd name="T4" fmla="*/ 29 w 37"/>
                    <a:gd name="T5" fmla="*/ 30 h 30"/>
                    <a:gd name="T6" fmla="*/ 29 w 37"/>
                    <a:gd name="T7" fmla="*/ 30 h 30"/>
                    <a:gd name="T8" fmla="*/ 0 w 37"/>
                    <a:gd name="T9" fmla="*/ 0 h 30"/>
                    <a:gd name="T10" fmla="*/ 37 w 37"/>
                    <a:gd name="T11" fmla="*/ 22 h 30"/>
                    <a:gd name="T12" fmla="*/ 37 w 37"/>
                    <a:gd name="T13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22"/>
                      </a:moveTo>
                      <a:lnTo>
                        <a:pt x="37" y="22"/>
                      </a:lnTo>
                      <a:lnTo>
                        <a:pt x="29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0" name="Freeform 1617"/>
                <p:cNvSpPr>
                  <a:spLocks/>
                </p:cNvSpPr>
                <p:nvPr/>
              </p:nvSpPr>
              <p:spPr bwMode="auto">
                <a:xfrm>
                  <a:off x="2332" y="1502"/>
                  <a:ext cx="18" cy="14"/>
                </a:xfrm>
                <a:custGeom>
                  <a:avLst/>
                  <a:gdLst>
                    <a:gd name="T0" fmla="*/ 37 w 37"/>
                    <a:gd name="T1" fmla="*/ 29 h 29"/>
                    <a:gd name="T2" fmla="*/ 37 w 37"/>
                    <a:gd name="T3" fmla="*/ 29 h 29"/>
                    <a:gd name="T4" fmla="*/ 0 w 37"/>
                    <a:gd name="T5" fmla="*/ 7 h 29"/>
                    <a:gd name="T6" fmla="*/ 0 w 37"/>
                    <a:gd name="T7" fmla="*/ 7 h 29"/>
                    <a:gd name="T8" fmla="*/ 0 w 37"/>
                    <a:gd name="T9" fmla="*/ 0 h 29"/>
                    <a:gd name="T10" fmla="*/ 37 w 37"/>
                    <a:gd name="T11" fmla="*/ 29 h 29"/>
                    <a:gd name="T12" fmla="*/ 37 w 37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37" y="29"/>
                      </a:moveTo>
                      <a:lnTo>
                        <a:pt x="37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37" y="29"/>
                      </a:lnTo>
                      <a:lnTo>
                        <a:pt x="37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1" name="Freeform 1618"/>
                <p:cNvSpPr>
                  <a:spLocks/>
                </p:cNvSpPr>
                <p:nvPr/>
              </p:nvSpPr>
              <p:spPr bwMode="auto">
                <a:xfrm>
                  <a:off x="2332" y="1502"/>
                  <a:ext cx="18" cy="14"/>
                </a:xfrm>
                <a:custGeom>
                  <a:avLst/>
                  <a:gdLst>
                    <a:gd name="T0" fmla="*/ 37 w 37"/>
                    <a:gd name="T1" fmla="*/ 29 h 29"/>
                    <a:gd name="T2" fmla="*/ 37 w 37"/>
                    <a:gd name="T3" fmla="*/ 29 h 29"/>
                    <a:gd name="T4" fmla="*/ 0 w 37"/>
                    <a:gd name="T5" fmla="*/ 7 h 29"/>
                    <a:gd name="T6" fmla="*/ 0 w 37"/>
                    <a:gd name="T7" fmla="*/ 7 h 29"/>
                    <a:gd name="T8" fmla="*/ 0 w 37"/>
                    <a:gd name="T9" fmla="*/ 0 h 29"/>
                    <a:gd name="T10" fmla="*/ 37 w 37"/>
                    <a:gd name="T11" fmla="*/ 29 h 29"/>
                    <a:gd name="T12" fmla="*/ 37 w 37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37" y="29"/>
                      </a:moveTo>
                      <a:lnTo>
                        <a:pt x="37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37" y="29"/>
                      </a:lnTo>
                      <a:lnTo>
                        <a:pt x="37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2" name="Freeform 1619"/>
                <p:cNvSpPr>
                  <a:spLocks/>
                </p:cNvSpPr>
                <p:nvPr/>
              </p:nvSpPr>
              <p:spPr bwMode="auto">
                <a:xfrm>
                  <a:off x="2332" y="1505"/>
                  <a:ext cx="18" cy="15"/>
                </a:xfrm>
                <a:custGeom>
                  <a:avLst/>
                  <a:gdLst>
                    <a:gd name="T0" fmla="*/ 37 w 37"/>
                    <a:gd name="T1" fmla="*/ 22 h 30"/>
                    <a:gd name="T2" fmla="*/ 37 w 37"/>
                    <a:gd name="T3" fmla="*/ 22 h 30"/>
                    <a:gd name="T4" fmla="*/ 29 w 37"/>
                    <a:gd name="T5" fmla="*/ 30 h 30"/>
                    <a:gd name="T6" fmla="*/ 29 w 37"/>
                    <a:gd name="T7" fmla="*/ 30 h 30"/>
                    <a:gd name="T8" fmla="*/ 0 w 37"/>
                    <a:gd name="T9" fmla="*/ 0 h 30"/>
                    <a:gd name="T10" fmla="*/ 37 w 37"/>
                    <a:gd name="T11" fmla="*/ 22 h 30"/>
                    <a:gd name="T12" fmla="*/ 37 w 37"/>
                    <a:gd name="T13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22"/>
                      </a:moveTo>
                      <a:lnTo>
                        <a:pt x="37" y="22"/>
                      </a:lnTo>
                      <a:lnTo>
                        <a:pt x="29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3" name="Freeform 1620"/>
                <p:cNvSpPr>
                  <a:spLocks/>
                </p:cNvSpPr>
                <p:nvPr/>
              </p:nvSpPr>
              <p:spPr bwMode="auto">
                <a:xfrm>
                  <a:off x="2332" y="1505"/>
                  <a:ext cx="18" cy="15"/>
                </a:xfrm>
                <a:custGeom>
                  <a:avLst/>
                  <a:gdLst>
                    <a:gd name="T0" fmla="*/ 37 w 37"/>
                    <a:gd name="T1" fmla="*/ 22 h 30"/>
                    <a:gd name="T2" fmla="*/ 37 w 37"/>
                    <a:gd name="T3" fmla="*/ 22 h 30"/>
                    <a:gd name="T4" fmla="*/ 29 w 37"/>
                    <a:gd name="T5" fmla="*/ 30 h 30"/>
                    <a:gd name="T6" fmla="*/ 29 w 37"/>
                    <a:gd name="T7" fmla="*/ 30 h 30"/>
                    <a:gd name="T8" fmla="*/ 0 w 37"/>
                    <a:gd name="T9" fmla="*/ 0 h 30"/>
                    <a:gd name="T10" fmla="*/ 37 w 37"/>
                    <a:gd name="T11" fmla="*/ 22 h 30"/>
                    <a:gd name="T12" fmla="*/ 37 w 37"/>
                    <a:gd name="T13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22"/>
                      </a:moveTo>
                      <a:lnTo>
                        <a:pt x="37" y="22"/>
                      </a:lnTo>
                      <a:lnTo>
                        <a:pt x="29" y="30"/>
                      </a:lnTo>
                      <a:lnTo>
                        <a:pt x="29" y="30"/>
                      </a:lnTo>
                      <a:lnTo>
                        <a:pt x="0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4" name="Freeform 1621"/>
                <p:cNvSpPr>
                  <a:spLocks/>
                </p:cNvSpPr>
                <p:nvPr/>
              </p:nvSpPr>
              <p:spPr bwMode="auto">
                <a:xfrm>
                  <a:off x="2309" y="1509"/>
                  <a:ext cx="34" cy="19"/>
                </a:xfrm>
                <a:custGeom>
                  <a:avLst/>
                  <a:gdLst>
                    <a:gd name="T0" fmla="*/ 66 w 66"/>
                    <a:gd name="T1" fmla="*/ 38 h 38"/>
                    <a:gd name="T2" fmla="*/ 66 w 66"/>
                    <a:gd name="T3" fmla="*/ 38 h 38"/>
                    <a:gd name="T4" fmla="*/ 0 w 66"/>
                    <a:gd name="T5" fmla="*/ 23 h 38"/>
                    <a:gd name="T6" fmla="*/ 0 w 66"/>
                    <a:gd name="T7" fmla="*/ 23 h 38"/>
                    <a:gd name="T8" fmla="*/ 30 w 66"/>
                    <a:gd name="T9" fmla="*/ 0 h 38"/>
                    <a:gd name="T10" fmla="*/ 66 w 66"/>
                    <a:gd name="T11" fmla="*/ 38 h 38"/>
                    <a:gd name="T12" fmla="*/ 66 w 66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8">
                      <a:moveTo>
                        <a:pt x="66" y="38"/>
                      </a:moveTo>
                      <a:lnTo>
                        <a:pt x="66" y="3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0" y="0"/>
                      </a:lnTo>
                      <a:lnTo>
                        <a:pt x="66" y="38"/>
                      </a:lnTo>
                      <a:lnTo>
                        <a:pt x="66" y="3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5" name="Freeform 1622"/>
                <p:cNvSpPr>
                  <a:spLocks/>
                </p:cNvSpPr>
                <p:nvPr/>
              </p:nvSpPr>
              <p:spPr bwMode="auto">
                <a:xfrm>
                  <a:off x="2309" y="1509"/>
                  <a:ext cx="34" cy="19"/>
                </a:xfrm>
                <a:custGeom>
                  <a:avLst/>
                  <a:gdLst>
                    <a:gd name="T0" fmla="*/ 66 w 66"/>
                    <a:gd name="T1" fmla="*/ 38 h 38"/>
                    <a:gd name="T2" fmla="*/ 66 w 66"/>
                    <a:gd name="T3" fmla="*/ 38 h 38"/>
                    <a:gd name="T4" fmla="*/ 0 w 66"/>
                    <a:gd name="T5" fmla="*/ 23 h 38"/>
                    <a:gd name="T6" fmla="*/ 0 w 66"/>
                    <a:gd name="T7" fmla="*/ 23 h 38"/>
                    <a:gd name="T8" fmla="*/ 30 w 66"/>
                    <a:gd name="T9" fmla="*/ 0 h 38"/>
                    <a:gd name="T10" fmla="*/ 66 w 66"/>
                    <a:gd name="T11" fmla="*/ 38 h 38"/>
                    <a:gd name="T12" fmla="*/ 66 w 66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8">
                      <a:moveTo>
                        <a:pt x="66" y="38"/>
                      </a:moveTo>
                      <a:lnTo>
                        <a:pt x="66" y="3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0" y="0"/>
                      </a:lnTo>
                      <a:lnTo>
                        <a:pt x="66" y="38"/>
                      </a:lnTo>
                      <a:lnTo>
                        <a:pt x="66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6" name="Freeform 1623"/>
                <p:cNvSpPr>
                  <a:spLocks/>
                </p:cNvSpPr>
                <p:nvPr/>
              </p:nvSpPr>
              <p:spPr bwMode="auto">
                <a:xfrm>
                  <a:off x="2309" y="1520"/>
                  <a:ext cx="34" cy="23"/>
                </a:xfrm>
                <a:custGeom>
                  <a:avLst/>
                  <a:gdLst>
                    <a:gd name="T0" fmla="*/ 66 w 66"/>
                    <a:gd name="T1" fmla="*/ 15 h 45"/>
                    <a:gd name="T2" fmla="*/ 66 w 66"/>
                    <a:gd name="T3" fmla="*/ 15 h 45"/>
                    <a:gd name="T4" fmla="*/ 37 w 66"/>
                    <a:gd name="T5" fmla="*/ 45 h 45"/>
                    <a:gd name="T6" fmla="*/ 37 w 66"/>
                    <a:gd name="T7" fmla="*/ 45 h 45"/>
                    <a:gd name="T8" fmla="*/ 0 w 66"/>
                    <a:gd name="T9" fmla="*/ 0 h 45"/>
                    <a:gd name="T10" fmla="*/ 66 w 66"/>
                    <a:gd name="T11" fmla="*/ 15 h 45"/>
                    <a:gd name="T12" fmla="*/ 66 w 66"/>
                    <a:gd name="T13" fmla="*/ 1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45">
                      <a:moveTo>
                        <a:pt x="66" y="15"/>
                      </a:moveTo>
                      <a:lnTo>
                        <a:pt x="66" y="15"/>
                      </a:lnTo>
                      <a:lnTo>
                        <a:pt x="37" y="45"/>
                      </a:lnTo>
                      <a:lnTo>
                        <a:pt x="37" y="45"/>
                      </a:lnTo>
                      <a:lnTo>
                        <a:pt x="0" y="0"/>
                      </a:lnTo>
                      <a:lnTo>
                        <a:pt x="66" y="15"/>
                      </a:lnTo>
                      <a:lnTo>
                        <a:pt x="66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7" name="Freeform 1624"/>
                <p:cNvSpPr>
                  <a:spLocks/>
                </p:cNvSpPr>
                <p:nvPr/>
              </p:nvSpPr>
              <p:spPr bwMode="auto">
                <a:xfrm>
                  <a:off x="2309" y="1520"/>
                  <a:ext cx="34" cy="23"/>
                </a:xfrm>
                <a:custGeom>
                  <a:avLst/>
                  <a:gdLst>
                    <a:gd name="T0" fmla="*/ 66 w 66"/>
                    <a:gd name="T1" fmla="*/ 15 h 45"/>
                    <a:gd name="T2" fmla="*/ 66 w 66"/>
                    <a:gd name="T3" fmla="*/ 15 h 45"/>
                    <a:gd name="T4" fmla="*/ 37 w 66"/>
                    <a:gd name="T5" fmla="*/ 45 h 45"/>
                    <a:gd name="T6" fmla="*/ 37 w 66"/>
                    <a:gd name="T7" fmla="*/ 45 h 45"/>
                    <a:gd name="T8" fmla="*/ 0 w 66"/>
                    <a:gd name="T9" fmla="*/ 0 h 45"/>
                    <a:gd name="T10" fmla="*/ 66 w 66"/>
                    <a:gd name="T11" fmla="*/ 15 h 45"/>
                    <a:gd name="T12" fmla="*/ 66 w 66"/>
                    <a:gd name="T13" fmla="*/ 1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45">
                      <a:moveTo>
                        <a:pt x="66" y="15"/>
                      </a:moveTo>
                      <a:lnTo>
                        <a:pt x="66" y="15"/>
                      </a:lnTo>
                      <a:lnTo>
                        <a:pt x="37" y="45"/>
                      </a:lnTo>
                      <a:lnTo>
                        <a:pt x="37" y="45"/>
                      </a:lnTo>
                      <a:lnTo>
                        <a:pt x="0" y="0"/>
                      </a:lnTo>
                      <a:lnTo>
                        <a:pt x="66" y="15"/>
                      </a:lnTo>
                      <a:lnTo>
                        <a:pt x="66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8" name="Freeform 1625"/>
                <p:cNvSpPr>
                  <a:spLocks/>
                </p:cNvSpPr>
                <p:nvPr/>
              </p:nvSpPr>
              <p:spPr bwMode="auto">
                <a:xfrm>
                  <a:off x="2298" y="1535"/>
                  <a:ext cx="19" cy="16"/>
                </a:xfrm>
                <a:custGeom>
                  <a:avLst/>
                  <a:gdLst>
                    <a:gd name="T0" fmla="*/ 37 w 37"/>
                    <a:gd name="T1" fmla="*/ 30 h 30"/>
                    <a:gd name="T2" fmla="*/ 37 w 37"/>
                    <a:gd name="T3" fmla="*/ 30 h 30"/>
                    <a:gd name="T4" fmla="*/ 0 w 37"/>
                    <a:gd name="T5" fmla="*/ 0 h 30"/>
                    <a:gd name="T6" fmla="*/ 0 w 37"/>
                    <a:gd name="T7" fmla="*/ 0 h 30"/>
                    <a:gd name="T8" fmla="*/ 8 w 37"/>
                    <a:gd name="T9" fmla="*/ 0 h 30"/>
                    <a:gd name="T10" fmla="*/ 37 w 37"/>
                    <a:gd name="T11" fmla="*/ 30 h 30"/>
                    <a:gd name="T12" fmla="*/ 37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30"/>
                      </a:move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9" name="Freeform 1626"/>
                <p:cNvSpPr>
                  <a:spLocks/>
                </p:cNvSpPr>
                <p:nvPr/>
              </p:nvSpPr>
              <p:spPr bwMode="auto">
                <a:xfrm>
                  <a:off x="2298" y="1535"/>
                  <a:ext cx="19" cy="16"/>
                </a:xfrm>
                <a:custGeom>
                  <a:avLst/>
                  <a:gdLst>
                    <a:gd name="T0" fmla="*/ 37 w 37"/>
                    <a:gd name="T1" fmla="*/ 30 h 30"/>
                    <a:gd name="T2" fmla="*/ 37 w 37"/>
                    <a:gd name="T3" fmla="*/ 30 h 30"/>
                    <a:gd name="T4" fmla="*/ 0 w 37"/>
                    <a:gd name="T5" fmla="*/ 0 h 30"/>
                    <a:gd name="T6" fmla="*/ 0 w 37"/>
                    <a:gd name="T7" fmla="*/ 0 h 30"/>
                    <a:gd name="T8" fmla="*/ 8 w 37"/>
                    <a:gd name="T9" fmla="*/ 0 h 30"/>
                    <a:gd name="T10" fmla="*/ 37 w 37"/>
                    <a:gd name="T11" fmla="*/ 30 h 30"/>
                    <a:gd name="T12" fmla="*/ 37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30"/>
                      </a:move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0" name="Freeform 1627"/>
                <p:cNvSpPr>
                  <a:spLocks/>
                </p:cNvSpPr>
                <p:nvPr/>
              </p:nvSpPr>
              <p:spPr bwMode="auto">
                <a:xfrm>
                  <a:off x="2298" y="1535"/>
                  <a:ext cx="19" cy="16"/>
                </a:xfrm>
                <a:custGeom>
                  <a:avLst/>
                  <a:gdLst>
                    <a:gd name="T0" fmla="*/ 37 w 37"/>
                    <a:gd name="T1" fmla="*/ 30 h 30"/>
                    <a:gd name="T2" fmla="*/ 37 w 37"/>
                    <a:gd name="T3" fmla="*/ 30 h 30"/>
                    <a:gd name="T4" fmla="*/ 37 w 37"/>
                    <a:gd name="T5" fmla="*/ 30 h 30"/>
                    <a:gd name="T6" fmla="*/ 37 w 37"/>
                    <a:gd name="T7" fmla="*/ 30 h 30"/>
                    <a:gd name="T8" fmla="*/ 0 w 37"/>
                    <a:gd name="T9" fmla="*/ 0 h 30"/>
                    <a:gd name="T10" fmla="*/ 37 w 37"/>
                    <a:gd name="T11" fmla="*/ 30 h 30"/>
                    <a:gd name="T12" fmla="*/ 37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30"/>
                      </a:move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1" name="Freeform 1628"/>
                <p:cNvSpPr>
                  <a:spLocks/>
                </p:cNvSpPr>
                <p:nvPr/>
              </p:nvSpPr>
              <p:spPr bwMode="auto">
                <a:xfrm>
                  <a:off x="2298" y="1535"/>
                  <a:ext cx="19" cy="16"/>
                </a:xfrm>
                <a:custGeom>
                  <a:avLst/>
                  <a:gdLst>
                    <a:gd name="T0" fmla="*/ 37 w 37"/>
                    <a:gd name="T1" fmla="*/ 30 h 30"/>
                    <a:gd name="T2" fmla="*/ 37 w 37"/>
                    <a:gd name="T3" fmla="*/ 30 h 30"/>
                    <a:gd name="T4" fmla="*/ 37 w 37"/>
                    <a:gd name="T5" fmla="*/ 30 h 30"/>
                    <a:gd name="T6" fmla="*/ 37 w 37"/>
                    <a:gd name="T7" fmla="*/ 30 h 30"/>
                    <a:gd name="T8" fmla="*/ 0 w 37"/>
                    <a:gd name="T9" fmla="*/ 0 h 30"/>
                    <a:gd name="T10" fmla="*/ 37 w 37"/>
                    <a:gd name="T11" fmla="*/ 30 h 30"/>
                    <a:gd name="T12" fmla="*/ 37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30"/>
                      </a:move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2" name="Freeform 1629"/>
                <p:cNvSpPr>
                  <a:spLocks/>
                </p:cNvSpPr>
                <p:nvPr/>
              </p:nvSpPr>
              <p:spPr bwMode="auto">
                <a:xfrm>
                  <a:off x="2298" y="1535"/>
                  <a:ext cx="19" cy="16"/>
                </a:xfrm>
                <a:custGeom>
                  <a:avLst/>
                  <a:gdLst>
                    <a:gd name="T0" fmla="*/ 37 w 37"/>
                    <a:gd name="T1" fmla="*/ 30 h 30"/>
                    <a:gd name="T2" fmla="*/ 37 w 37"/>
                    <a:gd name="T3" fmla="*/ 30 h 30"/>
                    <a:gd name="T4" fmla="*/ 0 w 37"/>
                    <a:gd name="T5" fmla="*/ 0 h 30"/>
                    <a:gd name="T6" fmla="*/ 0 w 37"/>
                    <a:gd name="T7" fmla="*/ 0 h 30"/>
                    <a:gd name="T8" fmla="*/ 8 w 37"/>
                    <a:gd name="T9" fmla="*/ 0 h 30"/>
                    <a:gd name="T10" fmla="*/ 37 w 37"/>
                    <a:gd name="T11" fmla="*/ 30 h 30"/>
                    <a:gd name="T12" fmla="*/ 37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30"/>
                      </a:move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3" name="Freeform 1630"/>
                <p:cNvSpPr>
                  <a:spLocks/>
                </p:cNvSpPr>
                <p:nvPr/>
              </p:nvSpPr>
              <p:spPr bwMode="auto">
                <a:xfrm>
                  <a:off x="2298" y="1535"/>
                  <a:ext cx="19" cy="16"/>
                </a:xfrm>
                <a:custGeom>
                  <a:avLst/>
                  <a:gdLst>
                    <a:gd name="T0" fmla="*/ 37 w 37"/>
                    <a:gd name="T1" fmla="*/ 30 h 30"/>
                    <a:gd name="T2" fmla="*/ 37 w 37"/>
                    <a:gd name="T3" fmla="*/ 30 h 30"/>
                    <a:gd name="T4" fmla="*/ 0 w 37"/>
                    <a:gd name="T5" fmla="*/ 0 h 30"/>
                    <a:gd name="T6" fmla="*/ 0 w 37"/>
                    <a:gd name="T7" fmla="*/ 0 h 30"/>
                    <a:gd name="T8" fmla="*/ 8 w 37"/>
                    <a:gd name="T9" fmla="*/ 0 h 30"/>
                    <a:gd name="T10" fmla="*/ 37 w 37"/>
                    <a:gd name="T11" fmla="*/ 30 h 30"/>
                    <a:gd name="T12" fmla="*/ 37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30"/>
                      </a:move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4" name="Freeform 1631"/>
                <p:cNvSpPr>
                  <a:spLocks/>
                </p:cNvSpPr>
                <p:nvPr/>
              </p:nvSpPr>
              <p:spPr bwMode="auto">
                <a:xfrm>
                  <a:off x="2298" y="1535"/>
                  <a:ext cx="19" cy="16"/>
                </a:xfrm>
                <a:custGeom>
                  <a:avLst/>
                  <a:gdLst>
                    <a:gd name="T0" fmla="*/ 37 w 37"/>
                    <a:gd name="T1" fmla="*/ 30 h 30"/>
                    <a:gd name="T2" fmla="*/ 37 w 37"/>
                    <a:gd name="T3" fmla="*/ 30 h 30"/>
                    <a:gd name="T4" fmla="*/ 37 w 37"/>
                    <a:gd name="T5" fmla="*/ 30 h 30"/>
                    <a:gd name="T6" fmla="*/ 37 w 37"/>
                    <a:gd name="T7" fmla="*/ 30 h 30"/>
                    <a:gd name="T8" fmla="*/ 0 w 37"/>
                    <a:gd name="T9" fmla="*/ 0 h 30"/>
                    <a:gd name="T10" fmla="*/ 37 w 37"/>
                    <a:gd name="T11" fmla="*/ 30 h 30"/>
                    <a:gd name="T12" fmla="*/ 37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30"/>
                      </a:move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5" name="Freeform 1632"/>
                <p:cNvSpPr>
                  <a:spLocks/>
                </p:cNvSpPr>
                <p:nvPr/>
              </p:nvSpPr>
              <p:spPr bwMode="auto">
                <a:xfrm>
                  <a:off x="2298" y="1535"/>
                  <a:ext cx="19" cy="16"/>
                </a:xfrm>
                <a:custGeom>
                  <a:avLst/>
                  <a:gdLst>
                    <a:gd name="T0" fmla="*/ 37 w 37"/>
                    <a:gd name="T1" fmla="*/ 30 h 30"/>
                    <a:gd name="T2" fmla="*/ 37 w 37"/>
                    <a:gd name="T3" fmla="*/ 30 h 30"/>
                    <a:gd name="T4" fmla="*/ 37 w 37"/>
                    <a:gd name="T5" fmla="*/ 30 h 30"/>
                    <a:gd name="T6" fmla="*/ 37 w 37"/>
                    <a:gd name="T7" fmla="*/ 30 h 30"/>
                    <a:gd name="T8" fmla="*/ 0 w 37"/>
                    <a:gd name="T9" fmla="*/ 0 h 30"/>
                    <a:gd name="T10" fmla="*/ 37 w 37"/>
                    <a:gd name="T11" fmla="*/ 30 h 30"/>
                    <a:gd name="T12" fmla="*/ 37 w 37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30"/>
                      </a:move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0" y="0"/>
                      </a:lnTo>
                      <a:lnTo>
                        <a:pt x="37" y="30"/>
                      </a:lnTo>
                      <a:lnTo>
                        <a:pt x="37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6" name="Freeform 1633"/>
                <p:cNvSpPr>
                  <a:spLocks/>
                </p:cNvSpPr>
                <p:nvPr/>
              </p:nvSpPr>
              <p:spPr bwMode="auto">
                <a:xfrm>
                  <a:off x="2273" y="1528"/>
                  <a:ext cx="55" cy="64"/>
                </a:xfrm>
                <a:custGeom>
                  <a:avLst/>
                  <a:gdLst>
                    <a:gd name="T0" fmla="*/ 0 w 110"/>
                    <a:gd name="T1" fmla="*/ 0 h 127"/>
                    <a:gd name="T2" fmla="*/ 0 w 110"/>
                    <a:gd name="T3" fmla="*/ 0 h 127"/>
                    <a:gd name="T4" fmla="*/ 81 w 110"/>
                    <a:gd name="T5" fmla="*/ 127 h 127"/>
                    <a:gd name="T6" fmla="*/ 81 w 110"/>
                    <a:gd name="T7" fmla="*/ 127 h 127"/>
                    <a:gd name="T8" fmla="*/ 110 w 110"/>
                    <a:gd name="T9" fmla="*/ 89 h 127"/>
                    <a:gd name="T10" fmla="*/ 0 w 110"/>
                    <a:gd name="T11" fmla="*/ 0 h 127"/>
                    <a:gd name="T12" fmla="*/ 0 w 110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1" y="127"/>
                      </a:lnTo>
                      <a:lnTo>
                        <a:pt x="81" y="127"/>
                      </a:lnTo>
                      <a:lnTo>
                        <a:pt x="110" y="89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7" name="Freeform 1634"/>
                <p:cNvSpPr>
                  <a:spLocks/>
                </p:cNvSpPr>
                <p:nvPr/>
              </p:nvSpPr>
              <p:spPr bwMode="auto">
                <a:xfrm>
                  <a:off x="2273" y="1528"/>
                  <a:ext cx="55" cy="64"/>
                </a:xfrm>
                <a:custGeom>
                  <a:avLst/>
                  <a:gdLst>
                    <a:gd name="T0" fmla="*/ 0 w 110"/>
                    <a:gd name="T1" fmla="*/ 0 h 127"/>
                    <a:gd name="T2" fmla="*/ 0 w 110"/>
                    <a:gd name="T3" fmla="*/ 0 h 127"/>
                    <a:gd name="T4" fmla="*/ 81 w 110"/>
                    <a:gd name="T5" fmla="*/ 127 h 127"/>
                    <a:gd name="T6" fmla="*/ 81 w 110"/>
                    <a:gd name="T7" fmla="*/ 127 h 127"/>
                    <a:gd name="T8" fmla="*/ 110 w 110"/>
                    <a:gd name="T9" fmla="*/ 89 h 127"/>
                    <a:gd name="T10" fmla="*/ 0 w 110"/>
                    <a:gd name="T11" fmla="*/ 0 h 127"/>
                    <a:gd name="T12" fmla="*/ 0 w 110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1" y="127"/>
                      </a:lnTo>
                      <a:lnTo>
                        <a:pt x="81" y="127"/>
                      </a:lnTo>
                      <a:lnTo>
                        <a:pt x="110" y="89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8" name="Freeform 1635"/>
                <p:cNvSpPr>
                  <a:spLocks/>
                </p:cNvSpPr>
                <p:nvPr/>
              </p:nvSpPr>
              <p:spPr bwMode="auto">
                <a:xfrm>
                  <a:off x="2258" y="1528"/>
                  <a:ext cx="55" cy="64"/>
                </a:xfrm>
                <a:custGeom>
                  <a:avLst/>
                  <a:gdLst>
                    <a:gd name="T0" fmla="*/ 29 w 110"/>
                    <a:gd name="T1" fmla="*/ 0 h 127"/>
                    <a:gd name="T2" fmla="*/ 29 w 110"/>
                    <a:gd name="T3" fmla="*/ 0 h 127"/>
                    <a:gd name="T4" fmla="*/ 0 w 110"/>
                    <a:gd name="T5" fmla="*/ 37 h 127"/>
                    <a:gd name="T6" fmla="*/ 0 w 110"/>
                    <a:gd name="T7" fmla="*/ 37 h 127"/>
                    <a:gd name="T8" fmla="*/ 110 w 110"/>
                    <a:gd name="T9" fmla="*/ 127 h 127"/>
                    <a:gd name="T10" fmla="*/ 29 w 110"/>
                    <a:gd name="T11" fmla="*/ 0 h 127"/>
                    <a:gd name="T12" fmla="*/ 29 w 110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10" y="12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9" name="Freeform 1636"/>
                <p:cNvSpPr>
                  <a:spLocks/>
                </p:cNvSpPr>
                <p:nvPr/>
              </p:nvSpPr>
              <p:spPr bwMode="auto">
                <a:xfrm>
                  <a:off x="2258" y="1528"/>
                  <a:ext cx="55" cy="64"/>
                </a:xfrm>
                <a:custGeom>
                  <a:avLst/>
                  <a:gdLst>
                    <a:gd name="T0" fmla="*/ 29 w 110"/>
                    <a:gd name="T1" fmla="*/ 0 h 127"/>
                    <a:gd name="T2" fmla="*/ 29 w 110"/>
                    <a:gd name="T3" fmla="*/ 0 h 127"/>
                    <a:gd name="T4" fmla="*/ 0 w 110"/>
                    <a:gd name="T5" fmla="*/ 37 h 127"/>
                    <a:gd name="T6" fmla="*/ 0 w 110"/>
                    <a:gd name="T7" fmla="*/ 37 h 127"/>
                    <a:gd name="T8" fmla="*/ 110 w 110"/>
                    <a:gd name="T9" fmla="*/ 127 h 127"/>
                    <a:gd name="T10" fmla="*/ 29 w 110"/>
                    <a:gd name="T11" fmla="*/ 0 h 127"/>
                    <a:gd name="T12" fmla="*/ 29 w 110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10" y="12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0" name="Freeform 1637"/>
                <p:cNvSpPr>
                  <a:spLocks/>
                </p:cNvSpPr>
                <p:nvPr/>
              </p:nvSpPr>
              <p:spPr bwMode="auto">
                <a:xfrm>
                  <a:off x="2258" y="1546"/>
                  <a:ext cx="55" cy="65"/>
                </a:xfrm>
                <a:custGeom>
                  <a:avLst/>
                  <a:gdLst>
                    <a:gd name="T0" fmla="*/ 0 w 110"/>
                    <a:gd name="T1" fmla="*/ 0 h 127"/>
                    <a:gd name="T2" fmla="*/ 0 w 110"/>
                    <a:gd name="T3" fmla="*/ 0 h 127"/>
                    <a:gd name="T4" fmla="*/ 80 w 110"/>
                    <a:gd name="T5" fmla="*/ 127 h 127"/>
                    <a:gd name="T6" fmla="*/ 80 w 110"/>
                    <a:gd name="T7" fmla="*/ 127 h 127"/>
                    <a:gd name="T8" fmla="*/ 110 w 110"/>
                    <a:gd name="T9" fmla="*/ 90 h 127"/>
                    <a:gd name="T10" fmla="*/ 0 w 110"/>
                    <a:gd name="T11" fmla="*/ 0 h 127"/>
                    <a:gd name="T12" fmla="*/ 0 w 110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0" y="127"/>
                      </a:lnTo>
                      <a:lnTo>
                        <a:pt x="80" y="127"/>
                      </a:lnTo>
                      <a:lnTo>
                        <a:pt x="110" y="9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1" name="Freeform 1638"/>
                <p:cNvSpPr>
                  <a:spLocks/>
                </p:cNvSpPr>
                <p:nvPr/>
              </p:nvSpPr>
              <p:spPr bwMode="auto">
                <a:xfrm>
                  <a:off x="2258" y="1546"/>
                  <a:ext cx="55" cy="65"/>
                </a:xfrm>
                <a:custGeom>
                  <a:avLst/>
                  <a:gdLst>
                    <a:gd name="T0" fmla="*/ 0 w 110"/>
                    <a:gd name="T1" fmla="*/ 0 h 127"/>
                    <a:gd name="T2" fmla="*/ 0 w 110"/>
                    <a:gd name="T3" fmla="*/ 0 h 127"/>
                    <a:gd name="T4" fmla="*/ 80 w 110"/>
                    <a:gd name="T5" fmla="*/ 127 h 127"/>
                    <a:gd name="T6" fmla="*/ 80 w 110"/>
                    <a:gd name="T7" fmla="*/ 127 h 127"/>
                    <a:gd name="T8" fmla="*/ 110 w 110"/>
                    <a:gd name="T9" fmla="*/ 90 h 127"/>
                    <a:gd name="T10" fmla="*/ 0 w 110"/>
                    <a:gd name="T11" fmla="*/ 0 h 127"/>
                    <a:gd name="T12" fmla="*/ 0 w 110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0" y="127"/>
                      </a:lnTo>
                      <a:lnTo>
                        <a:pt x="80" y="127"/>
                      </a:lnTo>
                      <a:lnTo>
                        <a:pt x="110" y="9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2" name="Freeform 1639"/>
                <p:cNvSpPr>
                  <a:spLocks/>
                </p:cNvSpPr>
                <p:nvPr/>
              </p:nvSpPr>
              <p:spPr bwMode="auto">
                <a:xfrm>
                  <a:off x="2243" y="1546"/>
                  <a:ext cx="55" cy="65"/>
                </a:xfrm>
                <a:custGeom>
                  <a:avLst/>
                  <a:gdLst>
                    <a:gd name="T0" fmla="*/ 29 w 109"/>
                    <a:gd name="T1" fmla="*/ 0 h 127"/>
                    <a:gd name="T2" fmla="*/ 29 w 109"/>
                    <a:gd name="T3" fmla="*/ 0 h 127"/>
                    <a:gd name="T4" fmla="*/ 0 w 109"/>
                    <a:gd name="T5" fmla="*/ 37 h 127"/>
                    <a:gd name="T6" fmla="*/ 0 w 109"/>
                    <a:gd name="T7" fmla="*/ 37 h 127"/>
                    <a:gd name="T8" fmla="*/ 109 w 109"/>
                    <a:gd name="T9" fmla="*/ 127 h 127"/>
                    <a:gd name="T10" fmla="*/ 29 w 109"/>
                    <a:gd name="T11" fmla="*/ 0 h 127"/>
                    <a:gd name="T12" fmla="*/ 29 w 109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9" h="12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09" y="12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3" name="Freeform 1640"/>
                <p:cNvSpPr>
                  <a:spLocks/>
                </p:cNvSpPr>
                <p:nvPr/>
              </p:nvSpPr>
              <p:spPr bwMode="auto">
                <a:xfrm>
                  <a:off x="2243" y="1546"/>
                  <a:ext cx="55" cy="65"/>
                </a:xfrm>
                <a:custGeom>
                  <a:avLst/>
                  <a:gdLst>
                    <a:gd name="T0" fmla="*/ 29 w 109"/>
                    <a:gd name="T1" fmla="*/ 0 h 127"/>
                    <a:gd name="T2" fmla="*/ 29 w 109"/>
                    <a:gd name="T3" fmla="*/ 0 h 127"/>
                    <a:gd name="T4" fmla="*/ 0 w 109"/>
                    <a:gd name="T5" fmla="*/ 37 h 127"/>
                    <a:gd name="T6" fmla="*/ 0 w 109"/>
                    <a:gd name="T7" fmla="*/ 37 h 127"/>
                    <a:gd name="T8" fmla="*/ 109 w 109"/>
                    <a:gd name="T9" fmla="*/ 127 h 127"/>
                    <a:gd name="T10" fmla="*/ 29 w 109"/>
                    <a:gd name="T11" fmla="*/ 0 h 127"/>
                    <a:gd name="T12" fmla="*/ 29 w 109"/>
                    <a:gd name="T1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9" h="12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09" y="12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4" name="Freeform 1641"/>
                <p:cNvSpPr>
                  <a:spLocks/>
                </p:cNvSpPr>
                <p:nvPr/>
              </p:nvSpPr>
              <p:spPr bwMode="auto">
                <a:xfrm>
                  <a:off x="2254" y="1588"/>
                  <a:ext cx="23" cy="12"/>
                </a:xfrm>
                <a:custGeom>
                  <a:avLst/>
                  <a:gdLst>
                    <a:gd name="T0" fmla="*/ 45 w 45"/>
                    <a:gd name="T1" fmla="*/ 23 h 23"/>
                    <a:gd name="T2" fmla="*/ 45 w 45"/>
                    <a:gd name="T3" fmla="*/ 23 h 23"/>
                    <a:gd name="T4" fmla="*/ 0 w 45"/>
                    <a:gd name="T5" fmla="*/ 8 h 23"/>
                    <a:gd name="T6" fmla="*/ 0 w 45"/>
                    <a:gd name="T7" fmla="*/ 8 h 23"/>
                    <a:gd name="T8" fmla="*/ 8 w 45"/>
                    <a:gd name="T9" fmla="*/ 0 h 23"/>
                    <a:gd name="T10" fmla="*/ 45 w 45"/>
                    <a:gd name="T11" fmla="*/ 23 h 23"/>
                    <a:gd name="T12" fmla="*/ 45 w 45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3">
                      <a:moveTo>
                        <a:pt x="45" y="23"/>
                      </a:moveTo>
                      <a:lnTo>
                        <a:pt x="45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45" y="23"/>
                      </a:lnTo>
                      <a:lnTo>
                        <a:pt x="45" y="23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5" name="Freeform 1642"/>
                <p:cNvSpPr>
                  <a:spLocks/>
                </p:cNvSpPr>
                <p:nvPr/>
              </p:nvSpPr>
              <p:spPr bwMode="auto">
                <a:xfrm>
                  <a:off x="2254" y="1588"/>
                  <a:ext cx="23" cy="12"/>
                </a:xfrm>
                <a:custGeom>
                  <a:avLst/>
                  <a:gdLst>
                    <a:gd name="T0" fmla="*/ 45 w 45"/>
                    <a:gd name="T1" fmla="*/ 23 h 23"/>
                    <a:gd name="T2" fmla="*/ 45 w 45"/>
                    <a:gd name="T3" fmla="*/ 23 h 23"/>
                    <a:gd name="T4" fmla="*/ 0 w 45"/>
                    <a:gd name="T5" fmla="*/ 8 h 23"/>
                    <a:gd name="T6" fmla="*/ 0 w 45"/>
                    <a:gd name="T7" fmla="*/ 8 h 23"/>
                    <a:gd name="T8" fmla="*/ 8 w 45"/>
                    <a:gd name="T9" fmla="*/ 0 h 23"/>
                    <a:gd name="T10" fmla="*/ 45 w 45"/>
                    <a:gd name="T11" fmla="*/ 23 h 23"/>
                    <a:gd name="T12" fmla="*/ 45 w 45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3">
                      <a:moveTo>
                        <a:pt x="45" y="23"/>
                      </a:moveTo>
                      <a:lnTo>
                        <a:pt x="45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45" y="23"/>
                      </a:lnTo>
                      <a:lnTo>
                        <a:pt x="45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6" name="Freeform 1643"/>
                <p:cNvSpPr>
                  <a:spLocks/>
                </p:cNvSpPr>
                <p:nvPr/>
              </p:nvSpPr>
              <p:spPr bwMode="auto">
                <a:xfrm>
                  <a:off x="2254" y="1592"/>
                  <a:ext cx="23" cy="11"/>
                </a:xfrm>
                <a:custGeom>
                  <a:avLst/>
                  <a:gdLst>
                    <a:gd name="T0" fmla="*/ 45 w 45"/>
                    <a:gd name="T1" fmla="*/ 15 h 22"/>
                    <a:gd name="T2" fmla="*/ 45 w 45"/>
                    <a:gd name="T3" fmla="*/ 15 h 22"/>
                    <a:gd name="T4" fmla="*/ 37 w 45"/>
                    <a:gd name="T5" fmla="*/ 22 h 22"/>
                    <a:gd name="T6" fmla="*/ 37 w 45"/>
                    <a:gd name="T7" fmla="*/ 22 h 22"/>
                    <a:gd name="T8" fmla="*/ 0 w 45"/>
                    <a:gd name="T9" fmla="*/ 0 h 22"/>
                    <a:gd name="T10" fmla="*/ 45 w 45"/>
                    <a:gd name="T11" fmla="*/ 15 h 22"/>
                    <a:gd name="T12" fmla="*/ 45 w 45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2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7" name="Freeform 1644"/>
                <p:cNvSpPr>
                  <a:spLocks/>
                </p:cNvSpPr>
                <p:nvPr/>
              </p:nvSpPr>
              <p:spPr bwMode="auto">
                <a:xfrm>
                  <a:off x="2254" y="1592"/>
                  <a:ext cx="23" cy="11"/>
                </a:xfrm>
                <a:custGeom>
                  <a:avLst/>
                  <a:gdLst>
                    <a:gd name="T0" fmla="*/ 45 w 45"/>
                    <a:gd name="T1" fmla="*/ 15 h 22"/>
                    <a:gd name="T2" fmla="*/ 45 w 45"/>
                    <a:gd name="T3" fmla="*/ 15 h 22"/>
                    <a:gd name="T4" fmla="*/ 37 w 45"/>
                    <a:gd name="T5" fmla="*/ 22 h 22"/>
                    <a:gd name="T6" fmla="*/ 37 w 45"/>
                    <a:gd name="T7" fmla="*/ 22 h 22"/>
                    <a:gd name="T8" fmla="*/ 0 w 45"/>
                    <a:gd name="T9" fmla="*/ 0 h 22"/>
                    <a:gd name="T10" fmla="*/ 45 w 45"/>
                    <a:gd name="T11" fmla="*/ 15 h 22"/>
                    <a:gd name="T12" fmla="*/ 45 w 45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2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8" name="Freeform 1645"/>
                <p:cNvSpPr>
                  <a:spLocks/>
                </p:cNvSpPr>
                <p:nvPr/>
              </p:nvSpPr>
              <p:spPr bwMode="auto">
                <a:xfrm>
                  <a:off x="2254" y="1588"/>
                  <a:ext cx="23" cy="12"/>
                </a:xfrm>
                <a:custGeom>
                  <a:avLst/>
                  <a:gdLst>
                    <a:gd name="T0" fmla="*/ 45 w 45"/>
                    <a:gd name="T1" fmla="*/ 23 h 23"/>
                    <a:gd name="T2" fmla="*/ 45 w 45"/>
                    <a:gd name="T3" fmla="*/ 23 h 23"/>
                    <a:gd name="T4" fmla="*/ 0 w 45"/>
                    <a:gd name="T5" fmla="*/ 8 h 23"/>
                    <a:gd name="T6" fmla="*/ 0 w 45"/>
                    <a:gd name="T7" fmla="*/ 8 h 23"/>
                    <a:gd name="T8" fmla="*/ 8 w 45"/>
                    <a:gd name="T9" fmla="*/ 0 h 23"/>
                    <a:gd name="T10" fmla="*/ 45 w 45"/>
                    <a:gd name="T11" fmla="*/ 23 h 23"/>
                    <a:gd name="T12" fmla="*/ 45 w 45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3">
                      <a:moveTo>
                        <a:pt x="45" y="23"/>
                      </a:moveTo>
                      <a:lnTo>
                        <a:pt x="45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45" y="23"/>
                      </a:lnTo>
                      <a:lnTo>
                        <a:pt x="45" y="23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9" name="Freeform 1646"/>
                <p:cNvSpPr>
                  <a:spLocks/>
                </p:cNvSpPr>
                <p:nvPr/>
              </p:nvSpPr>
              <p:spPr bwMode="auto">
                <a:xfrm>
                  <a:off x="2254" y="1588"/>
                  <a:ext cx="23" cy="12"/>
                </a:xfrm>
                <a:custGeom>
                  <a:avLst/>
                  <a:gdLst>
                    <a:gd name="T0" fmla="*/ 45 w 45"/>
                    <a:gd name="T1" fmla="*/ 23 h 23"/>
                    <a:gd name="T2" fmla="*/ 45 w 45"/>
                    <a:gd name="T3" fmla="*/ 23 h 23"/>
                    <a:gd name="T4" fmla="*/ 0 w 45"/>
                    <a:gd name="T5" fmla="*/ 8 h 23"/>
                    <a:gd name="T6" fmla="*/ 0 w 45"/>
                    <a:gd name="T7" fmla="*/ 8 h 23"/>
                    <a:gd name="T8" fmla="*/ 8 w 45"/>
                    <a:gd name="T9" fmla="*/ 0 h 23"/>
                    <a:gd name="T10" fmla="*/ 45 w 45"/>
                    <a:gd name="T11" fmla="*/ 23 h 23"/>
                    <a:gd name="T12" fmla="*/ 45 w 45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3">
                      <a:moveTo>
                        <a:pt x="45" y="23"/>
                      </a:moveTo>
                      <a:lnTo>
                        <a:pt x="45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45" y="23"/>
                      </a:lnTo>
                      <a:lnTo>
                        <a:pt x="45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0" name="Freeform 1647"/>
                <p:cNvSpPr>
                  <a:spLocks/>
                </p:cNvSpPr>
                <p:nvPr/>
              </p:nvSpPr>
              <p:spPr bwMode="auto">
                <a:xfrm>
                  <a:off x="2254" y="1592"/>
                  <a:ext cx="23" cy="11"/>
                </a:xfrm>
                <a:custGeom>
                  <a:avLst/>
                  <a:gdLst>
                    <a:gd name="T0" fmla="*/ 45 w 45"/>
                    <a:gd name="T1" fmla="*/ 15 h 22"/>
                    <a:gd name="T2" fmla="*/ 45 w 45"/>
                    <a:gd name="T3" fmla="*/ 15 h 22"/>
                    <a:gd name="T4" fmla="*/ 37 w 45"/>
                    <a:gd name="T5" fmla="*/ 22 h 22"/>
                    <a:gd name="T6" fmla="*/ 37 w 45"/>
                    <a:gd name="T7" fmla="*/ 22 h 22"/>
                    <a:gd name="T8" fmla="*/ 0 w 45"/>
                    <a:gd name="T9" fmla="*/ 0 h 22"/>
                    <a:gd name="T10" fmla="*/ 45 w 45"/>
                    <a:gd name="T11" fmla="*/ 15 h 22"/>
                    <a:gd name="T12" fmla="*/ 45 w 45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2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1" name="Freeform 1648"/>
                <p:cNvSpPr>
                  <a:spLocks/>
                </p:cNvSpPr>
                <p:nvPr/>
              </p:nvSpPr>
              <p:spPr bwMode="auto">
                <a:xfrm>
                  <a:off x="2254" y="1592"/>
                  <a:ext cx="23" cy="11"/>
                </a:xfrm>
                <a:custGeom>
                  <a:avLst/>
                  <a:gdLst>
                    <a:gd name="T0" fmla="*/ 45 w 45"/>
                    <a:gd name="T1" fmla="*/ 15 h 22"/>
                    <a:gd name="T2" fmla="*/ 45 w 45"/>
                    <a:gd name="T3" fmla="*/ 15 h 22"/>
                    <a:gd name="T4" fmla="*/ 37 w 45"/>
                    <a:gd name="T5" fmla="*/ 22 h 22"/>
                    <a:gd name="T6" fmla="*/ 37 w 45"/>
                    <a:gd name="T7" fmla="*/ 22 h 22"/>
                    <a:gd name="T8" fmla="*/ 0 w 45"/>
                    <a:gd name="T9" fmla="*/ 0 h 22"/>
                    <a:gd name="T10" fmla="*/ 45 w 45"/>
                    <a:gd name="T11" fmla="*/ 15 h 22"/>
                    <a:gd name="T12" fmla="*/ 45 w 45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2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2" name="Freeform 1649"/>
                <p:cNvSpPr>
                  <a:spLocks/>
                </p:cNvSpPr>
                <p:nvPr/>
              </p:nvSpPr>
              <p:spPr bwMode="auto">
                <a:xfrm>
                  <a:off x="2236" y="1607"/>
                  <a:ext cx="29" cy="15"/>
                </a:xfrm>
                <a:custGeom>
                  <a:avLst/>
                  <a:gdLst>
                    <a:gd name="T0" fmla="*/ 59 w 59"/>
                    <a:gd name="T1" fmla="*/ 30 h 30"/>
                    <a:gd name="T2" fmla="*/ 59 w 59"/>
                    <a:gd name="T3" fmla="*/ 30 h 30"/>
                    <a:gd name="T4" fmla="*/ 0 w 59"/>
                    <a:gd name="T5" fmla="*/ 15 h 30"/>
                    <a:gd name="T6" fmla="*/ 0 w 59"/>
                    <a:gd name="T7" fmla="*/ 15 h 30"/>
                    <a:gd name="T8" fmla="*/ 15 w 59"/>
                    <a:gd name="T9" fmla="*/ 0 h 30"/>
                    <a:gd name="T10" fmla="*/ 59 w 59"/>
                    <a:gd name="T11" fmla="*/ 30 h 30"/>
                    <a:gd name="T12" fmla="*/ 59 w 5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59" y="30"/>
                      </a:moveTo>
                      <a:lnTo>
                        <a:pt x="59" y="3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15" y="0"/>
                      </a:lnTo>
                      <a:lnTo>
                        <a:pt x="59" y="30"/>
                      </a:lnTo>
                      <a:lnTo>
                        <a:pt x="59" y="3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3" name="Freeform 1650"/>
                <p:cNvSpPr>
                  <a:spLocks/>
                </p:cNvSpPr>
                <p:nvPr/>
              </p:nvSpPr>
              <p:spPr bwMode="auto">
                <a:xfrm>
                  <a:off x="2236" y="1607"/>
                  <a:ext cx="29" cy="15"/>
                </a:xfrm>
                <a:custGeom>
                  <a:avLst/>
                  <a:gdLst>
                    <a:gd name="T0" fmla="*/ 59 w 59"/>
                    <a:gd name="T1" fmla="*/ 30 h 30"/>
                    <a:gd name="T2" fmla="*/ 59 w 59"/>
                    <a:gd name="T3" fmla="*/ 30 h 30"/>
                    <a:gd name="T4" fmla="*/ 0 w 59"/>
                    <a:gd name="T5" fmla="*/ 15 h 30"/>
                    <a:gd name="T6" fmla="*/ 0 w 59"/>
                    <a:gd name="T7" fmla="*/ 15 h 30"/>
                    <a:gd name="T8" fmla="*/ 15 w 59"/>
                    <a:gd name="T9" fmla="*/ 0 h 30"/>
                    <a:gd name="T10" fmla="*/ 59 w 59"/>
                    <a:gd name="T11" fmla="*/ 30 h 30"/>
                    <a:gd name="T12" fmla="*/ 59 w 5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59" y="30"/>
                      </a:moveTo>
                      <a:lnTo>
                        <a:pt x="59" y="3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15" y="0"/>
                      </a:lnTo>
                      <a:lnTo>
                        <a:pt x="59" y="30"/>
                      </a:lnTo>
                      <a:lnTo>
                        <a:pt x="59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4" name="Freeform 1651"/>
                <p:cNvSpPr>
                  <a:spLocks/>
                </p:cNvSpPr>
                <p:nvPr/>
              </p:nvSpPr>
              <p:spPr bwMode="auto">
                <a:xfrm>
                  <a:off x="2236" y="1615"/>
                  <a:ext cx="29" cy="18"/>
                </a:xfrm>
                <a:custGeom>
                  <a:avLst/>
                  <a:gdLst>
                    <a:gd name="T0" fmla="*/ 59 w 59"/>
                    <a:gd name="T1" fmla="*/ 15 h 37"/>
                    <a:gd name="T2" fmla="*/ 59 w 59"/>
                    <a:gd name="T3" fmla="*/ 15 h 37"/>
                    <a:gd name="T4" fmla="*/ 44 w 59"/>
                    <a:gd name="T5" fmla="*/ 37 h 37"/>
                    <a:gd name="T6" fmla="*/ 44 w 59"/>
                    <a:gd name="T7" fmla="*/ 37 h 37"/>
                    <a:gd name="T8" fmla="*/ 0 w 59"/>
                    <a:gd name="T9" fmla="*/ 0 h 37"/>
                    <a:gd name="T10" fmla="*/ 59 w 59"/>
                    <a:gd name="T11" fmla="*/ 15 h 37"/>
                    <a:gd name="T12" fmla="*/ 59 w 59"/>
                    <a:gd name="T13" fmla="*/ 1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7">
                      <a:moveTo>
                        <a:pt x="59" y="15"/>
                      </a:moveTo>
                      <a:lnTo>
                        <a:pt x="59" y="15"/>
                      </a:lnTo>
                      <a:lnTo>
                        <a:pt x="44" y="37"/>
                      </a:lnTo>
                      <a:lnTo>
                        <a:pt x="44" y="37"/>
                      </a:lnTo>
                      <a:lnTo>
                        <a:pt x="0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5" name="Freeform 1652"/>
                <p:cNvSpPr>
                  <a:spLocks/>
                </p:cNvSpPr>
                <p:nvPr/>
              </p:nvSpPr>
              <p:spPr bwMode="auto">
                <a:xfrm>
                  <a:off x="2236" y="1615"/>
                  <a:ext cx="29" cy="18"/>
                </a:xfrm>
                <a:custGeom>
                  <a:avLst/>
                  <a:gdLst>
                    <a:gd name="T0" fmla="*/ 59 w 59"/>
                    <a:gd name="T1" fmla="*/ 15 h 37"/>
                    <a:gd name="T2" fmla="*/ 59 w 59"/>
                    <a:gd name="T3" fmla="*/ 15 h 37"/>
                    <a:gd name="T4" fmla="*/ 44 w 59"/>
                    <a:gd name="T5" fmla="*/ 37 h 37"/>
                    <a:gd name="T6" fmla="*/ 44 w 59"/>
                    <a:gd name="T7" fmla="*/ 37 h 37"/>
                    <a:gd name="T8" fmla="*/ 0 w 59"/>
                    <a:gd name="T9" fmla="*/ 0 h 37"/>
                    <a:gd name="T10" fmla="*/ 59 w 59"/>
                    <a:gd name="T11" fmla="*/ 15 h 37"/>
                    <a:gd name="T12" fmla="*/ 59 w 59"/>
                    <a:gd name="T13" fmla="*/ 1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7">
                      <a:moveTo>
                        <a:pt x="59" y="15"/>
                      </a:moveTo>
                      <a:lnTo>
                        <a:pt x="59" y="15"/>
                      </a:lnTo>
                      <a:lnTo>
                        <a:pt x="44" y="37"/>
                      </a:lnTo>
                      <a:lnTo>
                        <a:pt x="44" y="37"/>
                      </a:lnTo>
                      <a:lnTo>
                        <a:pt x="0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6" name="Freeform 1653"/>
                <p:cNvSpPr>
                  <a:spLocks/>
                </p:cNvSpPr>
                <p:nvPr/>
              </p:nvSpPr>
              <p:spPr bwMode="auto">
                <a:xfrm>
                  <a:off x="2232" y="1622"/>
                  <a:ext cx="22" cy="15"/>
                </a:xfrm>
                <a:custGeom>
                  <a:avLst/>
                  <a:gdLst>
                    <a:gd name="T0" fmla="*/ 43 w 43"/>
                    <a:gd name="T1" fmla="*/ 29 h 29"/>
                    <a:gd name="T2" fmla="*/ 43 w 43"/>
                    <a:gd name="T3" fmla="*/ 29 h 29"/>
                    <a:gd name="T4" fmla="*/ 0 w 43"/>
                    <a:gd name="T5" fmla="*/ 7 h 29"/>
                    <a:gd name="T6" fmla="*/ 0 w 43"/>
                    <a:gd name="T7" fmla="*/ 7 h 29"/>
                    <a:gd name="T8" fmla="*/ 7 w 43"/>
                    <a:gd name="T9" fmla="*/ 0 h 29"/>
                    <a:gd name="T10" fmla="*/ 43 w 43"/>
                    <a:gd name="T11" fmla="*/ 29 h 29"/>
                    <a:gd name="T12" fmla="*/ 43 w 43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9">
                      <a:moveTo>
                        <a:pt x="43" y="29"/>
                      </a:moveTo>
                      <a:lnTo>
                        <a:pt x="43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43" y="29"/>
                      </a:lnTo>
                      <a:lnTo>
                        <a:pt x="43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7" name="Freeform 1654"/>
                <p:cNvSpPr>
                  <a:spLocks/>
                </p:cNvSpPr>
                <p:nvPr/>
              </p:nvSpPr>
              <p:spPr bwMode="auto">
                <a:xfrm>
                  <a:off x="2232" y="1622"/>
                  <a:ext cx="22" cy="15"/>
                </a:xfrm>
                <a:custGeom>
                  <a:avLst/>
                  <a:gdLst>
                    <a:gd name="T0" fmla="*/ 43 w 43"/>
                    <a:gd name="T1" fmla="*/ 29 h 29"/>
                    <a:gd name="T2" fmla="*/ 43 w 43"/>
                    <a:gd name="T3" fmla="*/ 29 h 29"/>
                    <a:gd name="T4" fmla="*/ 0 w 43"/>
                    <a:gd name="T5" fmla="*/ 7 h 29"/>
                    <a:gd name="T6" fmla="*/ 0 w 43"/>
                    <a:gd name="T7" fmla="*/ 7 h 29"/>
                    <a:gd name="T8" fmla="*/ 7 w 43"/>
                    <a:gd name="T9" fmla="*/ 0 h 29"/>
                    <a:gd name="T10" fmla="*/ 43 w 43"/>
                    <a:gd name="T11" fmla="*/ 29 h 29"/>
                    <a:gd name="T12" fmla="*/ 43 w 43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9">
                      <a:moveTo>
                        <a:pt x="43" y="29"/>
                      </a:moveTo>
                      <a:lnTo>
                        <a:pt x="43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43" y="29"/>
                      </a:lnTo>
                      <a:lnTo>
                        <a:pt x="43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8" name="Freeform 1655"/>
                <p:cNvSpPr>
                  <a:spLocks/>
                </p:cNvSpPr>
                <p:nvPr/>
              </p:nvSpPr>
              <p:spPr bwMode="auto">
                <a:xfrm>
                  <a:off x="2232" y="1626"/>
                  <a:ext cx="22" cy="11"/>
                </a:xfrm>
                <a:custGeom>
                  <a:avLst/>
                  <a:gdLst>
                    <a:gd name="T0" fmla="*/ 43 w 43"/>
                    <a:gd name="T1" fmla="*/ 22 h 22"/>
                    <a:gd name="T2" fmla="*/ 43 w 43"/>
                    <a:gd name="T3" fmla="*/ 22 h 22"/>
                    <a:gd name="T4" fmla="*/ 36 w 43"/>
                    <a:gd name="T5" fmla="*/ 22 h 22"/>
                    <a:gd name="T6" fmla="*/ 36 w 43"/>
                    <a:gd name="T7" fmla="*/ 22 h 22"/>
                    <a:gd name="T8" fmla="*/ 0 w 43"/>
                    <a:gd name="T9" fmla="*/ 0 h 22"/>
                    <a:gd name="T10" fmla="*/ 43 w 43"/>
                    <a:gd name="T11" fmla="*/ 22 h 22"/>
                    <a:gd name="T12" fmla="*/ 43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43" y="22"/>
                      </a:moveTo>
                      <a:lnTo>
                        <a:pt x="43" y="22"/>
                      </a:ln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0" y="0"/>
                      </a:lnTo>
                      <a:lnTo>
                        <a:pt x="43" y="22"/>
                      </a:lnTo>
                      <a:lnTo>
                        <a:pt x="43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9" name="Freeform 1656"/>
                <p:cNvSpPr>
                  <a:spLocks/>
                </p:cNvSpPr>
                <p:nvPr/>
              </p:nvSpPr>
              <p:spPr bwMode="auto">
                <a:xfrm>
                  <a:off x="2232" y="1626"/>
                  <a:ext cx="22" cy="11"/>
                </a:xfrm>
                <a:custGeom>
                  <a:avLst/>
                  <a:gdLst>
                    <a:gd name="T0" fmla="*/ 43 w 43"/>
                    <a:gd name="T1" fmla="*/ 22 h 22"/>
                    <a:gd name="T2" fmla="*/ 43 w 43"/>
                    <a:gd name="T3" fmla="*/ 22 h 22"/>
                    <a:gd name="T4" fmla="*/ 36 w 43"/>
                    <a:gd name="T5" fmla="*/ 22 h 22"/>
                    <a:gd name="T6" fmla="*/ 36 w 43"/>
                    <a:gd name="T7" fmla="*/ 22 h 22"/>
                    <a:gd name="T8" fmla="*/ 0 w 43"/>
                    <a:gd name="T9" fmla="*/ 0 h 22"/>
                    <a:gd name="T10" fmla="*/ 43 w 43"/>
                    <a:gd name="T11" fmla="*/ 22 h 22"/>
                    <a:gd name="T12" fmla="*/ 43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43" y="22"/>
                      </a:moveTo>
                      <a:lnTo>
                        <a:pt x="43" y="22"/>
                      </a:ln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0" y="0"/>
                      </a:lnTo>
                      <a:lnTo>
                        <a:pt x="43" y="22"/>
                      </a:lnTo>
                      <a:lnTo>
                        <a:pt x="43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0" name="Freeform 1657"/>
                <p:cNvSpPr>
                  <a:spLocks/>
                </p:cNvSpPr>
                <p:nvPr/>
              </p:nvSpPr>
              <p:spPr bwMode="auto">
                <a:xfrm>
                  <a:off x="2232" y="1622"/>
                  <a:ext cx="22" cy="15"/>
                </a:xfrm>
                <a:custGeom>
                  <a:avLst/>
                  <a:gdLst>
                    <a:gd name="T0" fmla="*/ 43 w 43"/>
                    <a:gd name="T1" fmla="*/ 29 h 29"/>
                    <a:gd name="T2" fmla="*/ 43 w 43"/>
                    <a:gd name="T3" fmla="*/ 29 h 29"/>
                    <a:gd name="T4" fmla="*/ 0 w 43"/>
                    <a:gd name="T5" fmla="*/ 7 h 29"/>
                    <a:gd name="T6" fmla="*/ 0 w 43"/>
                    <a:gd name="T7" fmla="*/ 7 h 29"/>
                    <a:gd name="T8" fmla="*/ 7 w 43"/>
                    <a:gd name="T9" fmla="*/ 0 h 29"/>
                    <a:gd name="T10" fmla="*/ 43 w 43"/>
                    <a:gd name="T11" fmla="*/ 29 h 29"/>
                    <a:gd name="T12" fmla="*/ 43 w 43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9">
                      <a:moveTo>
                        <a:pt x="43" y="29"/>
                      </a:moveTo>
                      <a:lnTo>
                        <a:pt x="43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43" y="29"/>
                      </a:lnTo>
                      <a:lnTo>
                        <a:pt x="43" y="29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1" name="Freeform 1658"/>
                <p:cNvSpPr>
                  <a:spLocks/>
                </p:cNvSpPr>
                <p:nvPr/>
              </p:nvSpPr>
              <p:spPr bwMode="auto">
                <a:xfrm>
                  <a:off x="2232" y="1622"/>
                  <a:ext cx="22" cy="15"/>
                </a:xfrm>
                <a:custGeom>
                  <a:avLst/>
                  <a:gdLst>
                    <a:gd name="T0" fmla="*/ 43 w 43"/>
                    <a:gd name="T1" fmla="*/ 29 h 29"/>
                    <a:gd name="T2" fmla="*/ 43 w 43"/>
                    <a:gd name="T3" fmla="*/ 29 h 29"/>
                    <a:gd name="T4" fmla="*/ 0 w 43"/>
                    <a:gd name="T5" fmla="*/ 7 h 29"/>
                    <a:gd name="T6" fmla="*/ 0 w 43"/>
                    <a:gd name="T7" fmla="*/ 7 h 29"/>
                    <a:gd name="T8" fmla="*/ 7 w 43"/>
                    <a:gd name="T9" fmla="*/ 0 h 29"/>
                    <a:gd name="T10" fmla="*/ 43 w 43"/>
                    <a:gd name="T11" fmla="*/ 29 h 29"/>
                    <a:gd name="T12" fmla="*/ 43 w 43"/>
                    <a:gd name="T13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9">
                      <a:moveTo>
                        <a:pt x="43" y="29"/>
                      </a:moveTo>
                      <a:lnTo>
                        <a:pt x="43" y="2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43" y="29"/>
                      </a:lnTo>
                      <a:lnTo>
                        <a:pt x="43" y="2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2" name="Freeform 1659"/>
                <p:cNvSpPr>
                  <a:spLocks/>
                </p:cNvSpPr>
                <p:nvPr/>
              </p:nvSpPr>
              <p:spPr bwMode="auto">
                <a:xfrm>
                  <a:off x="2232" y="1626"/>
                  <a:ext cx="22" cy="11"/>
                </a:xfrm>
                <a:custGeom>
                  <a:avLst/>
                  <a:gdLst>
                    <a:gd name="T0" fmla="*/ 43 w 43"/>
                    <a:gd name="T1" fmla="*/ 22 h 22"/>
                    <a:gd name="T2" fmla="*/ 43 w 43"/>
                    <a:gd name="T3" fmla="*/ 22 h 22"/>
                    <a:gd name="T4" fmla="*/ 36 w 43"/>
                    <a:gd name="T5" fmla="*/ 22 h 22"/>
                    <a:gd name="T6" fmla="*/ 36 w 43"/>
                    <a:gd name="T7" fmla="*/ 22 h 22"/>
                    <a:gd name="T8" fmla="*/ 0 w 43"/>
                    <a:gd name="T9" fmla="*/ 0 h 22"/>
                    <a:gd name="T10" fmla="*/ 43 w 43"/>
                    <a:gd name="T11" fmla="*/ 22 h 22"/>
                    <a:gd name="T12" fmla="*/ 43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43" y="22"/>
                      </a:moveTo>
                      <a:lnTo>
                        <a:pt x="43" y="22"/>
                      </a:ln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0" y="0"/>
                      </a:lnTo>
                      <a:lnTo>
                        <a:pt x="43" y="22"/>
                      </a:lnTo>
                      <a:lnTo>
                        <a:pt x="43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3" name="Freeform 1660"/>
                <p:cNvSpPr>
                  <a:spLocks/>
                </p:cNvSpPr>
                <p:nvPr/>
              </p:nvSpPr>
              <p:spPr bwMode="auto">
                <a:xfrm>
                  <a:off x="2232" y="1626"/>
                  <a:ext cx="22" cy="11"/>
                </a:xfrm>
                <a:custGeom>
                  <a:avLst/>
                  <a:gdLst>
                    <a:gd name="T0" fmla="*/ 43 w 43"/>
                    <a:gd name="T1" fmla="*/ 22 h 22"/>
                    <a:gd name="T2" fmla="*/ 43 w 43"/>
                    <a:gd name="T3" fmla="*/ 22 h 22"/>
                    <a:gd name="T4" fmla="*/ 36 w 43"/>
                    <a:gd name="T5" fmla="*/ 22 h 22"/>
                    <a:gd name="T6" fmla="*/ 36 w 43"/>
                    <a:gd name="T7" fmla="*/ 22 h 22"/>
                    <a:gd name="T8" fmla="*/ 0 w 43"/>
                    <a:gd name="T9" fmla="*/ 0 h 22"/>
                    <a:gd name="T10" fmla="*/ 43 w 43"/>
                    <a:gd name="T11" fmla="*/ 22 h 22"/>
                    <a:gd name="T12" fmla="*/ 43 w 43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43" y="22"/>
                      </a:moveTo>
                      <a:lnTo>
                        <a:pt x="43" y="22"/>
                      </a:ln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0" y="0"/>
                      </a:lnTo>
                      <a:lnTo>
                        <a:pt x="43" y="22"/>
                      </a:lnTo>
                      <a:lnTo>
                        <a:pt x="43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4" name="Freeform 1661"/>
                <p:cNvSpPr>
                  <a:spLocks/>
                </p:cNvSpPr>
                <p:nvPr/>
              </p:nvSpPr>
              <p:spPr bwMode="auto">
                <a:xfrm>
                  <a:off x="2180" y="1701"/>
                  <a:ext cx="19" cy="12"/>
                </a:xfrm>
                <a:custGeom>
                  <a:avLst/>
                  <a:gdLst>
                    <a:gd name="T0" fmla="*/ 37 w 37"/>
                    <a:gd name="T1" fmla="*/ 23 h 23"/>
                    <a:gd name="T2" fmla="*/ 37 w 37"/>
                    <a:gd name="T3" fmla="*/ 23 h 23"/>
                    <a:gd name="T4" fmla="*/ 0 w 37"/>
                    <a:gd name="T5" fmla="*/ 8 h 23"/>
                    <a:gd name="T6" fmla="*/ 0 w 37"/>
                    <a:gd name="T7" fmla="*/ 8 h 23"/>
                    <a:gd name="T8" fmla="*/ 0 w 37"/>
                    <a:gd name="T9" fmla="*/ 0 h 23"/>
                    <a:gd name="T10" fmla="*/ 37 w 37"/>
                    <a:gd name="T11" fmla="*/ 23 h 23"/>
                    <a:gd name="T12" fmla="*/ 37 w 37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37" y="23"/>
                      </a:moveTo>
                      <a:lnTo>
                        <a:pt x="37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7" y="23"/>
                      </a:lnTo>
                      <a:lnTo>
                        <a:pt x="37" y="23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5" name="Freeform 1662"/>
                <p:cNvSpPr>
                  <a:spLocks/>
                </p:cNvSpPr>
                <p:nvPr/>
              </p:nvSpPr>
              <p:spPr bwMode="auto">
                <a:xfrm>
                  <a:off x="2180" y="1701"/>
                  <a:ext cx="19" cy="12"/>
                </a:xfrm>
                <a:custGeom>
                  <a:avLst/>
                  <a:gdLst>
                    <a:gd name="T0" fmla="*/ 37 w 37"/>
                    <a:gd name="T1" fmla="*/ 23 h 23"/>
                    <a:gd name="T2" fmla="*/ 37 w 37"/>
                    <a:gd name="T3" fmla="*/ 23 h 23"/>
                    <a:gd name="T4" fmla="*/ 0 w 37"/>
                    <a:gd name="T5" fmla="*/ 8 h 23"/>
                    <a:gd name="T6" fmla="*/ 0 w 37"/>
                    <a:gd name="T7" fmla="*/ 8 h 23"/>
                    <a:gd name="T8" fmla="*/ 0 w 37"/>
                    <a:gd name="T9" fmla="*/ 0 h 23"/>
                    <a:gd name="T10" fmla="*/ 37 w 37"/>
                    <a:gd name="T11" fmla="*/ 23 h 23"/>
                    <a:gd name="T12" fmla="*/ 37 w 37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37" y="23"/>
                      </a:moveTo>
                      <a:lnTo>
                        <a:pt x="37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7" y="23"/>
                      </a:lnTo>
                      <a:lnTo>
                        <a:pt x="37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6" name="Freeform 1663"/>
                <p:cNvSpPr>
                  <a:spLocks/>
                </p:cNvSpPr>
                <p:nvPr/>
              </p:nvSpPr>
              <p:spPr bwMode="auto">
                <a:xfrm>
                  <a:off x="2180" y="1705"/>
                  <a:ext cx="19" cy="11"/>
                </a:xfrm>
                <a:custGeom>
                  <a:avLst/>
                  <a:gdLst>
                    <a:gd name="T0" fmla="*/ 37 w 37"/>
                    <a:gd name="T1" fmla="*/ 15 h 22"/>
                    <a:gd name="T2" fmla="*/ 37 w 37"/>
                    <a:gd name="T3" fmla="*/ 15 h 22"/>
                    <a:gd name="T4" fmla="*/ 37 w 37"/>
                    <a:gd name="T5" fmla="*/ 22 h 22"/>
                    <a:gd name="T6" fmla="*/ 37 w 37"/>
                    <a:gd name="T7" fmla="*/ 22 h 22"/>
                    <a:gd name="T8" fmla="*/ 0 w 37"/>
                    <a:gd name="T9" fmla="*/ 0 h 22"/>
                    <a:gd name="T10" fmla="*/ 37 w 37"/>
                    <a:gd name="T11" fmla="*/ 15 h 22"/>
                    <a:gd name="T12" fmla="*/ 37 w 37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37" y="15"/>
                      </a:moveTo>
                      <a:lnTo>
                        <a:pt x="37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7" name="Freeform 1664"/>
                <p:cNvSpPr>
                  <a:spLocks/>
                </p:cNvSpPr>
                <p:nvPr/>
              </p:nvSpPr>
              <p:spPr bwMode="auto">
                <a:xfrm>
                  <a:off x="2180" y="1705"/>
                  <a:ext cx="19" cy="11"/>
                </a:xfrm>
                <a:custGeom>
                  <a:avLst/>
                  <a:gdLst>
                    <a:gd name="T0" fmla="*/ 37 w 37"/>
                    <a:gd name="T1" fmla="*/ 15 h 22"/>
                    <a:gd name="T2" fmla="*/ 37 w 37"/>
                    <a:gd name="T3" fmla="*/ 15 h 22"/>
                    <a:gd name="T4" fmla="*/ 37 w 37"/>
                    <a:gd name="T5" fmla="*/ 22 h 22"/>
                    <a:gd name="T6" fmla="*/ 37 w 37"/>
                    <a:gd name="T7" fmla="*/ 22 h 22"/>
                    <a:gd name="T8" fmla="*/ 0 w 37"/>
                    <a:gd name="T9" fmla="*/ 0 h 22"/>
                    <a:gd name="T10" fmla="*/ 37 w 37"/>
                    <a:gd name="T11" fmla="*/ 15 h 22"/>
                    <a:gd name="T12" fmla="*/ 37 w 37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37" y="15"/>
                      </a:moveTo>
                      <a:lnTo>
                        <a:pt x="37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8" name="Freeform 1665"/>
                <p:cNvSpPr>
                  <a:spLocks/>
                </p:cNvSpPr>
                <p:nvPr/>
              </p:nvSpPr>
              <p:spPr bwMode="auto">
                <a:xfrm>
                  <a:off x="2180" y="1701"/>
                  <a:ext cx="19" cy="12"/>
                </a:xfrm>
                <a:custGeom>
                  <a:avLst/>
                  <a:gdLst>
                    <a:gd name="T0" fmla="*/ 37 w 37"/>
                    <a:gd name="T1" fmla="*/ 23 h 23"/>
                    <a:gd name="T2" fmla="*/ 37 w 37"/>
                    <a:gd name="T3" fmla="*/ 23 h 23"/>
                    <a:gd name="T4" fmla="*/ 0 w 37"/>
                    <a:gd name="T5" fmla="*/ 8 h 23"/>
                    <a:gd name="T6" fmla="*/ 0 w 37"/>
                    <a:gd name="T7" fmla="*/ 8 h 23"/>
                    <a:gd name="T8" fmla="*/ 0 w 37"/>
                    <a:gd name="T9" fmla="*/ 0 h 23"/>
                    <a:gd name="T10" fmla="*/ 37 w 37"/>
                    <a:gd name="T11" fmla="*/ 23 h 23"/>
                    <a:gd name="T12" fmla="*/ 37 w 37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37" y="23"/>
                      </a:moveTo>
                      <a:lnTo>
                        <a:pt x="37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7" y="23"/>
                      </a:lnTo>
                      <a:lnTo>
                        <a:pt x="37" y="23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9" name="Freeform 1666"/>
                <p:cNvSpPr>
                  <a:spLocks/>
                </p:cNvSpPr>
                <p:nvPr/>
              </p:nvSpPr>
              <p:spPr bwMode="auto">
                <a:xfrm>
                  <a:off x="2180" y="1701"/>
                  <a:ext cx="19" cy="12"/>
                </a:xfrm>
                <a:custGeom>
                  <a:avLst/>
                  <a:gdLst>
                    <a:gd name="T0" fmla="*/ 37 w 37"/>
                    <a:gd name="T1" fmla="*/ 23 h 23"/>
                    <a:gd name="T2" fmla="*/ 37 w 37"/>
                    <a:gd name="T3" fmla="*/ 23 h 23"/>
                    <a:gd name="T4" fmla="*/ 0 w 37"/>
                    <a:gd name="T5" fmla="*/ 8 h 23"/>
                    <a:gd name="T6" fmla="*/ 0 w 37"/>
                    <a:gd name="T7" fmla="*/ 8 h 23"/>
                    <a:gd name="T8" fmla="*/ 0 w 37"/>
                    <a:gd name="T9" fmla="*/ 0 h 23"/>
                    <a:gd name="T10" fmla="*/ 37 w 37"/>
                    <a:gd name="T11" fmla="*/ 23 h 23"/>
                    <a:gd name="T12" fmla="*/ 37 w 37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37" y="23"/>
                      </a:moveTo>
                      <a:lnTo>
                        <a:pt x="37" y="2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7" y="23"/>
                      </a:lnTo>
                      <a:lnTo>
                        <a:pt x="37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0" name="Freeform 1667"/>
                <p:cNvSpPr>
                  <a:spLocks/>
                </p:cNvSpPr>
                <p:nvPr/>
              </p:nvSpPr>
              <p:spPr bwMode="auto">
                <a:xfrm>
                  <a:off x="2180" y="1705"/>
                  <a:ext cx="19" cy="11"/>
                </a:xfrm>
                <a:custGeom>
                  <a:avLst/>
                  <a:gdLst>
                    <a:gd name="T0" fmla="*/ 37 w 37"/>
                    <a:gd name="T1" fmla="*/ 15 h 22"/>
                    <a:gd name="T2" fmla="*/ 37 w 37"/>
                    <a:gd name="T3" fmla="*/ 15 h 22"/>
                    <a:gd name="T4" fmla="*/ 37 w 37"/>
                    <a:gd name="T5" fmla="*/ 22 h 22"/>
                    <a:gd name="T6" fmla="*/ 37 w 37"/>
                    <a:gd name="T7" fmla="*/ 22 h 22"/>
                    <a:gd name="T8" fmla="*/ 0 w 37"/>
                    <a:gd name="T9" fmla="*/ 0 h 22"/>
                    <a:gd name="T10" fmla="*/ 37 w 37"/>
                    <a:gd name="T11" fmla="*/ 15 h 22"/>
                    <a:gd name="T12" fmla="*/ 37 w 37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37" y="15"/>
                      </a:moveTo>
                      <a:lnTo>
                        <a:pt x="37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1" name="Freeform 1668"/>
                <p:cNvSpPr>
                  <a:spLocks/>
                </p:cNvSpPr>
                <p:nvPr/>
              </p:nvSpPr>
              <p:spPr bwMode="auto">
                <a:xfrm>
                  <a:off x="2180" y="1705"/>
                  <a:ext cx="19" cy="11"/>
                </a:xfrm>
                <a:custGeom>
                  <a:avLst/>
                  <a:gdLst>
                    <a:gd name="T0" fmla="*/ 37 w 37"/>
                    <a:gd name="T1" fmla="*/ 15 h 22"/>
                    <a:gd name="T2" fmla="*/ 37 w 37"/>
                    <a:gd name="T3" fmla="*/ 15 h 22"/>
                    <a:gd name="T4" fmla="*/ 37 w 37"/>
                    <a:gd name="T5" fmla="*/ 22 h 22"/>
                    <a:gd name="T6" fmla="*/ 37 w 37"/>
                    <a:gd name="T7" fmla="*/ 22 h 22"/>
                    <a:gd name="T8" fmla="*/ 0 w 37"/>
                    <a:gd name="T9" fmla="*/ 0 h 22"/>
                    <a:gd name="T10" fmla="*/ 37 w 37"/>
                    <a:gd name="T11" fmla="*/ 15 h 22"/>
                    <a:gd name="T12" fmla="*/ 37 w 37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37" y="15"/>
                      </a:moveTo>
                      <a:lnTo>
                        <a:pt x="37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2" name="Freeform 1669"/>
                <p:cNvSpPr>
                  <a:spLocks/>
                </p:cNvSpPr>
                <p:nvPr/>
              </p:nvSpPr>
              <p:spPr bwMode="auto">
                <a:xfrm>
                  <a:off x="2169" y="1709"/>
                  <a:ext cx="30" cy="15"/>
                </a:xfrm>
                <a:custGeom>
                  <a:avLst/>
                  <a:gdLst>
                    <a:gd name="T0" fmla="*/ 59 w 59"/>
                    <a:gd name="T1" fmla="*/ 30 h 30"/>
                    <a:gd name="T2" fmla="*/ 59 w 59"/>
                    <a:gd name="T3" fmla="*/ 30 h 30"/>
                    <a:gd name="T4" fmla="*/ 0 w 59"/>
                    <a:gd name="T5" fmla="*/ 15 h 30"/>
                    <a:gd name="T6" fmla="*/ 0 w 59"/>
                    <a:gd name="T7" fmla="*/ 15 h 30"/>
                    <a:gd name="T8" fmla="*/ 8 w 59"/>
                    <a:gd name="T9" fmla="*/ 0 h 30"/>
                    <a:gd name="T10" fmla="*/ 59 w 59"/>
                    <a:gd name="T11" fmla="*/ 30 h 30"/>
                    <a:gd name="T12" fmla="*/ 59 w 5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59" y="30"/>
                      </a:moveTo>
                      <a:lnTo>
                        <a:pt x="59" y="3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8" y="0"/>
                      </a:lnTo>
                      <a:lnTo>
                        <a:pt x="59" y="30"/>
                      </a:lnTo>
                      <a:lnTo>
                        <a:pt x="59" y="3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3" name="Freeform 1670"/>
                <p:cNvSpPr>
                  <a:spLocks/>
                </p:cNvSpPr>
                <p:nvPr/>
              </p:nvSpPr>
              <p:spPr bwMode="auto">
                <a:xfrm>
                  <a:off x="2169" y="1709"/>
                  <a:ext cx="30" cy="15"/>
                </a:xfrm>
                <a:custGeom>
                  <a:avLst/>
                  <a:gdLst>
                    <a:gd name="T0" fmla="*/ 59 w 59"/>
                    <a:gd name="T1" fmla="*/ 30 h 30"/>
                    <a:gd name="T2" fmla="*/ 59 w 59"/>
                    <a:gd name="T3" fmla="*/ 30 h 30"/>
                    <a:gd name="T4" fmla="*/ 0 w 59"/>
                    <a:gd name="T5" fmla="*/ 15 h 30"/>
                    <a:gd name="T6" fmla="*/ 0 w 59"/>
                    <a:gd name="T7" fmla="*/ 15 h 30"/>
                    <a:gd name="T8" fmla="*/ 8 w 59"/>
                    <a:gd name="T9" fmla="*/ 0 h 30"/>
                    <a:gd name="T10" fmla="*/ 59 w 59"/>
                    <a:gd name="T11" fmla="*/ 30 h 30"/>
                    <a:gd name="T12" fmla="*/ 59 w 59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59" y="30"/>
                      </a:moveTo>
                      <a:lnTo>
                        <a:pt x="59" y="3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8" y="0"/>
                      </a:lnTo>
                      <a:lnTo>
                        <a:pt x="59" y="30"/>
                      </a:lnTo>
                      <a:lnTo>
                        <a:pt x="59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4" name="Freeform 1671"/>
                <p:cNvSpPr>
                  <a:spLocks/>
                </p:cNvSpPr>
                <p:nvPr/>
              </p:nvSpPr>
              <p:spPr bwMode="auto">
                <a:xfrm>
                  <a:off x="2169" y="1716"/>
                  <a:ext cx="30" cy="15"/>
                </a:xfrm>
                <a:custGeom>
                  <a:avLst/>
                  <a:gdLst>
                    <a:gd name="T0" fmla="*/ 59 w 59"/>
                    <a:gd name="T1" fmla="*/ 15 h 30"/>
                    <a:gd name="T2" fmla="*/ 59 w 59"/>
                    <a:gd name="T3" fmla="*/ 15 h 30"/>
                    <a:gd name="T4" fmla="*/ 44 w 59"/>
                    <a:gd name="T5" fmla="*/ 30 h 30"/>
                    <a:gd name="T6" fmla="*/ 44 w 59"/>
                    <a:gd name="T7" fmla="*/ 30 h 30"/>
                    <a:gd name="T8" fmla="*/ 0 w 59"/>
                    <a:gd name="T9" fmla="*/ 0 h 30"/>
                    <a:gd name="T10" fmla="*/ 59 w 59"/>
                    <a:gd name="T11" fmla="*/ 15 h 30"/>
                    <a:gd name="T12" fmla="*/ 59 w 59"/>
                    <a:gd name="T1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59" y="15"/>
                      </a:moveTo>
                      <a:lnTo>
                        <a:pt x="59" y="15"/>
                      </a:lnTo>
                      <a:lnTo>
                        <a:pt x="44" y="30"/>
                      </a:lnTo>
                      <a:lnTo>
                        <a:pt x="44" y="30"/>
                      </a:lnTo>
                      <a:lnTo>
                        <a:pt x="0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5" name="Freeform 1672"/>
                <p:cNvSpPr>
                  <a:spLocks/>
                </p:cNvSpPr>
                <p:nvPr/>
              </p:nvSpPr>
              <p:spPr bwMode="auto">
                <a:xfrm>
                  <a:off x="2169" y="1716"/>
                  <a:ext cx="30" cy="15"/>
                </a:xfrm>
                <a:custGeom>
                  <a:avLst/>
                  <a:gdLst>
                    <a:gd name="T0" fmla="*/ 59 w 59"/>
                    <a:gd name="T1" fmla="*/ 15 h 30"/>
                    <a:gd name="T2" fmla="*/ 59 w 59"/>
                    <a:gd name="T3" fmla="*/ 15 h 30"/>
                    <a:gd name="T4" fmla="*/ 44 w 59"/>
                    <a:gd name="T5" fmla="*/ 30 h 30"/>
                    <a:gd name="T6" fmla="*/ 44 w 59"/>
                    <a:gd name="T7" fmla="*/ 30 h 30"/>
                    <a:gd name="T8" fmla="*/ 0 w 59"/>
                    <a:gd name="T9" fmla="*/ 0 h 30"/>
                    <a:gd name="T10" fmla="*/ 59 w 59"/>
                    <a:gd name="T11" fmla="*/ 15 h 30"/>
                    <a:gd name="T12" fmla="*/ 59 w 59"/>
                    <a:gd name="T1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59" y="15"/>
                      </a:moveTo>
                      <a:lnTo>
                        <a:pt x="59" y="15"/>
                      </a:lnTo>
                      <a:lnTo>
                        <a:pt x="44" y="30"/>
                      </a:lnTo>
                      <a:lnTo>
                        <a:pt x="44" y="30"/>
                      </a:lnTo>
                      <a:lnTo>
                        <a:pt x="0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6" name="Freeform 1673"/>
                <p:cNvSpPr>
                  <a:spLocks/>
                </p:cNvSpPr>
                <p:nvPr/>
              </p:nvSpPr>
              <p:spPr bwMode="auto">
                <a:xfrm>
                  <a:off x="2158" y="1735"/>
                  <a:ext cx="19" cy="15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0 w 36"/>
                    <a:gd name="T5" fmla="*/ 8 h 30"/>
                    <a:gd name="T6" fmla="*/ 0 w 36"/>
                    <a:gd name="T7" fmla="*/ 8 h 30"/>
                    <a:gd name="T8" fmla="*/ 0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7" name="Freeform 1674"/>
                <p:cNvSpPr>
                  <a:spLocks/>
                </p:cNvSpPr>
                <p:nvPr/>
              </p:nvSpPr>
              <p:spPr bwMode="auto">
                <a:xfrm>
                  <a:off x="2158" y="1735"/>
                  <a:ext cx="19" cy="15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0 w 36"/>
                    <a:gd name="T5" fmla="*/ 8 h 30"/>
                    <a:gd name="T6" fmla="*/ 0 w 36"/>
                    <a:gd name="T7" fmla="*/ 8 h 30"/>
                    <a:gd name="T8" fmla="*/ 0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8" name="Freeform 1675"/>
                <p:cNvSpPr>
                  <a:spLocks/>
                </p:cNvSpPr>
                <p:nvPr/>
              </p:nvSpPr>
              <p:spPr bwMode="auto">
                <a:xfrm>
                  <a:off x="2158" y="1739"/>
                  <a:ext cx="19" cy="11"/>
                </a:xfrm>
                <a:custGeom>
                  <a:avLst/>
                  <a:gdLst>
                    <a:gd name="T0" fmla="*/ 36 w 36"/>
                    <a:gd name="T1" fmla="*/ 22 h 22"/>
                    <a:gd name="T2" fmla="*/ 36 w 36"/>
                    <a:gd name="T3" fmla="*/ 22 h 22"/>
                    <a:gd name="T4" fmla="*/ 36 w 36"/>
                    <a:gd name="T5" fmla="*/ 22 h 22"/>
                    <a:gd name="T6" fmla="*/ 36 w 36"/>
                    <a:gd name="T7" fmla="*/ 22 h 22"/>
                    <a:gd name="T8" fmla="*/ 0 w 36"/>
                    <a:gd name="T9" fmla="*/ 0 h 22"/>
                    <a:gd name="T10" fmla="*/ 36 w 36"/>
                    <a:gd name="T11" fmla="*/ 22 h 22"/>
                    <a:gd name="T12" fmla="*/ 36 w 36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2">
                      <a:moveTo>
                        <a:pt x="36" y="22"/>
                      </a:move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0" y="0"/>
                      </a:lnTo>
                      <a:lnTo>
                        <a:pt x="36" y="22"/>
                      </a:lnTo>
                      <a:lnTo>
                        <a:pt x="36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9" name="Freeform 1676"/>
                <p:cNvSpPr>
                  <a:spLocks/>
                </p:cNvSpPr>
                <p:nvPr/>
              </p:nvSpPr>
              <p:spPr bwMode="auto">
                <a:xfrm>
                  <a:off x="2158" y="1739"/>
                  <a:ext cx="19" cy="11"/>
                </a:xfrm>
                <a:custGeom>
                  <a:avLst/>
                  <a:gdLst>
                    <a:gd name="T0" fmla="*/ 36 w 36"/>
                    <a:gd name="T1" fmla="*/ 22 h 22"/>
                    <a:gd name="T2" fmla="*/ 36 w 36"/>
                    <a:gd name="T3" fmla="*/ 22 h 22"/>
                    <a:gd name="T4" fmla="*/ 36 w 36"/>
                    <a:gd name="T5" fmla="*/ 22 h 22"/>
                    <a:gd name="T6" fmla="*/ 36 w 36"/>
                    <a:gd name="T7" fmla="*/ 22 h 22"/>
                    <a:gd name="T8" fmla="*/ 0 w 36"/>
                    <a:gd name="T9" fmla="*/ 0 h 22"/>
                    <a:gd name="T10" fmla="*/ 36 w 36"/>
                    <a:gd name="T11" fmla="*/ 22 h 22"/>
                    <a:gd name="T12" fmla="*/ 36 w 36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2">
                      <a:moveTo>
                        <a:pt x="36" y="22"/>
                      </a:move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0" y="0"/>
                      </a:lnTo>
                      <a:lnTo>
                        <a:pt x="36" y="22"/>
                      </a:lnTo>
                      <a:lnTo>
                        <a:pt x="36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0" name="Freeform 1677"/>
                <p:cNvSpPr>
                  <a:spLocks/>
                </p:cNvSpPr>
                <p:nvPr/>
              </p:nvSpPr>
              <p:spPr bwMode="auto">
                <a:xfrm>
                  <a:off x="2158" y="1735"/>
                  <a:ext cx="19" cy="15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0 w 36"/>
                    <a:gd name="T5" fmla="*/ 8 h 30"/>
                    <a:gd name="T6" fmla="*/ 0 w 36"/>
                    <a:gd name="T7" fmla="*/ 8 h 30"/>
                    <a:gd name="T8" fmla="*/ 0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1" name="Freeform 1678"/>
                <p:cNvSpPr>
                  <a:spLocks/>
                </p:cNvSpPr>
                <p:nvPr/>
              </p:nvSpPr>
              <p:spPr bwMode="auto">
                <a:xfrm>
                  <a:off x="2158" y="1735"/>
                  <a:ext cx="19" cy="15"/>
                </a:xfrm>
                <a:custGeom>
                  <a:avLst/>
                  <a:gdLst>
                    <a:gd name="T0" fmla="*/ 36 w 36"/>
                    <a:gd name="T1" fmla="*/ 30 h 30"/>
                    <a:gd name="T2" fmla="*/ 36 w 36"/>
                    <a:gd name="T3" fmla="*/ 30 h 30"/>
                    <a:gd name="T4" fmla="*/ 0 w 36"/>
                    <a:gd name="T5" fmla="*/ 8 h 30"/>
                    <a:gd name="T6" fmla="*/ 0 w 36"/>
                    <a:gd name="T7" fmla="*/ 8 h 30"/>
                    <a:gd name="T8" fmla="*/ 0 w 36"/>
                    <a:gd name="T9" fmla="*/ 0 h 30"/>
                    <a:gd name="T10" fmla="*/ 36 w 36"/>
                    <a:gd name="T11" fmla="*/ 30 h 30"/>
                    <a:gd name="T12" fmla="*/ 36 w 36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30"/>
                      </a:moveTo>
                      <a:lnTo>
                        <a:pt x="36" y="3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2" name="Freeform 1679"/>
                <p:cNvSpPr>
                  <a:spLocks/>
                </p:cNvSpPr>
                <p:nvPr/>
              </p:nvSpPr>
              <p:spPr bwMode="auto">
                <a:xfrm>
                  <a:off x="2158" y="1739"/>
                  <a:ext cx="19" cy="11"/>
                </a:xfrm>
                <a:custGeom>
                  <a:avLst/>
                  <a:gdLst>
                    <a:gd name="T0" fmla="*/ 36 w 36"/>
                    <a:gd name="T1" fmla="*/ 22 h 22"/>
                    <a:gd name="T2" fmla="*/ 36 w 36"/>
                    <a:gd name="T3" fmla="*/ 22 h 22"/>
                    <a:gd name="T4" fmla="*/ 36 w 36"/>
                    <a:gd name="T5" fmla="*/ 22 h 22"/>
                    <a:gd name="T6" fmla="*/ 36 w 36"/>
                    <a:gd name="T7" fmla="*/ 22 h 22"/>
                    <a:gd name="T8" fmla="*/ 0 w 36"/>
                    <a:gd name="T9" fmla="*/ 0 h 22"/>
                    <a:gd name="T10" fmla="*/ 36 w 36"/>
                    <a:gd name="T11" fmla="*/ 22 h 22"/>
                    <a:gd name="T12" fmla="*/ 36 w 36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2">
                      <a:moveTo>
                        <a:pt x="36" y="22"/>
                      </a:move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0" y="0"/>
                      </a:lnTo>
                      <a:lnTo>
                        <a:pt x="36" y="22"/>
                      </a:lnTo>
                      <a:lnTo>
                        <a:pt x="36" y="22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3" name="Freeform 1680"/>
                <p:cNvSpPr>
                  <a:spLocks/>
                </p:cNvSpPr>
                <p:nvPr/>
              </p:nvSpPr>
              <p:spPr bwMode="auto">
                <a:xfrm>
                  <a:off x="2158" y="1739"/>
                  <a:ext cx="19" cy="11"/>
                </a:xfrm>
                <a:custGeom>
                  <a:avLst/>
                  <a:gdLst>
                    <a:gd name="T0" fmla="*/ 36 w 36"/>
                    <a:gd name="T1" fmla="*/ 22 h 22"/>
                    <a:gd name="T2" fmla="*/ 36 w 36"/>
                    <a:gd name="T3" fmla="*/ 22 h 22"/>
                    <a:gd name="T4" fmla="*/ 36 w 36"/>
                    <a:gd name="T5" fmla="*/ 22 h 22"/>
                    <a:gd name="T6" fmla="*/ 36 w 36"/>
                    <a:gd name="T7" fmla="*/ 22 h 22"/>
                    <a:gd name="T8" fmla="*/ 0 w 36"/>
                    <a:gd name="T9" fmla="*/ 0 h 22"/>
                    <a:gd name="T10" fmla="*/ 36 w 36"/>
                    <a:gd name="T11" fmla="*/ 22 h 22"/>
                    <a:gd name="T12" fmla="*/ 36 w 36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22">
                      <a:moveTo>
                        <a:pt x="36" y="22"/>
                      </a:move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36" y="22"/>
                      </a:lnTo>
                      <a:lnTo>
                        <a:pt x="0" y="0"/>
                      </a:lnTo>
                      <a:lnTo>
                        <a:pt x="36" y="22"/>
                      </a:lnTo>
                      <a:lnTo>
                        <a:pt x="36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4" name="Freeform 1681"/>
                <p:cNvSpPr>
                  <a:spLocks/>
                </p:cNvSpPr>
                <p:nvPr/>
              </p:nvSpPr>
              <p:spPr bwMode="auto">
                <a:xfrm>
                  <a:off x="2132" y="1735"/>
                  <a:ext cx="59" cy="53"/>
                </a:xfrm>
                <a:custGeom>
                  <a:avLst/>
                  <a:gdLst>
                    <a:gd name="T0" fmla="*/ 0 w 117"/>
                    <a:gd name="T1" fmla="*/ 0 h 105"/>
                    <a:gd name="T2" fmla="*/ 0 w 117"/>
                    <a:gd name="T3" fmla="*/ 0 h 105"/>
                    <a:gd name="T4" fmla="*/ 95 w 117"/>
                    <a:gd name="T5" fmla="*/ 105 h 105"/>
                    <a:gd name="T6" fmla="*/ 95 w 117"/>
                    <a:gd name="T7" fmla="*/ 105 h 105"/>
                    <a:gd name="T8" fmla="*/ 117 w 117"/>
                    <a:gd name="T9" fmla="*/ 68 h 105"/>
                    <a:gd name="T10" fmla="*/ 0 w 117"/>
                    <a:gd name="T11" fmla="*/ 0 h 105"/>
                    <a:gd name="T12" fmla="*/ 0 w 117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5" y="105"/>
                      </a:lnTo>
                      <a:lnTo>
                        <a:pt x="95" y="105"/>
                      </a:lnTo>
                      <a:lnTo>
                        <a:pt x="117" y="6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5" name="Freeform 1682"/>
                <p:cNvSpPr>
                  <a:spLocks/>
                </p:cNvSpPr>
                <p:nvPr/>
              </p:nvSpPr>
              <p:spPr bwMode="auto">
                <a:xfrm>
                  <a:off x="2132" y="1735"/>
                  <a:ext cx="59" cy="53"/>
                </a:xfrm>
                <a:custGeom>
                  <a:avLst/>
                  <a:gdLst>
                    <a:gd name="T0" fmla="*/ 0 w 117"/>
                    <a:gd name="T1" fmla="*/ 0 h 105"/>
                    <a:gd name="T2" fmla="*/ 0 w 117"/>
                    <a:gd name="T3" fmla="*/ 0 h 105"/>
                    <a:gd name="T4" fmla="*/ 95 w 117"/>
                    <a:gd name="T5" fmla="*/ 105 h 105"/>
                    <a:gd name="T6" fmla="*/ 95 w 117"/>
                    <a:gd name="T7" fmla="*/ 105 h 105"/>
                    <a:gd name="T8" fmla="*/ 117 w 117"/>
                    <a:gd name="T9" fmla="*/ 68 h 105"/>
                    <a:gd name="T10" fmla="*/ 0 w 117"/>
                    <a:gd name="T11" fmla="*/ 0 h 105"/>
                    <a:gd name="T12" fmla="*/ 0 w 117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5" y="105"/>
                      </a:lnTo>
                      <a:lnTo>
                        <a:pt x="95" y="105"/>
                      </a:lnTo>
                      <a:lnTo>
                        <a:pt x="117" y="6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6" name="Freeform 1683"/>
                <p:cNvSpPr>
                  <a:spLocks/>
                </p:cNvSpPr>
                <p:nvPr/>
              </p:nvSpPr>
              <p:spPr bwMode="auto">
                <a:xfrm>
                  <a:off x="2118" y="1735"/>
                  <a:ext cx="62" cy="53"/>
                </a:xfrm>
                <a:custGeom>
                  <a:avLst/>
                  <a:gdLst>
                    <a:gd name="T0" fmla="*/ 29 w 124"/>
                    <a:gd name="T1" fmla="*/ 0 h 105"/>
                    <a:gd name="T2" fmla="*/ 29 w 124"/>
                    <a:gd name="T3" fmla="*/ 0 h 105"/>
                    <a:gd name="T4" fmla="*/ 0 w 124"/>
                    <a:gd name="T5" fmla="*/ 45 h 105"/>
                    <a:gd name="T6" fmla="*/ 0 w 124"/>
                    <a:gd name="T7" fmla="*/ 45 h 105"/>
                    <a:gd name="T8" fmla="*/ 124 w 124"/>
                    <a:gd name="T9" fmla="*/ 105 h 105"/>
                    <a:gd name="T10" fmla="*/ 29 w 124"/>
                    <a:gd name="T11" fmla="*/ 0 h 105"/>
                    <a:gd name="T12" fmla="*/ 29 w 124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5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24" y="105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7" name="Freeform 1684"/>
                <p:cNvSpPr>
                  <a:spLocks/>
                </p:cNvSpPr>
                <p:nvPr/>
              </p:nvSpPr>
              <p:spPr bwMode="auto">
                <a:xfrm>
                  <a:off x="2118" y="1735"/>
                  <a:ext cx="62" cy="53"/>
                </a:xfrm>
                <a:custGeom>
                  <a:avLst/>
                  <a:gdLst>
                    <a:gd name="T0" fmla="*/ 29 w 124"/>
                    <a:gd name="T1" fmla="*/ 0 h 105"/>
                    <a:gd name="T2" fmla="*/ 29 w 124"/>
                    <a:gd name="T3" fmla="*/ 0 h 105"/>
                    <a:gd name="T4" fmla="*/ 0 w 124"/>
                    <a:gd name="T5" fmla="*/ 45 h 105"/>
                    <a:gd name="T6" fmla="*/ 0 w 124"/>
                    <a:gd name="T7" fmla="*/ 45 h 105"/>
                    <a:gd name="T8" fmla="*/ 124 w 124"/>
                    <a:gd name="T9" fmla="*/ 105 h 105"/>
                    <a:gd name="T10" fmla="*/ 29 w 124"/>
                    <a:gd name="T11" fmla="*/ 0 h 105"/>
                    <a:gd name="T12" fmla="*/ 29 w 124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5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24" y="105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8" name="Freeform 1685"/>
                <p:cNvSpPr>
                  <a:spLocks/>
                </p:cNvSpPr>
                <p:nvPr/>
              </p:nvSpPr>
              <p:spPr bwMode="auto">
                <a:xfrm>
                  <a:off x="2118" y="1758"/>
                  <a:ext cx="62" cy="53"/>
                </a:xfrm>
                <a:custGeom>
                  <a:avLst/>
                  <a:gdLst>
                    <a:gd name="T0" fmla="*/ 0 w 124"/>
                    <a:gd name="T1" fmla="*/ 0 h 105"/>
                    <a:gd name="T2" fmla="*/ 0 w 124"/>
                    <a:gd name="T3" fmla="*/ 0 h 105"/>
                    <a:gd name="T4" fmla="*/ 102 w 124"/>
                    <a:gd name="T5" fmla="*/ 105 h 105"/>
                    <a:gd name="T6" fmla="*/ 102 w 124"/>
                    <a:gd name="T7" fmla="*/ 105 h 105"/>
                    <a:gd name="T8" fmla="*/ 124 w 124"/>
                    <a:gd name="T9" fmla="*/ 60 h 105"/>
                    <a:gd name="T10" fmla="*/ 0 w 124"/>
                    <a:gd name="T11" fmla="*/ 0 h 105"/>
                    <a:gd name="T12" fmla="*/ 0 w 124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2" y="105"/>
                      </a:lnTo>
                      <a:lnTo>
                        <a:pt x="102" y="105"/>
                      </a:lnTo>
                      <a:lnTo>
                        <a:pt x="124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9" name="Freeform 1686"/>
                <p:cNvSpPr>
                  <a:spLocks/>
                </p:cNvSpPr>
                <p:nvPr/>
              </p:nvSpPr>
              <p:spPr bwMode="auto">
                <a:xfrm>
                  <a:off x="2118" y="1758"/>
                  <a:ext cx="62" cy="53"/>
                </a:xfrm>
                <a:custGeom>
                  <a:avLst/>
                  <a:gdLst>
                    <a:gd name="T0" fmla="*/ 0 w 124"/>
                    <a:gd name="T1" fmla="*/ 0 h 105"/>
                    <a:gd name="T2" fmla="*/ 0 w 124"/>
                    <a:gd name="T3" fmla="*/ 0 h 105"/>
                    <a:gd name="T4" fmla="*/ 102 w 124"/>
                    <a:gd name="T5" fmla="*/ 105 h 105"/>
                    <a:gd name="T6" fmla="*/ 102 w 124"/>
                    <a:gd name="T7" fmla="*/ 105 h 105"/>
                    <a:gd name="T8" fmla="*/ 124 w 124"/>
                    <a:gd name="T9" fmla="*/ 60 h 105"/>
                    <a:gd name="T10" fmla="*/ 0 w 124"/>
                    <a:gd name="T11" fmla="*/ 0 h 105"/>
                    <a:gd name="T12" fmla="*/ 0 w 124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10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2" y="105"/>
                      </a:lnTo>
                      <a:lnTo>
                        <a:pt x="102" y="105"/>
                      </a:lnTo>
                      <a:lnTo>
                        <a:pt x="124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0" name="Freeform 1687"/>
                <p:cNvSpPr>
                  <a:spLocks/>
                </p:cNvSpPr>
                <p:nvPr/>
              </p:nvSpPr>
              <p:spPr bwMode="auto">
                <a:xfrm>
                  <a:off x="2110" y="1758"/>
                  <a:ext cx="59" cy="53"/>
                </a:xfrm>
                <a:custGeom>
                  <a:avLst/>
                  <a:gdLst>
                    <a:gd name="T0" fmla="*/ 15 w 117"/>
                    <a:gd name="T1" fmla="*/ 0 h 105"/>
                    <a:gd name="T2" fmla="*/ 15 w 117"/>
                    <a:gd name="T3" fmla="*/ 0 h 105"/>
                    <a:gd name="T4" fmla="*/ 0 w 117"/>
                    <a:gd name="T5" fmla="*/ 37 h 105"/>
                    <a:gd name="T6" fmla="*/ 0 w 117"/>
                    <a:gd name="T7" fmla="*/ 37 h 105"/>
                    <a:gd name="T8" fmla="*/ 117 w 117"/>
                    <a:gd name="T9" fmla="*/ 105 h 105"/>
                    <a:gd name="T10" fmla="*/ 15 w 117"/>
                    <a:gd name="T11" fmla="*/ 0 h 105"/>
                    <a:gd name="T12" fmla="*/ 15 w 117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17" y="10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1" name="Freeform 1688"/>
                <p:cNvSpPr>
                  <a:spLocks/>
                </p:cNvSpPr>
                <p:nvPr/>
              </p:nvSpPr>
              <p:spPr bwMode="auto">
                <a:xfrm>
                  <a:off x="2110" y="1758"/>
                  <a:ext cx="59" cy="53"/>
                </a:xfrm>
                <a:custGeom>
                  <a:avLst/>
                  <a:gdLst>
                    <a:gd name="T0" fmla="*/ 15 w 117"/>
                    <a:gd name="T1" fmla="*/ 0 h 105"/>
                    <a:gd name="T2" fmla="*/ 15 w 117"/>
                    <a:gd name="T3" fmla="*/ 0 h 105"/>
                    <a:gd name="T4" fmla="*/ 0 w 117"/>
                    <a:gd name="T5" fmla="*/ 37 h 105"/>
                    <a:gd name="T6" fmla="*/ 0 w 117"/>
                    <a:gd name="T7" fmla="*/ 37 h 105"/>
                    <a:gd name="T8" fmla="*/ 117 w 117"/>
                    <a:gd name="T9" fmla="*/ 105 h 105"/>
                    <a:gd name="T10" fmla="*/ 15 w 117"/>
                    <a:gd name="T11" fmla="*/ 0 h 105"/>
                    <a:gd name="T12" fmla="*/ 15 w 117"/>
                    <a:gd name="T13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17" y="10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2" name="Freeform 1689"/>
                <p:cNvSpPr>
                  <a:spLocks/>
                </p:cNvSpPr>
                <p:nvPr/>
              </p:nvSpPr>
              <p:spPr bwMode="auto">
                <a:xfrm>
                  <a:off x="2125" y="1799"/>
                  <a:ext cx="22" cy="8"/>
                </a:xfrm>
                <a:custGeom>
                  <a:avLst/>
                  <a:gdLst>
                    <a:gd name="T0" fmla="*/ 45 w 45"/>
                    <a:gd name="T1" fmla="*/ 15 h 15"/>
                    <a:gd name="T2" fmla="*/ 45 w 45"/>
                    <a:gd name="T3" fmla="*/ 15 h 15"/>
                    <a:gd name="T4" fmla="*/ 0 w 45"/>
                    <a:gd name="T5" fmla="*/ 0 h 15"/>
                    <a:gd name="T6" fmla="*/ 0 w 45"/>
                    <a:gd name="T7" fmla="*/ 0 h 15"/>
                    <a:gd name="T8" fmla="*/ 0 w 45"/>
                    <a:gd name="T9" fmla="*/ 0 h 15"/>
                    <a:gd name="T10" fmla="*/ 45 w 45"/>
                    <a:gd name="T11" fmla="*/ 15 h 15"/>
                    <a:gd name="T12" fmla="*/ 45 w 45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15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3" name="Freeform 1690"/>
                <p:cNvSpPr>
                  <a:spLocks/>
                </p:cNvSpPr>
                <p:nvPr/>
              </p:nvSpPr>
              <p:spPr bwMode="auto">
                <a:xfrm>
                  <a:off x="2125" y="1799"/>
                  <a:ext cx="22" cy="8"/>
                </a:xfrm>
                <a:custGeom>
                  <a:avLst/>
                  <a:gdLst>
                    <a:gd name="T0" fmla="*/ 45 w 45"/>
                    <a:gd name="T1" fmla="*/ 15 h 15"/>
                    <a:gd name="T2" fmla="*/ 45 w 45"/>
                    <a:gd name="T3" fmla="*/ 15 h 15"/>
                    <a:gd name="T4" fmla="*/ 0 w 45"/>
                    <a:gd name="T5" fmla="*/ 0 h 15"/>
                    <a:gd name="T6" fmla="*/ 0 w 45"/>
                    <a:gd name="T7" fmla="*/ 0 h 15"/>
                    <a:gd name="T8" fmla="*/ 0 w 45"/>
                    <a:gd name="T9" fmla="*/ 0 h 15"/>
                    <a:gd name="T10" fmla="*/ 45 w 45"/>
                    <a:gd name="T11" fmla="*/ 15 h 15"/>
                    <a:gd name="T12" fmla="*/ 45 w 45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15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4" name="Freeform 1691"/>
                <p:cNvSpPr>
                  <a:spLocks/>
                </p:cNvSpPr>
                <p:nvPr/>
              </p:nvSpPr>
              <p:spPr bwMode="auto">
                <a:xfrm>
                  <a:off x="2125" y="1799"/>
                  <a:ext cx="22" cy="12"/>
                </a:xfrm>
                <a:custGeom>
                  <a:avLst/>
                  <a:gdLst>
                    <a:gd name="T0" fmla="*/ 45 w 45"/>
                    <a:gd name="T1" fmla="*/ 15 h 23"/>
                    <a:gd name="T2" fmla="*/ 45 w 45"/>
                    <a:gd name="T3" fmla="*/ 15 h 23"/>
                    <a:gd name="T4" fmla="*/ 37 w 45"/>
                    <a:gd name="T5" fmla="*/ 23 h 23"/>
                    <a:gd name="T6" fmla="*/ 37 w 45"/>
                    <a:gd name="T7" fmla="*/ 23 h 23"/>
                    <a:gd name="T8" fmla="*/ 0 w 45"/>
                    <a:gd name="T9" fmla="*/ 0 h 23"/>
                    <a:gd name="T10" fmla="*/ 45 w 45"/>
                    <a:gd name="T11" fmla="*/ 15 h 23"/>
                    <a:gd name="T12" fmla="*/ 45 w 45"/>
                    <a:gd name="T13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3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37" y="23"/>
                      </a:lnTo>
                      <a:lnTo>
                        <a:pt x="37" y="23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5" name="Freeform 1692"/>
                <p:cNvSpPr>
                  <a:spLocks/>
                </p:cNvSpPr>
                <p:nvPr/>
              </p:nvSpPr>
              <p:spPr bwMode="auto">
                <a:xfrm>
                  <a:off x="2125" y="1799"/>
                  <a:ext cx="22" cy="12"/>
                </a:xfrm>
                <a:custGeom>
                  <a:avLst/>
                  <a:gdLst>
                    <a:gd name="T0" fmla="*/ 45 w 45"/>
                    <a:gd name="T1" fmla="*/ 15 h 23"/>
                    <a:gd name="T2" fmla="*/ 45 w 45"/>
                    <a:gd name="T3" fmla="*/ 15 h 23"/>
                    <a:gd name="T4" fmla="*/ 37 w 45"/>
                    <a:gd name="T5" fmla="*/ 23 h 23"/>
                    <a:gd name="T6" fmla="*/ 37 w 45"/>
                    <a:gd name="T7" fmla="*/ 23 h 23"/>
                    <a:gd name="T8" fmla="*/ 0 w 45"/>
                    <a:gd name="T9" fmla="*/ 0 h 23"/>
                    <a:gd name="T10" fmla="*/ 45 w 45"/>
                    <a:gd name="T11" fmla="*/ 15 h 23"/>
                    <a:gd name="T12" fmla="*/ 45 w 45"/>
                    <a:gd name="T13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3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37" y="23"/>
                      </a:lnTo>
                      <a:lnTo>
                        <a:pt x="37" y="23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6" name="Freeform 1693"/>
                <p:cNvSpPr>
                  <a:spLocks/>
                </p:cNvSpPr>
                <p:nvPr/>
              </p:nvSpPr>
              <p:spPr bwMode="auto">
                <a:xfrm>
                  <a:off x="2125" y="1799"/>
                  <a:ext cx="22" cy="8"/>
                </a:xfrm>
                <a:custGeom>
                  <a:avLst/>
                  <a:gdLst>
                    <a:gd name="T0" fmla="*/ 45 w 45"/>
                    <a:gd name="T1" fmla="*/ 15 h 15"/>
                    <a:gd name="T2" fmla="*/ 45 w 45"/>
                    <a:gd name="T3" fmla="*/ 15 h 15"/>
                    <a:gd name="T4" fmla="*/ 0 w 45"/>
                    <a:gd name="T5" fmla="*/ 0 h 15"/>
                    <a:gd name="T6" fmla="*/ 0 w 45"/>
                    <a:gd name="T7" fmla="*/ 0 h 15"/>
                    <a:gd name="T8" fmla="*/ 0 w 45"/>
                    <a:gd name="T9" fmla="*/ 0 h 15"/>
                    <a:gd name="T10" fmla="*/ 45 w 45"/>
                    <a:gd name="T11" fmla="*/ 15 h 15"/>
                    <a:gd name="T12" fmla="*/ 45 w 45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15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7" name="Freeform 1694"/>
                <p:cNvSpPr>
                  <a:spLocks/>
                </p:cNvSpPr>
                <p:nvPr/>
              </p:nvSpPr>
              <p:spPr bwMode="auto">
                <a:xfrm>
                  <a:off x="2125" y="1799"/>
                  <a:ext cx="22" cy="8"/>
                </a:xfrm>
                <a:custGeom>
                  <a:avLst/>
                  <a:gdLst>
                    <a:gd name="T0" fmla="*/ 45 w 45"/>
                    <a:gd name="T1" fmla="*/ 15 h 15"/>
                    <a:gd name="T2" fmla="*/ 45 w 45"/>
                    <a:gd name="T3" fmla="*/ 15 h 15"/>
                    <a:gd name="T4" fmla="*/ 0 w 45"/>
                    <a:gd name="T5" fmla="*/ 0 h 15"/>
                    <a:gd name="T6" fmla="*/ 0 w 45"/>
                    <a:gd name="T7" fmla="*/ 0 h 15"/>
                    <a:gd name="T8" fmla="*/ 0 w 45"/>
                    <a:gd name="T9" fmla="*/ 0 h 15"/>
                    <a:gd name="T10" fmla="*/ 45 w 45"/>
                    <a:gd name="T11" fmla="*/ 15 h 15"/>
                    <a:gd name="T12" fmla="*/ 45 w 45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15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8" name="Freeform 1695"/>
                <p:cNvSpPr>
                  <a:spLocks/>
                </p:cNvSpPr>
                <p:nvPr/>
              </p:nvSpPr>
              <p:spPr bwMode="auto">
                <a:xfrm>
                  <a:off x="2125" y="1799"/>
                  <a:ext cx="22" cy="12"/>
                </a:xfrm>
                <a:custGeom>
                  <a:avLst/>
                  <a:gdLst>
                    <a:gd name="T0" fmla="*/ 45 w 45"/>
                    <a:gd name="T1" fmla="*/ 15 h 23"/>
                    <a:gd name="T2" fmla="*/ 45 w 45"/>
                    <a:gd name="T3" fmla="*/ 15 h 23"/>
                    <a:gd name="T4" fmla="*/ 37 w 45"/>
                    <a:gd name="T5" fmla="*/ 23 h 23"/>
                    <a:gd name="T6" fmla="*/ 37 w 45"/>
                    <a:gd name="T7" fmla="*/ 23 h 23"/>
                    <a:gd name="T8" fmla="*/ 0 w 45"/>
                    <a:gd name="T9" fmla="*/ 0 h 23"/>
                    <a:gd name="T10" fmla="*/ 45 w 45"/>
                    <a:gd name="T11" fmla="*/ 15 h 23"/>
                    <a:gd name="T12" fmla="*/ 45 w 45"/>
                    <a:gd name="T13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3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37" y="23"/>
                      </a:lnTo>
                      <a:lnTo>
                        <a:pt x="37" y="23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9" name="Freeform 1696"/>
                <p:cNvSpPr>
                  <a:spLocks/>
                </p:cNvSpPr>
                <p:nvPr/>
              </p:nvSpPr>
              <p:spPr bwMode="auto">
                <a:xfrm>
                  <a:off x="2125" y="1799"/>
                  <a:ext cx="22" cy="12"/>
                </a:xfrm>
                <a:custGeom>
                  <a:avLst/>
                  <a:gdLst>
                    <a:gd name="T0" fmla="*/ 45 w 45"/>
                    <a:gd name="T1" fmla="*/ 15 h 23"/>
                    <a:gd name="T2" fmla="*/ 45 w 45"/>
                    <a:gd name="T3" fmla="*/ 15 h 23"/>
                    <a:gd name="T4" fmla="*/ 37 w 45"/>
                    <a:gd name="T5" fmla="*/ 23 h 23"/>
                    <a:gd name="T6" fmla="*/ 37 w 45"/>
                    <a:gd name="T7" fmla="*/ 23 h 23"/>
                    <a:gd name="T8" fmla="*/ 0 w 45"/>
                    <a:gd name="T9" fmla="*/ 0 h 23"/>
                    <a:gd name="T10" fmla="*/ 45 w 45"/>
                    <a:gd name="T11" fmla="*/ 15 h 23"/>
                    <a:gd name="T12" fmla="*/ 45 w 45"/>
                    <a:gd name="T13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3">
                      <a:moveTo>
                        <a:pt x="45" y="15"/>
                      </a:moveTo>
                      <a:lnTo>
                        <a:pt x="45" y="15"/>
                      </a:lnTo>
                      <a:lnTo>
                        <a:pt x="37" y="23"/>
                      </a:lnTo>
                      <a:lnTo>
                        <a:pt x="37" y="23"/>
                      </a:lnTo>
                      <a:lnTo>
                        <a:pt x="0" y="0"/>
                      </a:lnTo>
                      <a:lnTo>
                        <a:pt x="45" y="15"/>
                      </a:lnTo>
                      <a:lnTo>
                        <a:pt x="45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0" name="Freeform 1697"/>
                <p:cNvSpPr>
                  <a:spLocks/>
                </p:cNvSpPr>
                <p:nvPr/>
              </p:nvSpPr>
              <p:spPr bwMode="auto">
                <a:xfrm>
                  <a:off x="2110" y="1814"/>
                  <a:ext cx="30" cy="19"/>
                </a:xfrm>
                <a:custGeom>
                  <a:avLst/>
                  <a:gdLst>
                    <a:gd name="T0" fmla="*/ 59 w 59"/>
                    <a:gd name="T1" fmla="*/ 23 h 38"/>
                    <a:gd name="T2" fmla="*/ 59 w 59"/>
                    <a:gd name="T3" fmla="*/ 23 h 38"/>
                    <a:gd name="T4" fmla="*/ 0 w 59"/>
                    <a:gd name="T5" fmla="*/ 38 h 38"/>
                    <a:gd name="T6" fmla="*/ 0 w 59"/>
                    <a:gd name="T7" fmla="*/ 38 h 38"/>
                    <a:gd name="T8" fmla="*/ 15 w 59"/>
                    <a:gd name="T9" fmla="*/ 0 h 38"/>
                    <a:gd name="T10" fmla="*/ 59 w 59"/>
                    <a:gd name="T11" fmla="*/ 23 h 38"/>
                    <a:gd name="T12" fmla="*/ 59 w 59"/>
                    <a:gd name="T13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8">
                      <a:moveTo>
                        <a:pt x="59" y="23"/>
                      </a:moveTo>
                      <a:lnTo>
                        <a:pt x="59" y="23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15" y="0"/>
                      </a:lnTo>
                      <a:lnTo>
                        <a:pt x="59" y="23"/>
                      </a:lnTo>
                      <a:lnTo>
                        <a:pt x="59" y="2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1" name="Freeform 1698"/>
                <p:cNvSpPr>
                  <a:spLocks/>
                </p:cNvSpPr>
                <p:nvPr/>
              </p:nvSpPr>
              <p:spPr bwMode="auto">
                <a:xfrm>
                  <a:off x="2110" y="1814"/>
                  <a:ext cx="30" cy="19"/>
                </a:xfrm>
                <a:custGeom>
                  <a:avLst/>
                  <a:gdLst>
                    <a:gd name="T0" fmla="*/ 59 w 59"/>
                    <a:gd name="T1" fmla="*/ 23 h 38"/>
                    <a:gd name="T2" fmla="*/ 59 w 59"/>
                    <a:gd name="T3" fmla="*/ 23 h 38"/>
                    <a:gd name="T4" fmla="*/ 0 w 59"/>
                    <a:gd name="T5" fmla="*/ 38 h 38"/>
                    <a:gd name="T6" fmla="*/ 0 w 59"/>
                    <a:gd name="T7" fmla="*/ 38 h 38"/>
                    <a:gd name="T8" fmla="*/ 15 w 59"/>
                    <a:gd name="T9" fmla="*/ 0 h 38"/>
                    <a:gd name="T10" fmla="*/ 59 w 59"/>
                    <a:gd name="T11" fmla="*/ 23 h 38"/>
                    <a:gd name="T12" fmla="*/ 59 w 59"/>
                    <a:gd name="T13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8">
                      <a:moveTo>
                        <a:pt x="59" y="23"/>
                      </a:moveTo>
                      <a:lnTo>
                        <a:pt x="59" y="23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15" y="0"/>
                      </a:lnTo>
                      <a:lnTo>
                        <a:pt x="59" y="23"/>
                      </a:lnTo>
                      <a:lnTo>
                        <a:pt x="59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2" name="Freeform 1699"/>
                <p:cNvSpPr>
                  <a:spLocks/>
                </p:cNvSpPr>
                <p:nvPr/>
              </p:nvSpPr>
              <p:spPr bwMode="auto">
                <a:xfrm>
                  <a:off x="2110" y="1826"/>
                  <a:ext cx="30" cy="15"/>
                </a:xfrm>
                <a:custGeom>
                  <a:avLst/>
                  <a:gdLst>
                    <a:gd name="T0" fmla="*/ 59 w 59"/>
                    <a:gd name="T1" fmla="*/ 0 h 30"/>
                    <a:gd name="T2" fmla="*/ 59 w 59"/>
                    <a:gd name="T3" fmla="*/ 0 h 30"/>
                    <a:gd name="T4" fmla="*/ 44 w 59"/>
                    <a:gd name="T5" fmla="*/ 30 h 30"/>
                    <a:gd name="T6" fmla="*/ 44 w 59"/>
                    <a:gd name="T7" fmla="*/ 30 h 30"/>
                    <a:gd name="T8" fmla="*/ 0 w 59"/>
                    <a:gd name="T9" fmla="*/ 15 h 30"/>
                    <a:gd name="T10" fmla="*/ 59 w 59"/>
                    <a:gd name="T11" fmla="*/ 0 h 30"/>
                    <a:gd name="T12" fmla="*/ 59 w 5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44" y="30"/>
                      </a:lnTo>
                      <a:lnTo>
                        <a:pt x="44" y="30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3" name="Freeform 1700"/>
                <p:cNvSpPr>
                  <a:spLocks/>
                </p:cNvSpPr>
                <p:nvPr/>
              </p:nvSpPr>
              <p:spPr bwMode="auto">
                <a:xfrm>
                  <a:off x="2110" y="1826"/>
                  <a:ext cx="30" cy="15"/>
                </a:xfrm>
                <a:custGeom>
                  <a:avLst/>
                  <a:gdLst>
                    <a:gd name="T0" fmla="*/ 59 w 59"/>
                    <a:gd name="T1" fmla="*/ 0 h 30"/>
                    <a:gd name="T2" fmla="*/ 59 w 59"/>
                    <a:gd name="T3" fmla="*/ 0 h 30"/>
                    <a:gd name="T4" fmla="*/ 44 w 59"/>
                    <a:gd name="T5" fmla="*/ 30 h 30"/>
                    <a:gd name="T6" fmla="*/ 44 w 59"/>
                    <a:gd name="T7" fmla="*/ 30 h 30"/>
                    <a:gd name="T8" fmla="*/ 0 w 59"/>
                    <a:gd name="T9" fmla="*/ 15 h 30"/>
                    <a:gd name="T10" fmla="*/ 59 w 59"/>
                    <a:gd name="T11" fmla="*/ 0 h 30"/>
                    <a:gd name="T12" fmla="*/ 59 w 5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3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44" y="30"/>
                      </a:lnTo>
                      <a:lnTo>
                        <a:pt x="44" y="30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4" name="Freeform 1701"/>
                <p:cNvSpPr>
                  <a:spLocks/>
                </p:cNvSpPr>
                <p:nvPr/>
              </p:nvSpPr>
              <p:spPr bwMode="auto">
                <a:xfrm>
                  <a:off x="2107" y="1841"/>
                  <a:ext cx="22" cy="8"/>
                </a:xfrm>
                <a:custGeom>
                  <a:avLst/>
                  <a:gdLst>
                    <a:gd name="T0" fmla="*/ 44 w 44"/>
                    <a:gd name="T1" fmla="*/ 15 h 15"/>
                    <a:gd name="T2" fmla="*/ 44 w 44"/>
                    <a:gd name="T3" fmla="*/ 15 h 15"/>
                    <a:gd name="T4" fmla="*/ 0 w 44"/>
                    <a:gd name="T5" fmla="*/ 0 h 15"/>
                    <a:gd name="T6" fmla="*/ 0 w 44"/>
                    <a:gd name="T7" fmla="*/ 0 h 15"/>
                    <a:gd name="T8" fmla="*/ 0 w 44"/>
                    <a:gd name="T9" fmla="*/ 0 h 15"/>
                    <a:gd name="T10" fmla="*/ 44 w 44"/>
                    <a:gd name="T11" fmla="*/ 15 h 15"/>
                    <a:gd name="T12" fmla="*/ 44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5" name="Freeform 1702"/>
                <p:cNvSpPr>
                  <a:spLocks/>
                </p:cNvSpPr>
                <p:nvPr/>
              </p:nvSpPr>
              <p:spPr bwMode="auto">
                <a:xfrm>
                  <a:off x="2107" y="1841"/>
                  <a:ext cx="22" cy="8"/>
                </a:xfrm>
                <a:custGeom>
                  <a:avLst/>
                  <a:gdLst>
                    <a:gd name="T0" fmla="*/ 44 w 44"/>
                    <a:gd name="T1" fmla="*/ 15 h 15"/>
                    <a:gd name="T2" fmla="*/ 44 w 44"/>
                    <a:gd name="T3" fmla="*/ 15 h 15"/>
                    <a:gd name="T4" fmla="*/ 0 w 44"/>
                    <a:gd name="T5" fmla="*/ 0 h 15"/>
                    <a:gd name="T6" fmla="*/ 0 w 44"/>
                    <a:gd name="T7" fmla="*/ 0 h 15"/>
                    <a:gd name="T8" fmla="*/ 0 w 44"/>
                    <a:gd name="T9" fmla="*/ 0 h 15"/>
                    <a:gd name="T10" fmla="*/ 44 w 44"/>
                    <a:gd name="T11" fmla="*/ 15 h 15"/>
                    <a:gd name="T12" fmla="*/ 44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6" name="Freeform 1703"/>
                <p:cNvSpPr>
                  <a:spLocks/>
                </p:cNvSpPr>
                <p:nvPr/>
              </p:nvSpPr>
              <p:spPr bwMode="auto">
                <a:xfrm>
                  <a:off x="2107" y="1841"/>
                  <a:ext cx="22" cy="11"/>
                </a:xfrm>
                <a:custGeom>
                  <a:avLst/>
                  <a:gdLst>
                    <a:gd name="T0" fmla="*/ 44 w 44"/>
                    <a:gd name="T1" fmla="*/ 15 h 22"/>
                    <a:gd name="T2" fmla="*/ 44 w 44"/>
                    <a:gd name="T3" fmla="*/ 15 h 22"/>
                    <a:gd name="T4" fmla="*/ 44 w 44"/>
                    <a:gd name="T5" fmla="*/ 22 h 22"/>
                    <a:gd name="T6" fmla="*/ 44 w 44"/>
                    <a:gd name="T7" fmla="*/ 22 h 22"/>
                    <a:gd name="T8" fmla="*/ 0 w 44"/>
                    <a:gd name="T9" fmla="*/ 0 h 22"/>
                    <a:gd name="T10" fmla="*/ 44 w 44"/>
                    <a:gd name="T11" fmla="*/ 15 h 22"/>
                    <a:gd name="T12" fmla="*/ 44 w 44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44" y="22"/>
                      </a:lnTo>
                      <a:lnTo>
                        <a:pt x="44" y="22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7" name="Freeform 1704"/>
                <p:cNvSpPr>
                  <a:spLocks/>
                </p:cNvSpPr>
                <p:nvPr/>
              </p:nvSpPr>
              <p:spPr bwMode="auto">
                <a:xfrm>
                  <a:off x="2107" y="1841"/>
                  <a:ext cx="22" cy="11"/>
                </a:xfrm>
                <a:custGeom>
                  <a:avLst/>
                  <a:gdLst>
                    <a:gd name="T0" fmla="*/ 44 w 44"/>
                    <a:gd name="T1" fmla="*/ 15 h 22"/>
                    <a:gd name="T2" fmla="*/ 44 w 44"/>
                    <a:gd name="T3" fmla="*/ 15 h 22"/>
                    <a:gd name="T4" fmla="*/ 44 w 44"/>
                    <a:gd name="T5" fmla="*/ 22 h 22"/>
                    <a:gd name="T6" fmla="*/ 44 w 44"/>
                    <a:gd name="T7" fmla="*/ 22 h 22"/>
                    <a:gd name="T8" fmla="*/ 0 w 44"/>
                    <a:gd name="T9" fmla="*/ 0 h 22"/>
                    <a:gd name="T10" fmla="*/ 44 w 44"/>
                    <a:gd name="T11" fmla="*/ 15 h 22"/>
                    <a:gd name="T12" fmla="*/ 44 w 44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44" y="22"/>
                      </a:lnTo>
                      <a:lnTo>
                        <a:pt x="44" y="22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8" name="Freeform 1705"/>
                <p:cNvSpPr>
                  <a:spLocks/>
                </p:cNvSpPr>
                <p:nvPr/>
              </p:nvSpPr>
              <p:spPr bwMode="auto">
                <a:xfrm>
                  <a:off x="2107" y="1841"/>
                  <a:ext cx="22" cy="8"/>
                </a:xfrm>
                <a:custGeom>
                  <a:avLst/>
                  <a:gdLst>
                    <a:gd name="T0" fmla="*/ 44 w 44"/>
                    <a:gd name="T1" fmla="*/ 15 h 15"/>
                    <a:gd name="T2" fmla="*/ 44 w 44"/>
                    <a:gd name="T3" fmla="*/ 15 h 15"/>
                    <a:gd name="T4" fmla="*/ 0 w 44"/>
                    <a:gd name="T5" fmla="*/ 0 h 15"/>
                    <a:gd name="T6" fmla="*/ 0 w 44"/>
                    <a:gd name="T7" fmla="*/ 0 h 15"/>
                    <a:gd name="T8" fmla="*/ 0 w 44"/>
                    <a:gd name="T9" fmla="*/ 0 h 15"/>
                    <a:gd name="T10" fmla="*/ 44 w 44"/>
                    <a:gd name="T11" fmla="*/ 15 h 15"/>
                    <a:gd name="T12" fmla="*/ 44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9" name="Freeform 1706"/>
                <p:cNvSpPr>
                  <a:spLocks/>
                </p:cNvSpPr>
                <p:nvPr/>
              </p:nvSpPr>
              <p:spPr bwMode="auto">
                <a:xfrm>
                  <a:off x="2107" y="1841"/>
                  <a:ext cx="22" cy="8"/>
                </a:xfrm>
                <a:custGeom>
                  <a:avLst/>
                  <a:gdLst>
                    <a:gd name="T0" fmla="*/ 44 w 44"/>
                    <a:gd name="T1" fmla="*/ 15 h 15"/>
                    <a:gd name="T2" fmla="*/ 44 w 44"/>
                    <a:gd name="T3" fmla="*/ 15 h 15"/>
                    <a:gd name="T4" fmla="*/ 0 w 44"/>
                    <a:gd name="T5" fmla="*/ 0 h 15"/>
                    <a:gd name="T6" fmla="*/ 0 w 44"/>
                    <a:gd name="T7" fmla="*/ 0 h 15"/>
                    <a:gd name="T8" fmla="*/ 0 w 44"/>
                    <a:gd name="T9" fmla="*/ 0 h 15"/>
                    <a:gd name="T10" fmla="*/ 44 w 44"/>
                    <a:gd name="T11" fmla="*/ 15 h 15"/>
                    <a:gd name="T12" fmla="*/ 44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0" name="Freeform 1707"/>
                <p:cNvSpPr>
                  <a:spLocks/>
                </p:cNvSpPr>
                <p:nvPr/>
              </p:nvSpPr>
              <p:spPr bwMode="auto">
                <a:xfrm>
                  <a:off x="2107" y="1841"/>
                  <a:ext cx="22" cy="11"/>
                </a:xfrm>
                <a:custGeom>
                  <a:avLst/>
                  <a:gdLst>
                    <a:gd name="T0" fmla="*/ 44 w 44"/>
                    <a:gd name="T1" fmla="*/ 15 h 22"/>
                    <a:gd name="T2" fmla="*/ 44 w 44"/>
                    <a:gd name="T3" fmla="*/ 15 h 22"/>
                    <a:gd name="T4" fmla="*/ 44 w 44"/>
                    <a:gd name="T5" fmla="*/ 22 h 22"/>
                    <a:gd name="T6" fmla="*/ 44 w 44"/>
                    <a:gd name="T7" fmla="*/ 22 h 22"/>
                    <a:gd name="T8" fmla="*/ 0 w 44"/>
                    <a:gd name="T9" fmla="*/ 0 h 22"/>
                    <a:gd name="T10" fmla="*/ 44 w 44"/>
                    <a:gd name="T11" fmla="*/ 15 h 22"/>
                    <a:gd name="T12" fmla="*/ 44 w 44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44" y="22"/>
                      </a:lnTo>
                      <a:lnTo>
                        <a:pt x="44" y="22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1" name="Freeform 1708"/>
                <p:cNvSpPr>
                  <a:spLocks/>
                </p:cNvSpPr>
                <p:nvPr/>
              </p:nvSpPr>
              <p:spPr bwMode="auto">
                <a:xfrm>
                  <a:off x="2107" y="1841"/>
                  <a:ext cx="22" cy="11"/>
                </a:xfrm>
                <a:custGeom>
                  <a:avLst/>
                  <a:gdLst>
                    <a:gd name="T0" fmla="*/ 44 w 44"/>
                    <a:gd name="T1" fmla="*/ 15 h 22"/>
                    <a:gd name="T2" fmla="*/ 44 w 44"/>
                    <a:gd name="T3" fmla="*/ 15 h 22"/>
                    <a:gd name="T4" fmla="*/ 44 w 44"/>
                    <a:gd name="T5" fmla="*/ 22 h 22"/>
                    <a:gd name="T6" fmla="*/ 44 w 44"/>
                    <a:gd name="T7" fmla="*/ 22 h 22"/>
                    <a:gd name="T8" fmla="*/ 0 w 44"/>
                    <a:gd name="T9" fmla="*/ 0 h 22"/>
                    <a:gd name="T10" fmla="*/ 44 w 44"/>
                    <a:gd name="T11" fmla="*/ 15 h 22"/>
                    <a:gd name="T12" fmla="*/ 44 w 44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44" y="22"/>
                      </a:lnTo>
                      <a:lnTo>
                        <a:pt x="44" y="22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2" name="Freeform 1709"/>
                <p:cNvSpPr>
                  <a:spLocks/>
                </p:cNvSpPr>
                <p:nvPr/>
              </p:nvSpPr>
              <p:spPr bwMode="auto">
                <a:xfrm>
                  <a:off x="2099" y="1849"/>
                  <a:ext cx="30" cy="11"/>
                </a:xfrm>
                <a:custGeom>
                  <a:avLst/>
                  <a:gdLst>
                    <a:gd name="T0" fmla="*/ 59 w 59"/>
                    <a:gd name="T1" fmla="*/ 22 h 22"/>
                    <a:gd name="T2" fmla="*/ 59 w 59"/>
                    <a:gd name="T3" fmla="*/ 22 h 22"/>
                    <a:gd name="T4" fmla="*/ 0 w 59"/>
                    <a:gd name="T5" fmla="*/ 14 h 22"/>
                    <a:gd name="T6" fmla="*/ 0 w 59"/>
                    <a:gd name="T7" fmla="*/ 14 h 22"/>
                    <a:gd name="T8" fmla="*/ 8 w 59"/>
                    <a:gd name="T9" fmla="*/ 0 h 22"/>
                    <a:gd name="T10" fmla="*/ 59 w 59"/>
                    <a:gd name="T11" fmla="*/ 22 h 22"/>
                    <a:gd name="T12" fmla="*/ 59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22"/>
                      </a:moveTo>
                      <a:lnTo>
                        <a:pt x="59" y="22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8" y="0"/>
                      </a:lnTo>
                      <a:lnTo>
                        <a:pt x="59" y="22"/>
                      </a:lnTo>
                      <a:lnTo>
                        <a:pt x="59" y="2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3" name="Freeform 1710"/>
                <p:cNvSpPr>
                  <a:spLocks/>
                </p:cNvSpPr>
                <p:nvPr/>
              </p:nvSpPr>
              <p:spPr bwMode="auto">
                <a:xfrm>
                  <a:off x="2099" y="1849"/>
                  <a:ext cx="30" cy="11"/>
                </a:xfrm>
                <a:custGeom>
                  <a:avLst/>
                  <a:gdLst>
                    <a:gd name="T0" fmla="*/ 59 w 59"/>
                    <a:gd name="T1" fmla="*/ 22 h 22"/>
                    <a:gd name="T2" fmla="*/ 59 w 59"/>
                    <a:gd name="T3" fmla="*/ 22 h 22"/>
                    <a:gd name="T4" fmla="*/ 0 w 59"/>
                    <a:gd name="T5" fmla="*/ 14 h 22"/>
                    <a:gd name="T6" fmla="*/ 0 w 59"/>
                    <a:gd name="T7" fmla="*/ 14 h 22"/>
                    <a:gd name="T8" fmla="*/ 8 w 59"/>
                    <a:gd name="T9" fmla="*/ 0 h 22"/>
                    <a:gd name="T10" fmla="*/ 59 w 59"/>
                    <a:gd name="T11" fmla="*/ 22 h 22"/>
                    <a:gd name="T12" fmla="*/ 59 w 59"/>
                    <a:gd name="T1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22"/>
                      </a:moveTo>
                      <a:lnTo>
                        <a:pt x="59" y="22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8" y="0"/>
                      </a:lnTo>
                      <a:lnTo>
                        <a:pt x="59" y="22"/>
                      </a:lnTo>
                      <a:lnTo>
                        <a:pt x="59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4" name="Freeform 1711"/>
                <p:cNvSpPr>
                  <a:spLocks/>
                </p:cNvSpPr>
                <p:nvPr/>
              </p:nvSpPr>
              <p:spPr bwMode="auto">
                <a:xfrm>
                  <a:off x="2099" y="1856"/>
                  <a:ext cx="30" cy="11"/>
                </a:xfrm>
                <a:custGeom>
                  <a:avLst/>
                  <a:gdLst>
                    <a:gd name="T0" fmla="*/ 59 w 59"/>
                    <a:gd name="T1" fmla="*/ 8 h 23"/>
                    <a:gd name="T2" fmla="*/ 59 w 59"/>
                    <a:gd name="T3" fmla="*/ 8 h 23"/>
                    <a:gd name="T4" fmla="*/ 51 w 59"/>
                    <a:gd name="T5" fmla="*/ 23 h 23"/>
                    <a:gd name="T6" fmla="*/ 51 w 59"/>
                    <a:gd name="T7" fmla="*/ 23 h 23"/>
                    <a:gd name="T8" fmla="*/ 0 w 59"/>
                    <a:gd name="T9" fmla="*/ 0 h 23"/>
                    <a:gd name="T10" fmla="*/ 59 w 59"/>
                    <a:gd name="T11" fmla="*/ 8 h 23"/>
                    <a:gd name="T12" fmla="*/ 59 w 59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3">
                      <a:moveTo>
                        <a:pt x="59" y="8"/>
                      </a:moveTo>
                      <a:lnTo>
                        <a:pt x="59" y="8"/>
                      </a:lnTo>
                      <a:lnTo>
                        <a:pt x="51" y="23"/>
                      </a:lnTo>
                      <a:lnTo>
                        <a:pt x="51" y="23"/>
                      </a:lnTo>
                      <a:lnTo>
                        <a:pt x="0" y="0"/>
                      </a:lnTo>
                      <a:lnTo>
                        <a:pt x="59" y="8"/>
                      </a:lnTo>
                      <a:lnTo>
                        <a:pt x="59" y="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5" name="Freeform 1712"/>
                <p:cNvSpPr>
                  <a:spLocks/>
                </p:cNvSpPr>
                <p:nvPr/>
              </p:nvSpPr>
              <p:spPr bwMode="auto">
                <a:xfrm>
                  <a:off x="2099" y="1856"/>
                  <a:ext cx="30" cy="11"/>
                </a:xfrm>
                <a:custGeom>
                  <a:avLst/>
                  <a:gdLst>
                    <a:gd name="T0" fmla="*/ 59 w 59"/>
                    <a:gd name="T1" fmla="*/ 8 h 23"/>
                    <a:gd name="T2" fmla="*/ 59 w 59"/>
                    <a:gd name="T3" fmla="*/ 8 h 23"/>
                    <a:gd name="T4" fmla="*/ 51 w 59"/>
                    <a:gd name="T5" fmla="*/ 23 h 23"/>
                    <a:gd name="T6" fmla="*/ 51 w 59"/>
                    <a:gd name="T7" fmla="*/ 23 h 23"/>
                    <a:gd name="T8" fmla="*/ 0 w 59"/>
                    <a:gd name="T9" fmla="*/ 0 h 23"/>
                    <a:gd name="T10" fmla="*/ 59 w 59"/>
                    <a:gd name="T11" fmla="*/ 8 h 23"/>
                    <a:gd name="T12" fmla="*/ 59 w 59"/>
                    <a:gd name="T13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3">
                      <a:moveTo>
                        <a:pt x="59" y="8"/>
                      </a:moveTo>
                      <a:lnTo>
                        <a:pt x="59" y="8"/>
                      </a:lnTo>
                      <a:lnTo>
                        <a:pt x="51" y="23"/>
                      </a:lnTo>
                      <a:lnTo>
                        <a:pt x="51" y="23"/>
                      </a:lnTo>
                      <a:lnTo>
                        <a:pt x="0" y="0"/>
                      </a:lnTo>
                      <a:lnTo>
                        <a:pt x="59" y="8"/>
                      </a:lnTo>
                      <a:lnTo>
                        <a:pt x="59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6" name="Freeform 1713"/>
                <p:cNvSpPr>
                  <a:spLocks/>
                </p:cNvSpPr>
                <p:nvPr/>
              </p:nvSpPr>
              <p:spPr bwMode="auto">
                <a:xfrm>
                  <a:off x="2036" y="1995"/>
                  <a:ext cx="30" cy="12"/>
                </a:xfrm>
                <a:custGeom>
                  <a:avLst/>
                  <a:gdLst>
                    <a:gd name="T0" fmla="*/ 59 w 59"/>
                    <a:gd name="T1" fmla="*/ 23 h 23"/>
                    <a:gd name="T2" fmla="*/ 59 w 59"/>
                    <a:gd name="T3" fmla="*/ 23 h 23"/>
                    <a:gd name="T4" fmla="*/ 0 w 59"/>
                    <a:gd name="T5" fmla="*/ 23 h 23"/>
                    <a:gd name="T6" fmla="*/ 0 w 59"/>
                    <a:gd name="T7" fmla="*/ 23 h 23"/>
                    <a:gd name="T8" fmla="*/ 7 w 59"/>
                    <a:gd name="T9" fmla="*/ 0 h 23"/>
                    <a:gd name="T10" fmla="*/ 59 w 59"/>
                    <a:gd name="T11" fmla="*/ 23 h 23"/>
                    <a:gd name="T12" fmla="*/ 59 w 59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3">
                      <a:moveTo>
                        <a:pt x="59" y="23"/>
                      </a:moveTo>
                      <a:lnTo>
                        <a:pt x="59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7" y="0"/>
                      </a:lnTo>
                      <a:lnTo>
                        <a:pt x="59" y="23"/>
                      </a:lnTo>
                      <a:lnTo>
                        <a:pt x="59" y="23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7" name="Freeform 1714"/>
                <p:cNvSpPr>
                  <a:spLocks/>
                </p:cNvSpPr>
                <p:nvPr/>
              </p:nvSpPr>
              <p:spPr bwMode="auto">
                <a:xfrm>
                  <a:off x="2036" y="1995"/>
                  <a:ext cx="30" cy="12"/>
                </a:xfrm>
                <a:custGeom>
                  <a:avLst/>
                  <a:gdLst>
                    <a:gd name="T0" fmla="*/ 59 w 59"/>
                    <a:gd name="T1" fmla="*/ 23 h 23"/>
                    <a:gd name="T2" fmla="*/ 59 w 59"/>
                    <a:gd name="T3" fmla="*/ 23 h 23"/>
                    <a:gd name="T4" fmla="*/ 0 w 59"/>
                    <a:gd name="T5" fmla="*/ 23 h 23"/>
                    <a:gd name="T6" fmla="*/ 0 w 59"/>
                    <a:gd name="T7" fmla="*/ 23 h 23"/>
                    <a:gd name="T8" fmla="*/ 7 w 59"/>
                    <a:gd name="T9" fmla="*/ 0 h 23"/>
                    <a:gd name="T10" fmla="*/ 59 w 59"/>
                    <a:gd name="T11" fmla="*/ 23 h 23"/>
                    <a:gd name="T12" fmla="*/ 59 w 59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3">
                      <a:moveTo>
                        <a:pt x="59" y="23"/>
                      </a:moveTo>
                      <a:lnTo>
                        <a:pt x="59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7" y="0"/>
                      </a:lnTo>
                      <a:lnTo>
                        <a:pt x="59" y="23"/>
                      </a:lnTo>
                      <a:lnTo>
                        <a:pt x="59" y="23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8" name="Freeform 1715"/>
                <p:cNvSpPr>
                  <a:spLocks/>
                </p:cNvSpPr>
                <p:nvPr/>
              </p:nvSpPr>
              <p:spPr bwMode="auto">
                <a:xfrm>
                  <a:off x="2036" y="2007"/>
                  <a:ext cx="30" cy="7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1 w 59"/>
                    <a:gd name="T5" fmla="*/ 15 h 15"/>
                    <a:gd name="T6" fmla="*/ 51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9" name="Freeform 1716"/>
                <p:cNvSpPr>
                  <a:spLocks/>
                </p:cNvSpPr>
                <p:nvPr/>
              </p:nvSpPr>
              <p:spPr bwMode="auto">
                <a:xfrm>
                  <a:off x="2036" y="2007"/>
                  <a:ext cx="30" cy="7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1 w 59"/>
                    <a:gd name="T5" fmla="*/ 15 h 15"/>
                    <a:gd name="T6" fmla="*/ 51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0" name="Freeform 1717"/>
                <p:cNvSpPr>
                  <a:spLocks/>
                </p:cNvSpPr>
                <p:nvPr/>
              </p:nvSpPr>
              <p:spPr bwMode="auto">
                <a:xfrm>
                  <a:off x="2036" y="2014"/>
                  <a:ext cx="23" cy="8"/>
                </a:xfrm>
                <a:custGeom>
                  <a:avLst/>
                  <a:gdLst>
                    <a:gd name="T0" fmla="*/ 44 w 44"/>
                    <a:gd name="T1" fmla="*/ 15 h 15"/>
                    <a:gd name="T2" fmla="*/ 44 w 44"/>
                    <a:gd name="T3" fmla="*/ 15 h 15"/>
                    <a:gd name="T4" fmla="*/ 0 w 44"/>
                    <a:gd name="T5" fmla="*/ 0 h 15"/>
                    <a:gd name="T6" fmla="*/ 0 w 44"/>
                    <a:gd name="T7" fmla="*/ 0 h 15"/>
                    <a:gd name="T8" fmla="*/ 0 w 44"/>
                    <a:gd name="T9" fmla="*/ 0 h 15"/>
                    <a:gd name="T10" fmla="*/ 44 w 44"/>
                    <a:gd name="T11" fmla="*/ 15 h 15"/>
                    <a:gd name="T12" fmla="*/ 44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1" name="Freeform 1718"/>
                <p:cNvSpPr>
                  <a:spLocks/>
                </p:cNvSpPr>
                <p:nvPr/>
              </p:nvSpPr>
              <p:spPr bwMode="auto">
                <a:xfrm>
                  <a:off x="2036" y="2014"/>
                  <a:ext cx="23" cy="8"/>
                </a:xfrm>
                <a:custGeom>
                  <a:avLst/>
                  <a:gdLst>
                    <a:gd name="T0" fmla="*/ 44 w 44"/>
                    <a:gd name="T1" fmla="*/ 15 h 15"/>
                    <a:gd name="T2" fmla="*/ 44 w 44"/>
                    <a:gd name="T3" fmla="*/ 15 h 15"/>
                    <a:gd name="T4" fmla="*/ 0 w 44"/>
                    <a:gd name="T5" fmla="*/ 0 h 15"/>
                    <a:gd name="T6" fmla="*/ 0 w 44"/>
                    <a:gd name="T7" fmla="*/ 0 h 15"/>
                    <a:gd name="T8" fmla="*/ 0 w 44"/>
                    <a:gd name="T9" fmla="*/ 0 h 15"/>
                    <a:gd name="T10" fmla="*/ 44 w 44"/>
                    <a:gd name="T11" fmla="*/ 15 h 15"/>
                    <a:gd name="T12" fmla="*/ 44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2" name="Freeform 1719"/>
                <p:cNvSpPr>
                  <a:spLocks/>
                </p:cNvSpPr>
                <p:nvPr/>
              </p:nvSpPr>
              <p:spPr bwMode="auto">
                <a:xfrm>
                  <a:off x="2036" y="2014"/>
                  <a:ext cx="23" cy="11"/>
                </a:xfrm>
                <a:custGeom>
                  <a:avLst/>
                  <a:gdLst>
                    <a:gd name="T0" fmla="*/ 44 w 44"/>
                    <a:gd name="T1" fmla="*/ 15 h 22"/>
                    <a:gd name="T2" fmla="*/ 44 w 44"/>
                    <a:gd name="T3" fmla="*/ 15 h 22"/>
                    <a:gd name="T4" fmla="*/ 37 w 44"/>
                    <a:gd name="T5" fmla="*/ 22 h 22"/>
                    <a:gd name="T6" fmla="*/ 37 w 44"/>
                    <a:gd name="T7" fmla="*/ 22 h 22"/>
                    <a:gd name="T8" fmla="*/ 0 w 44"/>
                    <a:gd name="T9" fmla="*/ 0 h 22"/>
                    <a:gd name="T10" fmla="*/ 44 w 44"/>
                    <a:gd name="T11" fmla="*/ 15 h 22"/>
                    <a:gd name="T12" fmla="*/ 44 w 44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3" name="Freeform 1720"/>
                <p:cNvSpPr>
                  <a:spLocks/>
                </p:cNvSpPr>
                <p:nvPr/>
              </p:nvSpPr>
              <p:spPr bwMode="auto">
                <a:xfrm>
                  <a:off x="2036" y="2014"/>
                  <a:ext cx="23" cy="11"/>
                </a:xfrm>
                <a:custGeom>
                  <a:avLst/>
                  <a:gdLst>
                    <a:gd name="T0" fmla="*/ 44 w 44"/>
                    <a:gd name="T1" fmla="*/ 15 h 22"/>
                    <a:gd name="T2" fmla="*/ 44 w 44"/>
                    <a:gd name="T3" fmla="*/ 15 h 22"/>
                    <a:gd name="T4" fmla="*/ 37 w 44"/>
                    <a:gd name="T5" fmla="*/ 22 h 22"/>
                    <a:gd name="T6" fmla="*/ 37 w 44"/>
                    <a:gd name="T7" fmla="*/ 22 h 22"/>
                    <a:gd name="T8" fmla="*/ 0 w 44"/>
                    <a:gd name="T9" fmla="*/ 0 h 22"/>
                    <a:gd name="T10" fmla="*/ 44 w 44"/>
                    <a:gd name="T11" fmla="*/ 15 h 22"/>
                    <a:gd name="T12" fmla="*/ 44 w 44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4" name="Freeform 1721"/>
                <p:cNvSpPr>
                  <a:spLocks/>
                </p:cNvSpPr>
                <p:nvPr/>
              </p:nvSpPr>
              <p:spPr bwMode="auto">
                <a:xfrm>
                  <a:off x="2036" y="2014"/>
                  <a:ext cx="23" cy="8"/>
                </a:xfrm>
                <a:custGeom>
                  <a:avLst/>
                  <a:gdLst>
                    <a:gd name="T0" fmla="*/ 44 w 44"/>
                    <a:gd name="T1" fmla="*/ 15 h 15"/>
                    <a:gd name="T2" fmla="*/ 44 w 44"/>
                    <a:gd name="T3" fmla="*/ 15 h 15"/>
                    <a:gd name="T4" fmla="*/ 0 w 44"/>
                    <a:gd name="T5" fmla="*/ 0 h 15"/>
                    <a:gd name="T6" fmla="*/ 0 w 44"/>
                    <a:gd name="T7" fmla="*/ 0 h 15"/>
                    <a:gd name="T8" fmla="*/ 0 w 44"/>
                    <a:gd name="T9" fmla="*/ 0 h 15"/>
                    <a:gd name="T10" fmla="*/ 44 w 44"/>
                    <a:gd name="T11" fmla="*/ 15 h 15"/>
                    <a:gd name="T12" fmla="*/ 44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5" name="Freeform 1722"/>
                <p:cNvSpPr>
                  <a:spLocks/>
                </p:cNvSpPr>
                <p:nvPr/>
              </p:nvSpPr>
              <p:spPr bwMode="auto">
                <a:xfrm>
                  <a:off x="2036" y="2014"/>
                  <a:ext cx="23" cy="8"/>
                </a:xfrm>
                <a:custGeom>
                  <a:avLst/>
                  <a:gdLst>
                    <a:gd name="T0" fmla="*/ 44 w 44"/>
                    <a:gd name="T1" fmla="*/ 15 h 15"/>
                    <a:gd name="T2" fmla="*/ 44 w 44"/>
                    <a:gd name="T3" fmla="*/ 15 h 15"/>
                    <a:gd name="T4" fmla="*/ 0 w 44"/>
                    <a:gd name="T5" fmla="*/ 0 h 15"/>
                    <a:gd name="T6" fmla="*/ 0 w 44"/>
                    <a:gd name="T7" fmla="*/ 0 h 15"/>
                    <a:gd name="T8" fmla="*/ 0 w 44"/>
                    <a:gd name="T9" fmla="*/ 0 h 15"/>
                    <a:gd name="T10" fmla="*/ 44 w 44"/>
                    <a:gd name="T11" fmla="*/ 15 h 15"/>
                    <a:gd name="T12" fmla="*/ 44 w 44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6" name="Freeform 1723"/>
                <p:cNvSpPr>
                  <a:spLocks/>
                </p:cNvSpPr>
                <p:nvPr/>
              </p:nvSpPr>
              <p:spPr bwMode="auto">
                <a:xfrm>
                  <a:off x="2036" y="2014"/>
                  <a:ext cx="23" cy="11"/>
                </a:xfrm>
                <a:custGeom>
                  <a:avLst/>
                  <a:gdLst>
                    <a:gd name="T0" fmla="*/ 44 w 44"/>
                    <a:gd name="T1" fmla="*/ 15 h 22"/>
                    <a:gd name="T2" fmla="*/ 44 w 44"/>
                    <a:gd name="T3" fmla="*/ 15 h 22"/>
                    <a:gd name="T4" fmla="*/ 37 w 44"/>
                    <a:gd name="T5" fmla="*/ 22 h 22"/>
                    <a:gd name="T6" fmla="*/ 37 w 44"/>
                    <a:gd name="T7" fmla="*/ 22 h 22"/>
                    <a:gd name="T8" fmla="*/ 0 w 44"/>
                    <a:gd name="T9" fmla="*/ 0 h 22"/>
                    <a:gd name="T10" fmla="*/ 44 w 44"/>
                    <a:gd name="T11" fmla="*/ 15 h 22"/>
                    <a:gd name="T12" fmla="*/ 44 w 44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7" name="Freeform 1724"/>
                <p:cNvSpPr>
                  <a:spLocks/>
                </p:cNvSpPr>
                <p:nvPr/>
              </p:nvSpPr>
              <p:spPr bwMode="auto">
                <a:xfrm>
                  <a:off x="2036" y="2014"/>
                  <a:ext cx="23" cy="11"/>
                </a:xfrm>
                <a:custGeom>
                  <a:avLst/>
                  <a:gdLst>
                    <a:gd name="T0" fmla="*/ 44 w 44"/>
                    <a:gd name="T1" fmla="*/ 15 h 22"/>
                    <a:gd name="T2" fmla="*/ 44 w 44"/>
                    <a:gd name="T3" fmla="*/ 15 h 22"/>
                    <a:gd name="T4" fmla="*/ 37 w 44"/>
                    <a:gd name="T5" fmla="*/ 22 h 22"/>
                    <a:gd name="T6" fmla="*/ 37 w 44"/>
                    <a:gd name="T7" fmla="*/ 22 h 22"/>
                    <a:gd name="T8" fmla="*/ 0 w 44"/>
                    <a:gd name="T9" fmla="*/ 0 h 22"/>
                    <a:gd name="T10" fmla="*/ 44 w 44"/>
                    <a:gd name="T11" fmla="*/ 15 h 22"/>
                    <a:gd name="T12" fmla="*/ 44 w 44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15"/>
                      </a:moveTo>
                      <a:lnTo>
                        <a:pt x="44" y="15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0"/>
                      </a:lnTo>
                      <a:lnTo>
                        <a:pt x="44" y="15"/>
                      </a:lnTo>
                      <a:lnTo>
                        <a:pt x="44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8" name="Freeform 1725"/>
                <p:cNvSpPr>
                  <a:spLocks/>
                </p:cNvSpPr>
                <p:nvPr/>
              </p:nvSpPr>
              <p:spPr bwMode="auto">
                <a:xfrm>
                  <a:off x="2022" y="2022"/>
                  <a:ext cx="33" cy="19"/>
                </a:xfrm>
                <a:custGeom>
                  <a:avLst/>
                  <a:gdLst>
                    <a:gd name="T0" fmla="*/ 66 w 66"/>
                    <a:gd name="T1" fmla="*/ 22 h 37"/>
                    <a:gd name="T2" fmla="*/ 66 w 66"/>
                    <a:gd name="T3" fmla="*/ 22 h 37"/>
                    <a:gd name="T4" fmla="*/ 0 w 66"/>
                    <a:gd name="T5" fmla="*/ 37 h 37"/>
                    <a:gd name="T6" fmla="*/ 0 w 66"/>
                    <a:gd name="T7" fmla="*/ 37 h 37"/>
                    <a:gd name="T8" fmla="*/ 15 w 66"/>
                    <a:gd name="T9" fmla="*/ 0 h 37"/>
                    <a:gd name="T10" fmla="*/ 66 w 66"/>
                    <a:gd name="T11" fmla="*/ 22 h 37"/>
                    <a:gd name="T12" fmla="*/ 66 w 66"/>
                    <a:gd name="T13" fmla="*/ 2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66" y="22"/>
                      </a:moveTo>
                      <a:lnTo>
                        <a:pt x="66" y="22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5" y="0"/>
                      </a:lnTo>
                      <a:lnTo>
                        <a:pt x="66" y="22"/>
                      </a:lnTo>
                      <a:lnTo>
                        <a:pt x="66" y="22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9" name="Freeform 1726"/>
                <p:cNvSpPr>
                  <a:spLocks/>
                </p:cNvSpPr>
                <p:nvPr/>
              </p:nvSpPr>
              <p:spPr bwMode="auto">
                <a:xfrm>
                  <a:off x="2022" y="2022"/>
                  <a:ext cx="33" cy="19"/>
                </a:xfrm>
                <a:custGeom>
                  <a:avLst/>
                  <a:gdLst>
                    <a:gd name="T0" fmla="*/ 66 w 66"/>
                    <a:gd name="T1" fmla="*/ 22 h 37"/>
                    <a:gd name="T2" fmla="*/ 66 w 66"/>
                    <a:gd name="T3" fmla="*/ 22 h 37"/>
                    <a:gd name="T4" fmla="*/ 0 w 66"/>
                    <a:gd name="T5" fmla="*/ 37 h 37"/>
                    <a:gd name="T6" fmla="*/ 0 w 66"/>
                    <a:gd name="T7" fmla="*/ 37 h 37"/>
                    <a:gd name="T8" fmla="*/ 15 w 66"/>
                    <a:gd name="T9" fmla="*/ 0 h 37"/>
                    <a:gd name="T10" fmla="*/ 66 w 66"/>
                    <a:gd name="T11" fmla="*/ 22 h 37"/>
                    <a:gd name="T12" fmla="*/ 66 w 66"/>
                    <a:gd name="T13" fmla="*/ 2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66" y="22"/>
                      </a:moveTo>
                      <a:lnTo>
                        <a:pt x="66" y="22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5" y="0"/>
                      </a:lnTo>
                      <a:lnTo>
                        <a:pt x="66" y="22"/>
                      </a:lnTo>
                      <a:lnTo>
                        <a:pt x="66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0" name="Freeform 1727"/>
                <p:cNvSpPr>
                  <a:spLocks/>
                </p:cNvSpPr>
                <p:nvPr/>
              </p:nvSpPr>
              <p:spPr bwMode="auto">
                <a:xfrm>
                  <a:off x="2022" y="2033"/>
                  <a:ext cx="33" cy="19"/>
                </a:xfrm>
                <a:custGeom>
                  <a:avLst/>
                  <a:gdLst>
                    <a:gd name="T0" fmla="*/ 66 w 66"/>
                    <a:gd name="T1" fmla="*/ 0 h 37"/>
                    <a:gd name="T2" fmla="*/ 66 w 66"/>
                    <a:gd name="T3" fmla="*/ 0 h 37"/>
                    <a:gd name="T4" fmla="*/ 51 w 66"/>
                    <a:gd name="T5" fmla="*/ 37 h 37"/>
                    <a:gd name="T6" fmla="*/ 51 w 66"/>
                    <a:gd name="T7" fmla="*/ 37 h 37"/>
                    <a:gd name="T8" fmla="*/ 0 w 66"/>
                    <a:gd name="T9" fmla="*/ 15 h 37"/>
                    <a:gd name="T10" fmla="*/ 66 w 66"/>
                    <a:gd name="T11" fmla="*/ 0 h 37"/>
                    <a:gd name="T12" fmla="*/ 66 w 66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66" y="0"/>
                      </a:moveTo>
                      <a:lnTo>
                        <a:pt x="66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lnTo>
                        <a:pt x="0" y="15"/>
                      </a:lnTo>
                      <a:lnTo>
                        <a:pt x="66" y="0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1" name="Freeform 1728"/>
                <p:cNvSpPr>
                  <a:spLocks/>
                </p:cNvSpPr>
                <p:nvPr/>
              </p:nvSpPr>
              <p:spPr bwMode="auto">
                <a:xfrm>
                  <a:off x="2022" y="2033"/>
                  <a:ext cx="33" cy="19"/>
                </a:xfrm>
                <a:custGeom>
                  <a:avLst/>
                  <a:gdLst>
                    <a:gd name="T0" fmla="*/ 66 w 66"/>
                    <a:gd name="T1" fmla="*/ 0 h 37"/>
                    <a:gd name="T2" fmla="*/ 66 w 66"/>
                    <a:gd name="T3" fmla="*/ 0 h 37"/>
                    <a:gd name="T4" fmla="*/ 51 w 66"/>
                    <a:gd name="T5" fmla="*/ 37 h 37"/>
                    <a:gd name="T6" fmla="*/ 51 w 66"/>
                    <a:gd name="T7" fmla="*/ 37 h 37"/>
                    <a:gd name="T8" fmla="*/ 0 w 66"/>
                    <a:gd name="T9" fmla="*/ 15 h 37"/>
                    <a:gd name="T10" fmla="*/ 66 w 66"/>
                    <a:gd name="T11" fmla="*/ 0 h 37"/>
                    <a:gd name="T12" fmla="*/ 66 w 66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37">
                      <a:moveTo>
                        <a:pt x="66" y="0"/>
                      </a:moveTo>
                      <a:lnTo>
                        <a:pt x="66" y="0"/>
                      </a:lnTo>
                      <a:lnTo>
                        <a:pt x="51" y="37"/>
                      </a:lnTo>
                      <a:lnTo>
                        <a:pt x="51" y="37"/>
                      </a:lnTo>
                      <a:lnTo>
                        <a:pt x="0" y="15"/>
                      </a:lnTo>
                      <a:lnTo>
                        <a:pt x="66" y="0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2" name="Freeform 1729"/>
                <p:cNvSpPr>
                  <a:spLocks/>
                </p:cNvSpPr>
                <p:nvPr/>
              </p:nvSpPr>
              <p:spPr bwMode="auto">
                <a:xfrm>
                  <a:off x="2018" y="2056"/>
                  <a:ext cx="22" cy="7"/>
                </a:xfrm>
                <a:custGeom>
                  <a:avLst/>
                  <a:gdLst>
                    <a:gd name="T0" fmla="*/ 43 w 43"/>
                    <a:gd name="T1" fmla="*/ 15 h 15"/>
                    <a:gd name="T2" fmla="*/ 43 w 43"/>
                    <a:gd name="T3" fmla="*/ 15 h 15"/>
                    <a:gd name="T4" fmla="*/ 0 w 43"/>
                    <a:gd name="T5" fmla="*/ 0 h 15"/>
                    <a:gd name="T6" fmla="*/ 0 w 43"/>
                    <a:gd name="T7" fmla="*/ 0 h 15"/>
                    <a:gd name="T8" fmla="*/ 0 w 43"/>
                    <a:gd name="T9" fmla="*/ 0 h 15"/>
                    <a:gd name="T10" fmla="*/ 43 w 43"/>
                    <a:gd name="T11" fmla="*/ 15 h 15"/>
                    <a:gd name="T12" fmla="*/ 43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43" y="15"/>
                      </a:moveTo>
                      <a:lnTo>
                        <a:pt x="43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3" name="Freeform 1730"/>
                <p:cNvSpPr>
                  <a:spLocks/>
                </p:cNvSpPr>
                <p:nvPr/>
              </p:nvSpPr>
              <p:spPr bwMode="auto">
                <a:xfrm>
                  <a:off x="2018" y="2056"/>
                  <a:ext cx="22" cy="7"/>
                </a:xfrm>
                <a:custGeom>
                  <a:avLst/>
                  <a:gdLst>
                    <a:gd name="T0" fmla="*/ 43 w 43"/>
                    <a:gd name="T1" fmla="*/ 15 h 15"/>
                    <a:gd name="T2" fmla="*/ 43 w 43"/>
                    <a:gd name="T3" fmla="*/ 15 h 15"/>
                    <a:gd name="T4" fmla="*/ 0 w 43"/>
                    <a:gd name="T5" fmla="*/ 0 h 15"/>
                    <a:gd name="T6" fmla="*/ 0 w 43"/>
                    <a:gd name="T7" fmla="*/ 0 h 15"/>
                    <a:gd name="T8" fmla="*/ 0 w 43"/>
                    <a:gd name="T9" fmla="*/ 0 h 15"/>
                    <a:gd name="T10" fmla="*/ 43 w 43"/>
                    <a:gd name="T11" fmla="*/ 15 h 15"/>
                    <a:gd name="T12" fmla="*/ 43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43" y="15"/>
                      </a:moveTo>
                      <a:lnTo>
                        <a:pt x="43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4" name="Freeform 1731"/>
                <p:cNvSpPr>
                  <a:spLocks/>
                </p:cNvSpPr>
                <p:nvPr/>
              </p:nvSpPr>
              <p:spPr bwMode="auto">
                <a:xfrm>
                  <a:off x="2018" y="2056"/>
                  <a:ext cx="22" cy="11"/>
                </a:xfrm>
                <a:custGeom>
                  <a:avLst/>
                  <a:gdLst>
                    <a:gd name="T0" fmla="*/ 43 w 43"/>
                    <a:gd name="T1" fmla="*/ 15 h 22"/>
                    <a:gd name="T2" fmla="*/ 43 w 43"/>
                    <a:gd name="T3" fmla="*/ 15 h 22"/>
                    <a:gd name="T4" fmla="*/ 43 w 43"/>
                    <a:gd name="T5" fmla="*/ 22 h 22"/>
                    <a:gd name="T6" fmla="*/ 43 w 43"/>
                    <a:gd name="T7" fmla="*/ 22 h 22"/>
                    <a:gd name="T8" fmla="*/ 0 w 43"/>
                    <a:gd name="T9" fmla="*/ 0 h 22"/>
                    <a:gd name="T10" fmla="*/ 43 w 43"/>
                    <a:gd name="T11" fmla="*/ 15 h 22"/>
                    <a:gd name="T12" fmla="*/ 43 w 43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43" y="15"/>
                      </a:moveTo>
                      <a:lnTo>
                        <a:pt x="43" y="15"/>
                      </a:lnTo>
                      <a:lnTo>
                        <a:pt x="43" y="22"/>
                      </a:lnTo>
                      <a:lnTo>
                        <a:pt x="43" y="22"/>
                      </a:ln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5" name="Freeform 1732"/>
                <p:cNvSpPr>
                  <a:spLocks/>
                </p:cNvSpPr>
                <p:nvPr/>
              </p:nvSpPr>
              <p:spPr bwMode="auto">
                <a:xfrm>
                  <a:off x="2018" y="2056"/>
                  <a:ext cx="22" cy="11"/>
                </a:xfrm>
                <a:custGeom>
                  <a:avLst/>
                  <a:gdLst>
                    <a:gd name="T0" fmla="*/ 43 w 43"/>
                    <a:gd name="T1" fmla="*/ 15 h 22"/>
                    <a:gd name="T2" fmla="*/ 43 w 43"/>
                    <a:gd name="T3" fmla="*/ 15 h 22"/>
                    <a:gd name="T4" fmla="*/ 43 w 43"/>
                    <a:gd name="T5" fmla="*/ 22 h 22"/>
                    <a:gd name="T6" fmla="*/ 43 w 43"/>
                    <a:gd name="T7" fmla="*/ 22 h 22"/>
                    <a:gd name="T8" fmla="*/ 0 w 43"/>
                    <a:gd name="T9" fmla="*/ 0 h 22"/>
                    <a:gd name="T10" fmla="*/ 43 w 43"/>
                    <a:gd name="T11" fmla="*/ 15 h 22"/>
                    <a:gd name="T12" fmla="*/ 43 w 43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43" y="15"/>
                      </a:moveTo>
                      <a:lnTo>
                        <a:pt x="43" y="15"/>
                      </a:lnTo>
                      <a:lnTo>
                        <a:pt x="43" y="22"/>
                      </a:lnTo>
                      <a:lnTo>
                        <a:pt x="43" y="22"/>
                      </a:ln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6" name="Freeform 1733"/>
                <p:cNvSpPr>
                  <a:spLocks/>
                </p:cNvSpPr>
                <p:nvPr/>
              </p:nvSpPr>
              <p:spPr bwMode="auto">
                <a:xfrm>
                  <a:off x="2018" y="2056"/>
                  <a:ext cx="22" cy="7"/>
                </a:xfrm>
                <a:custGeom>
                  <a:avLst/>
                  <a:gdLst>
                    <a:gd name="T0" fmla="*/ 43 w 43"/>
                    <a:gd name="T1" fmla="*/ 15 h 15"/>
                    <a:gd name="T2" fmla="*/ 43 w 43"/>
                    <a:gd name="T3" fmla="*/ 15 h 15"/>
                    <a:gd name="T4" fmla="*/ 0 w 43"/>
                    <a:gd name="T5" fmla="*/ 0 h 15"/>
                    <a:gd name="T6" fmla="*/ 0 w 43"/>
                    <a:gd name="T7" fmla="*/ 0 h 15"/>
                    <a:gd name="T8" fmla="*/ 0 w 43"/>
                    <a:gd name="T9" fmla="*/ 0 h 15"/>
                    <a:gd name="T10" fmla="*/ 43 w 43"/>
                    <a:gd name="T11" fmla="*/ 15 h 15"/>
                    <a:gd name="T12" fmla="*/ 43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43" y="15"/>
                      </a:moveTo>
                      <a:lnTo>
                        <a:pt x="43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7" name="Freeform 1734"/>
                <p:cNvSpPr>
                  <a:spLocks/>
                </p:cNvSpPr>
                <p:nvPr/>
              </p:nvSpPr>
              <p:spPr bwMode="auto">
                <a:xfrm>
                  <a:off x="2018" y="2056"/>
                  <a:ext cx="22" cy="7"/>
                </a:xfrm>
                <a:custGeom>
                  <a:avLst/>
                  <a:gdLst>
                    <a:gd name="T0" fmla="*/ 43 w 43"/>
                    <a:gd name="T1" fmla="*/ 15 h 15"/>
                    <a:gd name="T2" fmla="*/ 43 w 43"/>
                    <a:gd name="T3" fmla="*/ 15 h 15"/>
                    <a:gd name="T4" fmla="*/ 0 w 43"/>
                    <a:gd name="T5" fmla="*/ 0 h 15"/>
                    <a:gd name="T6" fmla="*/ 0 w 43"/>
                    <a:gd name="T7" fmla="*/ 0 h 15"/>
                    <a:gd name="T8" fmla="*/ 0 w 43"/>
                    <a:gd name="T9" fmla="*/ 0 h 15"/>
                    <a:gd name="T10" fmla="*/ 43 w 43"/>
                    <a:gd name="T11" fmla="*/ 15 h 15"/>
                    <a:gd name="T12" fmla="*/ 43 w 43"/>
                    <a:gd name="T1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15">
                      <a:moveTo>
                        <a:pt x="43" y="15"/>
                      </a:moveTo>
                      <a:lnTo>
                        <a:pt x="43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8" name="Freeform 1735"/>
                <p:cNvSpPr>
                  <a:spLocks/>
                </p:cNvSpPr>
                <p:nvPr/>
              </p:nvSpPr>
              <p:spPr bwMode="auto">
                <a:xfrm>
                  <a:off x="2018" y="2056"/>
                  <a:ext cx="22" cy="11"/>
                </a:xfrm>
                <a:custGeom>
                  <a:avLst/>
                  <a:gdLst>
                    <a:gd name="T0" fmla="*/ 43 w 43"/>
                    <a:gd name="T1" fmla="*/ 15 h 22"/>
                    <a:gd name="T2" fmla="*/ 43 w 43"/>
                    <a:gd name="T3" fmla="*/ 15 h 22"/>
                    <a:gd name="T4" fmla="*/ 43 w 43"/>
                    <a:gd name="T5" fmla="*/ 22 h 22"/>
                    <a:gd name="T6" fmla="*/ 43 w 43"/>
                    <a:gd name="T7" fmla="*/ 22 h 22"/>
                    <a:gd name="T8" fmla="*/ 0 w 43"/>
                    <a:gd name="T9" fmla="*/ 0 h 22"/>
                    <a:gd name="T10" fmla="*/ 43 w 43"/>
                    <a:gd name="T11" fmla="*/ 15 h 22"/>
                    <a:gd name="T12" fmla="*/ 43 w 43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43" y="15"/>
                      </a:moveTo>
                      <a:lnTo>
                        <a:pt x="43" y="15"/>
                      </a:lnTo>
                      <a:lnTo>
                        <a:pt x="43" y="22"/>
                      </a:lnTo>
                      <a:lnTo>
                        <a:pt x="43" y="22"/>
                      </a:ln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9" name="Freeform 1736"/>
                <p:cNvSpPr>
                  <a:spLocks/>
                </p:cNvSpPr>
                <p:nvPr/>
              </p:nvSpPr>
              <p:spPr bwMode="auto">
                <a:xfrm>
                  <a:off x="2018" y="2056"/>
                  <a:ext cx="22" cy="11"/>
                </a:xfrm>
                <a:custGeom>
                  <a:avLst/>
                  <a:gdLst>
                    <a:gd name="T0" fmla="*/ 43 w 43"/>
                    <a:gd name="T1" fmla="*/ 15 h 22"/>
                    <a:gd name="T2" fmla="*/ 43 w 43"/>
                    <a:gd name="T3" fmla="*/ 15 h 22"/>
                    <a:gd name="T4" fmla="*/ 43 w 43"/>
                    <a:gd name="T5" fmla="*/ 22 h 22"/>
                    <a:gd name="T6" fmla="*/ 43 w 43"/>
                    <a:gd name="T7" fmla="*/ 22 h 22"/>
                    <a:gd name="T8" fmla="*/ 0 w 43"/>
                    <a:gd name="T9" fmla="*/ 0 h 22"/>
                    <a:gd name="T10" fmla="*/ 43 w 43"/>
                    <a:gd name="T11" fmla="*/ 15 h 22"/>
                    <a:gd name="T12" fmla="*/ 43 w 43"/>
                    <a:gd name="T13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2">
                      <a:moveTo>
                        <a:pt x="43" y="15"/>
                      </a:moveTo>
                      <a:lnTo>
                        <a:pt x="43" y="15"/>
                      </a:lnTo>
                      <a:lnTo>
                        <a:pt x="43" y="22"/>
                      </a:lnTo>
                      <a:lnTo>
                        <a:pt x="43" y="22"/>
                      </a:lnTo>
                      <a:lnTo>
                        <a:pt x="0" y="0"/>
                      </a:lnTo>
                      <a:lnTo>
                        <a:pt x="43" y="15"/>
                      </a:lnTo>
                      <a:lnTo>
                        <a:pt x="43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0" name="Freeform 1737"/>
                <p:cNvSpPr>
                  <a:spLocks/>
                </p:cNvSpPr>
                <p:nvPr/>
              </p:nvSpPr>
              <p:spPr bwMode="auto">
                <a:xfrm>
                  <a:off x="1992" y="2060"/>
                  <a:ext cx="67" cy="41"/>
                </a:xfrm>
                <a:custGeom>
                  <a:avLst/>
                  <a:gdLst>
                    <a:gd name="T0" fmla="*/ 0 w 132"/>
                    <a:gd name="T1" fmla="*/ 0 h 82"/>
                    <a:gd name="T2" fmla="*/ 0 w 132"/>
                    <a:gd name="T3" fmla="*/ 0 h 82"/>
                    <a:gd name="T4" fmla="*/ 117 w 132"/>
                    <a:gd name="T5" fmla="*/ 82 h 82"/>
                    <a:gd name="T6" fmla="*/ 117 w 132"/>
                    <a:gd name="T7" fmla="*/ 82 h 82"/>
                    <a:gd name="T8" fmla="*/ 132 w 132"/>
                    <a:gd name="T9" fmla="*/ 44 h 82"/>
                    <a:gd name="T10" fmla="*/ 0 w 132"/>
                    <a:gd name="T11" fmla="*/ 0 h 82"/>
                    <a:gd name="T12" fmla="*/ 0 w 132"/>
                    <a:gd name="T13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" h="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7" y="82"/>
                      </a:lnTo>
                      <a:lnTo>
                        <a:pt x="117" y="82"/>
                      </a:lnTo>
                      <a:lnTo>
                        <a:pt x="132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1" name="Freeform 1738"/>
                <p:cNvSpPr>
                  <a:spLocks/>
                </p:cNvSpPr>
                <p:nvPr/>
              </p:nvSpPr>
              <p:spPr bwMode="auto">
                <a:xfrm>
                  <a:off x="1992" y="2060"/>
                  <a:ext cx="67" cy="41"/>
                </a:xfrm>
                <a:custGeom>
                  <a:avLst/>
                  <a:gdLst>
                    <a:gd name="T0" fmla="*/ 0 w 132"/>
                    <a:gd name="T1" fmla="*/ 0 h 82"/>
                    <a:gd name="T2" fmla="*/ 0 w 132"/>
                    <a:gd name="T3" fmla="*/ 0 h 82"/>
                    <a:gd name="T4" fmla="*/ 117 w 132"/>
                    <a:gd name="T5" fmla="*/ 82 h 82"/>
                    <a:gd name="T6" fmla="*/ 117 w 132"/>
                    <a:gd name="T7" fmla="*/ 82 h 82"/>
                    <a:gd name="T8" fmla="*/ 132 w 132"/>
                    <a:gd name="T9" fmla="*/ 44 h 82"/>
                    <a:gd name="T10" fmla="*/ 0 w 132"/>
                    <a:gd name="T11" fmla="*/ 0 h 82"/>
                    <a:gd name="T12" fmla="*/ 0 w 132"/>
                    <a:gd name="T13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" h="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7" y="82"/>
                      </a:lnTo>
                      <a:lnTo>
                        <a:pt x="117" y="82"/>
                      </a:lnTo>
                      <a:lnTo>
                        <a:pt x="132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2" name="Freeform 1739"/>
                <p:cNvSpPr>
                  <a:spLocks/>
                </p:cNvSpPr>
                <p:nvPr/>
              </p:nvSpPr>
              <p:spPr bwMode="auto">
                <a:xfrm>
                  <a:off x="1985" y="2060"/>
                  <a:ext cx="66" cy="41"/>
                </a:xfrm>
                <a:custGeom>
                  <a:avLst/>
                  <a:gdLst>
                    <a:gd name="T0" fmla="*/ 14 w 131"/>
                    <a:gd name="T1" fmla="*/ 0 h 82"/>
                    <a:gd name="T2" fmla="*/ 14 w 131"/>
                    <a:gd name="T3" fmla="*/ 0 h 82"/>
                    <a:gd name="T4" fmla="*/ 0 w 131"/>
                    <a:gd name="T5" fmla="*/ 44 h 82"/>
                    <a:gd name="T6" fmla="*/ 0 w 131"/>
                    <a:gd name="T7" fmla="*/ 44 h 82"/>
                    <a:gd name="T8" fmla="*/ 131 w 131"/>
                    <a:gd name="T9" fmla="*/ 82 h 82"/>
                    <a:gd name="T10" fmla="*/ 14 w 131"/>
                    <a:gd name="T11" fmla="*/ 0 h 82"/>
                    <a:gd name="T12" fmla="*/ 14 w 131"/>
                    <a:gd name="T13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82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131" y="82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3" name="Freeform 1740"/>
                <p:cNvSpPr>
                  <a:spLocks/>
                </p:cNvSpPr>
                <p:nvPr/>
              </p:nvSpPr>
              <p:spPr bwMode="auto">
                <a:xfrm>
                  <a:off x="1985" y="2060"/>
                  <a:ext cx="66" cy="41"/>
                </a:xfrm>
                <a:custGeom>
                  <a:avLst/>
                  <a:gdLst>
                    <a:gd name="T0" fmla="*/ 14 w 131"/>
                    <a:gd name="T1" fmla="*/ 0 h 82"/>
                    <a:gd name="T2" fmla="*/ 14 w 131"/>
                    <a:gd name="T3" fmla="*/ 0 h 82"/>
                    <a:gd name="T4" fmla="*/ 0 w 131"/>
                    <a:gd name="T5" fmla="*/ 44 h 82"/>
                    <a:gd name="T6" fmla="*/ 0 w 131"/>
                    <a:gd name="T7" fmla="*/ 44 h 82"/>
                    <a:gd name="T8" fmla="*/ 131 w 131"/>
                    <a:gd name="T9" fmla="*/ 82 h 82"/>
                    <a:gd name="T10" fmla="*/ 14 w 131"/>
                    <a:gd name="T11" fmla="*/ 0 h 82"/>
                    <a:gd name="T12" fmla="*/ 14 w 131"/>
                    <a:gd name="T13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82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131" y="82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4" name="Freeform 1741"/>
                <p:cNvSpPr>
                  <a:spLocks/>
                </p:cNvSpPr>
                <p:nvPr/>
              </p:nvSpPr>
              <p:spPr bwMode="auto">
                <a:xfrm>
                  <a:off x="1985" y="2082"/>
                  <a:ext cx="66" cy="45"/>
                </a:xfrm>
                <a:custGeom>
                  <a:avLst/>
                  <a:gdLst>
                    <a:gd name="T0" fmla="*/ 0 w 131"/>
                    <a:gd name="T1" fmla="*/ 0 h 90"/>
                    <a:gd name="T2" fmla="*/ 0 w 131"/>
                    <a:gd name="T3" fmla="*/ 0 h 90"/>
                    <a:gd name="T4" fmla="*/ 117 w 131"/>
                    <a:gd name="T5" fmla="*/ 90 h 90"/>
                    <a:gd name="T6" fmla="*/ 117 w 131"/>
                    <a:gd name="T7" fmla="*/ 90 h 90"/>
                    <a:gd name="T8" fmla="*/ 131 w 131"/>
                    <a:gd name="T9" fmla="*/ 38 h 90"/>
                    <a:gd name="T10" fmla="*/ 0 w 131"/>
                    <a:gd name="T11" fmla="*/ 0 h 90"/>
                    <a:gd name="T12" fmla="*/ 0 w 131"/>
                    <a:gd name="T1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9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7" y="90"/>
                      </a:lnTo>
                      <a:lnTo>
                        <a:pt x="117" y="90"/>
                      </a:lnTo>
                      <a:lnTo>
                        <a:pt x="131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5" name="Freeform 1742"/>
                <p:cNvSpPr>
                  <a:spLocks/>
                </p:cNvSpPr>
                <p:nvPr/>
              </p:nvSpPr>
              <p:spPr bwMode="auto">
                <a:xfrm>
                  <a:off x="1985" y="2082"/>
                  <a:ext cx="66" cy="45"/>
                </a:xfrm>
                <a:custGeom>
                  <a:avLst/>
                  <a:gdLst>
                    <a:gd name="T0" fmla="*/ 0 w 131"/>
                    <a:gd name="T1" fmla="*/ 0 h 90"/>
                    <a:gd name="T2" fmla="*/ 0 w 131"/>
                    <a:gd name="T3" fmla="*/ 0 h 90"/>
                    <a:gd name="T4" fmla="*/ 117 w 131"/>
                    <a:gd name="T5" fmla="*/ 90 h 90"/>
                    <a:gd name="T6" fmla="*/ 117 w 131"/>
                    <a:gd name="T7" fmla="*/ 90 h 90"/>
                    <a:gd name="T8" fmla="*/ 131 w 131"/>
                    <a:gd name="T9" fmla="*/ 38 h 90"/>
                    <a:gd name="T10" fmla="*/ 0 w 131"/>
                    <a:gd name="T11" fmla="*/ 0 h 90"/>
                    <a:gd name="T12" fmla="*/ 0 w 131"/>
                    <a:gd name="T1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" h="9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7" y="90"/>
                      </a:lnTo>
                      <a:lnTo>
                        <a:pt x="117" y="90"/>
                      </a:lnTo>
                      <a:lnTo>
                        <a:pt x="131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6" name="Freeform 1743"/>
                <p:cNvSpPr>
                  <a:spLocks/>
                </p:cNvSpPr>
                <p:nvPr/>
              </p:nvSpPr>
              <p:spPr bwMode="auto">
                <a:xfrm>
                  <a:off x="1977" y="2082"/>
                  <a:ext cx="67" cy="45"/>
                </a:xfrm>
                <a:custGeom>
                  <a:avLst/>
                  <a:gdLst>
                    <a:gd name="T0" fmla="*/ 15 w 132"/>
                    <a:gd name="T1" fmla="*/ 0 h 90"/>
                    <a:gd name="T2" fmla="*/ 15 w 132"/>
                    <a:gd name="T3" fmla="*/ 0 h 90"/>
                    <a:gd name="T4" fmla="*/ 0 w 132"/>
                    <a:gd name="T5" fmla="*/ 45 h 90"/>
                    <a:gd name="T6" fmla="*/ 0 w 132"/>
                    <a:gd name="T7" fmla="*/ 45 h 90"/>
                    <a:gd name="T8" fmla="*/ 132 w 132"/>
                    <a:gd name="T9" fmla="*/ 90 h 90"/>
                    <a:gd name="T10" fmla="*/ 15 w 132"/>
                    <a:gd name="T11" fmla="*/ 0 h 90"/>
                    <a:gd name="T12" fmla="*/ 15 w 132"/>
                    <a:gd name="T1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" h="90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32" y="90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7" name="Freeform 1744"/>
                <p:cNvSpPr>
                  <a:spLocks/>
                </p:cNvSpPr>
                <p:nvPr/>
              </p:nvSpPr>
              <p:spPr bwMode="auto">
                <a:xfrm>
                  <a:off x="1977" y="2082"/>
                  <a:ext cx="67" cy="45"/>
                </a:xfrm>
                <a:custGeom>
                  <a:avLst/>
                  <a:gdLst>
                    <a:gd name="T0" fmla="*/ 15 w 132"/>
                    <a:gd name="T1" fmla="*/ 0 h 90"/>
                    <a:gd name="T2" fmla="*/ 15 w 132"/>
                    <a:gd name="T3" fmla="*/ 0 h 90"/>
                    <a:gd name="T4" fmla="*/ 0 w 132"/>
                    <a:gd name="T5" fmla="*/ 45 h 90"/>
                    <a:gd name="T6" fmla="*/ 0 w 132"/>
                    <a:gd name="T7" fmla="*/ 45 h 90"/>
                    <a:gd name="T8" fmla="*/ 132 w 132"/>
                    <a:gd name="T9" fmla="*/ 90 h 90"/>
                    <a:gd name="T10" fmla="*/ 15 w 132"/>
                    <a:gd name="T11" fmla="*/ 0 h 90"/>
                    <a:gd name="T12" fmla="*/ 15 w 132"/>
                    <a:gd name="T13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" h="90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32" y="90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8" name="Freeform 1745"/>
                <p:cNvSpPr>
                  <a:spLocks/>
                </p:cNvSpPr>
                <p:nvPr/>
              </p:nvSpPr>
              <p:spPr bwMode="auto">
                <a:xfrm>
                  <a:off x="2000" y="2123"/>
                  <a:ext cx="22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0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9" name="Freeform 1746"/>
                <p:cNvSpPr>
                  <a:spLocks/>
                </p:cNvSpPr>
                <p:nvPr/>
              </p:nvSpPr>
              <p:spPr bwMode="auto">
                <a:xfrm>
                  <a:off x="2000" y="2123"/>
                  <a:ext cx="22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0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0" name="Freeform 1747"/>
                <p:cNvSpPr>
                  <a:spLocks/>
                </p:cNvSpPr>
                <p:nvPr/>
              </p:nvSpPr>
              <p:spPr bwMode="auto">
                <a:xfrm>
                  <a:off x="2000" y="2123"/>
                  <a:ext cx="22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44 w 44"/>
                    <a:gd name="T5" fmla="*/ 8 h 8"/>
                    <a:gd name="T6" fmla="*/ 44 w 44"/>
                    <a:gd name="T7" fmla="*/ 8 h 8"/>
                    <a:gd name="T8" fmla="*/ 0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1" name="Freeform 1748"/>
                <p:cNvSpPr>
                  <a:spLocks/>
                </p:cNvSpPr>
                <p:nvPr/>
              </p:nvSpPr>
              <p:spPr bwMode="auto">
                <a:xfrm>
                  <a:off x="2000" y="2123"/>
                  <a:ext cx="22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44 w 44"/>
                    <a:gd name="T5" fmla="*/ 8 h 8"/>
                    <a:gd name="T6" fmla="*/ 44 w 44"/>
                    <a:gd name="T7" fmla="*/ 8 h 8"/>
                    <a:gd name="T8" fmla="*/ 0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2" name="Freeform 1749"/>
                <p:cNvSpPr>
                  <a:spLocks/>
                </p:cNvSpPr>
                <p:nvPr/>
              </p:nvSpPr>
              <p:spPr bwMode="auto">
                <a:xfrm>
                  <a:off x="2000" y="2123"/>
                  <a:ext cx="22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0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3" name="Freeform 1750"/>
                <p:cNvSpPr>
                  <a:spLocks/>
                </p:cNvSpPr>
                <p:nvPr/>
              </p:nvSpPr>
              <p:spPr bwMode="auto">
                <a:xfrm>
                  <a:off x="2000" y="2123"/>
                  <a:ext cx="22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0 w 44"/>
                    <a:gd name="T5" fmla="*/ 0 h 8"/>
                    <a:gd name="T6" fmla="*/ 0 w 44"/>
                    <a:gd name="T7" fmla="*/ 0 h 8"/>
                    <a:gd name="T8" fmla="*/ 0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4" name="Freeform 1751"/>
                <p:cNvSpPr>
                  <a:spLocks/>
                </p:cNvSpPr>
                <p:nvPr/>
              </p:nvSpPr>
              <p:spPr bwMode="auto">
                <a:xfrm>
                  <a:off x="2000" y="2123"/>
                  <a:ext cx="22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44 w 44"/>
                    <a:gd name="T5" fmla="*/ 8 h 8"/>
                    <a:gd name="T6" fmla="*/ 44 w 44"/>
                    <a:gd name="T7" fmla="*/ 8 h 8"/>
                    <a:gd name="T8" fmla="*/ 0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5" name="Freeform 1752"/>
                <p:cNvSpPr>
                  <a:spLocks/>
                </p:cNvSpPr>
                <p:nvPr/>
              </p:nvSpPr>
              <p:spPr bwMode="auto">
                <a:xfrm>
                  <a:off x="2000" y="2123"/>
                  <a:ext cx="22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44 w 44"/>
                    <a:gd name="T5" fmla="*/ 8 h 8"/>
                    <a:gd name="T6" fmla="*/ 44 w 44"/>
                    <a:gd name="T7" fmla="*/ 8 h 8"/>
                    <a:gd name="T8" fmla="*/ 0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6" name="Freeform 1753"/>
                <p:cNvSpPr>
                  <a:spLocks/>
                </p:cNvSpPr>
                <p:nvPr/>
              </p:nvSpPr>
              <p:spPr bwMode="auto">
                <a:xfrm>
                  <a:off x="1992" y="2131"/>
                  <a:ext cx="30" cy="4"/>
                </a:xfrm>
                <a:custGeom>
                  <a:avLst/>
                  <a:gdLst>
                    <a:gd name="T0" fmla="*/ 59 w 59"/>
                    <a:gd name="T1" fmla="*/ 8 h 8"/>
                    <a:gd name="T2" fmla="*/ 59 w 59"/>
                    <a:gd name="T3" fmla="*/ 8 h 8"/>
                    <a:gd name="T4" fmla="*/ 0 w 59"/>
                    <a:gd name="T5" fmla="*/ 8 h 8"/>
                    <a:gd name="T6" fmla="*/ 0 w 59"/>
                    <a:gd name="T7" fmla="*/ 8 h 8"/>
                    <a:gd name="T8" fmla="*/ 7 w 59"/>
                    <a:gd name="T9" fmla="*/ 0 h 8"/>
                    <a:gd name="T10" fmla="*/ 59 w 59"/>
                    <a:gd name="T11" fmla="*/ 8 h 8"/>
                    <a:gd name="T12" fmla="*/ 59 w 59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8">
                      <a:moveTo>
                        <a:pt x="59" y="8"/>
                      </a:moveTo>
                      <a:lnTo>
                        <a:pt x="59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59" y="8"/>
                      </a:lnTo>
                      <a:lnTo>
                        <a:pt x="59" y="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7" name="Freeform 1754"/>
                <p:cNvSpPr>
                  <a:spLocks/>
                </p:cNvSpPr>
                <p:nvPr/>
              </p:nvSpPr>
              <p:spPr bwMode="auto">
                <a:xfrm>
                  <a:off x="1992" y="2131"/>
                  <a:ext cx="30" cy="4"/>
                </a:xfrm>
                <a:custGeom>
                  <a:avLst/>
                  <a:gdLst>
                    <a:gd name="T0" fmla="*/ 59 w 59"/>
                    <a:gd name="T1" fmla="*/ 8 h 8"/>
                    <a:gd name="T2" fmla="*/ 59 w 59"/>
                    <a:gd name="T3" fmla="*/ 8 h 8"/>
                    <a:gd name="T4" fmla="*/ 0 w 59"/>
                    <a:gd name="T5" fmla="*/ 8 h 8"/>
                    <a:gd name="T6" fmla="*/ 0 w 59"/>
                    <a:gd name="T7" fmla="*/ 8 h 8"/>
                    <a:gd name="T8" fmla="*/ 7 w 59"/>
                    <a:gd name="T9" fmla="*/ 0 h 8"/>
                    <a:gd name="T10" fmla="*/ 59 w 59"/>
                    <a:gd name="T11" fmla="*/ 8 h 8"/>
                    <a:gd name="T12" fmla="*/ 59 w 59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8">
                      <a:moveTo>
                        <a:pt x="59" y="8"/>
                      </a:moveTo>
                      <a:lnTo>
                        <a:pt x="59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59" y="8"/>
                      </a:lnTo>
                      <a:lnTo>
                        <a:pt x="59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8" name="Freeform 1755"/>
                <p:cNvSpPr>
                  <a:spLocks/>
                </p:cNvSpPr>
                <p:nvPr/>
              </p:nvSpPr>
              <p:spPr bwMode="auto">
                <a:xfrm>
                  <a:off x="1992" y="2135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9" name="Freeform 1756"/>
                <p:cNvSpPr>
                  <a:spLocks/>
                </p:cNvSpPr>
                <p:nvPr/>
              </p:nvSpPr>
              <p:spPr bwMode="auto">
                <a:xfrm>
                  <a:off x="1992" y="2135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0" name="Freeform 1757"/>
                <p:cNvSpPr>
                  <a:spLocks/>
                </p:cNvSpPr>
                <p:nvPr/>
              </p:nvSpPr>
              <p:spPr bwMode="auto">
                <a:xfrm>
                  <a:off x="1988" y="2150"/>
                  <a:ext cx="30" cy="7"/>
                </a:xfrm>
                <a:custGeom>
                  <a:avLst/>
                  <a:gdLst>
                    <a:gd name="T0" fmla="*/ 59 w 59"/>
                    <a:gd name="T1" fmla="*/ 8 h 15"/>
                    <a:gd name="T2" fmla="*/ 59 w 59"/>
                    <a:gd name="T3" fmla="*/ 8 h 15"/>
                    <a:gd name="T4" fmla="*/ 0 w 59"/>
                    <a:gd name="T5" fmla="*/ 15 h 15"/>
                    <a:gd name="T6" fmla="*/ 0 w 59"/>
                    <a:gd name="T7" fmla="*/ 15 h 15"/>
                    <a:gd name="T8" fmla="*/ 7 w 59"/>
                    <a:gd name="T9" fmla="*/ 0 h 15"/>
                    <a:gd name="T10" fmla="*/ 59 w 59"/>
                    <a:gd name="T11" fmla="*/ 8 h 15"/>
                    <a:gd name="T12" fmla="*/ 59 w 59"/>
                    <a:gd name="T13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8"/>
                      </a:moveTo>
                      <a:lnTo>
                        <a:pt x="59" y="8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7" y="0"/>
                      </a:lnTo>
                      <a:lnTo>
                        <a:pt x="59" y="8"/>
                      </a:lnTo>
                      <a:lnTo>
                        <a:pt x="59" y="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1" name="Freeform 1758"/>
                <p:cNvSpPr>
                  <a:spLocks/>
                </p:cNvSpPr>
                <p:nvPr/>
              </p:nvSpPr>
              <p:spPr bwMode="auto">
                <a:xfrm>
                  <a:off x="1988" y="2150"/>
                  <a:ext cx="30" cy="7"/>
                </a:xfrm>
                <a:custGeom>
                  <a:avLst/>
                  <a:gdLst>
                    <a:gd name="T0" fmla="*/ 59 w 59"/>
                    <a:gd name="T1" fmla="*/ 8 h 15"/>
                    <a:gd name="T2" fmla="*/ 59 w 59"/>
                    <a:gd name="T3" fmla="*/ 8 h 15"/>
                    <a:gd name="T4" fmla="*/ 0 w 59"/>
                    <a:gd name="T5" fmla="*/ 15 h 15"/>
                    <a:gd name="T6" fmla="*/ 0 w 59"/>
                    <a:gd name="T7" fmla="*/ 15 h 15"/>
                    <a:gd name="T8" fmla="*/ 7 w 59"/>
                    <a:gd name="T9" fmla="*/ 0 h 15"/>
                    <a:gd name="T10" fmla="*/ 59 w 59"/>
                    <a:gd name="T11" fmla="*/ 8 h 15"/>
                    <a:gd name="T12" fmla="*/ 59 w 59"/>
                    <a:gd name="T13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8"/>
                      </a:moveTo>
                      <a:lnTo>
                        <a:pt x="59" y="8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7" y="0"/>
                      </a:lnTo>
                      <a:lnTo>
                        <a:pt x="59" y="8"/>
                      </a:lnTo>
                      <a:lnTo>
                        <a:pt x="59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2" name="Freeform 1759"/>
                <p:cNvSpPr>
                  <a:spLocks/>
                </p:cNvSpPr>
                <p:nvPr/>
              </p:nvSpPr>
              <p:spPr bwMode="auto">
                <a:xfrm>
                  <a:off x="1988" y="2154"/>
                  <a:ext cx="30" cy="7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7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7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3" name="Freeform 1760"/>
                <p:cNvSpPr>
                  <a:spLocks/>
                </p:cNvSpPr>
                <p:nvPr/>
              </p:nvSpPr>
              <p:spPr bwMode="auto">
                <a:xfrm>
                  <a:off x="1988" y="2154"/>
                  <a:ext cx="30" cy="7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7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7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4" name="Freeform 1761"/>
                <p:cNvSpPr>
                  <a:spLocks/>
                </p:cNvSpPr>
                <p:nvPr/>
              </p:nvSpPr>
              <p:spPr bwMode="auto">
                <a:xfrm>
                  <a:off x="1988" y="2165"/>
                  <a:ext cx="23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0 w 44"/>
                    <a:gd name="T5" fmla="*/ 8 h 8"/>
                    <a:gd name="T6" fmla="*/ 0 w 44"/>
                    <a:gd name="T7" fmla="*/ 8 h 8"/>
                    <a:gd name="T8" fmla="*/ 7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5" name="Freeform 1762"/>
                <p:cNvSpPr>
                  <a:spLocks/>
                </p:cNvSpPr>
                <p:nvPr/>
              </p:nvSpPr>
              <p:spPr bwMode="auto">
                <a:xfrm>
                  <a:off x="1988" y="2165"/>
                  <a:ext cx="23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0 w 44"/>
                    <a:gd name="T5" fmla="*/ 8 h 8"/>
                    <a:gd name="T6" fmla="*/ 0 w 44"/>
                    <a:gd name="T7" fmla="*/ 8 h 8"/>
                    <a:gd name="T8" fmla="*/ 7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6" name="Freeform 1763"/>
                <p:cNvSpPr>
                  <a:spLocks/>
                </p:cNvSpPr>
                <p:nvPr/>
              </p:nvSpPr>
              <p:spPr bwMode="auto">
                <a:xfrm>
                  <a:off x="1988" y="2169"/>
                  <a:ext cx="23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44 w 44"/>
                    <a:gd name="T5" fmla="*/ 7 h 7"/>
                    <a:gd name="T6" fmla="*/ 44 w 44"/>
                    <a:gd name="T7" fmla="*/ 7 h 7"/>
                    <a:gd name="T8" fmla="*/ 0 w 44"/>
                    <a:gd name="T9" fmla="*/ 0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7" name="Freeform 1764"/>
                <p:cNvSpPr>
                  <a:spLocks/>
                </p:cNvSpPr>
                <p:nvPr/>
              </p:nvSpPr>
              <p:spPr bwMode="auto">
                <a:xfrm>
                  <a:off x="1988" y="2169"/>
                  <a:ext cx="23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44 w 44"/>
                    <a:gd name="T5" fmla="*/ 7 h 7"/>
                    <a:gd name="T6" fmla="*/ 44 w 44"/>
                    <a:gd name="T7" fmla="*/ 7 h 7"/>
                    <a:gd name="T8" fmla="*/ 0 w 44"/>
                    <a:gd name="T9" fmla="*/ 0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8" name="Freeform 1765"/>
                <p:cNvSpPr>
                  <a:spLocks/>
                </p:cNvSpPr>
                <p:nvPr/>
              </p:nvSpPr>
              <p:spPr bwMode="auto">
                <a:xfrm>
                  <a:off x="1988" y="2165"/>
                  <a:ext cx="23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0 w 44"/>
                    <a:gd name="T5" fmla="*/ 8 h 8"/>
                    <a:gd name="T6" fmla="*/ 0 w 44"/>
                    <a:gd name="T7" fmla="*/ 8 h 8"/>
                    <a:gd name="T8" fmla="*/ 7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9" name="Freeform 1766"/>
                <p:cNvSpPr>
                  <a:spLocks/>
                </p:cNvSpPr>
                <p:nvPr/>
              </p:nvSpPr>
              <p:spPr bwMode="auto">
                <a:xfrm>
                  <a:off x="1988" y="2165"/>
                  <a:ext cx="23" cy="4"/>
                </a:xfrm>
                <a:custGeom>
                  <a:avLst/>
                  <a:gdLst>
                    <a:gd name="T0" fmla="*/ 44 w 44"/>
                    <a:gd name="T1" fmla="*/ 8 h 8"/>
                    <a:gd name="T2" fmla="*/ 44 w 44"/>
                    <a:gd name="T3" fmla="*/ 8 h 8"/>
                    <a:gd name="T4" fmla="*/ 0 w 44"/>
                    <a:gd name="T5" fmla="*/ 8 h 8"/>
                    <a:gd name="T6" fmla="*/ 0 w 44"/>
                    <a:gd name="T7" fmla="*/ 8 h 8"/>
                    <a:gd name="T8" fmla="*/ 7 w 44"/>
                    <a:gd name="T9" fmla="*/ 0 h 8"/>
                    <a:gd name="T10" fmla="*/ 44 w 44"/>
                    <a:gd name="T11" fmla="*/ 8 h 8"/>
                    <a:gd name="T12" fmla="*/ 44 w 44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8"/>
                      </a:moveTo>
                      <a:lnTo>
                        <a:pt x="4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0" name="Freeform 1767"/>
                <p:cNvSpPr>
                  <a:spLocks/>
                </p:cNvSpPr>
                <p:nvPr/>
              </p:nvSpPr>
              <p:spPr bwMode="auto">
                <a:xfrm>
                  <a:off x="1988" y="2169"/>
                  <a:ext cx="23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44 w 44"/>
                    <a:gd name="T5" fmla="*/ 7 h 7"/>
                    <a:gd name="T6" fmla="*/ 44 w 44"/>
                    <a:gd name="T7" fmla="*/ 7 h 7"/>
                    <a:gd name="T8" fmla="*/ 0 w 44"/>
                    <a:gd name="T9" fmla="*/ 0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1" name="Freeform 1768"/>
                <p:cNvSpPr>
                  <a:spLocks/>
                </p:cNvSpPr>
                <p:nvPr/>
              </p:nvSpPr>
              <p:spPr bwMode="auto">
                <a:xfrm>
                  <a:off x="1988" y="2169"/>
                  <a:ext cx="23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44 w 44"/>
                    <a:gd name="T5" fmla="*/ 7 h 7"/>
                    <a:gd name="T6" fmla="*/ 44 w 44"/>
                    <a:gd name="T7" fmla="*/ 7 h 7"/>
                    <a:gd name="T8" fmla="*/ 0 w 44"/>
                    <a:gd name="T9" fmla="*/ 0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2" name="Freeform 1769"/>
                <p:cNvSpPr>
                  <a:spLocks/>
                </p:cNvSpPr>
                <p:nvPr/>
              </p:nvSpPr>
              <p:spPr bwMode="auto">
                <a:xfrm>
                  <a:off x="1985" y="2176"/>
                  <a:ext cx="29" cy="8"/>
                </a:xfrm>
                <a:custGeom>
                  <a:avLst/>
                  <a:gdLst>
                    <a:gd name="T0" fmla="*/ 58 w 58"/>
                    <a:gd name="T1" fmla="*/ 7 h 15"/>
                    <a:gd name="T2" fmla="*/ 58 w 58"/>
                    <a:gd name="T3" fmla="*/ 7 h 15"/>
                    <a:gd name="T4" fmla="*/ 0 w 58"/>
                    <a:gd name="T5" fmla="*/ 15 h 15"/>
                    <a:gd name="T6" fmla="*/ 0 w 58"/>
                    <a:gd name="T7" fmla="*/ 15 h 15"/>
                    <a:gd name="T8" fmla="*/ 0 w 58"/>
                    <a:gd name="T9" fmla="*/ 0 h 15"/>
                    <a:gd name="T10" fmla="*/ 58 w 58"/>
                    <a:gd name="T11" fmla="*/ 7 h 15"/>
                    <a:gd name="T12" fmla="*/ 58 w 58"/>
                    <a:gd name="T13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5">
                      <a:moveTo>
                        <a:pt x="58" y="7"/>
                      </a:moveTo>
                      <a:lnTo>
                        <a:pt x="58" y="7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8" y="7"/>
                      </a:lnTo>
                      <a:lnTo>
                        <a:pt x="58" y="7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3" name="Freeform 1770"/>
                <p:cNvSpPr>
                  <a:spLocks/>
                </p:cNvSpPr>
                <p:nvPr/>
              </p:nvSpPr>
              <p:spPr bwMode="auto">
                <a:xfrm>
                  <a:off x="1985" y="2176"/>
                  <a:ext cx="29" cy="8"/>
                </a:xfrm>
                <a:custGeom>
                  <a:avLst/>
                  <a:gdLst>
                    <a:gd name="T0" fmla="*/ 58 w 58"/>
                    <a:gd name="T1" fmla="*/ 7 h 15"/>
                    <a:gd name="T2" fmla="*/ 58 w 58"/>
                    <a:gd name="T3" fmla="*/ 7 h 15"/>
                    <a:gd name="T4" fmla="*/ 0 w 58"/>
                    <a:gd name="T5" fmla="*/ 15 h 15"/>
                    <a:gd name="T6" fmla="*/ 0 w 58"/>
                    <a:gd name="T7" fmla="*/ 15 h 15"/>
                    <a:gd name="T8" fmla="*/ 0 w 58"/>
                    <a:gd name="T9" fmla="*/ 0 h 15"/>
                    <a:gd name="T10" fmla="*/ 58 w 58"/>
                    <a:gd name="T11" fmla="*/ 7 h 15"/>
                    <a:gd name="T12" fmla="*/ 58 w 58"/>
                    <a:gd name="T13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15">
                      <a:moveTo>
                        <a:pt x="58" y="7"/>
                      </a:moveTo>
                      <a:lnTo>
                        <a:pt x="58" y="7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8" y="7"/>
                      </a:lnTo>
                      <a:lnTo>
                        <a:pt x="58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4" name="Freeform 1771"/>
                <p:cNvSpPr>
                  <a:spLocks/>
                </p:cNvSpPr>
                <p:nvPr/>
              </p:nvSpPr>
              <p:spPr bwMode="auto">
                <a:xfrm>
                  <a:off x="1985" y="2180"/>
                  <a:ext cx="29" cy="12"/>
                </a:xfrm>
                <a:custGeom>
                  <a:avLst/>
                  <a:gdLst>
                    <a:gd name="T0" fmla="*/ 58 w 58"/>
                    <a:gd name="T1" fmla="*/ 0 h 23"/>
                    <a:gd name="T2" fmla="*/ 58 w 58"/>
                    <a:gd name="T3" fmla="*/ 0 h 23"/>
                    <a:gd name="T4" fmla="*/ 51 w 58"/>
                    <a:gd name="T5" fmla="*/ 23 h 23"/>
                    <a:gd name="T6" fmla="*/ 51 w 58"/>
                    <a:gd name="T7" fmla="*/ 23 h 23"/>
                    <a:gd name="T8" fmla="*/ 0 w 58"/>
                    <a:gd name="T9" fmla="*/ 8 h 23"/>
                    <a:gd name="T10" fmla="*/ 58 w 58"/>
                    <a:gd name="T11" fmla="*/ 0 h 23"/>
                    <a:gd name="T12" fmla="*/ 58 w 58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3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51" y="23"/>
                      </a:lnTo>
                      <a:lnTo>
                        <a:pt x="51" y="23"/>
                      </a:lnTo>
                      <a:lnTo>
                        <a:pt x="0" y="8"/>
                      </a:lnTo>
                      <a:lnTo>
                        <a:pt x="58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5" name="Freeform 1772"/>
                <p:cNvSpPr>
                  <a:spLocks/>
                </p:cNvSpPr>
                <p:nvPr/>
              </p:nvSpPr>
              <p:spPr bwMode="auto">
                <a:xfrm>
                  <a:off x="1985" y="2180"/>
                  <a:ext cx="29" cy="12"/>
                </a:xfrm>
                <a:custGeom>
                  <a:avLst/>
                  <a:gdLst>
                    <a:gd name="T0" fmla="*/ 58 w 58"/>
                    <a:gd name="T1" fmla="*/ 0 h 23"/>
                    <a:gd name="T2" fmla="*/ 58 w 58"/>
                    <a:gd name="T3" fmla="*/ 0 h 23"/>
                    <a:gd name="T4" fmla="*/ 51 w 58"/>
                    <a:gd name="T5" fmla="*/ 23 h 23"/>
                    <a:gd name="T6" fmla="*/ 51 w 58"/>
                    <a:gd name="T7" fmla="*/ 23 h 23"/>
                    <a:gd name="T8" fmla="*/ 0 w 58"/>
                    <a:gd name="T9" fmla="*/ 8 h 23"/>
                    <a:gd name="T10" fmla="*/ 58 w 58"/>
                    <a:gd name="T11" fmla="*/ 0 h 23"/>
                    <a:gd name="T12" fmla="*/ 58 w 58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23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51" y="23"/>
                      </a:lnTo>
                      <a:lnTo>
                        <a:pt x="51" y="23"/>
                      </a:lnTo>
                      <a:lnTo>
                        <a:pt x="0" y="8"/>
                      </a:lnTo>
                      <a:lnTo>
                        <a:pt x="58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6" name="Freeform 1773"/>
                <p:cNvSpPr>
                  <a:spLocks/>
                </p:cNvSpPr>
                <p:nvPr/>
              </p:nvSpPr>
              <p:spPr bwMode="auto">
                <a:xfrm>
                  <a:off x="1981" y="2199"/>
                  <a:ext cx="26" cy="4"/>
                </a:xfrm>
                <a:custGeom>
                  <a:avLst/>
                  <a:gdLst>
                    <a:gd name="T0" fmla="*/ 51 w 51"/>
                    <a:gd name="T1" fmla="*/ 8 h 8"/>
                    <a:gd name="T2" fmla="*/ 51 w 51"/>
                    <a:gd name="T3" fmla="*/ 8 h 8"/>
                    <a:gd name="T4" fmla="*/ 0 w 51"/>
                    <a:gd name="T5" fmla="*/ 8 h 8"/>
                    <a:gd name="T6" fmla="*/ 0 w 51"/>
                    <a:gd name="T7" fmla="*/ 8 h 8"/>
                    <a:gd name="T8" fmla="*/ 0 w 51"/>
                    <a:gd name="T9" fmla="*/ 0 h 8"/>
                    <a:gd name="T10" fmla="*/ 51 w 51"/>
                    <a:gd name="T11" fmla="*/ 8 h 8"/>
                    <a:gd name="T12" fmla="*/ 51 w 51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8">
                      <a:moveTo>
                        <a:pt x="51" y="8"/>
                      </a:moveTo>
                      <a:lnTo>
                        <a:pt x="51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51" y="8"/>
                      </a:lnTo>
                      <a:lnTo>
                        <a:pt x="51" y="8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7" name="Freeform 1774"/>
                <p:cNvSpPr>
                  <a:spLocks/>
                </p:cNvSpPr>
                <p:nvPr/>
              </p:nvSpPr>
              <p:spPr bwMode="auto">
                <a:xfrm>
                  <a:off x="1981" y="2199"/>
                  <a:ext cx="26" cy="4"/>
                </a:xfrm>
                <a:custGeom>
                  <a:avLst/>
                  <a:gdLst>
                    <a:gd name="T0" fmla="*/ 51 w 51"/>
                    <a:gd name="T1" fmla="*/ 8 h 8"/>
                    <a:gd name="T2" fmla="*/ 51 w 51"/>
                    <a:gd name="T3" fmla="*/ 8 h 8"/>
                    <a:gd name="T4" fmla="*/ 0 w 51"/>
                    <a:gd name="T5" fmla="*/ 8 h 8"/>
                    <a:gd name="T6" fmla="*/ 0 w 51"/>
                    <a:gd name="T7" fmla="*/ 8 h 8"/>
                    <a:gd name="T8" fmla="*/ 0 w 51"/>
                    <a:gd name="T9" fmla="*/ 0 h 8"/>
                    <a:gd name="T10" fmla="*/ 51 w 51"/>
                    <a:gd name="T11" fmla="*/ 8 h 8"/>
                    <a:gd name="T12" fmla="*/ 51 w 51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8">
                      <a:moveTo>
                        <a:pt x="51" y="8"/>
                      </a:moveTo>
                      <a:lnTo>
                        <a:pt x="51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51" y="8"/>
                      </a:lnTo>
                      <a:lnTo>
                        <a:pt x="51" y="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8" name="Freeform 1775"/>
                <p:cNvSpPr>
                  <a:spLocks/>
                </p:cNvSpPr>
                <p:nvPr/>
              </p:nvSpPr>
              <p:spPr bwMode="auto">
                <a:xfrm>
                  <a:off x="1981" y="2203"/>
                  <a:ext cx="26" cy="7"/>
                </a:xfrm>
                <a:custGeom>
                  <a:avLst/>
                  <a:gdLst>
                    <a:gd name="T0" fmla="*/ 51 w 51"/>
                    <a:gd name="T1" fmla="*/ 0 h 15"/>
                    <a:gd name="T2" fmla="*/ 51 w 51"/>
                    <a:gd name="T3" fmla="*/ 0 h 15"/>
                    <a:gd name="T4" fmla="*/ 51 w 51"/>
                    <a:gd name="T5" fmla="*/ 15 h 15"/>
                    <a:gd name="T6" fmla="*/ 51 w 51"/>
                    <a:gd name="T7" fmla="*/ 15 h 15"/>
                    <a:gd name="T8" fmla="*/ 0 w 51"/>
                    <a:gd name="T9" fmla="*/ 0 h 15"/>
                    <a:gd name="T10" fmla="*/ 51 w 51"/>
                    <a:gd name="T11" fmla="*/ 0 h 15"/>
                    <a:gd name="T12" fmla="*/ 51 w 51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5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0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9" name="Freeform 1776"/>
                <p:cNvSpPr>
                  <a:spLocks/>
                </p:cNvSpPr>
                <p:nvPr/>
              </p:nvSpPr>
              <p:spPr bwMode="auto">
                <a:xfrm>
                  <a:off x="1981" y="2203"/>
                  <a:ext cx="26" cy="7"/>
                </a:xfrm>
                <a:custGeom>
                  <a:avLst/>
                  <a:gdLst>
                    <a:gd name="T0" fmla="*/ 51 w 51"/>
                    <a:gd name="T1" fmla="*/ 0 h 15"/>
                    <a:gd name="T2" fmla="*/ 51 w 51"/>
                    <a:gd name="T3" fmla="*/ 0 h 15"/>
                    <a:gd name="T4" fmla="*/ 51 w 51"/>
                    <a:gd name="T5" fmla="*/ 15 h 15"/>
                    <a:gd name="T6" fmla="*/ 51 w 51"/>
                    <a:gd name="T7" fmla="*/ 15 h 15"/>
                    <a:gd name="T8" fmla="*/ 0 w 51"/>
                    <a:gd name="T9" fmla="*/ 0 h 15"/>
                    <a:gd name="T10" fmla="*/ 51 w 51"/>
                    <a:gd name="T11" fmla="*/ 0 h 15"/>
                    <a:gd name="T12" fmla="*/ 51 w 51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15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0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0" name="Freeform 1777"/>
                <p:cNvSpPr>
                  <a:spLocks/>
                </p:cNvSpPr>
                <p:nvPr/>
              </p:nvSpPr>
              <p:spPr bwMode="auto">
                <a:xfrm>
                  <a:off x="1981" y="2210"/>
                  <a:ext cx="22" cy="4"/>
                </a:xfrm>
                <a:custGeom>
                  <a:avLst/>
                  <a:gdLst>
                    <a:gd name="T0" fmla="*/ 44 w 44"/>
                    <a:gd name="T1" fmla="*/ 7 h 7"/>
                    <a:gd name="T2" fmla="*/ 44 w 44"/>
                    <a:gd name="T3" fmla="*/ 7 h 7"/>
                    <a:gd name="T4" fmla="*/ 0 w 44"/>
                    <a:gd name="T5" fmla="*/ 7 h 7"/>
                    <a:gd name="T6" fmla="*/ 0 w 44"/>
                    <a:gd name="T7" fmla="*/ 7 h 7"/>
                    <a:gd name="T8" fmla="*/ 0 w 44"/>
                    <a:gd name="T9" fmla="*/ 0 h 7"/>
                    <a:gd name="T10" fmla="*/ 44 w 44"/>
                    <a:gd name="T11" fmla="*/ 7 h 7"/>
                    <a:gd name="T12" fmla="*/ 44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7"/>
                      </a:move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1" name="Freeform 1778"/>
                <p:cNvSpPr>
                  <a:spLocks/>
                </p:cNvSpPr>
                <p:nvPr/>
              </p:nvSpPr>
              <p:spPr bwMode="auto">
                <a:xfrm>
                  <a:off x="1981" y="2210"/>
                  <a:ext cx="22" cy="4"/>
                </a:xfrm>
                <a:custGeom>
                  <a:avLst/>
                  <a:gdLst>
                    <a:gd name="T0" fmla="*/ 44 w 44"/>
                    <a:gd name="T1" fmla="*/ 7 h 7"/>
                    <a:gd name="T2" fmla="*/ 44 w 44"/>
                    <a:gd name="T3" fmla="*/ 7 h 7"/>
                    <a:gd name="T4" fmla="*/ 0 w 44"/>
                    <a:gd name="T5" fmla="*/ 7 h 7"/>
                    <a:gd name="T6" fmla="*/ 0 w 44"/>
                    <a:gd name="T7" fmla="*/ 7 h 7"/>
                    <a:gd name="T8" fmla="*/ 0 w 44"/>
                    <a:gd name="T9" fmla="*/ 0 h 7"/>
                    <a:gd name="T10" fmla="*/ 44 w 44"/>
                    <a:gd name="T11" fmla="*/ 7 h 7"/>
                    <a:gd name="T12" fmla="*/ 44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7"/>
                      </a:move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2" name="Freeform 1779"/>
                <p:cNvSpPr>
                  <a:spLocks/>
                </p:cNvSpPr>
                <p:nvPr/>
              </p:nvSpPr>
              <p:spPr bwMode="auto">
                <a:xfrm>
                  <a:off x="1981" y="2214"/>
                  <a:ext cx="22" cy="4"/>
                </a:xfrm>
                <a:custGeom>
                  <a:avLst/>
                  <a:gdLst>
                    <a:gd name="T0" fmla="*/ 44 w 44"/>
                    <a:gd name="T1" fmla="*/ 0 h 8"/>
                    <a:gd name="T2" fmla="*/ 44 w 44"/>
                    <a:gd name="T3" fmla="*/ 0 h 8"/>
                    <a:gd name="T4" fmla="*/ 44 w 44"/>
                    <a:gd name="T5" fmla="*/ 8 h 8"/>
                    <a:gd name="T6" fmla="*/ 44 w 44"/>
                    <a:gd name="T7" fmla="*/ 8 h 8"/>
                    <a:gd name="T8" fmla="*/ 0 w 44"/>
                    <a:gd name="T9" fmla="*/ 0 h 8"/>
                    <a:gd name="T10" fmla="*/ 44 w 44"/>
                    <a:gd name="T11" fmla="*/ 0 h 8"/>
                    <a:gd name="T12" fmla="*/ 44 w 4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3" name="Freeform 1780"/>
                <p:cNvSpPr>
                  <a:spLocks/>
                </p:cNvSpPr>
                <p:nvPr/>
              </p:nvSpPr>
              <p:spPr bwMode="auto">
                <a:xfrm>
                  <a:off x="1981" y="2214"/>
                  <a:ext cx="22" cy="4"/>
                </a:xfrm>
                <a:custGeom>
                  <a:avLst/>
                  <a:gdLst>
                    <a:gd name="T0" fmla="*/ 44 w 44"/>
                    <a:gd name="T1" fmla="*/ 0 h 8"/>
                    <a:gd name="T2" fmla="*/ 44 w 44"/>
                    <a:gd name="T3" fmla="*/ 0 h 8"/>
                    <a:gd name="T4" fmla="*/ 44 w 44"/>
                    <a:gd name="T5" fmla="*/ 8 h 8"/>
                    <a:gd name="T6" fmla="*/ 44 w 44"/>
                    <a:gd name="T7" fmla="*/ 8 h 8"/>
                    <a:gd name="T8" fmla="*/ 0 w 44"/>
                    <a:gd name="T9" fmla="*/ 0 h 8"/>
                    <a:gd name="T10" fmla="*/ 44 w 44"/>
                    <a:gd name="T11" fmla="*/ 0 h 8"/>
                    <a:gd name="T12" fmla="*/ 44 w 4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4" name="Freeform 1781"/>
                <p:cNvSpPr>
                  <a:spLocks/>
                </p:cNvSpPr>
                <p:nvPr/>
              </p:nvSpPr>
              <p:spPr bwMode="auto">
                <a:xfrm>
                  <a:off x="1981" y="2210"/>
                  <a:ext cx="22" cy="4"/>
                </a:xfrm>
                <a:custGeom>
                  <a:avLst/>
                  <a:gdLst>
                    <a:gd name="T0" fmla="*/ 44 w 44"/>
                    <a:gd name="T1" fmla="*/ 7 h 7"/>
                    <a:gd name="T2" fmla="*/ 44 w 44"/>
                    <a:gd name="T3" fmla="*/ 7 h 7"/>
                    <a:gd name="T4" fmla="*/ 0 w 44"/>
                    <a:gd name="T5" fmla="*/ 7 h 7"/>
                    <a:gd name="T6" fmla="*/ 0 w 44"/>
                    <a:gd name="T7" fmla="*/ 7 h 7"/>
                    <a:gd name="T8" fmla="*/ 0 w 44"/>
                    <a:gd name="T9" fmla="*/ 0 h 7"/>
                    <a:gd name="T10" fmla="*/ 44 w 44"/>
                    <a:gd name="T11" fmla="*/ 7 h 7"/>
                    <a:gd name="T12" fmla="*/ 44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7"/>
                      </a:move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5" name="Freeform 1782"/>
                <p:cNvSpPr>
                  <a:spLocks/>
                </p:cNvSpPr>
                <p:nvPr/>
              </p:nvSpPr>
              <p:spPr bwMode="auto">
                <a:xfrm>
                  <a:off x="1981" y="2210"/>
                  <a:ext cx="22" cy="4"/>
                </a:xfrm>
                <a:custGeom>
                  <a:avLst/>
                  <a:gdLst>
                    <a:gd name="T0" fmla="*/ 44 w 44"/>
                    <a:gd name="T1" fmla="*/ 7 h 7"/>
                    <a:gd name="T2" fmla="*/ 44 w 44"/>
                    <a:gd name="T3" fmla="*/ 7 h 7"/>
                    <a:gd name="T4" fmla="*/ 0 w 44"/>
                    <a:gd name="T5" fmla="*/ 7 h 7"/>
                    <a:gd name="T6" fmla="*/ 0 w 44"/>
                    <a:gd name="T7" fmla="*/ 7 h 7"/>
                    <a:gd name="T8" fmla="*/ 0 w 44"/>
                    <a:gd name="T9" fmla="*/ 0 h 7"/>
                    <a:gd name="T10" fmla="*/ 44 w 44"/>
                    <a:gd name="T11" fmla="*/ 7 h 7"/>
                    <a:gd name="T12" fmla="*/ 44 w 44"/>
                    <a:gd name="T1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7"/>
                      </a:moveTo>
                      <a:lnTo>
                        <a:pt x="44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6" name="Freeform 1783"/>
                <p:cNvSpPr>
                  <a:spLocks/>
                </p:cNvSpPr>
                <p:nvPr/>
              </p:nvSpPr>
              <p:spPr bwMode="auto">
                <a:xfrm>
                  <a:off x="1981" y="2214"/>
                  <a:ext cx="22" cy="4"/>
                </a:xfrm>
                <a:custGeom>
                  <a:avLst/>
                  <a:gdLst>
                    <a:gd name="T0" fmla="*/ 44 w 44"/>
                    <a:gd name="T1" fmla="*/ 0 h 8"/>
                    <a:gd name="T2" fmla="*/ 44 w 44"/>
                    <a:gd name="T3" fmla="*/ 0 h 8"/>
                    <a:gd name="T4" fmla="*/ 44 w 44"/>
                    <a:gd name="T5" fmla="*/ 8 h 8"/>
                    <a:gd name="T6" fmla="*/ 44 w 44"/>
                    <a:gd name="T7" fmla="*/ 8 h 8"/>
                    <a:gd name="T8" fmla="*/ 0 w 44"/>
                    <a:gd name="T9" fmla="*/ 0 h 8"/>
                    <a:gd name="T10" fmla="*/ 44 w 44"/>
                    <a:gd name="T11" fmla="*/ 0 h 8"/>
                    <a:gd name="T12" fmla="*/ 44 w 4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7" name="Freeform 1784"/>
                <p:cNvSpPr>
                  <a:spLocks/>
                </p:cNvSpPr>
                <p:nvPr/>
              </p:nvSpPr>
              <p:spPr bwMode="auto">
                <a:xfrm>
                  <a:off x="1981" y="2214"/>
                  <a:ext cx="22" cy="4"/>
                </a:xfrm>
                <a:custGeom>
                  <a:avLst/>
                  <a:gdLst>
                    <a:gd name="T0" fmla="*/ 44 w 44"/>
                    <a:gd name="T1" fmla="*/ 0 h 8"/>
                    <a:gd name="T2" fmla="*/ 44 w 44"/>
                    <a:gd name="T3" fmla="*/ 0 h 8"/>
                    <a:gd name="T4" fmla="*/ 44 w 44"/>
                    <a:gd name="T5" fmla="*/ 8 h 8"/>
                    <a:gd name="T6" fmla="*/ 44 w 44"/>
                    <a:gd name="T7" fmla="*/ 8 h 8"/>
                    <a:gd name="T8" fmla="*/ 0 w 44"/>
                    <a:gd name="T9" fmla="*/ 0 h 8"/>
                    <a:gd name="T10" fmla="*/ 44 w 44"/>
                    <a:gd name="T11" fmla="*/ 0 h 8"/>
                    <a:gd name="T12" fmla="*/ 44 w 4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8" name="Freeform 1785"/>
                <p:cNvSpPr>
                  <a:spLocks/>
                </p:cNvSpPr>
                <p:nvPr/>
              </p:nvSpPr>
              <p:spPr bwMode="auto">
                <a:xfrm>
                  <a:off x="1955" y="2218"/>
                  <a:ext cx="70" cy="30"/>
                </a:xfrm>
                <a:custGeom>
                  <a:avLst/>
                  <a:gdLst>
                    <a:gd name="T0" fmla="*/ 0 w 139"/>
                    <a:gd name="T1" fmla="*/ 0 h 60"/>
                    <a:gd name="T2" fmla="*/ 0 w 139"/>
                    <a:gd name="T3" fmla="*/ 0 h 60"/>
                    <a:gd name="T4" fmla="*/ 132 w 139"/>
                    <a:gd name="T5" fmla="*/ 60 h 60"/>
                    <a:gd name="T6" fmla="*/ 132 w 139"/>
                    <a:gd name="T7" fmla="*/ 60 h 60"/>
                    <a:gd name="T8" fmla="*/ 139 w 139"/>
                    <a:gd name="T9" fmla="*/ 15 h 60"/>
                    <a:gd name="T10" fmla="*/ 0 w 139"/>
                    <a:gd name="T11" fmla="*/ 0 h 60"/>
                    <a:gd name="T12" fmla="*/ 0 w 139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2" y="60"/>
                      </a:lnTo>
                      <a:lnTo>
                        <a:pt x="132" y="60"/>
                      </a:lnTo>
                      <a:lnTo>
                        <a:pt x="139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9" name="Freeform 1786"/>
                <p:cNvSpPr>
                  <a:spLocks/>
                </p:cNvSpPr>
                <p:nvPr/>
              </p:nvSpPr>
              <p:spPr bwMode="auto">
                <a:xfrm>
                  <a:off x="1955" y="2218"/>
                  <a:ext cx="70" cy="30"/>
                </a:xfrm>
                <a:custGeom>
                  <a:avLst/>
                  <a:gdLst>
                    <a:gd name="T0" fmla="*/ 0 w 139"/>
                    <a:gd name="T1" fmla="*/ 0 h 60"/>
                    <a:gd name="T2" fmla="*/ 0 w 139"/>
                    <a:gd name="T3" fmla="*/ 0 h 60"/>
                    <a:gd name="T4" fmla="*/ 132 w 139"/>
                    <a:gd name="T5" fmla="*/ 60 h 60"/>
                    <a:gd name="T6" fmla="*/ 132 w 139"/>
                    <a:gd name="T7" fmla="*/ 60 h 60"/>
                    <a:gd name="T8" fmla="*/ 139 w 139"/>
                    <a:gd name="T9" fmla="*/ 15 h 60"/>
                    <a:gd name="T10" fmla="*/ 0 w 139"/>
                    <a:gd name="T11" fmla="*/ 0 h 60"/>
                    <a:gd name="T12" fmla="*/ 0 w 139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2" y="60"/>
                      </a:lnTo>
                      <a:lnTo>
                        <a:pt x="132" y="60"/>
                      </a:lnTo>
                      <a:lnTo>
                        <a:pt x="139" y="1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0" name="Freeform 1787"/>
                <p:cNvSpPr>
                  <a:spLocks/>
                </p:cNvSpPr>
                <p:nvPr/>
              </p:nvSpPr>
              <p:spPr bwMode="auto">
                <a:xfrm>
                  <a:off x="1952" y="2218"/>
                  <a:ext cx="70" cy="30"/>
                </a:xfrm>
                <a:custGeom>
                  <a:avLst/>
                  <a:gdLst>
                    <a:gd name="T0" fmla="*/ 7 w 139"/>
                    <a:gd name="T1" fmla="*/ 0 h 60"/>
                    <a:gd name="T2" fmla="*/ 7 w 139"/>
                    <a:gd name="T3" fmla="*/ 0 h 60"/>
                    <a:gd name="T4" fmla="*/ 0 w 139"/>
                    <a:gd name="T5" fmla="*/ 52 h 60"/>
                    <a:gd name="T6" fmla="*/ 0 w 139"/>
                    <a:gd name="T7" fmla="*/ 52 h 60"/>
                    <a:gd name="T8" fmla="*/ 139 w 139"/>
                    <a:gd name="T9" fmla="*/ 60 h 60"/>
                    <a:gd name="T10" fmla="*/ 7 w 139"/>
                    <a:gd name="T11" fmla="*/ 0 h 60"/>
                    <a:gd name="T12" fmla="*/ 7 w 139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139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1" name="Freeform 1788"/>
                <p:cNvSpPr>
                  <a:spLocks/>
                </p:cNvSpPr>
                <p:nvPr/>
              </p:nvSpPr>
              <p:spPr bwMode="auto">
                <a:xfrm>
                  <a:off x="1952" y="2218"/>
                  <a:ext cx="70" cy="30"/>
                </a:xfrm>
                <a:custGeom>
                  <a:avLst/>
                  <a:gdLst>
                    <a:gd name="T0" fmla="*/ 7 w 139"/>
                    <a:gd name="T1" fmla="*/ 0 h 60"/>
                    <a:gd name="T2" fmla="*/ 7 w 139"/>
                    <a:gd name="T3" fmla="*/ 0 h 60"/>
                    <a:gd name="T4" fmla="*/ 0 w 139"/>
                    <a:gd name="T5" fmla="*/ 52 h 60"/>
                    <a:gd name="T6" fmla="*/ 0 w 139"/>
                    <a:gd name="T7" fmla="*/ 52 h 60"/>
                    <a:gd name="T8" fmla="*/ 139 w 139"/>
                    <a:gd name="T9" fmla="*/ 60 h 60"/>
                    <a:gd name="T10" fmla="*/ 7 w 139"/>
                    <a:gd name="T11" fmla="*/ 0 h 60"/>
                    <a:gd name="T12" fmla="*/ 7 w 139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139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2" name="Freeform 1789"/>
                <p:cNvSpPr>
                  <a:spLocks/>
                </p:cNvSpPr>
                <p:nvPr/>
              </p:nvSpPr>
              <p:spPr bwMode="auto">
                <a:xfrm>
                  <a:off x="1952" y="2244"/>
                  <a:ext cx="70" cy="30"/>
                </a:xfrm>
                <a:custGeom>
                  <a:avLst/>
                  <a:gdLst>
                    <a:gd name="T0" fmla="*/ 0 w 139"/>
                    <a:gd name="T1" fmla="*/ 0 h 60"/>
                    <a:gd name="T2" fmla="*/ 0 w 139"/>
                    <a:gd name="T3" fmla="*/ 0 h 60"/>
                    <a:gd name="T4" fmla="*/ 139 w 139"/>
                    <a:gd name="T5" fmla="*/ 60 h 60"/>
                    <a:gd name="T6" fmla="*/ 139 w 139"/>
                    <a:gd name="T7" fmla="*/ 60 h 60"/>
                    <a:gd name="T8" fmla="*/ 139 w 139"/>
                    <a:gd name="T9" fmla="*/ 8 h 60"/>
                    <a:gd name="T10" fmla="*/ 0 w 139"/>
                    <a:gd name="T11" fmla="*/ 0 h 60"/>
                    <a:gd name="T12" fmla="*/ 0 w 139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9" y="60"/>
                      </a:lnTo>
                      <a:lnTo>
                        <a:pt x="139" y="60"/>
                      </a:lnTo>
                      <a:lnTo>
                        <a:pt x="139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3" name="Freeform 1790"/>
                <p:cNvSpPr>
                  <a:spLocks/>
                </p:cNvSpPr>
                <p:nvPr/>
              </p:nvSpPr>
              <p:spPr bwMode="auto">
                <a:xfrm>
                  <a:off x="1952" y="2244"/>
                  <a:ext cx="70" cy="30"/>
                </a:xfrm>
                <a:custGeom>
                  <a:avLst/>
                  <a:gdLst>
                    <a:gd name="T0" fmla="*/ 0 w 139"/>
                    <a:gd name="T1" fmla="*/ 0 h 60"/>
                    <a:gd name="T2" fmla="*/ 0 w 139"/>
                    <a:gd name="T3" fmla="*/ 0 h 60"/>
                    <a:gd name="T4" fmla="*/ 139 w 139"/>
                    <a:gd name="T5" fmla="*/ 60 h 60"/>
                    <a:gd name="T6" fmla="*/ 139 w 139"/>
                    <a:gd name="T7" fmla="*/ 60 h 60"/>
                    <a:gd name="T8" fmla="*/ 139 w 139"/>
                    <a:gd name="T9" fmla="*/ 8 h 60"/>
                    <a:gd name="T10" fmla="*/ 0 w 139"/>
                    <a:gd name="T11" fmla="*/ 0 h 60"/>
                    <a:gd name="T12" fmla="*/ 0 w 139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9" y="60"/>
                      </a:lnTo>
                      <a:lnTo>
                        <a:pt x="139" y="60"/>
                      </a:lnTo>
                      <a:lnTo>
                        <a:pt x="139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4" name="Freeform 1791"/>
                <p:cNvSpPr>
                  <a:spLocks/>
                </p:cNvSpPr>
                <p:nvPr/>
              </p:nvSpPr>
              <p:spPr bwMode="auto">
                <a:xfrm>
                  <a:off x="1952" y="2244"/>
                  <a:ext cx="70" cy="30"/>
                </a:xfrm>
                <a:custGeom>
                  <a:avLst/>
                  <a:gdLst>
                    <a:gd name="T0" fmla="*/ 0 w 139"/>
                    <a:gd name="T1" fmla="*/ 0 h 60"/>
                    <a:gd name="T2" fmla="*/ 0 w 139"/>
                    <a:gd name="T3" fmla="*/ 0 h 60"/>
                    <a:gd name="T4" fmla="*/ 0 w 139"/>
                    <a:gd name="T5" fmla="*/ 45 h 60"/>
                    <a:gd name="T6" fmla="*/ 0 w 139"/>
                    <a:gd name="T7" fmla="*/ 45 h 60"/>
                    <a:gd name="T8" fmla="*/ 139 w 139"/>
                    <a:gd name="T9" fmla="*/ 60 h 60"/>
                    <a:gd name="T10" fmla="*/ 0 w 139"/>
                    <a:gd name="T11" fmla="*/ 0 h 60"/>
                    <a:gd name="T12" fmla="*/ 0 w 139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39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5" name="Freeform 1792"/>
                <p:cNvSpPr>
                  <a:spLocks/>
                </p:cNvSpPr>
                <p:nvPr/>
              </p:nvSpPr>
              <p:spPr bwMode="auto">
                <a:xfrm>
                  <a:off x="1952" y="2244"/>
                  <a:ext cx="70" cy="30"/>
                </a:xfrm>
                <a:custGeom>
                  <a:avLst/>
                  <a:gdLst>
                    <a:gd name="T0" fmla="*/ 0 w 139"/>
                    <a:gd name="T1" fmla="*/ 0 h 60"/>
                    <a:gd name="T2" fmla="*/ 0 w 139"/>
                    <a:gd name="T3" fmla="*/ 0 h 60"/>
                    <a:gd name="T4" fmla="*/ 0 w 139"/>
                    <a:gd name="T5" fmla="*/ 45 h 60"/>
                    <a:gd name="T6" fmla="*/ 0 w 139"/>
                    <a:gd name="T7" fmla="*/ 45 h 60"/>
                    <a:gd name="T8" fmla="*/ 139 w 139"/>
                    <a:gd name="T9" fmla="*/ 60 h 60"/>
                    <a:gd name="T10" fmla="*/ 0 w 139"/>
                    <a:gd name="T11" fmla="*/ 0 h 60"/>
                    <a:gd name="T12" fmla="*/ 0 w 139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39" y="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6" name="Freeform 1793"/>
                <p:cNvSpPr>
                  <a:spLocks/>
                </p:cNvSpPr>
                <p:nvPr/>
              </p:nvSpPr>
              <p:spPr bwMode="auto">
                <a:xfrm>
                  <a:off x="1974" y="2278"/>
                  <a:ext cx="22" cy="4"/>
                </a:xfrm>
                <a:custGeom>
                  <a:avLst/>
                  <a:gdLst>
                    <a:gd name="T0" fmla="*/ 43 w 43"/>
                    <a:gd name="T1" fmla="*/ 0 h 8"/>
                    <a:gd name="T2" fmla="*/ 43 w 43"/>
                    <a:gd name="T3" fmla="*/ 0 h 8"/>
                    <a:gd name="T4" fmla="*/ 0 w 43"/>
                    <a:gd name="T5" fmla="*/ 8 h 8"/>
                    <a:gd name="T6" fmla="*/ 0 w 43"/>
                    <a:gd name="T7" fmla="*/ 8 h 8"/>
                    <a:gd name="T8" fmla="*/ 0 w 43"/>
                    <a:gd name="T9" fmla="*/ 0 h 8"/>
                    <a:gd name="T10" fmla="*/ 43 w 43"/>
                    <a:gd name="T11" fmla="*/ 0 h 8"/>
                    <a:gd name="T12" fmla="*/ 43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7" name="Freeform 1794"/>
                <p:cNvSpPr>
                  <a:spLocks/>
                </p:cNvSpPr>
                <p:nvPr/>
              </p:nvSpPr>
              <p:spPr bwMode="auto">
                <a:xfrm>
                  <a:off x="1974" y="2278"/>
                  <a:ext cx="22" cy="4"/>
                </a:xfrm>
                <a:custGeom>
                  <a:avLst/>
                  <a:gdLst>
                    <a:gd name="T0" fmla="*/ 43 w 43"/>
                    <a:gd name="T1" fmla="*/ 0 h 8"/>
                    <a:gd name="T2" fmla="*/ 43 w 43"/>
                    <a:gd name="T3" fmla="*/ 0 h 8"/>
                    <a:gd name="T4" fmla="*/ 0 w 43"/>
                    <a:gd name="T5" fmla="*/ 8 h 8"/>
                    <a:gd name="T6" fmla="*/ 0 w 43"/>
                    <a:gd name="T7" fmla="*/ 8 h 8"/>
                    <a:gd name="T8" fmla="*/ 0 w 43"/>
                    <a:gd name="T9" fmla="*/ 0 h 8"/>
                    <a:gd name="T10" fmla="*/ 43 w 43"/>
                    <a:gd name="T11" fmla="*/ 0 h 8"/>
                    <a:gd name="T12" fmla="*/ 43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8" name="Freeform 1795"/>
                <p:cNvSpPr>
                  <a:spLocks/>
                </p:cNvSpPr>
                <p:nvPr/>
              </p:nvSpPr>
              <p:spPr bwMode="auto">
                <a:xfrm>
                  <a:off x="1974" y="2278"/>
                  <a:ext cx="22" cy="4"/>
                </a:xfrm>
                <a:custGeom>
                  <a:avLst/>
                  <a:gdLst>
                    <a:gd name="T0" fmla="*/ 43 w 43"/>
                    <a:gd name="T1" fmla="*/ 0 h 8"/>
                    <a:gd name="T2" fmla="*/ 43 w 43"/>
                    <a:gd name="T3" fmla="*/ 0 h 8"/>
                    <a:gd name="T4" fmla="*/ 43 w 43"/>
                    <a:gd name="T5" fmla="*/ 8 h 8"/>
                    <a:gd name="T6" fmla="*/ 43 w 43"/>
                    <a:gd name="T7" fmla="*/ 8 h 8"/>
                    <a:gd name="T8" fmla="*/ 0 w 43"/>
                    <a:gd name="T9" fmla="*/ 8 h 8"/>
                    <a:gd name="T10" fmla="*/ 43 w 43"/>
                    <a:gd name="T11" fmla="*/ 0 h 8"/>
                    <a:gd name="T12" fmla="*/ 43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43" y="8"/>
                      </a:lnTo>
                      <a:lnTo>
                        <a:pt x="0" y="8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9" name="Freeform 1796"/>
                <p:cNvSpPr>
                  <a:spLocks/>
                </p:cNvSpPr>
                <p:nvPr/>
              </p:nvSpPr>
              <p:spPr bwMode="auto">
                <a:xfrm>
                  <a:off x="1974" y="2278"/>
                  <a:ext cx="22" cy="4"/>
                </a:xfrm>
                <a:custGeom>
                  <a:avLst/>
                  <a:gdLst>
                    <a:gd name="T0" fmla="*/ 43 w 43"/>
                    <a:gd name="T1" fmla="*/ 0 h 8"/>
                    <a:gd name="T2" fmla="*/ 43 w 43"/>
                    <a:gd name="T3" fmla="*/ 0 h 8"/>
                    <a:gd name="T4" fmla="*/ 43 w 43"/>
                    <a:gd name="T5" fmla="*/ 8 h 8"/>
                    <a:gd name="T6" fmla="*/ 43 w 43"/>
                    <a:gd name="T7" fmla="*/ 8 h 8"/>
                    <a:gd name="T8" fmla="*/ 0 w 43"/>
                    <a:gd name="T9" fmla="*/ 8 h 8"/>
                    <a:gd name="T10" fmla="*/ 43 w 43"/>
                    <a:gd name="T11" fmla="*/ 0 h 8"/>
                    <a:gd name="T12" fmla="*/ 43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43" y="8"/>
                      </a:lnTo>
                      <a:lnTo>
                        <a:pt x="0" y="8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0" name="Freeform 1797"/>
                <p:cNvSpPr>
                  <a:spLocks/>
                </p:cNvSpPr>
                <p:nvPr/>
              </p:nvSpPr>
              <p:spPr bwMode="auto">
                <a:xfrm>
                  <a:off x="1974" y="2278"/>
                  <a:ext cx="22" cy="4"/>
                </a:xfrm>
                <a:custGeom>
                  <a:avLst/>
                  <a:gdLst>
                    <a:gd name="T0" fmla="*/ 43 w 43"/>
                    <a:gd name="T1" fmla="*/ 0 h 8"/>
                    <a:gd name="T2" fmla="*/ 43 w 43"/>
                    <a:gd name="T3" fmla="*/ 0 h 8"/>
                    <a:gd name="T4" fmla="*/ 0 w 43"/>
                    <a:gd name="T5" fmla="*/ 8 h 8"/>
                    <a:gd name="T6" fmla="*/ 0 w 43"/>
                    <a:gd name="T7" fmla="*/ 8 h 8"/>
                    <a:gd name="T8" fmla="*/ 0 w 43"/>
                    <a:gd name="T9" fmla="*/ 0 h 8"/>
                    <a:gd name="T10" fmla="*/ 43 w 43"/>
                    <a:gd name="T11" fmla="*/ 0 h 8"/>
                    <a:gd name="T12" fmla="*/ 43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1" name="Freeform 1798"/>
                <p:cNvSpPr>
                  <a:spLocks/>
                </p:cNvSpPr>
                <p:nvPr/>
              </p:nvSpPr>
              <p:spPr bwMode="auto">
                <a:xfrm>
                  <a:off x="1974" y="2278"/>
                  <a:ext cx="22" cy="4"/>
                </a:xfrm>
                <a:custGeom>
                  <a:avLst/>
                  <a:gdLst>
                    <a:gd name="T0" fmla="*/ 43 w 43"/>
                    <a:gd name="T1" fmla="*/ 0 h 8"/>
                    <a:gd name="T2" fmla="*/ 43 w 43"/>
                    <a:gd name="T3" fmla="*/ 0 h 8"/>
                    <a:gd name="T4" fmla="*/ 0 w 43"/>
                    <a:gd name="T5" fmla="*/ 8 h 8"/>
                    <a:gd name="T6" fmla="*/ 0 w 43"/>
                    <a:gd name="T7" fmla="*/ 8 h 8"/>
                    <a:gd name="T8" fmla="*/ 0 w 43"/>
                    <a:gd name="T9" fmla="*/ 0 h 8"/>
                    <a:gd name="T10" fmla="*/ 43 w 43"/>
                    <a:gd name="T11" fmla="*/ 0 h 8"/>
                    <a:gd name="T12" fmla="*/ 43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2" name="Freeform 1799"/>
                <p:cNvSpPr>
                  <a:spLocks/>
                </p:cNvSpPr>
                <p:nvPr/>
              </p:nvSpPr>
              <p:spPr bwMode="auto">
                <a:xfrm>
                  <a:off x="1974" y="2278"/>
                  <a:ext cx="22" cy="4"/>
                </a:xfrm>
                <a:custGeom>
                  <a:avLst/>
                  <a:gdLst>
                    <a:gd name="T0" fmla="*/ 43 w 43"/>
                    <a:gd name="T1" fmla="*/ 0 h 8"/>
                    <a:gd name="T2" fmla="*/ 43 w 43"/>
                    <a:gd name="T3" fmla="*/ 0 h 8"/>
                    <a:gd name="T4" fmla="*/ 43 w 43"/>
                    <a:gd name="T5" fmla="*/ 8 h 8"/>
                    <a:gd name="T6" fmla="*/ 43 w 43"/>
                    <a:gd name="T7" fmla="*/ 8 h 8"/>
                    <a:gd name="T8" fmla="*/ 0 w 43"/>
                    <a:gd name="T9" fmla="*/ 8 h 8"/>
                    <a:gd name="T10" fmla="*/ 43 w 43"/>
                    <a:gd name="T11" fmla="*/ 0 h 8"/>
                    <a:gd name="T12" fmla="*/ 43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43" y="8"/>
                      </a:lnTo>
                      <a:lnTo>
                        <a:pt x="0" y="8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3" name="Freeform 1800"/>
                <p:cNvSpPr>
                  <a:spLocks/>
                </p:cNvSpPr>
                <p:nvPr/>
              </p:nvSpPr>
              <p:spPr bwMode="auto">
                <a:xfrm>
                  <a:off x="1974" y="2278"/>
                  <a:ext cx="22" cy="4"/>
                </a:xfrm>
                <a:custGeom>
                  <a:avLst/>
                  <a:gdLst>
                    <a:gd name="T0" fmla="*/ 43 w 43"/>
                    <a:gd name="T1" fmla="*/ 0 h 8"/>
                    <a:gd name="T2" fmla="*/ 43 w 43"/>
                    <a:gd name="T3" fmla="*/ 0 h 8"/>
                    <a:gd name="T4" fmla="*/ 43 w 43"/>
                    <a:gd name="T5" fmla="*/ 8 h 8"/>
                    <a:gd name="T6" fmla="*/ 43 w 43"/>
                    <a:gd name="T7" fmla="*/ 8 h 8"/>
                    <a:gd name="T8" fmla="*/ 0 w 43"/>
                    <a:gd name="T9" fmla="*/ 8 h 8"/>
                    <a:gd name="T10" fmla="*/ 43 w 43"/>
                    <a:gd name="T11" fmla="*/ 0 h 8"/>
                    <a:gd name="T12" fmla="*/ 43 w 43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8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43" y="8"/>
                      </a:lnTo>
                      <a:lnTo>
                        <a:pt x="0" y="8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4" name="Freeform 1801"/>
                <p:cNvSpPr>
                  <a:spLocks/>
                </p:cNvSpPr>
                <p:nvPr/>
              </p:nvSpPr>
              <p:spPr bwMode="auto">
                <a:xfrm>
                  <a:off x="1970" y="2297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0 w 59"/>
                    <a:gd name="T5" fmla="*/ 22 h 22"/>
                    <a:gd name="T6" fmla="*/ 0 w 59"/>
                    <a:gd name="T7" fmla="*/ 22 h 22"/>
                    <a:gd name="T8" fmla="*/ 0 w 59"/>
                    <a:gd name="T9" fmla="*/ 0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5" name="Freeform 1802"/>
                <p:cNvSpPr>
                  <a:spLocks/>
                </p:cNvSpPr>
                <p:nvPr/>
              </p:nvSpPr>
              <p:spPr bwMode="auto">
                <a:xfrm>
                  <a:off x="1970" y="2297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0 w 59"/>
                    <a:gd name="T5" fmla="*/ 22 h 22"/>
                    <a:gd name="T6" fmla="*/ 0 w 59"/>
                    <a:gd name="T7" fmla="*/ 22 h 22"/>
                    <a:gd name="T8" fmla="*/ 0 w 59"/>
                    <a:gd name="T9" fmla="*/ 0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6" name="Freeform 1803"/>
                <p:cNvSpPr>
                  <a:spLocks/>
                </p:cNvSpPr>
                <p:nvPr/>
              </p:nvSpPr>
              <p:spPr bwMode="auto">
                <a:xfrm>
                  <a:off x="1970" y="2297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59 w 59"/>
                    <a:gd name="T5" fmla="*/ 22 h 22"/>
                    <a:gd name="T6" fmla="*/ 59 w 59"/>
                    <a:gd name="T7" fmla="*/ 22 h 22"/>
                    <a:gd name="T8" fmla="*/ 0 w 59"/>
                    <a:gd name="T9" fmla="*/ 22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22"/>
                      </a:lnTo>
                      <a:lnTo>
                        <a:pt x="59" y="22"/>
                      </a:lnTo>
                      <a:lnTo>
                        <a:pt x="0" y="22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7" name="Freeform 1804"/>
                <p:cNvSpPr>
                  <a:spLocks/>
                </p:cNvSpPr>
                <p:nvPr/>
              </p:nvSpPr>
              <p:spPr bwMode="auto">
                <a:xfrm>
                  <a:off x="1970" y="2297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59 w 59"/>
                    <a:gd name="T5" fmla="*/ 22 h 22"/>
                    <a:gd name="T6" fmla="*/ 59 w 59"/>
                    <a:gd name="T7" fmla="*/ 22 h 22"/>
                    <a:gd name="T8" fmla="*/ 0 w 59"/>
                    <a:gd name="T9" fmla="*/ 22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22"/>
                      </a:lnTo>
                      <a:lnTo>
                        <a:pt x="59" y="22"/>
                      </a:lnTo>
                      <a:lnTo>
                        <a:pt x="0" y="22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8" name="Freeform 1805"/>
                <p:cNvSpPr>
                  <a:spLocks/>
                </p:cNvSpPr>
                <p:nvPr/>
              </p:nvSpPr>
              <p:spPr bwMode="auto">
                <a:xfrm>
                  <a:off x="1974" y="2312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9" name="Freeform 1806"/>
                <p:cNvSpPr>
                  <a:spLocks/>
                </p:cNvSpPr>
                <p:nvPr/>
              </p:nvSpPr>
              <p:spPr bwMode="auto">
                <a:xfrm>
                  <a:off x="1974" y="2312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0" name="Freeform 1807"/>
                <p:cNvSpPr>
                  <a:spLocks/>
                </p:cNvSpPr>
                <p:nvPr/>
              </p:nvSpPr>
              <p:spPr bwMode="auto">
                <a:xfrm>
                  <a:off x="1974" y="2312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1" name="Freeform 1808"/>
                <p:cNvSpPr>
                  <a:spLocks/>
                </p:cNvSpPr>
                <p:nvPr/>
              </p:nvSpPr>
              <p:spPr bwMode="auto">
                <a:xfrm>
                  <a:off x="1974" y="2312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2" name="Freeform 1809"/>
                <p:cNvSpPr>
                  <a:spLocks/>
                </p:cNvSpPr>
                <p:nvPr/>
              </p:nvSpPr>
              <p:spPr bwMode="auto">
                <a:xfrm>
                  <a:off x="1974" y="2312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3" name="Freeform 1810"/>
                <p:cNvSpPr>
                  <a:spLocks/>
                </p:cNvSpPr>
                <p:nvPr/>
              </p:nvSpPr>
              <p:spPr bwMode="auto">
                <a:xfrm>
                  <a:off x="1974" y="2312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4" name="Freeform 1811"/>
                <p:cNvSpPr>
                  <a:spLocks/>
                </p:cNvSpPr>
                <p:nvPr/>
              </p:nvSpPr>
              <p:spPr bwMode="auto">
                <a:xfrm>
                  <a:off x="1974" y="2312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5" name="Freeform 1812"/>
                <p:cNvSpPr>
                  <a:spLocks/>
                </p:cNvSpPr>
                <p:nvPr/>
              </p:nvSpPr>
              <p:spPr bwMode="auto">
                <a:xfrm>
                  <a:off x="1974" y="2312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71" name="Group 2014"/>
              <p:cNvGrpSpPr>
                <a:grpSpLocks/>
              </p:cNvGrpSpPr>
              <p:nvPr/>
            </p:nvGrpSpPr>
            <p:grpSpPr bwMode="auto">
              <a:xfrm>
                <a:off x="2717800" y="3696907"/>
                <a:ext cx="596900" cy="1778000"/>
                <a:chOff x="1952" y="2323"/>
                <a:chExt cx="376" cy="1120"/>
              </a:xfrm>
            </p:grpSpPr>
            <p:sp>
              <p:nvSpPr>
                <p:cNvPr id="306" name="Freeform 1814"/>
                <p:cNvSpPr>
                  <a:spLocks/>
                </p:cNvSpPr>
                <p:nvPr/>
              </p:nvSpPr>
              <p:spPr bwMode="auto">
                <a:xfrm>
                  <a:off x="1970" y="2323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0 w 59"/>
                    <a:gd name="T5" fmla="*/ 15 h 15"/>
                    <a:gd name="T6" fmla="*/ 0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7" name="Freeform 1815"/>
                <p:cNvSpPr>
                  <a:spLocks/>
                </p:cNvSpPr>
                <p:nvPr/>
              </p:nvSpPr>
              <p:spPr bwMode="auto">
                <a:xfrm>
                  <a:off x="1970" y="2323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0 w 59"/>
                    <a:gd name="T5" fmla="*/ 15 h 15"/>
                    <a:gd name="T6" fmla="*/ 0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8" name="Freeform 1816"/>
                <p:cNvSpPr>
                  <a:spLocks/>
                </p:cNvSpPr>
                <p:nvPr/>
              </p:nvSpPr>
              <p:spPr bwMode="auto">
                <a:xfrm>
                  <a:off x="1970" y="2323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15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9" name="Freeform 1817"/>
                <p:cNvSpPr>
                  <a:spLocks/>
                </p:cNvSpPr>
                <p:nvPr/>
              </p:nvSpPr>
              <p:spPr bwMode="auto">
                <a:xfrm>
                  <a:off x="1970" y="2323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15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0" name="Freeform 1818"/>
                <p:cNvSpPr>
                  <a:spLocks/>
                </p:cNvSpPr>
                <p:nvPr/>
              </p:nvSpPr>
              <p:spPr bwMode="auto">
                <a:xfrm>
                  <a:off x="1970" y="2339"/>
                  <a:ext cx="30" cy="7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0 w 59"/>
                    <a:gd name="T5" fmla="*/ 15 h 15"/>
                    <a:gd name="T6" fmla="*/ 0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1" name="Freeform 1819"/>
                <p:cNvSpPr>
                  <a:spLocks/>
                </p:cNvSpPr>
                <p:nvPr/>
              </p:nvSpPr>
              <p:spPr bwMode="auto">
                <a:xfrm>
                  <a:off x="1970" y="2339"/>
                  <a:ext cx="30" cy="7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0 w 59"/>
                    <a:gd name="T5" fmla="*/ 15 h 15"/>
                    <a:gd name="T6" fmla="*/ 0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2" name="Freeform 1820"/>
                <p:cNvSpPr>
                  <a:spLocks/>
                </p:cNvSpPr>
                <p:nvPr/>
              </p:nvSpPr>
              <p:spPr bwMode="auto">
                <a:xfrm>
                  <a:off x="1970" y="2339"/>
                  <a:ext cx="30" cy="7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15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3" name="Freeform 1821"/>
                <p:cNvSpPr>
                  <a:spLocks/>
                </p:cNvSpPr>
                <p:nvPr/>
              </p:nvSpPr>
              <p:spPr bwMode="auto">
                <a:xfrm>
                  <a:off x="1970" y="2339"/>
                  <a:ext cx="30" cy="7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15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4" name="Freeform 1822"/>
                <p:cNvSpPr>
                  <a:spLocks/>
                </p:cNvSpPr>
                <p:nvPr/>
              </p:nvSpPr>
              <p:spPr bwMode="auto">
                <a:xfrm>
                  <a:off x="1970" y="2625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0 w 59"/>
                    <a:gd name="T5" fmla="*/ 15 h 15"/>
                    <a:gd name="T6" fmla="*/ 0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5" name="Freeform 1823"/>
                <p:cNvSpPr>
                  <a:spLocks/>
                </p:cNvSpPr>
                <p:nvPr/>
              </p:nvSpPr>
              <p:spPr bwMode="auto">
                <a:xfrm>
                  <a:off x="1970" y="2625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0 w 59"/>
                    <a:gd name="T5" fmla="*/ 15 h 15"/>
                    <a:gd name="T6" fmla="*/ 0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6" name="Freeform 1824"/>
                <p:cNvSpPr>
                  <a:spLocks/>
                </p:cNvSpPr>
                <p:nvPr/>
              </p:nvSpPr>
              <p:spPr bwMode="auto">
                <a:xfrm>
                  <a:off x="1970" y="2625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15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7" name="Freeform 1825"/>
                <p:cNvSpPr>
                  <a:spLocks/>
                </p:cNvSpPr>
                <p:nvPr/>
              </p:nvSpPr>
              <p:spPr bwMode="auto">
                <a:xfrm>
                  <a:off x="1970" y="2625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15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8" name="Freeform 1826"/>
                <p:cNvSpPr>
                  <a:spLocks/>
                </p:cNvSpPr>
                <p:nvPr/>
              </p:nvSpPr>
              <p:spPr bwMode="auto">
                <a:xfrm>
                  <a:off x="1970" y="2640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0 w 59"/>
                    <a:gd name="T5" fmla="*/ 15 h 15"/>
                    <a:gd name="T6" fmla="*/ 0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9" name="Freeform 1827"/>
                <p:cNvSpPr>
                  <a:spLocks/>
                </p:cNvSpPr>
                <p:nvPr/>
              </p:nvSpPr>
              <p:spPr bwMode="auto">
                <a:xfrm>
                  <a:off x="1970" y="2640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0 w 59"/>
                    <a:gd name="T5" fmla="*/ 15 h 15"/>
                    <a:gd name="T6" fmla="*/ 0 w 59"/>
                    <a:gd name="T7" fmla="*/ 15 h 15"/>
                    <a:gd name="T8" fmla="*/ 0 w 59"/>
                    <a:gd name="T9" fmla="*/ 0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0" name="Freeform 1828"/>
                <p:cNvSpPr>
                  <a:spLocks/>
                </p:cNvSpPr>
                <p:nvPr/>
              </p:nvSpPr>
              <p:spPr bwMode="auto">
                <a:xfrm>
                  <a:off x="1970" y="2640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15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1" name="Freeform 1829"/>
                <p:cNvSpPr>
                  <a:spLocks/>
                </p:cNvSpPr>
                <p:nvPr/>
              </p:nvSpPr>
              <p:spPr bwMode="auto">
                <a:xfrm>
                  <a:off x="1970" y="2640"/>
                  <a:ext cx="30" cy="8"/>
                </a:xfrm>
                <a:custGeom>
                  <a:avLst/>
                  <a:gdLst>
                    <a:gd name="T0" fmla="*/ 59 w 59"/>
                    <a:gd name="T1" fmla="*/ 0 h 15"/>
                    <a:gd name="T2" fmla="*/ 59 w 59"/>
                    <a:gd name="T3" fmla="*/ 0 h 15"/>
                    <a:gd name="T4" fmla="*/ 59 w 59"/>
                    <a:gd name="T5" fmla="*/ 15 h 15"/>
                    <a:gd name="T6" fmla="*/ 59 w 59"/>
                    <a:gd name="T7" fmla="*/ 15 h 15"/>
                    <a:gd name="T8" fmla="*/ 0 w 59"/>
                    <a:gd name="T9" fmla="*/ 15 h 15"/>
                    <a:gd name="T10" fmla="*/ 59 w 59"/>
                    <a:gd name="T11" fmla="*/ 0 h 15"/>
                    <a:gd name="T12" fmla="*/ 59 w 59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5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15"/>
                      </a:lnTo>
                      <a:lnTo>
                        <a:pt x="59" y="15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2" name="Freeform 1830"/>
                <p:cNvSpPr>
                  <a:spLocks/>
                </p:cNvSpPr>
                <p:nvPr/>
              </p:nvSpPr>
              <p:spPr bwMode="auto">
                <a:xfrm>
                  <a:off x="1974" y="2655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3" name="Freeform 1831"/>
                <p:cNvSpPr>
                  <a:spLocks/>
                </p:cNvSpPr>
                <p:nvPr/>
              </p:nvSpPr>
              <p:spPr bwMode="auto">
                <a:xfrm>
                  <a:off x="1974" y="2655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4" name="Freeform 1832"/>
                <p:cNvSpPr>
                  <a:spLocks/>
                </p:cNvSpPr>
                <p:nvPr/>
              </p:nvSpPr>
              <p:spPr bwMode="auto">
                <a:xfrm>
                  <a:off x="1974" y="2655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5" name="Freeform 1833"/>
                <p:cNvSpPr>
                  <a:spLocks/>
                </p:cNvSpPr>
                <p:nvPr/>
              </p:nvSpPr>
              <p:spPr bwMode="auto">
                <a:xfrm>
                  <a:off x="1974" y="2655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6" name="Freeform 1834"/>
                <p:cNvSpPr>
                  <a:spLocks/>
                </p:cNvSpPr>
                <p:nvPr/>
              </p:nvSpPr>
              <p:spPr bwMode="auto">
                <a:xfrm>
                  <a:off x="1974" y="2655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7" name="Freeform 1835"/>
                <p:cNvSpPr>
                  <a:spLocks/>
                </p:cNvSpPr>
                <p:nvPr/>
              </p:nvSpPr>
              <p:spPr bwMode="auto">
                <a:xfrm>
                  <a:off x="1974" y="2655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8" name="Freeform 1836"/>
                <p:cNvSpPr>
                  <a:spLocks/>
                </p:cNvSpPr>
                <p:nvPr/>
              </p:nvSpPr>
              <p:spPr bwMode="auto">
                <a:xfrm>
                  <a:off x="1974" y="2655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9" name="Freeform 1837"/>
                <p:cNvSpPr>
                  <a:spLocks/>
                </p:cNvSpPr>
                <p:nvPr/>
              </p:nvSpPr>
              <p:spPr bwMode="auto">
                <a:xfrm>
                  <a:off x="1974" y="2655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0" name="Freeform 1838"/>
                <p:cNvSpPr>
                  <a:spLocks/>
                </p:cNvSpPr>
                <p:nvPr/>
              </p:nvSpPr>
              <p:spPr bwMode="auto">
                <a:xfrm>
                  <a:off x="1970" y="2663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0 w 59"/>
                    <a:gd name="T5" fmla="*/ 22 h 22"/>
                    <a:gd name="T6" fmla="*/ 0 w 59"/>
                    <a:gd name="T7" fmla="*/ 22 h 22"/>
                    <a:gd name="T8" fmla="*/ 0 w 59"/>
                    <a:gd name="T9" fmla="*/ 0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1" name="Freeform 1839"/>
                <p:cNvSpPr>
                  <a:spLocks/>
                </p:cNvSpPr>
                <p:nvPr/>
              </p:nvSpPr>
              <p:spPr bwMode="auto">
                <a:xfrm>
                  <a:off x="1970" y="2663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0 w 59"/>
                    <a:gd name="T5" fmla="*/ 22 h 22"/>
                    <a:gd name="T6" fmla="*/ 0 w 59"/>
                    <a:gd name="T7" fmla="*/ 22 h 22"/>
                    <a:gd name="T8" fmla="*/ 0 w 59"/>
                    <a:gd name="T9" fmla="*/ 0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2" name="Freeform 1840"/>
                <p:cNvSpPr>
                  <a:spLocks/>
                </p:cNvSpPr>
                <p:nvPr/>
              </p:nvSpPr>
              <p:spPr bwMode="auto">
                <a:xfrm>
                  <a:off x="1970" y="2663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59 w 59"/>
                    <a:gd name="T5" fmla="*/ 22 h 22"/>
                    <a:gd name="T6" fmla="*/ 59 w 59"/>
                    <a:gd name="T7" fmla="*/ 22 h 22"/>
                    <a:gd name="T8" fmla="*/ 0 w 59"/>
                    <a:gd name="T9" fmla="*/ 22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22"/>
                      </a:lnTo>
                      <a:lnTo>
                        <a:pt x="59" y="22"/>
                      </a:lnTo>
                      <a:lnTo>
                        <a:pt x="0" y="22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3" name="Freeform 1841"/>
                <p:cNvSpPr>
                  <a:spLocks/>
                </p:cNvSpPr>
                <p:nvPr/>
              </p:nvSpPr>
              <p:spPr bwMode="auto">
                <a:xfrm>
                  <a:off x="1970" y="2663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59 w 59"/>
                    <a:gd name="T5" fmla="*/ 22 h 22"/>
                    <a:gd name="T6" fmla="*/ 59 w 59"/>
                    <a:gd name="T7" fmla="*/ 22 h 22"/>
                    <a:gd name="T8" fmla="*/ 0 w 59"/>
                    <a:gd name="T9" fmla="*/ 22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9" y="22"/>
                      </a:lnTo>
                      <a:lnTo>
                        <a:pt x="59" y="22"/>
                      </a:lnTo>
                      <a:lnTo>
                        <a:pt x="0" y="22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4" name="Freeform 1842"/>
                <p:cNvSpPr>
                  <a:spLocks/>
                </p:cNvSpPr>
                <p:nvPr/>
              </p:nvSpPr>
              <p:spPr bwMode="auto">
                <a:xfrm>
                  <a:off x="1974" y="2689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5" name="Freeform 1843"/>
                <p:cNvSpPr>
                  <a:spLocks/>
                </p:cNvSpPr>
                <p:nvPr/>
              </p:nvSpPr>
              <p:spPr bwMode="auto">
                <a:xfrm>
                  <a:off x="1974" y="2689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6" name="Freeform 1844"/>
                <p:cNvSpPr>
                  <a:spLocks/>
                </p:cNvSpPr>
                <p:nvPr/>
              </p:nvSpPr>
              <p:spPr bwMode="auto">
                <a:xfrm>
                  <a:off x="1974" y="2689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7" name="Freeform 1845"/>
                <p:cNvSpPr>
                  <a:spLocks/>
                </p:cNvSpPr>
                <p:nvPr/>
              </p:nvSpPr>
              <p:spPr bwMode="auto">
                <a:xfrm>
                  <a:off x="1974" y="2689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8" name="Freeform 1846"/>
                <p:cNvSpPr>
                  <a:spLocks/>
                </p:cNvSpPr>
                <p:nvPr/>
              </p:nvSpPr>
              <p:spPr bwMode="auto">
                <a:xfrm>
                  <a:off x="1974" y="2689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9" name="Freeform 1847"/>
                <p:cNvSpPr>
                  <a:spLocks/>
                </p:cNvSpPr>
                <p:nvPr/>
              </p:nvSpPr>
              <p:spPr bwMode="auto">
                <a:xfrm>
                  <a:off x="1974" y="2689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0 w 43"/>
                    <a:gd name="T5" fmla="*/ 7 h 7"/>
                    <a:gd name="T6" fmla="*/ 0 w 43"/>
                    <a:gd name="T7" fmla="*/ 7 h 7"/>
                    <a:gd name="T8" fmla="*/ 0 w 43"/>
                    <a:gd name="T9" fmla="*/ 0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0" name="Freeform 1848"/>
                <p:cNvSpPr>
                  <a:spLocks/>
                </p:cNvSpPr>
                <p:nvPr/>
              </p:nvSpPr>
              <p:spPr bwMode="auto">
                <a:xfrm>
                  <a:off x="1974" y="2689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1" name="Freeform 1849"/>
                <p:cNvSpPr>
                  <a:spLocks/>
                </p:cNvSpPr>
                <p:nvPr/>
              </p:nvSpPr>
              <p:spPr bwMode="auto">
                <a:xfrm>
                  <a:off x="1974" y="2689"/>
                  <a:ext cx="22" cy="4"/>
                </a:xfrm>
                <a:custGeom>
                  <a:avLst/>
                  <a:gdLst>
                    <a:gd name="T0" fmla="*/ 43 w 43"/>
                    <a:gd name="T1" fmla="*/ 0 h 7"/>
                    <a:gd name="T2" fmla="*/ 43 w 43"/>
                    <a:gd name="T3" fmla="*/ 0 h 7"/>
                    <a:gd name="T4" fmla="*/ 43 w 43"/>
                    <a:gd name="T5" fmla="*/ 7 h 7"/>
                    <a:gd name="T6" fmla="*/ 43 w 43"/>
                    <a:gd name="T7" fmla="*/ 7 h 7"/>
                    <a:gd name="T8" fmla="*/ 0 w 43"/>
                    <a:gd name="T9" fmla="*/ 7 h 7"/>
                    <a:gd name="T10" fmla="*/ 43 w 43"/>
                    <a:gd name="T11" fmla="*/ 0 h 7"/>
                    <a:gd name="T12" fmla="*/ 43 w 4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2" name="Freeform 1850"/>
                <p:cNvSpPr>
                  <a:spLocks/>
                </p:cNvSpPr>
                <p:nvPr/>
              </p:nvSpPr>
              <p:spPr bwMode="auto">
                <a:xfrm>
                  <a:off x="1952" y="2697"/>
                  <a:ext cx="70" cy="26"/>
                </a:xfrm>
                <a:custGeom>
                  <a:avLst/>
                  <a:gdLst>
                    <a:gd name="T0" fmla="*/ 0 w 139"/>
                    <a:gd name="T1" fmla="*/ 15 h 52"/>
                    <a:gd name="T2" fmla="*/ 0 w 139"/>
                    <a:gd name="T3" fmla="*/ 15 h 52"/>
                    <a:gd name="T4" fmla="*/ 139 w 139"/>
                    <a:gd name="T5" fmla="*/ 52 h 52"/>
                    <a:gd name="T6" fmla="*/ 139 w 139"/>
                    <a:gd name="T7" fmla="*/ 52 h 52"/>
                    <a:gd name="T8" fmla="*/ 139 w 139"/>
                    <a:gd name="T9" fmla="*/ 0 h 52"/>
                    <a:gd name="T10" fmla="*/ 0 w 139"/>
                    <a:gd name="T11" fmla="*/ 15 h 52"/>
                    <a:gd name="T12" fmla="*/ 0 w 139"/>
                    <a:gd name="T13" fmla="*/ 1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2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139" y="52"/>
                      </a:lnTo>
                      <a:lnTo>
                        <a:pt x="139" y="52"/>
                      </a:lnTo>
                      <a:lnTo>
                        <a:pt x="13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3" name="Freeform 1851"/>
                <p:cNvSpPr>
                  <a:spLocks/>
                </p:cNvSpPr>
                <p:nvPr/>
              </p:nvSpPr>
              <p:spPr bwMode="auto">
                <a:xfrm>
                  <a:off x="1952" y="2697"/>
                  <a:ext cx="70" cy="26"/>
                </a:xfrm>
                <a:custGeom>
                  <a:avLst/>
                  <a:gdLst>
                    <a:gd name="T0" fmla="*/ 0 w 139"/>
                    <a:gd name="T1" fmla="*/ 15 h 52"/>
                    <a:gd name="T2" fmla="*/ 0 w 139"/>
                    <a:gd name="T3" fmla="*/ 15 h 52"/>
                    <a:gd name="T4" fmla="*/ 139 w 139"/>
                    <a:gd name="T5" fmla="*/ 52 h 52"/>
                    <a:gd name="T6" fmla="*/ 139 w 139"/>
                    <a:gd name="T7" fmla="*/ 52 h 52"/>
                    <a:gd name="T8" fmla="*/ 139 w 139"/>
                    <a:gd name="T9" fmla="*/ 0 h 52"/>
                    <a:gd name="T10" fmla="*/ 0 w 139"/>
                    <a:gd name="T11" fmla="*/ 15 h 52"/>
                    <a:gd name="T12" fmla="*/ 0 w 139"/>
                    <a:gd name="T13" fmla="*/ 1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2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139" y="52"/>
                      </a:lnTo>
                      <a:lnTo>
                        <a:pt x="139" y="52"/>
                      </a:lnTo>
                      <a:lnTo>
                        <a:pt x="139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4" name="Freeform 1852"/>
                <p:cNvSpPr>
                  <a:spLocks/>
                </p:cNvSpPr>
                <p:nvPr/>
              </p:nvSpPr>
              <p:spPr bwMode="auto">
                <a:xfrm>
                  <a:off x="1952" y="2704"/>
                  <a:ext cx="70" cy="23"/>
                </a:xfrm>
                <a:custGeom>
                  <a:avLst/>
                  <a:gdLst>
                    <a:gd name="T0" fmla="*/ 0 w 139"/>
                    <a:gd name="T1" fmla="*/ 0 h 44"/>
                    <a:gd name="T2" fmla="*/ 0 w 139"/>
                    <a:gd name="T3" fmla="*/ 0 h 44"/>
                    <a:gd name="T4" fmla="*/ 0 w 139"/>
                    <a:gd name="T5" fmla="*/ 44 h 44"/>
                    <a:gd name="T6" fmla="*/ 0 w 139"/>
                    <a:gd name="T7" fmla="*/ 44 h 44"/>
                    <a:gd name="T8" fmla="*/ 139 w 139"/>
                    <a:gd name="T9" fmla="*/ 37 h 44"/>
                    <a:gd name="T10" fmla="*/ 0 w 139"/>
                    <a:gd name="T11" fmla="*/ 0 h 44"/>
                    <a:gd name="T12" fmla="*/ 0 w 139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13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5" name="Freeform 1853"/>
                <p:cNvSpPr>
                  <a:spLocks/>
                </p:cNvSpPr>
                <p:nvPr/>
              </p:nvSpPr>
              <p:spPr bwMode="auto">
                <a:xfrm>
                  <a:off x="1952" y="2704"/>
                  <a:ext cx="70" cy="23"/>
                </a:xfrm>
                <a:custGeom>
                  <a:avLst/>
                  <a:gdLst>
                    <a:gd name="T0" fmla="*/ 0 w 139"/>
                    <a:gd name="T1" fmla="*/ 0 h 44"/>
                    <a:gd name="T2" fmla="*/ 0 w 139"/>
                    <a:gd name="T3" fmla="*/ 0 h 44"/>
                    <a:gd name="T4" fmla="*/ 0 w 139"/>
                    <a:gd name="T5" fmla="*/ 44 h 44"/>
                    <a:gd name="T6" fmla="*/ 0 w 139"/>
                    <a:gd name="T7" fmla="*/ 44 h 44"/>
                    <a:gd name="T8" fmla="*/ 139 w 139"/>
                    <a:gd name="T9" fmla="*/ 37 h 44"/>
                    <a:gd name="T10" fmla="*/ 0 w 139"/>
                    <a:gd name="T11" fmla="*/ 0 h 44"/>
                    <a:gd name="T12" fmla="*/ 0 w 139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139" y="3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6" name="Freeform 1854"/>
                <p:cNvSpPr>
                  <a:spLocks/>
                </p:cNvSpPr>
                <p:nvPr/>
              </p:nvSpPr>
              <p:spPr bwMode="auto">
                <a:xfrm>
                  <a:off x="1952" y="2723"/>
                  <a:ext cx="73" cy="23"/>
                </a:xfrm>
                <a:custGeom>
                  <a:avLst/>
                  <a:gdLst>
                    <a:gd name="T0" fmla="*/ 0 w 146"/>
                    <a:gd name="T1" fmla="*/ 7 h 45"/>
                    <a:gd name="T2" fmla="*/ 0 w 146"/>
                    <a:gd name="T3" fmla="*/ 7 h 45"/>
                    <a:gd name="T4" fmla="*/ 146 w 146"/>
                    <a:gd name="T5" fmla="*/ 45 h 45"/>
                    <a:gd name="T6" fmla="*/ 146 w 146"/>
                    <a:gd name="T7" fmla="*/ 45 h 45"/>
                    <a:gd name="T8" fmla="*/ 139 w 146"/>
                    <a:gd name="T9" fmla="*/ 0 h 45"/>
                    <a:gd name="T10" fmla="*/ 0 w 146"/>
                    <a:gd name="T11" fmla="*/ 7 h 45"/>
                    <a:gd name="T12" fmla="*/ 0 w 146"/>
                    <a:gd name="T13" fmla="*/ 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5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46" y="45"/>
                      </a:lnTo>
                      <a:lnTo>
                        <a:pt x="146" y="45"/>
                      </a:lnTo>
                      <a:lnTo>
                        <a:pt x="139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7" name="Freeform 1855"/>
                <p:cNvSpPr>
                  <a:spLocks/>
                </p:cNvSpPr>
                <p:nvPr/>
              </p:nvSpPr>
              <p:spPr bwMode="auto">
                <a:xfrm>
                  <a:off x="1952" y="2723"/>
                  <a:ext cx="73" cy="23"/>
                </a:xfrm>
                <a:custGeom>
                  <a:avLst/>
                  <a:gdLst>
                    <a:gd name="T0" fmla="*/ 0 w 146"/>
                    <a:gd name="T1" fmla="*/ 7 h 45"/>
                    <a:gd name="T2" fmla="*/ 0 w 146"/>
                    <a:gd name="T3" fmla="*/ 7 h 45"/>
                    <a:gd name="T4" fmla="*/ 146 w 146"/>
                    <a:gd name="T5" fmla="*/ 45 h 45"/>
                    <a:gd name="T6" fmla="*/ 146 w 146"/>
                    <a:gd name="T7" fmla="*/ 45 h 45"/>
                    <a:gd name="T8" fmla="*/ 139 w 146"/>
                    <a:gd name="T9" fmla="*/ 0 h 45"/>
                    <a:gd name="T10" fmla="*/ 0 w 146"/>
                    <a:gd name="T11" fmla="*/ 7 h 45"/>
                    <a:gd name="T12" fmla="*/ 0 w 146"/>
                    <a:gd name="T13" fmla="*/ 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5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46" y="45"/>
                      </a:lnTo>
                      <a:lnTo>
                        <a:pt x="146" y="45"/>
                      </a:lnTo>
                      <a:lnTo>
                        <a:pt x="139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8" name="Freeform 1856"/>
                <p:cNvSpPr>
                  <a:spLocks/>
                </p:cNvSpPr>
                <p:nvPr/>
              </p:nvSpPr>
              <p:spPr bwMode="auto">
                <a:xfrm>
                  <a:off x="1952" y="2727"/>
                  <a:ext cx="73" cy="26"/>
                </a:xfrm>
                <a:custGeom>
                  <a:avLst/>
                  <a:gdLst>
                    <a:gd name="T0" fmla="*/ 0 w 146"/>
                    <a:gd name="T1" fmla="*/ 0 h 53"/>
                    <a:gd name="T2" fmla="*/ 0 w 146"/>
                    <a:gd name="T3" fmla="*/ 0 h 53"/>
                    <a:gd name="T4" fmla="*/ 7 w 146"/>
                    <a:gd name="T5" fmla="*/ 53 h 53"/>
                    <a:gd name="T6" fmla="*/ 7 w 146"/>
                    <a:gd name="T7" fmla="*/ 53 h 53"/>
                    <a:gd name="T8" fmla="*/ 146 w 146"/>
                    <a:gd name="T9" fmla="*/ 38 h 53"/>
                    <a:gd name="T10" fmla="*/ 0 w 146"/>
                    <a:gd name="T11" fmla="*/ 0 h 53"/>
                    <a:gd name="T12" fmla="*/ 0 w 146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53"/>
                      </a:lnTo>
                      <a:lnTo>
                        <a:pt x="7" y="53"/>
                      </a:lnTo>
                      <a:lnTo>
                        <a:pt x="146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9" name="Freeform 1857"/>
                <p:cNvSpPr>
                  <a:spLocks/>
                </p:cNvSpPr>
                <p:nvPr/>
              </p:nvSpPr>
              <p:spPr bwMode="auto">
                <a:xfrm>
                  <a:off x="1952" y="2727"/>
                  <a:ext cx="73" cy="26"/>
                </a:xfrm>
                <a:custGeom>
                  <a:avLst/>
                  <a:gdLst>
                    <a:gd name="T0" fmla="*/ 0 w 146"/>
                    <a:gd name="T1" fmla="*/ 0 h 53"/>
                    <a:gd name="T2" fmla="*/ 0 w 146"/>
                    <a:gd name="T3" fmla="*/ 0 h 53"/>
                    <a:gd name="T4" fmla="*/ 7 w 146"/>
                    <a:gd name="T5" fmla="*/ 53 h 53"/>
                    <a:gd name="T6" fmla="*/ 7 w 146"/>
                    <a:gd name="T7" fmla="*/ 53 h 53"/>
                    <a:gd name="T8" fmla="*/ 146 w 146"/>
                    <a:gd name="T9" fmla="*/ 38 h 53"/>
                    <a:gd name="T10" fmla="*/ 0 w 146"/>
                    <a:gd name="T11" fmla="*/ 0 h 53"/>
                    <a:gd name="T12" fmla="*/ 0 w 146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53"/>
                      </a:lnTo>
                      <a:lnTo>
                        <a:pt x="7" y="53"/>
                      </a:lnTo>
                      <a:lnTo>
                        <a:pt x="146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0" name="Freeform 1858"/>
                <p:cNvSpPr>
                  <a:spLocks/>
                </p:cNvSpPr>
                <p:nvPr/>
              </p:nvSpPr>
              <p:spPr bwMode="auto">
                <a:xfrm>
                  <a:off x="1981" y="2753"/>
                  <a:ext cx="22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0 w 44"/>
                    <a:gd name="T5" fmla="*/ 15 h 15"/>
                    <a:gd name="T6" fmla="*/ 0 w 44"/>
                    <a:gd name="T7" fmla="*/ 15 h 15"/>
                    <a:gd name="T8" fmla="*/ 0 w 44"/>
                    <a:gd name="T9" fmla="*/ 7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1" name="Freeform 1859"/>
                <p:cNvSpPr>
                  <a:spLocks/>
                </p:cNvSpPr>
                <p:nvPr/>
              </p:nvSpPr>
              <p:spPr bwMode="auto">
                <a:xfrm>
                  <a:off x="1981" y="2753"/>
                  <a:ext cx="22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0 w 44"/>
                    <a:gd name="T5" fmla="*/ 15 h 15"/>
                    <a:gd name="T6" fmla="*/ 0 w 44"/>
                    <a:gd name="T7" fmla="*/ 15 h 15"/>
                    <a:gd name="T8" fmla="*/ 0 w 44"/>
                    <a:gd name="T9" fmla="*/ 7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2" name="Freeform 1860"/>
                <p:cNvSpPr>
                  <a:spLocks/>
                </p:cNvSpPr>
                <p:nvPr/>
              </p:nvSpPr>
              <p:spPr bwMode="auto">
                <a:xfrm>
                  <a:off x="1981" y="2753"/>
                  <a:ext cx="22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44 w 44"/>
                    <a:gd name="T5" fmla="*/ 7 h 15"/>
                    <a:gd name="T6" fmla="*/ 44 w 44"/>
                    <a:gd name="T7" fmla="*/ 7 h 15"/>
                    <a:gd name="T8" fmla="*/ 0 w 44"/>
                    <a:gd name="T9" fmla="*/ 15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3" name="Freeform 1861"/>
                <p:cNvSpPr>
                  <a:spLocks/>
                </p:cNvSpPr>
                <p:nvPr/>
              </p:nvSpPr>
              <p:spPr bwMode="auto">
                <a:xfrm>
                  <a:off x="1981" y="2753"/>
                  <a:ext cx="22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44 w 44"/>
                    <a:gd name="T5" fmla="*/ 7 h 15"/>
                    <a:gd name="T6" fmla="*/ 44 w 44"/>
                    <a:gd name="T7" fmla="*/ 7 h 15"/>
                    <a:gd name="T8" fmla="*/ 0 w 44"/>
                    <a:gd name="T9" fmla="*/ 15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4" name="Freeform 1862"/>
                <p:cNvSpPr>
                  <a:spLocks/>
                </p:cNvSpPr>
                <p:nvPr/>
              </p:nvSpPr>
              <p:spPr bwMode="auto">
                <a:xfrm>
                  <a:off x="1981" y="2753"/>
                  <a:ext cx="22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0 w 44"/>
                    <a:gd name="T5" fmla="*/ 15 h 15"/>
                    <a:gd name="T6" fmla="*/ 0 w 44"/>
                    <a:gd name="T7" fmla="*/ 15 h 15"/>
                    <a:gd name="T8" fmla="*/ 0 w 44"/>
                    <a:gd name="T9" fmla="*/ 7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5" name="Freeform 1863"/>
                <p:cNvSpPr>
                  <a:spLocks/>
                </p:cNvSpPr>
                <p:nvPr/>
              </p:nvSpPr>
              <p:spPr bwMode="auto">
                <a:xfrm>
                  <a:off x="1981" y="2753"/>
                  <a:ext cx="22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0 w 44"/>
                    <a:gd name="T5" fmla="*/ 15 h 15"/>
                    <a:gd name="T6" fmla="*/ 0 w 44"/>
                    <a:gd name="T7" fmla="*/ 15 h 15"/>
                    <a:gd name="T8" fmla="*/ 0 w 44"/>
                    <a:gd name="T9" fmla="*/ 7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6" name="Freeform 1864"/>
                <p:cNvSpPr>
                  <a:spLocks/>
                </p:cNvSpPr>
                <p:nvPr/>
              </p:nvSpPr>
              <p:spPr bwMode="auto">
                <a:xfrm>
                  <a:off x="1981" y="2753"/>
                  <a:ext cx="22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44 w 44"/>
                    <a:gd name="T5" fmla="*/ 7 h 15"/>
                    <a:gd name="T6" fmla="*/ 44 w 44"/>
                    <a:gd name="T7" fmla="*/ 7 h 15"/>
                    <a:gd name="T8" fmla="*/ 0 w 44"/>
                    <a:gd name="T9" fmla="*/ 15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7" name="Freeform 1865"/>
                <p:cNvSpPr>
                  <a:spLocks/>
                </p:cNvSpPr>
                <p:nvPr/>
              </p:nvSpPr>
              <p:spPr bwMode="auto">
                <a:xfrm>
                  <a:off x="1981" y="2753"/>
                  <a:ext cx="22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44 w 44"/>
                    <a:gd name="T5" fmla="*/ 7 h 15"/>
                    <a:gd name="T6" fmla="*/ 44 w 44"/>
                    <a:gd name="T7" fmla="*/ 7 h 15"/>
                    <a:gd name="T8" fmla="*/ 0 w 44"/>
                    <a:gd name="T9" fmla="*/ 15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8" name="Freeform 1866"/>
                <p:cNvSpPr>
                  <a:spLocks/>
                </p:cNvSpPr>
                <p:nvPr/>
              </p:nvSpPr>
              <p:spPr bwMode="auto">
                <a:xfrm>
                  <a:off x="1981" y="2761"/>
                  <a:ext cx="26" cy="11"/>
                </a:xfrm>
                <a:custGeom>
                  <a:avLst/>
                  <a:gdLst>
                    <a:gd name="T0" fmla="*/ 51 w 51"/>
                    <a:gd name="T1" fmla="*/ 0 h 22"/>
                    <a:gd name="T2" fmla="*/ 51 w 51"/>
                    <a:gd name="T3" fmla="*/ 0 h 22"/>
                    <a:gd name="T4" fmla="*/ 0 w 51"/>
                    <a:gd name="T5" fmla="*/ 22 h 22"/>
                    <a:gd name="T6" fmla="*/ 0 w 51"/>
                    <a:gd name="T7" fmla="*/ 22 h 22"/>
                    <a:gd name="T8" fmla="*/ 0 w 51"/>
                    <a:gd name="T9" fmla="*/ 15 h 22"/>
                    <a:gd name="T10" fmla="*/ 51 w 51"/>
                    <a:gd name="T11" fmla="*/ 0 h 22"/>
                    <a:gd name="T12" fmla="*/ 51 w 51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2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9" name="Freeform 1867"/>
                <p:cNvSpPr>
                  <a:spLocks/>
                </p:cNvSpPr>
                <p:nvPr/>
              </p:nvSpPr>
              <p:spPr bwMode="auto">
                <a:xfrm>
                  <a:off x="1981" y="2761"/>
                  <a:ext cx="26" cy="11"/>
                </a:xfrm>
                <a:custGeom>
                  <a:avLst/>
                  <a:gdLst>
                    <a:gd name="T0" fmla="*/ 51 w 51"/>
                    <a:gd name="T1" fmla="*/ 0 h 22"/>
                    <a:gd name="T2" fmla="*/ 51 w 51"/>
                    <a:gd name="T3" fmla="*/ 0 h 22"/>
                    <a:gd name="T4" fmla="*/ 0 w 51"/>
                    <a:gd name="T5" fmla="*/ 22 h 22"/>
                    <a:gd name="T6" fmla="*/ 0 w 51"/>
                    <a:gd name="T7" fmla="*/ 22 h 22"/>
                    <a:gd name="T8" fmla="*/ 0 w 51"/>
                    <a:gd name="T9" fmla="*/ 15 h 22"/>
                    <a:gd name="T10" fmla="*/ 51 w 51"/>
                    <a:gd name="T11" fmla="*/ 0 h 22"/>
                    <a:gd name="T12" fmla="*/ 51 w 51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2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15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0" name="Freeform 1868"/>
                <p:cNvSpPr>
                  <a:spLocks/>
                </p:cNvSpPr>
                <p:nvPr/>
              </p:nvSpPr>
              <p:spPr bwMode="auto">
                <a:xfrm>
                  <a:off x="1981" y="2761"/>
                  <a:ext cx="26" cy="11"/>
                </a:xfrm>
                <a:custGeom>
                  <a:avLst/>
                  <a:gdLst>
                    <a:gd name="T0" fmla="*/ 51 w 51"/>
                    <a:gd name="T1" fmla="*/ 0 h 22"/>
                    <a:gd name="T2" fmla="*/ 51 w 51"/>
                    <a:gd name="T3" fmla="*/ 0 h 22"/>
                    <a:gd name="T4" fmla="*/ 51 w 51"/>
                    <a:gd name="T5" fmla="*/ 15 h 22"/>
                    <a:gd name="T6" fmla="*/ 51 w 51"/>
                    <a:gd name="T7" fmla="*/ 15 h 22"/>
                    <a:gd name="T8" fmla="*/ 0 w 51"/>
                    <a:gd name="T9" fmla="*/ 22 h 22"/>
                    <a:gd name="T10" fmla="*/ 51 w 51"/>
                    <a:gd name="T11" fmla="*/ 0 h 22"/>
                    <a:gd name="T12" fmla="*/ 51 w 51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2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22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1" name="Freeform 1869"/>
                <p:cNvSpPr>
                  <a:spLocks/>
                </p:cNvSpPr>
                <p:nvPr/>
              </p:nvSpPr>
              <p:spPr bwMode="auto">
                <a:xfrm>
                  <a:off x="1981" y="2761"/>
                  <a:ext cx="26" cy="11"/>
                </a:xfrm>
                <a:custGeom>
                  <a:avLst/>
                  <a:gdLst>
                    <a:gd name="T0" fmla="*/ 51 w 51"/>
                    <a:gd name="T1" fmla="*/ 0 h 22"/>
                    <a:gd name="T2" fmla="*/ 51 w 51"/>
                    <a:gd name="T3" fmla="*/ 0 h 22"/>
                    <a:gd name="T4" fmla="*/ 51 w 51"/>
                    <a:gd name="T5" fmla="*/ 15 h 22"/>
                    <a:gd name="T6" fmla="*/ 51 w 51"/>
                    <a:gd name="T7" fmla="*/ 15 h 22"/>
                    <a:gd name="T8" fmla="*/ 0 w 51"/>
                    <a:gd name="T9" fmla="*/ 22 h 22"/>
                    <a:gd name="T10" fmla="*/ 51 w 51"/>
                    <a:gd name="T11" fmla="*/ 0 h 22"/>
                    <a:gd name="T12" fmla="*/ 51 w 51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2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22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2" name="Freeform 1870"/>
                <p:cNvSpPr>
                  <a:spLocks/>
                </p:cNvSpPr>
                <p:nvPr/>
              </p:nvSpPr>
              <p:spPr bwMode="auto">
                <a:xfrm>
                  <a:off x="1985" y="2780"/>
                  <a:ext cx="26" cy="15"/>
                </a:xfrm>
                <a:custGeom>
                  <a:avLst/>
                  <a:gdLst>
                    <a:gd name="T0" fmla="*/ 51 w 51"/>
                    <a:gd name="T1" fmla="*/ 0 h 30"/>
                    <a:gd name="T2" fmla="*/ 51 w 51"/>
                    <a:gd name="T3" fmla="*/ 0 h 30"/>
                    <a:gd name="T4" fmla="*/ 0 w 51"/>
                    <a:gd name="T5" fmla="*/ 30 h 30"/>
                    <a:gd name="T6" fmla="*/ 0 w 51"/>
                    <a:gd name="T7" fmla="*/ 30 h 30"/>
                    <a:gd name="T8" fmla="*/ 0 w 51"/>
                    <a:gd name="T9" fmla="*/ 15 h 30"/>
                    <a:gd name="T10" fmla="*/ 51 w 51"/>
                    <a:gd name="T11" fmla="*/ 0 h 30"/>
                    <a:gd name="T12" fmla="*/ 51 w 51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0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15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3" name="Freeform 1871"/>
                <p:cNvSpPr>
                  <a:spLocks/>
                </p:cNvSpPr>
                <p:nvPr/>
              </p:nvSpPr>
              <p:spPr bwMode="auto">
                <a:xfrm>
                  <a:off x="1985" y="2780"/>
                  <a:ext cx="26" cy="15"/>
                </a:xfrm>
                <a:custGeom>
                  <a:avLst/>
                  <a:gdLst>
                    <a:gd name="T0" fmla="*/ 51 w 51"/>
                    <a:gd name="T1" fmla="*/ 0 h 30"/>
                    <a:gd name="T2" fmla="*/ 51 w 51"/>
                    <a:gd name="T3" fmla="*/ 0 h 30"/>
                    <a:gd name="T4" fmla="*/ 0 w 51"/>
                    <a:gd name="T5" fmla="*/ 30 h 30"/>
                    <a:gd name="T6" fmla="*/ 0 w 51"/>
                    <a:gd name="T7" fmla="*/ 30 h 30"/>
                    <a:gd name="T8" fmla="*/ 0 w 51"/>
                    <a:gd name="T9" fmla="*/ 15 h 30"/>
                    <a:gd name="T10" fmla="*/ 51 w 51"/>
                    <a:gd name="T11" fmla="*/ 0 h 30"/>
                    <a:gd name="T12" fmla="*/ 51 w 51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0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15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4" name="Freeform 1872"/>
                <p:cNvSpPr>
                  <a:spLocks/>
                </p:cNvSpPr>
                <p:nvPr/>
              </p:nvSpPr>
              <p:spPr bwMode="auto">
                <a:xfrm>
                  <a:off x="1985" y="2780"/>
                  <a:ext cx="29" cy="15"/>
                </a:xfrm>
                <a:custGeom>
                  <a:avLst/>
                  <a:gdLst>
                    <a:gd name="T0" fmla="*/ 51 w 58"/>
                    <a:gd name="T1" fmla="*/ 0 h 30"/>
                    <a:gd name="T2" fmla="*/ 51 w 58"/>
                    <a:gd name="T3" fmla="*/ 0 h 30"/>
                    <a:gd name="T4" fmla="*/ 58 w 58"/>
                    <a:gd name="T5" fmla="*/ 23 h 30"/>
                    <a:gd name="T6" fmla="*/ 58 w 58"/>
                    <a:gd name="T7" fmla="*/ 23 h 30"/>
                    <a:gd name="T8" fmla="*/ 0 w 58"/>
                    <a:gd name="T9" fmla="*/ 30 h 30"/>
                    <a:gd name="T10" fmla="*/ 51 w 58"/>
                    <a:gd name="T11" fmla="*/ 0 h 30"/>
                    <a:gd name="T12" fmla="*/ 51 w 58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30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58" y="23"/>
                      </a:lnTo>
                      <a:lnTo>
                        <a:pt x="58" y="23"/>
                      </a:lnTo>
                      <a:lnTo>
                        <a:pt x="0" y="30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5" name="Freeform 1873"/>
                <p:cNvSpPr>
                  <a:spLocks/>
                </p:cNvSpPr>
                <p:nvPr/>
              </p:nvSpPr>
              <p:spPr bwMode="auto">
                <a:xfrm>
                  <a:off x="1985" y="2780"/>
                  <a:ext cx="29" cy="15"/>
                </a:xfrm>
                <a:custGeom>
                  <a:avLst/>
                  <a:gdLst>
                    <a:gd name="T0" fmla="*/ 51 w 58"/>
                    <a:gd name="T1" fmla="*/ 0 h 30"/>
                    <a:gd name="T2" fmla="*/ 51 w 58"/>
                    <a:gd name="T3" fmla="*/ 0 h 30"/>
                    <a:gd name="T4" fmla="*/ 58 w 58"/>
                    <a:gd name="T5" fmla="*/ 23 h 30"/>
                    <a:gd name="T6" fmla="*/ 58 w 58"/>
                    <a:gd name="T7" fmla="*/ 23 h 30"/>
                    <a:gd name="T8" fmla="*/ 0 w 58"/>
                    <a:gd name="T9" fmla="*/ 30 h 30"/>
                    <a:gd name="T10" fmla="*/ 51 w 58"/>
                    <a:gd name="T11" fmla="*/ 0 h 30"/>
                    <a:gd name="T12" fmla="*/ 51 w 58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30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58" y="23"/>
                      </a:lnTo>
                      <a:lnTo>
                        <a:pt x="58" y="23"/>
                      </a:lnTo>
                      <a:lnTo>
                        <a:pt x="0" y="30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6" name="Freeform 1874"/>
                <p:cNvSpPr>
                  <a:spLocks/>
                </p:cNvSpPr>
                <p:nvPr/>
              </p:nvSpPr>
              <p:spPr bwMode="auto">
                <a:xfrm>
                  <a:off x="1988" y="2798"/>
                  <a:ext cx="23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7 w 44"/>
                    <a:gd name="T5" fmla="*/ 15 h 15"/>
                    <a:gd name="T6" fmla="*/ 7 w 44"/>
                    <a:gd name="T7" fmla="*/ 15 h 15"/>
                    <a:gd name="T8" fmla="*/ 0 w 44"/>
                    <a:gd name="T9" fmla="*/ 8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7" y="15"/>
                      </a:lnTo>
                      <a:lnTo>
                        <a:pt x="7" y="15"/>
                      </a:ln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7" name="Freeform 1875"/>
                <p:cNvSpPr>
                  <a:spLocks/>
                </p:cNvSpPr>
                <p:nvPr/>
              </p:nvSpPr>
              <p:spPr bwMode="auto">
                <a:xfrm>
                  <a:off x="1988" y="2798"/>
                  <a:ext cx="23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7 w 44"/>
                    <a:gd name="T5" fmla="*/ 15 h 15"/>
                    <a:gd name="T6" fmla="*/ 7 w 44"/>
                    <a:gd name="T7" fmla="*/ 15 h 15"/>
                    <a:gd name="T8" fmla="*/ 0 w 44"/>
                    <a:gd name="T9" fmla="*/ 8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7" y="15"/>
                      </a:lnTo>
                      <a:lnTo>
                        <a:pt x="7" y="15"/>
                      </a:ln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8" name="Freeform 1876"/>
                <p:cNvSpPr>
                  <a:spLocks/>
                </p:cNvSpPr>
                <p:nvPr/>
              </p:nvSpPr>
              <p:spPr bwMode="auto">
                <a:xfrm>
                  <a:off x="1992" y="2798"/>
                  <a:ext cx="19" cy="8"/>
                </a:xfrm>
                <a:custGeom>
                  <a:avLst/>
                  <a:gdLst>
                    <a:gd name="T0" fmla="*/ 37 w 37"/>
                    <a:gd name="T1" fmla="*/ 0 h 15"/>
                    <a:gd name="T2" fmla="*/ 37 w 37"/>
                    <a:gd name="T3" fmla="*/ 0 h 15"/>
                    <a:gd name="T4" fmla="*/ 37 w 37"/>
                    <a:gd name="T5" fmla="*/ 8 h 15"/>
                    <a:gd name="T6" fmla="*/ 37 w 37"/>
                    <a:gd name="T7" fmla="*/ 8 h 15"/>
                    <a:gd name="T8" fmla="*/ 0 w 37"/>
                    <a:gd name="T9" fmla="*/ 15 h 15"/>
                    <a:gd name="T10" fmla="*/ 37 w 37"/>
                    <a:gd name="T11" fmla="*/ 0 h 15"/>
                    <a:gd name="T12" fmla="*/ 37 w 37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15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7" y="8"/>
                      </a:lnTo>
                      <a:lnTo>
                        <a:pt x="37" y="8"/>
                      </a:lnTo>
                      <a:lnTo>
                        <a:pt x="0" y="15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9" name="Freeform 1877"/>
                <p:cNvSpPr>
                  <a:spLocks/>
                </p:cNvSpPr>
                <p:nvPr/>
              </p:nvSpPr>
              <p:spPr bwMode="auto">
                <a:xfrm>
                  <a:off x="1992" y="2798"/>
                  <a:ext cx="19" cy="8"/>
                </a:xfrm>
                <a:custGeom>
                  <a:avLst/>
                  <a:gdLst>
                    <a:gd name="T0" fmla="*/ 37 w 37"/>
                    <a:gd name="T1" fmla="*/ 0 h 15"/>
                    <a:gd name="T2" fmla="*/ 37 w 37"/>
                    <a:gd name="T3" fmla="*/ 0 h 15"/>
                    <a:gd name="T4" fmla="*/ 37 w 37"/>
                    <a:gd name="T5" fmla="*/ 8 h 15"/>
                    <a:gd name="T6" fmla="*/ 37 w 37"/>
                    <a:gd name="T7" fmla="*/ 8 h 15"/>
                    <a:gd name="T8" fmla="*/ 0 w 37"/>
                    <a:gd name="T9" fmla="*/ 15 h 15"/>
                    <a:gd name="T10" fmla="*/ 37 w 37"/>
                    <a:gd name="T11" fmla="*/ 0 h 15"/>
                    <a:gd name="T12" fmla="*/ 37 w 37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15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7" y="8"/>
                      </a:lnTo>
                      <a:lnTo>
                        <a:pt x="37" y="8"/>
                      </a:lnTo>
                      <a:lnTo>
                        <a:pt x="0" y="15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0" name="Freeform 1878"/>
                <p:cNvSpPr>
                  <a:spLocks/>
                </p:cNvSpPr>
                <p:nvPr/>
              </p:nvSpPr>
              <p:spPr bwMode="auto">
                <a:xfrm>
                  <a:off x="1988" y="2798"/>
                  <a:ext cx="23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7 w 44"/>
                    <a:gd name="T5" fmla="*/ 15 h 15"/>
                    <a:gd name="T6" fmla="*/ 7 w 44"/>
                    <a:gd name="T7" fmla="*/ 15 h 15"/>
                    <a:gd name="T8" fmla="*/ 0 w 44"/>
                    <a:gd name="T9" fmla="*/ 8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7" y="15"/>
                      </a:lnTo>
                      <a:lnTo>
                        <a:pt x="7" y="15"/>
                      </a:ln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1" name="Freeform 1879"/>
                <p:cNvSpPr>
                  <a:spLocks/>
                </p:cNvSpPr>
                <p:nvPr/>
              </p:nvSpPr>
              <p:spPr bwMode="auto">
                <a:xfrm>
                  <a:off x="1988" y="2798"/>
                  <a:ext cx="23" cy="8"/>
                </a:xfrm>
                <a:custGeom>
                  <a:avLst/>
                  <a:gdLst>
                    <a:gd name="T0" fmla="*/ 44 w 44"/>
                    <a:gd name="T1" fmla="*/ 0 h 15"/>
                    <a:gd name="T2" fmla="*/ 44 w 44"/>
                    <a:gd name="T3" fmla="*/ 0 h 15"/>
                    <a:gd name="T4" fmla="*/ 7 w 44"/>
                    <a:gd name="T5" fmla="*/ 15 h 15"/>
                    <a:gd name="T6" fmla="*/ 7 w 44"/>
                    <a:gd name="T7" fmla="*/ 15 h 15"/>
                    <a:gd name="T8" fmla="*/ 0 w 44"/>
                    <a:gd name="T9" fmla="*/ 8 h 15"/>
                    <a:gd name="T10" fmla="*/ 44 w 44"/>
                    <a:gd name="T11" fmla="*/ 0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7" y="15"/>
                      </a:lnTo>
                      <a:lnTo>
                        <a:pt x="7" y="15"/>
                      </a:lnTo>
                      <a:lnTo>
                        <a:pt x="0" y="8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2" name="Freeform 1880"/>
                <p:cNvSpPr>
                  <a:spLocks/>
                </p:cNvSpPr>
                <p:nvPr/>
              </p:nvSpPr>
              <p:spPr bwMode="auto">
                <a:xfrm>
                  <a:off x="1992" y="2798"/>
                  <a:ext cx="19" cy="8"/>
                </a:xfrm>
                <a:custGeom>
                  <a:avLst/>
                  <a:gdLst>
                    <a:gd name="T0" fmla="*/ 37 w 37"/>
                    <a:gd name="T1" fmla="*/ 0 h 15"/>
                    <a:gd name="T2" fmla="*/ 37 w 37"/>
                    <a:gd name="T3" fmla="*/ 0 h 15"/>
                    <a:gd name="T4" fmla="*/ 37 w 37"/>
                    <a:gd name="T5" fmla="*/ 8 h 15"/>
                    <a:gd name="T6" fmla="*/ 37 w 37"/>
                    <a:gd name="T7" fmla="*/ 8 h 15"/>
                    <a:gd name="T8" fmla="*/ 0 w 37"/>
                    <a:gd name="T9" fmla="*/ 15 h 15"/>
                    <a:gd name="T10" fmla="*/ 37 w 37"/>
                    <a:gd name="T11" fmla="*/ 0 h 15"/>
                    <a:gd name="T12" fmla="*/ 37 w 37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15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7" y="8"/>
                      </a:lnTo>
                      <a:lnTo>
                        <a:pt x="37" y="8"/>
                      </a:lnTo>
                      <a:lnTo>
                        <a:pt x="0" y="15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3" name="Freeform 1881"/>
                <p:cNvSpPr>
                  <a:spLocks/>
                </p:cNvSpPr>
                <p:nvPr/>
              </p:nvSpPr>
              <p:spPr bwMode="auto">
                <a:xfrm>
                  <a:off x="1992" y="2798"/>
                  <a:ext cx="19" cy="8"/>
                </a:xfrm>
                <a:custGeom>
                  <a:avLst/>
                  <a:gdLst>
                    <a:gd name="T0" fmla="*/ 37 w 37"/>
                    <a:gd name="T1" fmla="*/ 0 h 15"/>
                    <a:gd name="T2" fmla="*/ 37 w 37"/>
                    <a:gd name="T3" fmla="*/ 0 h 15"/>
                    <a:gd name="T4" fmla="*/ 37 w 37"/>
                    <a:gd name="T5" fmla="*/ 8 h 15"/>
                    <a:gd name="T6" fmla="*/ 37 w 37"/>
                    <a:gd name="T7" fmla="*/ 8 h 15"/>
                    <a:gd name="T8" fmla="*/ 0 w 37"/>
                    <a:gd name="T9" fmla="*/ 15 h 15"/>
                    <a:gd name="T10" fmla="*/ 37 w 37"/>
                    <a:gd name="T11" fmla="*/ 0 h 15"/>
                    <a:gd name="T12" fmla="*/ 37 w 37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15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7" y="8"/>
                      </a:lnTo>
                      <a:lnTo>
                        <a:pt x="37" y="8"/>
                      </a:lnTo>
                      <a:lnTo>
                        <a:pt x="0" y="15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4" name="Freeform 1882"/>
                <p:cNvSpPr>
                  <a:spLocks/>
                </p:cNvSpPr>
                <p:nvPr/>
              </p:nvSpPr>
              <p:spPr bwMode="auto">
                <a:xfrm>
                  <a:off x="1988" y="2810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7 w 59"/>
                    <a:gd name="T5" fmla="*/ 22 h 22"/>
                    <a:gd name="T6" fmla="*/ 7 w 59"/>
                    <a:gd name="T7" fmla="*/ 22 h 22"/>
                    <a:gd name="T8" fmla="*/ 0 w 59"/>
                    <a:gd name="T9" fmla="*/ 7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7" y="22"/>
                      </a:lnTo>
                      <a:lnTo>
                        <a:pt x="7" y="22"/>
                      </a:lnTo>
                      <a:lnTo>
                        <a:pt x="0" y="7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5" name="Freeform 1883"/>
                <p:cNvSpPr>
                  <a:spLocks/>
                </p:cNvSpPr>
                <p:nvPr/>
              </p:nvSpPr>
              <p:spPr bwMode="auto">
                <a:xfrm>
                  <a:off x="1988" y="2810"/>
                  <a:ext cx="30" cy="11"/>
                </a:xfrm>
                <a:custGeom>
                  <a:avLst/>
                  <a:gdLst>
                    <a:gd name="T0" fmla="*/ 59 w 59"/>
                    <a:gd name="T1" fmla="*/ 0 h 22"/>
                    <a:gd name="T2" fmla="*/ 59 w 59"/>
                    <a:gd name="T3" fmla="*/ 0 h 22"/>
                    <a:gd name="T4" fmla="*/ 7 w 59"/>
                    <a:gd name="T5" fmla="*/ 22 h 22"/>
                    <a:gd name="T6" fmla="*/ 7 w 59"/>
                    <a:gd name="T7" fmla="*/ 22 h 22"/>
                    <a:gd name="T8" fmla="*/ 0 w 59"/>
                    <a:gd name="T9" fmla="*/ 7 h 22"/>
                    <a:gd name="T10" fmla="*/ 59 w 59"/>
                    <a:gd name="T11" fmla="*/ 0 h 22"/>
                    <a:gd name="T12" fmla="*/ 59 w 59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2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7" y="22"/>
                      </a:lnTo>
                      <a:lnTo>
                        <a:pt x="7" y="22"/>
                      </a:lnTo>
                      <a:lnTo>
                        <a:pt x="0" y="7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6" name="Freeform 1884"/>
                <p:cNvSpPr>
                  <a:spLocks/>
                </p:cNvSpPr>
                <p:nvPr/>
              </p:nvSpPr>
              <p:spPr bwMode="auto">
                <a:xfrm>
                  <a:off x="1992" y="2810"/>
                  <a:ext cx="26" cy="11"/>
                </a:xfrm>
                <a:custGeom>
                  <a:avLst/>
                  <a:gdLst>
                    <a:gd name="T0" fmla="*/ 52 w 52"/>
                    <a:gd name="T1" fmla="*/ 0 h 22"/>
                    <a:gd name="T2" fmla="*/ 52 w 52"/>
                    <a:gd name="T3" fmla="*/ 0 h 22"/>
                    <a:gd name="T4" fmla="*/ 52 w 52"/>
                    <a:gd name="T5" fmla="*/ 15 h 22"/>
                    <a:gd name="T6" fmla="*/ 52 w 52"/>
                    <a:gd name="T7" fmla="*/ 15 h 22"/>
                    <a:gd name="T8" fmla="*/ 0 w 52"/>
                    <a:gd name="T9" fmla="*/ 22 h 22"/>
                    <a:gd name="T10" fmla="*/ 52 w 52"/>
                    <a:gd name="T11" fmla="*/ 0 h 22"/>
                    <a:gd name="T12" fmla="*/ 52 w 52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2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0" y="22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7" name="Freeform 1885"/>
                <p:cNvSpPr>
                  <a:spLocks/>
                </p:cNvSpPr>
                <p:nvPr/>
              </p:nvSpPr>
              <p:spPr bwMode="auto">
                <a:xfrm>
                  <a:off x="1992" y="2810"/>
                  <a:ext cx="26" cy="11"/>
                </a:xfrm>
                <a:custGeom>
                  <a:avLst/>
                  <a:gdLst>
                    <a:gd name="T0" fmla="*/ 52 w 52"/>
                    <a:gd name="T1" fmla="*/ 0 h 22"/>
                    <a:gd name="T2" fmla="*/ 52 w 52"/>
                    <a:gd name="T3" fmla="*/ 0 h 22"/>
                    <a:gd name="T4" fmla="*/ 52 w 52"/>
                    <a:gd name="T5" fmla="*/ 15 h 22"/>
                    <a:gd name="T6" fmla="*/ 52 w 52"/>
                    <a:gd name="T7" fmla="*/ 15 h 22"/>
                    <a:gd name="T8" fmla="*/ 0 w 52"/>
                    <a:gd name="T9" fmla="*/ 22 h 22"/>
                    <a:gd name="T10" fmla="*/ 52 w 52"/>
                    <a:gd name="T11" fmla="*/ 0 h 22"/>
                    <a:gd name="T12" fmla="*/ 52 w 52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2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0" y="22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8" name="Freeform 1886"/>
                <p:cNvSpPr>
                  <a:spLocks/>
                </p:cNvSpPr>
                <p:nvPr/>
              </p:nvSpPr>
              <p:spPr bwMode="auto">
                <a:xfrm>
                  <a:off x="1992" y="2829"/>
                  <a:ext cx="30" cy="11"/>
                </a:xfrm>
                <a:custGeom>
                  <a:avLst/>
                  <a:gdLst>
                    <a:gd name="T0" fmla="*/ 59 w 59"/>
                    <a:gd name="T1" fmla="*/ 0 h 23"/>
                    <a:gd name="T2" fmla="*/ 59 w 59"/>
                    <a:gd name="T3" fmla="*/ 0 h 23"/>
                    <a:gd name="T4" fmla="*/ 7 w 59"/>
                    <a:gd name="T5" fmla="*/ 23 h 23"/>
                    <a:gd name="T6" fmla="*/ 7 w 59"/>
                    <a:gd name="T7" fmla="*/ 23 h 23"/>
                    <a:gd name="T8" fmla="*/ 0 w 59"/>
                    <a:gd name="T9" fmla="*/ 15 h 23"/>
                    <a:gd name="T10" fmla="*/ 59 w 59"/>
                    <a:gd name="T11" fmla="*/ 0 h 23"/>
                    <a:gd name="T12" fmla="*/ 59 w 59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3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7" y="23"/>
                      </a:lnTo>
                      <a:lnTo>
                        <a:pt x="7" y="23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9" name="Freeform 1887"/>
                <p:cNvSpPr>
                  <a:spLocks/>
                </p:cNvSpPr>
                <p:nvPr/>
              </p:nvSpPr>
              <p:spPr bwMode="auto">
                <a:xfrm>
                  <a:off x="1992" y="2829"/>
                  <a:ext cx="30" cy="11"/>
                </a:xfrm>
                <a:custGeom>
                  <a:avLst/>
                  <a:gdLst>
                    <a:gd name="T0" fmla="*/ 59 w 59"/>
                    <a:gd name="T1" fmla="*/ 0 h 23"/>
                    <a:gd name="T2" fmla="*/ 59 w 59"/>
                    <a:gd name="T3" fmla="*/ 0 h 23"/>
                    <a:gd name="T4" fmla="*/ 7 w 59"/>
                    <a:gd name="T5" fmla="*/ 23 h 23"/>
                    <a:gd name="T6" fmla="*/ 7 w 59"/>
                    <a:gd name="T7" fmla="*/ 23 h 23"/>
                    <a:gd name="T8" fmla="*/ 0 w 59"/>
                    <a:gd name="T9" fmla="*/ 15 h 23"/>
                    <a:gd name="T10" fmla="*/ 59 w 59"/>
                    <a:gd name="T11" fmla="*/ 0 h 23"/>
                    <a:gd name="T12" fmla="*/ 59 w 59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23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7" y="23"/>
                      </a:lnTo>
                      <a:lnTo>
                        <a:pt x="7" y="23"/>
                      </a:lnTo>
                      <a:lnTo>
                        <a:pt x="0" y="15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0" name="Freeform 1888"/>
                <p:cNvSpPr>
                  <a:spLocks/>
                </p:cNvSpPr>
                <p:nvPr/>
              </p:nvSpPr>
              <p:spPr bwMode="auto">
                <a:xfrm>
                  <a:off x="1996" y="2829"/>
                  <a:ext cx="26" cy="11"/>
                </a:xfrm>
                <a:custGeom>
                  <a:avLst/>
                  <a:gdLst>
                    <a:gd name="T0" fmla="*/ 52 w 52"/>
                    <a:gd name="T1" fmla="*/ 0 h 23"/>
                    <a:gd name="T2" fmla="*/ 52 w 52"/>
                    <a:gd name="T3" fmla="*/ 0 h 23"/>
                    <a:gd name="T4" fmla="*/ 52 w 52"/>
                    <a:gd name="T5" fmla="*/ 15 h 23"/>
                    <a:gd name="T6" fmla="*/ 52 w 52"/>
                    <a:gd name="T7" fmla="*/ 15 h 23"/>
                    <a:gd name="T8" fmla="*/ 0 w 52"/>
                    <a:gd name="T9" fmla="*/ 23 h 23"/>
                    <a:gd name="T10" fmla="*/ 52 w 52"/>
                    <a:gd name="T11" fmla="*/ 0 h 23"/>
                    <a:gd name="T12" fmla="*/ 52 w 52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3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0" y="23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1" name="Freeform 1889"/>
                <p:cNvSpPr>
                  <a:spLocks/>
                </p:cNvSpPr>
                <p:nvPr/>
              </p:nvSpPr>
              <p:spPr bwMode="auto">
                <a:xfrm>
                  <a:off x="1996" y="2829"/>
                  <a:ext cx="26" cy="11"/>
                </a:xfrm>
                <a:custGeom>
                  <a:avLst/>
                  <a:gdLst>
                    <a:gd name="T0" fmla="*/ 52 w 52"/>
                    <a:gd name="T1" fmla="*/ 0 h 23"/>
                    <a:gd name="T2" fmla="*/ 52 w 52"/>
                    <a:gd name="T3" fmla="*/ 0 h 23"/>
                    <a:gd name="T4" fmla="*/ 52 w 52"/>
                    <a:gd name="T5" fmla="*/ 15 h 23"/>
                    <a:gd name="T6" fmla="*/ 52 w 52"/>
                    <a:gd name="T7" fmla="*/ 15 h 23"/>
                    <a:gd name="T8" fmla="*/ 0 w 52"/>
                    <a:gd name="T9" fmla="*/ 23 h 23"/>
                    <a:gd name="T10" fmla="*/ 52 w 52"/>
                    <a:gd name="T11" fmla="*/ 0 h 23"/>
                    <a:gd name="T12" fmla="*/ 52 w 52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3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0" y="23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2" name="Freeform 1890"/>
                <p:cNvSpPr>
                  <a:spLocks/>
                </p:cNvSpPr>
                <p:nvPr/>
              </p:nvSpPr>
              <p:spPr bwMode="auto">
                <a:xfrm>
                  <a:off x="2000" y="2844"/>
                  <a:ext cx="22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0 w 44"/>
                    <a:gd name="T5" fmla="*/ 7 h 7"/>
                    <a:gd name="T6" fmla="*/ 0 w 44"/>
                    <a:gd name="T7" fmla="*/ 7 h 7"/>
                    <a:gd name="T8" fmla="*/ 0 w 44"/>
                    <a:gd name="T9" fmla="*/ 7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3" name="Freeform 1891"/>
                <p:cNvSpPr>
                  <a:spLocks/>
                </p:cNvSpPr>
                <p:nvPr/>
              </p:nvSpPr>
              <p:spPr bwMode="auto">
                <a:xfrm>
                  <a:off x="2000" y="2844"/>
                  <a:ext cx="22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0 w 44"/>
                    <a:gd name="T5" fmla="*/ 7 h 7"/>
                    <a:gd name="T6" fmla="*/ 0 w 44"/>
                    <a:gd name="T7" fmla="*/ 7 h 7"/>
                    <a:gd name="T8" fmla="*/ 0 w 44"/>
                    <a:gd name="T9" fmla="*/ 7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4" name="Freeform 1892"/>
                <p:cNvSpPr>
                  <a:spLocks/>
                </p:cNvSpPr>
                <p:nvPr/>
              </p:nvSpPr>
              <p:spPr bwMode="auto">
                <a:xfrm>
                  <a:off x="2000" y="2844"/>
                  <a:ext cx="22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44 w 44"/>
                    <a:gd name="T5" fmla="*/ 0 h 7"/>
                    <a:gd name="T6" fmla="*/ 44 w 44"/>
                    <a:gd name="T7" fmla="*/ 0 h 7"/>
                    <a:gd name="T8" fmla="*/ 0 w 44"/>
                    <a:gd name="T9" fmla="*/ 7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5" name="Freeform 1893"/>
                <p:cNvSpPr>
                  <a:spLocks/>
                </p:cNvSpPr>
                <p:nvPr/>
              </p:nvSpPr>
              <p:spPr bwMode="auto">
                <a:xfrm>
                  <a:off x="2000" y="2844"/>
                  <a:ext cx="22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44 w 44"/>
                    <a:gd name="T5" fmla="*/ 0 h 7"/>
                    <a:gd name="T6" fmla="*/ 44 w 44"/>
                    <a:gd name="T7" fmla="*/ 0 h 7"/>
                    <a:gd name="T8" fmla="*/ 0 w 44"/>
                    <a:gd name="T9" fmla="*/ 7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6" name="Freeform 1894"/>
                <p:cNvSpPr>
                  <a:spLocks/>
                </p:cNvSpPr>
                <p:nvPr/>
              </p:nvSpPr>
              <p:spPr bwMode="auto">
                <a:xfrm>
                  <a:off x="2000" y="2844"/>
                  <a:ext cx="22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0 w 44"/>
                    <a:gd name="T5" fmla="*/ 7 h 7"/>
                    <a:gd name="T6" fmla="*/ 0 w 44"/>
                    <a:gd name="T7" fmla="*/ 7 h 7"/>
                    <a:gd name="T8" fmla="*/ 0 w 44"/>
                    <a:gd name="T9" fmla="*/ 7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7" name="Freeform 1895"/>
                <p:cNvSpPr>
                  <a:spLocks/>
                </p:cNvSpPr>
                <p:nvPr/>
              </p:nvSpPr>
              <p:spPr bwMode="auto">
                <a:xfrm>
                  <a:off x="2000" y="2844"/>
                  <a:ext cx="22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0 w 44"/>
                    <a:gd name="T5" fmla="*/ 7 h 7"/>
                    <a:gd name="T6" fmla="*/ 0 w 44"/>
                    <a:gd name="T7" fmla="*/ 7 h 7"/>
                    <a:gd name="T8" fmla="*/ 0 w 44"/>
                    <a:gd name="T9" fmla="*/ 7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8" name="Freeform 1896"/>
                <p:cNvSpPr>
                  <a:spLocks/>
                </p:cNvSpPr>
                <p:nvPr/>
              </p:nvSpPr>
              <p:spPr bwMode="auto">
                <a:xfrm>
                  <a:off x="2000" y="2844"/>
                  <a:ext cx="22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44 w 44"/>
                    <a:gd name="T5" fmla="*/ 0 h 7"/>
                    <a:gd name="T6" fmla="*/ 44 w 44"/>
                    <a:gd name="T7" fmla="*/ 0 h 7"/>
                    <a:gd name="T8" fmla="*/ 0 w 44"/>
                    <a:gd name="T9" fmla="*/ 7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9" name="Freeform 1897"/>
                <p:cNvSpPr>
                  <a:spLocks/>
                </p:cNvSpPr>
                <p:nvPr/>
              </p:nvSpPr>
              <p:spPr bwMode="auto">
                <a:xfrm>
                  <a:off x="2000" y="2844"/>
                  <a:ext cx="22" cy="3"/>
                </a:xfrm>
                <a:custGeom>
                  <a:avLst/>
                  <a:gdLst>
                    <a:gd name="T0" fmla="*/ 44 w 44"/>
                    <a:gd name="T1" fmla="*/ 0 h 7"/>
                    <a:gd name="T2" fmla="*/ 44 w 44"/>
                    <a:gd name="T3" fmla="*/ 0 h 7"/>
                    <a:gd name="T4" fmla="*/ 44 w 44"/>
                    <a:gd name="T5" fmla="*/ 0 h 7"/>
                    <a:gd name="T6" fmla="*/ 44 w 44"/>
                    <a:gd name="T7" fmla="*/ 0 h 7"/>
                    <a:gd name="T8" fmla="*/ 0 w 44"/>
                    <a:gd name="T9" fmla="*/ 7 h 7"/>
                    <a:gd name="T10" fmla="*/ 44 w 44"/>
                    <a:gd name="T11" fmla="*/ 0 h 7"/>
                    <a:gd name="T12" fmla="*/ 44 w 4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0" name="Freeform 1898"/>
                <p:cNvSpPr>
                  <a:spLocks/>
                </p:cNvSpPr>
                <p:nvPr/>
              </p:nvSpPr>
              <p:spPr bwMode="auto">
                <a:xfrm>
                  <a:off x="1977" y="2844"/>
                  <a:ext cx="74" cy="26"/>
                </a:xfrm>
                <a:custGeom>
                  <a:avLst/>
                  <a:gdLst>
                    <a:gd name="T0" fmla="*/ 0 w 146"/>
                    <a:gd name="T1" fmla="*/ 45 h 52"/>
                    <a:gd name="T2" fmla="*/ 0 w 146"/>
                    <a:gd name="T3" fmla="*/ 45 h 52"/>
                    <a:gd name="T4" fmla="*/ 146 w 146"/>
                    <a:gd name="T5" fmla="*/ 52 h 52"/>
                    <a:gd name="T6" fmla="*/ 146 w 146"/>
                    <a:gd name="T7" fmla="*/ 52 h 52"/>
                    <a:gd name="T8" fmla="*/ 132 w 146"/>
                    <a:gd name="T9" fmla="*/ 0 h 52"/>
                    <a:gd name="T10" fmla="*/ 0 w 146"/>
                    <a:gd name="T11" fmla="*/ 45 h 52"/>
                    <a:gd name="T12" fmla="*/ 0 w 146"/>
                    <a:gd name="T13" fmla="*/ 4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2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146" y="52"/>
                      </a:lnTo>
                      <a:lnTo>
                        <a:pt x="146" y="52"/>
                      </a:lnTo>
                      <a:lnTo>
                        <a:pt x="132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1" name="Freeform 1899"/>
                <p:cNvSpPr>
                  <a:spLocks/>
                </p:cNvSpPr>
                <p:nvPr/>
              </p:nvSpPr>
              <p:spPr bwMode="auto">
                <a:xfrm>
                  <a:off x="1977" y="2844"/>
                  <a:ext cx="74" cy="26"/>
                </a:xfrm>
                <a:custGeom>
                  <a:avLst/>
                  <a:gdLst>
                    <a:gd name="T0" fmla="*/ 0 w 146"/>
                    <a:gd name="T1" fmla="*/ 45 h 52"/>
                    <a:gd name="T2" fmla="*/ 0 w 146"/>
                    <a:gd name="T3" fmla="*/ 45 h 52"/>
                    <a:gd name="T4" fmla="*/ 146 w 146"/>
                    <a:gd name="T5" fmla="*/ 52 h 52"/>
                    <a:gd name="T6" fmla="*/ 146 w 146"/>
                    <a:gd name="T7" fmla="*/ 52 h 52"/>
                    <a:gd name="T8" fmla="*/ 132 w 146"/>
                    <a:gd name="T9" fmla="*/ 0 h 52"/>
                    <a:gd name="T10" fmla="*/ 0 w 146"/>
                    <a:gd name="T11" fmla="*/ 45 h 52"/>
                    <a:gd name="T12" fmla="*/ 0 w 146"/>
                    <a:gd name="T13" fmla="*/ 4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2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146" y="52"/>
                      </a:lnTo>
                      <a:lnTo>
                        <a:pt x="146" y="52"/>
                      </a:lnTo>
                      <a:lnTo>
                        <a:pt x="132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2" name="Freeform 1900"/>
                <p:cNvSpPr>
                  <a:spLocks/>
                </p:cNvSpPr>
                <p:nvPr/>
              </p:nvSpPr>
              <p:spPr bwMode="auto">
                <a:xfrm>
                  <a:off x="1977" y="2866"/>
                  <a:ext cx="74" cy="23"/>
                </a:xfrm>
                <a:custGeom>
                  <a:avLst/>
                  <a:gdLst>
                    <a:gd name="T0" fmla="*/ 0 w 146"/>
                    <a:gd name="T1" fmla="*/ 0 h 45"/>
                    <a:gd name="T2" fmla="*/ 0 w 146"/>
                    <a:gd name="T3" fmla="*/ 0 h 45"/>
                    <a:gd name="T4" fmla="*/ 15 w 146"/>
                    <a:gd name="T5" fmla="*/ 45 h 45"/>
                    <a:gd name="T6" fmla="*/ 15 w 146"/>
                    <a:gd name="T7" fmla="*/ 45 h 45"/>
                    <a:gd name="T8" fmla="*/ 146 w 146"/>
                    <a:gd name="T9" fmla="*/ 7 h 45"/>
                    <a:gd name="T10" fmla="*/ 0 w 146"/>
                    <a:gd name="T11" fmla="*/ 0 h 45"/>
                    <a:gd name="T12" fmla="*/ 0 w 146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146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3" name="Freeform 1901"/>
                <p:cNvSpPr>
                  <a:spLocks/>
                </p:cNvSpPr>
                <p:nvPr/>
              </p:nvSpPr>
              <p:spPr bwMode="auto">
                <a:xfrm>
                  <a:off x="1977" y="2866"/>
                  <a:ext cx="74" cy="23"/>
                </a:xfrm>
                <a:custGeom>
                  <a:avLst/>
                  <a:gdLst>
                    <a:gd name="T0" fmla="*/ 0 w 146"/>
                    <a:gd name="T1" fmla="*/ 0 h 45"/>
                    <a:gd name="T2" fmla="*/ 0 w 146"/>
                    <a:gd name="T3" fmla="*/ 0 h 45"/>
                    <a:gd name="T4" fmla="*/ 15 w 146"/>
                    <a:gd name="T5" fmla="*/ 45 h 45"/>
                    <a:gd name="T6" fmla="*/ 15 w 146"/>
                    <a:gd name="T7" fmla="*/ 45 h 45"/>
                    <a:gd name="T8" fmla="*/ 146 w 146"/>
                    <a:gd name="T9" fmla="*/ 7 h 45"/>
                    <a:gd name="T10" fmla="*/ 0 w 146"/>
                    <a:gd name="T11" fmla="*/ 0 h 45"/>
                    <a:gd name="T12" fmla="*/ 0 w 146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45"/>
                      </a:lnTo>
                      <a:lnTo>
                        <a:pt x="15" y="45"/>
                      </a:lnTo>
                      <a:lnTo>
                        <a:pt x="146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4" name="Freeform 1902"/>
                <p:cNvSpPr>
                  <a:spLocks/>
                </p:cNvSpPr>
                <p:nvPr/>
              </p:nvSpPr>
              <p:spPr bwMode="auto">
                <a:xfrm>
                  <a:off x="1985" y="2870"/>
                  <a:ext cx="74" cy="19"/>
                </a:xfrm>
                <a:custGeom>
                  <a:avLst/>
                  <a:gdLst>
                    <a:gd name="T0" fmla="*/ 0 w 146"/>
                    <a:gd name="T1" fmla="*/ 38 h 38"/>
                    <a:gd name="T2" fmla="*/ 0 w 146"/>
                    <a:gd name="T3" fmla="*/ 38 h 38"/>
                    <a:gd name="T4" fmla="*/ 146 w 146"/>
                    <a:gd name="T5" fmla="*/ 38 h 38"/>
                    <a:gd name="T6" fmla="*/ 146 w 146"/>
                    <a:gd name="T7" fmla="*/ 38 h 38"/>
                    <a:gd name="T8" fmla="*/ 131 w 146"/>
                    <a:gd name="T9" fmla="*/ 0 h 38"/>
                    <a:gd name="T10" fmla="*/ 0 w 146"/>
                    <a:gd name="T11" fmla="*/ 38 h 38"/>
                    <a:gd name="T12" fmla="*/ 0 w 146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146" y="38"/>
                      </a:lnTo>
                      <a:lnTo>
                        <a:pt x="146" y="38"/>
                      </a:lnTo>
                      <a:lnTo>
                        <a:pt x="131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5" name="Freeform 1903"/>
                <p:cNvSpPr>
                  <a:spLocks/>
                </p:cNvSpPr>
                <p:nvPr/>
              </p:nvSpPr>
              <p:spPr bwMode="auto">
                <a:xfrm>
                  <a:off x="1985" y="2870"/>
                  <a:ext cx="74" cy="19"/>
                </a:xfrm>
                <a:custGeom>
                  <a:avLst/>
                  <a:gdLst>
                    <a:gd name="T0" fmla="*/ 0 w 146"/>
                    <a:gd name="T1" fmla="*/ 38 h 38"/>
                    <a:gd name="T2" fmla="*/ 0 w 146"/>
                    <a:gd name="T3" fmla="*/ 38 h 38"/>
                    <a:gd name="T4" fmla="*/ 146 w 146"/>
                    <a:gd name="T5" fmla="*/ 38 h 38"/>
                    <a:gd name="T6" fmla="*/ 146 w 146"/>
                    <a:gd name="T7" fmla="*/ 38 h 38"/>
                    <a:gd name="T8" fmla="*/ 131 w 146"/>
                    <a:gd name="T9" fmla="*/ 0 h 38"/>
                    <a:gd name="T10" fmla="*/ 0 w 146"/>
                    <a:gd name="T11" fmla="*/ 38 h 38"/>
                    <a:gd name="T12" fmla="*/ 0 w 146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38">
                      <a:moveTo>
                        <a:pt x="0" y="38"/>
                      </a:moveTo>
                      <a:lnTo>
                        <a:pt x="0" y="38"/>
                      </a:lnTo>
                      <a:lnTo>
                        <a:pt x="146" y="38"/>
                      </a:lnTo>
                      <a:lnTo>
                        <a:pt x="146" y="38"/>
                      </a:lnTo>
                      <a:lnTo>
                        <a:pt x="131" y="0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6" name="Freeform 1904"/>
                <p:cNvSpPr>
                  <a:spLocks/>
                </p:cNvSpPr>
                <p:nvPr/>
              </p:nvSpPr>
              <p:spPr bwMode="auto">
                <a:xfrm>
                  <a:off x="1985" y="2889"/>
                  <a:ext cx="74" cy="22"/>
                </a:xfrm>
                <a:custGeom>
                  <a:avLst/>
                  <a:gdLst>
                    <a:gd name="T0" fmla="*/ 0 w 146"/>
                    <a:gd name="T1" fmla="*/ 0 h 44"/>
                    <a:gd name="T2" fmla="*/ 0 w 146"/>
                    <a:gd name="T3" fmla="*/ 0 h 44"/>
                    <a:gd name="T4" fmla="*/ 14 w 146"/>
                    <a:gd name="T5" fmla="*/ 44 h 44"/>
                    <a:gd name="T6" fmla="*/ 14 w 146"/>
                    <a:gd name="T7" fmla="*/ 44 h 44"/>
                    <a:gd name="T8" fmla="*/ 146 w 146"/>
                    <a:gd name="T9" fmla="*/ 0 h 44"/>
                    <a:gd name="T10" fmla="*/ 0 w 146"/>
                    <a:gd name="T11" fmla="*/ 0 h 44"/>
                    <a:gd name="T12" fmla="*/ 0 w 146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14" y="44"/>
                      </a:lnTo>
                      <a:lnTo>
                        <a:pt x="146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7" name="Freeform 1905"/>
                <p:cNvSpPr>
                  <a:spLocks/>
                </p:cNvSpPr>
                <p:nvPr/>
              </p:nvSpPr>
              <p:spPr bwMode="auto">
                <a:xfrm>
                  <a:off x="1985" y="2889"/>
                  <a:ext cx="74" cy="22"/>
                </a:xfrm>
                <a:custGeom>
                  <a:avLst/>
                  <a:gdLst>
                    <a:gd name="T0" fmla="*/ 0 w 146"/>
                    <a:gd name="T1" fmla="*/ 0 h 44"/>
                    <a:gd name="T2" fmla="*/ 0 w 146"/>
                    <a:gd name="T3" fmla="*/ 0 h 44"/>
                    <a:gd name="T4" fmla="*/ 14 w 146"/>
                    <a:gd name="T5" fmla="*/ 44 h 44"/>
                    <a:gd name="T6" fmla="*/ 14 w 146"/>
                    <a:gd name="T7" fmla="*/ 44 h 44"/>
                    <a:gd name="T8" fmla="*/ 146 w 146"/>
                    <a:gd name="T9" fmla="*/ 0 h 44"/>
                    <a:gd name="T10" fmla="*/ 0 w 146"/>
                    <a:gd name="T11" fmla="*/ 0 h 44"/>
                    <a:gd name="T12" fmla="*/ 0 w 146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44"/>
                      </a:lnTo>
                      <a:lnTo>
                        <a:pt x="14" y="44"/>
                      </a:lnTo>
                      <a:lnTo>
                        <a:pt x="146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8" name="Freeform 1906"/>
                <p:cNvSpPr>
                  <a:spLocks/>
                </p:cNvSpPr>
                <p:nvPr/>
              </p:nvSpPr>
              <p:spPr bwMode="auto">
                <a:xfrm>
                  <a:off x="2018" y="2904"/>
                  <a:ext cx="22" cy="11"/>
                </a:xfrm>
                <a:custGeom>
                  <a:avLst/>
                  <a:gdLst>
                    <a:gd name="T0" fmla="*/ 43 w 43"/>
                    <a:gd name="T1" fmla="*/ 0 h 23"/>
                    <a:gd name="T2" fmla="*/ 43 w 43"/>
                    <a:gd name="T3" fmla="*/ 0 h 23"/>
                    <a:gd name="T4" fmla="*/ 0 w 43"/>
                    <a:gd name="T5" fmla="*/ 23 h 23"/>
                    <a:gd name="T6" fmla="*/ 0 w 43"/>
                    <a:gd name="T7" fmla="*/ 23 h 23"/>
                    <a:gd name="T8" fmla="*/ 0 w 43"/>
                    <a:gd name="T9" fmla="*/ 23 h 23"/>
                    <a:gd name="T10" fmla="*/ 43 w 43"/>
                    <a:gd name="T11" fmla="*/ 0 h 23"/>
                    <a:gd name="T12" fmla="*/ 43 w 43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9" name="Freeform 1907"/>
                <p:cNvSpPr>
                  <a:spLocks/>
                </p:cNvSpPr>
                <p:nvPr/>
              </p:nvSpPr>
              <p:spPr bwMode="auto">
                <a:xfrm>
                  <a:off x="2018" y="2904"/>
                  <a:ext cx="22" cy="11"/>
                </a:xfrm>
                <a:custGeom>
                  <a:avLst/>
                  <a:gdLst>
                    <a:gd name="T0" fmla="*/ 43 w 43"/>
                    <a:gd name="T1" fmla="*/ 0 h 23"/>
                    <a:gd name="T2" fmla="*/ 43 w 43"/>
                    <a:gd name="T3" fmla="*/ 0 h 23"/>
                    <a:gd name="T4" fmla="*/ 0 w 43"/>
                    <a:gd name="T5" fmla="*/ 23 h 23"/>
                    <a:gd name="T6" fmla="*/ 0 w 43"/>
                    <a:gd name="T7" fmla="*/ 23 h 23"/>
                    <a:gd name="T8" fmla="*/ 0 w 43"/>
                    <a:gd name="T9" fmla="*/ 23 h 23"/>
                    <a:gd name="T10" fmla="*/ 43 w 43"/>
                    <a:gd name="T11" fmla="*/ 0 h 23"/>
                    <a:gd name="T12" fmla="*/ 43 w 43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0" name="Freeform 1908"/>
                <p:cNvSpPr>
                  <a:spLocks/>
                </p:cNvSpPr>
                <p:nvPr/>
              </p:nvSpPr>
              <p:spPr bwMode="auto">
                <a:xfrm>
                  <a:off x="2018" y="2904"/>
                  <a:ext cx="22" cy="11"/>
                </a:xfrm>
                <a:custGeom>
                  <a:avLst/>
                  <a:gdLst>
                    <a:gd name="T0" fmla="*/ 43 w 43"/>
                    <a:gd name="T1" fmla="*/ 0 h 23"/>
                    <a:gd name="T2" fmla="*/ 43 w 43"/>
                    <a:gd name="T3" fmla="*/ 0 h 23"/>
                    <a:gd name="T4" fmla="*/ 43 w 43"/>
                    <a:gd name="T5" fmla="*/ 8 h 23"/>
                    <a:gd name="T6" fmla="*/ 43 w 43"/>
                    <a:gd name="T7" fmla="*/ 8 h 23"/>
                    <a:gd name="T8" fmla="*/ 0 w 43"/>
                    <a:gd name="T9" fmla="*/ 23 h 23"/>
                    <a:gd name="T10" fmla="*/ 43 w 43"/>
                    <a:gd name="T11" fmla="*/ 0 h 23"/>
                    <a:gd name="T12" fmla="*/ 43 w 43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43" y="8"/>
                      </a:lnTo>
                      <a:lnTo>
                        <a:pt x="0" y="23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1" name="Freeform 1909"/>
                <p:cNvSpPr>
                  <a:spLocks/>
                </p:cNvSpPr>
                <p:nvPr/>
              </p:nvSpPr>
              <p:spPr bwMode="auto">
                <a:xfrm>
                  <a:off x="2018" y="2904"/>
                  <a:ext cx="22" cy="11"/>
                </a:xfrm>
                <a:custGeom>
                  <a:avLst/>
                  <a:gdLst>
                    <a:gd name="T0" fmla="*/ 43 w 43"/>
                    <a:gd name="T1" fmla="*/ 0 h 23"/>
                    <a:gd name="T2" fmla="*/ 43 w 43"/>
                    <a:gd name="T3" fmla="*/ 0 h 23"/>
                    <a:gd name="T4" fmla="*/ 43 w 43"/>
                    <a:gd name="T5" fmla="*/ 8 h 23"/>
                    <a:gd name="T6" fmla="*/ 43 w 43"/>
                    <a:gd name="T7" fmla="*/ 8 h 23"/>
                    <a:gd name="T8" fmla="*/ 0 w 43"/>
                    <a:gd name="T9" fmla="*/ 23 h 23"/>
                    <a:gd name="T10" fmla="*/ 43 w 43"/>
                    <a:gd name="T11" fmla="*/ 0 h 23"/>
                    <a:gd name="T12" fmla="*/ 43 w 43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43" y="8"/>
                      </a:lnTo>
                      <a:lnTo>
                        <a:pt x="0" y="23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2" name="Freeform 1910"/>
                <p:cNvSpPr>
                  <a:spLocks/>
                </p:cNvSpPr>
                <p:nvPr/>
              </p:nvSpPr>
              <p:spPr bwMode="auto">
                <a:xfrm>
                  <a:off x="2018" y="2904"/>
                  <a:ext cx="22" cy="11"/>
                </a:xfrm>
                <a:custGeom>
                  <a:avLst/>
                  <a:gdLst>
                    <a:gd name="T0" fmla="*/ 43 w 43"/>
                    <a:gd name="T1" fmla="*/ 0 h 23"/>
                    <a:gd name="T2" fmla="*/ 43 w 43"/>
                    <a:gd name="T3" fmla="*/ 0 h 23"/>
                    <a:gd name="T4" fmla="*/ 0 w 43"/>
                    <a:gd name="T5" fmla="*/ 23 h 23"/>
                    <a:gd name="T6" fmla="*/ 0 w 43"/>
                    <a:gd name="T7" fmla="*/ 23 h 23"/>
                    <a:gd name="T8" fmla="*/ 0 w 43"/>
                    <a:gd name="T9" fmla="*/ 23 h 23"/>
                    <a:gd name="T10" fmla="*/ 43 w 43"/>
                    <a:gd name="T11" fmla="*/ 0 h 23"/>
                    <a:gd name="T12" fmla="*/ 43 w 43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3" name="Freeform 1911"/>
                <p:cNvSpPr>
                  <a:spLocks/>
                </p:cNvSpPr>
                <p:nvPr/>
              </p:nvSpPr>
              <p:spPr bwMode="auto">
                <a:xfrm>
                  <a:off x="2018" y="2904"/>
                  <a:ext cx="22" cy="11"/>
                </a:xfrm>
                <a:custGeom>
                  <a:avLst/>
                  <a:gdLst>
                    <a:gd name="T0" fmla="*/ 43 w 43"/>
                    <a:gd name="T1" fmla="*/ 0 h 23"/>
                    <a:gd name="T2" fmla="*/ 43 w 43"/>
                    <a:gd name="T3" fmla="*/ 0 h 23"/>
                    <a:gd name="T4" fmla="*/ 0 w 43"/>
                    <a:gd name="T5" fmla="*/ 23 h 23"/>
                    <a:gd name="T6" fmla="*/ 0 w 43"/>
                    <a:gd name="T7" fmla="*/ 23 h 23"/>
                    <a:gd name="T8" fmla="*/ 0 w 43"/>
                    <a:gd name="T9" fmla="*/ 23 h 23"/>
                    <a:gd name="T10" fmla="*/ 43 w 43"/>
                    <a:gd name="T11" fmla="*/ 0 h 23"/>
                    <a:gd name="T12" fmla="*/ 43 w 43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4" name="Freeform 1912"/>
                <p:cNvSpPr>
                  <a:spLocks/>
                </p:cNvSpPr>
                <p:nvPr/>
              </p:nvSpPr>
              <p:spPr bwMode="auto">
                <a:xfrm>
                  <a:off x="2018" y="2904"/>
                  <a:ext cx="22" cy="11"/>
                </a:xfrm>
                <a:custGeom>
                  <a:avLst/>
                  <a:gdLst>
                    <a:gd name="T0" fmla="*/ 43 w 43"/>
                    <a:gd name="T1" fmla="*/ 0 h 23"/>
                    <a:gd name="T2" fmla="*/ 43 w 43"/>
                    <a:gd name="T3" fmla="*/ 0 h 23"/>
                    <a:gd name="T4" fmla="*/ 43 w 43"/>
                    <a:gd name="T5" fmla="*/ 8 h 23"/>
                    <a:gd name="T6" fmla="*/ 43 w 43"/>
                    <a:gd name="T7" fmla="*/ 8 h 23"/>
                    <a:gd name="T8" fmla="*/ 0 w 43"/>
                    <a:gd name="T9" fmla="*/ 23 h 23"/>
                    <a:gd name="T10" fmla="*/ 43 w 43"/>
                    <a:gd name="T11" fmla="*/ 0 h 23"/>
                    <a:gd name="T12" fmla="*/ 43 w 43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43" y="8"/>
                      </a:lnTo>
                      <a:lnTo>
                        <a:pt x="0" y="23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5" name="Freeform 1913"/>
                <p:cNvSpPr>
                  <a:spLocks/>
                </p:cNvSpPr>
                <p:nvPr/>
              </p:nvSpPr>
              <p:spPr bwMode="auto">
                <a:xfrm>
                  <a:off x="2018" y="2904"/>
                  <a:ext cx="22" cy="11"/>
                </a:xfrm>
                <a:custGeom>
                  <a:avLst/>
                  <a:gdLst>
                    <a:gd name="T0" fmla="*/ 43 w 43"/>
                    <a:gd name="T1" fmla="*/ 0 h 23"/>
                    <a:gd name="T2" fmla="*/ 43 w 43"/>
                    <a:gd name="T3" fmla="*/ 0 h 23"/>
                    <a:gd name="T4" fmla="*/ 43 w 43"/>
                    <a:gd name="T5" fmla="*/ 8 h 23"/>
                    <a:gd name="T6" fmla="*/ 43 w 43"/>
                    <a:gd name="T7" fmla="*/ 8 h 23"/>
                    <a:gd name="T8" fmla="*/ 0 w 43"/>
                    <a:gd name="T9" fmla="*/ 23 h 23"/>
                    <a:gd name="T10" fmla="*/ 43 w 43"/>
                    <a:gd name="T11" fmla="*/ 0 h 23"/>
                    <a:gd name="T12" fmla="*/ 43 w 43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2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43" y="8"/>
                      </a:lnTo>
                      <a:lnTo>
                        <a:pt x="43" y="8"/>
                      </a:lnTo>
                      <a:lnTo>
                        <a:pt x="0" y="23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6" name="Freeform 1914"/>
                <p:cNvSpPr>
                  <a:spLocks/>
                </p:cNvSpPr>
                <p:nvPr/>
              </p:nvSpPr>
              <p:spPr bwMode="auto">
                <a:xfrm>
                  <a:off x="2022" y="2919"/>
                  <a:ext cx="25" cy="30"/>
                </a:xfrm>
                <a:custGeom>
                  <a:avLst/>
                  <a:gdLst>
                    <a:gd name="T0" fmla="*/ 51 w 51"/>
                    <a:gd name="T1" fmla="*/ 0 h 60"/>
                    <a:gd name="T2" fmla="*/ 51 w 51"/>
                    <a:gd name="T3" fmla="*/ 0 h 60"/>
                    <a:gd name="T4" fmla="*/ 15 w 51"/>
                    <a:gd name="T5" fmla="*/ 60 h 60"/>
                    <a:gd name="T6" fmla="*/ 15 w 51"/>
                    <a:gd name="T7" fmla="*/ 60 h 60"/>
                    <a:gd name="T8" fmla="*/ 0 w 51"/>
                    <a:gd name="T9" fmla="*/ 23 h 60"/>
                    <a:gd name="T10" fmla="*/ 51 w 51"/>
                    <a:gd name="T11" fmla="*/ 0 h 60"/>
                    <a:gd name="T12" fmla="*/ 51 w 51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60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15" y="60"/>
                      </a:lnTo>
                      <a:lnTo>
                        <a:pt x="15" y="60"/>
                      </a:lnTo>
                      <a:lnTo>
                        <a:pt x="0" y="23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7" name="Freeform 1915"/>
                <p:cNvSpPr>
                  <a:spLocks/>
                </p:cNvSpPr>
                <p:nvPr/>
              </p:nvSpPr>
              <p:spPr bwMode="auto">
                <a:xfrm>
                  <a:off x="2022" y="2919"/>
                  <a:ext cx="25" cy="30"/>
                </a:xfrm>
                <a:custGeom>
                  <a:avLst/>
                  <a:gdLst>
                    <a:gd name="T0" fmla="*/ 51 w 51"/>
                    <a:gd name="T1" fmla="*/ 0 h 60"/>
                    <a:gd name="T2" fmla="*/ 51 w 51"/>
                    <a:gd name="T3" fmla="*/ 0 h 60"/>
                    <a:gd name="T4" fmla="*/ 15 w 51"/>
                    <a:gd name="T5" fmla="*/ 60 h 60"/>
                    <a:gd name="T6" fmla="*/ 15 w 51"/>
                    <a:gd name="T7" fmla="*/ 60 h 60"/>
                    <a:gd name="T8" fmla="*/ 0 w 51"/>
                    <a:gd name="T9" fmla="*/ 23 h 60"/>
                    <a:gd name="T10" fmla="*/ 51 w 51"/>
                    <a:gd name="T11" fmla="*/ 0 h 60"/>
                    <a:gd name="T12" fmla="*/ 51 w 51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60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15" y="60"/>
                      </a:lnTo>
                      <a:lnTo>
                        <a:pt x="15" y="60"/>
                      </a:lnTo>
                      <a:lnTo>
                        <a:pt x="0" y="23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8" name="Freeform 1916"/>
                <p:cNvSpPr>
                  <a:spLocks/>
                </p:cNvSpPr>
                <p:nvPr/>
              </p:nvSpPr>
              <p:spPr bwMode="auto">
                <a:xfrm>
                  <a:off x="2029" y="2919"/>
                  <a:ext cx="26" cy="30"/>
                </a:xfrm>
                <a:custGeom>
                  <a:avLst/>
                  <a:gdLst>
                    <a:gd name="T0" fmla="*/ 36 w 51"/>
                    <a:gd name="T1" fmla="*/ 0 h 60"/>
                    <a:gd name="T2" fmla="*/ 36 w 51"/>
                    <a:gd name="T3" fmla="*/ 0 h 60"/>
                    <a:gd name="T4" fmla="*/ 51 w 51"/>
                    <a:gd name="T5" fmla="*/ 38 h 60"/>
                    <a:gd name="T6" fmla="*/ 51 w 51"/>
                    <a:gd name="T7" fmla="*/ 38 h 60"/>
                    <a:gd name="T8" fmla="*/ 0 w 51"/>
                    <a:gd name="T9" fmla="*/ 60 h 60"/>
                    <a:gd name="T10" fmla="*/ 36 w 51"/>
                    <a:gd name="T11" fmla="*/ 0 h 60"/>
                    <a:gd name="T12" fmla="*/ 36 w 51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6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51" y="38"/>
                      </a:lnTo>
                      <a:lnTo>
                        <a:pt x="51" y="38"/>
                      </a:lnTo>
                      <a:lnTo>
                        <a:pt x="0" y="6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9" name="Freeform 1917"/>
                <p:cNvSpPr>
                  <a:spLocks/>
                </p:cNvSpPr>
                <p:nvPr/>
              </p:nvSpPr>
              <p:spPr bwMode="auto">
                <a:xfrm>
                  <a:off x="2029" y="2919"/>
                  <a:ext cx="26" cy="30"/>
                </a:xfrm>
                <a:custGeom>
                  <a:avLst/>
                  <a:gdLst>
                    <a:gd name="T0" fmla="*/ 36 w 51"/>
                    <a:gd name="T1" fmla="*/ 0 h 60"/>
                    <a:gd name="T2" fmla="*/ 36 w 51"/>
                    <a:gd name="T3" fmla="*/ 0 h 60"/>
                    <a:gd name="T4" fmla="*/ 51 w 51"/>
                    <a:gd name="T5" fmla="*/ 38 h 60"/>
                    <a:gd name="T6" fmla="*/ 51 w 51"/>
                    <a:gd name="T7" fmla="*/ 38 h 60"/>
                    <a:gd name="T8" fmla="*/ 0 w 51"/>
                    <a:gd name="T9" fmla="*/ 60 h 60"/>
                    <a:gd name="T10" fmla="*/ 36 w 51"/>
                    <a:gd name="T11" fmla="*/ 0 h 60"/>
                    <a:gd name="T12" fmla="*/ 36 w 51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6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51" y="38"/>
                      </a:lnTo>
                      <a:lnTo>
                        <a:pt x="51" y="38"/>
                      </a:lnTo>
                      <a:lnTo>
                        <a:pt x="0" y="6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0" name="Freeform 1918"/>
                <p:cNvSpPr>
                  <a:spLocks/>
                </p:cNvSpPr>
                <p:nvPr/>
              </p:nvSpPr>
              <p:spPr bwMode="auto">
                <a:xfrm>
                  <a:off x="2036" y="2945"/>
                  <a:ext cx="19" cy="12"/>
                </a:xfrm>
                <a:custGeom>
                  <a:avLst/>
                  <a:gdLst>
                    <a:gd name="T0" fmla="*/ 37 w 37"/>
                    <a:gd name="T1" fmla="*/ 0 h 23"/>
                    <a:gd name="T2" fmla="*/ 37 w 37"/>
                    <a:gd name="T3" fmla="*/ 0 h 23"/>
                    <a:gd name="T4" fmla="*/ 0 w 37"/>
                    <a:gd name="T5" fmla="*/ 23 h 23"/>
                    <a:gd name="T6" fmla="*/ 0 w 37"/>
                    <a:gd name="T7" fmla="*/ 23 h 23"/>
                    <a:gd name="T8" fmla="*/ 0 w 37"/>
                    <a:gd name="T9" fmla="*/ 23 h 23"/>
                    <a:gd name="T10" fmla="*/ 37 w 37"/>
                    <a:gd name="T11" fmla="*/ 0 h 23"/>
                    <a:gd name="T12" fmla="*/ 37 w 37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1" name="Freeform 1919"/>
                <p:cNvSpPr>
                  <a:spLocks/>
                </p:cNvSpPr>
                <p:nvPr/>
              </p:nvSpPr>
              <p:spPr bwMode="auto">
                <a:xfrm>
                  <a:off x="2036" y="2945"/>
                  <a:ext cx="19" cy="12"/>
                </a:xfrm>
                <a:custGeom>
                  <a:avLst/>
                  <a:gdLst>
                    <a:gd name="T0" fmla="*/ 37 w 37"/>
                    <a:gd name="T1" fmla="*/ 0 h 23"/>
                    <a:gd name="T2" fmla="*/ 37 w 37"/>
                    <a:gd name="T3" fmla="*/ 0 h 23"/>
                    <a:gd name="T4" fmla="*/ 0 w 37"/>
                    <a:gd name="T5" fmla="*/ 23 h 23"/>
                    <a:gd name="T6" fmla="*/ 0 w 37"/>
                    <a:gd name="T7" fmla="*/ 23 h 23"/>
                    <a:gd name="T8" fmla="*/ 0 w 37"/>
                    <a:gd name="T9" fmla="*/ 23 h 23"/>
                    <a:gd name="T10" fmla="*/ 37 w 37"/>
                    <a:gd name="T11" fmla="*/ 0 h 23"/>
                    <a:gd name="T12" fmla="*/ 37 w 37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2" name="Freeform 1920"/>
                <p:cNvSpPr>
                  <a:spLocks/>
                </p:cNvSpPr>
                <p:nvPr/>
              </p:nvSpPr>
              <p:spPr bwMode="auto">
                <a:xfrm>
                  <a:off x="2036" y="2945"/>
                  <a:ext cx="23" cy="12"/>
                </a:xfrm>
                <a:custGeom>
                  <a:avLst/>
                  <a:gdLst>
                    <a:gd name="T0" fmla="*/ 37 w 44"/>
                    <a:gd name="T1" fmla="*/ 0 h 23"/>
                    <a:gd name="T2" fmla="*/ 37 w 44"/>
                    <a:gd name="T3" fmla="*/ 0 h 23"/>
                    <a:gd name="T4" fmla="*/ 44 w 44"/>
                    <a:gd name="T5" fmla="*/ 8 h 23"/>
                    <a:gd name="T6" fmla="*/ 44 w 44"/>
                    <a:gd name="T7" fmla="*/ 8 h 23"/>
                    <a:gd name="T8" fmla="*/ 0 w 44"/>
                    <a:gd name="T9" fmla="*/ 23 h 23"/>
                    <a:gd name="T10" fmla="*/ 37 w 44"/>
                    <a:gd name="T11" fmla="*/ 0 h 23"/>
                    <a:gd name="T12" fmla="*/ 37 w 44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3" name="Freeform 1921"/>
                <p:cNvSpPr>
                  <a:spLocks/>
                </p:cNvSpPr>
                <p:nvPr/>
              </p:nvSpPr>
              <p:spPr bwMode="auto">
                <a:xfrm>
                  <a:off x="2036" y="2945"/>
                  <a:ext cx="23" cy="12"/>
                </a:xfrm>
                <a:custGeom>
                  <a:avLst/>
                  <a:gdLst>
                    <a:gd name="T0" fmla="*/ 37 w 44"/>
                    <a:gd name="T1" fmla="*/ 0 h 23"/>
                    <a:gd name="T2" fmla="*/ 37 w 44"/>
                    <a:gd name="T3" fmla="*/ 0 h 23"/>
                    <a:gd name="T4" fmla="*/ 44 w 44"/>
                    <a:gd name="T5" fmla="*/ 8 h 23"/>
                    <a:gd name="T6" fmla="*/ 44 w 44"/>
                    <a:gd name="T7" fmla="*/ 8 h 23"/>
                    <a:gd name="T8" fmla="*/ 0 w 44"/>
                    <a:gd name="T9" fmla="*/ 23 h 23"/>
                    <a:gd name="T10" fmla="*/ 37 w 44"/>
                    <a:gd name="T11" fmla="*/ 0 h 23"/>
                    <a:gd name="T12" fmla="*/ 37 w 44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4" name="Freeform 1922"/>
                <p:cNvSpPr>
                  <a:spLocks/>
                </p:cNvSpPr>
                <p:nvPr/>
              </p:nvSpPr>
              <p:spPr bwMode="auto">
                <a:xfrm>
                  <a:off x="2036" y="2945"/>
                  <a:ext cx="19" cy="12"/>
                </a:xfrm>
                <a:custGeom>
                  <a:avLst/>
                  <a:gdLst>
                    <a:gd name="T0" fmla="*/ 37 w 37"/>
                    <a:gd name="T1" fmla="*/ 0 h 23"/>
                    <a:gd name="T2" fmla="*/ 37 w 37"/>
                    <a:gd name="T3" fmla="*/ 0 h 23"/>
                    <a:gd name="T4" fmla="*/ 0 w 37"/>
                    <a:gd name="T5" fmla="*/ 23 h 23"/>
                    <a:gd name="T6" fmla="*/ 0 w 37"/>
                    <a:gd name="T7" fmla="*/ 23 h 23"/>
                    <a:gd name="T8" fmla="*/ 0 w 37"/>
                    <a:gd name="T9" fmla="*/ 23 h 23"/>
                    <a:gd name="T10" fmla="*/ 37 w 37"/>
                    <a:gd name="T11" fmla="*/ 0 h 23"/>
                    <a:gd name="T12" fmla="*/ 37 w 37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5" name="Freeform 1923"/>
                <p:cNvSpPr>
                  <a:spLocks/>
                </p:cNvSpPr>
                <p:nvPr/>
              </p:nvSpPr>
              <p:spPr bwMode="auto">
                <a:xfrm>
                  <a:off x="2036" y="2945"/>
                  <a:ext cx="19" cy="12"/>
                </a:xfrm>
                <a:custGeom>
                  <a:avLst/>
                  <a:gdLst>
                    <a:gd name="T0" fmla="*/ 37 w 37"/>
                    <a:gd name="T1" fmla="*/ 0 h 23"/>
                    <a:gd name="T2" fmla="*/ 37 w 37"/>
                    <a:gd name="T3" fmla="*/ 0 h 23"/>
                    <a:gd name="T4" fmla="*/ 0 w 37"/>
                    <a:gd name="T5" fmla="*/ 23 h 23"/>
                    <a:gd name="T6" fmla="*/ 0 w 37"/>
                    <a:gd name="T7" fmla="*/ 23 h 23"/>
                    <a:gd name="T8" fmla="*/ 0 w 37"/>
                    <a:gd name="T9" fmla="*/ 23 h 23"/>
                    <a:gd name="T10" fmla="*/ 37 w 37"/>
                    <a:gd name="T11" fmla="*/ 0 h 23"/>
                    <a:gd name="T12" fmla="*/ 37 w 37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3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6" name="Freeform 1924"/>
                <p:cNvSpPr>
                  <a:spLocks/>
                </p:cNvSpPr>
                <p:nvPr/>
              </p:nvSpPr>
              <p:spPr bwMode="auto">
                <a:xfrm>
                  <a:off x="2036" y="2945"/>
                  <a:ext cx="23" cy="12"/>
                </a:xfrm>
                <a:custGeom>
                  <a:avLst/>
                  <a:gdLst>
                    <a:gd name="T0" fmla="*/ 37 w 44"/>
                    <a:gd name="T1" fmla="*/ 0 h 23"/>
                    <a:gd name="T2" fmla="*/ 37 w 44"/>
                    <a:gd name="T3" fmla="*/ 0 h 23"/>
                    <a:gd name="T4" fmla="*/ 44 w 44"/>
                    <a:gd name="T5" fmla="*/ 8 h 23"/>
                    <a:gd name="T6" fmla="*/ 44 w 44"/>
                    <a:gd name="T7" fmla="*/ 8 h 23"/>
                    <a:gd name="T8" fmla="*/ 0 w 44"/>
                    <a:gd name="T9" fmla="*/ 23 h 23"/>
                    <a:gd name="T10" fmla="*/ 37 w 44"/>
                    <a:gd name="T11" fmla="*/ 0 h 23"/>
                    <a:gd name="T12" fmla="*/ 37 w 44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7" name="Freeform 1925"/>
                <p:cNvSpPr>
                  <a:spLocks/>
                </p:cNvSpPr>
                <p:nvPr/>
              </p:nvSpPr>
              <p:spPr bwMode="auto">
                <a:xfrm>
                  <a:off x="2036" y="2945"/>
                  <a:ext cx="23" cy="12"/>
                </a:xfrm>
                <a:custGeom>
                  <a:avLst/>
                  <a:gdLst>
                    <a:gd name="T0" fmla="*/ 37 w 44"/>
                    <a:gd name="T1" fmla="*/ 0 h 23"/>
                    <a:gd name="T2" fmla="*/ 37 w 44"/>
                    <a:gd name="T3" fmla="*/ 0 h 23"/>
                    <a:gd name="T4" fmla="*/ 44 w 44"/>
                    <a:gd name="T5" fmla="*/ 8 h 23"/>
                    <a:gd name="T6" fmla="*/ 44 w 44"/>
                    <a:gd name="T7" fmla="*/ 8 h 23"/>
                    <a:gd name="T8" fmla="*/ 0 w 44"/>
                    <a:gd name="T9" fmla="*/ 23 h 23"/>
                    <a:gd name="T10" fmla="*/ 37 w 44"/>
                    <a:gd name="T11" fmla="*/ 0 h 23"/>
                    <a:gd name="T12" fmla="*/ 37 w 44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3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0" y="23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8" name="Freeform 1926"/>
                <p:cNvSpPr>
                  <a:spLocks/>
                </p:cNvSpPr>
                <p:nvPr/>
              </p:nvSpPr>
              <p:spPr bwMode="auto">
                <a:xfrm>
                  <a:off x="2036" y="2957"/>
                  <a:ext cx="26" cy="19"/>
                </a:xfrm>
                <a:custGeom>
                  <a:avLst/>
                  <a:gdLst>
                    <a:gd name="T0" fmla="*/ 51 w 51"/>
                    <a:gd name="T1" fmla="*/ 0 h 37"/>
                    <a:gd name="T2" fmla="*/ 51 w 51"/>
                    <a:gd name="T3" fmla="*/ 0 h 37"/>
                    <a:gd name="T4" fmla="*/ 7 w 51"/>
                    <a:gd name="T5" fmla="*/ 37 h 37"/>
                    <a:gd name="T6" fmla="*/ 7 w 51"/>
                    <a:gd name="T7" fmla="*/ 37 h 37"/>
                    <a:gd name="T8" fmla="*/ 0 w 51"/>
                    <a:gd name="T9" fmla="*/ 15 h 37"/>
                    <a:gd name="T10" fmla="*/ 51 w 51"/>
                    <a:gd name="T11" fmla="*/ 0 h 37"/>
                    <a:gd name="T12" fmla="*/ 51 w 51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lnTo>
                        <a:pt x="0" y="15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9" name="Freeform 1927"/>
                <p:cNvSpPr>
                  <a:spLocks/>
                </p:cNvSpPr>
                <p:nvPr/>
              </p:nvSpPr>
              <p:spPr bwMode="auto">
                <a:xfrm>
                  <a:off x="2036" y="2957"/>
                  <a:ext cx="26" cy="19"/>
                </a:xfrm>
                <a:custGeom>
                  <a:avLst/>
                  <a:gdLst>
                    <a:gd name="T0" fmla="*/ 51 w 51"/>
                    <a:gd name="T1" fmla="*/ 0 h 37"/>
                    <a:gd name="T2" fmla="*/ 51 w 51"/>
                    <a:gd name="T3" fmla="*/ 0 h 37"/>
                    <a:gd name="T4" fmla="*/ 7 w 51"/>
                    <a:gd name="T5" fmla="*/ 37 h 37"/>
                    <a:gd name="T6" fmla="*/ 7 w 51"/>
                    <a:gd name="T7" fmla="*/ 37 h 37"/>
                    <a:gd name="T8" fmla="*/ 0 w 51"/>
                    <a:gd name="T9" fmla="*/ 15 h 37"/>
                    <a:gd name="T10" fmla="*/ 51 w 51"/>
                    <a:gd name="T11" fmla="*/ 0 h 37"/>
                    <a:gd name="T12" fmla="*/ 51 w 51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lnTo>
                        <a:pt x="0" y="15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0" name="Freeform 1928"/>
                <p:cNvSpPr>
                  <a:spLocks/>
                </p:cNvSpPr>
                <p:nvPr/>
              </p:nvSpPr>
              <p:spPr bwMode="auto">
                <a:xfrm>
                  <a:off x="2040" y="2957"/>
                  <a:ext cx="26" cy="19"/>
                </a:xfrm>
                <a:custGeom>
                  <a:avLst/>
                  <a:gdLst>
                    <a:gd name="T0" fmla="*/ 44 w 52"/>
                    <a:gd name="T1" fmla="*/ 0 h 37"/>
                    <a:gd name="T2" fmla="*/ 44 w 52"/>
                    <a:gd name="T3" fmla="*/ 0 h 37"/>
                    <a:gd name="T4" fmla="*/ 52 w 52"/>
                    <a:gd name="T5" fmla="*/ 15 h 37"/>
                    <a:gd name="T6" fmla="*/ 52 w 52"/>
                    <a:gd name="T7" fmla="*/ 15 h 37"/>
                    <a:gd name="T8" fmla="*/ 0 w 52"/>
                    <a:gd name="T9" fmla="*/ 37 h 37"/>
                    <a:gd name="T10" fmla="*/ 44 w 52"/>
                    <a:gd name="T11" fmla="*/ 0 h 37"/>
                    <a:gd name="T12" fmla="*/ 44 w 5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3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0" y="3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1" name="Freeform 1929"/>
                <p:cNvSpPr>
                  <a:spLocks/>
                </p:cNvSpPr>
                <p:nvPr/>
              </p:nvSpPr>
              <p:spPr bwMode="auto">
                <a:xfrm>
                  <a:off x="2040" y="2957"/>
                  <a:ext cx="26" cy="19"/>
                </a:xfrm>
                <a:custGeom>
                  <a:avLst/>
                  <a:gdLst>
                    <a:gd name="T0" fmla="*/ 44 w 52"/>
                    <a:gd name="T1" fmla="*/ 0 h 37"/>
                    <a:gd name="T2" fmla="*/ 44 w 52"/>
                    <a:gd name="T3" fmla="*/ 0 h 37"/>
                    <a:gd name="T4" fmla="*/ 52 w 52"/>
                    <a:gd name="T5" fmla="*/ 15 h 37"/>
                    <a:gd name="T6" fmla="*/ 52 w 52"/>
                    <a:gd name="T7" fmla="*/ 15 h 37"/>
                    <a:gd name="T8" fmla="*/ 0 w 52"/>
                    <a:gd name="T9" fmla="*/ 37 h 37"/>
                    <a:gd name="T10" fmla="*/ 44 w 52"/>
                    <a:gd name="T11" fmla="*/ 0 h 37"/>
                    <a:gd name="T12" fmla="*/ 44 w 5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37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0" y="3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2" name="Freeform 1930"/>
                <p:cNvSpPr>
                  <a:spLocks/>
                </p:cNvSpPr>
                <p:nvPr/>
              </p:nvSpPr>
              <p:spPr bwMode="auto">
                <a:xfrm>
                  <a:off x="2099" y="3104"/>
                  <a:ext cx="26" cy="19"/>
                </a:xfrm>
                <a:custGeom>
                  <a:avLst/>
                  <a:gdLst>
                    <a:gd name="T0" fmla="*/ 51 w 51"/>
                    <a:gd name="T1" fmla="*/ 0 h 37"/>
                    <a:gd name="T2" fmla="*/ 51 w 51"/>
                    <a:gd name="T3" fmla="*/ 0 h 37"/>
                    <a:gd name="T4" fmla="*/ 8 w 51"/>
                    <a:gd name="T5" fmla="*/ 37 h 37"/>
                    <a:gd name="T6" fmla="*/ 8 w 51"/>
                    <a:gd name="T7" fmla="*/ 37 h 37"/>
                    <a:gd name="T8" fmla="*/ 0 w 51"/>
                    <a:gd name="T9" fmla="*/ 22 h 37"/>
                    <a:gd name="T10" fmla="*/ 51 w 51"/>
                    <a:gd name="T11" fmla="*/ 0 h 37"/>
                    <a:gd name="T12" fmla="*/ 51 w 51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lnTo>
                        <a:pt x="0" y="22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3" name="Freeform 1931"/>
                <p:cNvSpPr>
                  <a:spLocks/>
                </p:cNvSpPr>
                <p:nvPr/>
              </p:nvSpPr>
              <p:spPr bwMode="auto">
                <a:xfrm>
                  <a:off x="2099" y="3104"/>
                  <a:ext cx="26" cy="19"/>
                </a:xfrm>
                <a:custGeom>
                  <a:avLst/>
                  <a:gdLst>
                    <a:gd name="T0" fmla="*/ 51 w 51"/>
                    <a:gd name="T1" fmla="*/ 0 h 37"/>
                    <a:gd name="T2" fmla="*/ 51 w 51"/>
                    <a:gd name="T3" fmla="*/ 0 h 37"/>
                    <a:gd name="T4" fmla="*/ 8 w 51"/>
                    <a:gd name="T5" fmla="*/ 37 h 37"/>
                    <a:gd name="T6" fmla="*/ 8 w 51"/>
                    <a:gd name="T7" fmla="*/ 37 h 37"/>
                    <a:gd name="T8" fmla="*/ 0 w 51"/>
                    <a:gd name="T9" fmla="*/ 22 h 37"/>
                    <a:gd name="T10" fmla="*/ 51 w 51"/>
                    <a:gd name="T11" fmla="*/ 0 h 37"/>
                    <a:gd name="T12" fmla="*/ 51 w 51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8" y="37"/>
                      </a:lnTo>
                      <a:lnTo>
                        <a:pt x="8" y="37"/>
                      </a:lnTo>
                      <a:lnTo>
                        <a:pt x="0" y="22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4" name="Freeform 1932"/>
                <p:cNvSpPr>
                  <a:spLocks/>
                </p:cNvSpPr>
                <p:nvPr/>
              </p:nvSpPr>
              <p:spPr bwMode="auto">
                <a:xfrm>
                  <a:off x="2103" y="3104"/>
                  <a:ext cx="26" cy="19"/>
                </a:xfrm>
                <a:custGeom>
                  <a:avLst/>
                  <a:gdLst>
                    <a:gd name="T0" fmla="*/ 43 w 51"/>
                    <a:gd name="T1" fmla="*/ 0 h 37"/>
                    <a:gd name="T2" fmla="*/ 43 w 51"/>
                    <a:gd name="T3" fmla="*/ 0 h 37"/>
                    <a:gd name="T4" fmla="*/ 51 w 51"/>
                    <a:gd name="T5" fmla="*/ 15 h 37"/>
                    <a:gd name="T6" fmla="*/ 51 w 51"/>
                    <a:gd name="T7" fmla="*/ 15 h 37"/>
                    <a:gd name="T8" fmla="*/ 0 w 51"/>
                    <a:gd name="T9" fmla="*/ 37 h 37"/>
                    <a:gd name="T10" fmla="*/ 43 w 51"/>
                    <a:gd name="T11" fmla="*/ 0 h 37"/>
                    <a:gd name="T12" fmla="*/ 43 w 51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3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5" name="Freeform 1933"/>
                <p:cNvSpPr>
                  <a:spLocks/>
                </p:cNvSpPr>
                <p:nvPr/>
              </p:nvSpPr>
              <p:spPr bwMode="auto">
                <a:xfrm>
                  <a:off x="2103" y="3104"/>
                  <a:ext cx="26" cy="19"/>
                </a:xfrm>
                <a:custGeom>
                  <a:avLst/>
                  <a:gdLst>
                    <a:gd name="T0" fmla="*/ 43 w 51"/>
                    <a:gd name="T1" fmla="*/ 0 h 37"/>
                    <a:gd name="T2" fmla="*/ 43 w 51"/>
                    <a:gd name="T3" fmla="*/ 0 h 37"/>
                    <a:gd name="T4" fmla="*/ 51 w 51"/>
                    <a:gd name="T5" fmla="*/ 15 h 37"/>
                    <a:gd name="T6" fmla="*/ 51 w 51"/>
                    <a:gd name="T7" fmla="*/ 15 h 37"/>
                    <a:gd name="T8" fmla="*/ 0 w 51"/>
                    <a:gd name="T9" fmla="*/ 37 h 37"/>
                    <a:gd name="T10" fmla="*/ 43 w 51"/>
                    <a:gd name="T11" fmla="*/ 0 h 37"/>
                    <a:gd name="T12" fmla="*/ 43 w 51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37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37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6" name="Freeform 1934"/>
                <p:cNvSpPr>
                  <a:spLocks/>
                </p:cNvSpPr>
                <p:nvPr/>
              </p:nvSpPr>
              <p:spPr bwMode="auto">
                <a:xfrm>
                  <a:off x="2107" y="3119"/>
                  <a:ext cx="22" cy="11"/>
                </a:xfrm>
                <a:custGeom>
                  <a:avLst/>
                  <a:gdLst>
                    <a:gd name="T0" fmla="*/ 44 w 44"/>
                    <a:gd name="T1" fmla="*/ 0 h 22"/>
                    <a:gd name="T2" fmla="*/ 44 w 44"/>
                    <a:gd name="T3" fmla="*/ 0 h 22"/>
                    <a:gd name="T4" fmla="*/ 0 w 44"/>
                    <a:gd name="T5" fmla="*/ 22 h 22"/>
                    <a:gd name="T6" fmla="*/ 0 w 44"/>
                    <a:gd name="T7" fmla="*/ 22 h 22"/>
                    <a:gd name="T8" fmla="*/ 0 w 44"/>
                    <a:gd name="T9" fmla="*/ 22 h 22"/>
                    <a:gd name="T10" fmla="*/ 44 w 44"/>
                    <a:gd name="T11" fmla="*/ 0 h 22"/>
                    <a:gd name="T12" fmla="*/ 44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7" name="Freeform 1935"/>
                <p:cNvSpPr>
                  <a:spLocks/>
                </p:cNvSpPr>
                <p:nvPr/>
              </p:nvSpPr>
              <p:spPr bwMode="auto">
                <a:xfrm>
                  <a:off x="2107" y="3119"/>
                  <a:ext cx="22" cy="11"/>
                </a:xfrm>
                <a:custGeom>
                  <a:avLst/>
                  <a:gdLst>
                    <a:gd name="T0" fmla="*/ 44 w 44"/>
                    <a:gd name="T1" fmla="*/ 0 h 22"/>
                    <a:gd name="T2" fmla="*/ 44 w 44"/>
                    <a:gd name="T3" fmla="*/ 0 h 22"/>
                    <a:gd name="T4" fmla="*/ 0 w 44"/>
                    <a:gd name="T5" fmla="*/ 22 h 22"/>
                    <a:gd name="T6" fmla="*/ 0 w 44"/>
                    <a:gd name="T7" fmla="*/ 22 h 22"/>
                    <a:gd name="T8" fmla="*/ 0 w 44"/>
                    <a:gd name="T9" fmla="*/ 22 h 22"/>
                    <a:gd name="T10" fmla="*/ 44 w 44"/>
                    <a:gd name="T11" fmla="*/ 0 h 22"/>
                    <a:gd name="T12" fmla="*/ 44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8" name="Freeform 1936"/>
                <p:cNvSpPr>
                  <a:spLocks/>
                </p:cNvSpPr>
                <p:nvPr/>
              </p:nvSpPr>
              <p:spPr bwMode="auto">
                <a:xfrm>
                  <a:off x="2107" y="3119"/>
                  <a:ext cx="22" cy="11"/>
                </a:xfrm>
                <a:custGeom>
                  <a:avLst/>
                  <a:gdLst>
                    <a:gd name="T0" fmla="*/ 44 w 44"/>
                    <a:gd name="T1" fmla="*/ 0 h 22"/>
                    <a:gd name="T2" fmla="*/ 44 w 44"/>
                    <a:gd name="T3" fmla="*/ 0 h 22"/>
                    <a:gd name="T4" fmla="*/ 44 w 44"/>
                    <a:gd name="T5" fmla="*/ 7 h 22"/>
                    <a:gd name="T6" fmla="*/ 44 w 44"/>
                    <a:gd name="T7" fmla="*/ 7 h 22"/>
                    <a:gd name="T8" fmla="*/ 0 w 44"/>
                    <a:gd name="T9" fmla="*/ 22 h 22"/>
                    <a:gd name="T10" fmla="*/ 44 w 44"/>
                    <a:gd name="T11" fmla="*/ 0 h 22"/>
                    <a:gd name="T12" fmla="*/ 44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9" name="Freeform 1937"/>
                <p:cNvSpPr>
                  <a:spLocks/>
                </p:cNvSpPr>
                <p:nvPr/>
              </p:nvSpPr>
              <p:spPr bwMode="auto">
                <a:xfrm>
                  <a:off x="2107" y="3119"/>
                  <a:ext cx="22" cy="11"/>
                </a:xfrm>
                <a:custGeom>
                  <a:avLst/>
                  <a:gdLst>
                    <a:gd name="T0" fmla="*/ 44 w 44"/>
                    <a:gd name="T1" fmla="*/ 0 h 22"/>
                    <a:gd name="T2" fmla="*/ 44 w 44"/>
                    <a:gd name="T3" fmla="*/ 0 h 22"/>
                    <a:gd name="T4" fmla="*/ 44 w 44"/>
                    <a:gd name="T5" fmla="*/ 7 h 22"/>
                    <a:gd name="T6" fmla="*/ 44 w 44"/>
                    <a:gd name="T7" fmla="*/ 7 h 22"/>
                    <a:gd name="T8" fmla="*/ 0 w 44"/>
                    <a:gd name="T9" fmla="*/ 22 h 22"/>
                    <a:gd name="T10" fmla="*/ 44 w 44"/>
                    <a:gd name="T11" fmla="*/ 0 h 22"/>
                    <a:gd name="T12" fmla="*/ 44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0" name="Freeform 1938"/>
                <p:cNvSpPr>
                  <a:spLocks/>
                </p:cNvSpPr>
                <p:nvPr/>
              </p:nvSpPr>
              <p:spPr bwMode="auto">
                <a:xfrm>
                  <a:off x="2107" y="3119"/>
                  <a:ext cx="22" cy="11"/>
                </a:xfrm>
                <a:custGeom>
                  <a:avLst/>
                  <a:gdLst>
                    <a:gd name="T0" fmla="*/ 44 w 44"/>
                    <a:gd name="T1" fmla="*/ 0 h 22"/>
                    <a:gd name="T2" fmla="*/ 44 w 44"/>
                    <a:gd name="T3" fmla="*/ 0 h 22"/>
                    <a:gd name="T4" fmla="*/ 0 w 44"/>
                    <a:gd name="T5" fmla="*/ 22 h 22"/>
                    <a:gd name="T6" fmla="*/ 0 w 44"/>
                    <a:gd name="T7" fmla="*/ 22 h 22"/>
                    <a:gd name="T8" fmla="*/ 0 w 44"/>
                    <a:gd name="T9" fmla="*/ 22 h 22"/>
                    <a:gd name="T10" fmla="*/ 44 w 44"/>
                    <a:gd name="T11" fmla="*/ 0 h 22"/>
                    <a:gd name="T12" fmla="*/ 44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1" name="Freeform 1939"/>
                <p:cNvSpPr>
                  <a:spLocks/>
                </p:cNvSpPr>
                <p:nvPr/>
              </p:nvSpPr>
              <p:spPr bwMode="auto">
                <a:xfrm>
                  <a:off x="2107" y="3119"/>
                  <a:ext cx="22" cy="11"/>
                </a:xfrm>
                <a:custGeom>
                  <a:avLst/>
                  <a:gdLst>
                    <a:gd name="T0" fmla="*/ 44 w 44"/>
                    <a:gd name="T1" fmla="*/ 0 h 22"/>
                    <a:gd name="T2" fmla="*/ 44 w 44"/>
                    <a:gd name="T3" fmla="*/ 0 h 22"/>
                    <a:gd name="T4" fmla="*/ 0 w 44"/>
                    <a:gd name="T5" fmla="*/ 22 h 22"/>
                    <a:gd name="T6" fmla="*/ 0 w 44"/>
                    <a:gd name="T7" fmla="*/ 22 h 22"/>
                    <a:gd name="T8" fmla="*/ 0 w 44"/>
                    <a:gd name="T9" fmla="*/ 22 h 22"/>
                    <a:gd name="T10" fmla="*/ 44 w 44"/>
                    <a:gd name="T11" fmla="*/ 0 h 22"/>
                    <a:gd name="T12" fmla="*/ 44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2" name="Freeform 1940"/>
                <p:cNvSpPr>
                  <a:spLocks/>
                </p:cNvSpPr>
                <p:nvPr/>
              </p:nvSpPr>
              <p:spPr bwMode="auto">
                <a:xfrm>
                  <a:off x="2107" y="3119"/>
                  <a:ext cx="22" cy="11"/>
                </a:xfrm>
                <a:custGeom>
                  <a:avLst/>
                  <a:gdLst>
                    <a:gd name="T0" fmla="*/ 44 w 44"/>
                    <a:gd name="T1" fmla="*/ 0 h 22"/>
                    <a:gd name="T2" fmla="*/ 44 w 44"/>
                    <a:gd name="T3" fmla="*/ 0 h 22"/>
                    <a:gd name="T4" fmla="*/ 44 w 44"/>
                    <a:gd name="T5" fmla="*/ 7 h 22"/>
                    <a:gd name="T6" fmla="*/ 44 w 44"/>
                    <a:gd name="T7" fmla="*/ 7 h 22"/>
                    <a:gd name="T8" fmla="*/ 0 w 44"/>
                    <a:gd name="T9" fmla="*/ 22 h 22"/>
                    <a:gd name="T10" fmla="*/ 44 w 44"/>
                    <a:gd name="T11" fmla="*/ 0 h 22"/>
                    <a:gd name="T12" fmla="*/ 44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3" name="Freeform 1941"/>
                <p:cNvSpPr>
                  <a:spLocks/>
                </p:cNvSpPr>
                <p:nvPr/>
              </p:nvSpPr>
              <p:spPr bwMode="auto">
                <a:xfrm>
                  <a:off x="2107" y="3119"/>
                  <a:ext cx="22" cy="11"/>
                </a:xfrm>
                <a:custGeom>
                  <a:avLst/>
                  <a:gdLst>
                    <a:gd name="T0" fmla="*/ 44 w 44"/>
                    <a:gd name="T1" fmla="*/ 0 h 22"/>
                    <a:gd name="T2" fmla="*/ 44 w 44"/>
                    <a:gd name="T3" fmla="*/ 0 h 22"/>
                    <a:gd name="T4" fmla="*/ 44 w 44"/>
                    <a:gd name="T5" fmla="*/ 7 h 22"/>
                    <a:gd name="T6" fmla="*/ 44 w 44"/>
                    <a:gd name="T7" fmla="*/ 7 h 22"/>
                    <a:gd name="T8" fmla="*/ 0 w 44"/>
                    <a:gd name="T9" fmla="*/ 22 h 22"/>
                    <a:gd name="T10" fmla="*/ 44 w 44"/>
                    <a:gd name="T11" fmla="*/ 0 h 22"/>
                    <a:gd name="T12" fmla="*/ 44 w 44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44" y="7"/>
                      </a:lnTo>
                      <a:lnTo>
                        <a:pt x="44" y="7"/>
                      </a:lnTo>
                      <a:lnTo>
                        <a:pt x="0" y="22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4" name="Freeform 1942"/>
                <p:cNvSpPr>
                  <a:spLocks/>
                </p:cNvSpPr>
                <p:nvPr/>
              </p:nvSpPr>
              <p:spPr bwMode="auto">
                <a:xfrm>
                  <a:off x="2110" y="3130"/>
                  <a:ext cx="22" cy="26"/>
                </a:xfrm>
                <a:custGeom>
                  <a:avLst/>
                  <a:gdLst>
                    <a:gd name="T0" fmla="*/ 44 w 44"/>
                    <a:gd name="T1" fmla="*/ 0 h 52"/>
                    <a:gd name="T2" fmla="*/ 44 w 44"/>
                    <a:gd name="T3" fmla="*/ 0 h 52"/>
                    <a:gd name="T4" fmla="*/ 15 w 44"/>
                    <a:gd name="T5" fmla="*/ 52 h 52"/>
                    <a:gd name="T6" fmla="*/ 15 w 44"/>
                    <a:gd name="T7" fmla="*/ 52 h 52"/>
                    <a:gd name="T8" fmla="*/ 0 w 44"/>
                    <a:gd name="T9" fmla="*/ 15 h 52"/>
                    <a:gd name="T10" fmla="*/ 44 w 44"/>
                    <a:gd name="T11" fmla="*/ 0 h 52"/>
                    <a:gd name="T12" fmla="*/ 44 w 44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5" name="Freeform 1943"/>
                <p:cNvSpPr>
                  <a:spLocks/>
                </p:cNvSpPr>
                <p:nvPr/>
              </p:nvSpPr>
              <p:spPr bwMode="auto">
                <a:xfrm>
                  <a:off x="2110" y="3130"/>
                  <a:ext cx="22" cy="26"/>
                </a:xfrm>
                <a:custGeom>
                  <a:avLst/>
                  <a:gdLst>
                    <a:gd name="T0" fmla="*/ 44 w 44"/>
                    <a:gd name="T1" fmla="*/ 0 h 52"/>
                    <a:gd name="T2" fmla="*/ 44 w 44"/>
                    <a:gd name="T3" fmla="*/ 0 h 52"/>
                    <a:gd name="T4" fmla="*/ 15 w 44"/>
                    <a:gd name="T5" fmla="*/ 52 h 52"/>
                    <a:gd name="T6" fmla="*/ 15 w 44"/>
                    <a:gd name="T7" fmla="*/ 52 h 52"/>
                    <a:gd name="T8" fmla="*/ 0 w 44"/>
                    <a:gd name="T9" fmla="*/ 15 h 52"/>
                    <a:gd name="T10" fmla="*/ 44 w 44"/>
                    <a:gd name="T11" fmla="*/ 0 h 52"/>
                    <a:gd name="T12" fmla="*/ 44 w 44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15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6" name="Freeform 1944"/>
                <p:cNvSpPr>
                  <a:spLocks/>
                </p:cNvSpPr>
                <p:nvPr/>
              </p:nvSpPr>
              <p:spPr bwMode="auto">
                <a:xfrm>
                  <a:off x="2118" y="3130"/>
                  <a:ext cx="22" cy="26"/>
                </a:xfrm>
                <a:custGeom>
                  <a:avLst/>
                  <a:gdLst>
                    <a:gd name="T0" fmla="*/ 29 w 44"/>
                    <a:gd name="T1" fmla="*/ 0 h 52"/>
                    <a:gd name="T2" fmla="*/ 29 w 44"/>
                    <a:gd name="T3" fmla="*/ 0 h 52"/>
                    <a:gd name="T4" fmla="*/ 44 w 44"/>
                    <a:gd name="T5" fmla="*/ 30 h 52"/>
                    <a:gd name="T6" fmla="*/ 44 w 44"/>
                    <a:gd name="T7" fmla="*/ 30 h 52"/>
                    <a:gd name="T8" fmla="*/ 0 w 44"/>
                    <a:gd name="T9" fmla="*/ 52 h 52"/>
                    <a:gd name="T10" fmla="*/ 29 w 44"/>
                    <a:gd name="T11" fmla="*/ 0 h 52"/>
                    <a:gd name="T12" fmla="*/ 29 w 44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44" y="30"/>
                      </a:lnTo>
                      <a:lnTo>
                        <a:pt x="44" y="30"/>
                      </a:lnTo>
                      <a:lnTo>
                        <a:pt x="0" y="52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7" name="Freeform 1945"/>
                <p:cNvSpPr>
                  <a:spLocks/>
                </p:cNvSpPr>
                <p:nvPr/>
              </p:nvSpPr>
              <p:spPr bwMode="auto">
                <a:xfrm>
                  <a:off x="2118" y="3130"/>
                  <a:ext cx="22" cy="26"/>
                </a:xfrm>
                <a:custGeom>
                  <a:avLst/>
                  <a:gdLst>
                    <a:gd name="T0" fmla="*/ 29 w 44"/>
                    <a:gd name="T1" fmla="*/ 0 h 52"/>
                    <a:gd name="T2" fmla="*/ 29 w 44"/>
                    <a:gd name="T3" fmla="*/ 0 h 52"/>
                    <a:gd name="T4" fmla="*/ 44 w 44"/>
                    <a:gd name="T5" fmla="*/ 30 h 52"/>
                    <a:gd name="T6" fmla="*/ 44 w 44"/>
                    <a:gd name="T7" fmla="*/ 30 h 52"/>
                    <a:gd name="T8" fmla="*/ 0 w 44"/>
                    <a:gd name="T9" fmla="*/ 52 h 52"/>
                    <a:gd name="T10" fmla="*/ 29 w 44"/>
                    <a:gd name="T11" fmla="*/ 0 h 52"/>
                    <a:gd name="T12" fmla="*/ 29 w 44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44" y="30"/>
                      </a:lnTo>
                      <a:lnTo>
                        <a:pt x="44" y="30"/>
                      </a:lnTo>
                      <a:lnTo>
                        <a:pt x="0" y="52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8" name="Freeform 1946"/>
                <p:cNvSpPr>
                  <a:spLocks/>
                </p:cNvSpPr>
                <p:nvPr/>
              </p:nvSpPr>
              <p:spPr bwMode="auto">
                <a:xfrm>
                  <a:off x="2125" y="3160"/>
                  <a:ext cx="18" cy="12"/>
                </a:xfrm>
                <a:custGeom>
                  <a:avLst/>
                  <a:gdLst>
                    <a:gd name="T0" fmla="*/ 37 w 37"/>
                    <a:gd name="T1" fmla="*/ 0 h 22"/>
                    <a:gd name="T2" fmla="*/ 37 w 37"/>
                    <a:gd name="T3" fmla="*/ 0 h 22"/>
                    <a:gd name="T4" fmla="*/ 0 w 37"/>
                    <a:gd name="T5" fmla="*/ 22 h 22"/>
                    <a:gd name="T6" fmla="*/ 0 w 37"/>
                    <a:gd name="T7" fmla="*/ 22 h 22"/>
                    <a:gd name="T8" fmla="*/ 0 w 37"/>
                    <a:gd name="T9" fmla="*/ 22 h 22"/>
                    <a:gd name="T10" fmla="*/ 37 w 37"/>
                    <a:gd name="T11" fmla="*/ 0 h 22"/>
                    <a:gd name="T12" fmla="*/ 37 w 37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9" name="Freeform 1947"/>
                <p:cNvSpPr>
                  <a:spLocks/>
                </p:cNvSpPr>
                <p:nvPr/>
              </p:nvSpPr>
              <p:spPr bwMode="auto">
                <a:xfrm>
                  <a:off x="2125" y="3160"/>
                  <a:ext cx="18" cy="12"/>
                </a:xfrm>
                <a:custGeom>
                  <a:avLst/>
                  <a:gdLst>
                    <a:gd name="T0" fmla="*/ 37 w 37"/>
                    <a:gd name="T1" fmla="*/ 0 h 22"/>
                    <a:gd name="T2" fmla="*/ 37 w 37"/>
                    <a:gd name="T3" fmla="*/ 0 h 22"/>
                    <a:gd name="T4" fmla="*/ 0 w 37"/>
                    <a:gd name="T5" fmla="*/ 22 h 22"/>
                    <a:gd name="T6" fmla="*/ 0 w 37"/>
                    <a:gd name="T7" fmla="*/ 22 h 22"/>
                    <a:gd name="T8" fmla="*/ 0 w 37"/>
                    <a:gd name="T9" fmla="*/ 22 h 22"/>
                    <a:gd name="T10" fmla="*/ 37 w 37"/>
                    <a:gd name="T11" fmla="*/ 0 h 22"/>
                    <a:gd name="T12" fmla="*/ 37 w 37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0" name="Freeform 1948"/>
                <p:cNvSpPr>
                  <a:spLocks/>
                </p:cNvSpPr>
                <p:nvPr/>
              </p:nvSpPr>
              <p:spPr bwMode="auto">
                <a:xfrm>
                  <a:off x="2125" y="3160"/>
                  <a:ext cx="22" cy="12"/>
                </a:xfrm>
                <a:custGeom>
                  <a:avLst/>
                  <a:gdLst>
                    <a:gd name="T0" fmla="*/ 37 w 45"/>
                    <a:gd name="T1" fmla="*/ 0 h 22"/>
                    <a:gd name="T2" fmla="*/ 37 w 45"/>
                    <a:gd name="T3" fmla="*/ 0 h 22"/>
                    <a:gd name="T4" fmla="*/ 45 w 45"/>
                    <a:gd name="T5" fmla="*/ 7 h 22"/>
                    <a:gd name="T6" fmla="*/ 45 w 45"/>
                    <a:gd name="T7" fmla="*/ 7 h 22"/>
                    <a:gd name="T8" fmla="*/ 0 w 45"/>
                    <a:gd name="T9" fmla="*/ 22 h 22"/>
                    <a:gd name="T10" fmla="*/ 37 w 45"/>
                    <a:gd name="T11" fmla="*/ 0 h 22"/>
                    <a:gd name="T12" fmla="*/ 37 w 45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45" y="7"/>
                      </a:lnTo>
                      <a:lnTo>
                        <a:pt x="45" y="7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1" name="Freeform 1949"/>
                <p:cNvSpPr>
                  <a:spLocks/>
                </p:cNvSpPr>
                <p:nvPr/>
              </p:nvSpPr>
              <p:spPr bwMode="auto">
                <a:xfrm>
                  <a:off x="2125" y="3160"/>
                  <a:ext cx="22" cy="12"/>
                </a:xfrm>
                <a:custGeom>
                  <a:avLst/>
                  <a:gdLst>
                    <a:gd name="T0" fmla="*/ 37 w 45"/>
                    <a:gd name="T1" fmla="*/ 0 h 22"/>
                    <a:gd name="T2" fmla="*/ 37 w 45"/>
                    <a:gd name="T3" fmla="*/ 0 h 22"/>
                    <a:gd name="T4" fmla="*/ 45 w 45"/>
                    <a:gd name="T5" fmla="*/ 7 h 22"/>
                    <a:gd name="T6" fmla="*/ 45 w 45"/>
                    <a:gd name="T7" fmla="*/ 7 h 22"/>
                    <a:gd name="T8" fmla="*/ 0 w 45"/>
                    <a:gd name="T9" fmla="*/ 22 h 22"/>
                    <a:gd name="T10" fmla="*/ 37 w 45"/>
                    <a:gd name="T11" fmla="*/ 0 h 22"/>
                    <a:gd name="T12" fmla="*/ 37 w 45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45" y="7"/>
                      </a:lnTo>
                      <a:lnTo>
                        <a:pt x="45" y="7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2" name="Freeform 1950"/>
                <p:cNvSpPr>
                  <a:spLocks/>
                </p:cNvSpPr>
                <p:nvPr/>
              </p:nvSpPr>
              <p:spPr bwMode="auto">
                <a:xfrm>
                  <a:off x="2125" y="3160"/>
                  <a:ext cx="18" cy="12"/>
                </a:xfrm>
                <a:custGeom>
                  <a:avLst/>
                  <a:gdLst>
                    <a:gd name="T0" fmla="*/ 37 w 37"/>
                    <a:gd name="T1" fmla="*/ 0 h 22"/>
                    <a:gd name="T2" fmla="*/ 37 w 37"/>
                    <a:gd name="T3" fmla="*/ 0 h 22"/>
                    <a:gd name="T4" fmla="*/ 0 w 37"/>
                    <a:gd name="T5" fmla="*/ 22 h 22"/>
                    <a:gd name="T6" fmla="*/ 0 w 37"/>
                    <a:gd name="T7" fmla="*/ 22 h 22"/>
                    <a:gd name="T8" fmla="*/ 0 w 37"/>
                    <a:gd name="T9" fmla="*/ 22 h 22"/>
                    <a:gd name="T10" fmla="*/ 37 w 37"/>
                    <a:gd name="T11" fmla="*/ 0 h 22"/>
                    <a:gd name="T12" fmla="*/ 37 w 37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3" name="Freeform 1951"/>
                <p:cNvSpPr>
                  <a:spLocks/>
                </p:cNvSpPr>
                <p:nvPr/>
              </p:nvSpPr>
              <p:spPr bwMode="auto">
                <a:xfrm>
                  <a:off x="2125" y="3160"/>
                  <a:ext cx="18" cy="12"/>
                </a:xfrm>
                <a:custGeom>
                  <a:avLst/>
                  <a:gdLst>
                    <a:gd name="T0" fmla="*/ 37 w 37"/>
                    <a:gd name="T1" fmla="*/ 0 h 22"/>
                    <a:gd name="T2" fmla="*/ 37 w 37"/>
                    <a:gd name="T3" fmla="*/ 0 h 22"/>
                    <a:gd name="T4" fmla="*/ 0 w 37"/>
                    <a:gd name="T5" fmla="*/ 22 h 22"/>
                    <a:gd name="T6" fmla="*/ 0 w 37"/>
                    <a:gd name="T7" fmla="*/ 22 h 22"/>
                    <a:gd name="T8" fmla="*/ 0 w 37"/>
                    <a:gd name="T9" fmla="*/ 22 h 22"/>
                    <a:gd name="T10" fmla="*/ 37 w 37"/>
                    <a:gd name="T11" fmla="*/ 0 h 22"/>
                    <a:gd name="T12" fmla="*/ 37 w 37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4" name="Freeform 1952"/>
                <p:cNvSpPr>
                  <a:spLocks/>
                </p:cNvSpPr>
                <p:nvPr/>
              </p:nvSpPr>
              <p:spPr bwMode="auto">
                <a:xfrm>
                  <a:off x="2125" y="3160"/>
                  <a:ext cx="22" cy="12"/>
                </a:xfrm>
                <a:custGeom>
                  <a:avLst/>
                  <a:gdLst>
                    <a:gd name="T0" fmla="*/ 37 w 45"/>
                    <a:gd name="T1" fmla="*/ 0 h 22"/>
                    <a:gd name="T2" fmla="*/ 37 w 45"/>
                    <a:gd name="T3" fmla="*/ 0 h 22"/>
                    <a:gd name="T4" fmla="*/ 45 w 45"/>
                    <a:gd name="T5" fmla="*/ 7 h 22"/>
                    <a:gd name="T6" fmla="*/ 45 w 45"/>
                    <a:gd name="T7" fmla="*/ 7 h 22"/>
                    <a:gd name="T8" fmla="*/ 0 w 45"/>
                    <a:gd name="T9" fmla="*/ 22 h 22"/>
                    <a:gd name="T10" fmla="*/ 37 w 45"/>
                    <a:gd name="T11" fmla="*/ 0 h 22"/>
                    <a:gd name="T12" fmla="*/ 37 w 45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45" y="7"/>
                      </a:lnTo>
                      <a:lnTo>
                        <a:pt x="45" y="7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5" name="Freeform 1953"/>
                <p:cNvSpPr>
                  <a:spLocks/>
                </p:cNvSpPr>
                <p:nvPr/>
              </p:nvSpPr>
              <p:spPr bwMode="auto">
                <a:xfrm>
                  <a:off x="2125" y="3160"/>
                  <a:ext cx="22" cy="12"/>
                </a:xfrm>
                <a:custGeom>
                  <a:avLst/>
                  <a:gdLst>
                    <a:gd name="T0" fmla="*/ 37 w 45"/>
                    <a:gd name="T1" fmla="*/ 0 h 22"/>
                    <a:gd name="T2" fmla="*/ 37 w 45"/>
                    <a:gd name="T3" fmla="*/ 0 h 22"/>
                    <a:gd name="T4" fmla="*/ 45 w 45"/>
                    <a:gd name="T5" fmla="*/ 7 h 22"/>
                    <a:gd name="T6" fmla="*/ 45 w 45"/>
                    <a:gd name="T7" fmla="*/ 7 h 22"/>
                    <a:gd name="T8" fmla="*/ 0 w 45"/>
                    <a:gd name="T9" fmla="*/ 22 h 22"/>
                    <a:gd name="T10" fmla="*/ 37 w 45"/>
                    <a:gd name="T11" fmla="*/ 0 h 22"/>
                    <a:gd name="T12" fmla="*/ 37 w 45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2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45" y="7"/>
                      </a:lnTo>
                      <a:lnTo>
                        <a:pt x="45" y="7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6" name="Freeform 1954"/>
                <p:cNvSpPr>
                  <a:spLocks/>
                </p:cNvSpPr>
                <p:nvPr/>
              </p:nvSpPr>
              <p:spPr bwMode="auto">
                <a:xfrm>
                  <a:off x="2110" y="3160"/>
                  <a:ext cx="70" cy="34"/>
                </a:xfrm>
                <a:custGeom>
                  <a:avLst/>
                  <a:gdLst>
                    <a:gd name="T0" fmla="*/ 0 w 139"/>
                    <a:gd name="T1" fmla="*/ 67 h 67"/>
                    <a:gd name="T2" fmla="*/ 0 w 139"/>
                    <a:gd name="T3" fmla="*/ 67 h 67"/>
                    <a:gd name="T4" fmla="*/ 139 w 139"/>
                    <a:gd name="T5" fmla="*/ 45 h 67"/>
                    <a:gd name="T6" fmla="*/ 139 w 139"/>
                    <a:gd name="T7" fmla="*/ 45 h 67"/>
                    <a:gd name="T8" fmla="*/ 117 w 139"/>
                    <a:gd name="T9" fmla="*/ 0 h 67"/>
                    <a:gd name="T10" fmla="*/ 0 w 139"/>
                    <a:gd name="T11" fmla="*/ 67 h 67"/>
                    <a:gd name="T12" fmla="*/ 0 w 139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7">
                      <a:moveTo>
                        <a:pt x="0" y="67"/>
                      </a:moveTo>
                      <a:lnTo>
                        <a:pt x="0" y="67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17" y="0"/>
                      </a:lnTo>
                      <a:lnTo>
                        <a:pt x="0" y="67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7" name="Freeform 1955"/>
                <p:cNvSpPr>
                  <a:spLocks/>
                </p:cNvSpPr>
                <p:nvPr/>
              </p:nvSpPr>
              <p:spPr bwMode="auto">
                <a:xfrm>
                  <a:off x="2110" y="3160"/>
                  <a:ext cx="70" cy="34"/>
                </a:xfrm>
                <a:custGeom>
                  <a:avLst/>
                  <a:gdLst>
                    <a:gd name="T0" fmla="*/ 0 w 139"/>
                    <a:gd name="T1" fmla="*/ 67 h 67"/>
                    <a:gd name="T2" fmla="*/ 0 w 139"/>
                    <a:gd name="T3" fmla="*/ 67 h 67"/>
                    <a:gd name="T4" fmla="*/ 139 w 139"/>
                    <a:gd name="T5" fmla="*/ 45 h 67"/>
                    <a:gd name="T6" fmla="*/ 139 w 139"/>
                    <a:gd name="T7" fmla="*/ 45 h 67"/>
                    <a:gd name="T8" fmla="*/ 117 w 139"/>
                    <a:gd name="T9" fmla="*/ 0 h 67"/>
                    <a:gd name="T10" fmla="*/ 0 w 139"/>
                    <a:gd name="T11" fmla="*/ 67 h 67"/>
                    <a:gd name="T12" fmla="*/ 0 w 139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67">
                      <a:moveTo>
                        <a:pt x="0" y="67"/>
                      </a:moveTo>
                      <a:lnTo>
                        <a:pt x="0" y="67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17" y="0"/>
                      </a:lnTo>
                      <a:lnTo>
                        <a:pt x="0" y="67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8" name="Freeform 1956"/>
                <p:cNvSpPr>
                  <a:spLocks/>
                </p:cNvSpPr>
                <p:nvPr/>
              </p:nvSpPr>
              <p:spPr bwMode="auto">
                <a:xfrm>
                  <a:off x="2110" y="3183"/>
                  <a:ext cx="70" cy="30"/>
                </a:xfrm>
                <a:custGeom>
                  <a:avLst/>
                  <a:gdLst>
                    <a:gd name="T0" fmla="*/ 0 w 139"/>
                    <a:gd name="T1" fmla="*/ 22 h 59"/>
                    <a:gd name="T2" fmla="*/ 0 w 139"/>
                    <a:gd name="T3" fmla="*/ 22 h 59"/>
                    <a:gd name="T4" fmla="*/ 15 w 139"/>
                    <a:gd name="T5" fmla="*/ 59 h 59"/>
                    <a:gd name="T6" fmla="*/ 15 w 139"/>
                    <a:gd name="T7" fmla="*/ 59 h 59"/>
                    <a:gd name="T8" fmla="*/ 139 w 139"/>
                    <a:gd name="T9" fmla="*/ 0 h 59"/>
                    <a:gd name="T10" fmla="*/ 0 w 139"/>
                    <a:gd name="T11" fmla="*/ 22 h 59"/>
                    <a:gd name="T12" fmla="*/ 0 w 139"/>
                    <a:gd name="T13" fmla="*/ 2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9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15" y="59"/>
                      </a:lnTo>
                      <a:lnTo>
                        <a:pt x="15" y="59"/>
                      </a:lnTo>
                      <a:lnTo>
                        <a:pt x="13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9" name="Freeform 1957"/>
                <p:cNvSpPr>
                  <a:spLocks/>
                </p:cNvSpPr>
                <p:nvPr/>
              </p:nvSpPr>
              <p:spPr bwMode="auto">
                <a:xfrm>
                  <a:off x="2110" y="3183"/>
                  <a:ext cx="70" cy="30"/>
                </a:xfrm>
                <a:custGeom>
                  <a:avLst/>
                  <a:gdLst>
                    <a:gd name="T0" fmla="*/ 0 w 139"/>
                    <a:gd name="T1" fmla="*/ 22 h 59"/>
                    <a:gd name="T2" fmla="*/ 0 w 139"/>
                    <a:gd name="T3" fmla="*/ 22 h 59"/>
                    <a:gd name="T4" fmla="*/ 15 w 139"/>
                    <a:gd name="T5" fmla="*/ 59 h 59"/>
                    <a:gd name="T6" fmla="*/ 15 w 139"/>
                    <a:gd name="T7" fmla="*/ 59 h 59"/>
                    <a:gd name="T8" fmla="*/ 139 w 139"/>
                    <a:gd name="T9" fmla="*/ 0 h 59"/>
                    <a:gd name="T10" fmla="*/ 0 w 139"/>
                    <a:gd name="T11" fmla="*/ 22 h 59"/>
                    <a:gd name="T12" fmla="*/ 0 w 139"/>
                    <a:gd name="T13" fmla="*/ 22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59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15" y="59"/>
                      </a:lnTo>
                      <a:lnTo>
                        <a:pt x="15" y="59"/>
                      </a:lnTo>
                      <a:lnTo>
                        <a:pt x="139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0" name="Freeform 1958"/>
                <p:cNvSpPr>
                  <a:spLocks/>
                </p:cNvSpPr>
                <p:nvPr/>
              </p:nvSpPr>
              <p:spPr bwMode="auto">
                <a:xfrm>
                  <a:off x="2118" y="3183"/>
                  <a:ext cx="73" cy="30"/>
                </a:xfrm>
                <a:custGeom>
                  <a:avLst/>
                  <a:gdLst>
                    <a:gd name="T0" fmla="*/ 0 w 146"/>
                    <a:gd name="T1" fmla="*/ 59 h 59"/>
                    <a:gd name="T2" fmla="*/ 0 w 146"/>
                    <a:gd name="T3" fmla="*/ 59 h 59"/>
                    <a:gd name="T4" fmla="*/ 146 w 146"/>
                    <a:gd name="T5" fmla="*/ 37 h 59"/>
                    <a:gd name="T6" fmla="*/ 146 w 146"/>
                    <a:gd name="T7" fmla="*/ 37 h 59"/>
                    <a:gd name="T8" fmla="*/ 124 w 146"/>
                    <a:gd name="T9" fmla="*/ 0 h 59"/>
                    <a:gd name="T10" fmla="*/ 0 w 146"/>
                    <a:gd name="T11" fmla="*/ 59 h 59"/>
                    <a:gd name="T12" fmla="*/ 0 w 146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9">
                      <a:moveTo>
                        <a:pt x="0" y="59"/>
                      </a:moveTo>
                      <a:lnTo>
                        <a:pt x="0" y="59"/>
                      </a:lnTo>
                      <a:lnTo>
                        <a:pt x="146" y="37"/>
                      </a:lnTo>
                      <a:lnTo>
                        <a:pt x="146" y="37"/>
                      </a:lnTo>
                      <a:lnTo>
                        <a:pt x="124" y="0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1" name="Freeform 1959"/>
                <p:cNvSpPr>
                  <a:spLocks/>
                </p:cNvSpPr>
                <p:nvPr/>
              </p:nvSpPr>
              <p:spPr bwMode="auto">
                <a:xfrm>
                  <a:off x="2118" y="3183"/>
                  <a:ext cx="73" cy="30"/>
                </a:xfrm>
                <a:custGeom>
                  <a:avLst/>
                  <a:gdLst>
                    <a:gd name="T0" fmla="*/ 0 w 146"/>
                    <a:gd name="T1" fmla="*/ 59 h 59"/>
                    <a:gd name="T2" fmla="*/ 0 w 146"/>
                    <a:gd name="T3" fmla="*/ 59 h 59"/>
                    <a:gd name="T4" fmla="*/ 146 w 146"/>
                    <a:gd name="T5" fmla="*/ 37 h 59"/>
                    <a:gd name="T6" fmla="*/ 146 w 146"/>
                    <a:gd name="T7" fmla="*/ 37 h 59"/>
                    <a:gd name="T8" fmla="*/ 124 w 146"/>
                    <a:gd name="T9" fmla="*/ 0 h 59"/>
                    <a:gd name="T10" fmla="*/ 0 w 146"/>
                    <a:gd name="T11" fmla="*/ 59 h 59"/>
                    <a:gd name="T12" fmla="*/ 0 w 146"/>
                    <a:gd name="T13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59">
                      <a:moveTo>
                        <a:pt x="0" y="59"/>
                      </a:moveTo>
                      <a:lnTo>
                        <a:pt x="0" y="59"/>
                      </a:lnTo>
                      <a:lnTo>
                        <a:pt x="146" y="37"/>
                      </a:lnTo>
                      <a:lnTo>
                        <a:pt x="146" y="37"/>
                      </a:lnTo>
                      <a:lnTo>
                        <a:pt x="124" y="0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2" name="Freeform 1960"/>
                <p:cNvSpPr>
                  <a:spLocks/>
                </p:cNvSpPr>
                <p:nvPr/>
              </p:nvSpPr>
              <p:spPr bwMode="auto">
                <a:xfrm>
                  <a:off x="2118" y="3202"/>
                  <a:ext cx="73" cy="34"/>
                </a:xfrm>
                <a:custGeom>
                  <a:avLst/>
                  <a:gdLst>
                    <a:gd name="T0" fmla="*/ 0 w 146"/>
                    <a:gd name="T1" fmla="*/ 22 h 67"/>
                    <a:gd name="T2" fmla="*/ 0 w 146"/>
                    <a:gd name="T3" fmla="*/ 22 h 67"/>
                    <a:gd name="T4" fmla="*/ 29 w 146"/>
                    <a:gd name="T5" fmla="*/ 67 h 67"/>
                    <a:gd name="T6" fmla="*/ 29 w 146"/>
                    <a:gd name="T7" fmla="*/ 67 h 67"/>
                    <a:gd name="T8" fmla="*/ 146 w 146"/>
                    <a:gd name="T9" fmla="*/ 0 h 67"/>
                    <a:gd name="T10" fmla="*/ 0 w 146"/>
                    <a:gd name="T11" fmla="*/ 22 h 67"/>
                    <a:gd name="T12" fmla="*/ 0 w 146"/>
                    <a:gd name="T13" fmla="*/ 22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67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29" y="67"/>
                      </a:lnTo>
                      <a:lnTo>
                        <a:pt x="29" y="67"/>
                      </a:lnTo>
                      <a:lnTo>
                        <a:pt x="146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3" name="Freeform 1961"/>
                <p:cNvSpPr>
                  <a:spLocks/>
                </p:cNvSpPr>
                <p:nvPr/>
              </p:nvSpPr>
              <p:spPr bwMode="auto">
                <a:xfrm>
                  <a:off x="2118" y="3202"/>
                  <a:ext cx="73" cy="34"/>
                </a:xfrm>
                <a:custGeom>
                  <a:avLst/>
                  <a:gdLst>
                    <a:gd name="T0" fmla="*/ 0 w 146"/>
                    <a:gd name="T1" fmla="*/ 22 h 67"/>
                    <a:gd name="T2" fmla="*/ 0 w 146"/>
                    <a:gd name="T3" fmla="*/ 22 h 67"/>
                    <a:gd name="T4" fmla="*/ 29 w 146"/>
                    <a:gd name="T5" fmla="*/ 67 h 67"/>
                    <a:gd name="T6" fmla="*/ 29 w 146"/>
                    <a:gd name="T7" fmla="*/ 67 h 67"/>
                    <a:gd name="T8" fmla="*/ 146 w 146"/>
                    <a:gd name="T9" fmla="*/ 0 h 67"/>
                    <a:gd name="T10" fmla="*/ 0 w 146"/>
                    <a:gd name="T11" fmla="*/ 22 h 67"/>
                    <a:gd name="T12" fmla="*/ 0 w 146"/>
                    <a:gd name="T13" fmla="*/ 22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6" h="67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29" y="67"/>
                      </a:lnTo>
                      <a:lnTo>
                        <a:pt x="29" y="67"/>
                      </a:lnTo>
                      <a:lnTo>
                        <a:pt x="146" y="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4" name="Freeform 1962"/>
                <p:cNvSpPr>
                  <a:spLocks/>
                </p:cNvSpPr>
                <p:nvPr/>
              </p:nvSpPr>
              <p:spPr bwMode="auto">
                <a:xfrm>
                  <a:off x="2158" y="3221"/>
                  <a:ext cx="19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0 w 36"/>
                    <a:gd name="T5" fmla="*/ 30 h 30"/>
                    <a:gd name="T6" fmla="*/ 0 w 36"/>
                    <a:gd name="T7" fmla="*/ 30 h 30"/>
                    <a:gd name="T8" fmla="*/ 0 w 36"/>
                    <a:gd name="T9" fmla="*/ 23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5" name="Freeform 1963"/>
                <p:cNvSpPr>
                  <a:spLocks/>
                </p:cNvSpPr>
                <p:nvPr/>
              </p:nvSpPr>
              <p:spPr bwMode="auto">
                <a:xfrm>
                  <a:off x="2158" y="3221"/>
                  <a:ext cx="19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0 w 36"/>
                    <a:gd name="T5" fmla="*/ 30 h 30"/>
                    <a:gd name="T6" fmla="*/ 0 w 36"/>
                    <a:gd name="T7" fmla="*/ 30 h 30"/>
                    <a:gd name="T8" fmla="*/ 0 w 36"/>
                    <a:gd name="T9" fmla="*/ 23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6" name="Freeform 1964"/>
                <p:cNvSpPr>
                  <a:spLocks/>
                </p:cNvSpPr>
                <p:nvPr/>
              </p:nvSpPr>
              <p:spPr bwMode="auto">
                <a:xfrm>
                  <a:off x="2158" y="3221"/>
                  <a:ext cx="19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36 w 36"/>
                    <a:gd name="T5" fmla="*/ 0 h 30"/>
                    <a:gd name="T6" fmla="*/ 36 w 36"/>
                    <a:gd name="T7" fmla="*/ 0 h 30"/>
                    <a:gd name="T8" fmla="*/ 0 w 36"/>
                    <a:gd name="T9" fmla="*/ 30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7" name="Freeform 1965"/>
                <p:cNvSpPr>
                  <a:spLocks/>
                </p:cNvSpPr>
                <p:nvPr/>
              </p:nvSpPr>
              <p:spPr bwMode="auto">
                <a:xfrm>
                  <a:off x="2158" y="3221"/>
                  <a:ext cx="19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36 w 36"/>
                    <a:gd name="T5" fmla="*/ 0 h 30"/>
                    <a:gd name="T6" fmla="*/ 36 w 36"/>
                    <a:gd name="T7" fmla="*/ 0 h 30"/>
                    <a:gd name="T8" fmla="*/ 0 w 36"/>
                    <a:gd name="T9" fmla="*/ 30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8" name="Freeform 1966"/>
                <p:cNvSpPr>
                  <a:spLocks/>
                </p:cNvSpPr>
                <p:nvPr/>
              </p:nvSpPr>
              <p:spPr bwMode="auto">
                <a:xfrm>
                  <a:off x="2158" y="3221"/>
                  <a:ext cx="19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0 w 36"/>
                    <a:gd name="T5" fmla="*/ 30 h 30"/>
                    <a:gd name="T6" fmla="*/ 0 w 36"/>
                    <a:gd name="T7" fmla="*/ 30 h 30"/>
                    <a:gd name="T8" fmla="*/ 0 w 36"/>
                    <a:gd name="T9" fmla="*/ 23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9" name="Freeform 1967"/>
                <p:cNvSpPr>
                  <a:spLocks/>
                </p:cNvSpPr>
                <p:nvPr/>
              </p:nvSpPr>
              <p:spPr bwMode="auto">
                <a:xfrm>
                  <a:off x="2158" y="3221"/>
                  <a:ext cx="19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0 w 36"/>
                    <a:gd name="T5" fmla="*/ 30 h 30"/>
                    <a:gd name="T6" fmla="*/ 0 w 36"/>
                    <a:gd name="T7" fmla="*/ 30 h 30"/>
                    <a:gd name="T8" fmla="*/ 0 w 36"/>
                    <a:gd name="T9" fmla="*/ 23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" name="Freeform 1968"/>
                <p:cNvSpPr>
                  <a:spLocks/>
                </p:cNvSpPr>
                <p:nvPr/>
              </p:nvSpPr>
              <p:spPr bwMode="auto">
                <a:xfrm>
                  <a:off x="2158" y="3221"/>
                  <a:ext cx="19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36 w 36"/>
                    <a:gd name="T5" fmla="*/ 0 h 30"/>
                    <a:gd name="T6" fmla="*/ 36 w 36"/>
                    <a:gd name="T7" fmla="*/ 0 h 30"/>
                    <a:gd name="T8" fmla="*/ 0 w 36"/>
                    <a:gd name="T9" fmla="*/ 30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1" name="Freeform 1969"/>
                <p:cNvSpPr>
                  <a:spLocks/>
                </p:cNvSpPr>
                <p:nvPr/>
              </p:nvSpPr>
              <p:spPr bwMode="auto">
                <a:xfrm>
                  <a:off x="2158" y="3221"/>
                  <a:ext cx="19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36 w 36"/>
                    <a:gd name="T5" fmla="*/ 0 h 30"/>
                    <a:gd name="T6" fmla="*/ 36 w 36"/>
                    <a:gd name="T7" fmla="*/ 0 h 30"/>
                    <a:gd name="T8" fmla="*/ 0 w 36"/>
                    <a:gd name="T9" fmla="*/ 30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2" name="Freeform 1970"/>
                <p:cNvSpPr>
                  <a:spLocks/>
                </p:cNvSpPr>
                <p:nvPr/>
              </p:nvSpPr>
              <p:spPr bwMode="auto">
                <a:xfrm>
                  <a:off x="2169" y="3240"/>
                  <a:ext cx="22" cy="23"/>
                </a:xfrm>
                <a:custGeom>
                  <a:avLst/>
                  <a:gdLst>
                    <a:gd name="T0" fmla="*/ 44 w 44"/>
                    <a:gd name="T1" fmla="*/ 0 h 45"/>
                    <a:gd name="T2" fmla="*/ 44 w 44"/>
                    <a:gd name="T3" fmla="*/ 0 h 45"/>
                    <a:gd name="T4" fmla="*/ 8 w 44"/>
                    <a:gd name="T5" fmla="*/ 45 h 45"/>
                    <a:gd name="T6" fmla="*/ 8 w 44"/>
                    <a:gd name="T7" fmla="*/ 45 h 45"/>
                    <a:gd name="T8" fmla="*/ 0 w 44"/>
                    <a:gd name="T9" fmla="*/ 30 h 45"/>
                    <a:gd name="T10" fmla="*/ 44 w 44"/>
                    <a:gd name="T11" fmla="*/ 0 h 45"/>
                    <a:gd name="T12" fmla="*/ 44 w 44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4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lnTo>
                        <a:pt x="0" y="3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3" name="Freeform 1971"/>
                <p:cNvSpPr>
                  <a:spLocks/>
                </p:cNvSpPr>
                <p:nvPr/>
              </p:nvSpPr>
              <p:spPr bwMode="auto">
                <a:xfrm>
                  <a:off x="2169" y="3240"/>
                  <a:ext cx="22" cy="23"/>
                </a:xfrm>
                <a:custGeom>
                  <a:avLst/>
                  <a:gdLst>
                    <a:gd name="T0" fmla="*/ 44 w 44"/>
                    <a:gd name="T1" fmla="*/ 0 h 45"/>
                    <a:gd name="T2" fmla="*/ 44 w 44"/>
                    <a:gd name="T3" fmla="*/ 0 h 45"/>
                    <a:gd name="T4" fmla="*/ 8 w 44"/>
                    <a:gd name="T5" fmla="*/ 45 h 45"/>
                    <a:gd name="T6" fmla="*/ 8 w 44"/>
                    <a:gd name="T7" fmla="*/ 45 h 45"/>
                    <a:gd name="T8" fmla="*/ 0 w 44"/>
                    <a:gd name="T9" fmla="*/ 30 h 45"/>
                    <a:gd name="T10" fmla="*/ 44 w 44"/>
                    <a:gd name="T11" fmla="*/ 0 h 45"/>
                    <a:gd name="T12" fmla="*/ 44 w 44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45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8" y="45"/>
                      </a:lnTo>
                      <a:lnTo>
                        <a:pt x="8" y="45"/>
                      </a:lnTo>
                      <a:lnTo>
                        <a:pt x="0" y="30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4" name="Freeform 1972"/>
                <p:cNvSpPr>
                  <a:spLocks/>
                </p:cNvSpPr>
                <p:nvPr/>
              </p:nvSpPr>
              <p:spPr bwMode="auto">
                <a:xfrm>
                  <a:off x="2173" y="3240"/>
                  <a:ext cx="26" cy="23"/>
                </a:xfrm>
                <a:custGeom>
                  <a:avLst/>
                  <a:gdLst>
                    <a:gd name="T0" fmla="*/ 36 w 51"/>
                    <a:gd name="T1" fmla="*/ 0 h 45"/>
                    <a:gd name="T2" fmla="*/ 36 w 51"/>
                    <a:gd name="T3" fmla="*/ 0 h 45"/>
                    <a:gd name="T4" fmla="*/ 51 w 51"/>
                    <a:gd name="T5" fmla="*/ 15 h 45"/>
                    <a:gd name="T6" fmla="*/ 51 w 51"/>
                    <a:gd name="T7" fmla="*/ 15 h 45"/>
                    <a:gd name="T8" fmla="*/ 0 w 51"/>
                    <a:gd name="T9" fmla="*/ 45 h 45"/>
                    <a:gd name="T10" fmla="*/ 36 w 51"/>
                    <a:gd name="T11" fmla="*/ 0 h 45"/>
                    <a:gd name="T12" fmla="*/ 36 w 51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45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5" name="Freeform 1973"/>
                <p:cNvSpPr>
                  <a:spLocks/>
                </p:cNvSpPr>
                <p:nvPr/>
              </p:nvSpPr>
              <p:spPr bwMode="auto">
                <a:xfrm>
                  <a:off x="2173" y="3240"/>
                  <a:ext cx="26" cy="23"/>
                </a:xfrm>
                <a:custGeom>
                  <a:avLst/>
                  <a:gdLst>
                    <a:gd name="T0" fmla="*/ 36 w 51"/>
                    <a:gd name="T1" fmla="*/ 0 h 45"/>
                    <a:gd name="T2" fmla="*/ 36 w 51"/>
                    <a:gd name="T3" fmla="*/ 0 h 45"/>
                    <a:gd name="T4" fmla="*/ 51 w 51"/>
                    <a:gd name="T5" fmla="*/ 15 h 45"/>
                    <a:gd name="T6" fmla="*/ 51 w 51"/>
                    <a:gd name="T7" fmla="*/ 15 h 45"/>
                    <a:gd name="T8" fmla="*/ 0 w 51"/>
                    <a:gd name="T9" fmla="*/ 45 h 45"/>
                    <a:gd name="T10" fmla="*/ 36 w 51"/>
                    <a:gd name="T11" fmla="*/ 0 h 45"/>
                    <a:gd name="T12" fmla="*/ 36 w 51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5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51" y="15"/>
                      </a:lnTo>
                      <a:lnTo>
                        <a:pt x="51" y="15"/>
                      </a:lnTo>
                      <a:lnTo>
                        <a:pt x="0" y="45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6" name="Freeform 1974"/>
                <p:cNvSpPr>
                  <a:spLocks/>
                </p:cNvSpPr>
                <p:nvPr/>
              </p:nvSpPr>
              <p:spPr bwMode="auto">
                <a:xfrm>
                  <a:off x="2180" y="3255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0 w 37"/>
                    <a:gd name="T5" fmla="*/ 30 h 30"/>
                    <a:gd name="T6" fmla="*/ 0 w 37"/>
                    <a:gd name="T7" fmla="*/ 30 h 30"/>
                    <a:gd name="T8" fmla="*/ 0 w 37"/>
                    <a:gd name="T9" fmla="*/ 22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7" name="Freeform 1975"/>
                <p:cNvSpPr>
                  <a:spLocks/>
                </p:cNvSpPr>
                <p:nvPr/>
              </p:nvSpPr>
              <p:spPr bwMode="auto">
                <a:xfrm>
                  <a:off x="2180" y="3255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0 w 37"/>
                    <a:gd name="T5" fmla="*/ 30 h 30"/>
                    <a:gd name="T6" fmla="*/ 0 w 37"/>
                    <a:gd name="T7" fmla="*/ 30 h 30"/>
                    <a:gd name="T8" fmla="*/ 0 w 37"/>
                    <a:gd name="T9" fmla="*/ 22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8" name="Freeform 1976"/>
                <p:cNvSpPr>
                  <a:spLocks/>
                </p:cNvSpPr>
                <p:nvPr/>
              </p:nvSpPr>
              <p:spPr bwMode="auto">
                <a:xfrm>
                  <a:off x="2180" y="3255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37 w 37"/>
                    <a:gd name="T5" fmla="*/ 7 h 30"/>
                    <a:gd name="T6" fmla="*/ 37 w 37"/>
                    <a:gd name="T7" fmla="*/ 7 h 30"/>
                    <a:gd name="T8" fmla="*/ 0 w 37"/>
                    <a:gd name="T9" fmla="*/ 30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9" name="Freeform 1977"/>
                <p:cNvSpPr>
                  <a:spLocks/>
                </p:cNvSpPr>
                <p:nvPr/>
              </p:nvSpPr>
              <p:spPr bwMode="auto">
                <a:xfrm>
                  <a:off x="2180" y="3255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37 w 37"/>
                    <a:gd name="T5" fmla="*/ 7 h 30"/>
                    <a:gd name="T6" fmla="*/ 37 w 37"/>
                    <a:gd name="T7" fmla="*/ 7 h 30"/>
                    <a:gd name="T8" fmla="*/ 0 w 37"/>
                    <a:gd name="T9" fmla="*/ 30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0" name="Freeform 1978"/>
                <p:cNvSpPr>
                  <a:spLocks/>
                </p:cNvSpPr>
                <p:nvPr/>
              </p:nvSpPr>
              <p:spPr bwMode="auto">
                <a:xfrm>
                  <a:off x="2180" y="3255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0 w 37"/>
                    <a:gd name="T5" fmla="*/ 30 h 30"/>
                    <a:gd name="T6" fmla="*/ 0 w 37"/>
                    <a:gd name="T7" fmla="*/ 30 h 30"/>
                    <a:gd name="T8" fmla="*/ 0 w 37"/>
                    <a:gd name="T9" fmla="*/ 22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1" name="Freeform 1979"/>
                <p:cNvSpPr>
                  <a:spLocks/>
                </p:cNvSpPr>
                <p:nvPr/>
              </p:nvSpPr>
              <p:spPr bwMode="auto">
                <a:xfrm>
                  <a:off x="2180" y="3255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0 w 37"/>
                    <a:gd name="T5" fmla="*/ 30 h 30"/>
                    <a:gd name="T6" fmla="*/ 0 w 37"/>
                    <a:gd name="T7" fmla="*/ 30 h 30"/>
                    <a:gd name="T8" fmla="*/ 0 w 37"/>
                    <a:gd name="T9" fmla="*/ 22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2" name="Freeform 1980"/>
                <p:cNvSpPr>
                  <a:spLocks/>
                </p:cNvSpPr>
                <p:nvPr/>
              </p:nvSpPr>
              <p:spPr bwMode="auto">
                <a:xfrm>
                  <a:off x="2180" y="3255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37 w 37"/>
                    <a:gd name="T5" fmla="*/ 7 h 30"/>
                    <a:gd name="T6" fmla="*/ 37 w 37"/>
                    <a:gd name="T7" fmla="*/ 7 h 30"/>
                    <a:gd name="T8" fmla="*/ 0 w 37"/>
                    <a:gd name="T9" fmla="*/ 30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3" name="Freeform 1981"/>
                <p:cNvSpPr>
                  <a:spLocks/>
                </p:cNvSpPr>
                <p:nvPr/>
              </p:nvSpPr>
              <p:spPr bwMode="auto">
                <a:xfrm>
                  <a:off x="2180" y="3255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37 w 37"/>
                    <a:gd name="T5" fmla="*/ 7 h 30"/>
                    <a:gd name="T6" fmla="*/ 37 w 37"/>
                    <a:gd name="T7" fmla="*/ 7 h 30"/>
                    <a:gd name="T8" fmla="*/ 0 w 37"/>
                    <a:gd name="T9" fmla="*/ 30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4" name="Freeform 1982"/>
                <p:cNvSpPr>
                  <a:spLocks/>
                </p:cNvSpPr>
                <p:nvPr/>
              </p:nvSpPr>
              <p:spPr bwMode="auto">
                <a:xfrm>
                  <a:off x="2232" y="3334"/>
                  <a:ext cx="18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7 w 36"/>
                    <a:gd name="T5" fmla="*/ 30 h 30"/>
                    <a:gd name="T6" fmla="*/ 7 w 36"/>
                    <a:gd name="T7" fmla="*/ 30 h 30"/>
                    <a:gd name="T8" fmla="*/ 0 w 36"/>
                    <a:gd name="T9" fmla="*/ 23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5" name="Freeform 1983"/>
                <p:cNvSpPr>
                  <a:spLocks/>
                </p:cNvSpPr>
                <p:nvPr/>
              </p:nvSpPr>
              <p:spPr bwMode="auto">
                <a:xfrm>
                  <a:off x="2232" y="3334"/>
                  <a:ext cx="18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7 w 36"/>
                    <a:gd name="T5" fmla="*/ 30 h 30"/>
                    <a:gd name="T6" fmla="*/ 7 w 36"/>
                    <a:gd name="T7" fmla="*/ 30 h 30"/>
                    <a:gd name="T8" fmla="*/ 0 w 36"/>
                    <a:gd name="T9" fmla="*/ 23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6" name="Freeform 1984"/>
                <p:cNvSpPr>
                  <a:spLocks/>
                </p:cNvSpPr>
                <p:nvPr/>
              </p:nvSpPr>
              <p:spPr bwMode="auto">
                <a:xfrm>
                  <a:off x="2236" y="3334"/>
                  <a:ext cx="18" cy="15"/>
                </a:xfrm>
                <a:custGeom>
                  <a:avLst/>
                  <a:gdLst>
                    <a:gd name="T0" fmla="*/ 29 w 36"/>
                    <a:gd name="T1" fmla="*/ 0 h 30"/>
                    <a:gd name="T2" fmla="*/ 29 w 36"/>
                    <a:gd name="T3" fmla="*/ 0 h 30"/>
                    <a:gd name="T4" fmla="*/ 36 w 36"/>
                    <a:gd name="T5" fmla="*/ 0 h 30"/>
                    <a:gd name="T6" fmla="*/ 36 w 36"/>
                    <a:gd name="T7" fmla="*/ 0 h 30"/>
                    <a:gd name="T8" fmla="*/ 0 w 36"/>
                    <a:gd name="T9" fmla="*/ 30 h 30"/>
                    <a:gd name="T10" fmla="*/ 29 w 36"/>
                    <a:gd name="T11" fmla="*/ 0 h 30"/>
                    <a:gd name="T12" fmla="*/ 29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7" name="Freeform 1985"/>
                <p:cNvSpPr>
                  <a:spLocks/>
                </p:cNvSpPr>
                <p:nvPr/>
              </p:nvSpPr>
              <p:spPr bwMode="auto">
                <a:xfrm>
                  <a:off x="2236" y="3334"/>
                  <a:ext cx="18" cy="15"/>
                </a:xfrm>
                <a:custGeom>
                  <a:avLst/>
                  <a:gdLst>
                    <a:gd name="T0" fmla="*/ 29 w 36"/>
                    <a:gd name="T1" fmla="*/ 0 h 30"/>
                    <a:gd name="T2" fmla="*/ 29 w 36"/>
                    <a:gd name="T3" fmla="*/ 0 h 30"/>
                    <a:gd name="T4" fmla="*/ 36 w 36"/>
                    <a:gd name="T5" fmla="*/ 0 h 30"/>
                    <a:gd name="T6" fmla="*/ 36 w 36"/>
                    <a:gd name="T7" fmla="*/ 0 h 30"/>
                    <a:gd name="T8" fmla="*/ 0 w 36"/>
                    <a:gd name="T9" fmla="*/ 30 h 30"/>
                    <a:gd name="T10" fmla="*/ 29 w 36"/>
                    <a:gd name="T11" fmla="*/ 0 h 30"/>
                    <a:gd name="T12" fmla="*/ 29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8" name="Freeform 1986"/>
                <p:cNvSpPr>
                  <a:spLocks/>
                </p:cNvSpPr>
                <p:nvPr/>
              </p:nvSpPr>
              <p:spPr bwMode="auto">
                <a:xfrm>
                  <a:off x="2232" y="3334"/>
                  <a:ext cx="18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7 w 36"/>
                    <a:gd name="T5" fmla="*/ 30 h 30"/>
                    <a:gd name="T6" fmla="*/ 7 w 36"/>
                    <a:gd name="T7" fmla="*/ 30 h 30"/>
                    <a:gd name="T8" fmla="*/ 0 w 36"/>
                    <a:gd name="T9" fmla="*/ 23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9" name="Freeform 1987"/>
                <p:cNvSpPr>
                  <a:spLocks/>
                </p:cNvSpPr>
                <p:nvPr/>
              </p:nvSpPr>
              <p:spPr bwMode="auto">
                <a:xfrm>
                  <a:off x="2232" y="3334"/>
                  <a:ext cx="18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7 w 36"/>
                    <a:gd name="T5" fmla="*/ 30 h 30"/>
                    <a:gd name="T6" fmla="*/ 7 w 36"/>
                    <a:gd name="T7" fmla="*/ 30 h 30"/>
                    <a:gd name="T8" fmla="*/ 0 w 36"/>
                    <a:gd name="T9" fmla="*/ 23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0" name="Freeform 1988"/>
                <p:cNvSpPr>
                  <a:spLocks/>
                </p:cNvSpPr>
                <p:nvPr/>
              </p:nvSpPr>
              <p:spPr bwMode="auto">
                <a:xfrm>
                  <a:off x="2236" y="3334"/>
                  <a:ext cx="18" cy="15"/>
                </a:xfrm>
                <a:custGeom>
                  <a:avLst/>
                  <a:gdLst>
                    <a:gd name="T0" fmla="*/ 29 w 36"/>
                    <a:gd name="T1" fmla="*/ 0 h 30"/>
                    <a:gd name="T2" fmla="*/ 29 w 36"/>
                    <a:gd name="T3" fmla="*/ 0 h 30"/>
                    <a:gd name="T4" fmla="*/ 36 w 36"/>
                    <a:gd name="T5" fmla="*/ 0 h 30"/>
                    <a:gd name="T6" fmla="*/ 36 w 36"/>
                    <a:gd name="T7" fmla="*/ 0 h 30"/>
                    <a:gd name="T8" fmla="*/ 0 w 36"/>
                    <a:gd name="T9" fmla="*/ 30 h 30"/>
                    <a:gd name="T10" fmla="*/ 29 w 36"/>
                    <a:gd name="T11" fmla="*/ 0 h 30"/>
                    <a:gd name="T12" fmla="*/ 29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1" name="Freeform 1989"/>
                <p:cNvSpPr>
                  <a:spLocks/>
                </p:cNvSpPr>
                <p:nvPr/>
              </p:nvSpPr>
              <p:spPr bwMode="auto">
                <a:xfrm>
                  <a:off x="2236" y="3334"/>
                  <a:ext cx="18" cy="15"/>
                </a:xfrm>
                <a:custGeom>
                  <a:avLst/>
                  <a:gdLst>
                    <a:gd name="T0" fmla="*/ 29 w 36"/>
                    <a:gd name="T1" fmla="*/ 0 h 30"/>
                    <a:gd name="T2" fmla="*/ 29 w 36"/>
                    <a:gd name="T3" fmla="*/ 0 h 30"/>
                    <a:gd name="T4" fmla="*/ 36 w 36"/>
                    <a:gd name="T5" fmla="*/ 0 h 30"/>
                    <a:gd name="T6" fmla="*/ 36 w 36"/>
                    <a:gd name="T7" fmla="*/ 0 h 30"/>
                    <a:gd name="T8" fmla="*/ 0 w 36"/>
                    <a:gd name="T9" fmla="*/ 30 h 30"/>
                    <a:gd name="T10" fmla="*/ 29 w 36"/>
                    <a:gd name="T11" fmla="*/ 0 h 30"/>
                    <a:gd name="T12" fmla="*/ 29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2" name="Freeform 1990"/>
                <p:cNvSpPr>
                  <a:spLocks/>
                </p:cNvSpPr>
                <p:nvPr/>
              </p:nvSpPr>
              <p:spPr bwMode="auto">
                <a:xfrm>
                  <a:off x="2236" y="3338"/>
                  <a:ext cx="22" cy="26"/>
                </a:xfrm>
                <a:custGeom>
                  <a:avLst/>
                  <a:gdLst>
                    <a:gd name="T0" fmla="*/ 44 w 44"/>
                    <a:gd name="T1" fmla="*/ 0 h 52"/>
                    <a:gd name="T2" fmla="*/ 44 w 44"/>
                    <a:gd name="T3" fmla="*/ 0 h 52"/>
                    <a:gd name="T4" fmla="*/ 15 w 44"/>
                    <a:gd name="T5" fmla="*/ 52 h 52"/>
                    <a:gd name="T6" fmla="*/ 15 w 44"/>
                    <a:gd name="T7" fmla="*/ 52 h 52"/>
                    <a:gd name="T8" fmla="*/ 0 w 44"/>
                    <a:gd name="T9" fmla="*/ 37 h 52"/>
                    <a:gd name="T10" fmla="*/ 44 w 44"/>
                    <a:gd name="T11" fmla="*/ 0 h 52"/>
                    <a:gd name="T12" fmla="*/ 44 w 44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3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3" name="Freeform 1991"/>
                <p:cNvSpPr>
                  <a:spLocks/>
                </p:cNvSpPr>
                <p:nvPr/>
              </p:nvSpPr>
              <p:spPr bwMode="auto">
                <a:xfrm>
                  <a:off x="2236" y="3338"/>
                  <a:ext cx="22" cy="26"/>
                </a:xfrm>
                <a:custGeom>
                  <a:avLst/>
                  <a:gdLst>
                    <a:gd name="T0" fmla="*/ 44 w 44"/>
                    <a:gd name="T1" fmla="*/ 0 h 52"/>
                    <a:gd name="T2" fmla="*/ 44 w 44"/>
                    <a:gd name="T3" fmla="*/ 0 h 52"/>
                    <a:gd name="T4" fmla="*/ 15 w 44"/>
                    <a:gd name="T5" fmla="*/ 52 h 52"/>
                    <a:gd name="T6" fmla="*/ 15 w 44"/>
                    <a:gd name="T7" fmla="*/ 52 h 52"/>
                    <a:gd name="T8" fmla="*/ 0 w 44"/>
                    <a:gd name="T9" fmla="*/ 37 h 52"/>
                    <a:gd name="T10" fmla="*/ 44 w 44"/>
                    <a:gd name="T11" fmla="*/ 0 h 52"/>
                    <a:gd name="T12" fmla="*/ 44 w 44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37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4" name="Freeform 1992"/>
                <p:cNvSpPr>
                  <a:spLocks/>
                </p:cNvSpPr>
                <p:nvPr/>
              </p:nvSpPr>
              <p:spPr bwMode="auto">
                <a:xfrm>
                  <a:off x="2243" y="3338"/>
                  <a:ext cx="22" cy="26"/>
                </a:xfrm>
                <a:custGeom>
                  <a:avLst/>
                  <a:gdLst>
                    <a:gd name="T0" fmla="*/ 29 w 44"/>
                    <a:gd name="T1" fmla="*/ 0 h 52"/>
                    <a:gd name="T2" fmla="*/ 29 w 44"/>
                    <a:gd name="T3" fmla="*/ 0 h 52"/>
                    <a:gd name="T4" fmla="*/ 44 w 44"/>
                    <a:gd name="T5" fmla="*/ 22 h 52"/>
                    <a:gd name="T6" fmla="*/ 44 w 44"/>
                    <a:gd name="T7" fmla="*/ 22 h 52"/>
                    <a:gd name="T8" fmla="*/ 0 w 44"/>
                    <a:gd name="T9" fmla="*/ 52 h 52"/>
                    <a:gd name="T10" fmla="*/ 29 w 44"/>
                    <a:gd name="T11" fmla="*/ 0 h 52"/>
                    <a:gd name="T12" fmla="*/ 29 w 44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44" y="22"/>
                      </a:lnTo>
                      <a:lnTo>
                        <a:pt x="44" y="22"/>
                      </a:lnTo>
                      <a:lnTo>
                        <a:pt x="0" y="52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5" name="Freeform 1993"/>
                <p:cNvSpPr>
                  <a:spLocks/>
                </p:cNvSpPr>
                <p:nvPr/>
              </p:nvSpPr>
              <p:spPr bwMode="auto">
                <a:xfrm>
                  <a:off x="2243" y="3338"/>
                  <a:ext cx="22" cy="26"/>
                </a:xfrm>
                <a:custGeom>
                  <a:avLst/>
                  <a:gdLst>
                    <a:gd name="T0" fmla="*/ 29 w 44"/>
                    <a:gd name="T1" fmla="*/ 0 h 52"/>
                    <a:gd name="T2" fmla="*/ 29 w 44"/>
                    <a:gd name="T3" fmla="*/ 0 h 52"/>
                    <a:gd name="T4" fmla="*/ 44 w 44"/>
                    <a:gd name="T5" fmla="*/ 22 h 52"/>
                    <a:gd name="T6" fmla="*/ 44 w 44"/>
                    <a:gd name="T7" fmla="*/ 22 h 52"/>
                    <a:gd name="T8" fmla="*/ 0 w 44"/>
                    <a:gd name="T9" fmla="*/ 52 h 52"/>
                    <a:gd name="T10" fmla="*/ 29 w 44"/>
                    <a:gd name="T11" fmla="*/ 0 h 52"/>
                    <a:gd name="T12" fmla="*/ 29 w 44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2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44" y="22"/>
                      </a:lnTo>
                      <a:lnTo>
                        <a:pt x="44" y="22"/>
                      </a:lnTo>
                      <a:lnTo>
                        <a:pt x="0" y="52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6" name="Freeform 1994"/>
                <p:cNvSpPr>
                  <a:spLocks/>
                </p:cNvSpPr>
                <p:nvPr/>
              </p:nvSpPr>
              <p:spPr bwMode="auto">
                <a:xfrm>
                  <a:off x="2254" y="3368"/>
                  <a:ext cx="19" cy="15"/>
                </a:xfrm>
                <a:custGeom>
                  <a:avLst/>
                  <a:gdLst>
                    <a:gd name="T0" fmla="*/ 37 w 37"/>
                    <a:gd name="T1" fmla="*/ 0 h 29"/>
                    <a:gd name="T2" fmla="*/ 37 w 37"/>
                    <a:gd name="T3" fmla="*/ 0 h 29"/>
                    <a:gd name="T4" fmla="*/ 8 w 37"/>
                    <a:gd name="T5" fmla="*/ 29 h 29"/>
                    <a:gd name="T6" fmla="*/ 8 w 37"/>
                    <a:gd name="T7" fmla="*/ 29 h 29"/>
                    <a:gd name="T8" fmla="*/ 0 w 37"/>
                    <a:gd name="T9" fmla="*/ 22 h 29"/>
                    <a:gd name="T10" fmla="*/ 37 w 37"/>
                    <a:gd name="T11" fmla="*/ 0 h 29"/>
                    <a:gd name="T12" fmla="*/ 37 w 37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8" y="29"/>
                      </a:lnTo>
                      <a:lnTo>
                        <a:pt x="8" y="29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7" name="Freeform 1995"/>
                <p:cNvSpPr>
                  <a:spLocks/>
                </p:cNvSpPr>
                <p:nvPr/>
              </p:nvSpPr>
              <p:spPr bwMode="auto">
                <a:xfrm>
                  <a:off x="2254" y="3368"/>
                  <a:ext cx="19" cy="15"/>
                </a:xfrm>
                <a:custGeom>
                  <a:avLst/>
                  <a:gdLst>
                    <a:gd name="T0" fmla="*/ 37 w 37"/>
                    <a:gd name="T1" fmla="*/ 0 h 29"/>
                    <a:gd name="T2" fmla="*/ 37 w 37"/>
                    <a:gd name="T3" fmla="*/ 0 h 29"/>
                    <a:gd name="T4" fmla="*/ 8 w 37"/>
                    <a:gd name="T5" fmla="*/ 29 h 29"/>
                    <a:gd name="T6" fmla="*/ 8 w 37"/>
                    <a:gd name="T7" fmla="*/ 29 h 29"/>
                    <a:gd name="T8" fmla="*/ 0 w 37"/>
                    <a:gd name="T9" fmla="*/ 22 h 29"/>
                    <a:gd name="T10" fmla="*/ 37 w 37"/>
                    <a:gd name="T11" fmla="*/ 0 h 29"/>
                    <a:gd name="T12" fmla="*/ 37 w 37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8" y="29"/>
                      </a:lnTo>
                      <a:lnTo>
                        <a:pt x="8" y="29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8" name="Freeform 1996"/>
                <p:cNvSpPr>
                  <a:spLocks/>
                </p:cNvSpPr>
                <p:nvPr/>
              </p:nvSpPr>
              <p:spPr bwMode="auto">
                <a:xfrm>
                  <a:off x="2258" y="3368"/>
                  <a:ext cx="19" cy="15"/>
                </a:xfrm>
                <a:custGeom>
                  <a:avLst/>
                  <a:gdLst>
                    <a:gd name="T0" fmla="*/ 29 w 37"/>
                    <a:gd name="T1" fmla="*/ 0 h 29"/>
                    <a:gd name="T2" fmla="*/ 29 w 37"/>
                    <a:gd name="T3" fmla="*/ 0 h 29"/>
                    <a:gd name="T4" fmla="*/ 37 w 37"/>
                    <a:gd name="T5" fmla="*/ 7 h 29"/>
                    <a:gd name="T6" fmla="*/ 37 w 37"/>
                    <a:gd name="T7" fmla="*/ 7 h 29"/>
                    <a:gd name="T8" fmla="*/ 0 w 37"/>
                    <a:gd name="T9" fmla="*/ 29 h 29"/>
                    <a:gd name="T10" fmla="*/ 29 w 37"/>
                    <a:gd name="T11" fmla="*/ 0 h 29"/>
                    <a:gd name="T12" fmla="*/ 29 w 37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9" name="Freeform 1997"/>
                <p:cNvSpPr>
                  <a:spLocks/>
                </p:cNvSpPr>
                <p:nvPr/>
              </p:nvSpPr>
              <p:spPr bwMode="auto">
                <a:xfrm>
                  <a:off x="2258" y="3368"/>
                  <a:ext cx="19" cy="15"/>
                </a:xfrm>
                <a:custGeom>
                  <a:avLst/>
                  <a:gdLst>
                    <a:gd name="T0" fmla="*/ 29 w 37"/>
                    <a:gd name="T1" fmla="*/ 0 h 29"/>
                    <a:gd name="T2" fmla="*/ 29 w 37"/>
                    <a:gd name="T3" fmla="*/ 0 h 29"/>
                    <a:gd name="T4" fmla="*/ 37 w 37"/>
                    <a:gd name="T5" fmla="*/ 7 h 29"/>
                    <a:gd name="T6" fmla="*/ 37 w 37"/>
                    <a:gd name="T7" fmla="*/ 7 h 29"/>
                    <a:gd name="T8" fmla="*/ 0 w 37"/>
                    <a:gd name="T9" fmla="*/ 29 h 29"/>
                    <a:gd name="T10" fmla="*/ 29 w 37"/>
                    <a:gd name="T11" fmla="*/ 0 h 29"/>
                    <a:gd name="T12" fmla="*/ 29 w 37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0" name="Freeform 1998"/>
                <p:cNvSpPr>
                  <a:spLocks/>
                </p:cNvSpPr>
                <p:nvPr/>
              </p:nvSpPr>
              <p:spPr bwMode="auto">
                <a:xfrm>
                  <a:off x="2254" y="3368"/>
                  <a:ext cx="19" cy="15"/>
                </a:xfrm>
                <a:custGeom>
                  <a:avLst/>
                  <a:gdLst>
                    <a:gd name="T0" fmla="*/ 37 w 37"/>
                    <a:gd name="T1" fmla="*/ 0 h 29"/>
                    <a:gd name="T2" fmla="*/ 37 w 37"/>
                    <a:gd name="T3" fmla="*/ 0 h 29"/>
                    <a:gd name="T4" fmla="*/ 8 w 37"/>
                    <a:gd name="T5" fmla="*/ 29 h 29"/>
                    <a:gd name="T6" fmla="*/ 8 w 37"/>
                    <a:gd name="T7" fmla="*/ 29 h 29"/>
                    <a:gd name="T8" fmla="*/ 0 w 37"/>
                    <a:gd name="T9" fmla="*/ 22 h 29"/>
                    <a:gd name="T10" fmla="*/ 37 w 37"/>
                    <a:gd name="T11" fmla="*/ 0 h 29"/>
                    <a:gd name="T12" fmla="*/ 37 w 37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8" y="29"/>
                      </a:lnTo>
                      <a:lnTo>
                        <a:pt x="8" y="29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1" name="Freeform 1999"/>
                <p:cNvSpPr>
                  <a:spLocks/>
                </p:cNvSpPr>
                <p:nvPr/>
              </p:nvSpPr>
              <p:spPr bwMode="auto">
                <a:xfrm>
                  <a:off x="2254" y="3368"/>
                  <a:ext cx="19" cy="15"/>
                </a:xfrm>
                <a:custGeom>
                  <a:avLst/>
                  <a:gdLst>
                    <a:gd name="T0" fmla="*/ 37 w 37"/>
                    <a:gd name="T1" fmla="*/ 0 h 29"/>
                    <a:gd name="T2" fmla="*/ 37 w 37"/>
                    <a:gd name="T3" fmla="*/ 0 h 29"/>
                    <a:gd name="T4" fmla="*/ 8 w 37"/>
                    <a:gd name="T5" fmla="*/ 29 h 29"/>
                    <a:gd name="T6" fmla="*/ 8 w 37"/>
                    <a:gd name="T7" fmla="*/ 29 h 29"/>
                    <a:gd name="T8" fmla="*/ 0 w 37"/>
                    <a:gd name="T9" fmla="*/ 22 h 29"/>
                    <a:gd name="T10" fmla="*/ 37 w 37"/>
                    <a:gd name="T11" fmla="*/ 0 h 29"/>
                    <a:gd name="T12" fmla="*/ 37 w 37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8" y="29"/>
                      </a:lnTo>
                      <a:lnTo>
                        <a:pt x="8" y="29"/>
                      </a:lnTo>
                      <a:lnTo>
                        <a:pt x="0" y="22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2" name="Freeform 2000"/>
                <p:cNvSpPr>
                  <a:spLocks/>
                </p:cNvSpPr>
                <p:nvPr/>
              </p:nvSpPr>
              <p:spPr bwMode="auto">
                <a:xfrm>
                  <a:off x="2258" y="3368"/>
                  <a:ext cx="19" cy="15"/>
                </a:xfrm>
                <a:custGeom>
                  <a:avLst/>
                  <a:gdLst>
                    <a:gd name="T0" fmla="*/ 29 w 37"/>
                    <a:gd name="T1" fmla="*/ 0 h 29"/>
                    <a:gd name="T2" fmla="*/ 29 w 37"/>
                    <a:gd name="T3" fmla="*/ 0 h 29"/>
                    <a:gd name="T4" fmla="*/ 37 w 37"/>
                    <a:gd name="T5" fmla="*/ 7 h 29"/>
                    <a:gd name="T6" fmla="*/ 37 w 37"/>
                    <a:gd name="T7" fmla="*/ 7 h 29"/>
                    <a:gd name="T8" fmla="*/ 0 w 37"/>
                    <a:gd name="T9" fmla="*/ 29 h 29"/>
                    <a:gd name="T10" fmla="*/ 29 w 37"/>
                    <a:gd name="T11" fmla="*/ 0 h 29"/>
                    <a:gd name="T12" fmla="*/ 29 w 37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3" name="Freeform 2001"/>
                <p:cNvSpPr>
                  <a:spLocks/>
                </p:cNvSpPr>
                <p:nvPr/>
              </p:nvSpPr>
              <p:spPr bwMode="auto">
                <a:xfrm>
                  <a:off x="2258" y="3368"/>
                  <a:ext cx="19" cy="15"/>
                </a:xfrm>
                <a:custGeom>
                  <a:avLst/>
                  <a:gdLst>
                    <a:gd name="T0" fmla="*/ 29 w 37"/>
                    <a:gd name="T1" fmla="*/ 0 h 29"/>
                    <a:gd name="T2" fmla="*/ 29 w 37"/>
                    <a:gd name="T3" fmla="*/ 0 h 29"/>
                    <a:gd name="T4" fmla="*/ 37 w 37"/>
                    <a:gd name="T5" fmla="*/ 7 h 29"/>
                    <a:gd name="T6" fmla="*/ 37 w 37"/>
                    <a:gd name="T7" fmla="*/ 7 h 29"/>
                    <a:gd name="T8" fmla="*/ 0 w 37"/>
                    <a:gd name="T9" fmla="*/ 29 h 29"/>
                    <a:gd name="T10" fmla="*/ 29 w 37"/>
                    <a:gd name="T11" fmla="*/ 0 h 29"/>
                    <a:gd name="T12" fmla="*/ 29 w 37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9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4" name="Freeform 2002"/>
                <p:cNvSpPr>
                  <a:spLocks/>
                </p:cNvSpPr>
                <p:nvPr/>
              </p:nvSpPr>
              <p:spPr bwMode="auto">
                <a:xfrm>
                  <a:off x="2243" y="3361"/>
                  <a:ext cx="70" cy="44"/>
                </a:xfrm>
                <a:custGeom>
                  <a:avLst/>
                  <a:gdLst>
                    <a:gd name="T0" fmla="*/ 0 w 139"/>
                    <a:gd name="T1" fmla="*/ 89 h 89"/>
                    <a:gd name="T2" fmla="*/ 0 w 139"/>
                    <a:gd name="T3" fmla="*/ 89 h 89"/>
                    <a:gd name="T4" fmla="*/ 139 w 139"/>
                    <a:gd name="T5" fmla="*/ 37 h 89"/>
                    <a:gd name="T6" fmla="*/ 139 w 139"/>
                    <a:gd name="T7" fmla="*/ 37 h 89"/>
                    <a:gd name="T8" fmla="*/ 109 w 139"/>
                    <a:gd name="T9" fmla="*/ 0 h 89"/>
                    <a:gd name="T10" fmla="*/ 0 w 139"/>
                    <a:gd name="T11" fmla="*/ 89 h 89"/>
                    <a:gd name="T12" fmla="*/ 0 w 139"/>
                    <a:gd name="T13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89">
                      <a:moveTo>
                        <a:pt x="0" y="89"/>
                      </a:moveTo>
                      <a:lnTo>
                        <a:pt x="0" y="89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lnTo>
                        <a:pt x="109" y="0"/>
                      </a:lnTo>
                      <a:lnTo>
                        <a:pt x="0" y="89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5" name="Freeform 2003"/>
                <p:cNvSpPr>
                  <a:spLocks/>
                </p:cNvSpPr>
                <p:nvPr/>
              </p:nvSpPr>
              <p:spPr bwMode="auto">
                <a:xfrm>
                  <a:off x="2243" y="3361"/>
                  <a:ext cx="70" cy="44"/>
                </a:xfrm>
                <a:custGeom>
                  <a:avLst/>
                  <a:gdLst>
                    <a:gd name="T0" fmla="*/ 0 w 139"/>
                    <a:gd name="T1" fmla="*/ 89 h 89"/>
                    <a:gd name="T2" fmla="*/ 0 w 139"/>
                    <a:gd name="T3" fmla="*/ 89 h 89"/>
                    <a:gd name="T4" fmla="*/ 139 w 139"/>
                    <a:gd name="T5" fmla="*/ 37 h 89"/>
                    <a:gd name="T6" fmla="*/ 139 w 139"/>
                    <a:gd name="T7" fmla="*/ 37 h 89"/>
                    <a:gd name="T8" fmla="*/ 109 w 139"/>
                    <a:gd name="T9" fmla="*/ 0 h 89"/>
                    <a:gd name="T10" fmla="*/ 0 w 139"/>
                    <a:gd name="T11" fmla="*/ 89 h 89"/>
                    <a:gd name="T12" fmla="*/ 0 w 139"/>
                    <a:gd name="T13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89">
                      <a:moveTo>
                        <a:pt x="0" y="89"/>
                      </a:moveTo>
                      <a:lnTo>
                        <a:pt x="0" y="89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lnTo>
                        <a:pt x="109" y="0"/>
                      </a:lnTo>
                      <a:lnTo>
                        <a:pt x="0" y="89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6" name="Freeform 2004"/>
                <p:cNvSpPr>
                  <a:spLocks/>
                </p:cNvSpPr>
                <p:nvPr/>
              </p:nvSpPr>
              <p:spPr bwMode="auto">
                <a:xfrm>
                  <a:off x="2243" y="3379"/>
                  <a:ext cx="70" cy="45"/>
                </a:xfrm>
                <a:custGeom>
                  <a:avLst/>
                  <a:gdLst>
                    <a:gd name="T0" fmla="*/ 0 w 139"/>
                    <a:gd name="T1" fmla="*/ 52 h 89"/>
                    <a:gd name="T2" fmla="*/ 0 w 139"/>
                    <a:gd name="T3" fmla="*/ 52 h 89"/>
                    <a:gd name="T4" fmla="*/ 29 w 139"/>
                    <a:gd name="T5" fmla="*/ 89 h 89"/>
                    <a:gd name="T6" fmla="*/ 29 w 139"/>
                    <a:gd name="T7" fmla="*/ 89 h 89"/>
                    <a:gd name="T8" fmla="*/ 139 w 139"/>
                    <a:gd name="T9" fmla="*/ 0 h 89"/>
                    <a:gd name="T10" fmla="*/ 0 w 139"/>
                    <a:gd name="T11" fmla="*/ 52 h 89"/>
                    <a:gd name="T12" fmla="*/ 0 w 139"/>
                    <a:gd name="T13" fmla="*/ 52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89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9" y="89"/>
                      </a:lnTo>
                      <a:lnTo>
                        <a:pt x="29" y="89"/>
                      </a:lnTo>
                      <a:lnTo>
                        <a:pt x="139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7" name="Freeform 2005"/>
                <p:cNvSpPr>
                  <a:spLocks/>
                </p:cNvSpPr>
                <p:nvPr/>
              </p:nvSpPr>
              <p:spPr bwMode="auto">
                <a:xfrm>
                  <a:off x="2243" y="3379"/>
                  <a:ext cx="70" cy="45"/>
                </a:xfrm>
                <a:custGeom>
                  <a:avLst/>
                  <a:gdLst>
                    <a:gd name="T0" fmla="*/ 0 w 139"/>
                    <a:gd name="T1" fmla="*/ 52 h 89"/>
                    <a:gd name="T2" fmla="*/ 0 w 139"/>
                    <a:gd name="T3" fmla="*/ 52 h 89"/>
                    <a:gd name="T4" fmla="*/ 29 w 139"/>
                    <a:gd name="T5" fmla="*/ 89 h 89"/>
                    <a:gd name="T6" fmla="*/ 29 w 139"/>
                    <a:gd name="T7" fmla="*/ 89 h 89"/>
                    <a:gd name="T8" fmla="*/ 139 w 139"/>
                    <a:gd name="T9" fmla="*/ 0 h 89"/>
                    <a:gd name="T10" fmla="*/ 0 w 139"/>
                    <a:gd name="T11" fmla="*/ 52 h 89"/>
                    <a:gd name="T12" fmla="*/ 0 w 139"/>
                    <a:gd name="T13" fmla="*/ 52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89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9" y="89"/>
                      </a:lnTo>
                      <a:lnTo>
                        <a:pt x="29" y="89"/>
                      </a:lnTo>
                      <a:lnTo>
                        <a:pt x="139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8" name="Freeform 2006"/>
                <p:cNvSpPr>
                  <a:spLocks/>
                </p:cNvSpPr>
                <p:nvPr/>
              </p:nvSpPr>
              <p:spPr bwMode="auto">
                <a:xfrm>
                  <a:off x="2258" y="3379"/>
                  <a:ext cx="70" cy="45"/>
                </a:xfrm>
                <a:custGeom>
                  <a:avLst/>
                  <a:gdLst>
                    <a:gd name="T0" fmla="*/ 0 w 139"/>
                    <a:gd name="T1" fmla="*/ 89 h 89"/>
                    <a:gd name="T2" fmla="*/ 0 w 139"/>
                    <a:gd name="T3" fmla="*/ 89 h 89"/>
                    <a:gd name="T4" fmla="*/ 139 w 139"/>
                    <a:gd name="T5" fmla="*/ 37 h 89"/>
                    <a:gd name="T6" fmla="*/ 139 w 139"/>
                    <a:gd name="T7" fmla="*/ 37 h 89"/>
                    <a:gd name="T8" fmla="*/ 110 w 139"/>
                    <a:gd name="T9" fmla="*/ 0 h 89"/>
                    <a:gd name="T10" fmla="*/ 0 w 139"/>
                    <a:gd name="T11" fmla="*/ 89 h 89"/>
                    <a:gd name="T12" fmla="*/ 0 w 139"/>
                    <a:gd name="T13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89">
                      <a:moveTo>
                        <a:pt x="0" y="89"/>
                      </a:moveTo>
                      <a:lnTo>
                        <a:pt x="0" y="89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lnTo>
                        <a:pt x="110" y="0"/>
                      </a:lnTo>
                      <a:lnTo>
                        <a:pt x="0" y="89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9" name="Freeform 2007"/>
                <p:cNvSpPr>
                  <a:spLocks/>
                </p:cNvSpPr>
                <p:nvPr/>
              </p:nvSpPr>
              <p:spPr bwMode="auto">
                <a:xfrm>
                  <a:off x="2258" y="3379"/>
                  <a:ext cx="70" cy="45"/>
                </a:xfrm>
                <a:custGeom>
                  <a:avLst/>
                  <a:gdLst>
                    <a:gd name="T0" fmla="*/ 0 w 139"/>
                    <a:gd name="T1" fmla="*/ 89 h 89"/>
                    <a:gd name="T2" fmla="*/ 0 w 139"/>
                    <a:gd name="T3" fmla="*/ 89 h 89"/>
                    <a:gd name="T4" fmla="*/ 139 w 139"/>
                    <a:gd name="T5" fmla="*/ 37 h 89"/>
                    <a:gd name="T6" fmla="*/ 139 w 139"/>
                    <a:gd name="T7" fmla="*/ 37 h 89"/>
                    <a:gd name="T8" fmla="*/ 110 w 139"/>
                    <a:gd name="T9" fmla="*/ 0 h 89"/>
                    <a:gd name="T10" fmla="*/ 0 w 139"/>
                    <a:gd name="T11" fmla="*/ 89 h 89"/>
                    <a:gd name="T12" fmla="*/ 0 w 139"/>
                    <a:gd name="T13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89">
                      <a:moveTo>
                        <a:pt x="0" y="89"/>
                      </a:moveTo>
                      <a:lnTo>
                        <a:pt x="0" y="89"/>
                      </a:lnTo>
                      <a:lnTo>
                        <a:pt x="139" y="37"/>
                      </a:lnTo>
                      <a:lnTo>
                        <a:pt x="139" y="37"/>
                      </a:lnTo>
                      <a:lnTo>
                        <a:pt x="110" y="0"/>
                      </a:lnTo>
                      <a:lnTo>
                        <a:pt x="0" y="89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0" name="Freeform 2008"/>
                <p:cNvSpPr>
                  <a:spLocks/>
                </p:cNvSpPr>
                <p:nvPr/>
              </p:nvSpPr>
              <p:spPr bwMode="auto">
                <a:xfrm>
                  <a:off x="2258" y="3398"/>
                  <a:ext cx="70" cy="45"/>
                </a:xfrm>
                <a:custGeom>
                  <a:avLst/>
                  <a:gdLst>
                    <a:gd name="T0" fmla="*/ 0 w 139"/>
                    <a:gd name="T1" fmla="*/ 52 h 90"/>
                    <a:gd name="T2" fmla="*/ 0 w 139"/>
                    <a:gd name="T3" fmla="*/ 52 h 90"/>
                    <a:gd name="T4" fmla="*/ 29 w 139"/>
                    <a:gd name="T5" fmla="*/ 90 h 90"/>
                    <a:gd name="T6" fmla="*/ 29 w 139"/>
                    <a:gd name="T7" fmla="*/ 90 h 90"/>
                    <a:gd name="T8" fmla="*/ 139 w 139"/>
                    <a:gd name="T9" fmla="*/ 0 h 90"/>
                    <a:gd name="T10" fmla="*/ 0 w 139"/>
                    <a:gd name="T11" fmla="*/ 52 h 90"/>
                    <a:gd name="T12" fmla="*/ 0 w 139"/>
                    <a:gd name="T13" fmla="*/ 52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90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9" y="90"/>
                      </a:lnTo>
                      <a:lnTo>
                        <a:pt x="29" y="90"/>
                      </a:lnTo>
                      <a:lnTo>
                        <a:pt x="139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1" name="Freeform 2009"/>
                <p:cNvSpPr>
                  <a:spLocks/>
                </p:cNvSpPr>
                <p:nvPr/>
              </p:nvSpPr>
              <p:spPr bwMode="auto">
                <a:xfrm>
                  <a:off x="2258" y="3398"/>
                  <a:ext cx="70" cy="45"/>
                </a:xfrm>
                <a:custGeom>
                  <a:avLst/>
                  <a:gdLst>
                    <a:gd name="T0" fmla="*/ 0 w 139"/>
                    <a:gd name="T1" fmla="*/ 52 h 90"/>
                    <a:gd name="T2" fmla="*/ 0 w 139"/>
                    <a:gd name="T3" fmla="*/ 52 h 90"/>
                    <a:gd name="T4" fmla="*/ 29 w 139"/>
                    <a:gd name="T5" fmla="*/ 90 h 90"/>
                    <a:gd name="T6" fmla="*/ 29 w 139"/>
                    <a:gd name="T7" fmla="*/ 90 h 90"/>
                    <a:gd name="T8" fmla="*/ 139 w 139"/>
                    <a:gd name="T9" fmla="*/ 0 h 90"/>
                    <a:gd name="T10" fmla="*/ 0 w 139"/>
                    <a:gd name="T11" fmla="*/ 52 h 90"/>
                    <a:gd name="T12" fmla="*/ 0 w 139"/>
                    <a:gd name="T13" fmla="*/ 52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90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9" y="90"/>
                      </a:lnTo>
                      <a:lnTo>
                        <a:pt x="29" y="90"/>
                      </a:lnTo>
                      <a:lnTo>
                        <a:pt x="139" y="0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2" name="Freeform 2010"/>
                <p:cNvSpPr>
                  <a:spLocks/>
                </p:cNvSpPr>
                <p:nvPr/>
              </p:nvSpPr>
              <p:spPr bwMode="auto">
                <a:xfrm>
                  <a:off x="2298" y="3421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8 w 37"/>
                    <a:gd name="T5" fmla="*/ 30 h 30"/>
                    <a:gd name="T6" fmla="*/ 8 w 37"/>
                    <a:gd name="T7" fmla="*/ 30 h 30"/>
                    <a:gd name="T8" fmla="*/ 0 w 37"/>
                    <a:gd name="T9" fmla="*/ 30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3" name="Freeform 2011"/>
                <p:cNvSpPr>
                  <a:spLocks/>
                </p:cNvSpPr>
                <p:nvPr/>
              </p:nvSpPr>
              <p:spPr bwMode="auto">
                <a:xfrm>
                  <a:off x="2298" y="3421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8 w 37"/>
                    <a:gd name="T5" fmla="*/ 30 h 30"/>
                    <a:gd name="T6" fmla="*/ 8 w 37"/>
                    <a:gd name="T7" fmla="*/ 30 h 30"/>
                    <a:gd name="T8" fmla="*/ 0 w 37"/>
                    <a:gd name="T9" fmla="*/ 30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4" name="Freeform 2012"/>
                <p:cNvSpPr>
                  <a:spLocks/>
                </p:cNvSpPr>
                <p:nvPr/>
              </p:nvSpPr>
              <p:spPr bwMode="auto">
                <a:xfrm>
                  <a:off x="2302" y="3421"/>
                  <a:ext cx="15" cy="15"/>
                </a:xfrm>
                <a:custGeom>
                  <a:avLst/>
                  <a:gdLst>
                    <a:gd name="T0" fmla="*/ 29 w 29"/>
                    <a:gd name="T1" fmla="*/ 0 h 30"/>
                    <a:gd name="T2" fmla="*/ 29 w 29"/>
                    <a:gd name="T3" fmla="*/ 0 h 30"/>
                    <a:gd name="T4" fmla="*/ 29 w 29"/>
                    <a:gd name="T5" fmla="*/ 0 h 30"/>
                    <a:gd name="T6" fmla="*/ 29 w 29"/>
                    <a:gd name="T7" fmla="*/ 0 h 30"/>
                    <a:gd name="T8" fmla="*/ 0 w 29"/>
                    <a:gd name="T9" fmla="*/ 30 h 30"/>
                    <a:gd name="T10" fmla="*/ 29 w 29"/>
                    <a:gd name="T11" fmla="*/ 0 h 30"/>
                    <a:gd name="T12" fmla="*/ 29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5" name="Freeform 2013"/>
                <p:cNvSpPr>
                  <a:spLocks/>
                </p:cNvSpPr>
                <p:nvPr/>
              </p:nvSpPr>
              <p:spPr bwMode="auto">
                <a:xfrm>
                  <a:off x="2302" y="3421"/>
                  <a:ext cx="15" cy="15"/>
                </a:xfrm>
                <a:custGeom>
                  <a:avLst/>
                  <a:gdLst>
                    <a:gd name="T0" fmla="*/ 29 w 29"/>
                    <a:gd name="T1" fmla="*/ 0 h 30"/>
                    <a:gd name="T2" fmla="*/ 29 w 29"/>
                    <a:gd name="T3" fmla="*/ 0 h 30"/>
                    <a:gd name="T4" fmla="*/ 29 w 29"/>
                    <a:gd name="T5" fmla="*/ 0 h 30"/>
                    <a:gd name="T6" fmla="*/ 29 w 29"/>
                    <a:gd name="T7" fmla="*/ 0 h 30"/>
                    <a:gd name="T8" fmla="*/ 0 w 29"/>
                    <a:gd name="T9" fmla="*/ 30 h 30"/>
                    <a:gd name="T10" fmla="*/ 29 w 29"/>
                    <a:gd name="T11" fmla="*/ 0 h 30"/>
                    <a:gd name="T12" fmla="*/ 29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72" name="Group 2215"/>
              <p:cNvGrpSpPr>
                <a:grpSpLocks/>
              </p:cNvGrpSpPr>
              <p:nvPr/>
            </p:nvGrpSpPr>
            <p:grpSpPr bwMode="auto">
              <a:xfrm>
                <a:off x="3267075" y="5439982"/>
                <a:ext cx="1441450" cy="890588"/>
                <a:chOff x="2298" y="3421"/>
                <a:chExt cx="908" cy="561"/>
              </a:xfrm>
            </p:grpSpPr>
            <p:sp>
              <p:nvSpPr>
                <p:cNvPr id="106" name="Freeform 2015"/>
                <p:cNvSpPr>
                  <a:spLocks/>
                </p:cNvSpPr>
                <p:nvPr/>
              </p:nvSpPr>
              <p:spPr bwMode="auto">
                <a:xfrm>
                  <a:off x="2298" y="3421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8 w 37"/>
                    <a:gd name="T5" fmla="*/ 30 h 30"/>
                    <a:gd name="T6" fmla="*/ 8 w 37"/>
                    <a:gd name="T7" fmla="*/ 30 h 30"/>
                    <a:gd name="T8" fmla="*/ 0 w 37"/>
                    <a:gd name="T9" fmla="*/ 30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" name="Freeform 2016"/>
                <p:cNvSpPr>
                  <a:spLocks/>
                </p:cNvSpPr>
                <p:nvPr/>
              </p:nvSpPr>
              <p:spPr bwMode="auto">
                <a:xfrm>
                  <a:off x="2298" y="3421"/>
                  <a:ext cx="19" cy="15"/>
                </a:xfrm>
                <a:custGeom>
                  <a:avLst/>
                  <a:gdLst>
                    <a:gd name="T0" fmla="*/ 37 w 37"/>
                    <a:gd name="T1" fmla="*/ 0 h 30"/>
                    <a:gd name="T2" fmla="*/ 37 w 37"/>
                    <a:gd name="T3" fmla="*/ 0 h 30"/>
                    <a:gd name="T4" fmla="*/ 8 w 37"/>
                    <a:gd name="T5" fmla="*/ 30 h 30"/>
                    <a:gd name="T6" fmla="*/ 8 w 37"/>
                    <a:gd name="T7" fmla="*/ 30 h 30"/>
                    <a:gd name="T8" fmla="*/ 0 w 37"/>
                    <a:gd name="T9" fmla="*/ 30 h 30"/>
                    <a:gd name="T10" fmla="*/ 37 w 37"/>
                    <a:gd name="T11" fmla="*/ 0 h 30"/>
                    <a:gd name="T12" fmla="*/ 37 w 37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0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0" y="30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" name="Freeform 2017"/>
                <p:cNvSpPr>
                  <a:spLocks/>
                </p:cNvSpPr>
                <p:nvPr/>
              </p:nvSpPr>
              <p:spPr bwMode="auto">
                <a:xfrm>
                  <a:off x="2302" y="3421"/>
                  <a:ext cx="15" cy="15"/>
                </a:xfrm>
                <a:custGeom>
                  <a:avLst/>
                  <a:gdLst>
                    <a:gd name="T0" fmla="*/ 29 w 29"/>
                    <a:gd name="T1" fmla="*/ 0 h 30"/>
                    <a:gd name="T2" fmla="*/ 29 w 29"/>
                    <a:gd name="T3" fmla="*/ 0 h 30"/>
                    <a:gd name="T4" fmla="*/ 29 w 29"/>
                    <a:gd name="T5" fmla="*/ 0 h 30"/>
                    <a:gd name="T6" fmla="*/ 29 w 29"/>
                    <a:gd name="T7" fmla="*/ 0 h 30"/>
                    <a:gd name="T8" fmla="*/ 0 w 29"/>
                    <a:gd name="T9" fmla="*/ 30 h 30"/>
                    <a:gd name="T10" fmla="*/ 29 w 29"/>
                    <a:gd name="T11" fmla="*/ 0 h 30"/>
                    <a:gd name="T12" fmla="*/ 29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" name="Freeform 2018"/>
                <p:cNvSpPr>
                  <a:spLocks/>
                </p:cNvSpPr>
                <p:nvPr/>
              </p:nvSpPr>
              <p:spPr bwMode="auto">
                <a:xfrm>
                  <a:off x="2302" y="3421"/>
                  <a:ext cx="15" cy="15"/>
                </a:xfrm>
                <a:custGeom>
                  <a:avLst/>
                  <a:gdLst>
                    <a:gd name="T0" fmla="*/ 29 w 29"/>
                    <a:gd name="T1" fmla="*/ 0 h 30"/>
                    <a:gd name="T2" fmla="*/ 29 w 29"/>
                    <a:gd name="T3" fmla="*/ 0 h 30"/>
                    <a:gd name="T4" fmla="*/ 29 w 29"/>
                    <a:gd name="T5" fmla="*/ 0 h 30"/>
                    <a:gd name="T6" fmla="*/ 29 w 29"/>
                    <a:gd name="T7" fmla="*/ 0 h 30"/>
                    <a:gd name="T8" fmla="*/ 0 w 29"/>
                    <a:gd name="T9" fmla="*/ 30 h 30"/>
                    <a:gd name="T10" fmla="*/ 29 w 29"/>
                    <a:gd name="T11" fmla="*/ 0 h 30"/>
                    <a:gd name="T12" fmla="*/ 29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" name="Freeform 2019"/>
                <p:cNvSpPr>
                  <a:spLocks/>
                </p:cNvSpPr>
                <p:nvPr/>
              </p:nvSpPr>
              <p:spPr bwMode="auto">
                <a:xfrm>
                  <a:off x="2309" y="3428"/>
                  <a:ext cx="19" cy="34"/>
                </a:xfrm>
                <a:custGeom>
                  <a:avLst/>
                  <a:gdLst>
                    <a:gd name="T0" fmla="*/ 37 w 37"/>
                    <a:gd name="T1" fmla="*/ 0 h 67"/>
                    <a:gd name="T2" fmla="*/ 37 w 37"/>
                    <a:gd name="T3" fmla="*/ 0 h 67"/>
                    <a:gd name="T4" fmla="*/ 30 w 37"/>
                    <a:gd name="T5" fmla="*/ 67 h 67"/>
                    <a:gd name="T6" fmla="*/ 30 w 37"/>
                    <a:gd name="T7" fmla="*/ 67 h 67"/>
                    <a:gd name="T8" fmla="*/ 0 w 37"/>
                    <a:gd name="T9" fmla="*/ 45 h 67"/>
                    <a:gd name="T10" fmla="*/ 37 w 37"/>
                    <a:gd name="T11" fmla="*/ 0 h 67"/>
                    <a:gd name="T12" fmla="*/ 37 w 37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0" y="67"/>
                      </a:lnTo>
                      <a:lnTo>
                        <a:pt x="30" y="67"/>
                      </a:lnTo>
                      <a:lnTo>
                        <a:pt x="0" y="45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" name="Freeform 2020"/>
                <p:cNvSpPr>
                  <a:spLocks/>
                </p:cNvSpPr>
                <p:nvPr/>
              </p:nvSpPr>
              <p:spPr bwMode="auto">
                <a:xfrm>
                  <a:off x="2309" y="3428"/>
                  <a:ext cx="19" cy="34"/>
                </a:xfrm>
                <a:custGeom>
                  <a:avLst/>
                  <a:gdLst>
                    <a:gd name="T0" fmla="*/ 37 w 37"/>
                    <a:gd name="T1" fmla="*/ 0 h 67"/>
                    <a:gd name="T2" fmla="*/ 37 w 37"/>
                    <a:gd name="T3" fmla="*/ 0 h 67"/>
                    <a:gd name="T4" fmla="*/ 30 w 37"/>
                    <a:gd name="T5" fmla="*/ 67 h 67"/>
                    <a:gd name="T6" fmla="*/ 30 w 37"/>
                    <a:gd name="T7" fmla="*/ 67 h 67"/>
                    <a:gd name="T8" fmla="*/ 0 w 37"/>
                    <a:gd name="T9" fmla="*/ 45 h 67"/>
                    <a:gd name="T10" fmla="*/ 37 w 37"/>
                    <a:gd name="T11" fmla="*/ 0 h 67"/>
                    <a:gd name="T12" fmla="*/ 37 w 37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0" y="67"/>
                      </a:lnTo>
                      <a:lnTo>
                        <a:pt x="30" y="67"/>
                      </a:lnTo>
                      <a:lnTo>
                        <a:pt x="0" y="45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" name="Freeform 2021"/>
                <p:cNvSpPr>
                  <a:spLocks/>
                </p:cNvSpPr>
                <p:nvPr/>
              </p:nvSpPr>
              <p:spPr bwMode="auto">
                <a:xfrm>
                  <a:off x="2324" y="3428"/>
                  <a:ext cx="19" cy="34"/>
                </a:xfrm>
                <a:custGeom>
                  <a:avLst/>
                  <a:gdLst>
                    <a:gd name="T0" fmla="*/ 7 w 36"/>
                    <a:gd name="T1" fmla="*/ 0 h 67"/>
                    <a:gd name="T2" fmla="*/ 7 w 36"/>
                    <a:gd name="T3" fmla="*/ 0 h 67"/>
                    <a:gd name="T4" fmla="*/ 36 w 36"/>
                    <a:gd name="T5" fmla="*/ 30 h 67"/>
                    <a:gd name="T6" fmla="*/ 36 w 36"/>
                    <a:gd name="T7" fmla="*/ 30 h 67"/>
                    <a:gd name="T8" fmla="*/ 0 w 36"/>
                    <a:gd name="T9" fmla="*/ 67 h 67"/>
                    <a:gd name="T10" fmla="*/ 7 w 36"/>
                    <a:gd name="T11" fmla="*/ 0 h 67"/>
                    <a:gd name="T12" fmla="*/ 7 w 36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0" y="67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" name="Freeform 2022"/>
                <p:cNvSpPr>
                  <a:spLocks/>
                </p:cNvSpPr>
                <p:nvPr/>
              </p:nvSpPr>
              <p:spPr bwMode="auto">
                <a:xfrm>
                  <a:off x="2324" y="3428"/>
                  <a:ext cx="19" cy="34"/>
                </a:xfrm>
                <a:custGeom>
                  <a:avLst/>
                  <a:gdLst>
                    <a:gd name="T0" fmla="*/ 7 w 36"/>
                    <a:gd name="T1" fmla="*/ 0 h 67"/>
                    <a:gd name="T2" fmla="*/ 7 w 36"/>
                    <a:gd name="T3" fmla="*/ 0 h 67"/>
                    <a:gd name="T4" fmla="*/ 36 w 36"/>
                    <a:gd name="T5" fmla="*/ 30 h 67"/>
                    <a:gd name="T6" fmla="*/ 36 w 36"/>
                    <a:gd name="T7" fmla="*/ 30 h 67"/>
                    <a:gd name="T8" fmla="*/ 0 w 36"/>
                    <a:gd name="T9" fmla="*/ 67 h 67"/>
                    <a:gd name="T10" fmla="*/ 7 w 36"/>
                    <a:gd name="T11" fmla="*/ 0 h 67"/>
                    <a:gd name="T12" fmla="*/ 7 w 36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0" y="67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" name="Freeform 2023"/>
                <p:cNvSpPr>
                  <a:spLocks/>
                </p:cNvSpPr>
                <p:nvPr/>
              </p:nvSpPr>
              <p:spPr bwMode="auto">
                <a:xfrm>
                  <a:off x="2332" y="3451"/>
                  <a:ext cx="14" cy="19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0 w 29"/>
                    <a:gd name="T5" fmla="*/ 37 h 37"/>
                    <a:gd name="T6" fmla="*/ 0 w 29"/>
                    <a:gd name="T7" fmla="*/ 37 h 37"/>
                    <a:gd name="T8" fmla="*/ 0 w 29"/>
                    <a:gd name="T9" fmla="*/ 29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" name="Freeform 2024"/>
                <p:cNvSpPr>
                  <a:spLocks/>
                </p:cNvSpPr>
                <p:nvPr/>
              </p:nvSpPr>
              <p:spPr bwMode="auto">
                <a:xfrm>
                  <a:off x="2332" y="3451"/>
                  <a:ext cx="14" cy="19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0 w 29"/>
                    <a:gd name="T5" fmla="*/ 37 h 37"/>
                    <a:gd name="T6" fmla="*/ 0 w 29"/>
                    <a:gd name="T7" fmla="*/ 37 h 37"/>
                    <a:gd name="T8" fmla="*/ 0 w 29"/>
                    <a:gd name="T9" fmla="*/ 29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" name="Freeform 2025"/>
                <p:cNvSpPr>
                  <a:spLocks/>
                </p:cNvSpPr>
                <p:nvPr/>
              </p:nvSpPr>
              <p:spPr bwMode="auto">
                <a:xfrm>
                  <a:off x="2332" y="3451"/>
                  <a:ext cx="18" cy="19"/>
                </a:xfrm>
                <a:custGeom>
                  <a:avLst/>
                  <a:gdLst>
                    <a:gd name="T0" fmla="*/ 29 w 37"/>
                    <a:gd name="T1" fmla="*/ 0 h 37"/>
                    <a:gd name="T2" fmla="*/ 29 w 37"/>
                    <a:gd name="T3" fmla="*/ 0 h 37"/>
                    <a:gd name="T4" fmla="*/ 37 w 37"/>
                    <a:gd name="T5" fmla="*/ 7 h 37"/>
                    <a:gd name="T6" fmla="*/ 37 w 37"/>
                    <a:gd name="T7" fmla="*/ 7 h 37"/>
                    <a:gd name="T8" fmla="*/ 0 w 37"/>
                    <a:gd name="T9" fmla="*/ 37 h 37"/>
                    <a:gd name="T10" fmla="*/ 29 w 37"/>
                    <a:gd name="T11" fmla="*/ 0 h 37"/>
                    <a:gd name="T12" fmla="*/ 29 w 37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7" name="Freeform 2026"/>
                <p:cNvSpPr>
                  <a:spLocks/>
                </p:cNvSpPr>
                <p:nvPr/>
              </p:nvSpPr>
              <p:spPr bwMode="auto">
                <a:xfrm>
                  <a:off x="2332" y="3451"/>
                  <a:ext cx="18" cy="19"/>
                </a:xfrm>
                <a:custGeom>
                  <a:avLst/>
                  <a:gdLst>
                    <a:gd name="T0" fmla="*/ 29 w 37"/>
                    <a:gd name="T1" fmla="*/ 0 h 37"/>
                    <a:gd name="T2" fmla="*/ 29 w 37"/>
                    <a:gd name="T3" fmla="*/ 0 h 37"/>
                    <a:gd name="T4" fmla="*/ 37 w 37"/>
                    <a:gd name="T5" fmla="*/ 7 h 37"/>
                    <a:gd name="T6" fmla="*/ 37 w 37"/>
                    <a:gd name="T7" fmla="*/ 7 h 37"/>
                    <a:gd name="T8" fmla="*/ 0 w 37"/>
                    <a:gd name="T9" fmla="*/ 37 h 37"/>
                    <a:gd name="T10" fmla="*/ 29 w 37"/>
                    <a:gd name="T11" fmla="*/ 0 h 37"/>
                    <a:gd name="T12" fmla="*/ 29 w 37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8" name="Freeform 2027"/>
                <p:cNvSpPr>
                  <a:spLocks/>
                </p:cNvSpPr>
                <p:nvPr/>
              </p:nvSpPr>
              <p:spPr bwMode="auto">
                <a:xfrm>
                  <a:off x="2332" y="3451"/>
                  <a:ext cx="14" cy="19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0 w 29"/>
                    <a:gd name="T5" fmla="*/ 37 h 37"/>
                    <a:gd name="T6" fmla="*/ 0 w 29"/>
                    <a:gd name="T7" fmla="*/ 37 h 37"/>
                    <a:gd name="T8" fmla="*/ 0 w 29"/>
                    <a:gd name="T9" fmla="*/ 29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" name="Freeform 2028"/>
                <p:cNvSpPr>
                  <a:spLocks/>
                </p:cNvSpPr>
                <p:nvPr/>
              </p:nvSpPr>
              <p:spPr bwMode="auto">
                <a:xfrm>
                  <a:off x="2332" y="3451"/>
                  <a:ext cx="14" cy="19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0 w 29"/>
                    <a:gd name="T5" fmla="*/ 37 h 37"/>
                    <a:gd name="T6" fmla="*/ 0 w 29"/>
                    <a:gd name="T7" fmla="*/ 37 h 37"/>
                    <a:gd name="T8" fmla="*/ 0 w 29"/>
                    <a:gd name="T9" fmla="*/ 29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" name="Freeform 2029"/>
                <p:cNvSpPr>
                  <a:spLocks/>
                </p:cNvSpPr>
                <p:nvPr/>
              </p:nvSpPr>
              <p:spPr bwMode="auto">
                <a:xfrm>
                  <a:off x="2332" y="3451"/>
                  <a:ext cx="18" cy="19"/>
                </a:xfrm>
                <a:custGeom>
                  <a:avLst/>
                  <a:gdLst>
                    <a:gd name="T0" fmla="*/ 29 w 37"/>
                    <a:gd name="T1" fmla="*/ 0 h 37"/>
                    <a:gd name="T2" fmla="*/ 29 w 37"/>
                    <a:gd name="T3" fmla="*/ 0 h 37"/>
                    <a:gd name="T4" fmla="*/ 37 w 37"/>
                    <a:gd name="T5" fmla="*/ 7 h 37"/>
                    <a:gd name="T6" fmla="*/ 37 w 37"/>
                    <a:gd name="T7" fmla="*/ 7 h 37"/>
                    <a:gd name="T8" fmla="*/ 0 w 37"/>
                    <a:gd name="T9" fmla="*/ 37 h 37"/>
                    <a:gd name="T10" fmla="*/ 29 w 37"/>
                    <a:gd name="T11" fmla="*/ 0 h 37"/>
                    <a:gd name="T12" fmla="*/ 29 w 37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" name="Freeform 2030"/>
                <p:cNvSpPr>
                  <a:spLocks/>
                </p:cNvSpPr>
                <p:nvPr/>
              </p:nvSpPr>
              <p:spPr bwMode="auto">
                <a:xfrm>
                  <a:off x="2332" y="3451"/>
                  <a:ext cx="18" cy="19"/>
                </a:xfrm>
                <a:custGeom>
                  <a:avLst/>
                  <a:gdLst>
                    <a:gd name="T0" fmla="*/ 29 w 37"/>
                    <a:gd name="T1" fmla="*/ 0 h 37"/>
                    <a:gd name="T2" fmla="*/ 29 w 37"/>
                    <a:gd name="T3" fmla="*/ 0 h 37"/>
                    <a:gd name="T4" fmla="*/ 37 w 37"/>
                    <a:gd name="T5" fmla="*/ 7 h 37"/>
                    <a:gd name="T6" fmla="*/ 37 w 37"/>
                    <a:gd name="T7" fmla="*/ 7 h 37"/>
                    <a:gd name="T8" fmla="*/ 0 w 37"/>
                    <a:gd name="T9" fmla="*/ 37 h 37"/>
                    <a:gd name="T10" fmla="*/ 29 w 37"/>
                    <a:gd name="T11" fmla="*/ 0 h 37"/>
                    <a:gd name="T12" fmla="*/ 29 w 37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2" name="Freeform 2031"/>
                <p:cNvSpPr>
                  <a:spLocks/>
                </p:cNvSpPr>
                <p:nvPr/>
              </p:nvSpPr>
              <p:spPr bwMode="auto">
                <a:xfrm>
                  <a:off x="2336" y="3454"/>
                  <a:ext cx="21" cy="27"/>
                </a:xfrm>
                <a:custGeom>
                  <a:avLst/>
                  <a:gdLst>
                    <a:gd name="T0" fmla="*/ 43 w 43"/>
                    <a:gd name="T1" fmla="*/ 0 h 53"/>
                    <a:gd name="T2" fmla="*/ 43 w 43"/>
                    <a:gd name="T3" fmla="*/ 0 h 53"/>
                    <a:gd name="T4" fmla="*/ 14 w 43"/>
                    <a:gd name="T5" fmla="*/ 53 h 53"/>
                    <a:gd name="T6" fmla="*/ 14 w 43"/>
                    <a:gd name="T7" fmla="*/ 53 h 53"/>
                    <a:gd name="T8" fmla="*/ 0 w 43"/>
                    <a:gd name="T9" fmla="*/ 45 h 53"/>
                    <a:gd name="T10" fmla="*/ 43 w 43"/>
                    <a:gd name="T11" fmla="*/ 0 h 53"/>
                    <a:gd name="T12" fmla="*/ 43 w 43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5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14" y="53"/>
                      </a:lnTo>
                      <a:lnTo>
                        <a:pt x="14" y="53"/>
                      </a:lnTo>
                      <a:lnTo>
                        <a:pt x="0" y="45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3" name="Freeform 2032"/>
                <p:cNvSpPr>
                  <a:spLocks/>
                </p:cNvSpPr>
                <p:nvPr/>
              </p:nvSpPr>
              <p:spPr bwMode="auto">
                <a:xfrm>
                  <a:off x="2336" y="3454"/>
                  <a:ext cx="21" cy="27"/>
                </a:xfrm>
                <a:custGeom>
                  <a:avLst/>
                  <a:gdLst>
                    <a:gd name="T0" fmla="*/ 43 w 43"/>
                    <a:gd name="T1" fmla="*/ 0 h 53"/>
                    <a:gd name="T2" fmla="*/ 43 w 43"/>
                    <a:gd name="T3" fmla="*/ 0 h 53"/>
                    <a:gd name="T4" fmla="*/ 14 w 43"/>
                    <a:gd name="T5" fmla="*/ 53 h 53"/>
                    <a:gd name="T6" fmla="*/ 14 w 43"/>
                    <a:gd name="T7" fmla="*/ 53 h 53"/>
                    <a:gd name="T8" fmla="*/ 0 w 43"/>
                    <a:gd name="T9" fmla="*/ 45 h 53"/>
                    <a:gd name="T10" fmla="*/ 43 w 43"/>
                    <a:gd name="T11" fmla="*/ 0 h 53"/>
                    <a:gd name="T12" fmla="*/ 43 w 43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53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14" y="53"/>
                      </a:lnTo>
                      <a:lnTo>
                        <a:pt x="14" y="53"/>
                      </a:lnTo>
                      <a:lnTo>
                        <a:pt x="0" y="45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4" name="Freeform 2033"/>
                <p:cNvSpPr>
                  <a:spLocks/>
                </p:cNvSpPr>
                <p:nvPr/>
              </p:nvSpPr>
              <p:spPr bwMode="auto">
                <a:xfrm>
                  <a:off x="2343" y="3454"/>
                  <a:ext cx="18" cy="27"/>
                </a:xfrm>
                <a:custGeom>
                  <a:avLst/>
                  <a:gdLst>
                    <a:gd name="T0" fmla="*/ 29 w 37"/>
                    <a:gd name="T1" fmla="*/ 0 h 53"/>
                    <a:gd name="T2" fmla="*/ 29 w 37"/>
                    <a:gd name="T3" fmla="*/ 0 h 53"/>
                    <a:gd name="T4" fmla="*/ 37 w 37"/>
                    <a:gd name="T5" fmla="*/ 15 h 53"/>
                    <a:gd name="T6" fmla="*/ 37 w 37"/>
                    <a:gd name="T7" fmla="*/ 15 h 53"/>
                    <a:gd name="T8" fmla="*/ 0 w 37"/>
                    <a:gd name="T9" fmla="*/ 53 h 53"/>
                    <a:gd name="T10" fmla="*/ 29 w 37"/>
                    <a:gd name="T11" fmla="*/ 0 h 53"/>
                    <a:gd name="T12" fmla="*/ 29 w 37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3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lnTo>
                        <a:pt x="0" y="53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" name="Freeform 2034"/>
                <p:cNvSpPr>
                  <a:spLocks/>
                </p:cNvSpPr>
                <p:nvPr/>
              </p:nvSpPr>
              <p:spPr bwMode="auto">
                <a:xfrm>
                  <a:off x="2343" y="3454"/>
                  <a:ext cx="18" cy="27"/>
                </a:xfrm>
                <a:custGeom>
                  <a:avLst/>
                  <a:gdLst>
                    <a:gd name="T0" fmla="*/ 29 w 37"/>
                    <a:gd name="T1" fmla="*/ 0 h 53"/>
                    <a:gd name="T2" fmla="*/ 29 w 37"/>
                    <a:gd name="T3" fmla="*/ 0 h 53"/>
                    <a:gd name="T4" fmla="*/ 37 w 37"/>
                    <a:gd name="T5" fmla="*/ 15 h 53"/>
                    <a:gd name="T6" fmla="*/ 37 w 37"/>
                    <a:gd name="T7" fmla="*/ 15 h 53"/>
                    <a:gd name="T8" fmla="*/ 0 w 37"/>
                    <a:gd name="T9" fmla="*/ 53 h 53"/>
                    <a:gd name="T10" fmla="*/ 29 w 37"/>
                    <a:gd name="T11" fmla="*/ 0 h 53"/>
                    <a:gd name="T12" fmla="*/ 29 w 37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3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37" y="15"/>
                      </a:lnTo>
                      <a:lnTo>
                        <a:pt x="37" y="15"/>
                      </a:lnTo>
                      <a:lnTo>
                        <a:pt x="0" y="53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2035"/>
                <p:cNvSpPr>
                  <a:spLocks/>
                </p:cNvSpPr>
                <p:nvPr/>
              </p:nvSpPr>
              <p:spPr bwMode="auto">
                <a:xfrm>
                  <a:off x="2450" y="3572"/>
                  <a:ext cx="18" cy="22"/>
                </a:xfrm>
                <a:custGeom>
                  <a:avLst/>
                  <a:gdLst>
                    <a:gd name="T0" fmla="*/ 37 w 37"/>
                    <a:gd name="T1" fmla="*/ 0 h 44"/>
                    <a:gd name="T2" fmla="*/ 37 w 37"/>
                    <a:gd name="T3" fmla="*/ 0 h 44"/>
                    <a:gd name="T4" fmla="*/ 15 w 37"/>
                    <a:gd name="T5" fmla="*/ 44 h 44"/>
                    <a:gd name="T6" fmla="*/ 15 w 37"/>
                    <a:gd name="T7" fmla="*/ 44 h 44"/>
                    <a:gd name="T8" fmla="*/ 0 w 37"/>
                    <a:gd name="T9" fmla="*/ 37 h 44"/>
                    <a:gd name="T10" fmla="*/ 37 w 37"/>
                    <a:gd name="T11" fmla="*/ 0 h 44"/>
                    <a:gd name="T12" fmla="*/ 37 w 3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44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15" y="44"/>
                      </a:lnTo>
                      <a:lnTo>
                        <a:pt x="15" y="44"/>
                      </a:lnTo>
                      <a:lnTo>
                        <a:pt x="0" y="37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" name="Freeform 2036"/>
                <p:cNvSpPr>
                  <a:spLocks/>
                </p:cNvSpPr>
                <p:nvPr/>
              </p:nvSpPr>
              <p:spPr bwMode="auto">
                <a:xfrm>
                  <a:off x="2450" y="3572"/>
                  <a:ext cx="18" cy="22"/>
                </a:xfrm>
                <a:custGeom>
                  <a:avLst/>
                  <a:gdLst>
                    <a:gd name="T0" fmla="*/ 37 w 37"/>
                    <a:gd name="T1" fmla="*/ 0 h 44"/>
                    <a:gd name="T2" fmla="*/ 37 w 37"/>
                    <a:gd name="T3" fmla="*/ 0 h 44"/>
                    <a:gd name="T4" fmla="*/ 15 w 37"/>
                    <a:gd name="T5" fmla="*/ 44 h 44"/>
                    <a:gd name="T6" fmla="*/ 15 w 37"/>
                    <a:gd name="T7" fmla="*/ 44 h 44"/>
                    <a:gd name="T8" fmla="*/ 0 w 37"/>
                    <a:gd name="T9" fmla="*/ 37 h 44"/>
                    <a:gd name="T10" fmla="*/ 37 w 37"/>
                    <a:gd name="T11" fmla="*/ 0 h 44"/>
                    <a:gd name="T12" fmla="*/ 37 w 3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44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15" y="44"/>
                      </a:lnTo>
                      <a:lnTo>
                        <a:pt x="15" y="44"/>
                      </a:lnTo>
                      <a:lnTo>
                        <a:pt x="0" y="37"/>
                      </a:lnTo>
                      <a:lnTo>
                        <a:pt x="37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" name="Freeform 2037"/>
                <p:cNvSpPr>
                  <a:spLocks/>
                </p:cNvSpPr>
                <p:nvPr/>
              </p:nvSpPr>
              <p:spPr bwMode="auto">
                <a:xfrm>
                  <a:off x="2457" y="3572"/>
                  <a:ext cx="18" cy="22"/>
                </a:xfrm>
                <a:custGeom>
                  <a:avLst/>
                  <a:gdLst>
                    <a:gd name="T0" fmla="*/ 22 w 36"/>
                    <a:gd name="T1" fmla="*/ 0 h 44"/>
                    <a:gd name="T2" fmla="*/ 22 w 36"/>
                    <a:gd name="T3" fmla="*/ 0 h 44"/>
                    <a:gd name="T4" fmla="*/ 36 w 36"/>
                    <a:gd name="T5" fmla="*/ 7 h 44"/>
                    <a:gd name="T6" fmla="*/ 36 w 36"/>
                    <a:gd name="T7" fmla="*/ 7 h 44"/>
                    <a:gd name="T8" fmla="*/ 0 w 36"/>
                    <a:gd name="T9" fmla="*/ 44 h 44"/>
                    <a:gd name="T10" fmla="*/ 22 w 36"/>
                    <a:gd name="T11" fmla="*/ 0 h 44"/>
                    <a:gd name="T12" fmla="*/ 22 w 36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44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36" y="7"/>
                      </a:lnTo>
                      <a:lnTo>
                        <a:pt x="36" y="7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" name="Freeform 2038"/>
                <p:cNvSpPr>
                  <a:spLocks/>
                </p:cNvSpPr>
                <p:nvPr/>
              </p:nvSpPr>
              <p:spPr bwMode="auto">
                <a:xfrm>
                  <a:off x="2457" y="3572"/>
                  <a:ext cx="18" cy="22"/>
                </a:xfrm>
                <a:custGeom>
                  <a:avLst/>
                  <a:gdLst>
                    <a:gd name="T0" fmla="*/ 22 w 36"/>
                    <a:gd name="T1" fmla="*/ 0 h 44"/>
                    <a:gd name="T2" fmla="*/ 22 w 36"/>
                    <a:gd name="T3" fmla="*/ 0 h 44"/>
                    <a:gd name="T4" fmla="*/ 36 w 36"/>
                    <a:gd name="T5" fmla="*/ 7 h 44"/>
                    <a:gd name="T6" fmla="*/ 36 w 36"/>
                    <a:gd name="T7" fmla="*/ 7 h 44"/>
                    <a:gd name="T8" fmla="*/ 0 w 36"/>
                    <a:gd name="T9" fmla="*/ 44 h 44"/>
                    <a:gd name="T10" fmla="*/ 22 w 36"/>
                    <a:gd name="T11" fmla="*/ 0 h 44"/>
                    <a:gd name="T12" fmla="*/ 22 w 36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44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36" y="7"/>
                      </a:lnTo>
                      <a:lnTo>
                        <a:pt x="36" y="7"/>
                      </a:lnTo>
                      <a:lnTo>
                        <a:pt x="0" y="44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" name="Freeform 2039"/>
                <p:cNvSpPr>
                  <a:spLocks/>
                </p:cNvSpPr>
                <p:nvPr/>
              </p:nvSpPr>
              <p:spPr bwMode="auto">
                <a:xfrm>
                  <a:off x="2465" y="3583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0 w 29"/>
                    <a:gd name="T5" fmla="*/ 37 h 37"/>
                    <a:gd name="T6" fmla="*/ 0 w 29"/>
                    <a:gd name="T7" fmla="*/ 37 h 37"/>
                    <a:gd name="T8" fmla="*/ 0 w 29"/>
                    <a:gd name="T9" fmla="*/ 30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" name="Freeform 2040"/>
                <p:cNvSpPr>
                  <a:spLocks/>
                </p:cNvSpPr>
                <p:nvPr/>
              </p:nvSpPr>
              <p:spPr bwMode="auto">
                <a:xfrm>
                  <a:off x="2465" y="3583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0 w 29"/>
                    <a:gd name="T5" fmla="*/ 37 h 37"/>
                    <a:gd name="T6" fmla="*/ 0 w 29"/>
                    <a:gd name="T7" fmla="*/ 37 h 37"/>
                    <a:gd name="T8" fmla="*/ 0 w 29"/>
                    <a:gd name="T9" fmla="*/ 30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" name="Freeform 2041"/>
                <p:cNvSpPr>
                  <a:spLocks/>
                </p:cNvSpPr>
                <p:nvPr/>
              </p:nvSpPr>
              <p:spPr bwMode="auto">
                <a:xfrm>
                  <a:off x="2465" y="3583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29 w 29"/>
                    <a:gd name="T5" fmla="*/ 7 h 37"/>
                    <a:gd name="T6" fmla="*/ 29 w 29"/>
                    <a:gd name="T7" fmla="*/ 7 h 37"/>
                    <a:gd name="T8" fmla="*/ 0 w 29"/>
                    <a:gd name="T9" fmla="*/ 37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" name="Freeform 2042"/>
                <p:cNvSpPr>
                  <a:spLocks/>
                </p:cNvSpPr>
                <p:nvPr/>
              </p:nvSpPr>
              <p:spPr bwMode="auto">
                <a:xfrm>
                  <a:off x="2465" y="3583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29 w 29"/>
                    <a:gd name="T5" fmla="*/ 7 h 37"/>
                    <a:gd name="T6" fmla="*/ 29 w 29"/>
                    <a:gd name="T7" fmla="*/ 7 h 37"/>
                    <a:gd name="T8" fmla="*/ 0 w 29"/>
                    <a:gd name="T9" fmla="*/ 37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" name="Freeform 2043"/>
                <p:cNvSpPr>
                  <a:spLocks/>
                </p:cNvSpPr>
                <p:nvPr/>
              </p:nvSpPr>
              <p:spPr bwMode="auto">
                <a:xfrm>
                  <a:off x="2465" y="3583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0 w 29"/>
                    <a:gd name="T5" fmla="*/ 37 h 37"/>
                    <a:gd name="T6" fmla="*/ 0 w 29"/>
                    <a:gd name="T7" fmla="*/ 37 h 37"/>
                    <a:gd name="T8" fmla="*/ 0 w 29"/>
                    <a:gd name="T9" fmla="*/ 30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" name="Freeform 2044"/>
                <p:cNvSpPr>
                  <a:spLocks/>
                </p:cNvSpPr>
                <p:nvPr/>
              </p:nvSpPr>
              <p:spPr bwMode="auto">
                <a:xfrm>
                  <a:off x="2465" y="3583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0 w 29"/>
                    <a:gd name="T5" fmla="*/ 37 h 37"/>
                    <a:gd name="T6" fmla="*/ 0 w 29"/>
                    <a:gd name="T7" fmla="*/ 37 h 37"/>
                    <a:gd name="T8" fmla="*/ 0 w 29"/>
                    <a:gd name="T9" fmla="*/ 30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" name="Freeform 2045"/>
                <p:cNvSpPr>
                  <a:spLocks/>
                </p:cNvSpPr>
                <p:nvPr/>
              </p:nvSpPr>
              <p:spPr bwMode="auto">
                <a:xfrm>
                  <a:off x="2465" y="3583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29 w 29"/>
                    <a:gd name="T5" fmla="*/ 7 h 37"/>
                    <a:gd name="T6" fmla="*/ 29 w 29"/>
                    <a:gd name="T7" fmla="*/ 7 h 37"/>
                    <a:gd name="T8" fmla="*/ 0 w 29"/>
                    <a:gd name="T9" fmla="*/ 37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" name="Freeform 2046"/>
                <p:cNvSpPr>
                  <a:spLocks/>
                </p:cNvSpPr>
                <p:nvPr/>
              </p:nvSpPr>
              <p:spPr bwMode="auto">
                <a:xfrm>
                  <a:off x="2465" y="3583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29 w 29"/>
                    <a:gd name="T5" fmla="*/ 7 h 37"/>
                    <a:gd name="T6" fmla="*/ 29 w 29"/>
                    <a:gd name="T7" fmla="*/ 7 h 37"/>
                    <a:gd name="T8" fmla="*/ 0 w 29"/>
                    <a:gd name="T9" fmla="*/ 37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29" y="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8" name="Freeform 2047"/>
                <p:cNvSpPr>
                  <a:spLocks/>
                </p:cNvSpPr>
                <p:nvPr/>
              </p:nvSpPr>
              <p:spPr bwMode="auto">
                <a:xfrm>
                  <a:off x="2468" y="3590"/>
                  <a:ext cx="18" cy="34"/>
                </a:xfrm>
                <a:custGeom>
                  <a:avLst/>
                  <a:gdLst>
                    <a:gd name="T0" fmla="*/ 36 w 36"/>
                    <a:gd name="T1" fmla="*/ 0 h 67"/>
                    <a:gd name="T2" fmla="*/ 36 w 36"/>
                    <a:gd name="T3" fmla="*/ 0 h 67"/>
                    <a:gd name="T4" fmla="*/ 29 w 36"/>
                    <a:gd name="T5" fmla="*/ 67 h 67"/>
                    <a:gd name="T6" fmla="*/ 29 w 36"/>
                    <a:gd name="T7" fmla="*/ 67 h 67"/>
                    <a:gd name="T8" fmla="*/ 0 w 36"/>
                    <a:gd name="T9" fmla="*/ 37 h 67"/>
                    <a:gd name="T10" fmla="*/ 36 w 36"/>
                    <a:gd name="T11" fmla="*/ 0 h 67"/>
                    <a:gd name="T12" fmla="*/ 36 w 36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29" y="67"/>
                      </a:lnTo>
                      <a:lnTo>
                        <a:pt x="29" y="67"/>
                      </a:lnTo>
                      <a:lnTo>
                        <a:pt x="0" y="37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" name="Freeform 2048"/>
                <p:cNvSpPr>
                  <a:spLocks/>
                </p:cNvSpPr>
                <p:nvPr/>
              </p:nvSpPr>
              <p:spPr bwMode="auto">
                <a:xfrm>
                  <a:off x="2468" y="3590"/>
                  <a:ext cx="18" cy="34"/>
                </a:xfrm>
                <a:custGeom>
                  <a:avLst/>
                  <a:gdLst>
                    <a:gd name="T0" fmla="*/ 36 w 36"/>
                    <a:gd name="T1" fmla="*/ 0 h 67"/>
                    <a:gd name="T2" fmla="*/ 36 w 36"/>
                    <a:gd name="T3" fmla="*/ 0 h 67"/>
                    <a:gd name="T4" fmla="*/ 29 w 36"/>
                    <a:gd name="T5" fmla="*/ 67 h 67"/>
                    <a:gd name="T6" fmla="*/ 29 w 36"/>
                    <a:gd name="T7" fmla="*/ 67 h 67"/>
                    <a:gd name="T8" fmla="*/ 0 w 36"/>
                    <a:gd name="T9" fmla="*/ 37 h 67"/>
                    <a:gd name="T10" fmla="*/ 36 w 36"/>
                    <a:gd name="T11" fmla="*/ 0 h 67"/>
                    <a:gd name="T12" fmla="*/ 36 w 36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29" y="67"/>
                      </a:lnTo>
                      <a:lnTo>
                        <a:pt x="29" y="67"/>
                      </a:lnTo>
                      <a:lnTo>
                        <a:pt x="0" y="37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0" name="Freeform 2049"/>
                <p:cNvSpPr>
                  <a:spLocks/>
                </p:cNvSpPr>
                <p:nvPr/>
              </p:nvSpPr>
              <p:spPr bwMode="auto">
                <a:xfrm>
                  <a:off x="2483" y="3590"/>
                  <a:ext cx="19" cy="34"/>
                </a:xfrm>
                <a:custGeom>
                  <a:avLst/>
                  <a:gdLst>
                    <a:gd name="T0" fmla="*/ 7 w 37"/>
                    <a:gd name="T1" fmla="*/ 0 h 67"/>
                    <a:gd name="T2" fmla="*/ 7 w 37"/>
                    <a:gd name="T3" fmla="*/ 0 h 67"/>
                    <a:gd name="T4" fmla="*/ 37 w 37"/>
                    <a:gd name="T5" fmla="*/ 22 h 67"/>
                    <a:gd name="T6" fmla="*/ 37 w 37"/>
                    <a:gd name="T7" fmla="*/ 22 h 67"/>
                    <a:gd name="T8" fmla="*/ 0 w 37"/>
                    <a:gd name="T9" fmla="*/ 67 h 67"/>
                    <a:gd name="T10" fmla="*/ 7 w 37"/>
                    <a:gd name="T11" fmla="*/ 0 h 67"/>
                    <a:gd name="T12" fmla="*/ 7 w 37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67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1" name="Freeform 2050"/>
                <p:cNvSpPr>
                  <a:spLocks/>
                </p:cNvSpPr>
                <p:nvPr/>
              </p:nvSpPr>
              <p:spPr bwMode="auto">
                <a:xfrm>
                  <a:off x="2483" y="3590"/>
                  <a:ext cx="19" cy="34"/>
                </a:xfrm>
                <a:custGeom>
                  <a:avLst/>
                  <a:gdLst>
                    <a:gd name="T0" fmla="*/ 7 w 37"/>
                    <a:gd name="T1" fmla="*/ 0 h 67"/>
                    <a:gd name="T2" fmla="*/ 7 w 37"/>
                    <a:gd name="T3" fmla="*/ 0 h 67"/>
                    <a:gd name="T4" fmla="*/ 37 w 37"/>
                    <a:gd name="T5" fmla="*/ 22 h 67"/>
                    <a:gd name="T6" fmla="*/ 37 w 37"/>
                    <a:gd name="T7" fmla="*/ 22 h 67"/>
                    <a:gd name="T8" fmla="*/ 0 w 37"/>
                    <a:gd name="T9" fmla="*/ 67 h 67"/>
                    <a:gd name="T10" fmla="*/ 7 w 37"/>
                    <a:gd name="T11" fmla="*/ 0 h 67"/>
                    <a:gd name="T12" fmla="*/ 7 w 37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37" y="22"/>
                      </a:lnTo>
                      <a:lnTo>
                        <a:pt x="37" y="22"/>
                      </a:lnTo>
                      <a:lnTo>
                        <a:pt x="0" y="67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2" name="Freeform 2051"/>
                <p:cNvSpPr>
                  <a:spLocks/>
                </p:cNvSpPr>
                <p:nvPr/>
              </p:nvSpPr>
              <p:spPr bwMode="auto">
                <a:xfrm>
                  <a:off x="2494" y="3617"/>
                  <a:ext cx="18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7 w 36"/>
                    <a:gd name="T5" fmla="*/ 30 h 30"/>
                    <a:gd name="T6" fmla="*/ 7 w 36"/>
                    <a:gd name="T7" fmla="*/ 30 h 30"/>
                    <a:gd name="T8" fmla="*/ 0 w 36"/>
                    <a:gd name="T9" fmla="*/ 30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3" name="Freeform 2052"/>
                <p:cNvSpPr>
                  <a:spLocks/>
                </p:cNvSpPr>
                <p:nvPr/>
              </p:nvSpPr>
              <p:spPr bwMode="auto">
                <a:xfrm>
                  <a:off x="2494" y="3617"/>
                  <a:ext cx="18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7 w 36"/>
                    <a:gd name="T5" fmla="*/ 30 h 30"/>
                    <a:gd name="T6" fmla="*/ 7 w 36"/>
                    <a:gd name="T7" fmla="*/ 30 h 30"/>
                    <a:gd name="T8" fmla="*/ 0 w 36"/>
                    <a:gd name="T9" fmla="*/ 30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4" name="Freeform 2053"/>
                <p:cNvSpPr>
                  <a:spLocks/>
                </p:cNvSpPr>
                <p:nvPr/>
              </p:nvSpPr>
              <p:spPr bwMode="auto">
                <a:xfrm>
                  <a:off x="2498" y="3617"/>
                  <a:ext cx="14" cy="15"/>
                </a:xfrm>
                <a:custGeom>
                  <a:avLst/>
                  <a:gdLst>
                    <a:gd name="T0" fmla="*/ 29 w 29"/>
                    <a:gd name="T1" fmla="*/ 0 h 30"/>
                    <a:gd name="T2" fmla="*/ 29 w 29"/>
                    <a:gd name="T3" fmla="*/ 0 h 30"/>
                    <a:gd name="T4" fmla="*/ 29 w 29"/>
                    <a:gd name="T5" fmla="*/ 0 h 30"/>
                    <a:gd name="T6" fmla="*/ 29 w 29"/>
                    <a:gd name="T7" fmla="*/ 0 h 30"/>
                    <a:gd name="T8" fmla="*/ 0 w 29"/>
                    <a:gd name="T9" fmla="*/ 30 h 30"/>
                    <a:gd name="T10" fmla="*/ 29 w 29"/>
                    <a:gd name="T11" fmla="*/ 0 h 30"/>
                    <a:gd name="T12" fmla="*/ 29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5" name="Freeform 2054"/>
                <p:cNvSpPr>
                  <a:spLocks/>
                </p:cNvSpPr>
                <p:nvPr/>
              </p:nvSpPr>
              <p:spPr bwMode="auto">
                <a:xfrm>
                  <a:off x="2498" y="3617"/>
                  <a:ext cx="14" cy="15"/>
                </a:xfrm>
                <a:custGeom>
                  <a:avLst/>
                  <a:gdLst>
                    <a:gd name="T0" fmla="*/ 29 w 29"/>
                    <a:gd name="T1" fmla="*/ 0 h 30"/>
                    <a:gd name="T2" fmla="*/ 29 w 29"/>
                    <a:gd name="T3" fmla="*/ 0 h 30"/>
                    <a:gd name="T4" fmla="*/ 29 w 29"/>
                    <a:gd name="T5" fmla="*/ 0 h 30"/>
                    <a:gd name="T6" fmla="*/ 29 w 29"/>
                    <a:gd name="T7" fmla="*/ 0 h 30"/>
                    <a:gd name="T8" fmla="*/ 0 w 29"/>
                    <a:gd name="T9" fmla="*/ 30 h 30"/>
                    <a:gd name="T10" fmla="*/ 29 w 29"/>
                    <a:gd name="T11" fmla="*/ 0 h 30"/>
                    <a:gd name="T12" fmla="*/ 29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6" name="Freeform 2055"/>
                <p:cNvSpPr>
                  <a:spLocks/>
                </p:cNvSpPr>
                <p:nvPr/>
              </p:nvSpPr>
              <p:spPr bwMode="auto">
                <a:xfrm>
                  <a:off x="2494" y="3617"/>
                  <a:ext cx="18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7 w 36"/>
                    <a:gd name="T5" fmla="*/ 30 h 30"/>
                    <a:gd name="T6" fmla="*/ 7 w 36"/>
                    <a:gd name="T7" fmla="*/ 30 h 30"/>
                    <a:gd name="T8" fmla="*/ 0 w 36"/>
                    <a:gd name="T9" fmla="*/ 30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7" name="Freeform 2056"/>
                <p:cNvSpPr>
                  <a:spLocks/>
                </p:cNvSpPr>
                <p:nvPr/>
              </p:nvSpPr>
              <p:spPr bwMode="auto">
                <a:xfrm>
                  <a:off x="2494" y="3617"/>
                  <a:ext cx="18" cy="15"/>
                </a:xfrm>
                <a:custGeom>
                  <a:avLst/>
                  <a:gdLst>
                    <a:gd name="T0" fmla="*/ 36 w 36"/>
                    <a:gd name="T1" fmla="*/ 0 h 30"/>
                    <a:gd name="T2" fmla="*/ 36 w 36"/>
                    <a:gd name="T3" fmla="*/ 0 h 30"/>
                    <a:gd name="T4" fmla="*/ 7 w 36"/>
                    <a:gd name="T5" fmla="*/ 30 h 30"/>
                    <a:gd name="T6" fmla="*/ 7 w 36"/>
                    <a:gd name="T7" fmla="*/ 30 h 30"/>
                    <a:gd name="T8" fmla="*/ 0 w 36"/>
                    <a:gd name="T9" fmla="*/ 30 h 30"/>
                    <a:gd name="T10" fmla="*/ 36 w 36"/>
                    <a:gd name="T11" fmla="*/ 0 h 30"/>
                    <a:gd name="T12" fmla="*/ 36 w 36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0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7" y="30"/>
                      </a:lnTo>
                      <a:lnTo>
                        <a:pt x="7" y="30"/>
                      </a:lnTo>
                      <a:lnTo>
                        <a:pt x="0" y="3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2057"/>
                <p:cNvSpPr>
                  <a:spLocks/>
                </p:cNvSpPr>
                <p:nvPr/>
              </p:nvSpPr>
              <p:spPr bwMode="auto">
                <a:xfrm>
                  <a:off x="2498" y="3617"/>
                  <a:ext cx="14" cy="15"/>
                </a:xfrm>
                <a:custGeom>
                  <a:avLst/>
                  <a:gdLst>
                    <a:gd name="T0" fmla="*/ 29 w 29"/>
                    <a:gd name="T1" fmla="*/ 0 h 30"/>
                    <a:gd name="T2" fmla="*/ 29 w 29"/>
                    <a:gd name="T3" fmla="*/ 0 h 30"/>
                    <a:gd name="T4" fmla="*/ 29 w 29"/>
                    <a:gd name="T5" fmla="*/ 0 h 30"/>
                    <a:gd name="T6" fmla="*/ 29 w 29"/>
                    <a:gd name="T7" fmla="*/ 0 h 30"/>
                    <a:gd name="T8" fmla="*/ 0 w 29"/>
                    <a:gd name="T9" fmla="*/ 30 h 30"/>
                    <a:gd name="T10" fmla="*/ 29 w 29"/>
                    <a:gd name="T11" fmla="*/ 0 h 30"/>
                    <a:gd name="T12" fmla="*/ 29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2058"/>
                <p:cNvSpPr>
                  <a:spLocks/>
                </p:cNvSpPr>
                <p:nvPr/>
              </p:nvSpPr>
              <p:spPr bwMode="auto">
                <a:xfrm>
                  <a:off x="2498" y="3617"/>
                  <a:ext cx="14" cy="15"/>
                </a:xfrm>
                <a:custGeom>
                  <a:avLst/>
                  <a:gdLst>
                    <a:gd name="T0" fmla="*/ 29 w 29"/>
                    <a:gd name="T1" fmla="*/ 0 h 30"/>
                    <a:gd name="T2" fmla="*/ 29 w 29"/>
                    <a:gd name="T3" fmla="*/ 0 h 30"/>
                    <a:gd name="T4" fmla="*/ 29 w 29"/>
                    <a:gd name="T5" fmla="*/ 0 h 30"/>
                    <a:gd name="T6" fmla="*/ 29 w 29"/>
                    <a:gd name="T7" fmla="*/ 0 h 30"/>
                    <a:gd name="T8" fmla="*/ 0 w 29"/>
                    <a:gd name="T9" fmla="*/ 30 h 30"/>
                    <a:gd name="T10" fmla="*/ 29 w 29"/>
                    <a:gd name="T11" fmla="*/ 0 h 30"/>
                    <a:gd name="T12" fmla="*/ 29 w 29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0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0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2059"/>
                <p:cNvSpPr>
                  <a:spLocks/>
                </p:cNvSpPr>
                <p:nvPr/>
              </p:nvSpPr>
              <p:spPr bwMode="auto">
                <a:xfrm>
                  <a:off x="2490" y="3606"/>
                  <a:ext cx="59" cy="52"/>
                </a:xfrm>
                <a:custGeom>
                  <a:avLst/>
                  <a:gdLst>
                    <a:gd name="T0" fmla="*/ 0 w 117"/>
                    <a:gd name="T1" fmla="*/ 104 h 104"/>
                    <a:gd name="T2" fmla="*/ 0 w 117"/>
                    <a:gd name="T3" fmla="*/ 104 h 104"/>
                    <a:gd name="T4" fmla="*/ 117 w 117"/>
                    <a:gd name="T5" fmla="*/ 30 h 104"/>
                    <a:gd name="T6" fmla="*/ 117 w 117"/>
                    <a:gd name="T7" fmla="*/ 30 h 104"/>
                    <a:gd name="T8" fmla="*/ 88 w 117"/>
                    <a:gd name="T9" fmla="*/ 0 h 104"/>
                    <a:gd name="T10" fmla="*/ 0 w 117"/>
                    <a:gd name="T11" fmla="*/ 104 h 104"/>
                    <a:gd name="T12" fmla="*/ 0 w 117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4">
                      <a:moveTo>
                        <a:pt x="0" y="104"/>
                      </a:moveTo>
                      <a:lnTo>
                        <a:pt x="0" y="104"/>
                      </a:lnTo>
                      <a:lnTo>
                        <a:pt x="117" y="30"/>
                      </a:lnTo>
                      <a:lnTo>
                        <a:pt x="117" y="30"/>
                      </a:lnTo>
                      <a:lnTo>
                        <a:pt x="88" y="0"/>
                      </a:lnTo>
                      <a:lnTo>
                        <a:pt x="0" y="104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1" name="Freeform 2060"/>
                <p:cNvSpPr>
                  <a:spLocks/>
                </p:cNvSpPr>
                <p:nvPr/>
              </p:nvSpPr>
              <p:spPr bwMode="auto">
                <a:xfrm>
                  <a:off x="2490" y="3606"/>
                  <a:ext cx="59" cy="52"/>
                </a:xfrm>
                <a:custGeom>
                  <a:avLst/>
                  <a:gdLst>
                    <a:gd name="T0" fmla="*/ 0 w 117"/>
                    <a:gd name="T1" fmla="*/ 104 h 104"/>
                    <a:gd name="T2" fmla="*/ 0 w 117"/>
                    <a:gd name="T3" fmla="*/ 104 h 104"/>
                    <a:gd name="T4" fmla="*/ 117 w 117"/>
                    <a:gd name="T5" fmla="*/ 30 h 104"/>
                    <a:gd name="T6" fmla="*/ 117 w 117"/>
                    <a:gd name="T7" fmla="*/ 30 h 104"/>
                    <a:gd name="T8" fmla="*/ 88 w 117"/>
                    <a:gd name="T9" fmla="*/ 0 h 104"/>
                    <a:gd name="T10" fmla="*/ 0 w 117"/>
                    <a:gd name="T11" fmla="*/ 104 h 104"/>
                    <a:gd name="T12" fmla="*/ 0 w 117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4">
                      <a:moveTo>
                        <a:pt x="0" y="104"/>
                      </a:moveTo>
                      <a:lnTo>
                        <a:pt x="0" y="104"/>
                      </a:lnTo>
                      <a:lnTo>
                        <a:pt x="117" y="30"/>
                      </a:lnTo>
                      <a:lnTo>
                        <a:pt x="117" y="30"/>
                      </a:lnTo>
                      <a:lnTo>
                        <a:pt x="88" y="0"/>
                      </a:lnTo>
                      <a:lnTo>
                        <a:pt x="0" y="104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2061"/>
                <p:cNvSpPr>
                  <a:spLocks/>
                </p:cNvSpPr>
                <p:nvPr/>
              </p:nvSpPr>
              <p:spPr bwMode="auto">
                <a:xfrm>
                  <a:off x="2490" y="3621"/>
                  <a:ext cx="59" cy="52"/>
                </a:xfrm>
                <a:custGeom>
                  <a:avLst/>
                  <a:gdLst>
                    <a:gd name="T0" fmla="*/ 0 w 117"/>
                    <a:gd name="T1" fmla="*/ 74 h 104"/>
                    <a:gd name="T2" fmla="*/ 0 w 117"/>
                    <a:gd name="T3" fmla="*/ 74 h 104"/>
                    <a:gd name="T4" fmla="*/ 36 w 117"/>
                    <a:gd name="T5" fmla="*/ 104 h 104"/>
                    <a:gd name="T6" fmla="*/ 36 w 117"/>
                    <a:gd name="T7" fmla="*/ 104 h 104"/>
                    <a:gd name="T8" fmla="*/ 117 w 117"/>
                    <a:gd name="T9" fmla="*/ 0 h 104"/>
                    <a:gd name="T10" fmla="*/ 0 w 117"/>
                    <a:gd name="T11" fmla="*/ 74 h 104"/>
                    <a:gd name="T12" fmla="*/ 0 w 117"/>
                    <a:gd name="T13" fmla="*/ 7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4">
                      <a:moveTo>
                        <a:pt x="0" y="74"/>
                      </a:moveTo>
                      <a:lnTo>
                        <a:pt x="0" y="74"/>
                      </a:lnTo>
                      <a:lnTo>
                        <a:pt x="36" y="104"/>
                      </a:lnTo>
                      <a:lnTo>
                        <a:pt x="36" y="104"/>
                      </a:lnTo>
                      <a:lnTo>
                        <a:pt x="117" y="0"/>
                      </a:lnTo>
                      <a:lnTo>
                        <a:pt x="0" y="74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2062"/>
                <p:cNvSpPr>
                  <a:spLocks/>
                </p:cNvSpPr>
                <p:nvPr/>
              </p:nvSpPr>
              <p:spPr bwMode="auto">
                <a:xfrm>
                  <a:off x="2490" y="3621"/>
                  <a:ext cx="59" cy="52"/>
                </a:xfrm>
                <a:custGeom>
                  <a:avLst/>
                  <a:gdLst>
                    <a:gd name="T0" fmla="*/ 0 w 117"/>
                    <a:gd name="T1" fmla="*/ 74 h 104"/>
                    <a:gd name="T2" fmla="*/ 0 w 117"/>
                    <a:gd name="T3" fmla="*/ 74 h 104"/>
                    <a:gd name="T4" fmla="*/ 36 w 117"/>
                    <a:gd name="T5" fmla="*/ 104 h 104"/>
                    <a:gd name="T6" fmla="*/ 36 w 117"/>
                    <a:gd name="T7" fmla="*/ 104 h 104"/>
                    <a:gd name="T8" fmla="*/ 117 w 117"/>
                    <a:gd name="T9" fmla="*/ 0 h 104"/>
                    <a:gd name="T10" fmla="*/ 0 w 117"/>
                    <a:gd name="T11" fmla="*/ 74 h 104"/>
                    <a:gd name="T12" fmla="*/ 0 w 117"/>
                    <a:gd name="T13" fmla="*/ 7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04">
                      <a:moveTo>
                        <a:pt x="0" y="74"/>
                      </a:moveTo>
                      <a:lnTo>
                        <a:pt x="0" y="74"/>
                      </a:lnTo>
                      <a:lnTo>
                        <a:pt x="36" y="104"/>
                      </a:lnTo>
                      <a:lnTo>
                        <a:pt x="36" y="104"/>
                      </a:lnTo>
                      <a:lnTo>
                        <a:pt x="117" y="0"/>
                      </a:lnTo>
                      <a:lnTo>
                        <a:pt x="0" y="74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2063"/>
                <p:cNvSpPr>
                  <a:spLocks/>
                </p:cNvSpPr>
                <p:nvPr/>
              </p:nvSpPr>
              <p:spPr bwMode="auto">
                <a:xfrm>
                  <a:off x="2509" y="3621"/>
                  <a:ext cx="63" cy="52"/>
                </a:xfrm>
                <a:custGeom>
                  <a:avLst/>
                  <a:gdLst>
                    <a:gd name="T0" fmla="*/ 0 w 125"/>
                    <a:gd name="T1" fmla="*/ 104 h 104"/>
                    <a:gd name="T2" fmla="*/ 0 w 125"/>
                    <a:gd name="T3" fmla="*/ 104 h 104"/>
                    <a:gd name="T4" fmla="*/ 125 w 125"/>
                    <a:gd name="T5" fmla="*/ 29 h 104"/>
                    <a:gd name="T6" fmla="*/ 125 w 125"/>
                    <a:gd name="T7" fmla="*/ 29 h 104"/>
                    <a:gd name="T8" fmla="*/ 81 w 125"/>
                    <a:gd name="T9" fmla="*/ 0 h 104"/>
                    <a:gd name="T10" fmla="*/ 0 w 125"/>
                    <a:gd name="T11" fmla="*/ 104 h 104"/>
                    <a:gd name="T12" fmla="*/ 0 w 125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5" h="104">
                      <a:moveTo>
                        <a:pt x="0" y="104"/>
                      </a:moveTo>
                      <a:lnTo>
                        <a:pt x="0" y="104"/>
                      </a:lnTo>
                      <a:lnTo>
                        <a:pt x="125" y="29"/>
                      </a:lnTo>
                      <a:lnTo>
                        <a:pt x="125" y="29"/>
                      </a:lnTo>
                      <a:lnTo>
                        <a:pt x="81" y="0"/>
                      </a:lnTo>
                      <a:lnTo>
                        <a:pt x="0" y="104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" name="Freeform 2064"/>
                <p:cNvSpPr>
                  <a:spLocks/>
                </p:cNvSpPr>
                <p:nvPr/>
              </p:nvSpPr>
              <p:spPr bwMode="auto">
                <a:xfrm>
                  <a:off x="2509" y="3621"/>
                  <a:ext cx="63" cy="52"/>
                </a:xfrm>
                <a:custGeom>
                  <a:avLst/>
                  <a:gdLst>
                    <a:gd name="T0" fmla="*/ 0 w 125"/>
                    <a:gd name="T1" fmla="*/ 104 h 104"/>
                    <a:gd name="T2" fmla="*/ 0 w 125"/>
                    <a:gd name="T3" fmla="*/ 104 h 104"/>
                    <a:gd name="T4" fmla="*/ 125 w 125"/>
                    <a:gd name="T5" fmla="*/ 29 h 104"/>
                    <a:gd name="T6" fmla="*/ 125 w 125"/>
                    <a:gd name="T7" fmla="*/ 29 h 104"/>
                    <a:gd name="T8" fmla="*/ 81 w 125"/>
                    <a:gd name="T9" fmla="*/ 0 h 104"/>
                    <a:gd name="T10" fmla="*/ 0 w 125"/>
                    <a:gd name="T11" fmla="*/ 104 h 104"/>
                    <a:gd name="T12" fmla="*/ 0 w 125"/>
                    <a:gd name="T1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5" h="104">
                      <a:moveTo>
                        <a:pt x="0" y="104"/>
                      </a:moveTo>
                      <a:lnTo>
                        <a:pt x="0" y="104"/>
                      </a:lnTo>
                      <a:lnTo>
                        <a:pt x="125" y="29"/>
                      </a:lnTo>
                      <a:lnTo>
                        <a:pt x="125" y="29"/>
                      </a:lnTo>
                      <a:lnTo>
                        <a:pt x="81" y="0"/>
                      </a:lnTo>
                      <a:lnTo>
                        <a:pt x="0" y="104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2065"/>
                <p:cNvSpPr>
                  <a:spLocks/>
                </p:cNvSpPr>
                <p:nvPr/>
              </p:nvSpPr>
              <p:spPr bwMode="auto">
                <a:xfrm>
                  <a:off x="2509" y="3635"/>
                  <a:ext cx="63" cy="53"/>
                </a:xfrm>
                <a:custGeom>
                  <a:avLst/>
                  <a:gdLst>
                    <a:gd name="T0" fmla="*/ 0 w 125"/>
                    <a:gd name="T1" fmla="*/ 75 h 105"/>
                    <a:gd name="T2" fmla="*/ 0 w 125"/>
                    <a:gd name="T3" fmla="*/ 75 h 105"/>
                    <a:gd name="T4" fmla="*/ 37 w 125"/>
                    <a:gd name="T5" fmla="*/ 105 h 105"/>
                    <a:gd name="T6" fmla="*/ 37 w 125"/>
                    <a:gd name="T7" fmla="*/ 105 h 105"/>
                    <a:gd name="T8" fmla="*/ 125 w 125"/>
                    <a:gd name="T9" fmla="*/ 0 h 105"/>
                    <a:gd name="T10" fmla="*/ 0 w 125"/>
                    <a:gd name="T11" fmla="*/ 75 h 105"/>
                    <a:gd name="T12" fmla="*/ 0 w 125"/>
                    <a:gd name="T13" fmla="*/ 7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5" h="105">
                      <a:moveTo>
                        <a:pt x="0" y="75"/>
                      </a:moveTo>
                      <a:lnTo>
                        <a:pt x="0" y="75"/>
                      </a:lnTo>
                      <a:lnTo>
                        <a:pt x="37" y="105"/>
                      </a:lnTo>
                      <a:lnTo>
                        <a:pt x="37" y="105"/>
                      </a:lnTo>
                      <a:lnTo>
                        <a:pt x="125" y="0"/>
                      </a:lnTo>
                      <a:lnTo>
                        <a:pt x="0" y="75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2066"/>
                <p:cNvSpPr>
                  <a:spLocks/>
                </p:cNvSpPr>
                <p:nvPr/>
              </p:nvSpPr>
              <p:spPr bwMode="auto">
                <a:xfrm>
                  <a:off x="2509" y="3635"/>
                  <a:ext cx="63" cy="53"/>
                </a:xfrm>
                <a:custGeom>
                  <a:avLst/>
                  <a:gdLst>
                    <a:gd name="T0" fmla="*/ 0 w 125"/>
                    <a:gd name="T1" fmla="*/ 75 h 105"/>
                    <a:gd name="T2" fmla="*/ 0 w 125"/>
                    <a:gd name="T3" fmla="*/ 75 h 105"/>
                    <a:gd name="T4" fmla="*/ 37 w 125"/>
                    <a:gd name="T5" fmla="*/ 105 h 105"/>
                    <a:gd name="T6" fmla="*/ 37 w 125"/>
                    <a:gd name="T7" fmla="*/ 105 h 105"/>
                    <a:gd name="T8" fmla="*/ 125 w 125"/>
                    <a:gd name="T9" fmla="*/ 0 h 105"/>
                    <a:gd name="T10" fmla="*/ 0 w 125"/>
                    <a:gd name="T11" fmla="*/ 75 h 105"/>
                    <a:gd name="T12" fmla="*/ 0 w 125"/>
                    <a:gd name="T13" fmla="*/ 7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5" h="105">
                      <a:moveTo>
                        <a:pt x="0" y="75"/>
                      </a:moveTo>
                      <a:lnTo>
                        <a:pt x="0" y="75"/>
                      </a:lnTo>
                      <a:lnTo>
                        <a:pt x="37" y="105"/>
                      </a:lnTo>
                      <a:lnTo>
                        <a:pt x="37" y="105"/>
                      </a:lnTo>
                      <a:lnTo>
                        <a:pt x="125" y="0"/>
                      </a:lnTo>
                      <a:lnTo>
                        <a:pt x="0" y="75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2067"/>
                <p:cNvSpPr>
                  <a:spLocks/>
                </p:cNvSpPr>
                <p:nvPr/>
              </p:nvSpPr>
              <p:spPr bwMode="auto">
                <a:xfrm>
                  <a:off x="2549" y="3658"/>
                  <a:ext cx="12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0 w 22"/>
                    <a:gd name="T5" fmla="*/ 37 h 37"/>
                    <a:gd name="T6" fmla="*/ 0 w 22"/>
                    <a:gd name="T7" fmla="*/ 37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" name="Freeform 2068"/>
                <p:cNvSpPr>
                  <a:spLocks/>
                </p:cNvSpPr>
                <p:nvPr/>
              </p:nvSpPr>
              <p:spPr bwMode="auto">
                <a:xfrm>
                  <a:off x="2549" y="3658"/>
                  <a:ext cx="12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0 w 22"/>
                    <a:gd name="T5" fmla="*/ 37 h 37"/>
                    <a:gd name="T6" fmla="*/ 0 w 22"/>
                    <a:gd name="T7" fmla="*/ 37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2069"/>
                <p:cNvSpPr>
                  <a:spLocks/>
                </p:cNvSpPr>
                <p:nvPr/>
              </p:nvSpPr>
              <p:spPr bwMode="auto">
                <a:xfrm>
                  <a:off x="2549" y="3658"/>
                  <a:ext cx="15" cy="19"/>
                </a:xfrm>
                <a:custGeom>
                  <a:avLst/>
                  <a:gdLst>
                    <a:gd name="T0" fmla="*/ 22 w 29"/>
                    <a:gd name="T1" fmla="*/ 0 h 37"/>
                    <a:gd name="T2" fmla="*/ 22 w 29"/>
                    <a:gd name="T3" fmla="*/ 0 h 37"/>
                    <a:gd name="T4" fmla="*/ 29 w 29"/>
                    <a:gd name="T5" fmla="*/ 0 h 37"/>
                    <a:gd name="T6" fmla="*/ 29 w 29"/>
                    <a:gd name="T7" fmla="*/ 0 h 37"/>
                    <a:gd name="T8" fmla="*/ 0 w 29"/>
                    <a:gd name="T9" fmla="*/ 37 h 37"/>
                    <a:gd name="T10" fmla="*/ 22 w 29"/>
                    <a:gd name="T11" fmla="*/ 0 h 37"/>
                    <a:gd name="T12" fmla="*/ 22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2070"/>
                <p:cNvSpPr>
                  <a:spLocks/>
                </p:cNvSpPr>
                <p:nvPr/>
              </p:nvSpPr>
              <p:spPr bwMode="auto">
                <a:xfrm>
                  <a:off x="2549" y="3658"/>
                  <a:ext cx="15" cy="19"/>
                </a:xfrm>
                <a:custGeom>
                  <a:avLst/>
                  <a:gdLst>
                    <a:gd name="T0" fmla="*/ 22 w 29"/>
                    <a:gd name="T1" fmla="*/ 0 h 37"/>
                    <a:gd name="T2" fmla="*/ 22 w 29"/>
                    <a:gd name="T3" fmla="*/ 0 h 37"/>
                    <a:gd name="T4" fmla="*/ 29 w 29"/>
                    <a:gd name="T5" fmla="*/ 0 h 37"/>
                    <a:gd name="T6" fmla="*/ 29 w 29"/>
                    <a:gd name="T7" fmla="*/ 0 h 37"/>
                    <a:gd name="T8" fmla="*/ 0 w 29"/>
                    <a:gd name="T9" fmla="*/ 37 h 37"/>
                    <a:gd name="T10" fmla="*/ 22 w 29"/>
                    <a:gd name="T11" fmla="*/ 0 h 37"/>
                    <a:gd name="T12" fmla="*/ 22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2071"/>
                <p:cNvSpPr>
                  <a:spLocks/>
                </p:cNvSpPr>
                <p:nvPr/>
              </p:nvSpPr>
              <p:spPr bwMode="auto">
                <a:xfrm>
                  <a:off x="2549" y="3658"/>
                  <a:ext cx="12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0 w 22"/>
                    <a:gd name="T5" fmla="*/ 37 h 37"/>
                    <a:gd name="T6" fmla="*/ 0 w 22"/>
                    <a:gd name="T7" fmla="*/ 37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3" name="Freeform 2072"/>
                <p:cNvSpPr>
                  <a:spLocks/>
                </p:cNvSpPr>
                <p:nvPr/>
              </p:nvSpPr>
              <p:spPr bwMode="auto">
                <a:xfrm>
                  <a:off x="2549" y="3658"/>
                  <a:ext cx="12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0 w 22"/>
                    <a:gd name="T5" fmla="*/ 37 h 37"/>
                    <a:gd name="T6" fmla="*/ 0 w 22"/>
                    <a:gd name="T7" fmla="*/ 37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2073"/>
                <p:cNvSpPr>
                  <a:spLocks/>
                </p:cNvSpPr>
                <p:nvPr/>
              </p:nvSpPr>
              <p:spPr bwMode="auto">
                <a:xfrm>
                  <a:off x="2549" y="3658"/>
                  <a:ext cx="15" cy="19"/>
                </a:xfrm>
                <a:custGeom>
                  <a:avLst/>
                  <a:gdLst>
                    <a:gd name="T0" fmla="*/ 22 w 29"/>
                    <a:gd name="T1" fmla="*/ 0 h 37"/>
                    <a:gd name="T2" fmla="*/ 22 w 29"/>
                    <a:gd name="T3" fmla="*/ 0 h 37"/>
                    <a:gd name="T4" fmla="*/ 29 w 29"/>
                    <a:gd name="T5" fmla="*/ 0 h 37"/>
                    <a:gd name="T6" fmla="*/ 29 w 29"/>
                    <a:gd name="T7" fmla="*/ 0 h 37"/>
                    <a:gd name="T8" fmla="*/ 0 w 29"/>
                    <a:gd name="T9" fmla="*/ 37 h 37"/>
                    <a:gd name="T10" fmla="*/ 22 w 29"/>
                    <a:gd name="T11" fmla="*/ 0 h 37"/>
                    <a:gd name="T12" fmla="*/ 22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2074"/>
                <p:cNvSpPr>
                  <a:spLocks/>
                </p:cNvSpPr>
                <p:nvPr/>
              </p:nvSpPr>
              <p:spPr bwMode="auto">
                <a:xfrm>
                  <a:off x="2549" y="3658"/>
                  <a:ext cx="15" cy="19"/>
                </a:xfrm>
                <a:custGeom>
                  <a:avLst/>
                  <a:gdLst>
                    <a:gd name="T0" fmla="*/ 22 w 29"/>
                    <a:gd name="T1" fmla="*/ 0 h 37"/>
                    <a:gd name="T2" fmla="*/ 22 w 29"/>
                    <a:gd name="T3" fmla="*/ 0 h 37"/>
                    <a:gd name="T4" fmla="*/ 29 w 29"/>
                    <a:gd name="T5" fmla="*/ 0 h 37"/>
                    <a:gd name="T6" fmla="*/ 29 w 29"/>
                    <a:gd name="T7" fmla="*/ 0 h 37"/>
                    <a:gd name="T8" fmla="*/ 0 w 29"/>
                    <a:gd name="T9" fmla="*/ 37 h 37"/>
                    <a:gd name="T10" fmla="*/ 22 w 29"/>
                    <a:gd name="T11" fmla="*/ 0 h 37"/>
                    <a:gd name="T12" fmla="*/ 22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2075"/>
                <p:cNvSpPr>
                  <a:spLocks/>
                </p:cNvSpPr>
                <p:nvPr/>
              </p:nvSpPr>
              <p:spPr bwMode="auto">
                <a:xfrm>
                  <a:off x="2568" y="3670"/>
                  <a:ext cx="15" cy="26"/>
                </a:xfrm>
                <a:custGeom>
                  <a:avLst/>
                  <a:gdLst>
                    <a:gd name="T0" fmla="*/ 30 w 30"/>
                    <a:gd name="T1" fmla="*/ 0 h 52"/>
                    <a:gd name="T2" fmla="*/ 30 w 30"/>
                    <a:gd name="T3" fmla="*/ 0 h 52"/>
                    <a:gd name="T4" fmla="*/ 15 w 30"/>
                    <a:gd name="T5" fmla="*/ 52 h 52"/>
                    <a:gd name="T6" fmla="*/ 15 w 30"/>
                    <a:gd name="T7" fmla="*/ 52 h 52"/>
                    <a:gd name="T8" fmla="*/ 0 w 30"/>
                    <a:gd name="T9" fmla="*/ 44 h 52"/>
                    <a:gd name="T10" fmla="*/ 30 w 30"/>
                    <a:gd name="T11" fmla="*/ 0 h 52"/>
                    <a:gd name="T12" fmla="*/ 30 w 30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44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7" name="Freeform 2076"/>
                <p:cNvSpPr>
                  <a:spLocks/>
                </p:cNvSpPr>
                <p:nvPr/>
              </p:nvSpPr>
              <p:spPr bwMode="auto">
                <a:xfrm>
                  <a:off x="2568" y="3670"/>
                  <a:ext cx="15" cy="26"/>
                </a:xfrm>
                <a:custGeom>
                  <a:avLst/>
                  <a:gdLst>
                    <a:gd name="T0" fmla="*/ 30 w 30"/>
                    <a:gd name="T1" fmla="*/ 0 h 52"/>
                    <a:gd name="T2" fmla="*/ 30 w 30"/>
                    <a:gd name="T3" fmla="*/ 0 h 52"/>
                    <a:gd name="T4" fmla="*/ 15 w 30"/>
                    <a:gd name="T5" fmla="*/ 52 h 52"/>
                    <a:gd name="T6" fmla="*/ 15 w 30"/>
                    <a:gd name="T7" fmla="*/ 52 h 52"/>
                    <a:gd name="T8" fmla="*/ 0 w 30"/>
                    <a:gd name="T9" fmla="*/ 44 h 52"/>
                    <a:gd name="T10" fmla="*/ 30 w 30"/>
                    <a:gd name="T11" fmla="*/ 0 h 52"/>
                    <a:gd name="T12" fmla="*/ 30 w 30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52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44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2077"/>
                <p:cNvSpPr>
                  <a:spLocks/>
                </p:cNvSpPr>
                <p:nvPr/>
              </p:nvSpPr>
              <p:spPr bwMode="auto">
                <a:xfrm>
                  <a:off x="2575" y="3670"/>
                  <a:ext cx="19" cy="26"/>
                </a:xfrm>
                <a:custGeom>
                  <a:avLst/>
                  <a:gdLst>
                    <a:gd name="T0" fmla="*/ 15 w 37"/>
                    <a:gd name="T1" fmla="*/ 0 h 52"/>
                    <a:gd name="T2" fmla="*/ 15 w 37"/>
                    <a:gd name="T3" fmla="*/ 0 h 52"/>
                    <a:gd name="T4" fmla="*/ 37 w 37"/>
                    <a:gd name="T5" fmla="*/ 7 h 52"/>
                    <a:gd name="T6" fmla="*/ 37 w 37"/>
                    <a:gd name="T7" fmla="*/ 7 h 52"/>
                    <a:gd name="T8" fmla="*/ 0 w 37"/>
                    <a:gd name="T9" fmla="*/ 52 h 52"/>
                    <a:gd name="T10" fmla="*/ 15 w 37"/>
                    <a:gd name="T11" fmla="*/ 0 h 52"/>
                    <a:gd name="T12" fmla="*/ 15 w 37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2078"/>
                <p:cNvSpPr>
                  <a:spLocks/>
                </p:cNvSpPr>
                <p:nvPr/>
              </p:nvSpPr>
              <p:spPr bwMode="auto">
                <a:xfrm>
                  <a:off x="2575" y="3670"/>
                  <a:ext cx="19" cy="26"/>
                </a:xfrm>
                <a:custGeom>
                  <a:avLst/>
                  <a:gdLst>
                    <a:gd name="T0" fmla="*/ 15 w 37"/>
                    <a:gd name="T1" fmla="*/ 0 h 52"/>
                    <a:gd name="T2" fmla="*/ 15 w 37"/>
                    <a:gd name="T3" fmla="*/ 0 h 52"/>
                    <a:gd name="T4" fmla="*/ 37 w 37"/>
                    <a:gd name="T5" fmla="*/ 7 h 52"/>
                    <a:gd name="T6" fmla="*/ 37 w 37"/>
                    <a:gd name="T7" fmla="*/ 7 h 52"/>
                    <a:gd name="T8" fmla="*/ 0 w 37"/>
                    <a:gd name="T9" fmla="*/ 52 h 52"/>
                    <a:gd name="T10" fmla="*/ 15 w 37"/>
                    <a:gd name="T11" fmla="*/ 0 h 52"/>
                    <a:gd name="T12" fmla="*/ 15 w 37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37" y="7"/>
                      </a:lnTo>
                      <a:lnTo>
                        <a:pt x="37" y="7"/>
                      </a:ln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2079"/>
                <p:cNvSpPr>
                  <a:spLocks/>
                </p:cNvSpPr>
                <p:nvPr/>
              </p:nvSpPr>
              <p:spPr bwMode="auto">
                <a:xfrm>
                  <a:off x="2583" y="3681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7 w 29"/>
                    <a:gd name="T5" fmla="*/ 37 h 37"/>
                    <a:gd name="T6" fmla="*/ 7 w 29"/>
                    <a:gd name="T7" fmla="*/ 37 h 37"/>
                    <a:gd name="T8" fmla="*/ 0 w 29"/>
                    <a:gd name="T9" fmla="*/ 37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1" name="Freeform 2080"/>
                <p:cNvSpPr>
                  <a:spLocks/>
                </p:cNvSpPr>
                <p:nvPr/>
              </p:nvSpPr>
              <p:spPr bwMode="auto">
                <a:xfrm>
                  <a:off x="2583" y="3681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7 w 29"/>
                    <a:gd name="T5" fmla="*/ 37 h 37"/>
                    <a:gd name="T6" fmla="*/ 7 w 29"/>
                    <a:gd name="T7" fmla="*/ 37 h 37"/>
                    <a:gd name="T8" fmla="*/ 0 w 29"/>
                    <a:gd name="T9" fmla="*/ 37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2" name="Freeform 2081"/>
                <p:cNvSpPr>
                  <a:spLocks/>
                </p:cNvSpPr>
                <p:nvPr/>
              </p:nvSpPr>
              <p:spPr bwMode="auto">
                <a:xfrm>
                  <a:off x="2586" y="3681"/>
                  <a:ext cx="11" cy="18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22 w 22"/>
                    <a:gd name="T5" fmla="*/ 0 h 37"/>
                    <a:gd name="T6" fmla="*/ 22 w 22"/>
                    <a:gd name="T7" fmla="*/ 0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3" name="Freeform 2082"/>
                <p:cNvSpPr>
                  <a:spLocks/>
                </p:cNvSpPr>
                <p:nvPr/>
              </p:nvSpPr>
              <p:spPr bwMode="auto">
                <a:xfrm>
                  <a:off x="2586" y="3681"/>
                  <a:ext cx="11" cy="18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22 w 22"/>
                    <a:gd name="T5" fmla="*/ 0 h 37"/>
                    <a:gd name="T6" fmla="*/ 22 w 22"/>
                    <a:gd name="T7" fmla="*/ 0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2083"/>
                <p:cNvSpPr>
                  <a:spLocks/>
                </p:cNvSpPr>
                <p:nvPr/>
              </p:nvSpPr>
              <p:spPr bwMode="auto">
                <a:xfrm>
                  <a:off x="2583" y="3681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7 w 29"/>
                    <a:gd name="T5" fmla="*/ 37 h 37"/>
                    <a:gd name="T6" fmla="*/ 7 w 29"/>
                    <a:gd name="T7" fmla="*/ 37 h 37"/>
                    <a:gd name="T8" fmla="*/ 0 w 29"/>
                    <a:gd name="T9" fmla="*/ 37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" name="Freeform 2084"/>
                <p:cNvSpPr>
                  <a:spLocks/>
                </p:cNvSpPr>
                <p:nvPr/>
              </p:nvSpPr>
              <p:spPr bwMode="auto">
                <a:xfrm>
                  <a:off x="2583" y="3681"/>
                  <a:ext cx="14" cy="18"/>
                </a:xfrm>
                <a:custGeom>
                  <a:avLst/>
                  <a:gdLst>
                    <a:gd name="T0" fmla="*/ 29 w 29"/>
                    <a:gd name="T1" fmla="*/ 0 h 37"/>
                    <a:gd name="T2" fmla="*/ 29 w 29"/>
                    <a:gd name="T3" fmla="*/ 0 h 37"/>
                    <a:gd name="T4" fmla="*/ 7 w 29"/>
                    <a:gd name="T5" fmla="*/ 37 h 37"/>
                    <a:gd name="T6" fmla="*/ 7 w 29"/>
                    <a:gd name="T7" fmla="*/ 37 h 37"/>
                    <a:gd name="T8" fmla="*/ 0 w 29"/>
                    <a:gd name="T9" fmla="*/ 37 h 37"/>
                    <a:gd name="T10" fmla="*/ 29 w 29"/>
                    <a:gd name="T11" fmla="*/ 0 h 37"/>
                    <a:gd name="T12" fmla="*/ 29 w 29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37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7" y="37"/>
                      </a:lnTo>
                      <a:lnTo>
                        <a:pt x="7" y="37"/>
                      </a:lnTo>
                      <a:lnTo>
                        <a:pt x="0" y="37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2085"/>
                <p:cNvSpPr>
                  <a:spLocks/>
                </p:cNvSpPr>
                <p:nvPr/>
              </p:nvSpPr>
              <p:spPr bwMode="auto">
                <a:xfrm>
                  <a:off x="2586" y="3681"/>
                  <a:ext cx="11" cy="18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22 w 22"/>
                    <a:gd name="T5" fmla="*/ 0 h 37"/>
                    <a:gd name="T6" fmla="*/ 22 w 22"/>
                    <a:gd name="T7" fmla="*/ 0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2086"/>
                <p:cNvSpPr>
                  <a:spLocks/>
                </p:cNvSpPr>
                <p:nvPr/>
              </p:nvSpPr>
              <p:spPr bwMode="auto">
                <a:xfrm>
                  <a:off x="2586" y="3681"/>
                  <a:ext cx="11" cy="18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22 w 22"/>
                    <a:gd name="T5" fmla="*/ 0 h 37"/>
                    <a:gd name="T6" fmla="*/ 22 w 22"/>
                    <a:gd name="T7" fmla="*/ 0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2087"/>
                <p:cNvSpPr>
                  <a:spLocks/>
                </p:cNvSpPr>
                <p:nvPr/>
              </p:nvSpPr>
              <p:spPr bwMode="auto">
                <a:xfrm>
                  <a:off x="2664" y="3734"/>
                  <a:ext cx="11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0 w 22"/>
                    <a:gd name="T5" fmla="*/ 37 h 37"/>
                    <a:gd name="T6" fmla="*/ 0 w 22"/>
                    <a:gd name="T7" fmla="*/ 37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" name="Freeform 2088"/>
                <p:cNvSpPr>
                  <a:spLocks/>
                </p:cNvSpPr>
                <p:nvPr/>
              </p:nvSpPr>
              <p:spPr bwMode="auto">
                <a:xfrm>
                  <a:off x="2664" y="3734"/>
                  <a:ext cx="11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0 w 22"/>
                    <a:gd name="T5" fmla="*/ 37 h 37"/>
                    <a:gd name="T6" fmla="*/ 0 w 22"/>
                    <a:gd name="T7" fmla="*/ 37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" name="Freeform 2089"/>
                <p:cNvSpPr>
                  <a:spLocks/>
                </p:cNvSpPr>
                <p:nvPr/>
              </p:nvSpPr>
              <p:spPr bwMode="auto">
                <a:xfrm>
                  <a:off x="2664" y="3734"/>
                  <a:ext cx="11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22 w 22"/>
                    <a:gd name="T5" fmla="*/ 0 h 37"/>
                    <a:gd name="T6" fmla="*/ 22 w 22"/>
                    <a:gd name="T7" fmla="*/ 0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" name="Freeform 2090"/>
                <p:cNvSpPr>
                  <a:spLocks/>
                </p:cNvSpPr>
                <p:nvPr/>
              </p:nvSpPr>
              <p:spPr bwMode="auto">
                <a:xfrm>
                  <a:off x="2664" y="3734"/>
                  <a:ext cx="11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22 w 22"/>
                    <a:gd name="T5" fmla="*/ 0 h 37"/>
                    <a:gd name="T6" fmla="*/ 22 w 22"/>
                    <a:gd name="T7" fmla="*/ 0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" name="Freeform 2091"/>
                <p:cNvSpPr>
                  <a:spLocks/>
                </p:cNvSpPr>
                <p:nvPr/>
              </p:nvSpPr>
              <p:spPr bwMode="auto">
                <a:xfrm>
                  <a:off x="2664" y="3734"/>
                  <a:ext cx="11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0 w 22"/>
                    <a:gd name="T5" fmla="*/ 37 h 37"/>
                    <a:gd name="T6" fmla="*/ 0 w 22"/>
                    <a:gd name="T7" fmla="*/ 37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" name="Freeform 2092"/>
                <p:cNvSpPr>
                  <a:spLocks/>
                </p:cNvSpPr>
                <p:nvPr/>
              </p:nvSpPr>
              <p:spPr bwMode="auto">
                <a:xfrm>
                  <a:off x="2664" y="3734"/>
                  <a:ext cx="11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0 w 22"/>
                    <a:gd name="T5" fmla="*/ 37 h 37"/>
                    <a:gd name="T6" fmla="*/ 0 w 22"/>
                    <a:gd name="T7" fmla="*/ 37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" name="Freeform 2093"/>
                <p:cNvSpPr>
                  <a:spLocks/>
                </p:cNvSpPr>
                <p:nvPr/>
              </p:nvSpPr>
              <p:spPr bwMode="auto">
                <a:xfrm>
                  <a:off x="2664" y="3734"/>
                  <a:ext cx="11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22 w 22"/>
                    <a:gd name="T5" fmla="*/ 0 h 37"/>
                    <a:gd name="T6" fmla="*/ 22 w 22"/>
                    <a:gd name="T7" fmla="*/ 0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" name="Freeform 2094"/>
                <p:cNvSpPr>
                  <a:spLocks/>
                </p:cNvSpPr>
                <p:nvPr/>
              </p:nvSpPr>
              <p:spPr bwMode="auto">
                <a:xfrm>
                  <a:off x="2664" y="3734"/>
                  <a:ext cx="11" cy="19"/>
                </a:xfrm>
                <a:custGeom>
                  <a:avLst/>
                  <a:gdLst>
                    <a:gd name="T0" fmla="*/ 22 w 22"/>
                    <a:gd name="T1" fmla="*/ 0 h 37"/>
                    <a:gd name="T2" fmla="*/ 22 w 22"/>
                    <a:gd name="T3" fmla="*/ 0 h 37"/>
                    <a:gd name="T4" fmla="*/ 22 w 22"/>
                    <a:gd name="T5" fmla="*/ 0 h 37"/>
                    <a:gd name="T6" fmla="*/ 22 w 22"/>
                    <a:gd name="T7" fmla="*/ 0 h 37"/>
                    <a:gd name="T8" fmla="*/ 0 w 22"/>
                    <a:gd name="T9" fmla="*/ 37 h 37"/>
                    <a:gd name="T10" fmla="*/ 22 w 22"/>
                    <a:gd name="T11" fmla="*/ 0 h 37"/>
                    <a:gd name="T12" fmla="*/ 22 w 2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7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" name="Freeform 2095"/>
                <p:cNvSpPr>
                  <a:spLocks/>
                </p:cNvSpPr>
                <p:nvPr/>
              </p:nvSpPr>
              <p:spPr bwMode="auto">
                <a:xfrm>
                  <a:off x="2668" y="3737"/>
                  <a:ext cx="14" cy="27"/>
                </a:xfrm>
                <a:custGeom>
                  <a:avLst/>
                  <a:gdLst>
                    <a:gd name="T0" fmla="*/ 29 w 29"/>
                    <a:gd name="T1" fmla="*/ 0 h 52"/>
                    <a:gd name="T2" fmla="*/ 29 w 29"/>
                    <a:gd name="T3" fmla="*/ 0 h 52"/>
                    <a:gd name="T4" fmla="*/ 22 w 29"/>
                    <a:gd name="T5" fmla="*/ 52 h 52"/>
                    <a:gd name="T6" fmla="*/ 22 w 29"/>
                    <a:gd name="T7" fmla="*/ 52 h 52"/>
                    <a:gd name="T8" fmla="*/ 0 w 29"/>
                    <a:gd name="T9" fmla="*/ 45 h 52"/>
                    <a:gd name="T10" fmla="*/ 29 w 29"/>
                    <a:gd name="T11" fmla="*/ 0 h 52"/>
                    <a:gd name="T12" fmla="*/ 29 w 29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45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7" name="Freeform 2096"/>
                <p:cNvSpPr>
                  <a:spLocks/>
                </p:cNvSpPr>
                <p:nvPr/>
              </p:nvSpPr>
              <p:spPr bwMode="auto">
                <a:xfrm>
                  <a:off x="2668" y="3737"/>
                  <a:ext cx="14" cy="27"/>
                </a:xfrm>
                <a:custGeom>
                  <a:avLst/>
                  <a:gdLst>
                    <a:gd name="T0" fmla="*/ 29 w 29"/>
                    <a:gd name="T1" fmla="*/ 0 h 52"/>
                    <a:gd name="T2" fmla="*/ 29 w 29"/>
                    <a:gd name="T3" fmla="*/ 0 h 52"/>
                    <a:gd name="T4" fmla="*/ 22 w 29"/>
                    <a:gd name="T5" fmla="*/ 52 h 52"/>
                    <a:gd name="T6" fmla="*/ 22 w 29"/>
                    <a:gd name="T7" fmla="*/ 52 h 52"/>
                    <a:gd name="T8" fmla="*/ 0 w 29"/>
                    <a:gd name="T9" fmla="*/ 45 h 52"/>
                    <a:gd name="T10" fmla="*/ 29 w 29"/>
                    <a:gd name="T11" fmla="*/ 0 h 52"/>
                    <a:gd name="T12" fmla="*/ 29 w 29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45"/>
                      </a:lnTo>
                      <a:lnTo>
                        <a:pt x="29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8" name="Freeform 2097"/>
                <p:cNvSpPr>
                  <a:spLocks/>
                </p:cNvSpPr>
                <p:nvPr/>
              </p:nvSpPr>
              <p:spPr bwMode="auto">
                <a:xfrm>
                  <a:off x="2679" y="3737"/>
                  <a:ext cx="14" cy="27"/>
                </a:xfrm>
                <a:custGeom>
                  <a:avLst/>
                  <a:gdLst>
                    <a:gd name="T0" fmla="*/ 7 w 29"/>
                    <a:gd name="T1" fmla="*/ 0 h 52"/>
                    <a:gd name="T2" fmla="*/ 7 w 29"/>
                    <a:gd name="T3" fmla="*/ 0 h 52"/>
                    <a:gd name="T4" fmla="*/ 29 w 29"/>
                    <a:gd name="T5" fmla="*/ 8 h 52"/>
                    <a:gd name="T6" fmla="*/ 29 w 29"/>
                    <a:gd name="T7" fmla="*/ 8 h 52"/>
                    <a:gd name="T8" fmla="*/ 0 w 29"/>
                    <a:gd name="T9" fmla="*/ 52 h 52"/>
                    <a:gd name="T10" fmla="*/ 7 w 29"/>
                    <a:gd name="T11" fmla="*/ 0 h 52"/>
                    <a:gd name="T12" fmla="*/ 7 w 29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29" y="8"/>
                      </a:lnTo>
                      <a:lnTo>
                        <a:pt x="29" y="8"/>
                      </a:lnTo>
                      <a:lnTo>
                        <a:pt x="0" y="52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2098"/>
                <p:cNvSpPr>
                  <a:spLocks/>
                </p:cNvSpPr>
                <p:nvPr/>
              </p:nvSpPr>
              <p:spPr bwMode="auto">
                <a:xfrm>
                  <a:off x="2679" y="3737"/>
                  <a:ext cx="14" cy="27"/>
                </a:xfrm>
                <a:custGeom>
                  <a:avLst/>
                  <a:gdLst>
                    <a:gd name="T0" fmla="*/ 7 w 29"/>
                    <a:gd name="T1" fmla="*/ 0 h 52"/>
                    <a:gd name="T2" fmla="*/ 7 w 29"/>
                    <a:gd name="T3" fmla="*/ 0 h 52"/>
                    <a:gd name="T4" fmla="*/ 29 w 29"/>
                    <a:gd name="T5" fmla="*/ 8 h 52"/>
                    <a:gd name="T6" fmla="*/ 29 w 29"/>
                    <a:gd name="T7" fmla="*/ 8 h 52"/>
                    <a:gd name="T8" fmla="*/ 0 w 29"/>
                    <a:gd name="T9" fmla="*/ 52 h 52"/>
                    <a:gd name="T10" fmla="*/ 7 w 29"/>
                    <a:gd name="T11" fmla="*/ 0 h 52"/>
                    <a:gd name="T12" fmla="*/ 7 w 29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29" y="8"/>
                      </a:lnTo>
                      <a:lnTo>
                        <a:pt x="29" y="8"/>
                      </a:lnTo>
                      <a:lnTo>
                        <a:pt x="0" y="52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2099"/>
                <p:cNvSpPr>
                  <a:spLocks/>
                </p:cNvSpPr>
                <p:nvPr/>
              </p:nvSpPr>
              <p:spPr bwMode="auto">
                <a:xfrm>
                  <a:off x="2697" y="3756"/>
                  <a:ext cx="11" cy="19"/>
                </a:xfrm>
                <a:custGeom>
                  <a:avLst/>
                  <a:gdLst>
                    <a:gd name="T0" fmla="*/ 22 w 22"/>
                    <a:gd name="T1" fmla="*/ 0 h 38"/>
                    <a:gd name="T2" fmla="*/ 22 w 22"/>
                    <a:gd name="T3" fmla="*/ 0 h 38"/>
                    <a:gd name="T4" fmla="*/ 8 w 22"/>
                    <a:gd name="T5" fmla="*/ 38 h 38"/>
                    <a:gd name="T6" fmla="*/ 8 w 22"/>
                    <a:gd name="T7" fmla="*/ 38 h 38"/>
                    <a:gd name="T8" fmla="*/ 0 w 22"/>
                    <a:gd name="T9" fmla="*/ 38 h 38"/>
                    <a:gd name="T10" fmla="*/ 22 w 22"/>
                    <a:gd name="T11" fmla="*/ 0 h 38"/>
                    <a:gd name="T12" fmla="*/ 22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8" y="38"/>
                      </a:lnTo>
                      <a:lnTo>
                        <a:pt x="8" y="38"/>
                      </a:ln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2100"/>
                <p:cNvSpPr>
                  <a:spLocks/>
                </p:cNvSpPr>
                <p:nvPr/>
              </p:nvSpPr>
              <p:spPr bwMode="auto">
                <a:xfrm>
                  <a:off x="2697" y="3756"/>
                  <a:ext cx="11" cy="19"/>
                </a:xfrm>
                <a:custGeom>
                  <a:avLst/>
                  <a:gdLst>
                    <a:gd name="T0" fmla="*/ 22 w 22"/>
                    <a:gd name="T1" fmla="*/ 0 h 38"/>
                    <a:gd name="T2" fmla="*/ 22 w 22"/>
                    <a:gd name="T3" fmla="*/ 0 h 38"/>
                    <a:gd name="T4" fmla="*/ 8 w 22"/>
                    <a:gd name="T5" fmla="*/ 38 h 38"/>
                    <a:gd name="T6" fmla="*/ 8 w 22"/>
                    <a:gd name="T7" fmla="*/ 38 h 38"/>
                    <a:gd name="T8" fmla="*/ 0 w 22"/>
                    <a:gd name="T9" fmla="*/ 38 h 38"/>
                    <a:gd name="T10" fmla="*/ 22 w 22"/>
                    <a:gd name="T11" fmla="*/ 0 h 38"/>
                    <a:gd name="T12" fmla="*/ 22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8" y="38"/>
                      </a:lnTo>
                      <a:lnTo>
                        <a:pt x="8" y="38"/>
                      </a:ln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2" name="Freeform 2101"/>
                <p:cNvSpPr>
                  <a:spLocks/>
                </p:cNvSpPr>
                <p:nvPr/>
              </p:nvSpPr>
              <p:spPr bwMode="auto">
                <a:xfrm>
                  <a:off x="2701" y="3756"/>
                  <a:ext cx="11" cy="19"/>
                </a:xfrm>
                <a:custGeom>
                  <a:avLst/>
                  <a:gdLst>
                    <a:gd name="T0" fmla="*/ 14 w 22"/>
                    <a:gd name="T1" fmla="*/ 0 h 38"/>
                    <a:gd name="T2" fmla="*/ 14 w 22"/>
                    <a:gd name="T3" fmla="*/ 0 h 38"/>
                    <a:gd name="T4" fmla="*/ 22 w 22"/>
                    <a:gd name="T5" fmla="*/ 0 h 38"/>
                    <a:gd name="T6" fmla="*/ 22 w 22"/>
                    <a:gd name="T7" fmla="*/ 0 h 38"/>
                    <a:gd name="T8" fmla="*/ 0 w 22"/>
                    <a:gd name="T9" fmla="*/ 38 h 38"/>
                    <a:gd name="T10" fmla="*/ 14 w 22"/>
                    <a:gd name="T11" fmla="*/ 0 h 38"/>
                    <a:gd name="T12" fmla="*/ 14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8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2102"/>
                <p:cNvSpPr>
                  <a:spLocks/>
                </p:cNvSpPr>
                <p:nvPr/>
              </p:nvSpPr>
              <p:spPr bwMode="auto">
                <a:xfrm>
                  <a:off x="2701" y="3756"/>
                  <a:ext cx="11" cy="19"/>
                </a:xfrm>
                <a:custGeom>
                  <a:avLst/>
                  <a:gdLst>
                    <a:gd name="T0" fmla="*/ 14 w 22"/>
                    <a:gd name="T1" fmla="*/ 0 h 38"/>
                    <a:gd name="T2" fmla="*/ 14 w 22"/>
                    <a:gd name="T3" fmla="*/ 0 h 38"/>
                    <a:gd name="T4" fmla="*/ 22 w 22"/>
                    <a:gd name="T5" fmla="*/ 0 h 38"/>
                    <a:gd name="T6" fmla="*/ 22 w 22"/>
                    <a:gd name="T7" fmla="*/ 0 h 38"/>
                    <a:gd name="T8" fmla="*/ 0 w 22"/>
                    <a:gd name="T9" fmla="*/ 38 h 38"/>
                    <a:gd name="T10" fmla="*/ 14 w 22"/>
                    <a:gd name="T11" fmla="*/ 0 h 38"/>
                    <a:gd name="T12" fmla="*/ 14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8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2103"/>
                <p:cNvSpPr>
                  <a:spLocks/>
                </p:cNvSpPr>
                <p:nvPr/>
              </p:nvSpPr>
              <p:spPr bwMode="auto">
                <a:xfrm>
                  <a:off x="2697" y="3756"/>
                  <a:ext cx="11" cy="19"/>
                </a:xfrm>
                <a:custGeom>
                  <a:avLst/>
                  <a:gdLst>
                    <a:gd name="T0" fmla="*/ 22 w 22"/>
                    <a:gd name="T1" fmla="*/ 0 h 38"/>
                    <a:gd name="T2" fmla="*/ 22 w 22"/>
                    <a:gd name="T3" fmla="*/ 0 h 38"/>
                    <a:gd name="T4" fmla="*/ 8 w 22"/>
                    <a:gd name="T5" fmla="*/ 38 h 38"/>
                    <a:gd name="T6" fmla="*/ 8 w 22"/>
                    <a:gd name="T7" fmla="*/ 38 h 38"/>
                    <a:gd name="T8" fmla="*/ 0 w 22"/>
                    <a:gd name="T9" fmla="*/ 38 h 38"/>
                    <a:gd name="T10" fmla="*/ 22 w 22"/>
                    <a:gd name="T11" fmla="*/ 0 h 38"/>
                    <a:gd name="T12" fmla="*/ 22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8" y="38"/>
                      </a:lnTo>
                      <a:lnTo>
                        <a:pt x="8" y="38"/>
                      </a:ln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2104"/>
                <p:cNvSpPr>
                  <a:spLocks/>
                </p:cNvSpPr>
                <p:nvPr/>
              </p:nvSpPr>
              <p:spPr bwMode="auto">
                <a:xfrm>
                  <a:off x="2697" y="3756"/>
                  <a:ext cx="11" cy="19"/>
                </a:xfrm>
                <a:custGeom>
                  <a:avLst/>
                  <a:gdLst>
                    <a:gd name="T0" fmla="*/ 22 w 22"/>
                    <a:gd name="T1" fmla="*/ 0 h 38"/>
                    <a:gd name="T2" fmla="*/ 22 w 22"/>
                    <a:gd name="T3" fmla="*/ 0 h 38"/>
                    <a:gd name="T4" fmla="*/ 8 w 22"/>
                    <a:gd name="T5" fmla="*/ 38 h 38"/>
                    <a:gd name="T6" fmla="*/ 8 w 22"/>
                    <a:gd name="T7" fmla="*/ 38 h 38"/>
                    <a:gd name="T8" fmla="*/ 0 w 22"/>
                    <a:gd name="T9" fmla="*/ 38 h 38"/>
                    <a:gd name="T10" fmla="*/ 22 w 22"/>
                    <a:gd name="T11" fmla="*/ 0 h 38"/>
                    <a:gd name="T12" fmla="*/ 22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8" y="38"/>
                      </a:lnTo>
                      <a:lnTo>
                        <a:pt x="8" y="38"/>
                      </a:lnTo>
                      <a:lnTo>
                        <a:pt x="0" y="38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6" name="Freeform 2105"/>
                <p:cNvSpPr>
                  <a:spLocks/>
                </p:cNvSpPr>
                <p:nvPr/>
              </p:nvSpPr>
              <p:spPr bwMode="auto">
                <a:xfrm>
                  <a:off x="2701" y="3756"/>
                  <a:ext cx="11" cy="19"/>
                </a:xfrm>
                <a:custGeom>
                  <a:avLst/>
                  <a:gdLst>
                    <a:gd name="T0" fmla="*/ 14 w 22"/>
                    <a:gd name="T1" fmla="*/ 0 h 38"/>
                    <a:gd name="T2" fmla="*/ 14 w 22"/>
                    <a:gd name="T3" fmla="*/ 0 h 38"/>
                    <a:gd name="T4" fmla="*/ 22 w 22"/>
                    <a:gd name="T5" fmla="*/ 0 h 38"/>
                    <a:gd name="T6" fmla="*/ 22 w 22"/>
                    <a:gd name="T7" fmla="*/ 0 h 38"/>
                    <a:gd name="T8" fmla="*/ 0 w 22"/>
                    <a:gd name="T9" fmla="*/ 38 h 38"/>
                    <a:gd name="T10" fmla="*/ 14 w 22"/>
                    <a:gd name="T11" fmla="*/ 0 h 38"/>
                    <a:gd name="T12" fmla="*/ 14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8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106"/>
                <p:cNvSpPr>
                  <a:spLocks/>
                </p:cNvSpPr>
                <p:nvPr/>
              </p:nvSpPr>
              <p:spPr bwMode="auto">
                <a:xfrm>
                  <a:off x="2701" y="3756"/>
                  <a:ext cx="11" cy="19"/>
                </a:xfrm>
                <a:custGeom>
                  <a:avLst/>
                  <a:gdLst>
                    <a:gd name="T0" fmla="*/ 14 w 22"/>
                    <a:gd name="T1" fmla="*/ 0 h 38"/>
                    <a:gd name="T2" fmla="*/ 14 w 22"/>
                    <a:gd name="T3" fmla="*/ 0 h 38"/>
                    <a:gd name="T4" fmla="*/ 22 w 22"/>
                    <a:gd name="T5" fmla="*/ 0 h 38"/>
                    <a:gd name="T6" fmla="*/ 22 w 22"/>
                    <a:gd name="T7" fmla="*/ 0 h 38"/>
                    <a:gd name="T8" fmla="*/ 0 w 22"/>
                    <a:gd name="T9" fmla="*/ 38 h 38"/>
                    <a:gd name="T10" fmla="*/ 14 w 22"/>
                    <a:gd name="T11" fmla="*/ 0 h 38"/>
                    <a:gd name="T12" fmla="*/ 14 w 22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38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38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2107"/>
                <p:cNvSpPr>
                  <a:spLocks/>
                </p:cNvSpPr>
                <p:nvPr/>
              </p:nvSpPr>
              <p:spPr bwMode="auto">
                <a:xfrm>
                  <a:off x="2697" y="3741"/>
                  <a:ext cx="52" cy="61"/>
                </a:xfrm>
                <a:custGeom>
                  <a:avLst/>
                  <a:gdLst>
                    <a:gd name="T0" fmla="*/ 0 w 103"/>
                    <a:gd name="T1" fmla="*/ 119 h 119"/>
                    <a:gd name="T2" fmla="*/ 0 w 103"/>
                    <a:gd name="T3" fmla="*/ 119 h 119"/>
                    <a:gd name="T4" fmla="*/ 103 w 103"/>
                    <a:gd name="T5" fmla="*/ 22 h 119"/>
                    <a:gd name="T6" fmla="*/ 103 w 103"/>
                    <a:gd name="T7" fmla="*/ 22 h 119"/>
                    <a:gd name="T8" fmla="*/ 59 w 103"/>
                    <a:gd name="T9" fmla="*/ 0 h 119"/>
                    <a:gd name="T10" fmla="*/ 0 w 103"/>
                    <a:gd name="T11" fmla="*/ 119 h 119"/>
                    <a:gd name="T12" fmla="*/ 0 w 103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119">
                      <a:moveTo>
                        <a:pt x="0" y="119"/>
                      </a:moveTo>
                      <a:lnTo>
                        <a:pt x="0" y="119"/>
                      </a:lnTo>
                      <a:lnTo>
                        <a:pt x="103" y="22"/>
                      </a:lnTo>
                      <a:lnTo>
                        <a:pt x="103" y="22"/>
                      </a:lnTo>
                      <a:lnTo>
                        <a:pt x="59" y="0"/>
                      </a:lnTo>
                      <a:lnTo>
                        <a:pt x="0" y="119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2108"/>
                <p:cNvSpPr>
                  <a:spLocks/>
                </p:cNvSpPr>
                <p:nvPr/>
              </p:nvSpPr>
              <p:spPr bwMode="auto">
                <a:xfrm>
                  <a:off x="2697" y="3741"/>
                  <a:ext cx="52" cy="61"/>
                </a:xfrm>
                <a:custGeom>
                  <a:avLst/>
                  <a:gdLst>
                    <a:gd name="T0" fmla="*/ 0 w 103"/>
                    <a:gd name="T1" fmla="*/ 119 h 119"/>
                    <a:gd name="T2" fmla="*/ 0 w 103"/>
                    <a:gd name="T3" fmla="*/ 119 h 119"/>
                    <a:gd name="T4" fmla="*/ 103 w 103"/>
                    <a:gd name="T5" fmla="*/ 22 h 119"/>
                    <a:gd name="T6" fmla="*/ 103 w 103"/>
                    <a:gd name="T7" fmla="*/ 22 h 119"/>
                    <a:gd name="T8" fmla="*/ 59 w 103"/>
                    <a:gd name="T9" fmla="*/ 0 h 119"/>
                    <a:gd name="T10" fmla="*/ 0 w 103"/>
                    <a:gd name="T11" fmla="*/ 119 h 119"/>
                    <a:gd name="T12" fmla="*/ 0 w 103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119">
                      <a:moveTo>
                        <a:pt x="0" y="119"/>
                      </a:moveTo>
                      <a:lnTo>
                        <a:pt x="0" y="119"/>
                      </a:lnTo>
                      <a:lnTo>
                        <a:pt x="103" y="22"/>
                      </a:lnTo>
                      <a:lnTo>
                        <a:pt x="103" y="22"/>
                      </a:lnTo>
                      <a:lnTo>
                        <a:pt x="59" y="0"/>
                      </a:lnTo>
                      <a:lnTo>
                        <a:pt x="0" y="119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" name="Freeform 2109"/>
                <p:cNvSpPr>
                  <a:spLocks/>
                </p:cNvSpPr>
                <p:nvPr/>
              </p:nvSpPr>
              <p:spPr bwMode="auto">
                <a:xfrm>
                  <a:off x="2697" y="3753"/>
                  <a:ext cx="52" cy="60"/>
                </a:xfrm>
                <a:custGeom>
                  <a:avLst/>
                  <a:gdLst>
                    <a:gd name="T0" fmla="*/ 0 w 103"/>
                    <a:gd name="T1" fmla="*/ 97 h 119"/>
                    <a:gd name="T2" fmla="*/ 0 w 103"/>
                    <a:gd name="T3" fmla="*/ 97 h 119"/>
                    <a:gd name="T4" fmla="*/ 37 w 103"/>
                    <a:gd name="T5" fmla="*/ 119 h 119"/>
                    <a:gd name="T6" fmla="*/ 37 w 103"/>
                    <a:gd name="T7" fmla="*/ 119 h 119"/>
                    <a:gd name="T8" fmla="*/ 103 w 103"/>
                    <a:gd name="T9" fmla="*/ 0 h 119"/>
                    <a:gd name="T10" fmla="*/ 0 w 103"/>
                    <a:gd name="T11" fmla="*/ 97 h 119"/>
                    <a:gd name="T12" fmla="*/ 0 w 103"/>
                    <a:gd name="T13" fmla="*/ 97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119">
                      <a:moveTo>
                        <a:pt x="0" y="97"/>
                      </a:moveTo>
                      <a:lnTo>
                        <a:pt x="0" y="97"/>
                      </a:lnTo>
                      <a:lnTo>
                        <a:pt x="37" y="119"/>
                      </a:lnTo>
                      <a:lnTo>
                        <a:pt x="37" y="119"/>
                      </a:lnTo>
                      <a:lnTo>
                        <a:pt x="103" y="0"/>
                      </a:lnTo>
                      <a:lnTo>
                        <a:pt x="0" y="97"/>
                      </a:lnTo>
                      <a:lnTo>
                        <a:pt x="0" y="9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2110"/>
                <p:cNvSpPr>
                  <a:spLocks/>
                </p:cNvSpPr>
                <p:nvPr/>
              </p:nvSpPr>
              <p:spPr bwMode="auto">
                <a:xfrm>
                  <a:off x="2697" y="3753"/>
                  <a:ext cx="52" cy="60"/>
                </a:xfrm>
                <a:custGeom>
                  <a:avLst/>
                  <a:gdLst>
                    <a:gd name="T0" fmla="*/ 0 w 103"/>
                    <a:gd name="T1" fmla="*/ 97 h 119"/>
                    <a:gd name="T2" fmla="*/ 0 w 103"/>
                    <a:gd name="T3" fmla="*/ 97 h 119"/>
                    <a:gd name="T4" fmla="*/ 37 w 103"/>
                    <a:gd name="T5" fmla="*/ 119 h 119"/>
                    <a:gd name="T6" fmla="*/ 37 w 103"/>
                    <a:gd name="T7" fmla="*/ 119 h 119"/>
                    <a:gd name="T8" fmla="*/ 103 w 103"/>
                    <a:gd name="T9" fmla="*/ 0 h 119"/>
                    <a:gd name="T10" fmla="*/ 0 w 103"/>
                    <a:gd name="T11" fmla="*/ 97 h 119"/>
                    <a:gd name="T12" fmla="*/ 0 w 103"/>
                    <a:gd name="T13" fmla="*/ 97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119">
                      <a:moveTo>
                        <a:pt x="0" y="97"/>
                      </a:moveTo>
                      <a:lnTo>
                        <a:pt x="0" y="97"/>
                      </a:lnTo>
                      <a:lnTo>
                        <a:pt x="37" y="119"/>
                      </a:lnTo>
                      <a:lnTo>
                        <a:pt x="37" y="119"/>
                      </a:lnTo>
                      <a:lnTo>
                        <a:pt x="103" y="0"/>
                      </a:lnTo>
                      <a:lnTo>
                        <a:pt x="0" y="97"/>
                      </a:lnTo>
                      <a:lnTo>
                        <a:pt x="0" y="9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2111"/>
                <p:cNvSpPr>
                  <a:spLocks/>
                </p:cNvSpPr>
                <p:nvPr/>
              </p:nvSpPr>
              <p:spPr bwMode="auto">
                <a:xfrm>
                  <a:off x="2715" y="3753"/>
                  <a:ext cx="56" cy="60"/>
                </a:xfrm>
                <a:custGeom>
                  <a:avLst/>
                  <a:gdLst>
                    <a:gd name="T0" fmla="*/ 0 w 110"/>
                    <a:gd name="T1" fmla="*/ 119 h 119"/>
                    <a:gd name="T2" fmla="*/ 0 w 110"/>
                    <a:gd name="T3" fmla="*/ 119 h 119"/>
                    <a:gd name="T4" fmla="*/ 110 w 110"/>
                    <a:gd name="T5" fmla="*/ 22 h 119"/>
                    <a:gd name="T6" fmla="*/ 110 w 110"/>
                    <a:gd name="T7" fmla="*/ 22 h 119"/>
                    <a:gd name="T8" fmla="*/ 66 w 110"/>
                    <a:gd name="T9" fmla="*/ 0 h 119"/>
                    <a:gd name="T10" fmla="*/ 0 w 110"/>
                    <a:gd name="T11" fmla="*/ 119 h 119"/>
                    <a:gd name="T12" fmla="*/ 0 w 110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19">
                      <a:moveTo>
                        <a:pt x="0" y="119"/>
                      </a:moveTo>
                      <a:lnTo>
                        <a:pt x="0" y="119"/>
                      </a:lnTo>
                      <a:lnTo>
                        <a:pt x="110" y="22"/>
                      </a:lnTo>
                      <a:lnTo>
                        <a:pt x="110" y="22"/>
                      </a:lnTo>
                      <a:lnTo>
                        <a:pt x="66" y="0"/>
                      </a:lnTo>
                      <a:lnTo>
                        <a:pt x="0" y="119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2112"/>
                <p:cNvSpPr>
                  <a:spLocks/>
                </p:cNvSpPr>
                <p:nvPr/>
              </p:nvSpPr>
              <p:spPr bwMode="auto">
                <a:xfrm>
                  <a:off x="2715" y="3753"/>
                  <a:ext cx="56" cy="60"/>
                </a:xfrm>
                <a:custGeom>
                  <a:avLst/>
                  <a:gdLst>
                    <a:gd name="T0" fmla="*/ 0 w 110"/>
                    <a:gd name="T1" fmla="*/ 119 h 119"/>
                    <a:gd name="T2" fmla="*/ 0 w 110"/>
                    <a:gd name="T3" fmla="*/ 119 h 119"/>
                    <a:gd name="T4" fmla="*/ 110 w 110"/>
                    <a:gd name="T5" fmla="*/ 22 h 119"/>
                    <a:gd name="T6" fmla="*/ 110 w 110"/>
                    <a:gd name="T7" fmla="*/ 22 h 119"/>
                    <a:gd name="T8" fmla="*/ 66 w 110"/>
                    <a:gd name="T9" fmla="*/ 0 h 119"/>
                    <a:gd name="T10" fmla="*/ 0 w 110"/>
                    <a:gd name="T11" fmla="*/ 119 h 119"/>
                    <a:gd name="T12" fmla="*/ 0 w 110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19">
                      <a:moveTo>
                        <a:pt x="0" y="119"/>
                      </a:moveTo>
                      <a:lnTo>
                        <a:pt x="0" y="119"/>
                      </a:lnTo>
                      <a:lnTo>
                        <a:pt x="110" y="22"/>
                      </a:lnTo>
                      <a:lnTo>
                        <a:pt x="110" y="22"/>
                      </a:lnTo>
                      <a:lnTo>
                        <a:pt x="66" y="0"/>
                      </a:lnTo>
                      <a:lnTo>
                        <a:pt x="0" y="119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4" name="Freeform 2113"/>
                <p:cNvSpPr>
                  <a:spLocks/>
                </p:cNvSpPr>
                <p:nvPr/>
              </p:nvSpPr>
              <p:spPr bwMode="auto">
                <a:xfrm>
                  <a:off x="2715" y="3764"/>
                  <a:ext cx="56" cy="60"/>
                </a:xfrm>
                <a:custGeom>
                  <a:avLst/>
                  <a:gdLst>
                    <a:gd name="T0" fmla="*/ 0 w 110"/>
                    <a:gd name="T1" fmla="*/ 97 h 120"/>
                    <a:gd name="T2" fmla="*/ 0 w 110"/>
                    <a:gd name="T3" fmla="*/ 97 h 120"/>
                    <a:gd name="T4" fmla="*/ 44 w 110"/>
                    <a:gd name="T5" fmla="*/ 120 h 120"/>
                    <a:gd name="T6" fmla="*/ 44 w 110"/>
                    <a:gd name="T7" fmla="*/ 120 h 120"/>
                    <a:gd name="T8" fmla="*/ 110 w 110"/>
                    <a:gd name="T9" fmla="*/ 0 h 120"/>
                    <a:gd name="T10" fmla="*/ 0 w 110"/>
                    <a:gd name="T11" fmla="*/ 97 h 120"/>
                    <a:gd name="T12" fmla="*/ 0 w 110"/>
                    <a:gd name="T13" fmla="*/ 97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0">
                      <a:moveTo>
                        <a:pt x="0" y="97"/>
                      </a:moveTo>
                      <a:lnTo>
                        <a:pt x="0" y="97"/>
                      </a:lnTo>
                      <a:lnTo>
                        <a:pt x="44" y="120"/>
                      </a:lnTo>
                      <a:lnTo>
                        <a:pt x="44" y="120"/>
                      </a:lnTo>
                      <a:lnTo>
                        <a:pt x="110" y="0"/>
                      </a:lnTo>
                      <a:lnTo>
                        <a:pt x="0" y="97"/>
                      </a:lnTo>
                      <a:lnTo>
                        <a:pt x="0" y="9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114"/>
                <p:cNvSpPr>
                  <a:spLocks/>
                </p:cNvSpPr>
                <p:nvPr/>
              </p:nvSpPr>
              <p:spPr bwMode="auto">
                <a:xfrm>
                  <a:off x="2715" y="3764"/>
                  <a:ext cx="56" cy="60"/>
                </a:xfrm>
                <a:custGeom>
                  <a:avLst/>
                  <a:gdLst>
                    <a:gd name="T0" fmla="*/ 0 w 110"/>
                    <a:gd name="T1" fmla="*/ 97 h 120"/>
                    <a:gd name="T2" fmla="*/ 0 w 110"/>
                    <a:gd name="T3" fmla="*/ 97 h 120"/>
                    <a:gd name="T4" fmla="*/ 44 w 110"/>
                    <a:gd name="T5" fmla="*/ 120 h 120"/>
                    <a:gd name="T6" fmla="*/ 44 w 110"/>
                    <a:gd name="T7" fmla="*/ 120 h 120"/>
                    <a:gd name="T8" fmla="*/ 110 w 110"/>
                    <a:gd name="T9" fmla="*/ 0 h 120"/>
                    <a:gd name="T10" fmla="*/ 0 w 110"/>
                    <a:gd name="T11" fmla="*/ 97 h 120"/>
                    <a:gd name="T12" fmla="*/ 0 w 110"/>
                    <a:gd name="T13" fmla="*/ 97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0" h="120">
                      <a:moveTo>
                        <a:pt x="0" y="97"/>
                      </a:moveTo>
                      <a:lnTo>
                        <a:pt x="0" y="97"/>
                      </a:lnTo>
                      <a:lnTo>
                        <a:pt x="44" y="120"/>
                      </a:lnTo>
                      <a:lnTo>
                        <a:pt x="44" y="120"/>
                      </a:lnTo>
                      <a:lnTo>
                        <a:pt x="110" y="0"/>
                      </a:lnTo>
                      <a:lnTo>
                        <a:pt x="0" y="97"/>
                      </a:lnTo>
                      <a:lnTo>
                        <a:pt x="0" y="9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115"/>
                <p:cNvSpPr>
                  <a:spLocks/>
                </p:cNvSpPr>
                <p:nvPr/>
              </p:nvSpPr>
              <p:spPr bwMode="auto">
                <a:xfrm>
                  <a:off x="2760" y="3786"/>
                  <a:ext cx="7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45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116"/>
                <p:cNvSpPr>
                  <a:spLocks/>
                </p:cNvSpPr>
                <p:nvPr/>
              </p:nvSpPr>
              <p:spPr bwMode="auto">
                <a:xfrm>
                  <a:off x="2760" y="3786"/>
                  <a:ext cx="7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45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8" name="Freeform 2117"/>
                <p:cNvSpPr>
                  <a:spLocks/>
                </p:cNvSpPr>
                <p:nvPr/>
              </p:nvSpPr>
              <p:spPr bwMode="auto">
                <a:xfrm>
                  <a:off x="2760" y="3786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8 h 45"/>
                    <a:gd name="T6" fmla="*/ 22 w 22"/>
                    <a:gd name="T7" fmla="*/ 8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8"/>
                      </a:lnTo>
                      <a:lnTo>
                        <a:pt x="22" y="8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2118"/>
                <p:cNvSpPr>
                  <a:spLocks/>
                </p:cNvSpPr>
                <p:nvPr/>
              </p:nvSpPr>
              <p:spPr bwMode="auto">
                <a:xfrm>
                  <a:off x="2760" y="3786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8 h 45"/>
                    <a:gd name="T6" fmla="*/ 22 w 22"/>
                    <a:gd name="T7" fmla="*/ 8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8"/>
                      </a:lnTo>
                      <a:lnTo>
                        <a:pt x="22" y="8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2119"/>
                <p:cNvSpPr>
                  <a:spLocks/>
                </p:cNvSpPr>
                <p:nvPr/>
              </p:nvSpPr>
              <p:spPr bwMode="auto">
                <a:xfrm>
                  <a:off x="2760" y="3786"/>
                  <a:ext cx="7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45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2120"/>
                <p:cNvSpPr>
                  <a:spLocks/>
                </p:cNvSpPr>
                <p:nvPr/>
              </p:nvSpPr>
              <p:spPr bwMode="auto">
                <a:xfrm>
                  <a:off x="2760" y="3786"/>
                  <a:ext cx="7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45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2" name="Freeform 2121"/>
                <p:cNvSpPr>
                  <a:spLocks/>
                </p:cNvSpPr>
                <p:nvPr/>
              </p:nvSpPr>
              <p:spPr bwMode="auto">
                <a:xfrm>
                  <a:off x="2760" y="3786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8 h 45"/>
                    <a:gd name="T6" fmla="*/ 22 w 22"/>
                    <a:gd name="T7" fmla="*/ 8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8"/>
                      </a:lnTo>
                      <a:lnTo>
                        <a:pt x="22" y="8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3" name="Freeform 2122"/>
                <p:cNvSpPr>
                  <a:spLocks/>
                </p:cNvSpPr>
                <p:nvPr/>
              </p:nvSpPr>
              <p:spPr bwMode="auto">
                <a:xfrm>
                  <a:off x="2760" y="3786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8 h 45"/>
                    <a:gd name="T6" fmla="*/ 22 w 22"/>
                    <a:gd name="T7" fmla="*/ 8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8"/>
                      </a:lnTo>
                      <a:lnTo>
                        <a:pt x="22" y="8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4" name="Freeform 2123"/>
                <p:cNvSpPr>
                  <a:spLocks/>
                </p:cNvSpPr>
                <p:nvPr/>
              </p:nvSpPr>
              <p:spPr bwMode="auto">
                <a:xfrm>
                  <a:off x="2775" y="3790"/>
                  <a:ext cx="18" cy="34"/>
                </a:xfrm>
                <a:custGeom>
                  <a:avLst/>
                  <a:gdLst>
                    <a:gd name="T0" fmla="*/ 22 w 37"/>
                    <a:gd name="T1" fmla="*/ 0 h 67"/>
                    <a:gd name="T2" fmla="*/ 22 w 37"/>
                    <a:gd name="T3" fmla="*/ 0 h 67"/>
                    <a:gd name="T4" fmla="*/ 37 w 37"/>
                    <a:gd name="T5" fmla="*/ 67 h 67"/>
                    <a:gd name="T6" fmla="*/ 37 w 37"/>
                    <a:gd name="T7" fmla="*/ 67 h 67"/>
                    <a:gd name="T8" fmla="*/ 0 w 37"/>
                    <a:gd name="T9" fmla="*/ 52 h 67"/>
                    <a:gd name="T10" fmla="*/ 22 w 37"/>
                    <a:gd name="T11" fmla="*/ 0 h 67"/>
                    <a:gd name="T12" fmla="*/ 22 w 37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37" y="67"/>
                      </a:lnTo>
                      <a:lnTo>
                        <a:pt x="37" y="67"/>
                      </a:lnTo>
                      <a:lnTo>
                        <a:pt x="0" y="52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5" name="Freeform 2124"/>
                <p:cNvSpPr>
                  <a:spLocks/>
                </p:cNvSpPr>
                <p:nvPr/>
              </p:nvSpPr>
              <p:spPr bwMode="auto">
                <a:xfrm>
                  <a:off x="2775" y="3790"/>
                  <a:ext cx="18" cy="34"/>
                </a:xfrm>
                <a:custGeom>
                  <a:avLst/>
                  <a:gdLst>
                    <a:gd name="T0" fmla="*/ 22 w 37"/>
                    <a:gd name="T1" fmla="*/ 0 h 67"/>
                    <a:gd name="T2" fmla="*/ 22 w 37"/>
                    <a:gd name="T3" fmla="*/ 0 h 67"/>
                    <a:gd name="T4" fmla="*/ 37 w 37"/>
                    <a:gd name="T5" fmla="*/ 67 h 67"/>
                    <a:gd name="T6" fmla="*/ 37 w 37"/>
                    <a:gd name="T7" fmla="*/ 67 h 67"/>
                    <a:gd name="T8" fmla="*/ 0 w 37"/>
                    <a:gd name="T9" fmla="*/ 52 h 67"/>
                    <a:gd name="T10" fmla="*/ 22 w 37"/>
                    <a:gd name="T11" fmla="*/ 0 h 67"/>
                    <a:gd name="T12" fmla="*/ 22 w 37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37" y="67"/>
                      </a:lnTo>
                      <a:lnTo>
                        <a:pt x="37" y="67"/>
                      </a:lnTo>
                      <a:lnTo>
                        <a:pt x="0" y="52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6" name="Freeform 2125"/>
                <p:cNvSpPr>
                  <a:spLocks/>
                </p:cNvSpPr>
                <p:nvPr/>
              </p:nvSpPr>
              <p:spPr bwMode="auto">
                <a:xfrm>
                  <a:off x="2786" y="3790"/>
                  <a:ext cx="14" cy="34"/>
                </a:xfrm>
                <a:custGeom>
                  <a:avLst/>
                  <a:gdLst>
                    <a:gd name="T0" fmla="*/ 0 w 29"/>
                    <a:gd name="T1" fmla="*/ 0 h 67"/>
                    <a:gd name="T2" fmla="*/ 0 w 29"/>
                    <a:gd name="T3" fmla="*/ 0 h 67"/>
                    <a:gd name="T4" fmla="*/ 29 w 29"/>
                    <a:gd name="T5" fmla="*/ 15 h 67"/>
                    <a:gd name="T6" fmla="*/ 29 w 29"/>
                    <a:gd name="T7" fmla="*/ 15 h 67"/>
                    <a:gd name="T8" fmla="*/ 15 w 29"/>
                    <a:gd name="T9" fmla="*/ 67 h 67"/>
                    <a:gd name="T10" fmla="*/ 0 w 29"/>
                    <a:gd name="T11" fmla="*/ 0 h 67"/>
                    <a:gd name="T12" fmla="*/ 0 w 29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15"/>
                      </a:lnTo>
                      <a:lnTo>
                        <a:pt x="29" y="15"/>
                      </a:lnTo>
                      <a:lnTo>
                        <a:pt x="15" y="6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2126"/>
                <p:cNvSpPr>
                  <a:spLocks/>
                </p:cNvSpPr>
                <p:nvPr/>
              </p:nvSpPr>
              <p:spPr bwMode="auto">
                <a:xfrm>
                  <a:off x="2786" y="3790"/>
                  <a:ext cx="14" cy="34"/>
                </a:xfrm>
                <a:custGeom>
                  <a:avLst/>
                  <a:gdLst>
                    <a:gd name="T0" fmla="*/ 0 w 29"/>
                    <a:gd name="T1" fmla="*/ 0 h 67"/>
                    <a:gd name="T2" fmla="*/ 0 w 29"/>
                    <a:gd name="T3" fmla="*/ 0 h 67"/>
                    <a:gd name="T4" fmla="*/ 29 w 29"/>
                    <a:gd name="T5" fmla="*/ 15 h 67"/>
                    <a:gd name="T6" fmla="*/ 29 w 29"/>
                    <a:gd name="T7" fmla="*/ 15 h 67"/>
                    <a:gd name="T8" fmla="*/ 15 w 29"/>
                    <a:gd name="T9" fmla="*/ 67 h 67"/>
                    <a:gd name="T10" fmla="*/ 0 w 29"/>
                    <a:gd name="T11" fmla="*/ 0 h 67"/>
                    <a:gd name="T12" fmla="*/ 0 w 29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9" y="15"/>
                      </a:lnTo>
                      <a:lnTo>
                        <a:pt x="29" y="15"/>
                      </a:lnTo>
                      <a:lnTo>
                        <a:pt x="15" y="6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2127"/>
                <p:cNvSpPr>
                  <a:spLocks/>
                </p:cNvSpPr>
                <p:nvPr/>
              </p:nvSpPr>
              <p:spPr bwMode="auto">
                <a:xfrm>
                  <a:off x="2800" y="3805"/>
                  <a:ext cx="8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38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8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2128"/>
                <p:cNvSpPr>
                  <a:spLocks/>
                </p:cNvSpPr>
                <p:nvPr/>
              </p:nvSpPr>
              <p:spPr bwMode="auto">
                <a:xfrm>
                  <a:off x="2800" y="3805"/>
                  <a:ext cx="8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38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8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0" name="Freeform 2129"/>
                <p:cNvSpPr>
                  <a:spLocks/>
                </p:cNvSpPr>
                <p:nvPr/>
              </p:nvSpPr>
              <p:spPr bwMode="auto">
                <a:xfrm>
                  <a:off x="2800" y="3805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0 h 45"/>
                    <a:gd name="T6" fmla="*/ 22 w 22"/>
                    <a:gd name="T7" fmla="*/ 0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2130"/>
                <p:cNvSpPr>
                  <a:spLocks/>
                </p:cNvSpPr>
                <p:nvPr/>
              </p:nvSpPr>
              <p:spPr bwMode="auto">
                <a:xfrm>
                  <a:off x="2800" y="3805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0 h 45"/>
                    <a:gd name="T6" fmla="*/ 22 w 22"/>
                    <a:gd name="T7" fmla="*/ 0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2131"/>
                <p:cNvSpPr>
                  <a:spLocks/>
                </p:cNvSpPr>
                <p:nvPr/>
              </p:nvSpPr>
              <p:spPr bwMode="auto">
                <a:xfrm>
                  <a:off x="2800" y="3805"/>
                  <a:ext cx="8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38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8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2132"/>
                <p:cNvSpPr>
                  <a:spLocks/>
                </p:cNvSpPr>
                <p:nvPr/>
              </p:nvSpPr>
              <p:spPr bwMode="auto">
                <a:xfrm>
                  <a:off x="2800" y="3805"/>
                  <a:ext cx="8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38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8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4" name="Freeform 2133"/>
                <p:cNvSpPr>
                  <a:spLocks/>
                </p:cNvSpPr>
                <p:nvPr/>
              </p:nvSpPr>
              <p:spPr bwMode="auto">
                <a:xfrm>
                  <a:off x="2800" y="3805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0 h 45"/>
                    <a:gd name="T6" fmla="*/ 22 w 22"/>
                    <a:gd name="T7" fmla="*/ 0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5" name="Freeform 2134"/>
                <p:cNvSpPr>
                  <a:spLocks/>
                </p:cNvSpPr>
                <p:nvPr/>
              </p:nvSpPr>
              <p:spPr bwMode="auto">
                <a:xfrm>
                  <a:off x="2800" y="3805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0 h 45"/>
                    <a:gd name="T6" fmla="*/ 22 w 22"/>
                    <a:gd name="T7" fmla="*/ 0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6" name="Freeform 2135"/>
                <p:cNvSpPr>
                  <a:spLocks/>
                </p:cNvSpPr>
                <p:nvPr/>
              </p:nvSpPr>
              <p:spPr bwMode="auto">
                <a:xfrm>
                  <a:off x="2808" y="3805"/>
                  <a:ext cx="11" cy="30"/>
                </a:xfrm>
                <a:custGeom>
                  <a:avLst/>
                  <a:gdLst>
                    <a:gd name="T0" fmla="*/ 22 w 22"/>
                    <a:gd name="T1" fmla="*/ 0 h 60"/>
                    <a:gd name="T2" fmla="*/ 22 w 22"/>
                    <a:gd name="T3" fmla="*/ 0 h 60"/>
                    <a:gd name="T4" fmla="*/ 15 w 22"/>
                    <a:gd name="T5" fmla="*/ 60 h 60"/>
                    <a:gd name="T6" fmla="*/ 15 w 22"/>
                    <a:gd name="T7" fmla="*/ 60 h 60"/>
                    <a:gd name="T8" fmla="*/ 0 w 22"/>
                    <a:gd name="T9" fmla="*/ 53 h 60"/>
                    <a:gd name="T10" fmla="*/ 22 w 22"/>
                    <a:gd name="T11" fmla="*/ 0 h 60"/>
                    <a:gd name="T12" fmla="*/ 22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15" y="60"/>
                      </a:lnTo>
                      <a:lnTo>
                        <a:pt x="15" y="60"/>
                      </a:lnTo>
                      <a:lnTo>
                        <a:pt x="0" y="53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7" name="Freeform 2136"/>
                <p:cNvSpPr>
                  <a:spLocks/>
                </p:cNvSpPr>
                <p:nvPr/>
              </p:nvSpPr>
              <p:spPr bwMode="auto">
                <a:xfrm>
                  <a:off x="2808" y="3805"/>
                  <a:ext cx="11" cy="30"/>
                </a:xfrm>
                <a:custGeom>
                  <a:avLst/>
                  <a:gdLst>
                    <a:gd name="T0" fmla="*/ 22 w 22"/>
                    <a:gd name="T1" fmla="*/ 0 h 60"/>
                    <a:gd name="T2" fmla="*/ 22 w 22"/>
                    <a:gd name="T3" fmla="*/ 0 h 60"/>
                    <a:gd name="T4" fmla="*/ 15 w 22"/>
                    <a:gd name="T5" fmla="*/ 60 h 60"/>
                    <a:gd name="T6" fmla="*/ 15 w 22"/>
                    <a:gd name="T7" fmla="*/ 60 h 60"/>
                    <a:gd name="T8" fmla="*/ 0 w 22"/>
                    <a:gd name="T9" fmla="*/ 53 h 60"/>
                    <a:gd name="T10" fmla="*/ 22 w 22"/>
                    <a:gd name="T11" fmla="*/ 0 h 60"/>
                    <a:gd name="T12" fmla="*/ 22 w 22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60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15" y="60"/>
                      </a:lnTo>
                      <a:lnTo>
                        <a:pt x="15" y="60"/>
                      </a:lnTo>
                      <a:lnTo>
                        <a:pt x="0" y="53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" name="Freeform 2137"/>
                <p:cNvSpPr>
                  <a:spLocks/>
                </p:cNvSpPr>
                <p:nvPr/>
              </p:nvSpPr>
              <p:spPr bwMode="auto">
                <a:xfrm>
                  <a:off x="2815" y="3805"/>
                  <a:ext cx="11" cy="30"/>
                </a:xfrm>
                <a:custGeom>
                  <a:avLst/>
                  <a:gdLst>
                    <a:gd name="T0" fmla="*/ 7 w 21"/>
                    <a:gd name="T1" fmla="*/ 0 h 60"/>
                    <a:gd name="T2" fmla="*/ 7 w 21"/>
                    <a:gd name="T3" fmla="*/ 0 h 60"/>
                    <a:gd name="T4" fmla="*/ 21 w 21"/>
                    <a:gd name="T5" fmla="*/ 8 h 60"/>
                    <a:gd name="T6" fmla="*/ 21 w 21"/>
                    <a:gd name="T7" fmla="*/ 8 h 60"/>
                    <a:gd name="T8" fmla="*/ 0 w 21"/>
                    <a:gd name="T9" fmla="*/ 60 h 60"/>
                    <a:gd name="T10" fmla="*/ 7 w 21"/>
                    <a:gd name="T11" fmla="*/ 0 h 60"/>
                    <a:gd name="T12" fmla="*/ 7 w 21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60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21" y="8"/>
                      </a:lnTo>
                      <a:lnTo>
                        <a:pt x="21" y="8"/>
                      </a:lnTo>
                      <a:lnTo>
                        <a:pt x="0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" name="Freeform 2138"/>
                <p:cNvSpPr>
                  <a:spLocks/>
                </p:cNvSpPr>
                <p:nvPr/>
              </p:nvSpPr>
              <p:spPr bwMode="auto">
                <a:xfrm>
                  <a:off x="2815" y="3805"/>
                  <a:ext cx="11" cy="30"/>
                </a:xfrm>
                <a:custGeom>
                  <a:avLst/>
                  <a:gdLst>
                    <a:gd name="T0" fmla="*/ 7 w 21"/>
                    <a:gd name="T1" fmla="*/ 0 h 60"/>
                    <a:gd name="T2" fmla="*/ 7 w 21"/>
                    <a:gd name="T3" fmla="*/ 0 h 60"/>
                    <a:gd name="T4" fmla="*/ 21 w 21"/>
                    <a:gd name="T5" fmla="*/ 8 h 60"/>
                    <a:gd name="T6" fmla="*/ 21 w 21"/>
                    <a:gd name="T7" fmla="*/ 8 h 60"/>
                    <a:gd name="T8" fmla="*/ 0 w 21"/>
                    <a:gd name="T9" fmla="*/ 60 h 60"/>
                    <a:gd name="T10" fmla="*/ 7 w 21"/>
                    <a:gd name="T11" fmla="*/ 0 h 60"/>
                    <a:gd name="T12" fmla="*/ 7 w 21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60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21" y="8"/>
                      </a:lnTo>
                      <a:lnTo>
                        <a:pt x="21" y="8"/>
                      </a:lnTo>
                      <a:lnTo>
                        <a:pt x="0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" name="Freeform 2139"/>
                <p:cNvSpPr>
                  <a:spLocks/>
                </p:cNvSpPr>
                <p:nvPr/>
              </p:nvSpPr>
              <p:spPr bwMode="auto">
                <a:xfrm>
                  <a:off x="2955" y="3869"/>
                  <a:ext cx="11" cy="26"/>
                </a:xfrm>
                <a:custGeom>
                  <a:avLst/>
                  <a:gdLst>
                    <a:gd name="T0" fmla="*/ 22 w 22"/>
                    <a:gd name="T1" fmla="*/ 0 h 52"/>
                    <a:gd name="T2" fmla="*/ 22 w 22"/>
                    <a:gd name="T3" fmla="*/ 0 h 52"/>
                    <a:gd name="T4" fmla="*/ 15 w 22"/>
                    <a:gd name="T5" fmla="*/ 52 h 52"/>
                    <a:gd name="T6" fmla="*/ 15 w 22"/>
                    <a:gd name="T7" fmla="*/ 52 h 52"/>
                    <a:gd name="T8" fmla="*/ 0 w 22"/>
                    <a:gd name="T9" fmla="*/ 45 h 52"/>
                    <a:gd name="T10" fmla="*/ 22 w 22"/>
                    <a:gd name="T11" fmla="*/ 0 h 52"/>
                    <a:gd name="T12" fmla="*/ 22 w 22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45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2140"/>
                <p:cNvSpPr>
                  <a:spLocks/>
                </p:cNvSpPr>
                <p:nvPr/>
              </p:nvSpPr>
              <p:spPr bwMode="auto">
                <a:xfrm>
                  <a:off x="2955" y="3869"/>
                  <a:ext cx="11" cy="26"/>
                </a:xfrm>
                <a:custGeom>
                  <a:avLst/>
                  <a:gdLst>
                    <a:gd name="T0" fmla="*/ 22 w 22"/>
                    <a:gd name="T1" fmla="*/ 0 h 52"/>
                    <a:gd name="T2" fmla="*/ 22 w 22"/>
                    <a:gd name="T3" fmla="*/ 0 h 52"/>
                    <a:gd name="T4" fmla="*/ 15 w 22"/>
                    <a:gd name="T5" fmla="*/ 52 h 52"/>
                    <a:gd name="T6" fmla="*/ 15 w 22"/>
                    <a:gd name="T7" fmla="*/ 52 h 52"/>
                    <a:gd name="T8" fmla="*/ 0 w 22"/>
                    <a:gd name="T9" fmla="*/ 45 h 52"/>
                    <a:gd name="T10" fmla="*/ 22 w 22"/>
                    <a:gd name="T11" fmla="*/ 0 h 52"/>
                    <a:gd name="T12" fmla="*/ 22 w 22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45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2141"/>
                <p:cNvSpPr>
                  <a:spLocks/>
                </p:cNvSpPr>
                <p:nvPr/>
              </p:nvSpPr>
              <p:spPr bwMode="auto">
                <a:xfrm>
                  <a:off x="2963" y="3869"/>
                  <a:ext cx="11" cy="26"/>
                </a:xfrm>
                <a:custGeom>
                  <a:avLst/>
                  <a:gdLst>
                    <a:gd name="T0" fmla="*/ 7 w 22"/>
                    <a:gd name="T1" fmla="*/ 0 h 52"/>
                    <a:gd name="T2" fmla="*/ 7 w 22"/>
                    <a:gd name="T3" fmla="*/ 0 h 52"/>
                    <a:gd name="T4" fmla="*/ 22 w 22"/>
                    <a:gd name="T5" fmla="*/ 0 h 52"/>
                    <a:gd name="T6" fmla="*/ 22 w 22"/>
                    <a:gd name="T7" fmla="*/ 0 h 52"/>
                    <a:gd name="T8" fmla="*/ 0 w 22"/>
                    <a:gd name="T9" fmla="*/ 52 h 52"/>
                    <a:gd name="T10" fmla="*/ 7 w 22"/>
                    <a:gd name="T11" fmla="*/ 0 h 52"/>
                    <a:gd name="T12" fmla="*/ 7 w 22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52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2142"/>
                <p:cNvSpPr>
                  <a:spLocks/>
                </p:cNvSpPr>
                <p:nvPr/>
              </p:nvSpPr>
              <p:spPr bwMode="auto">
                <a:xfrm>
                  <a:off x="2963" y="3869"/>
                  <a:ext cx="11" cy="26"/>
                </a:xfrm>
                <a:custGeom>
                  <a:avLst/>
                  <a:gdLst>
                    <a:gd name="T0" fmla="*/ 7 w 22"/>
                    <a:gd name="T1" fmla="*/ 0 h 52"/>
                    <a:gd name="T2" fmla="*/ 7 w 22"/>
                    <a:gd name="T3" fmla="*/ 0 h 52"/>
                    <a:gd name="T4" fmla="*/ 22 w 22"/>
                    <a:gd name="T5" fmla="*/ 0 h 52"/>
                    <a:gd name="T6" fmla="*/ 22 w 22"/>
                    <a:gd name="T7" fmla="*/ 0 h 52"/>
                    <a:gd name="T8" fmla="*/ 0 w 22"/>
                    <a:gd name="T9" fmla="*/ 52 h 52"/>
                    <a:gd name="T10" fmla="*/ 7 w 22"/>
                    <a:gd name="T11" fmla="*/ 0 h 52"/>
                    <a:gd name="T12" fmla="*/ 7 w 22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52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4" name="Freeform 2143"/>
                <p:cNvSpPr>
                  <a:spLocks/>
                </p:cNvSpPr>
                <p:nvPr/>
              </p:nvSpPr>
              <p:spPr bwMode="auto">
                <a:xfrm>
                  <a:off x="2974" y="3877"/>
                  <a:ext cx="7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37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7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2144"/>
                <p:cNvSpPr>
                  <a:spLocks/>
                </p:cNvSpPr>
                <p:nvPr/>
              </p:nvSpPr>
              <p:spPr bwMode="auto">
                <a:xfrm>
                  <a:off x="2974" y="3877"/>
                  <a:ext cx="7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37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7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2145"/>
                <p:cNvSpPr>
                  <a:spLocks/>
                </p:cNvSpPr>
                <p:nvPr/>
              </p:nvSpPr>
              <p:spPr bwMode="auto">
                <a:xfrm>
                  <a:off x="2974" y="3877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0 h 45"/>
                    <a:gd name="T6" fmla="*/ 22 w 22"/>
                    <a:gd name="T7" fmla="*/ 0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2146"/>
                <p:cNvSpPr>
                  <a:spLocks/>
                </p:cNvSpPr>
                <p:nvPr/>
              </p:nvSpPr>
              <p:spPr bwMode="auto">
                <a:xfrm>
                  <a:off x="2974" y="3877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0 h 45"/>
                    <a:gd name="T6" fmla="*/ 22 w 22"/>
                    <a:gd name="T7" fmla="*/ 0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8" name="Freeform 2147"/>
                <p:cNvSpPr>
                  <a:spLocks/>
                </p:cNvSpPr>
                <p:nvPr/>
              </p:nvSpPr>
              <p:spPr bwMode="auto">
                <a:xfrm>
                  <a:off x="2974" y="3877"/>
                  <a:ext cx="7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37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7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2148"/>
                <p:cNvSpPr>
                  <a:spLocks/>
                </p:cNvSpPr>
                <p:nvPr/>
              </p:nvSpPr>
              <p:spPr bwMode="auto">
                <a:xfrm>
                  <a:off x="2974" y="3877"/>
                  <a:ext cx="7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37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7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2149"/>
                <p:cNvSpPr>
                  <a:spLocks/>
                </p:cNvSpPr>
                <p:nvPr/>
              </p:nvSpPr>
              <p:spPr bwMode="auto">
                <a:xfrm>
                  <a:off x="2974" y="3877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0 h 45"/>
                    <a:gd name="T6" fmla="*/ 22 w 22"/>
                    <a:gd name="T7" fmla="*/ 0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2150"/>
                <p:cNvSpPr>
                  <a:spLocks/>
                </p:cNvSpPr>
                <p:nvPr/>
              </p:nvSpPr>
              <p:spPr bwMode="auto">
                <a:xfrm>
                  <a:off x="2974" y="3877"/>
                  <a:ext cx="11" cy="23"/>
                </a:xfrm>
                <a:custGeom>
                  <a:avLst/>
                  <a:gdLst>
                    <a:gd name="T0" fmla="*/ 15 w 22"/>
                    <a:gd name="T1" fmla="*/ 0 h 45"/>
                    <a:gd name="T2" fmla="*/ 15 w 22"/>
                    <a:gd name="T3" fmla="*/ 0 h 45"/>
                    <a:gd name="T4" fmla="*/ 22 w 22"/>
                    <a:gd name="T5" fmla="*/ 0 h 45"/>
                    <a:gd name="T6" fmla="*/ 22 w 22"/>
                    <a:gd name="T7" fmla="*/ 0 h 45"/>
                    <a:gd name="T8" fmla="*/ 0 w 22"/>
                    <a:gd name="T9" fmla="*/ 45 h 45"/>
                    <a:gd name="T10" fmla="*/ 15 w 22"/>
                    <a:gd name="T11" fmla="*/ 0 h 45"/>
                    <a:gd name="T12" fmla="*/ 15 w 22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2" name="Freeform 2151"/>
                <p:cNvSpPr>
                  <a:spLocks/>
                </p:cNvSpPr>
                <p:nvPr/>
              </p:nvSpPr>
              <p:spPr bwMode="auto">
                <a:xfrm>
                  <a:off x="2981" y="3877"/>
                  <a:ext cx="19" cy="34"/>
                </a:xfrm>
                <a:custGeom>
                  <a:avLst/>
                  <a:gdLst>
                    <a:gd name="T0" fmla="*/ 22 w 36"/>
                    <a:gd name="T1" fmla="*/ 0 h 67"/>
                    <a:gd name="T2" fmla="*/ 22 w 36"/>
                    <a:gd name="T3" fmla="*/ 0 h 67"/>
                    <a:gd name="T4" fmla="*/ 36 w 36"/>
                    <a:gd name="T5" fmla="*/ 67 h 67"/>
                    <a:gd name="T6" fmla="*/ 36 w 36"/>
                    <a:gd name="T7" fmla="*/ 67 h 67"/>
                    <a:gd name="T8" fmla="*/ 0 w 36"/>
                    <a:gd name="T9" fmla="*/ 52 h 67"/>
                    <a:gd name="T10" fmla="*/ 22 w 36"/>
                    <a:gd name="T11" fmla="*/ 0 h 67"/>
                    <a:gd name="T12" fmla="*/ 22 w 36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0" y="52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2152"/>
                <p:cNvSpPr>
                  <a:spLocks/>
                </p:cNvSpPr>
                <p:nvPr/>
              </p:nvSpPr>
              <p:spPr bwMode="auto">
                <a:xfrm>
                  <a:off x="2981" y="3877"/>
                  <a:ext cx="19" cy="34"/>
                </a:xfrm>
                <a:custGeom>
                  <a:avLst/>
                  <a:gdLst>
                    <a:gd name="T0" fmla="*/ 22 w 36"/>
                    <a:gd name="T1" fmla="*/ 0 h 67"/>
                    <a:gd name="T2" fmla="*/ 22 w 36"/>
                    <a:gd name="T3" fmla="*/ 0 h 67"/>
                    <a:gd name="T4" fmla="*/ 36 w 36"/>
                    <a:gd name="T5" fmla="*/ 67 h 67"/>
                    <a:gd name="T6" fmla="*/ 36 w 36"/>
                    <a:gd name="T7" fmla="*/ 67 h 67"/>
                    <a:gd name="T8" fmla="*/ 0 w 36"/>
                    <a:gd name="T9" fmla="*/ 52 h 67"/>
                    <a:gd name="T10" fmla="*/ 22 w 36"/>
                    <a:gd name="T11" fmla="*/ 0 h 67"/>
                    <a:gd name="T12" fmla="*/ 22 w 36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0" y="52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2153"/>
                <p:cNvSpPr>
                  <a:spLocks/>
                </p:cNvSpPr>
                <p:nvPr/>
              </p:nvSpPr>
              <p:spPr bwMode="auto">
                <a:xfrm>
                  <a:off x="2992" y="3877"/>
                  <a:ext cx="19" cy="34"/>
                </a:xfrm>
                <a:custGeom>
                  <a:avLst/>
                  <a:gdLst>
                    <a:gd name="T0" fmla="*/ 0 w 36"/>
                    <a:gd name="T1" fmla="*/ 0 h 67"/>
                    <a:gd name="T2" fmla="*/ 0 w 36"/>
                    <a:gd name="T3" fmla="*/ 0 h 67"/>
                    <a:gd name="T4" fmla="*/ 36 w 36"/>
                    <a:gd name="T5" fmla="*/ 15 h 67"/>
                    <a:gd name="T6" fmla="*/ 36 w 36"/>
                    <a:gd name="T7" fmla="*/ 15 h 67"/>
                    <a:gd name="T8" fmla="*/ 14 w 36"/>
                    <a:gd name="T9" fmla="*/ 67 h 67"/>
                    <a:gd name="T10" fmla="*/ 0 w 36"/>
                    <a:gd name="T11" fmla="*/ 0 h 67"/>
                    <a:gd name="T12" fmla="*/ 0 w 36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6" y="15"/>
                      </a:lnTo>
                      <a:lnTo>
                        <a:pt x="36" y="15"/>
                      </a:lnTo>
                      <a:lnTo>
                        <a:pt x="14" y="6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2154"/>
                <p:cNvSpPr>
                  <a:spLocks/>
                </p:cNvSpPr>
                <p:nvPr/>
              </p:nvSpPr>
              <p:spPr bwMode="auto">
                <a:xfrm>
                  <a:off x="2992" y="3877"/>
                  <a:ext cx="19" cy="34"/>
                </a:xfrm>
                <a:custGeom>
                  <a:avLst/>
                  <a:gdLst>
                    <a:gd name="T0" fmla="*/ 0 w 36"/>
                    <a:gd name="T1" fmla="*/ 0 h 67"/>
                    <a:gd name="T2" fmla="*/ 0 w 36"/>
                    <a:gd name="T3" fmla="*/ 0 h 67"/>
                    <a:gd name="T4" fmla="*/ 36 w 36"/>
                    <a:gd name="T5" fmla="*/ 15 h 67"/>
                    <a:gd name="T6" fmla="*/ 36 w 36"/>
                    <a:gd name="T7" fmla="*/ 15 h 67"/>
                    <a:gd name="T8" fmla="*/ 14 w 36"/>
                    <a:gd name="T9" fmla="*/ 67 h 67"/>
                    <a:gd name="T10" fmla="*/ 0 w 36"/>
                    <a:gd name="T11" fmla="*/ 0 h 67"/>
                    <a:gd name="T12" fmla="*/ 0 w 36"/>
                    <a:gd name="T13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6" y="15"/>
                      </a:lnTo>
                      <a:lnTo>
                        <a:pt x="36" y="15"/>
                      </a:lnTo>
                      <a:lnTo>
                        <a:pt x="14" y="6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6" name="Freeform 2155"/>
                <p:cNvSpPr>
                  <a:spLocks/>
                </p:cNvSpPr>
                <p:nvPr/>
              </p:nvSpPr>
              <p:spPr bwMode="auto">
                <a:xfrm>
                  <a:off x="3014" y="3892"/>
                  <a:ext cx="8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45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2156"/>
                <p:cNvSpPr>
                  <a:spLocks/>
                </p:cNvSpPr>
                <p:nvPr/>
              </p:nvSpPr>
              <p:spPr bwMode="auto">
                <a:xfrm>
                  <a:off x="3014" y="3892"/>
                  <a:ext cx="8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45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2157"/>
                <p:cNvSpPr>
                  <a:spLocks/>
                </p:cNvSpPr>
                <p:nvPr/>
              </p:nvSpPr>
              <p:spPr bwMode="auto">
                <a:xfrm>
                  <a:off x="3014" y="3892"/>
                  <a:ext cx="12" cy="23"/>
                </a:xfrm>
                <a:custGeom>
                  <a:avLst/>
                  <a:gdLst>
                    <a:gd name="T0" fmla="*/ 15 w 23"/>
                    <a:gd name="T1" fmla="*/ 0 h 45"/>
                    <a:gd name="T2" fmla="*/ 15 w 23"/>
                    <a:gd name="T3" fmla="*/ 0 h 45"/>
                    <a:gd name="T4" fmla="*/ 23 w 23"/>
                    <a:gd name="T5" fmla="*/ 7 h 45"/>
                    <a:gd name="T6" fmla="*/ 23 w 23"/>
                    <a:gd name="T7" fmla="*/ 7 h 45"/>
                    <a:gd name="T8" fmla="*/ 0 w 23"/>
                    <a:gd name="T9" fmla="*/ 45 h 45"/>
                    <a:gd name="T10" fmla="*/ 15 w 23"/>
                    <a:gd name="T11" fmla="*/ 0 h 45"/>
                    <a:gd name="T12" fmla="*/ 15 w 23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3" y="7"/>
                      </a:lnTo>
                      <a:lnTo>
                        <a:pt x="23" y="7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2158"/>
                <p:cNvSpPr>
                  <a:spLocks/>
                </p:cNvSpPr>
                <p:nvPr/>
              </p:nvSpPr>
              <p:spPr bwMode="auto">
                <a:xfrm>
                  <a:off x="3014" y="3892"/>
                  <a:ext cx="12" cy="23"/>
                </a:xfrm>
                <a:custGeom>
                  <a:avLst/>
                  <a:gdLst>
                    <a:gd name="T0" fmla="*/ 15 w 23"/>
                    <a:gd name="T1" fmla="*/ 0 h 45"/>
                    <a:gd name="T2" fmla="*/ 15 w 23"/>
                    <a:gd name="T3" fmla="*/ 0 h 45"/>
                    <a:gd name="T4" fmla="*/ 23 w 23"/>
                    <a:gd name="T5" fmla="*/ 7 h 45"/>
                    <a:gd name="T6" fmla="*/ 23 w 23"/>
                    <a:gd name="T7" fmla="*/ 7 h 45"/>
                    <a:gd name="T8" fmla="*/ 0 w 23"/>
                    <a:gd name="T9" fmla="*/ 45 h 45"/>
                    <a:gd name="T10" fmla="*/ 15 w 23"/>
                    <a:gd name="T11" fmla="*/ 0 h 45"/>
                    <a:gd name="T12" fmla="*/ 15 w 23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3" y="7"/>
                      </a:lnTo>
                      <a:lnTo>
                        <a:pt x="23" y="7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0" name="Freeform 2159"/>
                <p:cNvSpPr>
                  <a:spLocks/>
                </p:cNvSpPr>
                <p:nvPr/>
              </p:nvSpPr>
              <p:spPr bwMode="auto">
                <a:xfrm>
                  <a:off x="3014" y="3892"/>
                  <a:ext cx="8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45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2160"/>
                <p:cNvSpPr>
                  <a:spLocks/>
                </p:cNvSpPr>
                <p:nvPr/>
              </p:nvSpPr>
              <p:spPr bwMode="auto">
                <a:xfrm>
                  <a:off x="3014" y="3892"/>
                  <a:ext cx="8" cy="23"/>
                </a:xfrm>
                <a:custGeom>
                  <a:avLst/>
                  <a:gdLst>
                    <a:gd name="T0" fmla="*/ 15 w 15"/>
                    <a:gd name="T1" fmla="*/ 0 h 45"/>
                    <a:gd name="T2" fmla="*/ 15 w 15"/>
                    <a:gd name="T3" fmla="*/ 0 h 45"/>
                    <a:gd name="T4" fmla="*/ 0 w 15"/>
                    <a:gd name="T5" fmla="*/ 45 h 45"/>
                    <a:gd name="T6" fmla="*/ 0 w 15"/>
                    <a:gd name="T7" fmla="*/ 45 h 45"/>
                    <a:gd name="T8" fmla="*/ 0 w 15"/>
                    <a:gd name="T9" fmla="*/ 45 h 45"/>
                    <a:gd name="T10" fmla="*/ 15 w 15"/>
                    <a:gd name="T11" fmla="*/ 0 h 45"/>
                    <a:gd name="T12" fmla="*/ 15 w 15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2161"/>
                <p:cNvSpPr>
                  <a:spLocks/>
                </p:cNvSpPr>
                <p:nvPr/>
              </p:nvSpPr>
              <p:spPr bwMode="auto">
                <a:xfrm>
                  <a:off x="3014" y="3892"/>
                  <a:ext cx="12" cy="23"/>
                </a:xfrm>
                <a:custGeom>
                  <a:avLst/>
                  <a:gdLst>
                    <a:gd name="T0" fmla="*/ 15 w 23"/>
                    <a:gd name="T1" fmla="*/ 0 h 45"/>
                    <a:gd name="T2" fmla="*/ 15 w 23"/>
                    <a:gd name="T3" fmla="*/ 0 h 45"/>
                    <a:gd name="T4" fmla="*/ 23 w 23"/>
                    <a:gd name="T5" fmla="*/ 7 h 45"/>
                    <a:gd name="T6" fmla="*/ 23 w 23"/>
                    <a:gd name="T7" fmla="*/ 7 h 45"/>
                    <a:gd name="T8" fmla="*/ 0 w 23"/>
                    <a:gd name="T9" fmla="*/ 45 h 45"/>
                    <a:gd name="T10" fmla="*/ 15 w 23"/>
                    <a:gd name="T11" fmla="*/ 0 h 45"/>
                    <a:gd name="T12" fmla="*/ 15 w 23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3" y="7"/>
                      </a:lnTo>
                      <a:lnTo>
                        <a:pt x="23" y="7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2162"/>
                <p:cNvSpPr>
                  <a:spLocks/>
                </p:cNvSpPr>
                <p:nvPr/>
              </p:nvSpPr>
              <p:spPr bwMode="auto">
                <a:xfrm>
                  <a:off x="3014" y="3892"/>
                  <a:ext cx="12" cy="23"/>
                </a:xfrm>
                <a:custGeom>
                  <a:avLst/>
                  <a:gdLst>
                    <a:gd name="T0" fmla="*/ 15 w 23"/>
                    <a:gd name="T1" fmla="*/ 0 h 45"/>
                    <a:gd name="T2" fmla="*/ 15 w 23"/>
                    <a:gd name="T3" fmla="*/ 0 h 45"/>
                    <a:gd name="T4" fmla="*/ 23 w 23"/>
                    <a:gd name="T5" fmla="*/ 7 h 45"/>
                    <a:gd name="T6" fmla="*/ 23 w 23"/>
                    <a:gd name="T7" fmla="*/ 7 h 45"/>
                    <a:gd name="T8" fmla="*/ 0 w 23"/>
                    <a:gd name="T9" fmla="*/ 45 h 45"/>
                    <a:gd name="T10" fmla="*/ 15 w 23"/>
                    <a:gd name="T11" fmla="*/ 0 h 45"/>
                    <a:gd name="T12" fmla="*/ 15 w 23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3" y="7"/>
                      </a:lnTo>
                      <a:lnTo>
                        <a:pt x="23" y="7"/>
                      </a:lnTo>
                      <a:lnTo>
                        <a:pt x="0" y="45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4" name="Freeform 2163"/>
                <p:cNvSpPr>
                  <a:spLocks/>
                </p:cNvSpPr>
                <p:nvPr/>
              </p:nvSpPr>
              <p:spPr bwMode="auto">
                <a:xfrm>
                  <a:off x="3018" y="3877"/>
                  <a:ext cx="45" cy="64"/>
                </a:xfrm>
                <a:custGeom>
                  <a:avLst/>
                  <a:gdLst>
                    <a:gd name="T0" fmla="*/ 0 w 88"/>
                    <a:gd name="T1" fmla="*/ 127 h 127"/>
                    <a:gd name="T2" fmla="*/ 0 w 88"/>
                    <a:gd name="T3" fmla="*/ 127 h 127"/>
                    <a:gd name="T4" fmla="*/ 88 w 88"/>
                    <a:gd name="T5" fmla="*/ 15 h 127"/>
                    <a:gd name="T6" fmla="*/ 88 w 88"/>
                    <a:gd name="T7" fmla="*/ 15 h 127"/>
                    <a:gd name="T8" fmla="*/ 44 w 88"/>
                    <a:gd name="T9" fmla="*/ 0 h 127"/>
                    <a:gd name="T10" fmla="*/ 0 w 88"/>
                    <a:gd name="T11" fmla="*/ 127 h 127"/>
                    <a:gd name="T12" fmla="*/ 0 w 88"/>
                    <a:gd name="T13" fmla="*/ 12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27">
                      <a:moveTo>
                        <a:pt x="0" y="127"/>
                      </a:moveTo>
                      <a:lnTo>
                        <a:pt x="0" y="127"/>
                      </a:lnTo>
                      <a:lnTo>
                        <a:pt x="88" y="15"/>
                      </a:lnTo>
                      <a:lnTo>
                        <a:pt x="88" y="15"/>
                      </a:lnTo>
                      <a:lnTo>
                        <a:pt x="44" y="0"/>
                      </a:lnTo>
                      <a:lnTo>
                        <a:pt x="0" y="127"/>
                      </a:lnTo>
                      <a:lnTo>
                        <a:pt x="0" y="12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5" name="Freeform 2164"/>
                <p:cNvSpPr>
                  <a:spLocks/>
                </p:cNvSpPr>
                <p:nvPr/>
              </p:nvSpPr>
              <p:spPr bwMode="auto">
                <a:xfrm>
                  <a:off x="3018" y="3877"/>
                  <a:ext cx="45" cy="64"/>
                </a:xfrm>
                <a:custGeom>
                  <a:avLst/>
                  <a:gdLst>
                    <a:gd name="T0" fmla="*/ 0 w 88"/>
                    <a:gd name="T1" fmla="*/ 127 h 127"/>
                    <a:gd name="T2" fmla="*/ 0 w 88"/>
                    <a:gd name="T3" fmla="*/ 127 h 127"/>
                    <a:gd name="T4" fmla="*/ 88 w 88"/>
                    <a:gd name="T5" fmla="*/ 15 h 127"/>
                    <a:gd name="T6" fmla="*/ 88 w 88"/>
                    <a:gd name="T7" fmla="*/ 15 h 127"/>
                    <a:gd name="T8" fmla="*/ 44 w 88"/>
                    <a:gd name="T9" fmla="*/ 0 h 127"/>
                    <a:gd name="T10" fmla="*/ 0 w 88"/>
                    <a:gd name="T11" fmla="*/ 127 h 127"/>
                    <a:gd name="T12" fmla="*/ 0 w 88"/>
                    <a:gd name="T13" fmla="*/ 12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27">
                      <a:moveTo>
                        <a:pt x="0" y="127"/>
                      </a:moveTo>
                      <a:lnTo>
                        <a:pt x="0" y="127"/>
                      </a:lnTo>
                      <a:lnTo>
                        <a:pt x="88" y="15"/>
                      </a:lnTo>
                      <a:lnTo>
                        <a:pt x="88" y="15"/>
                      </a:lnTo>
                      <a:lnTo>
                        <a:pt x="44" y="0"/>
                      </a:lnTo>
                      <a:lnTo>
                        <a:pt x="0" y="127"/>
                      </a:lnTo>
                      <a:lnTo>
                        <a:pt x="0" y="12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6" name="Freeform 2165"/>
                <p:cNvSpPr>
                  <a:spLocks/>
                </p:cNvSpPr>
                <p:nvPr/>
              </p:nvSpPr>
              <p:spPr bwMode="auto">
                <a:xfrm>
                  <a:off x="3018" y="3884"/>
                  <a:ext cx="45" cy="65"/>
                </a:xfrm>
                <a:custGeom>
                  <a:avLst/>
                  <a:gdLst>
                    <a:gd name="T0" fmla="*/ 0 w 88"/>
                    <a:gd name="T1" fmla="*/ 112 h 127"/>
                    <a:gd name="T2" fmla="*/ 0 w 88"/>
                    <a:gd name="T3" fmla="*/ 112 h 127"/>
                    <a:gd name="T4" fmla="*/ 44 w 88"/>
                    <a:gd name="T5" fmla="*/ 127 h 127"/>
                    <a:gd name="T6" fmla="*/ 44 w 88"/>
                    <a:gd name="T7" fmla="*/ 127 h 127"/>
                    <a:gd name="T8" fmla="*/ 88 w 88"/>
                    <a:gd name="T9" fmla="*/ 0 h 127"/>
                    <a:gd name="T10" fmla="*/ 0 w 88"/>
                    <a:gd name="T11" fmla="*/ 112 h 127"/>
                    <a:gd name="T12" fmla="*/ 0 w 88"/>
                    <a:gd name="T13" fmla="*/ 112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27">
                      <a:moveTo>
                        <a:pt x="0" y="112"/>
                      </a:moveTo>
                      <a:lnTo>
                        <a:pt x="0" y="112"/>
                      </a:lnTo>
                      <a:lnTo>
                        <a:pt x="44" y="127"/>
                      </a:lnTo>
                      <a:lnTo>
                        <a:pt x="44" y="127"/>
                      </a:lnTo>
                      <a:lnTo>
                        <a:pt x="88" y="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7" name="Freeform 2166"/>
                <p:cNvSpPr>
                  <a:spLocks/>
                </p:cNvSpPr>
                <p:nvPr/>
              </p:nvSpPr>
              <p:spPr bwMode="auto">
                <a:xfrm>
                  <a:off x="3018" y="3884"/>
                  <a:ext cx="45" cy="65"/>
                </a:xfrm>
                <a:custGeom>
                  <a:avLst/>
                  <a:gdLst>
                    <a:gd name="T0" fmla="*/ 0 w 88"/>
                    <a:gd name="T1" fmla="*/ 112 h 127"/>
                    <a:gd name="T2" fmla="*/ 0 w 88"/>
                    <a:gd name="T3" fmla="*/ 112 h 127"/>
                    <a:gd name="T4" fmla="*/ 44 w 88"/>
                    <a:gd name="T5" fmla="*/ 127 h 127"/>
                    <a:gd name="T6" fmla="*/ 44 w 88"/>
                    <a:gd name="T7" fmla="*/ 127 h 127"/>
                    <a:gd name="T8" fmla="*/ 88 w 88"/>
                    <a:gd name="T9" fmla="*/ 0 h 127"/>
                    <a:gd name="T10" fmla="*/ 0 w 88"/>
                    <a:gd name="T11" fmla="*/ 112 h 127"/>
                    <a:gd name="T12" fmla="*/ 0 w 88"/>
                    <a:gd name="T13" fmla="*/ 112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127">
                      <a:moveTo>
                        <a:pt x="0" y="112"/>
                      </a:moveTo>
                      <a:lnTo>
                        <a:pt x="0" y="112"/>
                      </a:lnTo>
                      <a:lnTo>
                        <a:pt x="44" y="127"/>
                      </a:lnTo>
                      <a:lnTo>
                        <a:pt x="44" y="127"/>
                      </a:lnTo>
                      <a:lnTo>
                        <a:pt x="88" y="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8" name="Freeform 2167"/>
                <p:cNvSpPr>
                  <a:spLocks/>
                </p:cNvSpPr>
                <p:nvPr/>
              </p:nvSpPr>
              <p:spPr bwMode="auto">
                <a:xfrm>
                  <a:off x="3040" y="3884"/>
                  <a:ext cx="44" cy="65"/>
                </a:xfrm>
                <a:custGeom>
                  <a:avLst/>
                  <a:gdLst>
                    <a:gd name="T0" fmla="*/ 0 w 87"/>
                    <a:gd name="T1" fmla="*/ 127 h 127"/>
                    <a:gd name="T2" fmla="*/ 0 w 87"/>
                    <a:gd name="T3" fmla="*/ 127 h 127"/>
                    <a:gd name="T4" fmla="*/ 87 w 87"/>
                    <a:gd name="T5" fmla="*/ 8 h 127"/>
                    <a:gd name="T6" fmla="*/ 87 w 87"/>
                    <a:gd name="T7" fmla="*/ 8 h 127"/>
                    <a:gd name="T8" fmla="*/ 44 w 87"/>
                    <a:gd name="T9" fmla="*/ 0 h 127"/>
                    <a:gd name="T10" fmla="*/ 0 w 87"/>
                    <a:gd name="T11" fmla="*/ 127 h 127"/>
                    <a:gd name="T12" fmla="*/ 0 w 87"/>
                    <a:gd name="T13" fmla="*/ 12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" h="127">
                      <a:moveTo>
                        <a:pt x="0" y="127"/>
                      </a:moveTo>
                      <a:lnTo>
                        <a:pt x="0" y="127"/>
                      </a:lnTo>
                      <a:lnTo>
                        <a:pt x="87" y="8"/>
                      </a:lnTo>
                      <a:lnTo>
                        <a:pt x="87" y="8"/>
                      </a:lnTo>
                      <a:lnTo>
                        <a:pt x="44" y="0"/>
                      </a:lnTo>
                      <a:lnTo>
                        <a:pt x="0" y="127"/>
                      </a:lnTo>
                      <a:lnTo>
                        <a:pt x="0" y="12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9" name="Freeform 2168"/>
                <p:cNvSpPr>
                  <a:spLocks/>
                </p:cNvSpPr>
                <p:nvPr/>
              </p:nvSpPr>
              <p:spPr bwMode="auto">
                <a:xfrm>
                  <a:off x="3040" y="3884"/>
                  <a:ext cx="44" cy="65"/>
                </a:xfrm>
                <a:custGeom>
                  <a:avLst/>
                  <a:gdLst>
                    <a:gd name="T0" fmla="*/ 0 w 87"/>
                    <a:gd name="T1" fmla="*/ 127 h 127"/>
                    <a:gd name="T2" fmla="*/ 0 w 87"/>
                    <a:gd name="T3" fmla="*/ 127 h 127"/>
                    <a:gd name="T4" fmla="*/ 87 w 87"/>
                    <a:gd name="T5" fmla="*/ 8 h 127"/>
                    <a:gd name="T6" fmla="*/ 87 w 87"/>
                    <a:gd name="T7" fmla="*/ 8 h 127"/>
                    <a:gd name="T8" fmla="*/ 44 w 87"/>
                    <a:gd name="T9" fmla="*/ 0 h 127"/>
                    <a:gd name="T10" fmla="*/ 0 w 87"/>
                    <a:gd name="T11" fmla="*/ 127 h 127"/>
                    <a:gd name="T12" fmla="*/ 0 w 87"/>
                    <a:gd name="T13" fmla="*/ 12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" h="127">
                      <a:moveTo>
                        <a:pt x="0" y="127"/>
                      </a:moveTo>
                      <a:lnTo>
                        <a:pt x="0" y="127"/>
                      </a:lnTo>
                      <a:lnTo>
                        <a:pt x="87" y="8"/>
                      </a:lnTo>
                      <a:lnTo>
                        <a:pt x="87" y="8"/>
                      </a:lnTo>
                      <a:lnTo>
                        <a:pt x="44" y="0"/>
                      </a:lnTo>
                      <a:lnTo>
                        <a:pt x="0" y="127"/>
                      </a:lnTo>
                      <a:lnTo>
                        <a:pt x="0" y="12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0" name="Freeform 2169"/>
                <p:cNvSpPr>
                  <a:spLocks/>
                </p:cNvSpPr>
                <p:nvPr/>
              </p:nvSpPr>
              <p:spPr bwMode="auto">
                <a:xfrm>
                  <a:off x="3040" y="3888"/>
                  <a:ext cx="44" cy="68"/>
                </a:xfrm>
                <a:custGeom>
                  <a:avLst/>
                  <a:gdLst>
                    <a:gd name="T0" fmla="*/ 0 w 87"/>
                    <a:gd name="T1" fmla="*/ 119 h 134"/>
                    <a:gd name="T2" fmla="*/ 0 w 87"/>
                    <a:gd name="T3" fmla="*/ 119 h 134"/>
                    <a:gd name="T4" fmla="*/ 51 w 87"/>
                    <a:gd name="T5" fmla="*/ 134 h 134"/>
                    <a:gd name="T6" fmla="*/ 51 w 87"/>
                    <a:gd name="T7" fmla="*/ 134 h 134"/>
                    <a:gd name="T8" fmla="*/ 87 w 87"/>
                    <a:gd name="T9" fmla="*/ 0 h 134"/>
                    <a:gd name="T10" fmla="*/ 0 w 87"/>
                    <a:gd name="T11" fmla="*/ 119 h 134"/>
                    <a:gd name="T12" fmla="*/ 0 w 87"/>
                    <a:gd name="T13" fmla="*/ 119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" h="134">
                      <a:moveTo>
                        <a:pt x="0" y="119"/>
                      </a:moveTo>
                      <a:lnTo>
                        <a:pt x="0" y="119"/>
                      </a:lnTo>
                      <a:lnTo>
                        <a:pt x="51" y="134"/>
                      </a:lnTo>
                      <a:lnTo>
                        <a:pt x="51" y="134"/>
                      </a:lnTo>
                      <a:lnTo>
                        <a:pt x="87" y="0"/>
                      </a:lnTo>
                      <a:lnTo>
                        <a:pt x="0" y="119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1" name="Freeform 2170"/>
                <p:cNvSpPr>
                  <a:spLocks/>
                </p:cNvSpPr>
                <p:nvPr/>
              </p:nvSpPr>
              <p:spPr bwMode="auto">
                <a:xfrm>
                  <a:off x="3040" y="3888"/>
                  <a:ext cx="44" cy="68"/>
                </a:xfrm>
                <a:custGeom>
                  <a:avLst/>
                  <a:gdLst>
                    <a:gd name="T0" fmla="*/ 0 w 87"/>
                    <a:gd name="T1" fmla="*/ 119 h 134"/>
                    <a:gd name="T2" fmla="*/ 0 w 87"/>
                    <a:gd name="T3" fmla="*/ 119 h 134"/>
                    <a:gd name="T4" fmla="*/ 51 w 87"/>
                    <a:gd name="T5" fmla="*/ 134 h 134"/>
                    <a:gd name="T6" fmla="*/ 51 w 87"/>
                    <a:gd name="T7" fmla="*/ 134 h 134"/>
                    <a:gd name="T8" fmla="*/ 87 w 87"/>
                    <a:gd name="T9" fmla="*/ 0 h 134"/>
                    <a:gd name="T10" fmla="*/ 0 w 87"/>
                    <a:gd name="T11" fmla="*/ 119 h 134"/>
                    <a:gd name="T12" fmla="*/ 0 w 87"/>
                    <a:gd name="T13" fmla="*/ 119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" h="134">
                      <a:moveTo>
                        <a:pt x="0" y="119"/>
                      </a:moveTo>
                      <a:lnTo>
                        <a:pt x="0" y="119"/>
                      </a:lnTo>
                      <a:lnTo>
                        <a:pt x="51" y="134"/>
                      </a:lnTo>
                      <a:lnTo>
                        <a:pt x="51" y="134"/>
                      </a:lnTo>
                      <a:lnTo>
                        <a:pt x="87" y="0"/>
                      </a:lnTo>
                      <a:lnTo>
                        <a:pt x="0" y="119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2" name="Freeform 2171"/>
                <p:cNvSpPr>
                  <a:spLocks/>
                </p:cNvSpPr>
                <p:nvPr/>
              </p:nvSpPr>
              <p:spPr bwMode="auto">
                <a:xfrm>
                  <a:off x="3081" y="3915"/>
                  <a:ext cx="3" cy="22"/>
                </a:xfrm>
                <a:custGeom>
                  <a:avLst/>
                  <a:gdLst>
                    <a:gd name="T0" fmla="*/ 7 w 7"/>
                    <a:gd name="T1" fmla="*/ 0 h 45"/>
                    <a:gd name="T2" fmla="*/ 7 w 7"/>
                    <a:gd name="T3" fmla="*/ 0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37 h 45"/>
                    <a:gd name="T10" fmla="*/ 7 w 7"/>
                    <a:gd name="T11" fmla="*/ 0 h 45"/>
                    <a:gd name="T12" fmla="*/ 7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37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3" name="Freeform 2172"/>
                <p:cNvSpPr>
                  <a:spLocks/>
                </p:cNvSpPr>
                <p:nvPr/>
              </p:nvSpPr>
              <p:spPr bwMode="auto">
                <a:xfrm>
                  <a:off x="3081" y="3915"/>
                  <a:ext cx="3" cy="22"/>
                </a:xfrm>
                <a:custGeom>
                  <a:avLst/>
                  <a:gdLst>
                    <a:gd name="T0" fmla="*/ 7 w 7"/>
                    <a:gd name="T1" fmla="*/ 0 h 45"/>
                    <a:gd name="T2" fmla="*/ 7 w 7"/>
                    <a:gd name="T3" fmla="*/ 0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37 h 45"/>
                    <a:gd name="T10" fmla="*/ 7 w 7"/>
                    <a:gd name="T11" fmla="*/ 0 h 45"/>
                    <a:gd name="T12" fmla="*/ 7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37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4" name="Freeform 2173"/>
                <p:cNvSpPr>
                  <a:spLocks/>
                </p:cNvSpPr>
                <p:nvPr/>
              </p:nvSpPr>
              <p:spPr bwMode="auto">
                <a:xfrm>
                  <a:off x="3084" y="3915"/>
                  <a:ext cx="4" cy="22"/>
                </a:xfrm>
                <a:custGeom>
                  <a:avLst/>
                  <a:gdLst>
                    <a:gd name="T0" fmla="*/ 0 w 8"/>
                    <a:gd name="T1" fmla="*/ 0 h 45"/>
                    <a:gd name="T2" fmla="*/ 0 w 8"/>
                    <a:gd name="T3" fmla="*/ 0 h 45"/>
                    <a:gd name="T4" fmla="*/ 8 w 8"/>
                    <a:gd name="T5" fmla="*/ 0 h 45"/>
                    <a:gd name="T6" fmla="*/ 8 w 8"/>
                    <a:gd name="T7" fmla="*/ 0 h 45"/>
                    <a:gd name="T8" fmla="*/ 0 w 8"/>
                    <a:gd name="T9" fmla="*/ 45 h 45"/>
                    <a:gd name="T10" fmla="*/ 0 w 8"/>
                    <a:gd name="T11" fmla="*/ 0 h 45"/>
                    <a:gd name="T12" fmla="*/ 0 w 8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5" name="Freeform 2174"/>
                <p:cNvSpPr>
                  <a:spLocks/>
                </p:cNvSpPr>
                <p:nvPr/>
              </p:nvSpPr>
              <p:spPr bwMode="auto">
                <a:xfrm>
                  <a:off x="3084" y="3915"/>
                  <a:ext cx="4" cy="22"/>
                </a:xfrm>
                <a:custGeom>
                  <a:avLst/>
                  <a:gdLst>
                    <a:gd name="T0" fmla="*/ 0 w 8"/>
                    <a:gd name="T1" fmla="*/ 0 h 45"/>
                    <a:gd name="T2" fmla="*/ 0 w 8"/>
                    <a:gd name="T3" fmla="*/ 0 h 45"/>
                    <a:gd name="T4" fmla="*/ 8 w 8"/>
                    <a:gd name="T5" fmla="*/ 0 h 45"/>
                    <a:gd name="T6" fmla="*/ 8 w 8"/>
                    <a:gd name="T7" fmla="*/ 0 h 45"/>
                    <a:gd name="T8" fmla="*/ 0 w 8"/>
                    <a:gd name="T9" fmla="*/ 45 h 45"/>
                    <a:gd name="T10" fmla="*/ 0 w 8"/>
                    <a:gd name="T11" fmla="*/ 0 h 45"/>
                    <a:gd name="T12" fmla="*/ 0 w 8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6" name="Freeform 2175"/>
                <p:cNvSpPr>
                  <a:spLocks/>
                </p:cNvSpPr>
                <p:nvPr/>
              </p:nvSpPr>
              <p:spPr bwMode="auto">
                <a:xfrm>
                  <a:off x="3081" y="3915"/>
                  <a:ext cx="3" cy="22"/>
                </a:xfrm>
                <a:custGeom>
                  <a:avLst/>
                  <a:gdLst>
                    <a:gd name="T0" fmla="*/ 7 w 7"/>
                    <a:gd name="T1" fmla="*/ 0 h 45"/>
                    <a:gd name="T2" fmla="*/ 7 w 7"/>
                    <a:gd name="T3" fmla="*/ 0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37 h 45"/>
                    <a:gd name="T10" fmla="*/ 7 w 7"/>
                    <a:gd name="T11" fmla="*/ 0 h 45"/>
                    <a:gd name="T12" fmla="*/ 7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37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7" name="Freeform 2176"/>
                <p:cNvSpPr>
                  <a:spLocks/>
                </p:cNvSpPr>
                <p:nvPr/>
              </p:nvSpPr>
              <p:spPr bwMode="auto">
                <a:xfrm>
                  <a:off x="3081" y="3915"/>
                  <a:ext cx="3" cy="22"/>
                </a:xfrm>
                <a:custGeom>
                  <a:avLst/>
                  <a:gdLst>
                    <a:gd name="T0" fmla="*/ 7 w 7"/>
                    <a:gd name="T1" fmla="*/ 0 h 45"/>
                    <a:gd name="T2" fmla="*/ 7 w 7"/>
                    <a:gd name="T3" fmla="*/ 0 h 45"/>
                    <a:gd name="T4" fmla="*/ 7 w 7"/>
                    <a:gd name="T5" fmla="*/ 45 h 45"/>
                    <a:gd name="T6" fmla="*/ 7 w 7"/>
                    <a:gd name="T7" fmla="*/ 45 h 45"/>
                    <a:gd name="T8" fmla="*/ 0 w 7"/>
                    <a:gd name="T9" fmla="*/ 37 h 45"/>
                    <a:gd name="T10" fmla="*/ 7 w 7"/>
                    <a:gd name="T11" fmla="*/ 0 h 45"/>
                    <a:gd name="T12" fmla="*/ 7 w 7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5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0" y="37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8" name="Freeform 2177"/>
                <p:cNvSpPr>
                  <a:spLocks/>
                </p:cNvSpPr>
                <p:nvPr/>
              </p:nvSpPr>
              <p:spPr bwMode="auto">
                <a:xfrm>
                  <a:off x="3084" y="3915"/>
                  <a:ext cx="4" cy="22"/>
                </a:xfrm>
                <a:custGeom>
                  <a:avLst/>
                  <a:gdLst>
                    <a:gd name="T0" fmla="*/ 0 w 8"/>
                    <a:gd name="T1" fmla="*/ 0 h 45"/>
                    <a:gd name="T2" fmla="*/ 0 w 8"/>
                    <a:gd name="T3" fmla="*/ 0 h 45"/>
                    <a:gd name="T4" fmla="*/ 8 w 8"/>
                    <a:gd name="T5" fmla="*/ 0 h 45"/>
                    <a:gd name="T6" fmla="*/ 8 w 8"/>
                    <a:gd name="T7" fmla="*/ 0 h 45"/>
                    <a:gd name="T8" fmla="*/ 0 w 8"/>
                    <a:gd name="T9" fmla="*/ 45 h 45"/>
                    <a:gd name="T10" fmla="*/ 0 w 8"/>
                    <a:gd name="T11" fmla="*/ 0 h 45"/>
                    <a:gd name="T12" fmla="*/ 0 w 8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9" name="Freeform 2178"/>
                <p:cNvSpPr>
                  <a:spLocks/>
                </p:cNvSpPr>
                <p:nvPr/>
              </p:nvSpPr>
              <p:spPr bwMode="auto">
                <a:xfrm>
                  <a:off x="3084" y="3915"/>
                  <a:ext cx="4" cy="22"/>
                </a:xfrm>
                <a:custGeom>
                  <a:avLst/>
                  <a:gdLst>
                    <a:gd name="T0" fmla="*/ 0 w 8"/>
                    <a:gd name="T1" fmla="*/ 0 h 45"/>
                    <a:gd name="T2" fmla="*/ 0 w 8"/>
                    <a:gd name="T3" fmla="*/ 0 h 45"/>
                    <a:gd name="T4" fmla="*/ 8 w 8"/>
                    <a:gd name="T5" fmla="*/ 0 h 45"/>
                    <a:gd name="T6" fmla="*/ 8 w 8"/>
                    <a:gd name="T7" fmla="*/ 0 h 45"/>
                    <a:gd name="T8" fmla="*/ 0 w 8"/>
                    <a:gd name="T9" fmla="*/ 45 h 45"/>
                    <a:gd name="T10" fmla="*/ 0 w 8"/>
                    <a:gd name="T11" fmla="*/ 0 h 45"/>
                    <a:gd name="T12" fmla="*/ 0 w 8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0" name="Freeform 2179"/>
                <p:cNvSpPr>
                  <a:spLocks/>
                </p:cNvSpPr>
                <p:nvPr/>
              </p:nvSpPr>
              <p:spPr bwMode="auto">
                <a:xfrm>
                  <a:off x="3088" y="3911"/>
                  <a:ext cx="7" cy="30"/>
                </a:xfrm>
                <a:custGeom>
                  <a:avLst/>
                  <a:gdLst>
                    <a:gd name="T0" fmla="*/ 14 w 14"/>
                    <a:gd name="T1" fmla="*/ 0 h 60"/>
                    <a:gd name="T2" fmla="*/ 14 w 14"/>
                    <a:gd name="T3" fmla="*/ 0 h 60"/>
                    <a:gd name="T4" fmla="*/ 7 w 14"/>
                    <a:gd name="T5" fmla="*/ 60 h 60"/>
                    <a:gd name="T6" fmla="*/ 7 w 14"/>
                    <a:gd name="T7" fmla="*/ 60 h 60"/>
                    <a:gd name="T8" fmla="*/ 0 w 14"/>
                    <a:gd name="T9" fmla="*/ 60 h 60"/>
                    <a:gd name="T10" fmla="*/ 14 w 14"/>
                    <a:gd name="T11" fmla="*/ 0 h 60"/>
                    <a:gd name="T12" fmla="*/ 14 w 14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60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7" y="60"/>
                      </a:lnTo>
                      <a:lnTo>
                        <a:pt x="7" y="60"/>
                      </a:lnTo>
                      <a:lnTo>
                        <a:pt x="0" y="60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1" name="Freeform 2180"/>
                <p:cNvSpPr>
                  <a:spLocks/>
                </p:cNvSpPr>
                <p:nvPr/>
              </p:nvSpPr>
              <p:spPr bwMode="auto">
                <a:xfrm>
                  <a:off x="3088" y="3911"/>
                  <a:ext cx="7" cy="30"/>
                </a:xfrm>
                <a:custGeom>
                  <a:avLst/>
                  <a:gdLst>
                    <a:gd name="T0" fmla="*/ 14 w 14"/>
                    <a:gd name="T1" fmla="*/ 0 h 60"/>
                    <a:gd name="T2" fmla="*/ 14 w 14"/>
                    <a:gd name="T3" fmla="*/ 0 h 60"/>
                    <a:gd name="T4" fmla="*/ 7 w 14"/>
                    <a:gd name="T5" fmla="*/ 60 h 60"/>
                    <a:gd name="T6" fmla="*/ 7 w 14"/>
                    <a:gd name="T7" fmla="*/ 60 h 60"/>
                    <a:gd name="T8" fmla="*/ 0 w 14"/>
                    <a:gd name="T9" fmla="*/ 60 h 60"/>
                    <a:gd name="T10" fmla="*/ 14 w 14"/>
                    <a:gd name="T11" fmla="*/ 0 h 60"/>
                    <a:gd name="T12" fmla="*/ 14 w 14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60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7" y="60"/>
                      </a:lnTo>
                      <a:lnTo>
                        <a:pt x="7" y="60"/>
                      </a:lnTo>
                      <a:lnTo>
                        <a:pt x="0" y="60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2" name="Freeform 2181"/>
                <p:cNvSpPr>
                  <a:spLocks/>
                </p:cNvSpPr>
                <p:nvPr/>
              </p:nvSpPr>
              <p:spPr bwMode="auto">
                <a:xfrm>
                  <a:off x="3092" y="3911"/>
                  <a:ext cx="7" cy="30"/>
                </a:xfrm>
                <a:custGeom>
                  <a:avLst/>
                  <a:gdLst>
                    <a:gd name="T0" fmla="*/ 7 w 15"/>
                    <a:gd name="T1" fmla="*/ 0 h 60"/>
                    <a:gd name="T2" fmla="*/ 7 w 15"/>
                    <a:gd name="T3" fmla="*/ 0 h 60"/>
                    <a:gd name="T4" fmla="*/ 15 w 15"/>
                    <a:gd name="T5" fmla="*/ 8 h 60"/>
                    <a:gd name="T6" fmla="*/ 15 w 15"/>
                    <a:gd name="T7" fmla="*/ 8 h 60"/>
                    <a:gd name="T8" fmla="*/ 0 w 15"/>
                    <a:gd name="T9" fmla="*/ 60 h 60"/>
                    <a:gd name="T10" fmla="*/ 7 w 15"/>
                    <a:gd name="T11" fmla="*/ 0 h 60"/>
                    <a:gd name="T12" fmla="*/ 7 w 15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15" y="8"/>
                      </a:lnTo>
                      <a:lnTo>
                        <a:pt x="15" y="8"/>
                      </a:lnTo>
                      <a:lnTo>
                        <a:pt x="0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3" name="Freeform 2182"/>
                <p:cNvSpPr>
                  <a:spLocks/>
                </p:cNvSpPr>
                <p:nvPr/>
              </p:nvSpPr>
              <p:spPr bwMode="auto">
                <a:xfrm>
                  <a:off x="3092" y="3911"/>
                  <a:ext cx="7" cy="30"/>
                </a:xfrm>
                <a:custGeom>
                  <a:avLst/>
                  <a:gdLst>
                    <a:gd name="T0" fmla="*/ 7 w 15"/>
                    <a:gd name="T1" fmla="*/ 0 h 60"/>
                    <a:gd name="T2" fmla="*/ 7 w 15"/>
                    <a:gd name="T3" fmla="*/ 0 h 60"/>
                    <a:gd name="T4" fmla="*/ 15 w 15"/>
                    <a:gd name="T5" fmla="*/ 8 h 60"/>
                    <a:gd name="T6" fmla="*/ 15 w 15"/>
                    <a:gd name="T7" fmla="*/ 8 h 60"/>
                    <a:gd name="T8" fmla="*/ 0 w 15"/>
                    <a:gd name="T9" fmla="*/ 60 h 60"/>
                    <a:gd name="T10" fmla="*/ 7 w 15"/>
                    <a:gd name="T11" fmla="*/ 0 h 60"/>
                    <a:gd name="T12" fmla="*/ 7 w 15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60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15" y="8"/>
                      </a:lnTo>
                      <a:lnTo>
                        <a:pt x="15" y="8"/>
                      </a:lnTo>
                      <a:lnTo>
                        <a:pt x="0" y="6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4" name="Freeform 2183"/>
                <p:cNvSpPr>
                  <a:spLocks/>
                </p:cNvSpPr>
                <p:nvPr/>
              </p:nvSpPr>
              <p:spPr bwMode="auto">
                <a:xfrm>
                  <a:off x="3107" y="3915"/>
                  <a:ext cx="7" cy="29"/>
                </a:xfrm>
                <a:custGeom>
                  <a:avLst/>
                  <a:gdLst>
                    <a:gd name="T0" fmla="*/ 8 w 15"/>
                    <a:gd name="T1" fmla="*/ 0 h 59"/>
                    <a:gd name="T2" fmla="*/ 8 w 15"/>
                    <a:gd name="T3" fmla="*/ 0 h 59"/>
                    <a:gd name="T4" fmla="*/ 15 w 15"/>
                    <a:gd name="T5" fmla="*/ 59 h 59"/>
                    <a:gd name="T6" fmla="*/ 15 w 15"/>
                    <a:gd name="T7" fmla="*/ 59 h 59"/>
                    <a:gd name="T8" fmla="*/ 0 w 15"/>
                    <a:gd name="T9" fmla="*/ 59 h 59"/>
                    <a:gd name="T10" fmla="*/ 8 w 15"/>
                    <a:gd name="T11" fmla="*/ 0 h 59"/>
                    <a:gd name="T12" fmla="*/ 8 w 15"/>
                    <a:gd name="T1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lnTo>
                        <a:pt x="0" y="59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5" name="Freeform 2184"/>
                <p:cNvSpPr>
                  <a:spLocks/>
                </p:cNvSpPr>
                <p:nvPr/>
              </p:nvSpPr>
              <p:spPr bwMode="auto">
                <a:xfrm>
                  <a:off x="3107" y="3915"/>
                  <a:ext cx="7" cy="29"/>
                </a:xfrm>
                <a:custGeom>
                  <a:avLst/>
                  <a:gdLst>
                    <a:gd name="T0" fmla="*/ 8 w 15"/>
                    <a:gd name="T1" fmla="*/ 0 h 59"/>
                    <a:gd name="T2" fmla="*/ 8 w 15"/>
                    <a:gd name="T3" fmla="*/ 0 h 59"/>
                    <a:gd name="T4" fmla="*/ 15 w 15"/>
                    <a:gd name="T5" fmla="*/ 59 h 59"/>
                    <a:gd name="T6" fmla="*/ 15 w 15"/>
                    <a:gd name="T7" fmla="*/ 59 h 59"/>
                    <a:gd name="T8" fmla="*/ 0 w 15"/>
                    <a:gd name="T9" fmla="*/ 59 h 59"/>
                    <a:gd name="T10" fmla="*/ 8 w 15"/>
                    <a:gd name="T11" fmla="*/ 0 h 59"/>
                    <a:gd name="T12" fmla="*/ 8 w 15"/>
                    <a:gd name="T1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9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5" y="59"/>
                      </a:lnTo>
                      <a:lnTo>
                        <a:pt x="15" y="59"/>
                      </a:lnTo>
                      <a:lnTo>
                        <a:pt x="0" y="59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6" name="Freeform 2185"/>
                <p:cNvSpPr>
                  <a:spLocks/>
                </p:cNvSpPr>
                <p:nvPr/>
              </p:nvSpPr>
              <p:spPr bwMode="auto">
                <a:xfrm>
                  <a:off x="3111" y="3915"/>
                  <a:ext cx="10" cy="29"/>
                </a:xfrm>
                <a:custGeom>
                  <a:avLst/>
                  <a:gdLst>
                    <a:gd name="T0" fmla="*/ 0 w 21"/>
                    <a:gd name="T1" fmla="*/ 0 h 59"/>
                    <a:gd name="T2" fmla="*/ 0 w 21"/>
                    <a:gd name="T3" fmla="*/ 0 h 59"/>
                    <a:gd name="T4" fmla="*/ 21 w 21"/>
                    <a:gd name="T5" fmla="*/ 7 h 59"/>
                    <a:gd name="T6" fmla="*/ 21 w 21"/>
                    <a:gd name="T7" fmla="*/ 7 h 59"/>
                    <a:gd name="T8" fmla="*/ 7 w 21"/>
                    <a:gd name="T9" fmla="*/ 59 h 59"/>
                    <a:gd name="T10" fmla="*/ 0 w 21"/>
                    <a:gd name="T11" fmla="*/ 0 h 59"/>
                    <a:gd name="T12" fmla="*/ 0 w 21"/>
                    <a:gd name="T1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7"/>
                      </a:lnTo>
                      <a:lnTo>
                        <a:pt x="21" y="7"/>
                      </a:lnTo>
                      <a:lnTo>
                        <a:pt x="7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7" name="Freeform 2186"/>
                <p:cNvSpPr>
                  <a:spLocks/>
                </p:cNvSpPr>
                <p:nvPr/>
              </p:nvSpPr>
              <p:spPr bwMode="auto">
                <a:xfrm>
                  <a:off x="3111" y="3915"/>
                  <a:ext cx="10" cy="29"/>
                </a:xfrm>
                <a:custGeom>
                  <a:avLst/>
                  <a:gdLst>
                    <a:gd name="T0" fmla="*/ 0 w 21"/>
                    <a:gd name="T1" fmla="*/ 0 h 59"/>
                    <a:gd name="T2" fmla="*/ 0 w 21"/>
                    <a:gd name="T3" fmla="*/ 0 h 59"/>
                    <a:gd name="T4" fmla="*/ 21 w 21"/>
                    <a:gd name="T5" fmla="*/ 7 h 59"/>
                    <a:gd name="T6" fmla="*/ 21 w 21"/>
                    <a:gd name="T7" fmla="*/ 7 h 59"/>
                    <a:gd name="T8" fmla="*/ 7 w 21"/>
                    <a:gd name="T9" fmla="*/ 59 h 59"/>
                    <a:gd name="T10" fmla="*/ 0 w 21"/>
                    <a:gd name="T11" fmla="*/ 0 h 59"/>
                    <a:gd name="T12" fmla="*/ 0 w 21"/>
                    <a:gd name="T1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7"/>
                      </a:lnTo>
                      <a:lnTo>
                        <a:pt x="21" y="7"/>
                      </a:lnTo>
                      <a:lnTo>
                        <a:pt x="7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8" name="Freeform 2187"/>
                <p:cNvSpPr>
                  <a:spLocks/>
                </p:cNvSpPr>
                <p:nvPr/>
              </p:nvSpPr>
              <p:spPr bwMode="auto">
                <a:xfrm>
                  <a:off x="3121" y="3922"/>
                  <a:ext cx="8" cy="22"/>
                </a:xfrm>
                <a:custGeom>
                  <a:avLst/>
                  <a:gdLst>
                    <a:gd name="T0" fmla="*/ 15 w 15"/>
                    <a:gd name="T1" fmla="*/ 0 h 44"/>
                    <a:gd name="T2" fmla="*/ 15 w 15"/>
                    <a:gd name="T3" fmla="*/ 0 h 44"/>
                    <a:gd name="T4" fmla="*/ 8 w 15"/>
                    <a:gd name="T5" fmla="*/ 44 h 44"/>
                    <a:gd name="T6" fmla="*/ 8 w 15"/>
                    <a:gd name="T7" fmla="*/ 44 h 44"/>
                    <a:gd name="T8" fmla="*/ 0 w 15"/>
                    <a:gd name="T9" fmla="*/ 44 h 44"/>
                    <a:gd name="T10" fmla="*/ 15 w 15"/>
                    <a:gd name="T11" fmla="*/ 0 h 44"/>
                    <a:gd name="T12" fmla="*/ 15 w 15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8" y="44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9" name="Freeform 2188"/>
                <p:cNvSpPr>
                  <a:spLocks/>
                </p:cNvSpPr>
                <p:nvPr/>
              </p:nvSpPr>
              <p:spPr bwMode="auto">
                <a:xfrm>
                  <a:off x="3121" y="3922"/>
                  <a:ext cx="8" cy="22"/>
                </a:xfrm>
                <a:custGeom>
                  <a:avLst/>
                  <a:gdLst>
                    <a:gd name="T0" fmla="*/ 15 w 15"/>
                    <a:gd name="T1" fmla="*/ 0 h 44"/>
                    <a:gd name="T2" fmla="*/ 15 w 15"/>
                    <a:gd name="T3" fmla="*/ 0 h 44"/>
                    <a:gd name="T4" fmla="*/ 8 w 15"/>
                    <a:gd name="T5" fmla="*/ 44 h 44"/>
                    <a:gd name="T6" fmla="*/ 8 w 15"/>
                    <a:gd name="T7" fmla="*/ 44 h 44"/>
                    <a:gd name="T8" fmla="*/ 0 w 15"/>
                    <a:gd name="T9" fmla="*/ 44 h 44"/>
                    <a:gd name="T10" fmla="*/ 15 w 15"/>
                    <a:gd name="T11" fmla="*/ 0 h 44"/>
                    <a:gd name="T12" fmla="*/ 15 w 15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8" y="44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0" name="Freeform 2189"/>
                <p:cNvSpPr>
                  <a:spLocks/>
                </p:cNvSpPr>
                <p:nvPr/>
              </p:nvSpPr>
              <p:spPr bwMode="auto">
                <a:xfrm>
                  <a:off x="3125" y="3922"/>
                  <a:ext cx="4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7 w 7"/>
                    <a:gd name="T5" fmla="*/ 0 h 44"/>
                    <a:gd name="T6" fmla="*/ 7 w 7"/>
                    <a:gd name="T7" fmla="*/ 0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1" name="Freeform 2190"/>
                <p:cNvSpPr>
                  <a:spLocks/>
                </p:cNvSpPr>
                <p:nvPr/>
              </p:nvSpPr>
              <p:spPr bwMode="auto">
                <a:xfrm>
                  <a:off x="3125" y="3922"/>
                  <a:ext cx="4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7 w 7"/>
                    <a:gd name="T5" fmla="*/ 0 h 44"/>
                    <a:gd name="T6" fmla="*/ 7 w 7"/>
                    <a:gd name="T7" fmla="*/ 0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2" name="Freeform 2191"/>
                <p:cNvSpPr>
                  <a:spLocks/>
                </p:cNvSpPr>
                <p:nvPr/>
              </p:nvSpPr>
              <p:spPr bwMode="auto">
                <a:xfrm>
                  <a:off x="3121" y="3922"/>
                  <a:ext cx="8" cy="22"/>
                </a:xfrm>
                <a:custGeom>
                  <a:avLst/>
                  <a:gdLst>
                    <a:gd name="T0" fmla="*/ 15 w 15"/>
                    <a:gd name="T1" fmla="*/ 0 h 44"/>
                    <a:gd name="T2" fmla="*/ 15 w 15"/>
                    <a:gd name="T3" fmla="*/ 0 h 44"/>
                    <a:gd name="T4" fmla="*/ 8 w 15"/>
                    <a:gd name="T5" fmla="*/ 44 h 44"/>
                    <a:gd name="T6" fmla="*/ 8 w 15"/>
                    <a:gd name="T7" fmla="*/ 44 h 44"/>
                    <a:gd name="T8" fmla="*/ 0 w 15"/>
                    <a:gd name="T9" fmla="*/ 44 h 44"/>
                    <a:gd name="T10" fmla="*/ 15 w 15"/>
                    <a:gd name="T11" fmla="*/ 0 h 44"/>
                    <a:gd name="T12" fmla="*/ 15 w 15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8" y="44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3" name="Freeform 2192"/>
                <p:cNvSpPr>
                  <a:spLocks/>
                </p:cNvSpPr>
                <p:nvPr/>
              </p:nvSpPr>
              <p:spPr bwMode="auto">
                <a:xfrm>
                  <a:off x="3121" y="3922"/>
                  <a:ext cx="8" cy="22"/>
                </a:xfrm>
                <a:custGeom>
                  <a:avLst/>
                  <a:gdLst>
                    <a:gd name="T0" fmla="*/ 15 w 15"/>
                    <a:gd name="T1" fmla="*/ 0 h 44"/>
                    <a:gd name="T2" fmla="*/ 15 w 15"/>
                    <a:gd name="T3" fmla="*/ 0 h 44"/>
                    <a:gd name="T4" fmla="*/ 8 w 15"/>
                    <a:gd name="T5" fmla="*/ 44 h 44"/>
                    <a:gd name="T6" fmla="*/ 8 w 15"/>
                    <a:gd name="T7" fmla="*/ 44 h 44"/>
                    <a:gd name="T8" fmla="*/ 0 w 15"/>
                    <a:gd name="T9" fmla="*/ 44 h 44"/>
                    <a:gd name="T10" fmla="*/ 15 w 15"/>
                    <a:gd name="T11" fmla="*/ 0 h 44"/>
                    <a:gd name="T12" fmla="*/ 15 w 15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8" y="44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4" name="Freeform 2193"/>
                <p:cNvSpPr>
                  <a:spLocks/>
                </p:cNvSpPr>
                <p:nvPr/>
              </p:nvSpPr>
              <p:spPr bwMode="auto">
                <a:xfrm>
                  <a:off x="3125" y="3922"/>
                  <a:ext cx="4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7 w 7"/>
                    <a:gd name="T5" fmla="*/ 0 h 44"/>
                    <a:gd name="T6" fmla="*/ 7 w 7"/>
                    <a:gd name="T7" fmla="*/ 0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5" name="Freeform 2194"/>
                <p:cNvSpPr>
                  <a:spLocks/>
                </p:cNvSpPr>
                <p:nvPr/>
              </p:nvSpPr>
              <p:spPr bwMode="auto">
                <a:xfrm>
                  <a:off x="3125" y="3922"/>
                  <a:ext cx="4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7 w 7"/>
                    <a:gd name="T5" fmla="*/ 0 h 44"/>
                    <a:gd name="T6" fmla="*/ 7 w 7"/>
                    <a:gd name="T7" fmla="*/ 0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6" name="Freeform 2195"/>
                <p:cNvSpPr>
                  <a:spLocks/>
                </p:cNvSpPr>
                <p:nvPr/>
              </p:nvSpPr>
              <p:spPr bwMode="auto">
                <a:xfrm>
                  <a:off x="3132" y="3922"/>
                  <a:ext cx="11" cy="27"/>
                </a:xfrm>
                <a:custGeom>
                  <a:avLst/>
                  <a:gdLst>
                    <a:gd name="T0" fmla="*/ 15 w 22"/>
                    <a:gd name="T1" fmla="*/ 0 h 52"/>
                    <a:gd name="T2" fmla="*/ 15 w 22"/>
                    <a:gd name="T3" fmla="*/ 0 h 52"/>
                    <a:gd name="T4" fmla="*/ 22 w 22"/>
                    <a:gd name="T5" fmla="*/ 52 h 52"/>
                    <a:gd name="T6" fmla="*/ 22 w 22"/>
                    <a:gd name="T7" fmla="*/ 52 h 52"/>
                    <a:gd name="T8" fmla="*/ 0 w 22"/>
                    <a:gd name="T9" fmla="*/ 52 h 52"/>
                    <a:gd name="T10" fmla="*/ 15 w 22"/>
                    <a:gd name="T11" fmla="*/ 0 h 52"/>
                    <a:gd name="T12" fmla="*/ 15 w 22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7" name="Freeform 2196"/>
                <p:cNvSpPr>
                  <a:spLocks/>
                </p:cNvSpPr>
                <p:nvPr/>
              </p:nvSpPr>
              <p:spPr bwMode="auto">
                <a:xfrm>
                  <a:off x="3132" y="3922"/>
                  <a:ext cx="11" cy="27"/>
                </a:xfrm>
                <a:custGeom>
                  <a:avLst/>
                  <a:gdLst>
                    <a:gd name="T0" fmla="*/ 15 w 22"/>
                    <a:gd name="T1" fmla="*/ 0 h 52"/>
                    <a:gd name="T2" fmla="*/ 15 w 22"/>
                    <a:gd name="T3" fmla="*/ 0 h 52"/>
                    <a:gd name="T4" fmla="*/ 22 w 22"/>
                    <a:gd name="T5" fmla="*/ 52 h 52"/>
                    <a:gd name="T6" fmla="*/ 22 w 22"/>
                    <a:gd name="T7" fmla="*/ 52 h 52"/>
                    <a:gd name="T8" fmla="*/ 0 w 22"/>
                    <a:gd name="T9" fmla="*/ 52 h 52"/>
                    <a:gd name="T10" fmla="*/ 15 w 22"/>
                    <a:gd name="T11" fmla="*/ 0 h 52"/>
                    <a:gd name="T12" fmla="*/ 15 w 22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8" name="Freeform 2197"/>
                <p:cNvSpPr>
                  <a:spLocks/>
                </p:cNvSpPr>
                <p:nvPr/>
              </p:nvSpPr>
              <p:spPr bwMode="auto">
                <a:xfrm>
                  <a:off x="3140" y="3922"/>
                  <a:ext cx="7" cy="27"/>
                </a:xfrm>
                <a:custGeom>
                  <a:avLst/>
                  <a:gdLst>
                    <a:gd name="T0" fmla="*/ 0 w 15"/>
                    <a:gd name="T1" fmla="*/ 0 h 52"/>
                    <a:gd name="T2" fmla="*/ 0 w 15"/>
                    <a:gd name="T3" fmla="*/ 0 h 52"/>
                    <a:gd name="T4" fmla="*/ 15 w 15"/>
                    <a:gd name="T5" fmla="*/ 0 h 52"/>
                    <a:gd name="T6" fmla="*/ 15 w 15"/>
                    <a:gd name="T7" fmla="*/ 0 h 52"/>
                    <a:gd name="T8" fmla="*/ 7 w 15"/>
                    <a:gd name="T9" fmla="*/ 52 h 52"/>
                    <a:gd name="T10" fmla="*/ 0 w 15"/>
                    <a:gd name="T11" fmla="*/ 0 h 52"/>
                    <a:gd name="T12" fmla="*/ 0 w 15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7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9" name="Freeform 2198"/>
                <p:cNvSpPr>
                  <a:spLocks/>
                </p:cNvSpPr>
                <p:nvPr/>
              </p:nvSpPr>
              <p:spPr bwMode="auto">
                <a:xfrm>
                  <a:off x="3140" y="3922"/>
                  <a:ext cx="7" cy="27"/>
                </a:xfrm>
                <a:custGeom>
                  <a:avLst/>
                  <a:gdLst>
                    <a:gd name="T0" fmla="*/ 0 w 15"/>
                    <a:gd name="T1" fmla="*/ 0 h 52"/>
                    <a:gd name="T2" fmla="*/ 0 w 15"/>
                    <a:gd name="T3" fmla="*/ 0 h 52"/>
                    <a:gd name="T4" fmla="*/ 15 w 15"/>
                    <a:gd name="T5" fmla="*/ 0 h 52"/>
                    <a:gd name="T6" fmla="*/ 15 w 15"/>
                    <a:gd name="T7" fmla="*/ 0 h 52"/>
                    <a:gd name="T8" fmla="*/ 7 w 15"/>
                    <a:gd name="T9" fmla="*/ 52 h 52"/>
                    <a:gd name="T10" fmla="*/ 0 w 15"/>
                    <a:gd name="T11" fmla="*/ 0 h 52"/>
                    <a:gd name="T12" fmla="*/ 0 w 15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7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0" name="Freeform 2199"/>
                <p:cNvSpPr>
                  <a:spLocks/>
                </p:cNvSpPr>
                <p:nvPr/>
              </p:nvSpPr>
              <p:spPr bwMode="auto">
                <a:xfrm>
                  <a:off x="3154" y="3926"/>
                  <a:ext cx="8" cy="26"/>
                </a:xfrm>
                <a:custGeom>
                  <a:avLst/>
                  <a:gdLst>
                    <a:gd name="T0" fmla="*/ 15 w 15"/>
                    <a:gd name="T1" fmla="*/ 0 h 52"/>
                    <a:gd name="T2" fmla="*/ 15 w 15"/>
                    <a:gd name="T3" fmla="*/ 0 h 52"/>
                    <a:gd name="T4" fmla="*/ 15 w 15"/>
                    <a:gd name="T5" fmla="*/ 52 h 52"/>
                    <a:gd name="T6" fmla="*/ 15 w 15"/>
                    <a:gd name="T7" fmla="*/ 52 h 52"/>
                    <a:gd name="T8" fmla="*/ 0 w 15"/>
                    <a:gd name="T9" fmla="*/ 52 h 52"/>
                    <a:gd name="T10" fmla="*/ 15 w 15"/>
                    <a:gd name="T11" fmla="*/ 0 h 52"/>
                    <a:gd name="T12" fmla="*/ 15 w 15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1" name="Freeform 2200"/>
                <p:cNvSpPr>
                  <a:spLocks/>
                </p:cNvSpPr>
                <p:nvPr/>
              </p:nvSpPr>
              <p:spPr bwMode="auto">
                <a:xfrm>
                  <a:off x="3154" y="3926"/>
                  <a:ext cx="8" cy="26"/>
                </a:xfrm>
                <a:custGeom>
                  <a:avLst/>
                  <a:gdLst>
                    <a:gd name="T0" fmla="*/ 15 w 15"/>
                    <a:gd name="T1" fmla="*/ 0 h 52"/>
                    <a:gd name="T2" fmla="*/ 15 w 15"/>
                    <a:gd name="T3" fmla="*/ 0 h 52"/>
                    <a:gd name="T4" fmla="*/ 15 w 15"/>
                    <a:gd name="T5" fmla="*/ 52 h 52"/>
                    <a:gd name="T6" fmla="*/ 15 w 15"/>
                    <a:gd name="T7" fmla="*/ 52 h 52"/>
                    <a:gd name="T8" fmla="*/ 0 w 15"/>
                    <a:gd name="T9" fmla="*/ 52 h 52"/>
                    <a:gd name="T10" fmla="*/ 15 w 15"/>
                    <a:gd name="T11" fmla="*/ 0 h 52"/>
                    <a:gd name="T12" fmla="*/ 15 w 15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15" y="52"/>
                      </a:lnTo>
                      <a:lnTo>
                        <a:pt x="15" y="52"/>
                      </a:lnTo>
                      <a:lnTo>
                        <a:pt x="0" y="52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2" name="Freeform 2201"/>
                <p:cNvSpPr>
                  <a:spLocks/>
                </p:cNvSpPr>
                <p:nvPr/>
              </p:nvSpPr>
              <p:spPr bwMode="auto">
                <a:xfrm>
                  <a:off x="3162" y="3926"/>
                  <a:ext cx="4" cy="26"/>
                </a:xfrm>
                <a:custGeom>
                  <a:avLst/>
                  <a:gdLst>
                    <a:gd name="T0" fmla="*/ 0 w 7"/>
                    <a:gd name="T1" fmla="*/ 0 h 52"/>
                    <a:gd name="T2" fmla="*/ 0 w 7"/>
                    <a:gd name="T3" fmla="*/ 0 h 52"/>
                    <a:gd name="T4" fmla="*/ 7 w 7"/>
                    <a:gd name="T5" fmla="*/ 0 h 52"/>
                    <a:gd name="T6" fmla="*/ 7 w 7"/>
                    <a:gd name="T7" fmla="*/ 0 h 52"/>
                    <a:gd name="T8" fmla="*/ 0 w 7"/>
                    <a:gd name="T9" fmla="*/ 52 h 52"/>
                    <a:gd name="T10" fmla="*/ 0 w 7"/>
                    <a:gd name="T11" fmla="*/ 0 h 52"/>
                    <a:gd name="T12" fmla="*/ 0 w 7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D396C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3" name="Freeform 2202"/>
                <p:cNvSpPr>
                  <a:spLocks/>
                </p:cNvSpPr>
                <p:nvPr/>
              </p:nvSpPr>
              <p:spPr bwMode="auto">
                <a:xfrm>
                  <a:off x="3162" y="3926"/>
                  <a:ext cx="4" cy="26"/>
                </a:xfrm>
                <a:custGeom>
                  <a:avLst/>
                  <a:gdLst>
                    <a:gd name="T0" fmla="*/ 0 w 7"/>
                    <a:gd name="T1" fmla="*/ 0 h 52"/>
                    <a:gd name="T2" fmla="*/ 0 w 7"/>
                    <a:gd name="T3" fmla="*/ 0 h 52"/>
                    <a:gd name="T4" fmla="*/ 7 w 7"/>
                    <a:gd name="T5" fmla="*/ 0 h 52"/>
                    <a:gd name="T6" fmla="*/ 7 w 7"/>
                    <a:gd name="T7" fmla="*/ 0 h 52"/>
                    <a:gd name="T8" fmla="*/ 0 w 7"/>
                    <a:gd name="T9" fmla="*/ 52 h 52"/>
                    <a:gd name="T10" fmla="*/ 0 w 7"/>
                    <a:gd name="T11" fmla="*/ 0 h 52"/>
                    <a:gd name="T12" fmla="*/ 0 w 7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BD396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4" name="Freeform 2203"/>
                <p:cNvSpPr>
                  <a:spLocks/>
                </p:cNvSpPr>
                <p:nvPr/>
              </p:nvSpPr>
              <p:spPr bwMode="auto">
                <a:xfrm>
                  <a:off x="3170" y="3930"/>
                  <a:ext cx="3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0 w 7"/>
                    <a:gd name="T5" fmla="*/ 44 h 44"/>
                    <a:gd name="T6" fmla="*/ 0 w 7"/>
                    <a:gd name="T7" fmla="*/ 44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5" name="Freeform 2204"/>
                <p:cNvSpPr>
                  <a:spLocks/>
                </p:cNvSpPr>
                <p:nvPr/>
              </p:nvSpPr>
              <p:spPr bwMode="auto">
                <a:xfrm>
                  <a:off x="3170" y="3930"/>
                  <a:ext cx="3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0 w 7"/>
                    <a:gd name="T5" fmla="*/ 44 h 44"/>
                    <a:gd name="T6" fmla="*/ 0 w 7"/>
                    <a:gd name="T7" fmla="*/ 44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6" name="Freeform 2205"/>
                <p:cNvSpPr>
                  <a:spLocks/>
                </p:cNvSpPr>
                <p:nvPr/>
              </p:nvSpPr>
              <p:spPr bwMode="auto">
                <a:xfrm>
                  <a:off x="3170" y="3930"/>
                  <a:ext cx="3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7 w 7"/>
                    <a:gd name="T5" fmla="*/ 0 h 44"/>
                    <a:gd name="T6" fmla="*/ 7 w 7"/>
                    <a:gd name="T7" fmla="*/ 0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7" name="Freeform 2206"/>
                <p:cNvSpPr>
                  <a:spLocks/>
                </p:cNvSpPr>
                <p:nvPr/>
              </p:nvSpPr>
              <p:spPr bwMode="auto">
                <a:xfrm>
                  <a:off x="3170" y="3930"/>
                  <a:ext cx="3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7 w 7"/>
                    <a:gd name="T5" fmla="*/ 0 h 44"/>
                    <a:gd name="T6" fmla="*/ 7 w 7"/>
                    <a:gd name="T7" fmla="*/ 0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8" name="Freeform 2207"/>
                <p:cNvSpPr>
                  <a:spLocks/>
                </p:cNvSpPr>
                <p:nvPr/>
              </p:nvSpPr>
              <p:spPr bwMode="auto">
                <a:xfrm>
                  <a:off x="3170" y="3930"/>
                  <a:ext cx="3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0 w 7"/>
                    <a:gd name="T5" fmla="*/ 44 h 44"/>
                    <a:gd name="T6" fmla="*/ 0 w 7"/>
                    <a:gd name="T7" fmla="*/ 44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9" name="Freeform 2208"/>
                <p:cNvSpPr>
                  <a:spLocks/>
                </p:cNvSpPr>
                <p:nvPr/>
              </p:nvSpPr>
              <p:spPr bwMode="auto">
                <a:xfrm>
                  <a:off x="3170" y="3930"/>
                  <a:ext cx="3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0 w 7"/>
                    <a:gd name="T5" fmla="*/ 44 h 44"/>
                    <a:gd name="T6" fmla="*/ 0 w 7"/>
                    <a:gd name="T7" fmla="*/ 44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0" name="Freeform 2209"/>
                <p:cNvSpPr>
                  <a:spLocks/>
                </p:cNvSpPr>
                <p:nvPr/>
              </p:nvSpPr>
              <p:spPr bwMode="auto">
                <a:xfrm>
                  <a:off x="3170" y="3930"/>
                  <a:ext cx="3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7 w 7"/>
                    <a:gd name="T5" fmla="*/ 0 h 44"/>
                    <a:gd name="T6" fmla="*/ 7 w 7"/>
                    <a:gd name="T7" fmla="*/ 0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9D4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1" name="Freeform 2210"/>
                <p:cNvSpPr>
                  <a:spLocks/>
                </p:cNvSpPr>
                <p:nvPr/>
              </p:nvSpPr>
              <p:spPr bwMode="auto">
                <a:xfrm>
                  <a:off x="3170" y="3930"/>
                  <a:ext cx="3" cy="22"/>
                </a:xfrm>
                <a:custGeom>
                  <a:avLst/>
                  <a:gdLst>
                    <a:gd name="T0" fmla="*/ 7 w 7"/>
                    <a:gd name="T1" fmla="*/ 0 h 44"/>
                    <a:gd name="T2" fmla="*/ 7 w 7"/>
                    <a:gd name="T3" fmla="*/ 0 h 44"/>
                    <a:gd name="T4" fmla="*/ 7 w 7"/>
                    <a:gd name="T5" fmla="*/ 0 h 44"/>
                    <a:gd name="T6" fmla="*/ 7 w 7"/>
                    <a:gd name="T7" fmla="*/ 0 h 44"/>
                    <a:gd name="T8" fmla="*/ 0 w 7"/>
                    <a:gd name="T9" fmla="*/ 44 h 44"/>
                    <a:gd name="T10" fmla="*/ 7 w 7"/>
                    <a:gd name="T11" fmla="*/ 0 h 44"/>
                    <a:gd name="T12" fmla="*/ 7 w 7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4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44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009D4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2" name="Freeform 2211"/>
                <p:cNvSpPr>
                  <a:spLocks/>
                </p:cNvSpPr>
                <p:nvPr/>
              </p:nvSpPr>
              <p:spPr bwMode="auto">
                <a:xfrm>
                  <a:off x="3177" y="3911"/>
                  <a:ext cx="29" cy="68"/>
                </a:xfrm>
                <a:custGeom>
                  <a:avLst/>
                  <a:gdLst>
                    <a:gd name="T0" fmla="*/ 0 w 59"/>
                    <a:gd name="T1" fmla="*/ 135 h 135"/>
                    <a:gd name="T2" fmla="*/ 0 w 59"/>
                    <a:gd name="T3" fmla="*/ 135 h 135"/>
                    <a:gd name="T4" fmla="*/ 59 w 59"/>
                    <a:gd name="T5" fmla="*/ 8 h 135"/>
                    <a:gd name="T6" fmla="*/ 59 w 59"/>
                    <a:gd name="T7" fmla="*/ 8 h 135"/>
                    <a:gd name="T8" fmla="*/ 15 w 59"/>
                    <a:gd name="T9" fmla="*/ 0 h 135"/>
                    <a:gd name="T10" fmla="*/ 0 w 59"/>
                    <a:gd name="T11" fmla="*/ 135 h 135"/>
                    <a:gd name="T12" fmla="*/ 0 w 59"/>
                    <a:gd name="T13" fmla="*/ 13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35">
                      <a:moveTo>
                        <a:pt x="0" y="135"/>
                      </a:moveTo>
                      <a:lnTo>
                        <a:pt x="0" y="135"/>
                      </a:lnTo>
                      <a:lnTo>
                        <a:pt x="59" y="8"/>
                      </a:lnTo>
                      <a:lnTo>
                        <a:pt x="59" y="8"/>
                      </a:lnTo>
                      <a:lnTo>
                        <a:pt x="15" y="0"/>
                      </a:lnTo>
                      <a:lnTo>
                        <a:pt x="0" y="135"/>
                      </a:lnTo>
                      <a:lnTo>
                        <a:pt x="0" y="135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3" name="Freeform 2212"/>
                <p:cNvSpPr>
                  <a:spLocks/>
                </p:cNvSpPr>
                <p:nvPr/>
              </p:nvSpPr>
              <p:spPr bwMode="auto">
                <a:xfrm>
                  <a:off x="3177" y="3911"/>
                  <a:ext cx="29" cy="68"/>
                </a:xfrm>
                <a:custGeom>
                  <a:avLst/>
                  <a:gdLst>
                    <a:gd name="T0" fmla="*/ 0 w 59"/>
                    <a:gd name="T1" fmla="*/ 135 h 135"/>
                    <a:gd name="T2" fmla="*/ 0 w 59"/>
                    <a:gd name="T3" fmla="*/ 135 h 135"/>
                    <a:gd name="T4" fmla="*/ 59 w 59"/>
                    <a:gd name="T5" fmla="*/ 8 h 135"/>
                    <a:gd name="T6" fmla="*/ 59 w 59"/>
                    <a:gd name="T7" fmla="*/ 8 h 135"/>
                    <a:gd name="T8" fmla="*/ 15 w 59"/>
                    <a:gd name="T9" fmla="*/ 0 h 135"/>
                    <a:gd name="T10" fmla="*/ 0 w 59"/>
                    <a:gd name="T11" fmla="*/ 135 h 135"/>
                    <a:gd name="T12" fmla="*/ 0 w 59"/>
                    <a:gd name="T13" fmla="*/ 13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35">
                      <a:moveTo>
                        <a:pt x="0" y="135"/>
                      </a:moveTo>
                      <a:lnTo>
                        <a:pt x="0" y="135"/>
                      </a:lnTo>
                      <a:lnTo>
                        <a:pt x="59" y="8"/>
                      </a:lnTo>
                      <a:lnTo>
                        <a:pt x="59" y="8"/>
                      </a:lnTo>
                      <a:lnTo>
                        <a:pt x="15" y="0"/>
                      </a:lnTo>
                      <a:lnTo>
                        <a:pt x="0" y="135"/>
                      </a:lnTo>
                      <a:lnTo>
                        <a:pt x="0" y="135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4" name="Freeform 2213"/>
                <p:cNvSpPr>
                  <a:spLocks/>
                </p:cNvSpPr>
                <p:nvPr/>
              </p:nvSpPr>
              <p:spPr bwMode="auto">
                <a:xfrm>
                  <a:off x="3177" y="3915"/>
                  <a:ext cx="29" cy="67"/>
                </a:xfrm>
                <a:custGeom>
                  <a:avLst/>
                  <a:gdLst>
                    <a:gd name="T0" fmla="*/ 0 w 59"/>
                    <a:gd name="T1" fmla="*/ 127 h 134"/>
                    <a:gd name="T2" fmla="*/ 0 w 59"/>
                    <a:gd name="T3" fmla="*/ 127 h 134"/>
                    <a:gd name="T4" fmla="*/ 51 w 59"/>
                    <a:gd name="T5" fmla="*/ 134 h 134"/>
                    <a:gd name="T6" fmla="*/ 51 w 59"/>
                    <a:gd name="T7" fmla="*/ 134 h 134"/>
                    <a:gd name="T8" fmla="*/ 59 w 59"/>
                    <a:gd name="T9" fmla="*/ 0 h 134"/>
                    <a:gd name="T10" fmla="*/ 0 w 59"/>
                    <a:gd name="T11" fmla="*/ 127 h 134"/>
                    <a:gd name="T12" fmla="*/ 0 w 59"/>
                    <a:gd name="T13" fmla="*/ 127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34">
                      <a:moveTo>
                        <a:pt x="0" y="127"/>
                      </a:moveTo>
                      <a:lnTo>
                        <a:pt x="0" y="127"/>
                      </a:lnTo>
                      <a:lnTo>
                        <a:pt x="51" y="134"/>
                      </a:lnTo>
                      <a:lnTo>
                        <a:pt x="51" y="134"/>
                      </a:lnTo>
                      <a:lnTo>
                        <a:pt x="59" y="0"/>
                      </a:lnTo>
                      <a:lnTo>
                        <a:pt x="0" y="127"/>
                      </a:lnTo>
                      <a:lnTo>
                        <a:pt x="0" y="127"/>
                      </a:lnTo>
                      <a:close/>
                    </a:path>
                  </a:pathLst>
                </a:custGeom>
                <a:solidFill>
                  <a:srgbClr val="382578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5" name="Freeform 2214"/>
                <p:cNvSpPr>
                  <a:spLocks/>
                </p:cNvSpPr>
                <p:nvPr/>
              </p:nvSpPr>
              <p:spPr bwMode="auto">
                <a:xfrm>
                  <a:off x="3177" y="3915"/>
                  <a:ext cx="29" cy="67"/>
                </a:xfrm>
                <a:custGeom>
                  <a:avLst/>
                  <a:gdLst>
                    <a:gd name="T0" fmla="*/ 0 w 59"/>
                    <a:gd name="T1" fmla="*/ 127 h 134"/>
                    <a:gd name="T2" fmla="*/ 0 w 59"/>
                    <a:gd name="T3" fmla="*/ 127 h 134"/>
                    <a:gd name="T4" fmla="*/ 51 w 59"/>
                    <a:gd name="T5" fmla="*/ 134 h 134"/>
                    <a:gd name="T6" fmla="*/ 51 w 59"/>
                    <a:gd name="T7" fmla="*/ 134 h 134"/>
                    <a:gd name="T8" fmla="*/ 59 w 59"/>
                    <a:gd name="T9" fmla="*/ 0 h 134"/>
                    <a:gd name="T10" fmla="*/ 0 w 59"/>
                    <a:gd name="T11" fmla="*/ 127 h 134"/>
                    <a:gd name="T12" fmla="*/ 0 w 59"/>
                    <a:gd name="T13" fmla="*/ 127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34">
                      <a:moveTo>
                        <a:pt x="0" y="127"/>
                      </a:moveTo>
                      <a:lnTo>
                        <a:pt x="0" y="127"/>
                      </a:lnTo>
                      <a:lnTo>
                        <a:pt x="51" y="134"/>
                      </a:lnTo>
                      <a:lnTo>
                        <a:pt x="51" y="134"/>
                      </a:lnTo>
                      <a:lnTo>
                        <a:pt x="59" y="0"/>
                      </a:lnTo>
                      <a:lnTo>
                        <a:pt x="0" y="127"/>
                      </a:lnTo>
                      <a:lnTo>
                        <a:pt x="0" y="127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rgbClr val="382578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3" name="Freeform 2216"/>
              <p:cNvSpPr>
                <a:spLocks/>
              </p:cNvSpPr>
              <p:nvPr/>
            </p:nvSpPr>
            <p:spPr bwMode="auto">
              <a:xfrm>
                <a:off x="4702175" y="6224207"/>
                <a:ext cx="47625" cy="106363"/>
              </a:xfrm>
              <a:custGeom>
                <a:avLst/>
                <a:gdLst>
                  <a:gd name="T0" fmla="*/ 0 w 59"/>
                  <a:gd name="T1" fmla="*/ 134 h 134"/>
                  <a:gd name="T2" fmla="*/ 0 w 59"/>
                  <a:gd name="T3" fmla="*/ 134 h 134"/>
                  <a:gd name="T4" fmla="*/ 59 w 59"/>
                  <a:gd name="T5" fmla="*/ 0 h 134"/>
                  <a:gd name="T6" fmla="*/ 59 w 59"/>
                  <a:gd name="T7" fmla="*/ 0 h 134"/>
                  <a:gd name="T8" fmla="*/ 8 w 59"/>
                  <a:gd name="T9" fmla="*/ 0 h 134"/>
                  <a:gd name="T10" fmla="*/ 0 w 59"/>
                  <a:gd name="T11" fmla="*/ 134 h 134"/>
                  <a:gd name="T12" fmla="*/ 0 w 59"/>
                  <a:gd name="T13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34">
                    <a:moveTo>
                      <a:pt x="0" y="134"/>
                    </a:moveTo>
                    <a:lnTo>
                      <a:pt x="0" y="134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8" y="0"/>
                    </a:lnTo>
                    <a:lnTo>
                      <a:pt x="0" y="134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38257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2217"/>
              <p:cNvSpPr>
                <a:spLocks/>
              </p:cNvSpPr>
              <p:nvPr/>
            </p:nvSpPr>
            <p:spPr bwMode="auto">
              <a:xfrm>
                <a:off x="4702175" y="6224207"/>
                <a:ext cx="47625" cy="106363"/>
              </a:xfrm>
              <a:custGeom>
                <a:avLst/>
                <a:gdLst>
                  <a:gd name="T0" fmla="*/ 0 w 59"/>
                  <a:gd name="T1" fmla="*/ 134 h 134"/>
                  <a:gd name="T2" fmla="*/ 0 w 59"/>
                  <a:gd name="T3" fmla="*/ 134 h 134"/>
                  <a:gd name="T4" fmla="*/ 59 w 59"/>
                  <a:gd name="T5" fmla="*/ 0 h 134"/>
                  <a:gd name="T6" fmla="*/ 59 w 59"/>
                  <a:gd name="T7" fmla="*/ 0 h 134"/>
                  <a:gd name="T8" fmla="*/ 8 w 59"/>
                  <a:gd name="T9" fmla="*/ 0 h 134"/>
                  <a:gd name="T10" fmla="*/ 0 w 59"/>
                  <a:gd name="T11" fmla="*/ 134 h 134"/>
                  <a:gd name="T12" fmla="*/ 0 w 59"/>
                  <a:gd name="T13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34">
                    <a:moveTo>
                      <a:pt x="0" y="134"/>
                    </a:moveTo>
                    <a:lnTo>
                      <a:pt x="0" y="134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8" y="0"/>
                    </a:lnTo>
                    <a:lnTo>
                      <a:pt x="0" y="134"/>
                    </a:lnTo>
                    <a:lnTo>
                      <a:pt x="0" y="134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38257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2218"/>
              <p:cNvSpPr>
                <a:spLocks/>
              </p:cNvSpPr>
              <p:nvPr/>
            </p:nvSpPr>
            <p:spPr bwMode="auto">
              <a:xfrm>
                <a:off x="4702175" y="6224207"/>
                <a:ext cx="47625" cy="106363"/>
              </a:xfrm>
              <a:custGeom>
                <a:avLst/>
                <a:gdLst>
                  <a:gd name="T0" fmla="*/ 0 w 59"/>
                  <a:gd name="T1" fmla="*/ 134 h 134"/>
                  <a:gd name="T2" fmla="*/ 0 w 59"/>
                  <a:gd name="T3" fmla="*/ 134 h 134"/>
                  <a:gd name="T4" fmla="*/ 44 w 59"/>
                  <a:gd name="T5" fmla="*/ 134 h 134"/>
                  <a:gd name="T6" fmla="*/ 44 w 59"/>
                  <a:gd name="T7" fmla="*/ 134 h 134"/>
                  <a:gd name="T8" fmla="*/ 59 w 59"/>
                  <a:gd name="T9" fmla="*/ 0 h 134"/>
                  <a:gd name="T10" fmla="*/ 0 w 59"/>
                  <a:gd name="T11" fmla="*/ 134 h 134"/>
                  <a:gd name="T12" fmla="*/ 0 w 59"/>
                  <a:gd name="T13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34">
                    <a:moveTo>
                      <a:pt x="0" y="134"/>
                    </a:moveTo>
                    <a:lnTo>
                      <a:pt x="0" y="134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59" y="0"/>
                    </a:lnTo>
                    <a:lnTo>
                      <a:pt x="0" y="134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38257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6" name="Freeform 2219"/>
              <p:cNvSpPr>
                <a:spLocks/>
              </p:cNvSpPr>
              <p:nvPr/>
            </p:nvSpPr>
            <p:spPr bwMode="auto">
              <a:xfrm>
                <a:off x="4702175" y="6224207"/>
                <a:ext cx="47625" cy="106363"/>
              </a:xfrm>
              <a:custGeom>
                <a:avLst/>
                <a:gdLst>
                  <a:gd name="T0" fmla="*/ 0 w 59"/>
                  <a:gd name="T1" fmla="*/ 134 h 134"/>
                  <a:gd name="T2" fmla="*/ 0 w 59"/>
                  <a:gd name="T3" fmla="*/ 134 h 134"/>
                  <a:gd name="T4" fmla="*/ 44 w 59"/>
                  <a:gd name="T5" fmla="*/ 134 h 134"/>
                  <a:gd name="T6" fmla="*/ 44 w 59"/>
                  <a:gd name="T7" fmla="*/ 134 h 134"/>
                  <a:gd name="T8" fmla="*/ 59 w 59"/>
                  <a:gd name="T9" fmla="*/ 0 h 134"/>
                  <a:gd name="T10" fmla="*/ 0 w 59"/>
                  <a:gd name="T11" fmla="*/ 134 h 134"/>
                  <a:gd name="T12" fmla="*/ 0 w 59"/>
                  <a:gd name="T13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34">
                    <a:moveTo>
                      <a:pt x="0" y="134"/>
                    </a:moveTo>
                    <a:lnTo>
                      <a:pt x="0" y="134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59" y="0"/>
                    </a:lnTo>
                    <a:lnTo>
                      <a:pt x="0" y="134"/>
                    </a:lnTo>
                    <a:lnTo>
                      <a:pt x="0" y="134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38257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7" name="Freeform 2220"/>
              <p:cNvSpPr>
                <a:spLocks/>
              </p:cNvSpPr>
              <p:nvPr/>
            </p:nvSpPr>
            <p:spPr bwMode="auto">
              <a:xfrm>
                <a:off x="4756150" y="6259132"/>
                <a:ext cx="6350" cy="36513"/>
              </a:xfrm>
              <a:custGeom>
                <a:avLst/>
                <a:gdLst>
                  <a:gd name="T0" fmla="*/ 0 w 8"/>
                  <a:gd name="T1" fmla="*/ 0 h 45"/>
                  <a:gd name="T2" fmla="*/ 0 w 8"/>
                  <a:gd name="T3" fmla="*/ 0 h 45"/>
                  <a:gd name="T4" fmla="*/ 8 w 8"/>
                  <a:gd name="T5" fmla="*/ 45 h 45"/>
                  <a:gd name="T6" fmla="*/ 8 w 8"/>
                  <a:gd name="T7" fmla="*/ 45 h 45"/>
                  <a:gd name="T8" fmla="*/ 0 w 8"/>
                  <a:gd name="T9" fmla="*/ 45 h 45"/>
                  <a:gd name="T10" fmla="*/ 0 w 8"/>
                  <a:gd name="T11" fmla="*/ 0 h 45"/>
                  <a:gd name="T12" fmla="*/ 0 w 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5">
                    <a:moveTo>
                      <a:pt x="0" y="0"/>
                    </a:moveTo>
                    <a:lnTo>
                      <a:pt x="0" y="0"/>
                    </a:lnTo>
                    <a:lnTo>
                      <a:pt x="8" y="45"/>
                    </a:lnTo>
                    <a:lnTo>
                      <a:pt x="8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D4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8" name="Freeform 2221"/>
              <p:cNvSpPr>
                <a:spLocks/>
              </p:cNvSpPr>
              <p:nvPr/>
            </p:nvSpPr>
            <p:spPr bwMode="auto">
              <a:xfrm>
                <a:off x="4756150" y="6259132"/>
                <a:ext cx="6350" cy="36513"/>
              </a:xfrm>
              <a:custGeom>
                <a:avLst/>
                <a:gdLst>
                  <a:gd name="T0" fmla="*/ 0 w 8"/>
                  <a:gd name="T1" fmla="*/ 0 h 45"/>
                  <a:gd name="T2" fmla="*/ 0 w 8"/>
                  <a:gd name="T3" fmla="*/ 0 h 45"/>
                  <a:gd name="T4" fmla="*/ 8 w 8"/>
                  <a:gd name="T5" fmla="*/ 45 h 45"/>
                  <a:gd name="T6" fmla="*/ 8 w 8"/>
                  <a:gd name="T7" fmla="*/ 45 h 45"/>
                  <a:gd name="T8" fmla="*/ 0 w 8"/>
                  <a:gd name="T9" fmla="*/ 45 h 45"/>
                  <a:gd name="T10" fmla="*/ 0 w 8"/>
                  <a:gd name="T11" fmla="*/ 0 h 45"/>
                  <a:gd name="T12" fmla="*/ 0 w 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5">
                    <a:moveTo>
                      <a:pt x="0" y="0"/>
                    </a:moveTo>
                    <a:lnTo>
                      <a:pt x="0" y="0"/>
                    </a:lnTo>
                    <a:lnTo>
                      <a:pt x="8" y="45"/>
                    </a:lnTo>
                    <a:lnTo>
                      <a:pt x="8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009D4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9" name="Freeform 2222"/>
              <p:cNvSpPr>
                <a:spLocks/>
              </p:cNvSpPr>
              <p:nvPr/>
            </p:nvSpPr>
            <p:spPr bwMode="auto">
              <a:xfrm>
                <a:off x="4756150" y="6259132"/>
                <a:ext cx="6350" cy="36513"/>
              </a:xfrm>
              <a:custGeom>
                <a:avLst/>
                <a:gdLst>
                  <a:gd name="T0" fmla="*/ 0 w 8"/>
                  <a:gd name="T1" fmla="*/ 0 h 45"/>
                  <a:gd name="T2" fmla="*/ 0 w 8"/>
                  <a:gd name="T3" fmla="*/ 0 h 45"/>
                  <a:gd name="T4" fmla="*/ 8 w 8"/>
                  <a:gd name="T5" fmla="*/ 0 h 45"/>
                  <a:gd name="T6" fmla="*/ 8 w 8"/>
                  <a:gd name="T7" fmla="*/ 0 h 45"/>
                  <a:gd name="T8" fmla="*/ 8 w 8"/>
                  <a:gd name="T9" fmla="*/ 45 h 45"/>
                  <a:gd name="T10" fmla="*/ 0 w 8"/>
                  <a:gd name="T11" fmla="*/ 0 h 45"/>
                  <a:gd name="T12" fmla="*/ 0 w 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5">
                    <a:moveTo>
                      <a:pt x="0" y="0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D4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0" name="Freeform 2223"/>
              <p:cNvSpPr>
                <a:spLocks/>
              </p:cNvSpPr>
              <p:nvPr/>
            </p:nvSpPr>
            <p:spPr bwMode="auto">
              <a:xfrm>
                <a:off x="4756150" y="6259132"/>
                <a:ext cx="6350" cy="36513"/>
              </a:xfrm>
              <a:custGeom>
                <a:avLst/>
                <a:gdLst>
                  <a:gd name="T0" fmla="*/ 0 w 8"/>
                  <a:gd name="T1" fmla="*/ 0 h 45"/>
                  <a:gd name="T2" fmla="*/ 0 w 8"/>
                  <a:gd name="T3" fmla="*/ 0 h 45"/>
                  <a:gd name="T4" fmla="*/ 8 w 8"/>
                  <a:gd name="T5" fmla="*/ 0 h 45"/>
                  <a:gd name="T6" fmla="*/ 8 w 8"/>
                  <a:gd name="T7" fmla="*/ 0 h 45"/>
                  <a:gd name="T8" fmla="*/ 8 w 8"/>
                  <a:gd name="T9" fmla="*/ 45 h 45"/>
                  <a:gd name="T10" fmla="*/ 0 w 8"/>
                  <a:gd name="T11" fmla="*/ 0 h 45"/>
                  <a:gd name="T12" fmla="*/ 0 w 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5">
                    <a:moveTo>
                      <a:pt x="0" y="0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009D4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1" name="Freeform 2224"/>
              <p:cNvSpPr>
                <a:spLocks/>
              </p:cNvSpPr>
              <p:nvPr/>
            </p:nvSpPr>
            <p:spPr bwMode="auto">
              <a:xfrm>
                <a:off x="4756150" y="6259132"/>
                <a:ext cx="6350" cy="36513"/>
              </a:xfrm>
              <a:custGeom>
                <a:avLst/>
                <a:gdLst>
                  <a:gd name="T0" fmla="*/ 0 w 8"/>
                  <a:gd name="T1" fmla="*/ 0 h 45"/>
                  <a:gd name="T2" fmla="*/ 0 w 8"/>
                  <a:gd name="T3" fmla="*/ 0 h 45"/>
                  <a:gd name="T4" fmla="*/ 8 w 8"/>
                  <a:gd name="T5" fmla="*/ 45 h 45"/>
                  <a:gd name="T6" fmla="*/ 8 w 8"/>
                  <a:gd name="T7" fmla="*/ 45 h 45"/>
                  <a:gd name="T8" fmla="*/ 0 w 8"/>
                  <a:gd name="T9" fmla="*/ 45 h 45"/>
                  <a:gd name="T10" fmla="*/ 0 w 8"/>
                  <a:gd name="T11" fmla="*/ 0 h 45"/>
                  <a:gd name="T12" fmla="*/ 0 w 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5">
                    <a:moveTo>
                      <a:pt x="0" y="0"/>
                    </a:moveTo>
                    <a:lnTo>
                      <a:pt x="0" y="0"/>
                    </a:lnTo>
                    <a:lnTo>
                      <a:pt x="8" y="45"/>
                    </a:lnTo>
                    <a:lnTo>
                      <a:pt x="8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D4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2" name="Freeform 2225"/>
              <p:cNvSpPr>
                <a:spLocks/>
              </p:cNvSpPr>
              <p:nvPr/>
            </p:nvSpPr>
            <p:spPr bwMode="auto">
              <a:xfrm>
                <a:off x="4756150" y="6259132"/>
                <a:ext cx="6350" cy="36513"/>
              </a:xfrm>
              <a:custGeom>
                <a:avLst/>
                <a:gdLst>
                  <a:gd name="T0" fmla="*/ 0 w 8"/>
                  <a:gd name="T1" fmla="*/ 0 h 45"/>
                  <a:gd name="T2" fmla="*/ 0 w 8"/>
                  <a:gd name="T3" fmla="*/ 0 h 45"/>
                  <a:gd name="T4" fmla="*/ 8 w 8"/>
                  <a:gd name="T5" fmla="*/ 45 h 45"/>
                  <a:gd name="T6" fmla="*/ 8 w 8"/>
                  <a:gd name="T7" fmla="*/ 45 h 45"/>
                  <a:gd name="T8" fmla="*/ 0 w 8"/>
                  <a:gd name="T9" fmla="*/ 45 h 45"/>
                  <a:gd name="T10" fmla="*/ 0 w 8"/>
                  <a:gd name="T11" fmla="*/ 0 h 45"/>
                  <a:gd name="T12" fmla="*/ 0 w 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5">
                    <a:moveTo>
                      <a:pt x="0" y="0"/>
                    </a:moveTo>
                    <a:lnTo>
                      <a:pt x="0" y="0"/>
                    </a:lnTo>
                    <a:lnTo>
                      <a:pt x="8" y="45"/>
                    </a:lnTo>
                    <a:lnTo>
                      <a:pt x="8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009D4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Freeform 2226"/>
              <p:cNvSpPr>
                <a:spLocks/>
              </p:cNvSpPr>
              <p:nvPr/>
            </p:nvSpPr>
            <p:spPr bwMode="auto">
              <a:xfrm>
                <a:off x="4756150" y="6259132"/>
                <a:ext cx="6350" cy="36513"/>
              </a:xfrm>
              <a:custGeom>
                <a:avLst/>
                <a:gdLst>
                  <a:gd name="T0" fmla="*/ 0 w 8"/>
                  <a:gd name="T1" fmla="*/ 0 h 45"/>
                  <a:gd name="T2" fmla="*/ 0 w 8"/>
                  <a:gd name="T3" fmla="*/ 0 h 45"/>
                  <a:gd name="T4" fmla="*/ 8 w 8"/>
                  <a:gd name="T5" fmla="*/ 0 h 45"/>
                  <a:gd name="T6" fmla="*/ 8 w 8"/>
                  <a:gd name="T7" fmla="*/ 0 h 45"/>
                  <a:gd name="T8" fmla="*/ 8 w 8"/>
                  <a:gd name="T9" fmla="*/ 45 h 45"/>
                  <a:gd name="T10" fmla="*/ 0 w 8"/>
                  <a:gd name="T11" fmla="*/ 0 h 45"/>
                  <a:gd name="T12" fmla="*/ 0 w 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5">
                    <a:moveTo>
                      <a:pt x="0" y="0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D4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2227"/>
              <p:cNvSpPr>
                <a:spLocks/>
              </p:cNvSpPr>
              <p:nvPr/>
            </p:nvSpPr>
            <p:spPr bwMode="auto">
              <a:xfrm>
                <a:off x="4756150" y="6259132"/>
                <a:ext cx="6350" cy="36513"/>
              </a:xfrm>
              <a:custGeom>
                <a:avLst/>
                <a:gdLst>
                  <a:gd name="T0" fmla="*/ 0 w 8"/>
                  <a:gd name="T1" fmla="*/ 0 h 45"/>
                  <a:gd name="T2" fmla="*/ 0 w 8"/>
                  <a:gd name="T3" fmla="*/ 0 h 45"/>
                  <a:gd name="T4" fmla="*/ 8 w 8"/>
                  <a:gd name="T5" fmla="*/ 0 h 45"/>
                  <a:gd name="T6" fmla="*/ 8 w 8"/>
                  <a:gd name="T7" fmla="*/ 0 h 45"/>
                  <a:gd name="T8" fmla="*/ 8 w 8"/>
                  <a:gd name="T9" fmla="*/ 45 h 45"/>
                  <a:gd name="T10" fmla="*/ 0 w 8"/>
                  <a:gd name="T11" fmla="*/ 0 h 45"/>
                  <a:gd name="T12" fmla="*/ 0 w 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5">
                    <a:moveTo>
                      <a:pt x="0" y="0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009D4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Freeform 2228"/>
              <p:cNvSpPr>
                <a:spLocks/>
              </p:cNvSpPr>
              <p:nvPr/>
            </p:nvSpPr>
            <p:spPr bwMode="auto">
              <a:xfrm>
                <a:off x="4784725" y="6252782"/>
                <a:ext cx="17463" cy="49213"/>
              </a:xfrm>
              <a:custGeom>
                <a:avLst/>
                <a:gdLst>
                  <a:gd name="T0" fmla="*/ 0 w 22"/>
                  <a:gd name="T1" fmla="*/ 0 h 60"/>
                  <a:gd name="T2" fmla="*/ 0 w 22"/>
                  <a:gd name="T3" fmla="*/ 0 h 60"/>
                  <a:gd name="T4" fmla="*/ 22 w 22"/>
                  <a:gd name="T5" fmla="*/ 60 h 60"/>
                  <a:gd name="T6" fmla="*/ 22 w 22"/>
                  <a:gd name="T7" fmla="*/ 60 h 60"/>
                  <a:gd name="T8" fmla="*/ 0 w 22"/>
                  <a:gd name="T9" fmla="*/ 60 h 60"/>
                  <a:gd name="T10" fmla="*/ 0 w 22"/>
                  <a:gd name="T11" fmla="*/ 0 h 60"/>
                  <a:gd name="T12" fmla="*/ 0 w 22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60">
                    <a:moveTo>
                      <a:pt x="0" y="0"/>
                    </a:moveTo>
                    <a:lnTo>
                      <a:pt x="0" y="0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396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2229"/>
              <p:cNvSpPr>
                <a:spLocks/>
              </p:cNvSpPr>
              <p:nvPr/>
            </p:nvSpPr>
            <p:spPr bwMode="auto">
              <a:xfrm>
                <a:off x="4784725" y="6252782"/>
                <a:ext cx="17463" cy="49213"/>
              </a:xfrm>
              <a:custGeom>
                <a:avLst/>
                <a:gdLst>
                  <a:gd name="T0" fmla="*/ 0 w 22"/>
                  <a:gd name="T1" fmla="*/ 0 h 60"/>
                  <a:gd name="T2" fmla="*/ 0 w 22"/>
                  <a:gd name="T3" fmla="*/ 0 h 60"/>
                  <a:gd name="T4" fmla="*/ 22 w 22"/>
                  <a:gd name="T5" fmla="*/ 60 h 60"/>
                  <a:gd name="T6" fmla="*/ 22 w 22"/>
                  <a:gd name="T7" fmla="*/ 60 h 60"/>
                  <a:gd name="T8" fmla="*/ 0 w 22"/>
                  <a:gd name="T9" fmla="*/ 60 h 60"/>
                  <a:gd name="T10" fmla="*/ 0 w 22"/>
                  <a:gd name="T11" fmla="*/ 0 h 60"/>
                  <a:gd name="T12" fmla="*/ 0 w 22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60">
                    <a:moveTo>
                      <a:pt x="0" y="0"/>
                    </a:moveTo>
                    <a:lnTo>
                      <a:pt x="0" y="0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D396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2230"/>
              <p:cNvSpPr>
                <a:spLocks/>
              </p:cNvSpPr>
              <p:nvPr/>
            </p:nvSpPr>
            <p:spPr bwMode="auto">
              <a:xfrm>
                <a:off x="4784725" y="6252782"/>
                <a:ext cx="17463" cy="49213"/>
              </a:xfrm>
              <a:custGeom>
                <a:avLst/>
                <a:gdLst>
                  <a:gd name="T0" fmla="*/ 0 w 22"/>
                  <a:gd name="T1" fmla="*/ 0 h 60"/>
                  <a:gd name="T2" fmla="*/ 0 w 22"/>
                  <a:gd name="T3" fmla="*/ 0 h 60"/>
                  <a:gd name="T4" fmla="*/ 22 w 22"/>
                  <a:gd name="T5" fmla="*/ 0 h 60"/>
                  <a:gd name="T6" fmla="*/ 22 w 22"/>
                  <a:gd name="T7" fmla="*/ 0 h 60"/>
                  <a:gd name="T8" fmla="*/ 22 w 22"/>
                  <a:gd name="T9" fmla="*/ 60 h 60"/>
                  <a:gd name="T10" fmla="*/ 0 w 22"/>
                  <a:gd name="T11" fmla="*/ 0 h 60"/>
                  <a:gd name="T12" fmla="*/ 0 w 22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60">
                    <a:moveTo>
                      <a:pt x="0" y="0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396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Freeform 2231"/>
              <p:cNvSpPr>
                <a:spLocks/>
              </p:cNvSpPr>
              <p:nvPr/>
            </p:nvSpPr>
            <p:spPr bwMode="auto">
              <a:xfrm>
                <a:off x="4784725" y="6252782"/>
                <a:ext cx="17463" cy="49213"/>
              </a:xfrm>
              <a:custGeom>
                <a:avLst/>
                <a:gdLst>
                  <a:gd name="T0" fmla="*/ 0 w 22"/>
                  <a:gd name="T1" fmla="*/ 0 h 60"/>
                  <a:gd name="T2" fmla="*/ 0 w 22"/>
                  <a:gd name="T3" fmla="*/ 0 h 60"/>
                  <a:gd name="T4" fmla="*/ 22 w 22"/>
                  <a:gd name="T5" fmla="*/ 0 h 60"/>
                  <a:gd name="T6" fmla="*/ 22 w 22"/>
                  <a:gd name="T7" fmla="*/ 0 h 60"/>
                  <a:gd name="T8" fmla="*/ 22 w 22"/>
                  <a:gd name="T9" fmla="*/ 60 h 60"/>
                  <a:gd name="T10" fmla="*/ 0 w 22"/>
                  <a:gd name="T11" fmla="*/ 0 h 60"/>
                  <a:gd name="T12" fmla="*/ 0 w 22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60">
                    <a:moveTo>
                      <a:pt x="0" y="0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D396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9" name="Freeform 2232"/>
              <p:cNvSpPr>
                <a:spLocks/>
              </p:cNvSpPr>
              <p:nvPr/>
            </p:nvSpPr>
            <p:spPr bwMode="auto">
              <a:xfrm>
                <a:off x="4814888" y="6259132"/>
                <a:ext cx="0" cy="36513"/>
              </a:xfrm>
              <a:custGeom>
                <a:avLst/>
                <a:gdLst>
                  <a:gd name="T0" fmla="*/ 0 h 45"/>
                  <a:gd name="T1" fmla="*/ 0 h 45"/>
                  <a:gd name="T2" fmla="*/ 45 h 45"/>
                  <a:gd name="T3" fmla="*/ 45 h 45"/>
                  <a:gd name="T4" fmla="*/ 45 h 45"/>
                  <a:gd name="T5" fmla="*/ 0 h 45"/>
                  <a:gd name="T6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45">
                    <a:moveTo>
                      <a:pt x="0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D4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0" name="Freeform 2233"/>
              <p:cNvSpPr>
                <a:spLocks/>
              </p:cNvSpPr>
              <p:nvPr/>
            </p:nvSpPr>
            <p:spPr bwMode="auto">
              <a:xfrm>
                <a:off x="4814888" y="6259132"/>
                <a:ext cx="0" cy="36513"/>
              </a:xfrm>
              <a:custGeom>
                <a:avLst/>
                <a:gdLst>
                  <a:gd name="T0" fmla="*/ 0 h 45"/>
                  <a:gd name="T1" fmla="*/ 0 h 45"/>
                  <a:gd name="T2" fmla="*/ 45 h 45"/>
                  <a:gd name="T3" fmla="*/ 45 h 45"/>
                  <a:gd name="T4" fmla="*/ 45 h 45"/>
                  <a:gd name="T5" fmla="*/ 0 h 45"/>
                  <a:gd name="T6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45">
                    <a:moveTo>
                      <a:pt x="0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009D4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1" name="Freeform 2234"/>
              <p:cNvSpPr>
                <a:spLocks/>
              </p:cNvSpPr>
              <p:nvPr/>
            </p:nvSpPr>
            <p:spPr bwMode="auto">
              <a:xfrm>
                <a:off x="4814888" y="6259132"/>
                <a:ext cx="0" cy="36513"/>
              </a:xfrm>
              <a:custGeom>
                <a:avLst/>
                <a:gdLst>
                  <a:gd name="T0" fmla="*/ 0 h 45"/>
                  <a:gd name="T1" fmla="*/ 0 h 45"/>
                  <a:gd name="T2" fmla="*/ 0 h 45"/>
                  <a:gd name="T3" fmla="*/ 0 h 45"/>
                  <a:gd name="T4" fmla="*/ 45 h 45"/>
                  <a:gd name="T5" fmla="*/ 0 h 45"/>
                  <a:gd name="T6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4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D4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2" name="Freeform 2235"/>
              <p:cNvSpPr>
                <a:spLocks/>
              </p:cNvSpPr>
              <p:nvPr/>
            </p:nvSpPr>
            <p:spPr bwMode="auto">
              <a:xfrm>
                <a:off x="4814888" y="6259132"/>
                <a:ext cx="0" cy="36513"/>
              </a:xfrm>
              <a:custGeom>
                <a:avLst/>
                <a:gdLst>
                  <a:gd name="T0" fmla="*/ 0 h 45"/>
                  <a:gd name="T1" fmla="*/ 0 h 45"/>
                  <a:gd name="T2" fmla="*/ 0 h 45"/>
                  <a:gd name="T3" fmla="*/ 0 h 45"/>
                  <a:gd name="T4" fmla="*/ 45 h 45"/>
                  <a:gd name="T5" fmla="*/ 0 h 45"/>
                  <a:gd name="T6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4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009D4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3" name="Freeform 2236"/>
              <p:cNvSpPr>
                <a:spLocks/>
              </p:cNvSpPr>
              <p:nvPr/>
            </p:nvSpPr>
            <p:spPr bwMode="auto">
              <a:xfrm>
                <a:off x="4814888" y="6259132"/>
                <a:ext cx="0" cy="36513"/>
              </a:xfrm>
              <a:custGeom>
                <a:avLst/>
                <a:gdLst>
                  <a:gd name="T0" fmla="*/ 0 h 45"/>
                  <a:gd name="T1" fmla="*/ 0 h 45"/>
                  <a:gd name="T2" fmla="*/ 45 h 45"/>
                  <a:gd name="T3" fmla="*/ 45 h 45"/>
                  <a:gd name="T4" fmla="*/ 45 h 45"/>
                  <a:gd name="T5" fmla="*/ 0 h 45"/>
                  <a:gd name="T6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45">
                    <a:moveTo>
                      <a:pt x="0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D4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4" name="Freeform 2237"/>
              <p:cNvSpPr>
                <a:spLocks/>
              </p:cNvSpPr>
              <p:nvPr/>
            </p:nvSpPr>
            <p:spPr bwMode="auto">
              <a:xfrm>
                <a:off x="4814888" y="6259132"/>
                <a:ext cx="0" cy="36513"/>
              </a:xfrm>
              <a:custGeom>
                <a:avLst/>
                <a:gdLst>
                  <a:gd name="T0" fmla="*/ 0 h 45"/>
                  <a:gd name="T1" fmla="*/ 0 h 45"/>
                  <a:gd name="T2" fmla="*/ 45 h 45"/>
                  <a:gd name="T3" fmla="*/ 45 h 45"/>
                  <a:gd name="T4" fmla="*/ 45 h 45"/>
                  <a:gd name="T5" fmla="*/ 0 h 45"/>
                  <a:gd name="T6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45">
                    <a:moveTo>
                      <a:pt x="0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009D4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5" name="Freeform 2238"/>
              <p:cNvSpPr>
                <a:spLocks/>
              </p:cNvSpPr>
              <p:nvPr/>
            </p:nvSpPr>
            <p:spPr bwMode="auto">
              <a:xfrm>
                <a:off x="4814888" y="6259132"/>
                <a:ext cx="0" cy="36513"/>
              </a:xfrm>
              <a:custGeom>
                <a:avLst/>
                <a:gdLst>
                  <a:gd name="T0" fmla="*/ 0 h 45"/>
                  <a:gd name="T1" fmla="*/ 0 h 45"/>
                  <a:gd name="T2" fmla="*/ 0 h 45"/>
                  <a:gd name="T3" fmla="*/ 0 h 45"/>
                  <a:gd name="T4" fmla="*/ 45 h 45"/>
                  <a:gd name="T5" fmla="*/ 0 h 45"/>
                  <a:gd name="T6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4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D4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6" name="Freeform 2239"/>
              <p:cNvSpPr>
                <a:spLocks/>
              </p:cNvSpPr>
              <p:nvPr/>
            </p:nvSpPr>
            <p:spPr bwMode="auto">
              <a:xfrm>
                <a:off x="4814888" y="6259132"/>
                <a:ext cx="0" cy="36513"/>
              </a:xfrm>
              <a:custGeom>
                <a:avLst/>
                <a:gdLst>
                  <a:gd name="T0" fmla="*/ 0 h 45"/>
                  <a:gd name="T1" fmla="*/ 0 h 45"/>
                  <a:gd name="T2" fmla="*/ 0 h 45"/>
                  <a:gd name="T3" fmla="*/ 0 h 45"/>
                  <a:gd name="T4" fmla="*/ 45 h 45"/>
                  <a:gd name="T5" fmla="*/ 0 h 45"/>
                  <a:gd name="T6" fmla="*/ 0 h 4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4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009D4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7" name="Freeform 2240"/>
              <p:cNvSpPr>
                <a:spLocks/>
              </p:cNvSpPr>
              <p:nvPr/>
            </p:nvSpPr>
            <p:spPr bwMode="auto">
              <a:xfrm>
                <a:off x="4826000" y="6252782"/>
                <a:ext cx="12700" cy="49213"/>
              </a:xfrm>
              <a:custGeom>
                <a:avLst/>
                <a:gdLst>
                  <a:gd name="T0" fmla="*/ 0 w 15"/>
                  <a:gd name="T1" fmla="*/ 0 h 60"/>
                  <a:gd name="T2" fmla="*/ 0 w 15"/>
                  <a:gd name="T3" fmla="*/ 0 h 60"/>
                  <a:gd name="T4" fmla="*/ 15 w 15"/>
                  <a:gd name="T5" fmla="*/ 60 h 60"/>
                  <a:gd name="T6" fmla="*/ 15 w 15"/>
                  <a:gd name="T7" fmla="*/ 60 h 60"/>
                  <a:gd name="T8" fmla="*/ 0 w 15"/>
                  <a:gd name="T9" fmla="*/ 60 h 60"/>
                  <a:gd name="T10" fmla="*/ 0 w 15"/>
                  <a:gd name="T11" fmla="*/ 0 h 60"/>
                  <a:gd name="T12" fmla="*/ 0 w 15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0">
                    <a:moveTo>
                      <a:pt x="0" y="0"/>
                    </a:moveTo>
                    <a:lnTo>
                      <a:pt x="0" y="0"/>
                    </a:lnTo>
                    <a:lnTo>
                      <a:pt x="15" y="60"/>
                    </a:lnTo>
                    <a:lnTo>
                      <a:pt x="15" y="60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396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8" name="Freeform 2241"/>
              <p:cNvSpPr>
                <a:spLocks/>
              </p:cNvSpPr>
              <p:nvPr/>
            </p:nvSpPr>
            <p:spPr bwMode="auto">
              <a:xfrm>
                <a:off x="4826000" y="6252782"/>
                <a:ext cx="12700" cy="49213"/>
              </a:xfrm>
              <a:custGeom>
                <a:avLst/>
                <a:gdLst>
                  <a:gd name="T0" fmla="*/ 0 w 15"/>
                  <a:gd name="T1" fmla="*/ 0 h 60"/>
                  <a:gd name="T2" fmla="*/ 0 w 15"/>
                  <a:gd name="T3" fmla="*/ 0 h 60"/>
                  <a:gd name="T4" fmla="*/ 15 w 15"/>
                  <a:gd name="T5" fmla="*/ 60 h 60"/>
                  <a:gd name="T6" fmla="*/ 15 w 15"/>
                  <a:gd name="T7" fmla="*/ 60 h 60"/>
                  <a:gd name="T8" fmla="*/ 0 w 15"/>
                  <a:gd name="T9" fmla="*/ 60 h 60"/>
                  <a:gd name="T10" fmla="*/ 0 w 15"/>
                  <a:gd name="T11" fmla="*/ 0 h 60"/>
                  <a:gd name="T12" fmla="*/ 0 w 15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0">
                    <a:moveTo>
                      <a:pt x="0" y="0"/>
                    </a:moveTo>
                    <a:lnTo>
                      <a:pt x="0" y="0"/>
                    </a:lnTo>
                    <a:lnTo>
                      <a:pt x="15" y="60"/>
                    </a:lnTo>
                    <a:lnTo>
                      <a:pt x="15" y="60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D396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9" name="Freeform 2242"/>
              <p:cNvSpPr>
                <a:spLocks/>
              </p:cNvSpPr>
              <p:nvPr/>
            </p:nvSpPr>
            <p:spPr bwMode="auto">
              <a:xfrm>
                <a:off x="4826000" y="6252782"/>
                <a:ext cx="12700" cy="49213"/>
              </a:xfrm>
              <a:custGeom>
                <a:avLst/>
                <a:gdLst>
                  <a:gd name="T0" fmla="*/ 0 w 15"/>
                  <a:gd name="T1" fmla="*/ 0 h 60"/>
                  <a:gd name="T2" fmla="*/ 0 w 15"/>
                  <a:gd name="T3" fmla="*/ 0 h 60"/>
                  <a:gd name="T4" fmla="*/ 15 w 15"/>
                  <a:gd name="T5" fmla="*/ 0 h 60"/>
                  <a:gd name="T6" fmla="*/ 15 w 15"/>
                  <a:gd name="T7" fmla="*/ 0 h 60"/>
                  <a:gd name="T8" fmla="*/ 15 w 15"/>
                  <a:gd name="T9" fmla="*/ 60 h 60"/>
                  <a:gd name="T10" fmla="*/ 0 w 15"/>
                  <a:gd name="T11" fmla="*/ 0 h 60"/>
                  <a:gd name="T12" fmla="*/ 0 w 15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0">
                    <a:moveTo>
                      <a:pt x="0" y="0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396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0" name="Freeform 2243"/>
              <p:cNvSpPr>
                <a:spLocks/>
              </p:cNvSpPr>
              <p:nvPr/>
            </p:nvSpPr>
            <p:spPr bwMode="auto">
              <a:xfrm>
                <a:off x="4826000" y="6252782"/>
                <a:ext cx="12700" cy="49213"/>
              </a:xfrm>
              <a:custGeom>
                <a:avLst/>
                <a:gdLst>
                  <a:gd name="T0" fmla="*/ 0 w 15"/>
                  <a:gd name="T1" fmla="*/ 0 h 60"/>
                  <a:gd name="T2" fmla="*/ 0 w 15"/>
                  <a:gd name="T3" fmla="*/ 0 h 60"/>
                  <a:gd name="T4" fmla="*/ 15 w 15"/>
                  <a:gd name="T5" fmla="*/ 0 h 60"/>
                  <a:gd name="T6" fmla="*/ 15 w 15"/>
                  <a:gd name="T7" fmla="*/ 0 h 60"/>
                  <a:gd name="T8" fmla="*/ 15 w 15"/>
                  <a:gd name="T9" fmla="*/ 60 h 60"/>
                  <a:gd name="T10" fmla="*/ 0 w 15"/>
                  <a:gd name="T11" fmla="*/ 0 h 60"/>
                  <a:gd name="T12" fmla="*/ 0 w 15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0">
                    <a:moveTo>
                      <a:pt x="0" y="0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D396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1" name="Freeform 2244"/>
              <p:cNvSpPr>
                <a:spLocks/>
              </p:cNvSpPr>
              <p:nvPr/>
            </p:nvSpPr>
            <p:spPr bwMode="auto">
              <a:xfrm>
                <a:off x="4849813" y="6252782"/>
                <a:ext cx="17463" cy="49213"/>
              </a:xfrm>
              <a:custGeom>
                <a:avLst/>
                <a:gdLst>
                  <a:gd name="T0" fmla="*/ 0 w 21"/>
                  <a:gd name="T1" fmla="*/ 0 h 60"/>
                  <a:gd name="T2" fmla="*/ 0 w 21"/>
                  <a:gd name="T3" fmla="*/ 0 h 60"/>
                  <a:gd name="T4" fmla="*/ 21 w 21"/>
                  <a:gd name="T5" fmla="*/ 60 h 60"/>
                  <a:gd name="T6" fmla="*/ 21 w 21"/>
                  <a:gd name="T7" fmla="*/ 60 h 60"/>
                  <a:gd name="T8" fmla="*/ 0 w 21"/>
                  <a:gd name="T9" fmla="*/ 60 h 60"/>
                  <a:gd name="T10" fmla="*/ 0 w 21"/>
                  <a:gd name="T11" fmla="*/ 0 h 60"/>
                  <a:gd name="T12" fmla="*/ 0 w 21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60">
                    <a:moveTo>
                      <a:pt x="0" y="0"/>
                    </a:moveTo>
                    <a:lnTo>
                      <a:pt x="0" y="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396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2" name="Freeform 2245"/>
              <p:cNvSpPr>
                <a:spLocks/>
              </p:cNvSpPr>
              <p:nvPr/>
            </p:nvSpPr>
            <p:spPr bwMode="auto">
              <a:xfrm>
                <a:off x="4849813" y="6252782"/>
                <a:ext cx="17463" cy="49213"/>
              </a:xfrm>
              <a:custGeom>
                <a:avLst/>
                <a:gdLst>
                  <a:gd name="T0" fmla="*/ 0 w 21"/>
                  <a:gd name="T1" fmla="*/ 0 h 60"/>
                  <a:gd name="T2" fmla="*/ 0 w 21"/>
                  <a:gd name="T3" fmla="*/ 0 h 60"/>
                  <a:gd name="T4" fmla="*/ 21 w 21"/>
                  <a:gd name="T5" fmla="*/ 60 h 60"/>
                  <a:gd name="T6" fmla="*/ 21 w 21"/>
                  <a:gd name="T7" fmla="*/ 60 h 60"/>
                  <a:gd name="T8" fmla="*/ 0 w 21"/>
                  <a:gd name="T9" fmla="*/ 60 h 60"/>
                  <a:gd name="T10" fmla="*/ 0 w 21"/>
                  <a:gd name="T11" fmla="*/ 0 h 60"/>
                  <a:gd name="T12" fmla="*/ 0 w 21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60">
                    <a:moveTo>
                      <a:pt x="0" y="0"/>
                    </a:moveTo>
                    <a:lnTo>
                      <a:pt x="0" y="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D396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3" name="Freeform 2246"/>
              <p:cNvSpPr>
                <a:spLocks/>
              </p:cNvSpPr>
              <p:nvPr/>
            </p:nvSpPr>
            <p:spPr bwMode="auto">
              <a:xfrm>
                <a:off x="4849813" y="6252782"/>
                <a:ext cx="17463" cy="49213"/>
              </a:xfrm>
              <a:custGeom>
                <a:avLst/>
                <a:gdLst>
                  <a:gd name="T0" fmla="*/ 0 w 21"/>
                  <a:gd name="T1" fmla="*/ 0 h 60"/>
                  <a:gd name="T2" fmla="*/ 0 w 21"/>
                  <a:gd name="T3" fmla="*/ 0 h 60"/>
                  <a:gd name="T4" fmla="*/ 21 w 21"/>
                  <a:gd name="T5" fmla="*/ 0 h 60"/>
                  <a:gd name="T6" fmla="*/ 21 w 21"/>
                  <a:gd name="T7" fmla="*/ 0 h 60"/>
                  <a:gd name="T8" fmla="*/ 21 w 21"/>
                  <a:gd name="T9" fmla="*/ 60 h 60"/>
                  <a:gd name="T10" fmla="*/ 0 w 21"/>
                  <a:gd name="T11" fmla="*/ 0 h 60"/>
                  <a:gd name="T12" fmla="*/ 0 w 21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60">
                    <a:moveTo>
                      <a:pt x="0" y="0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396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4" name="Freeform 2247"/>
              <p:cNvSpPr>
                <a:spLocks/>
              </p:cNvSpPr>
              <p:nvPr/>
            </p:nvSpPr>
            <p:spPr bwMode="auto">
              <a:xfrm>
                <a:off x="4849813" y="6252782"/>
                <a:ext cx="17463" cy="49213"/>
              </a:xfrm>
              <a:custGeom>
                <a:avLst/>
                <a:gdLst>
                  <a:gd name="T0" fmla="*/ 0 w 21"/>
                  <a:gd name="T1" fmla="*/ 0 h 60"/>
                  <a:gd name="T2" fmla="*/ 0 w 21"/>
                  <a:gd name="T3" fmla="*/ 0 h 60"/>
                  <a:gd name="T4" fmla="*/ 21 w 21"/>
                  <a:gd name="T5" fmla="*/ 0 h 60"/>
                  <a:gd name="T6" fmla="*/ 21 w 21"/>
                  <a:gd name="T7" fmla="*/ 0 h 60"/>
                  <a:gd name="T8" fmla="*/ 21 w 21"/>
                  <a:gd name="T9" fmla="*/ 60 h 60"/>
                  <a:gd name="T10" fmla="*/ 0 w 21"/>
                  <a:gd name="T11" fmla="*/ 0 h 60"/>
                  <a:gd name="T12" fmla="*/ 0 w 21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60">
                    <a:moveTo>
                      <a:pt x="0" y="0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flat">
                <a:solidFill>
                  <a:srgbClr val="BD396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5" name="Rectangle 2476"/>
              <p:cNvSpPr>
                <a:spLocks noChangeArrowheads="1"/>
              </p:cNvSpPr>
              <p:nvPr/>
            </p:nvSpPr>
            <p:spPr bwMode="auto">
              <a:xfrm rot="2100000">
                <a:off x="6317716" y="1868563"/>
                <a:ext cx="185220" cy="437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500" b="0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</a:rPr>
                  <a:t>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58" name="Freeform 2477"/>
            <p:cNvSpPr>
              <a:spLocks/>
            </p:cNvSpPr>
            <p:nvPr/>
          </p:nvSpPr>
          <p:spPr bwMode="auto">
            <a:xfrm>
              <a:off x="8367213" y="1265711"/>
              <a:ext cx="903288" cy="695325"/>
            </a:xfrm>
            <a:custGeom>
              <a:avLst/>
              <a:gdLst>
                <a:gd name="T0" fmla="*/ 58 w 1128"/>
                <a:gd name="T1" fmla="*/ 283 h 867"/>
                <a:gd name="T2" fmla="*/ 58 w 1128"/>
                <a:gd name="T3" fmla="*/ 283 h 867"/>
                <a:gd name="T4" fmla="*/ 668 w 1128"/>
                <a:gd name="T5" fmla="*/ 81 h 867"/>
                <a:gd name="T6" fmla="*/ 1071 w 1128"/>
                <a:gd name="T7" fmla="*/ 583 h 867"/>
                <a:gd name="T8" fmla="*/ 460 w 1128"/>
                <a:gd name="T9" fmla="*/ 784 h 867"/>
                <a:gd name="T10" fmla="*/ 58 w 1128"/>
                <a:gd name="T11" fmla="*/ 283 h 867"/>
                <a:gd name="T12" fmla="*/ 58 w 1128"/>
                <a:gd name="T13" fmla="*/ 283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8" h="867">
                  <a:moveTo>
                    <a:pt x="58" y="283"/>
                  </a:moveTo>
                  <a:lnTo>
                    <a:pt x="58" y="283"/>
                  </a:lnTo>
                  <a:cubicBezTo>
                    <a:pt x="115" y="89"/>
                    <a:pt x="389" y="0"/>
                    <a:pt x="668" y="81"/>
                  </a:cubicBezTo>
                  <a:cubicBezTo>
                    <a:pt x="948" y="164"/>
                    <a:pt x="1128" y="388"/>
                    <a:pt x="1071" y="583"/>
                  </a:cubicBezTo>
                  <a:cubicBezTo>
                    <a:pt x="1014" y="777"/>
                    <a:pt x="740" y="867"/>
                    <a:pt x="460" y="784"/>
                  </a:cubicBezTo>
                  <a:cubicBezTo>
                    <a:pt x="181" y="702"/>
                    <a:pt x="0" y="477"/>
                    <a:pt x="58" y="283"/>
                  </a:cubicBezTo>
                  <a:lnTo>
                    <a:pt x="58" y="283"/>
                  </a:lnTo>
                  <a:close/>
                </a:path>
              </a:pathLst>
            </a:custGeom>
            <a:noFill/>
            <a:ln w="20638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946794" y="1058452"/>
              <a:ext cx="1725270" cy="4809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0000FF"/>
                  </a:solidFill>
                </a:rPr>
                <a:t>matching cell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830933" y="1507988"/>
              <a:ext cx="1169612" cy="4809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unit cell</a:t>
              </a:r>
            </a:p>
          </p:txBody>
        </p:sp>
        <p:pic>
          <p:nvPicPr>
            <p:cNvPr id="61" name="Picture 2" descr="https://www.cells.es/en/accelerators/im-accelerators_lattice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11" t="6347" r="1704" b="6734"/>
            <a:stretch/>
          </p:blipFill>
          <p:spPr bwMode="auto">
            <a:xfrm>
              <a:off x="6341396" y="2917908"/>
              <a:ext cx="4038600" cy="1948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07" name="Picture 230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439" y="1708804"/>
            <a:ext cx="2556068" cy="2563636"/>
          </a:xfrm>
          <a:prstGeom prst="rect">
            <a:avLst/>
          </a:prstGeom>
        </p:spPr>
      </p:pic>
      <p:sp>
        <p:nvSpPr>
          <p:cNvPr id="2312" name="Right Arrow 2311"/>
          <p:cNvSpPr/>
          <p:nvPr/>
        </p:nvSpPr>
        <p:spPr>
          <a:xfrm>
            <a:off x="6430649" y="3573885"/>
            <a:ext cx="742714" cy="8322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ym typeface="Symbol" panose="05050102010706020507" pitchFamily="18" charset="2"/>
              </a:rPr>
              <a:t>20</a:t>
            </a:r>
            <a:endParaRPr lang="en-US" dirty="0"/>
          </a:p>
        </p:txBody>
      </p:sp>
      <p:sp>
        <p:nvSpPr>
          <p:cNvPr id="2313" name="Rectangle: Folded Corner 2268">
            <a:extLst>
              <a:ext uri="{FF2B5EF4-FFF2-40B4-BE49-F238E27FC236}">
                <a16:creationId xmlns:a16="http://schemas.microsoft.com/office/drawing/2014/main" id="{2FE62D65-BCF3-43D6-A297-0852C6C2C518}"/>
              </a:ext>
            </a:extLst>
          </p:cNvPr>
          <p:cNvSpPr/>
          <p:nvPr/>
        </p:nvSpPr>
        <p:spPr>
          <a:xfrm>
            <a:off x="7222715" y="5407374"/>
            <a:ext cx="4485778" cy="584775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72000"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M. </a:t>
            </a:r>
            <a:r>
              <a:rPr lang="en-US" sz="160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Carlà</a:t>
            </a:r>
            <a:r>
              <a:rPr lang="en-US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Arial Narrow" panose="020B0606020202030204" pitchFamily="34" charset="0"/>
              </a:rPr>
              <a:t>et al. </a:t>
            </a:r>
            <a:r>
              <a:rPr lang="en-US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“Status of the ALBA II lattice studies”, </a:t>
            </a:r>
            <a:r>
              <a:rPr lang="en-US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IPAC24, THPC01</a:t>
            </a:r>
            <a:endParaRPr lang="en-US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8301" y="2545026"/>
            <a:ext cx="2140050" cy="982311"/>
          </a:xfrm>
          <a:prstGeom prst="rect">
            <a:avLst/>
          </a:prstGeom>
        </p:spPr>
      </p:pic>
      <p:pic>
        <p:nvPicPr>
          <p:cNvPr id="2314" name="Picture 2313">
            <a:extLst>
              <a:ext uri="{FF2B5EF4-FFF2-40B4-BE49-F238E27FC236}">
                <a16:creationId xmlns:a16="http://schemas.microsoft.com/office/drawing/2014/main" id="{18DBF20C-E00C-484A-9543-621F17D193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785" y="4429204"/>
            <a:ext cx="3261888" cy="192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9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upgrade plans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515600" cy="502912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400" dirty="0" smtClean="0"/>
              <a:t>We received the </a:t>
            </a:r>
            <a:r>
              <a:rPr lang="en-US" sz="2400" b="1" dirty="0" smtClean="0">
                <a:solidFill>
                  <a:srgbClr val="00B050"/>
                </a:solidFill>
              </a:rPr>
              <a:t>approval from our Governing body </a:t>
            </a:r>
            <a:r>
              <a:rPr lang="en-US" sz="2400" dirty="0" smtClean="0"/>
              <a:t>to start </a:t>
            </a:r>
            <a:r>
              <a:rPr lang="en-US" sz="2400" b="1" dirty="0" smtClean="0">
                <a:solidFill>
                  <a:srgbClr val="125E9F"/>
                </a:solidFill>
              </a:rPr>
              <a:t>ALBA II design study</a:t>
            </a:r>
            <a:r>
              <a:rPr lang="en-US" sz="2400" dirty="0" smtClean="0">
                <a:solidFill>
                  <a:srgbClr val="125E9F"/>
                </a:solidFill>
              </a:rPr>
              <a:t> </a:t>
            </a:r>
            <a:r>
              <a:rPr lang="en-US" sz="2400" dirty="0" smtClean="0"/>
              <a:t>on </a:t>
            </a:r>
            <a:r>
              <a:rPr lang="en-US" sz="2400" b="1" dirty="0" smtClean="0"/>
              <a:t>Dec 2020</a:t>
            </a:r>
            <a:r>
              <a:rPr lang="en-US" sz="2400" dirty="0" smtClean="0"/>
              <a:t>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400" dirty="0" smtClean="0"/>
              <a:t>The </a:t>
            </a:r>
            <a:r>
              <a:rPr lang="en-US" sz="2400" b="1" dirty="0" smtClean="0"/>
              <a:t>tentative cost</a:t>
            </a:r>
            <a:r>
              <a:rPr lang="en-US" sz="2400" dirty="0" smtClean="0"/>
              <a:t> for the upgrade is </a:t>
            </a:r>
            <a:r>
              <a:rPr lang="en-US" sz="2400" b="1" dirty="0" smtClean="0">
                <a:solidFill>
                  <a:srgbClr val="125E9F"/>
                </a:solidFill>
              </a:rPr>
              <a:t>120M€</a:t>
            </a:r>
            <a:r>
              <a:rPr lang="en-US" sz="2400" dirty="0" smtClean="0"/>
              <a:t>, to be added to ALBA budget along </a:t>
            </a:r>
            <a:r>
              <a:rPr lang="en-US" sz="2400" b="1" dirty="0" smtClean="0"/>
              <a:t>10 years </a:t>
            </a:r>
            <a:r>
              <a:rPr lang="en-US" sz="2400" dirty="0" smtClean="0"/>
              <a:t>(increase of </a:t>
            </a:r>
            <a:r>
              <a:rPr lang="en-US" sz="2400" b="1" dirty="0" smtClean="0"/>
              <a:t>30%</a:t>
            </a:r>
            <a:r>
              <a:rPr lang="en-US" sz="2400" dirty="0" smtClean="0"/>
              <a:t> on average).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400" dirty="0" smtClean="0"/>
              <a:t>The project’s </a:t>
            </a:r>
            <a:r>
              <a:rPr lang="en-US" sz="2400" b="1" dirty="0" smtClean="0">
                <a:solidFill>
                  <a:srgbClr val="125E9F"/>
                </a:solidFill>
              </a:rPr>
              <a:t>White Paper</a:t>
            </a:r>
            <a:r>
              <a:rPr lang="en-US" sz="2400" dirty="0" smtClean="0"/>
              <a:t> was issued on </a:t>
            </a:r>
            <a:r>
              <a:rPr lang="en-US" sz="2400" b="1" dirty="0" smtClean="0"/>
              <a:t>Jun 2023</a:t>
            </a:r>
            <a:r>
              <a:rPr lang="en-US" sz="2400" dirty="0" smtClean="0"/>
              <a:t>.</a:t>
            </a:r>
            <a:endParaRPr lang="en-US" sz="2400" b="1" dirty="0" smtClean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rgbClr val="00B050"/>
                </a:solidFill>
              </a:rPr>
              <a:t>upgrade project has been approved by ALBA’s council </a:t>
            </a:r>
            <a:r>
              <a:rPr lang="en-US" sz="2400" dirty="0" smtClean="0"/>
              <a:t>on </a:t>
            </a:r>
            <a:r>
              <a:rPr lang="en-US" sz="2400" b="1" dirty="0" smtClean="0"/>
              <a:t>May 2024</a:t>
            </a:r>
            <a:r>
              <a:rPr lang="en-US" sz="2400" dirty="0" smtClean="0"/>
              <a:t>, but we are </a:t>
            </a:r>
            <a:r>
              <a:rPr lang="en-US" sz="2400" b="1" dirty="0" smtClean="0">
                <a:solidFill>
                  <a:srgbClr val="FF0000"/>
                </a:solidFill>
              </a:rPr>
              <a:t>still waiting </a:t>
            </a:r>
            <a:r>
              <a:rPr lang="en-US" sz="2400" dirty="0" smtClean="0"/>
              <a:t>for it to be included into </a:t>
            </a:r>
            <a:r>
              <a:rPr lang="en-US" sz="2400" b="1" dirty="0" smtClean="0"/>
              <a:t>Government budget</a:t>
            </a:r>
            <a:r>
              <a:rPr lang="en-US" sz="2400" dirty="0" smtClean="0"/>
              <a:t> (hopefully along 2025).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400" dirty="0" smtClean="0"/>
              <a:t>A </a:t>
            </a:r>
            <a:r>
              <a:rPr lang="en-US" sz="2400" b="1" dirty="0" smtClean="0"/>
              <a:t>4-year</a:t>
            </a:r>
            <a:r>
              <a:rPr lang="en-US" sz="2400" dirty="0" smtClean="0"/>
              <a:t> project (</a:t>
            </a:r>
            <a:r>
              <a:rPr lang="en-US" sz="2400" b="1" dirty="0" smtClean="0">
                <a:solidFill>
                  <a:srgbClr val="125E9F"/>
                </a:solidFill>
              </a:rPr>
              <a:t>ALBA01</a:t>
            </a:r>
            <a:r>
              <a:rPr lang="en-US" sz="2400" dirty="0" smtClean="0"/>
              <a:t>) devoted to the development of prototypes and funded with </a:t>
            </a:r>
            <a:r>
              <a:rPr lang="en-US" sz="2400" b="1" dirty="0" smtClean="0">
                <a:solidFill>
                  <a:srgbClr val="125E9F"/>
                </a:solidFill>
              </a:rPr>
              <a:t>7.5M€</a:t>
            </a:r>
            <a:r>
              <a:rPr lang="en-US" sz="2400" dirty="0" smtClean="0"/>
              <a:t> started on </a:t>
            </a:r>
            <a:r>
              <a:rPr lang="en-US" sz="2400" b="1" dirty="0" smtClean="0"/>
              <a:t>2022</a:t>
            </a:r>
            <a:r>
              <a:rPr lang="en-US" sz="2400" dirty="0" smtClean="0"/>
              <a:t>.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9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517" y="1794082"/>
            <a:ext cx="8268522" cy="39338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365125"/>
            <a:ext cx="5867400" cy="667609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92F56"/>
                </a:solidFill>
                <a:latin typeface="+mn-lt"/>
              </a:rPr>
              <a:t>ALBA upgrade plans</a:t>
            </a:r>
            <a:endParaRPr lang="en-US" b="1" dirty="0">
              <a:solidFill>
                <a:srgbClr val="092F5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5930"/>
            <a:ext cx="10015728" cy="5029124"/>
          </a:xfrm>
        </p:spPr>
        <p:txBody>
          <a:bodyPr>
            <a:normAutofit/>
          </a:bodyPr>
          <a:lstStyle/>
          <a:p>
            <a:r>
              <a:rPr lang="en-US" b="1" dirty="0" smtClean="0"/>
              <a:t>ALBA </a:t>
            </a:r>
            <a:r>
              <a:rPr lang="en-US" b="1" dirty="0"/>
              <a:t>II timeline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8547" y="6492874"/>
            <a:ext cx="2743200" cy="365125"/>
          </a:xfrm>
        </p:spPr>
        <p:txBody>
          <a:bodyPr/>
          <a:lstStyle/>
          <a:p>
            <a:r>
              <a:rPr lang="en-US" dirty="0" smtClean="0"/>
              <a:t>07/10/2024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5439" y="6492874"/>
            <a:ext cx="4114800" cy="365125"/>
          </a:xfrm>
        </p:spPr>
        <p:txBody>
          <a:bodyPr/>
          <a:lstStyle/>
          <a:p>
            <a:r>
              <a:rPr lang="en-US" dirty="0" smtClean="0"/>
              <a:t>Magnet group activities at ALBA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786813" y="6492874"/>
            <a:ext cx="2566987" cy="307975"/>
          </a:xfrm>
        </p:spPr>
        <p:txBody>
          <a:bodyPr/>
          <a:lstStyle/>
          <a:p>
            <a:pPr algn="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64" y="4080075"/>
            <a:ext cx="1034129" cy="4527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64" y="2613351"/>
            <a:ext cx="896949" cy="44773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6" name="Group 15"/>
          <p:cNvGrpSpPr/>
          <p:nvPr/>
        </p:nvGrpSpPr>
        <p:grpSpPr>
          <a:xfrm>
            <a:off x="6075063" y="5712195"/>
            <a:ext cx="877828" cy="244441"/>
            <a:chOff x="5921943" y="5727968"/>
            <a:chExt cx="835572" cy="244441"/>
          </a:xfrm>
        </p:grpSpPr>
        <p:sp>
          <p:nvSpPr>
            <p:cNvPr id="12" name="Rectangle 11"/>
            <p:cNvSpPr/>
            <p:nvPr/>
          </p:nvSpPr>
          <p:spPr>
            <a:xfrm>
              <a:off x="5921943" y="5727968"/>
              <a:ext cx="835572" cy="2444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Chevron 12"/>
            <p:cNvSpPr/>
            <p:nvPr/>
          </p:nvSpPr>
          <p:spPr>
            <a:xfrm>
              <a:off x="5930647" y="5727969"/>
              <a:ext cx="208893" cy="24444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Chevron 13"/>
            <p:cNvSpPr/>
            <p:nvPr/>
          </p:nvSpPr>
          <p:spPr>
            <a:xfrm>
              <a:off x="6548622" y="5727969"/>
              <a:ext cx="208893" cy="24444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250373" y="5676979"/>
            <a:ext cx="481426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 ALBA01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“Enabling advanced technologies for ALBA II”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12941" y="1274052"/>
            <a:ext cx="0" cy="533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89617" y="1150920"/>
            <a:ext cx="342055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ALBA II White Paper (Jun ‘23)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/>
          <a:srcRect l="24272" t="22654" r="58758" b="57265"/>
          <a:stretch/>
        </p:blipFill>
        <p:spPr>
          <a:xfrm>
            <a:off x="2743201" y="486658"/>
            <a:ext cx="2286000" cy="42454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2872" y="690100"/>
            <a:ext cx="760792" cy="106918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389617" y="1443887"/>
            <a:ext cx="448860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 Narrow" panose="020B0606020202030204" pitchFamily="34" charset="0"/>
                <a:cs typeface="Arial" panose="020B0604020202020204" pitchFamily="34" charset="0"/>
                <a:hlinkClick r:id="rId7"/>
              </a:rPr>
              <a:t>https://www.cells.es/en/assets/pdfs/science/alba-ii-whitepaper.pdf</a:t>
            </a:r>
            <a:r>
              <a:rPr lang="en-US" sz="1400" dirty="0" smtClean="0">
                <a:latin typeface="Arial Narrow" panose="020B0606020202030204" pitchFamily="34" charset="0"/>
                <a:cs typeface="Arial" panose="020B0604020202020204" pitchFamily="34" charset="0"/>
                <a:hlinkClick r:id="rId7"/>
              </a:rPr>
              <a:t>/</a:t>
            </a:r>
            <a:endParaRPr lang="en-US" sz="14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6066098" y="4080075"/>
            <a:ext cx="0" cy="16321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635792" y="1807452"/>
            <a:ext cx="0" cy="39047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1351517" y="3904745"/>
            <a:ext cx="8268522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7386917" y="3647105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Dark period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5123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34178</TotalTime>
  <Words>3570</Words>
  <Application>Microsoft Office PowerPoint</Application>
  <PresentationFormat>Widescreen</PresentationFormat>
  <Paragraphs>657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4" baseType="lpstr">
      <vt:lpstr>Cambria</vt:lpstr>
      <vt:lpstr>Roboto</vt:lpstr>
      <vt:lpstr>Calibri</vt:lpstr>
      <vt:lpstr>ClanOT-Book</vt:lpstr>
      <vt:lpstr>Arial</vt:lpstr>
      <vt:lpstr>Symbol</vt:lpstr>
      <vt:lpstr>Arial Narrow</vt:lpstr>
      <vt:lpstr>Times New Roman</vt:lpstr>
      <vt:lpstr>Cambria Math</vt:lpstr>
      <vt:lpstr>Tema de Office</vt:lpstr>
      <vt:lpstr>PowerPoint Presentation</vt:lpstr>
      <vt:lpstr>Outline</vt:lpstr>
      <vt:lpstr>Outline</vt:lpstr>
      <vt:lpstr>What is ALBA?</vt:lpstr>
      <vt:lpstr>ALBA today</vt:lpstr>
      <vt:lpstr>ALBA upgrade plans</vt:lpstr>
      <vt:lpstr>ALBA upgrade plans</vt:lpstr>
      <vt:lpstr>ALBA upgrade plans</vt:lpstr>
      <vt:lpstr>ALBA upgrade plans</vt:lpstr>
      <vt:lpstr>Outline</vt:lpstr>
      <vt:lpstr>ALBA II magnets</vt:lpstr>
      <vt:lpstr>ALBA II magnets</vt:lpstr>
      <vt:lpstr>ALBA II magnets</vt:lpstr>
      <vt:lpstr>ALBA II magnets</vt:lpstr>
      <vt:lpstr>ALBA II magnets</vt:lpstr>
      <vt:lpstr>ALBA II magnets</vt:lpstr>
      <vt:lpstr>ALBA II magnets</vt:lpstr>
      <vt:lpstr>ALBA II magnets</vt:lpstr>
      <vt:lpstr>ALBA II magnets</vt:lpstr>
      <vt:lpstr>ALBA II magnets</vt:lpstr>
      <vt:lpstr>ALBA II magnets</vt:lpstr>
      <vt:lpstr>ALBA II magnets</vt:lpstr>
      <vt:lpstr>Outline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Magnetic measurement activities at ALBA</vt:lpstr>
      <vt:lpstr>Outline</vt:lpstr>
      <vt:lpstr>Conclusions &amp; Prospects</vt:lpstr>
      <vt:lpstr>Conclusions &amp; Prospects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Microsoft Office User</dc:creator>
  <cp:keywords/>
  <dc:description/>
  <cp:lastModifiedBy>Jordi Marcos Ruzafa</cp:lastModifiedBy>
  <cp:revision>314</cp:revision>
  <cp:lastPrinted>2022-05-24T08:07:15Z</cp:lastPrinted>
  <dcterms:created xsi:type="dcterms:W3CDTF">2020-10-01T11:03:13Z</dcterms:created>
  <dcterms:modified xsi:type="dcterms:W3CDTF">2024-10-04T13:27:12Z</dcterms:modified>
  <cp:category/>
</cp:coreProperties>
</file>