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1" r:id="rId1"/>
  </p:sldMasterIdLst>
  <p:notesMasterIdLst>
    <p:notesMasterId r:id="rId26"/>
  </p:notesMasterIdLst>
  <p:handoutMasterIdLst>
    <p:handoutMasterId r:id="rId27"/>
  </p:handoutMasterIdLst>
  <p:sldIdLst>
    <p:sldId id="260" r:id="rId2"/>
    <p:sldId id="345" r:id="rId3"/>
    <p:sldId id="346" r:id="rId4"/>
    <p:sldId id="349" r:id="rId5"/>
    <p:sldId id="350" r:id="rId6"/>
    <p:sldId id="351" r:id="rId7"/>
    <p:sldId id="352" r:id="rId8"/>
    <p:sldId id="353" r:id="rId9"/>
    <p:sldId id="354" r:id="rId10"/>
    <p:sldId id="360" r:id="rId11"/>
    <p:sldId id="355" r:id="rId12"/>
    <p:sldId id="357" r:id="rId13"/>
    <p:sldId id="356" r:id="rId14"/>
    <p:sldId id="359" r:id="rId15"/>
    <p:sldId id="362" r:id="rId16"/>
    <p:sldId id="363" r:id="rId17"/>
    <p:sldId id="364" r:id="rId18"/>
    <p:sldId id="366" r:id="rId19"/>
    <p:sldId id="365" r:id="rId20"/>
    <p:sldId id="367" r:id="rId21"/>
    <p:sldId id="371" r:id="rId22"/>
    <p:sldId id="368" r:id="rId23"/>
    <p:sldId id="370" r:id="rId24"/>
    <p:sldId id="36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count Microsoft" initials="AM" lastIdx="1" clrIdx="0">
    <p:extLst>
      <p:ext uri="{19B8F6BF-5375-455C-9EA6-DF929625EA0E}">
        <p15:presenceInfo xmlns:p15="http://schemas.microsoft.com/office/powerpoint/2012/main" userId="fbb3ca25005f8e9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3A7B"/>
    <a:srgbClr val="FCAF17"/>
    <a:srgbClr val="D8AB68"/>
    <a:srgbClr val="473D99"/>
    <a:srgbClr val="D9DAC4"/>
    <a:srgbClr val="D1D1AB"/>
    <a:srgbClr val="806E60"/>
    <a:srgbClr val="D4D2A8"/>
    <a:srgbClr val="FFB618"/>
    <a:srgbClr val="1320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C4DCD9-DEB8-4C35-2359-4DE8BA0B78D0}" v="32" dt="2024-10-04T07:30:24.6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53"/>
    <p:restoredTop sz="86398"/>
  </p:normalViewPr>
  <p:slideViewPr>
    <p:cSldViewPr snapToGrid="0" snapToObjects="1" showGuides="1">
      <p:cViewPr varScale="1">
        <p:scale>
          <a:sx n="83" d="100"/>
          <a:sy n="83" d="100"/>
        </p:scale>
        <p:origin x="370" y="29"/>
      </p:cViewPr>
      <p:guideLst>
        <p:guide orient="horz" pos="2160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tente guest" userId="S::urn:spo:anon#2486edefeca0838667639276223995c3614018d56028dc7828f46aa6e90e3c5e::" providerId="AD" clId="Web-{EEC4DCD9-DEB8-4C35-2359-4DE8BA0B78D0}"/>
    <pc:docChg chg="modSld">
      <pc:chgData name="Utente guest" userId="S::urn:spo:anon#2486edefeca0838667639276223995c3614018d56028dc7828f46aa6e90e3c5e::" providerId="AD" clId="Web-{EEC4DCD9-DEB8-4C35-2359-4DE8BA0B78D0}" dt="2024-10-04T07:30:24.671" v="16" actId="20577"/>
      <pc:docMkLst>
        <pc:docMk/>
      </pc:docMkLst>
      <pc:sldChg chg="modSp">
        <pc:chgData name="Utente guest" userId="S::urn:spo:anon#2486edefeca0838667639276223995c3614018d56028dc7828f46aa6e90e3c5e::" providerId="AD" clId="Web-{EEC4DCD9-DEB8-4C35-2359-4DE8BA0B78D0}" dt="2024-10-04T07:23:46.519" v="5" actId="20577"/>
        <pc:sldMkLst>
          <pc:docMk/>
          <pc:sldMk cId="3883670757" sldId="351"/>
        </pc:sldMkLst>
        <pc:spChg chg="mod">
          <ac:chgData name="Utente guest" userId="S::urn:spo:anon#2486edefeca0838667639276223995c3614018d56028dc7828f46aa6e90e3c5e::" providerId="AD" clId="Web-{EEC4DCD9-DEB8-4C35-2359-4DE8BA0B78D0}" dt="2024-10-04T07:23:46.519" v="5" actId="20577"/>
          <ac:spMkLst>
            <pc:docMk/>
            <pc:sldMk cId="3883670757" sldId="351"/>
            <ac:spMk id="4" creationId="{00000000-0000-0000-0000-000000000000}"/>
          </ac:spMkLst>
        </pc:spChg>
      </pc:sldChg>
      <pc:sldChg chg="modSp">
        <pc:chgData name="Utente guest" userId="S::urn:spo:anon#2486edefeca0838667639276223995c3614018d56028dc7828f46aa6e90e3c5e::" providerId="AD" clId="Web-{EEC4DCD9-DEB8-4C35-2359-4DE8BA0B78D0}" dt="2024-10-04T07:24:55.443" v="9" actId="20577"/>
        <pc:sldMkLst>
          <pc:docMk/>
          <pc:sldMk cId="1191846175" sldId="352"/>
        </pc:sldMkLst>
        <pc:spChg chg="mod">
          <ac:chgData name="Utente guest" userId="S::urn:spo:anon#2486edefeca0838667639276223995c3614018d56028dc7828f46aa6e90e3c5e::" providerId="AD" clId="Web-{EEC4DCD9-DEB8-4C35-2359-4DE8BA0B78D0}" dt="2024-10-04T07:24:52.943" v="8" actId="20577"/>
          <ac:spMkLst>
            <pc:docMk/>
            <pc:sldMk cId="1191846175" sldId="352"/>
            <ac:spMk id="32" creationId="{00000000-0000-0000-0000-000000000000}"/>
          </ac:spMkLst>
        </pc:spChg>
        <pc:spChg chg="mod">
          <ac:chgData name="Utente guest" userId="S::urn:spo:anon#2486edefeca0838667639276223995c3614018d56028dc7828f46aa6e90e3c5e::" providerId="AD" clId="Web-{EEC4DCD9-DEB8-4C35-2359-4DE8BA0B78D0}" dt="2024-10-04T07:24:55.443" v="9" actId="20577"/>
          <ac:spMkLst>
            <pc:docMk/>
            <pc:sldMk cId="1191846175" sldId="352"/>
            <ac:spMk id="33" creationId="{00000000-0000-0000-0000-000000000000}"/>
          </ac:spMkLst>
        </pc:spChg>
      </pc:sldChg>
      <pc:sldChg chg="modSp">
        <pc:chgData name="Utente guest" userId="S::urn:spo:anon#2486edefeca0838667639276223995c3614018d56028dc7828f46aa6e90e3c5e::" providerId="AD" clId="Web-{EEC4DCD9-DEB8-4C35-2359-4DE8BA0B78D0}" dt="2024-10-04T07:27:03.665" v="12" actId="20577"/>
        <pc:sldMkLst>
          <pc:docMk/>
          <pc:sldMk cId="1209914143" sldId="355"/>
        </pc:sldMkLst>
        <pc:spChg chg="mod">
          <ac:chgData name="Utente guest" userId="S::urn:spo:anon#2486edefeca0838667639276223995c3614018d56028dc7828f46aa6e90e3c5e::" providerId="AD" clId="Web-{EEC4DCD9-DEB8-4C35-2359-4DE8BA0B78D0}" dt="2024-10-04T07:27:03.665" v="12" actId="20577"/>
          <ac:spMkLst>
            <pc:docMk/>
            <pc:sldMk cId="1209914143" sldId="355"/>
            <ac:spMk id="12" creationId="{18E447A5-55F8-1425-EC4B-0780D3CED589}"/>
          </ac:spMkLst>
        </pc:spChg>
      </pc:sldChg>
      <pc:sldChg chg="modSp">
        <pc:chgData name="Utente guest" userId="S::urn:spo:anon#2486edefeca0838667639276223995c3614018d56028dc7828f46aa6e90e3c5e::" providerId="AD" clId="Web-{EEC4DCD9-DEB8-4C35-2359-4DE8BA0B78D0}" dt="2024-10-04T07:28:01.308" v="14" actId="20577"/>
        <pc:sldMkLst>
          <pc:docMk/>
          <pc:sldMk cId="639361014" sldId="357"/>
        </pc:sldMkLst>
        <pc:spChg chg="mod">
          <ac:chgData name="Utente guest" userId="S::urn:spo:anon#2486edefeca0838667639276223995c3614018d56028dc7828f46aa6e90e3c5e::" providerId="AD" clId="Web-{EEC4DCD9-DEB8-4C35-2359-4DE8BA0B78D0}" dt="2024-10-04T07:28:01.308" v="14" actId="20577"/>
          <ac:spMkLst>
            <pc:docMk/>
            <pc:sldMk cId="639361014" sldId="357"/>
            <ac:spMk id="15" creationId="{18E447A5-55F8-1425-EC4B-0780D3CED589}"/>
          </ac:spMkLst>
        </pc:spChg>
      </pc:sldChg>
      <pc:sldChg chg="modSp">
        <pc:chgData name="Utente guest" userId="S::urn:spo:anon#2486edefeca0838667639276223995c3614018d56028dc7828f46aa6e90e3c5e::" providerId="AD" clId="Web-{EEC4DCD9-DEB8-4C35-2359-4DE8BA0B78D0}" dt="2024-10-04T07:30:24.671" v="16" actId="20577"/>
        <pc:sldMkLst>
          <pc:docMk/>
          <pc:sldMk cId="430350685" sldId="364"/>
        </pc:sldMkLst>
        <pc:spChg chg="mod">
          <ac:chgData name="Utente guest" userId="S::urn:spo:anon#2486edefeca0838667639276223995c3614018d56028dc7828f46aa6e90e3c5e::" providerId="AD" clId="Web-{EEC4DCD9-DEB8-4C35-2359-4DE8BA0B78D0}" dt="2024-10-04T07:30:24.671" v="16" actId="20577"/>
          <ac:spMkLst>
            <pc:docMk/>
            <pc:sldMk cId="430350685" sldId="364"/>
            <ac:spMk id="2" creationId="{00000000-0000-0000-0000-000000000000}"/>
          </ac:spMkLst>
        </pc:spChg>
      </pc:sldChg>
    </pc:docChg>
  </pc:docChgLst>
  <pc:docChgLst>
    <pc:chgData name="Utente guest" userId="S::urn:spo:anon#4593029af56a18bc5b6125bc5d4f246f67600af56fcfa129167bb83bfff0434e::" providerId="AD" clId="Web-{F56C2B82-1D55-06EE-9F64-668F56126CED}"/>
    <pc:docChg chg="modSld">
      <pc:chgData name="Utente guest" userId="S::urn:spo:anon#4593029af56a18bc5b6125bc5d4f246f67600af56fcfa129167bb83bfff0434e::" providerId="AD" clId="Web-{F56C2B82-1D55-06EE-9F64-668F56126CED}" dt="2022-09-02T12:29:12.591" v="4" actId="20577"/>
      <pc:docMkLst>
        <pc:docMk/>
      </pc:docMkLst>
      <pc:sldChg chg="modSp">
        <pc:chgData name="Utente guest" userId="S::urn:spo:anon#4593029af56a18bc5b6125bc5d4f246f67600af56fcfa129167bb83bfff0434e::" providerId="AD" clId="Web-{F56C2B82-1D55-06EE-9F64-668F56126CED}" dt="2022-09-02T12:29:12.591" v="4" actId="20577"/>
        <pc:sldMkLst>
          <pc:docMk/>
          <pc:sldMk cId="2658572324" sldId="303"/>
        </pc:sldMkLst>
        <pc:spChg chg="mod">
          <ac:chgData name="Utente guest" userId="S::urn:spo:anon#4593029af56a18bc5b6125bc5d4f246f67600af56fcfa129167bb83bfff0434e::" providerId="AD" clId="Web-{F56C2B82-1D55-06EE-9F64-668F56126CED}" dt="2022-09-02T12:29:12.591" v="4" actId="20577"/>
          <ac:spMkLst>
            <pc:docMk/>
            <pc:sldMk cId="2658572324" sldId="303"/>
            <ac:spMk id="72" creationId="{00000000-0000-0000-0000-000000000000}"/>
          </ac:spMkLst>
        </pc:spChg>
        <pc:spChg chg="mod">
          <ac:chgData name="Utente guest" userId="S::urn:spo:anon#4593029af56a18bc5b6125bc5d4f246f67600af56fcfa129167bb83bfff0434e::" providerId="AD" clId="Web-{F56C2B82-1D55-06EE-9F64-668F56126CED}" dt="2022-09-02T12:28:58.778" v="2" actId="20577"/>
          <ac:spMkLst>
            <pc:docMk/>
            <pc:sldMk cId="2658572324" sldId="303"/>
            <ac:spMk id="79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5EFEF-2C91-4DD5-8FEB-6CA7619221F6}" type="datetimeFigureOut">
              <a:rPr lang="it-IT" smtClean="0"/>
              <a:t>07/10/2024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F1123B-9EDA-4B98-AE6F-73C4033F3BD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13321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63849-F678-4CC6-8C57-57A822BCD61B}" type="datetimeFigureOut">
              <a:rPr lang="it-IT" smtClean="0"/>
              <a:t>07/10/2024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2A003-09A1-45D0-990E-F6908E8473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80211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08758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0518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08008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0542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7513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52476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25733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42713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29979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76870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9281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6798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27714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16488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45641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11678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1404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4179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1643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7535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33958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1264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55188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2A003-09A1-45D0-990E-F6908E847319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53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PERTIN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C925861-376C-6146-B10D-7FF8D3B9A5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2221374"/>
            <a:ext cx="7527294" cy="2629509"/>
          </a:xfrm>
        </p:spPr>
        <p:txBody>
          <a:bodyPr/>
          <a:lstStyle/>
          <a:p>
            <a:r>
              <a:rPr lang="it-IT" dirty="0"/>
              <a:t>Fare clic sull'icona per inserire un'immagine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7EA1C37-6459-B049-9FC3-CBFB1DF31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31380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EACC6D7-2098-C04C-863E-1C489AFAB9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438400" y="5005519"/>
            <a:ext cx="7315200" cy="730170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2200" cap="none" spc="0" baseline="0">
                <a:solidFill>
                  <a:srgbClr val="28365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Istituto Nazionale di Fisica Nucleare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9443648-EC3D-BE43-A087-162E85B7B2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25" y="1402481"/>
            <a:ext cx="2965450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 dirty="0"/>
              <a:t>Inserire data</a:t>
            </a:r>
          </a:p>
        </p:txBody>
      </p:sp>
      <p:sp>
        <p:nvSpPr>
          <p:cNvPr id="10" name="Segnaposto testo 3">
            <a:extLst>
              <a:ext uri="{FF2B5EF4-FFF2-40B4-BE49-F238E27FC236}">
                <a16:creationId xmlns:a16="http://schemas.microsoft.com/office/drawing/2014/main" id="{42120736-D7DC-D54A-BC28-5263CCB271C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47123" y="5808660"/>
            <a:ext cx="4729453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 dirty="0"/>
              <a:t>Inserire relatore</a:t>
            </a:r>
          </a:p>
        </p:txBody>
      </p:sp>
      <p:sp>
        <p:nvSpPr>
          <p:cNvPr id="8" name="Parallelogramma 7">
            <a:extLst>
              <a:ext uri="{FF2B5EF4-FFF2-40B4-BE49-F238E27FC236}">
                <a16:creationId xmlns:a16="http://schemas.microsoft.com/office/drawing/2014/main" id="{AFB68A2C-12C1-F44A-9745-8DEE5DEAEC8E}"/>
              </a:ext>
            </a:extLst>
          </p:cNvPr>
          <p:cNvSpPr/>
          <p:nvPr userDrawn="1"/>
        </p:nvSpPr>
        <p:spPr>
          <a:xfrm flipV="1">
            <a:off x="6001554" y="2219324"/>
            <a:ext cx="8124753" cy="2631559"/>
          </a:xfrm>
          <a:prstGeom prst="parallelogram">
            <a:avLst>
              <a:gd name="adj" fmla="val 47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1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C2659881-7594-E14E-8132-EFA8CF997A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445" y="2219325"/>
            <a:ext cx="3939909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323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NDO FOTO CHI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44EFA5F-72C9-8D4A-A0C8-421511FAFC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  <p:sp>
        <p:nvSpPr>
          <p:cNvPr id="11" name="Rectangle 6">
            <a:extLst>
              <a:ext uri="{FF2B5EF4-FFF2-40B4-BE49-F238E27FC236}">
                <a16:creationId xmlns:a16="http://schemas.microsoft.com/office/drawing/2014/main" id="{39B0B72A-A6C1-1249-88B9-6D9907833940}"/>
              </a:ext>
            </a:extLst>
          </p:cNvPr>
          <p:cNvSpPr/>
          <p:nvPr userDrawn="1"/>
        </p:nvSpPr>
        <p:spPr>
          <a:xfrm>
            <a:off x="8159505" y="758952"/>
            <a:ext cx="3443590" cy="5330952"/>
          </a:xfrm>
          <a:prstGeom prst="rect">
            <a:avLst/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4699C15A-FD59-674C-B5BB-AD3BA9887745}"/>
              </a:ext>
            </a:extLst>
          </p:cNvPr>
          <p:cNvSpPr txBox="1">
            <a:spLocks/>
          </p:cNvSpPr>
          <p:nvPr userDrawn="1"/>
        </p:nvSpPr>
        <p:spPr>
          <a:xfrm>
            <a:off x="8412423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142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ENERIC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5666" y="2339471"/>
            <a:ext cx="6096001" cy="1089529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55A3EF7-880F-5B4D-A6F4-242C1C67F63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2465" y="136525"/>
            <a:ext cx="4953002" cy="6128808"/>
          </a:xfrm>
        </p:spPr>
        <p:txBody>
          <a:bodyPr/>
          <a:lstStyle/>
          <a:p>
            <a:r>
              <a:rPr lang="it-IT"/>
              <a:t>Fare clic sull'icona per inserire un'immagine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6BB11BE-9127-D841-A036-D1F80B8F55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45666" y="3605785"/>
            <a:ext cx="5122333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038842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2070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3989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1455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0795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54505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61934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678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PERTIN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  <p:sp>
        <p:nvSpPr>
          <p:cNvPr id="9" name="Segnaposto testo 3">
            <a:extLst>
              <a:ext uri="{FF2B5EF4-FFF2-40B4-BE49-F238E27FC236}">
                <a16:creationId xmlns:a16="http://schemas.microsoft.com/office/drawing/2014/main" id="{0B738FA7-77CE-5442-A946-89B02CF385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4005" y="6212534"/>
            <a:ext cx="2965450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 dirty="0"/>
              <a:t>Inserire data</a:t>
            </a:r>
          </a:p>
        </p:txBody>
      </p:sp>
      <p:pic>
        <p:nvPicPr>
          <p:cNvPr id="11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87281E72-E017-C946-BD0B-FC962B4D36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641" y="538226"/>
            <a:ext cx="2686255" cy="1649528"/>
          </a:xfrm>
          <a:prstGeom prst="rect">
            <a:avLst/>
          </a:prstGeom>
        </p:spPr>
      </p:pic>
      <p:sp>
        <p:nvSpPr>
          <p:cNvPr id="13" name="Segnaposto immagine 12">
            <a:extLst>
              <a:ext uri="{FF2B5EF4-FFF2-40B4-BE49-F238E27FC236}">
                <a16:creationId xmlns:a16="http://schemas.microsoft.com/office/drawing/2014/main" id="{6E9FE7C0-73C1-4141-AA4B-2FC6FD3F94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71000" y="762000"/>
            <a:ext cx="2921000" cy="5334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</a:p>
        </p:txBody>
      </p:sp>
    </p:spTree>
    <p:extLst>
      <p:ext uri="{BB962C8B-B14F-4D97-AF65-F5344CB8AC3E}">
        <p14:creationId xmlns:p14="http://schemas.microsoft.com/office/powerpoint/2010/main" val="2743587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EPRTI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5" y="5649360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pic>
        <p:nvPicPr>
          <p:cNvPr id="10" name="Immagine 1">
            <a:extLst>
              <a:ext uri="{FF2B5EF4-FFF2-40B4-BE49-F238E27FC236}">
                <a16:creationId xmlns:a16="http://schemas.microsoft.com/office/drawing/2014/main" id="{B6E48B5A-B08E-CF46-ACD2-0C550C4B1BB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712" y="-1632674"/>
            <a:ext cx="11309350" cy="716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3" descr="Immagine che contiene clipart&#10;&#10;Descrizione generata automaticamente">
            <a:extLst>
              <a:ext uri="{FF2B5EF4-FFF2-40B4-BE49-F238E27FC236}">
                <a16:creationId xmlns:a16="http://schemas.microsoft.com/office/drawing/2014/main" id="{1EC46982-8F86-1646-85E2-CC96D5687EA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040" y="3429000"/>
            <a:ext cx="2549139" cy="1600200"/>
          </a:xfrm>
          <a:prstGeom prst="rect">
            <a:avLst/>
          </a:prstGeom>
          <a:noFill/>
          <a:ln>
            <a:noFill/>
          </a:ln>
          <a:effectLst>
            <a:reflection blurRad="76200" stA="51000" endPos="36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1421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UOTA NER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603E513-6E3B-FD40-83E7-4A25CC1D0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4E36ABE-CF9E-A24F-BF3A-1DB7650D98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77215" y="6361475"/>
            <a:ext cx="65232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886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NDO FOTO SCUR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9138E99E-1F07-D041-8818-1CE2AD2CF6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603E513-6E3B-FD40-83E7-4A25CC1D0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4E36ABE-CF9E-A24F-BF3A-1DB7650D98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43698" y="6361475"/>
            <a:ext cx="65232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064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NDO FOTO SCURA_box tes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9138E99E-1F07-D041-8818-1CE2AD2CF6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92000" cy="6858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603E513-6E3B-FD40-83E7-4A25CC1D0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9E1088F-5AD7-6F4C-A34D-16EA33B5D842}"/>
              </a:ext>
            </a:extLst>
          </p:cNvPr>
          <p:cNvSpPr/>
          <p:nvPr userDrawn="1"/>
        </p:nvSpPr>
        <p:spPr>
          <a:xfrm>
            <a:off x="8159505" y="758952"/>
            <a:ext cx="3443590" cy="5330952"/>
          </a:xfrm>
          <a:prstGeom prst="rect">
            <a:avLst/>
          </a:prstGeom>
          <a:solidFill>
            <a:schemeClr val="bg1">
              <a:lumMod val="95000"/>
              <a:lumOff val="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50299FF3-353A-9C41-A2AB-F30B56B6767F}"/>
              </a:ext>
            </a:extLst>
          </p:cNvPr>
          <p:cNvSpPr txBox="1">
            <a:spLocks/>
          </p:cNvSpPr>
          <p:nvPr userDrawn="1"/>
        </p:nvSpPr>
        <p:spPr>
          <a:xfrm>
            <a:off x="8412423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4E36ABE-CF9E-A24F-BF3A-1DB7650D98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37578" y="6361475"/>
            <a:ext cx="65232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7645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UOTA BIAN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947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VUOTA BIAN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25199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485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NDO FOTO CHI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44EFA5F-72C9-8D4A-A0C8-421511FAFC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393AE7-DBE5-9042-B12E-12F62FFA8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6525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999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1320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5091" y="127381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A6D6D798-1883-974D-96D0-4E82B243DEDE}" type="slidenum">
              <a:rPr lang="it-IT" smtClean="0"/>
              <a:t>‹N›</a:t>
            </a:fld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FF2BF5E6-30D1-3E49-BCD8-2D81D3171FD8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11380755" y="6356350"/>
            <a:ext cx="71526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801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2" r:id="rId2"/>
    <p:sldLayoutId id="2147483728" r:id="rId3"/>
    <p:sldLayoutId id="2147483723" r:id="rId4"/>
    <p:sldLayoutId id="2147483725" r:id="rId5"/>
    <p:sldLayoutId id="2147483729" r:id="rId6"/>
    <p:sldLayoutId id="2147483724" r:id="rId7"/>
    <p:sldLayoutId id="2147483731" r:id="rId8"/>
    <p:sldLayoutId id="2147483727" r:id="rId9"/>
    <p:sldLayoutId id="2147483730" r:id="rId10"/>
    <p:sldLayoutId id="2147483726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9" r:id="rId17"/>
    <p:sldLayoutId id="2147483720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emf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15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16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16.png"/><Relationship Id="rId4" Type="http://schemas.openxmlformats.org/officeDocument/2006/relationships/image" Target="../media/image50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emf"/><Relationship Id="rId10" Type="http://schemas.openxmlformats.org/officeDocument/2006/relationships/image" Target="../media/image59.png"/><Relationship Id="rId4" Type="http://schemas.openxmlformats.org/officeDocument/2006/relationships/image" Target="../media/image53.jpeg"/><Relationship Id="rId9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0.emf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16.png"/><Relationship Id="rId9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83228786-D527-6842-82EB-C336E659E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26681"/>
            <a:ext cx="12192000" cy="1200329"/>
          </a:xfrm>
        </p:spPr>
        <p:txBody>
          <a:bodyPr/>
          <a:lstStyle/>
          <a:p>
            <a:pPr algn="ctr"/>
            <a:r>
              <a:rPr lang="en-US" sz="4000" dirty="0" smtClean="0"/>
              <a:t>INFN – LNF Magnetic Measurement Laboratory</a:t>
            </a:r>
            <a:br>
              <a:rPr lang="en-US" sz="4000" dirty="0" smtClean="0"/>
            </a:br>
            <a:r>
              <a:rPr lang="en-US" sz="4000" dirty="0" smtClean="0"/>
              <a:t>Status and Upgrade</a:t>
            </a:r>
            <a:endParaRPr lang="en-US" sz="4000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1D30094-D376-5648-A564-D9AB2386507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6687" y="1475827"/>
            <a:ext cx="10702834" cy="590932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23rd International Magnetic Measurement Workshop (IMMW23)</a:t>
            </a:r>
            <a:endParaRPr lang="it-IT" sz="2400" dirty="0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A19CACCF-7464-DC43-8743-5B436E14E3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4949" y="5077097"/>
            <a:ext cx="11382103" cy="1304751"/>
          </a:xfrm>
        </p:spPr>
        <p:txBody>
          <a:bodyPr>
            <a:noAutofit/>
          </a:bodyPr>
          <a:lstStyle/>
          <a:p>
            <a:pPr algn="ctr"/>
            <a:r>
              <a:rPr lang="en-PH" sz="2200" dirty="0"/>
              <a:t>Alessandro Vannozzi</a:t>
            </a:r>
          </a:p>
          <a:p>
            <a:pPr algn="ctr"/>
            <a:r>
              <a:rPr lang="it-IT" sz="2200" dirty="0" smtClean="0"/>
              <a:t>Istituto Nazionale di Fisica Nucleare – Laboratori Nazionali di Frascati (LNF) </a:t>
            </a:r>
          </a:p>
          <a:p>
            <a:pPr algn="ctr"/>
            <a:r>
              <a:rPr lang="en-PH" sz="2200" dirty="0" smtClean="0"/>
              <a:t>Accelerator </a:t>
            </a:r>
            <a:r>
              <a:rPr lang="en-PH" sz="2200" dirty="0"/>
              <a:t>Division – Head of Electric Engineering Service</a:t>
            </a:r>
          </a:p>
        </p:txBody>
      </p:sp>
      <p:sp>
        <p:nvSpPr>
          <p:cNvPr id="12" name="Segnaposto immagine 11"/>
          <p:cNvSpPr>
            <a:spLocks noGrp="1"/>
          </p:cNvSpPr>
          <p:nvPr>
            <p:ph type="pic" sz="quarter" idx="13"/>
          </p:nvPr>
        </p:nvSpPr>
        <p:spPr>
          <a:xfrm>
            <a:off x="1" y="2221374"/>
            <a:ext cx="7527294" cy="2629509"/>
          </a:xfrm>
        </p:spPr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/>
          <a:srcRect r="1530" b="8765"/>
          <a:stretch/>
        </p:blipFill>
        <p:spPr>
          <a:xfrm>
            <a:off x="1" y="2195784"/>
            <a:ext cx="7289073" cy="265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34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contenuto 2"/>
          <p:cNvSpPr txBox="1">
            <a:spLocks/>
          </p:cNvSpPr>
          <p:nvPr/>
        </p:nvSpPr>
        <p:spPr>
          <a:xfrm>
            <a:off x="319685" y="4053247"/>
            <a:ext cx="6443066" cy="2321541"/>
          </a:xfrm>
          <a:prstGeom prst="rect">
            <a:avLst/>
          </a:prstGeom>
        </p:spPr>
        <p:txBody>
          <a:bodyPr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108000" algn="just">
              <a:lnSpc>
                <a:spcPct val="100000"/>
              </a:lnSpc>
            </a:pPr>
            <a:r>
              <a:rPr lang="en-US" sz="1600" dirty="0">
                <a:sym typeface="Wingdings" panose="05000000000000000000" pitchFamily="2" charset="2"/>
              </a:rPr>
              <a:t>F.A.T. at </a:t>
            </a:r>
            <a:r>
              <a:rPr lang="en-US" sz="1600" dirty="0" err="1">
                <a:sym typeface="Wingdings" panose="05000000000000000000" pitchFamily="2" charset="2"/>
              </a:rPr>
              <a:t>Danfysik</a:t>
            </a:r>
            <a:r>
              <a:rPr lang="en-US" sz="1600" dirty="0">
                <a:sym typeface="Wingdings" panose="05000000000000000000" pitchFamily="2" charset="2"/>
              </a:rPr>
              <a:t> included: 3D mapping of </a:t>
            </a:r>
            <a:r>
              <a:rPr lang="en-US" sz="1600" dirty="0" err="1">
                <a:sym typeface="Wingdings" panose="05000000000000000000" pitchFamily="2" charset="2"/>
              </a:rPr>
              <a:t>Bz</a:t>
            </a:r>
            <a:r>
              <a:rPr lang="en-US" sz="1600" dirty="0">
                <a:sym typeface="Wingdings" panose="05000000000000000000" pitchFamily="2" charset="2"/>
              </a:rPr>
              <a:t> on several trajectories, Excitation curve, Dimensional check and Coil test (electric and hydraulic).</a:t>
            </a:r>
          </a:p>
          <a:p>
            <a:pPr indent="-108000" algn="just">
              <a:lnSpc>
                <a:spcPct val="100000"/>
              </a:lnSpc>
            </a:pPr>
            <a:r>
              <a:rPr lang="en-US" sz="1600" dirty="0">
                <a:sym typeface="Wingdings" panose="05000000000000000000" pitchFamily="2" charset="2"/>
              </a:rPr>
              <a:t>Magnetic measurement at LNF for misalignment check included a 3D mapping on few trajectories measured in the F.A.T.</a:t>
            </a:r>
          </a:p>
          <a:p>
            <a:pPr indent="-108000" algn="just">
              <a:lnSpc>
                <a:spcPct val="100000"/>
              </a:lnSpc>
            </a:pPr>
            <a:r>
              <a:rPr lang="en-US" sz="1600" dirty="0" err="1">
                <a:sym typeface="Wingdings" panose="05000000000000000000" pitchFamily="2" charset="2"/>
              </a:rPr>
              <a:t>Danfysik</a:t>
            </a:r>
            <a:r>
              <a:rPr lang="en-US" sz="1600" dirty="0">
                <a:sym typeface="Wingdings" panose="05000000000000000000" pitchFamily="2" charset="2"/>
              </a:rPr>
              <a:t> and LNF meas. fit  NO misalignment due to shipment</a:t>
            </a:r>
          </a:p>
          <a:p>
            <a:pPr indent="-108000" algn="just">
              <a:lnSpc>
                <a:spcPct val="100000"/>
              </a:lnSpc>
            </a:pPr>
            <a:r>
              <a:rPr lang="en-US" sz="1600" dirty="0">
                <a:sym typeface="Wingdings" panose="05000000000000000000" pitchFamily="2" charset="2"/>
              </a:rPr>
              <a:t>Measurements show higher integrated field w.r.t. magnetic design  stronger focusing</a:t>
            </a:r>
          </a:p>
        </p:txBody>
      </p:sp>
      <p:graphicFrame>
        <p:nvGraphicFramePr>
          <p:cNvPr id="14" name="Tabel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152213"/>
              </p:ext>
            </p:extLst>
          </p:nvPr>
        </p:nvGraphicFramePr>
        <p:xfrm>
          <a:off x="6901625" y="983690"/>
          <a:ext cx="4635446" cy="91039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370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3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06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06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911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Requested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Danfysik</a:t>
                      </a:r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F.A.T.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LNF</a:t>
                      </a:r>
                      <a:r>
                        <a:rPr lang="it-IT" sz="1100" b="1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it-IT" sz="1100" b="1" u="none" strike="noStrike" baseline="0" dirty="0" err="1">
                          <a:solidFill>
                            <a:schemeClr val="bg1"/>
                          </a:solidFill>
                          <a:effectLst/>
                        </a:rPr>
                        <a:t>meas</a:t>
                      </a:r>
                      <a:r>
                        <a:rPr lang="it-IT" sz="1100" b="1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026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u="none" strike="noStrike" dirty="0">
                          <a:effectLst/>
                        </a:rPr>
                        <a:t>IB on axis [T m] 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0.0620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0.06200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effectLst/>
                        </a:rPr>
                        <a:t>0,06195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u="none" strike="noStrike" dirty="0">
                          <a:effectLst/>
                        </a:rPr>
                        <a:t>FS on</a:t>
                      </a:r>
                      <a:r>
                        <a:rPr lang="en-US" sz="1100" b="0" u="none" strike="noStrike" baseline="0" dirty="0">
                          <a:effectLst/>
                        </a:rPr>
                        <a:t> axis </a:t>
                      </a:r>
                      <a:r>
                        <a:rPr lang="en-US" sz="1100" b="0" u="none" strike="noStrike" dirty="0">
                          <a:effectLst/>
                        </a:rPr>
                        <a:t>[T</a:t>
                      </a:r>
                      <a:r>
                        <a:rPr lang="en-US" sz="1100" b="0" u="none" strike="noStrike" baseline="30000" dirty="0">
                          <a:effectLst/>
                        </a:rPr>
                        <a:t>2</a:t>
                      </a:r>
                      <a:r>
                        <a:rPr lang="en-US" sz="1100" b="0" u="none" strike="noStrike" dirty="0">
                          <a:effectLst/>
                        </a:rPr>
                        <a:t> m]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0.0155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0.0150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effectLst/>
                        </a:rPr>
                        <a:t>0,0150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u="none" strike="noStrike" dirty="0">
                          <a:effectLst/>
                        </a:rPr>
                        <a:t>IFQ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5.00E-04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2.01E-04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effectLst/>
                        </a:rPr>
                        <a:t>2,01E-04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3"/>
          <a:srcRect l="3568" t="4850" r="7256"/>
          <a:stretch/>
        </p:blipFill>
        <p:spPr>
          <a:xfrm>
            <a:off x="6892100" y="4232472"/>
            <a:ext cx="4780730" cy="2177085"/>
          </a:xfrm>
          <a:prstGeom prst="rect">
            <a:avLst/>
          </a:prstGeom>
        </p:spPr>
      </p:pic>
      <p:grpSp>
        <p:nvGrpSpPr>
          <p:cNvPr id="16" name="Gruppo 15"/>
          <p:cNvGrpSpPr/>
          <p:nvPr/>
        </p:nvGrpSpPr>
        <p:grpSpPr>
          <a:xfrm>
            <a:off x="389501" y="1557128"/>
            <a:ext cx="1101447" cy="1649702"/>
            <a:chOff x="336754" y="1874779"/>
            <a:chExt cx="1180769" cy="1724783"/>
          </a:xfrm>
        </p:grpSpPr>
        <p:pic>
          <p:nvPicPr>
            <p:cNvPr id="17" name="Immagine 16"/>
            <p:cNvPicPr>
              <a:picLocks noChangeAspect="1"/>
            </p:cNvPicPr>
            <p:nvPr/>
          </p:nvPicPr>
          <p:blipFill rotWithShape="1">
            <a:blip r:embed="rId4"/>
            <a:srcRect l="5483" t="3040" r="-658"/>
            <a:stretch/>
          </p:blipFill>
          <p:spPr>
            <a:xfrm>
              <a:off x="336754" y="2392696"/>
              <a:ext cx="1180769" cy="1206866"/>
            </a:xfrm>
            <a:prstGeom prst="rect">
              <a:avLst/>
            </a:prstGeom>
          </p:spPr>
        </p:pic>
        <p:grpSp>
          <p:nvGrpSpPr>
            <p:cNvPr id="18" name="Gruppo 17"/>
            <p:cNvGrpSpPr/>
            <p:nvPr/>
          </p:nvGrpSpPr>
          <p:grpSpPr>
            <a:xfrm>
              <a:off x="409575" y="1874779"/>
              <a:ext cx="747320" cy="526541"/>
              <a:chOff x="183059" y="1952991"/>
              <a:chExt cx="747320" cy="526541"/>
            </a:xfrm>
          </p:grpSpPr>
          <p:cxnSp>
            <p:nvCxnSpPr>
              <p:cNvPr id="19" name="Connettore 2 18"/>
              <p:cNvCxnSpPr/>
              <p:nvPr/>
            </p:nvCxnSpPr>
            <p:spPr>
              <a:xfrm>
                <a:off x="489765" y="2157137"/>
                <a:ext cx="138885" cy="322395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ttangolo 20"/>
              <p:cNvSpPr/>
              <p:nvPr/>
            </p:nvSpPr>
            <p:spPr>
              <a:xfrm>
                <a:off x="183059" y="1952991"/>
                <a:ext cx="747320" cy="2589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it-IT" sz="1000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 = 30 mm</a:t>
                </a:r>
                <a:endParaRPr lang="en-US" sz="1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3" name="Gruppo 22"/>
          <p:cNvGrpSpPr/>
          <p:nvPr/>
        </p:nvGrpSpPr>
        <p:grpSpPr>
          <a:xfrm>
            <a:off x="1481423" y="1057992"/>
            <a:ext cx="5374577" cy="2995255"/>
            <a:chOff x="356930" y="610645"/>
            <a:chExt cx="5920698" cy="2720010"/>
          </a:xfrm>
        </p:grpSpPr>
        <p:pic>
          <p:nvPicPr>
            <p:cNvPr id="24" name="Immagine 23"/>
            <p:cNvPicPr>
              <a:picLocks noChangeAspect="1"/>
            </p:cNvPicPr>
            <p:nvPr/>
          </p:nvPicPr>
          <p:blipFill rotWithShape="1">
            <a:blip r:embed="rId5"/>
            <a:srcRect l="5729" t="5799" r="5833" b="2298"/>
            <a:stretch/>
          </p:blipFill>
          <p:spPr>
            <a:xfrm>
              <a:off x="367423" y="610645"/>
              <a:ext cx="5910205" cy="2510390"/>
            </a:xfrm>
            <a:prstGeom prst="rect">
              <a:avLst/>
            </a:prstGeom>
          </p:spPr>
        </p:pic>
        <p:sp>
          <p:nvSpPr>
            <p:cNvPr id="25" name="Rettangolo 24"/>
            <p:cNvSpPr/>
            <p:nvPr/>
          </p:nvSpPr>
          <p:spPr>
            <a:xfrm>
              <a:off x="356930" y="3121035"/>
              <a:ext cx="5778206" cy="2096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t-IT" sz="900" i="1" dirty="0" err="1">
                  <a:sym typeface="Wingdings" panose="05000000000000000000" pitchFamily="2" charset="2"/>
                </a:rPr>
                <a:t>Measurements</a:t>
              </a:r>
              <a:r>
                <a:rPr lang="it-IT" sz="900" i="1" dirty="0">
                  <a:sym typeface="Wingdings" panose="05000000000000000000" pitchFamily="2" charset="2"/>
                </a:rPr>
                <a:t> </a:t>
              </a:r>
              <a:r>
                <a:rPr lang="it-IT" sz="900" i="1" dirty="0" err="1">
                  <a:sym typeface="Wingdings" panose="05000000000000000000" pitchFamily="2" charset="2"/>
                </a:rPr>
                <a:t>performed</a:t>
              </a:r>
              <a:r>
                <a:rPr lang="it-IT" sz="900" i="1" dirty="0">
                  <a:sym typeface="Wingdings" panose="05000000000000000000" pitchFamily="2" charset="2"/>
                </a:rPr>
                <a:t> </a:t>
              </a:r>
              <a:r>
                <a:rPr lang="it-IT" sz="900" i="1" dirty="0" err="1">
                  <a:sym typeface="Wingdings" panose="05000000000000000000" pitchFamily="2" charset="2"/>
                </a:rPr>
                <a:t>at</a:t>
              </a:r>
              <a:r>
                <a:rPr lang="it-IT" sz="900" i="1" dirty="0">
                  <a:sym typeface="Wingdings" panose="05000000000000000000" pitchFamily="2" charset="2"/>
                </a:rPr>
                <a:t> </a:t>
              </a:r>
              <a:r>
                <a:rPr lang="it-IT" sz="900" i="1" dirty="0" err="1">
                  <a:sym typeface="Wingdings" panose="05000000000000000000" pitchFamily="2" charset="2"/>
                </a:rPr>
                <a:t>Danfysik</a:t>
              </a:r>
              <a:r>
                <a:rPr lang="it-IT" sz="900" i="1" dirty="0">
                  <a:sym typeface="Wingdings" panose="05000000000000000000" pitchFamily="2" charset="2"/>
                </a:rPr>
                <a:t> on the </a:t>
              </a:r>
              <a:r>
                <a:rPr lang="it-IT" sz="900" i="1" dirty="0" err="1">
                  <a:sym typeface="Wingdings" panose="05000000000000000000" pitchFamily="2" charset="2"/>
                </a:rPr>
                <a:t>solenoid</a:t>
              </a:r>
              <a:r>
                <a:rPr lang="it-IT" sz="900" i="1" dirty="0">
                  <a:sym typeface="Wingdings" panose="05000000000000000000" pitchFamily="2" charset="2"/>
                </a:rPr>
                <a:t>  </a:t>
              </a:r>
              <a:r>
                <a:rPr lang="it-IT" sz="900" i="1" dirty="0" err="1">
                  <a:sym typeface="Wingdings" panose="05000000000000000000" pitchFamily="2" charset="2"/>
                </a:rPr>
                <a:t>horizontal</a:t>
              </a:r>
              <a:r>
                <a:rPr lang="it-IT" sz="900" i="1" dirty="0">
                  <a:sym typeface="Wingdings" panose="05000000000000000000" pitchFamily="2" charset="2"/>
                </a:rPr>
                <a:t> </a:t>
              </a:r>
              <a:r>
                <a:rPr lang="it-IT" sz="900" i="1" dirty="0" err="1">
                  <a:sym typeface="Wingdings" panose="05000000000000000000" pitchFamily="2" charset="2"/>
                </a:rPr>
                <a:t>plane</a:t>
              </a:r>
              <a:r>
                <a:rPr lang="it-IT" sz="900" i="1" dirty="0">
                  <a:sym typeface="Wingdings" panose="05000000000000000000" pitchFamily="2" charset="2"/>
                </a:rPr>
                <a:t> </a:t>
              </a:r>
              <a:r>
                <a:rPr lang="it-IT" sz="900" i="1" dirty="0" err="1">
                  <a:sym typeface="Wingdings" panose="05000000000000000000" pitchFamily="2" charset="2"/>
                </a:rPr>
                <a:t>patths</a:t>
              </a:r>
              <a:r>
                <a:rPr lang="it-IT" sz="900" i="1" dirty="0">
                  <a:sym typeface="Wingdings" panose="05000000000000000000" pitchFamily="2" charset="2"/>
                </a:rPr>
                <a:t> (green </a:t>
              </a:r>
              <a:r>
                <a:rPr lang="it-IT" sz="900" i="1" dirty="0" err="1">
                  <a:sym typeface="Wingdings" panose="05000000000000000000" pitchFamily="2" charset="2"/>
                </a:rPr>
                <a:t>dots</a:t>
              </a:r>
              <a:r>
                <a:rPr lang="it-IT" sz="900" i="1" dirty="0">
                  <a:sym typeface="Wingdings" panose="05000000000000000000" pitchFamily="2" charset="2"/>
                </a:rPr>
                <a:t>)</a:t>
              </a:r>
              <a:endParaRPr lang="en-US" sz="900" i="1" dirty="0"/>
            </a:p>
          </p:txBody>
        </p:sp>
      </p:grpSp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6"/>
          <a:srcRect l="2549" t="5143" r="7269" b="100"/>
          <a:stretch/>
        </p:blipFill>
        <p:spPr>
          <a:xfrm>
            <a:off x="6892100" y="1994355"/>
            <a:ext cx="4744630" cy="2238117"/>
          </a:xfrm>
          <a:prstGeom prst="rect">
            <a:avLst/>
          </a:prstGeom>
        </p:spPr>
      </p:pic>
      <p:sp>
        <p:nvSpPr>
          <p:cNvPr id="31" name="Rettangolo 30"/>
          <p:cNvSpPr/>
          <p:nvPr/>
        </p:nvSpPr>
        <p:spPr>
          <a:xfrm>
            <a:off x="1" y="16495"/>
            <a:ext cx="12191999" cy="710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Titolo 1"/>
          <p:cNvSpPr txBox="1">
            <a:spLocks/>
          </p:cNvSpPr>
          <p:nvPr/>
        </p:nvSpPr>
        <p:spPr>
          <a:xfrm>
            <a:off x="0" y="121015"/>
            <a:ext cx="12192000" cy="590931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solidFill>
                  <a:schemeClr val="bg1"/>
                </a:solidFill>
              </a:rPr>
              <a:t>SPARC_LAB Gun Solenoid  Measurement – Hall Probe Bench</a:t>
            </a:r>
          </a:p>
        </p:txBody>
      </p:sp>
      <p:sp>
        <p:nvSpPr>
          <p:cNvPr id="20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735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22" name="Rettangolo 21"/>
          <p:cNvSpPr/>
          <p:nvPr/>
        </p:nvSpPr>
        <p:spPr>
          <a:xfrm>
            <a:off x="1337" y="6591497"/>
            <a:ext cx="2937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>
                <a:solidFill>
                  <a:schemeClr val="accent1"/>
                </a:solidFill>
              </a:rPr>
              <a:t>9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07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1" y="16495"/>
            <a:ext cx="12191999" cy="710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" y="23480"/>
            <a:ext cx="12192000" cy="590931"/>
          </a:xfrm>
        </p:spPr>
        <p:txBody>
          <a:bodyPr/>
          <a:lstStyle/>
          <a:p>
            <a:r>
              <a:rPr lang="en-AU" dirty="0">
                <a:solidFill>
                  <a:schemeClr val="bg1"/>
                </a:solidFill>
              </a:rPr>
              <a:t>Equipment – Rotating Coil Bench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8E447A5-55F8-1425-EC4B-0780D3CED589}"/>
              </a:ext>
            </a:extLst>
          </p:cNvPr>
          <p:cNvSpPr txBox="1"/>
          <p:nvPr/>
        </p:nvSpPr>
        <p:spPr>
          <a:xfrm>
            <a:off x="6362700" y="876267"/>
            <a:ext cx="5736023" cy="427809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b="1" dirty="0"/>
              <a:t>CERN-INFN</a:t>
            </a:r>
            <a:r>
              <a:rPr lang="en-US" sz="1600" dirty="0"/>
              <a:t> design (collaboration agreement KR4708/TE)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Optimization for small-bore multipole magnets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PCB magnetometer (5 coils, 256 turns each</a:t>
            </a:r>
            <a:r>
              <a:rPr lang="en-US" sz="1600" dirty="0" smtClean="0"/>
              <a:t>) calibrated with a Quadrupole of LNF—BTF according to in-situ calibration [1, 2]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Carbon fiber tube, 26 mm external diameter, 620 mm length tailored to </a:t>
            </a:r>
            <a:r>
              <a:rPr lang="en-US" sz="1600" dirty="0" err="1"/>
              <a:t>EuPRAXIA</a:t>
            </a:r>
            <a:r>
              <a:rPr lang="en-US" sz="1600" dirty="0"/>
              <a:t> quads preliminary requirements.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Tailored design of PCB could be done depending on the magnets'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Commercial DC brush-less motor, high-resolution incremental encoder, slip-ring, data acquisition system, open-source software based on LabView (DAQ &amp; mot. Control) and </a:t>
            </a:r>
            <a:r>
              <a:rPr lang="en-US" sz="1600" dirty="0" err="1"/>
              <a:t>Mathlab</a:t>
            </a:r>
            <a:r>
              <a:rPr lang="en-US" sz="1600" dirty="0"/>
              <a:t> (data analysis)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First prototype tested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 new design performed by INF is ongoing: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Adjustable distance between ball bearings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Reference for shaft rotation axis </a:t>
            </a:r>
            <a:r>
              <a:rPr lang="en-US" sz="1600" dirty="0" err="1"/>
              <a:t>wrt</a:t>
            </a:r>
            <a:r>
              <a:rPr lang="en-US" sz="1600" dirty="0"/>
              <a:t> the magnet</a:t>
            </a:r>
          </a:p>
        </p:txBody>
      </p:sp>
      <p:sp>
        <p:nvSpPr>
          <p:cNvPr id="3" name="Rettangolo 2"/>
          <p:cNvSpPr/>
          <p:nvPr/>
        </p:nvSpPr>
        <p:spPr>
          <a:xfrm>
            <a:off x="1829776" y="6318834"/>
            <a:ext cx="7942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Very special thanks to Marco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Buzio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, A.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Lauria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, M.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Pentella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and all the CERN staff</a:t>
            </a:r>
          </a:p>
        </p:txBody>
      </p:sp>
      <p:pic>
        <p:nvPicPr>
          <p:cNvPr id="23" name="Immagine 22" descr="Immagine che contiene macchina, ingegneria, interno, Impianto elettrico&#10;&#10;Descrizione generata automaticamente">
            <a:extLst>
              <a:ext uri="{FF2B5EF4-FFF2-40B4-BE49-F238E27FC236}">
                <a16:creationId xmlns:a16="http://schemas.microsoft.com/office/drawing/2014/main" id="{CD1BD7F0-9270-2E19-184A-74C481C1EA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01" y="817835"/>
            <a:ext cx="4578124" cy="2399736"/>
          </a:xfrm>
          <a:prstGeom prst="rect">
            <a:avLst/>
          </a:prstGeom>
        </p:spPr>
      </p:pic>
      <p:pic>
        <p:nvPicPr>
          <p:cNvPr id="25" name="Immagine 24" descr="Immagine che contiene interno&#10;&#10;Descrizione generata automaticamente">
            <a:extLst>
              <a:ext uri="{FF2B5EF4-FFF2-40B4-BE49-F238E27FC236}">
                <a16:creationId xmlns:a16="http://schemas.microsoft.com/office/drawing/2014/main" id="{2DDBF7A0-B69A-9FC3-96B2-3C10DBBD8D1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777" y="3307949"/>
            <a:ext cx="2089275" cy="2587358"/>
          </a:xfrm>
          <a:prstGeom prst="rect">
            <a:avLst/>
          </a:prstGeom>
        </p:spPr>
      </p:pic>
      <p:graphicFrame>
        <p:nvGraphicFramePr>
          <p:cNvPr id="27" name="Tabella 26">
            <a:extLst>
              <a:ext uri="{FF2B5EF4-FFF2-40B4-BE49-F238E27FC236}">
                <a16:creationId xmlns:a16="http://schemas.microsoft.com/office/drawing/2014/main" id="{F73B6302-1225-DAA0-E2AD-CA89B0FDC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878040"/>
              </p:ext>
            </p:extLst>
          </p:nvPr>
        </p:nvGraphicFramePr>
        <p:xfrm>
          <a:off x="197401" y="3553923"/>
          <a:ext cx="3764165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2447">
                  <a:extLst>
                    <a:ext uri="{9D8B030D-6E8A-4147-A177-3AD203B41FA5}">
                      <a16:colId xmlns:a16="http://schemas.microsoft.com/office/drawing/2014/main" val="757922194"/>
                    </a:ext>
                  </a:extLst>
                </a:gridCol>
                <a:gridCol w="1351718">
                  <a:extLst>
                    <a:ext uri="{9D8B030D-6E8A-4147-A177-3AD203B41FA5}">
                      <a16:colId xmlns:a16="http://schemas.microsoft.com/office/drawing/2014/main" val="4229352688"/>
                    </a:ext>
                  </a:extLst>
                </a:gridCol>
              </a:tblGrid>
              <a:tr h="304260">
                <a:tc gridSpan="2">
                  <a:txBody>
                    <a:bodyPr/>
                    <a:lstStyle/>
                    <a:p>
                      <a:pPr algn="ctr"/>
                      <a:r>
                        <a:rPr lang="it-IT" dirty="0"/>
                        <a:t>MAIN FEATURES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63042"/>
                  </a:ext>
                </a:extLst>
              </a:tr>
              <a:tr h="304260">
                <a:tc gridSpan="2"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Main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integrated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gradient</a:t>
                      </a:r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205759"/>
                  </a:ext>
                </a:extLst>
              </a:tr>
              <a:tr h="304260">
                <a:tc>
                  <a:txBody>
                    <a:bodyPr/>
                    <a:lstStyle/>
                    <a:p>
                      <a:r>
                        <a:rPr lang="it-IT" dirty="0"/>
                        <a:t>Absolute </a:t>
                      </a:r>
                      <a:r>
                        <a:rPr lang="it-IT" dirty="0" err="1"/>
                        <a:t>accuracy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50 ppm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482838"/>
                  </a:ext>
                </a:extLst>
              </a:tr>
              <a:tr h="304260">
                <a:tc>
                  <a:txBody>
                    <a:bodyPr/>
                    <a:lstStyle/>
                    <a:p>
                      <a:r>
                        <a:rPr lang="it-IT" dirty="0" err="1"/>
                        <a:t>repeatability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10 ppm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7630124"/>
                  </a:ext>
                </a:extLst>
              </a:tr>
              <a:tr h="304260">
                <a:tc gridSpan="2">
                  <a:txBody>
                    <a:bodyPr/>
                    <a:lstStyle/>
                    <a:p>
                      <a:pPr algn="ctr"/>
                      <a:r>
                        <a:rPr lang="it-IT" dirty="0"/>
                        <a:t>High </a:t>
                      </a:r>
                      <a:r>
                        <a:rPr lang="it-IT" dirty="0" err="1"/>
                        <a:t>order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compensated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harmonics</a:t>
                      </a:r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65520"/>
                  </a:ext>
                </a:extLst>
              </a:tr>
              <a:tr h="304260">
                <a:tc>
                  <a:txBody>
                    <a:bodyPr/>
                    <a:lstStyle/>
                    <a:p>
                      <a:r>
                        <a:rPr lang="it-IT" dirty="0" err="1"/>
                        <a:t>Accuracy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100 ppm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077000"/>
                  </a:ext>
                </a:extLst>
              </a:tr>
              <a:tr h="304260">
                <a:tc>
                  <a:txBody>
                    <a:bodyPr/>
                    <a:lstStyle/>
                    <a:p>
                      <a:r>
                        <a:rPr lang="it-IT" dirty="0" err="1"/>
                        <a:t>repeatability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10 ppm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041272"/>
                  </a:ext>
                </a:extLst>
              </a:tr>
            </a:tbl>
          </a:graphicData>
        </a:graphic>
      </p:graphicFrame>
      <p:sp>
        <p:nvSpPr>
          <p:cNvPr id="5" name="Rettangolo 4"/>
          <p:cNvSpPr/>
          <p:nvPr/>
        </p:nvSpPr>
        <p:spPr>
          <a:xfrm>
            <a:off x="6462208" y="5303171"/>
            <a:ext cx="56454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[1] </a:t>
            </a:r>
            <a:r>
              <a:rPr lang="en-US" sz="1200" dirty="0" err="1" smtClean="0"/>
              <a:t>Arpaia</a:t>
            </a:r>
            <a:r>
              <a:rPr lang="en-US" sz="1200" dirty="0"/>
              <a:t>, Pasquale, et al. "In-situ calibration of rotating coil magnetic measurement systems a case study on Linac4 magnets at CERN." 17th Symposium IMEKO TC4, Kosice, Slovakia. 2010</a:t>
            </a:r>
            <a:r>
              <a:rPr lang="en-US" sz="1200" dirty="0" smtClean="0"/>
              <a:t>.</a:t>
            </a:r>
          </a:p>
          <a:p>
            <a:r>
              <a:rPr lang="it-IT" sz="1200" dirty="0" smtClean="0"/>
              <a:t>[2] </a:t>
            </a:r>
            <a:r>
              <a:rPr lang="en-US" sz="1200" dirty="0" smtClean="0"/>
              <a:t>A</a:t>
            </a:r>
            <a:r>
              <a:rPr lang="en-US" sz="1200" dirty="0"/>
              <a:t>. </a:t>
            </a:r>
            <a:r>
              <a:rPr lang="en-US" sz="1200" dirty="0" err="1"/>
              <a:t>Lauria</a:t>
            </a:r>
            <a:r>
              <a:rPr lang="en-US" sz="1200" dirty="0"/>
              <a:t>, et al. "Rotating-coil measurement system for small-bore-diameter magnet characterization." Sensors 22.21 (2022): 8359. </a:t>
            </a:r>
          </a:p>
        </p:txBody>
      </p:sp>
      <p:sp>
        <p:nvSpPr>
          <p:cNvPr id="13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14" name="Rettangolo 13"/>
          <p:cNvSpPr/>
          <p:nvPr/>
        </p:nvSpPr>
        <p:spPr>
          <a:xfrm>
            <a:off x="1337" y="6591497"/>
            <a:ext cx="4431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spc="-35" dirty="0" smtClean="0">
                <a:solidFill>
                  <a:schemeClr val="accent1"/>
                </a:solidFill>
                <a:latin typeface="Calibri"/>
                <a:cs typeface="Calibri"/>
                <a:sym typeface="Wingdings" panose="05000000000000000000" pitchFamily="2" charset="2"/>
              </a:rPr>
              <a:t>10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91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" y="964005"/>
            <a:ext cx="5630272" cy="5225126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1" y="16495"/>
            <a:ext cx="12191999" cy="710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" y="23480"/>
            <a:ext cx="12192000" cy="590931"/>
          </a:xfrm>
        </p:spPr>
        <p:txBody>
          <a:bodyPr/>
          <a:lstStyle/>
          <a:p>
            <a:r>
              <a:rPr lang="en-AU" dirty="0">
                <a:solidFill>
                  <a:schemeClr val="bg1"/>
                </a:solidFill>
              </a:rPr>
              <a:t>Equipment – Rotating Coil Bench</a:t>
            </a:r>
          </a:p>
        </p:txBody>
      </p:sp>
      <p:sp>
        <p:nvSpPr>
          <p:cNvPr id="3" name="Rettangolo 2"/>
          <p:cNvSpPr/>
          <p:nvPr/>
        </p:nvSpPr>
        <p:spPr>
          <a:xfrm>
            <a:off x="2124624" y="6331144"/>
            <a:ext cx="7942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Very special thanks to Marco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Buzio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, A.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Lauria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, M.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Pentella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and all the CERN staff</a:t>
            </a: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0435" y="5303171"/>
            <a:ext cx="2613279" cy="839690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3995251" y="5792422"/>
            <a:ext cx="24579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Courtesy of E. Di Pasquale</a:t>
            </a:r>
            <a:endParaRPr lang="it-IT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8E447A5-55F8-1425-EC4B-0780D3CED589}"/>
              </a:ext>
            </a:extLst>
          </p:cNvPr>
          <p:cNvSpPr txBox="1"/>
          <p:nvPr/>
        </p:nvSpPr>
        <p:spPr>
          <a:xfrm>
            <a:off x="6453232" y="876267"/>
            <a:ext cx="5645491" cy="427809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b="1" dirty="0"/>
              <a:t>CERN-INFN</a:t>
            </a:r>
            <a:r>
              <a:rPr lang="en-US" sz="1600" dirty="0"/>
              <a:t> design (collaboration agreement KR4708/TE)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Optimization for small-bore multipole magnets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PCB magnetometer (5 coils, 256 turns each</a:t>
            </a:r>
            <a:r>
              <a:rPr lang="en-US" sz="1600" dirty="0" smtClean="0"/>
              <a:t>) calibrated with a Quadrupole of LNF—BTF according to in-situ calibration [1, 2]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Carbon fiber tube, 26 mm external diameter, 620 mm length tailored to </a:t>
            </a:r>
            <a:r>
              <a:rPr lang="en-US" sz="1600" dirty="0" err="1"/>
              <a:t>EuPRAXIA</a:t>
            </a:r>
            <a:r>
              <a:rPr lang="en-US" sz="1600" dirty="0"/>
              <a:t> quads preliminary requirements.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Tailored design of PCB could be done depending on the magnets'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Commercial DC brush-less motor, high-resolution incremental encoder, slip-ring, data acquisition system, open-source software based on LabView (DAQ &amp; mot. Control) and </a:t>
            </a:r>
            <a:r>
              <a:rPr lang="en-US" sz="1600" dirty="0" err="1"/>
              <a:t>Mathlab</a:t>
            </a:r>
            <a:r>
              <a:rPr lang="en-US" sz="1600" dirty="0"/>
              <a:t> (data analysis)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First prototype tested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 new design performed by INF is ongoing: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Adjustable distance between ball bearings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Reference for shaft rotation axis </a:t>
            </a:r>
            <a:r>
              <a:rPr lang="en-US" sz="1600" dirty="0" err="1"/>
              <a:t>wrt</a:t>
            </a:r>
            <a:r>
              <a:rPr lang="en-US" sz="1600" dirty="0"/>
              <a:t> the magnet</a:t>
            </a:r>
          </a:p>
        </p:txBody>
      </p:sp>
      <p:sp>
        <p:nvSpPr>
          <p:cNvPr id="11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12" name="Rettangolo 11"/>
          <p:cNvSpPr/>
          <p:nvPr/>
        </p:nvSpPr>
        <p:spPr>
          <a:xfrm>
            <a:off x="1337" y="6591497"/>
            <a:ext cx="4050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spc="-35" dirty="0" smtClean="0">
                <a:solidFill>
                  <a:schemeClr val="accent1"/>
                </a:solidFill>
                <a:latin typeface="Calibri"/>
                <a:cs typeface="Calibri"/>
                <a:sym typeface="Wingdings" panose="05000000000000000000" pitchFamily="2" charset="2"/>
              </a:rPr>
              <a:t>11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36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1" y="16494"/>
            <a:ext cx="12191999" cy="8471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bg1"/>
                </a:solidFill>
              </a:rPr>
              <a:t>Equipment – Single Stretched Wire</a:t>
            </a:r>
          </a:p>
        </p:txBody>
      </p:sp>
      <p:pic>
        <p:nvPicPr>
          <p:cNvPr id="8" name="Immagine 7" descr="Immagine che contiene macchina, interno, ingegneria&#10;&#10;Descrizione generata automaticamente">
            <a:extLst>
              <a:ext uri="{FF2B5EF4-FFF2-40B4-BE49-F238E27FC236}">
                <a16:creationId xmlns:a16="http://schemas.microsoft.com/office/drawing/2014/main" id="{AD447B8C-17FF-DA66-3DA0-655F07A565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949" y="1244542"/>
            <a:ext cx="5502850" cy="3431630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A05B0AA-4E3F-897E-5AC2-EC1398517904}"/>
              </a:ext>
            </a:extLst>
          </p:cNvPr>
          <p:cNvSpPr txBox="1"/>
          <p:nvPr/>
        </p:nvSpPr>
        <p:spPr>
          <a:xfrm>
            <a:off x="112230" y="1140121"/>
            <a:ext cx="60223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Developed and constructed by ESRF </a:t>
            </a:r>
            <a:r>
              <a:rPr lang="en-GB" dirty="0" smtClean="0"/>
              <a:t>[1]</a:t>
            </a: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Delivered at LNF in October 2019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100 </a:t>
            </a:r>
            <a:r>
              <a:rPr lang="en-GB" dirty="0" err="1"/>
              <a:t>μm</a:t>
            </a:r>
            <a:r>
              <a:rPr lang="en-GB" dirty="0"/>
              <a:t> titanium wire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four Newport linear stages for vertical and horizontal translations on both sides, guided by an XPS controller, for wire movement.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err="1"/>
              <a:t>Keitley</a:t>
            </a:r>
            <a:r>
              <a:rPr lang="en-GB" dirty="0"/>
              <a:t> 2182 nano-voltmeter for measuring the voltage induced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acquisition with a NI board, data analysis with IGOR-based </a:t>
            </a:r>
            <a:r>
              <a:rPr lang="en-GB" dirty="0" err="1"/>
              <a:t>sw</a:t>
            </a:r>
            <a:r>
              <a:rPr lang="en-GB" dirty="0"/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field multipole errors accuracy: few 10</a:t>
            </a:r>
            <a:r>
              <a:rPr lang="en-GB" baseline="30000" dirty="0"/>
              <a:t>-4</a:t>
            </a:r>
            <a:r>
              <a:rPr lang="en-GB" dirty="0"/>
              <a:t> of the main multipole (thanks to compensations of multipoles similar to bucked rotating coil system)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integrated field precision depends on the measurement configuration and magnet parameters. </a:t>
            </a:r>
            <a:endParaRPr lang="it-IT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567AD623-CA3A-D681-54FF-E21A80812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0333" y="4789626"/>
            <a:ext cx="3507877" cy="1321353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7603" y="5376119"/>
            <a:ext cx="2886346" cy="927431"/>
          </a:xfrm>
          <a:prstGeom prst="rect">
            <a:avLst/>
          </a:prstGeom>
        </p:spPr>
      </p:pic>
      <p:pic>
        <p:nvPicPr>
          <p:cNvPr id="12290" name="Picture 2" descr="Logo ESRF | EIROforu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392" y="5387438"/>
            <a:ext cx="823331" cy="927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/>
          <p:cNvSpPr/>
          <p:nvPr/>
        </p:nvSpPr>
        <p:spPr>
          <a:xfrm>
            <a:off x="170033" y="6371667"/>
            <a:ext cx="120000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[1]G</a:t>
            </a:r>
            <a:r>
              <a:rPr lang="en-US" sz="1200" dirty="0">
                <a:solidFill>
                  <a:srgbClr val="000000"/>
                </a:solidFill>
                <a:latin typeface="+mj-lt"/>
              </a:rPr>
              <a:t>. Le </a:t>
            </a:r>
            <a:r>
              <a:rPr lang="en-US" sz="1200" dirty="0" err="1">
                <a:solidFill>
                  <a:srgbClr val="000000"/>
                </a:solidFill>
                <a:latin typeface="+mj-lt"/>
              </a:rPr>
              <a:t>Bec</a:t>
            </a:r>
            <a:r>
              <a:rPr lang="en-US" sz="1200" dirty="0">
                <a:solidFill>
                  <a:srgbClr val="000000"/>
                </a:solidFill>
                <a:latin typeface="+mj-lt"/>
              </a:rPr>
              <a:t>, et al. "Stretched wire measurement of multipole accelerator magnets." Physical Review Special Topics—Accelerators and Beams 15.2 (2012): 022401. </a:t>
            </a:r>
          </a:p>
        </p:txBody>
      </p:sp>
      <p:sp>
        <p:nvSpPr>
          <p:cNvPr id="12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15" name="Rettangolo 14"/>
          <p:cNvSpPr/>
          <p:nvPr/>
        </p:nvSpPr>
        <p:spPr>
          <a:xfrm>
            <a:off x="1337" y="6591497"/>
            <a:ext cx="4050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>
                <a:solidFill>
                  <a:schemeClr val="accent1"/>
                </a:solidFill>
              </a:rPr>
              <a:t>12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0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1" y="16494"/>
            <a:ext cx="12191999" cy="8471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/>
          <p:cNvSpPr/>
          <p:nvPr/>
        </p:nvSpPr>
        <p:spPr>
          <a:xfrm>
            <a:off x="214585" y="3205698"/>
            <a:ext cx="492858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Six new PMQs have been installed @ SPARC_LAB facility for e- beam focusing for PWFA application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PM blocks have been assembled by VACUUMSCHMELZE GmbH &amp; Co but they we not characterized.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10 measurement for each PMQ </a:t>
            </a:r>
            <a:r>
              <a:rPr lang="en-US" sz="1600" dirty="0"/>
              <a:t>have been performed with SSW bench following these parameters: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Circumference radius 	2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Sampling time		20 </a:t>
            </a:r>
            <a:r>
              <a:rPr lang="en-US" sz="1600" dirty="0" err="1"/>
              <a:t>ms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N sample/turns		8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Wire velocity			5,24 mm/s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Integration time		15 </a:t>
            </a:r>
            <a:r>
              <a:rPr lang="en-US" sz="1600" dirty="0" err="1"/>
              <a:t>ms</a:t>
            </a:r>
            <a:endParaRPr lang="it-IT" sz="16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9031" y="903226"/>
            <a:ext cx="4326181" cy="2422949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0541" y="3690338"/>
            <a:ext cx="6994671" cy="2682505"/>
          </a:xfrm>
          <a:prstGeom prst="rect">
            <a:avLst/>
          </a:prstGeom>
        </p:spPr>
      </p:pic>
      <p:grpSp>
        <p:nvGrpSpPr>
          <p:cNvPr id="24" name="Gruppo 23"/>
          <p:cNvGrpSpPr/>
          <p:nvPr/>
        </p:nvGrpSpPr>
        <p:grpSpPr>
          <a:xfrm>
            <a:off x="3129280" y="978966"/>
            <a:ext cx="4324549" cy="2168203"/>
            <a:chOff x="3129280" y="978966"/>
            <a:chExt cx="4324549" cy="2168203"/>
          </a:xfrm>
        </p:grpSpPr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23F6F24D-5DFB-AF69-20D3-ED4F8683DE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9280" y="978966"/>
              <a:ext cx="4099347" cy="2168203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</p:pic>
        <p:sp>
          <p:nvSpPr>
            <p:cNvPr id="25" name="CasellaDiTesto 24"/>
            <p:cNvSpPr txBox="1"/>
            <p:nvPr/>
          </p:nvSpPr>
          <p:spPr>
            <a:xfrm>
              <a:off x="4790659" y="978966"/>
              <a:ext cx="266317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/>
                <a:t>PMQ1 integrated normalized harmonics</a:t>
              </a:r>
            </a:p>
          </p:txBody>
        </p:sp>
      </p:grpSp>
      <p:sp>
        <p:nvSpPr>
          <p:cNvPr id="30" name="Titolo 1"/>
          <p:cNvSpPr>
            <a:spLocks noGrp="1"/>
          </p:cNvSpPr>
          <p:nvPr>
            <p:ph type="title"/>
          </p:nvPr>
        </p:nvSpPr>
        <p:spPr>
          <a:xfrm>
            <a:off x="1" y="136525"/>
            <a:ext cx="12191999" cy="590931"/>
          </a:xfrm>
        </p:spPr>
        <p:txBody>
          <a:bodyPr/>
          <a:lstStyle/>
          <a:p>
            <a:r>
              <a:rPr lang="en-AU" dirty="0">
                <a:solidFill>
                  <a:schemeClr val="bg1"/>
                </a:solidFill>
              </a:rPr>
              <a:t>SSW Measurement - PMQ for PWFA@SPARC_LAB </a:t>
            </a:r>
          </a:p>
        </p:txBody>
      </p:sp>
      <p:grpSp>
        <p:nvGrpSpPr>
          <p:cNvPr id="35" name="Gruppo 34"/>
          <p:cNvGrpSpPr/>
          <p:nvPr/>
        </p:nvGrpSpPr>
        <p:grpSpPr>
          <a:xfrm>
            <a:off x="266974" y="960358"/>
            <a:ext cx="2411902" cy="2186811"/>
            <a:chOff x="203976" y="978966"/>
            <a:chExt cx="2411902" cy="2148641"/>
          </a:xfrm>
        </p:grpSpPr>
        <p:pic>
          <p:nvPicPr>
            <p:cNvPr id="31" name="Immagine 3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3976" y="978966"/>
              <a:ext cx="2411902" cy="2148641"/>
            </a:xfrm>
            <a:prstGeom prst="rect">
              <a:avLst/>
            </a:prstGeom>
          </p:spPr>
        </p:pic>
        <p:sp>
          <p:nvSpPr>
            <p:cNvPr id="34" name="CasellaDiTesto 33"/>
            <p:cNvSpPr txBox="1"/>
            <p:nvPr/>
          </p:nvSpPr>
          <p:spPr>
            <a:xfrm>
              <a:off x="203976" y="2881386"/>
              <a:ext cx="2411902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/>
                <a:t>A “long” type PMQ (PMQ1).</a:t>
              </a:r>
            </a:p>
          </p:txBody>
        </p:sp>
      </p:grpSp>
      <p:sp>
        <p:nvSpPr>
          <p:cNvPr id="14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15" name="Rettangolo 14"/>
          <p:cNvSpPr/>
          <p:nvPr/>
        </p:nvSpPr>
        <p:spPr>
          <a:xfrm>
            <a:off x="1337" y="6591497"/>
            <a:ext cx="4050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spc="-35" dirty="0" smtClean="0">
                <a:solidFill>
                  <a:schemeClr val="accent1"/>
                </a:solidFill>
                <a:latin typeface="Calibri"/>
                <a:cs typeface="Calibri"/>
                <a:sym typeface="Wingdings" panose="05000000000000000000" pitchFamily="2" charset="2"/>
              </a:rPr>
              <a:t>13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30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1" y="16494"/>
            <a:ext cx="12191999" cy="8471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Titolo 1"/>
          <p:cNvSpPr>
            <a:spLocks noGrp="1"/>
          </p:cNvSpPr>
          <p:nvPr>
            <p:ph type="title"/>
          </p:nvPr>
        </p:nvSpPr>
        <p:spPr>
          <a:xfrm>
            <a:off x="1" y="136525"/>
            <a:ext cx="12191999" cy="590931"/>
          </a:xfrm>
        </p:spPr>
        <p:txBody>
          <a:bodyPr/>
          <a:lstStyle/>
          <a:p>
            <a:r>
              <a:rPr lang="en-AU" dirty="0">
                <a:solidFill>
                  <a:schemeClr val="bg1"/>
                </a:solidFill>
              </a:rPr>
              <a:t>Equipment – </a:t>
            </a:r>
            <a:r>
              <a:rPr lang="en-AU" dirty="0" smtClean="0">
                <a:solidFill>
                  <a:schemeClr val="bg1"/>
                </a:solidFill>
              </a:rPr>
              <a:t>Vibrating </a:t>
            </a:r>
            <a:r>
              <a:rPr lang="en-AU" dirty="0">
                <a:solidFill>
                  <a:schemeClr val="bg1"/>
                </a:solidFill>
              </a:rPr>
              <a:t>Wire Bench</a:t>
            </a:r>
          </a:p>
        </p:txBody>
      </p:sp>
      <p:pic>
        <p:nvPicPr>
          <p:cNvPr id="15" name="Immagine 14" descr="Immagine che contiene macchina&#10;&#10;Descrizione generata automaticamente">
            <a:extLst>
              <a:ext uri="{FF2B5EF4-FFF2-40B4-BE49-F238E27FC236}">
                <a16:creationId xmlns:a16="http://schemas.microsoft.com/office/drawing/2014/main" id="{A4BDD109-49F6-96F5-0712-FDD8C273E0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821" y="1005574"/>
            <a:ext cx="4516428" cy="2999962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5E6C67D0-AF5A-FEBF-6958-E22046266C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0524" y="4263037"/>
            <a:ext cx="2018179" cy="1361098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995B1E4D-954A-0172-435F-702804230857}"/>
              </a:ext>
            </a:extLst>
          </p:cNvPr>
          <p:cNvSpPr txBox="1"/>
          <p:nvPr/>
        </p:nvSpPr>
        <p:spPr>
          <a:xfrm>
            <a:off x="473447" y="929712"/>
            <a:ext cx="634645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</a:t>
            </a:r>
            <a:r>
              <a:rPr lang="en-US" dirty="0" smtClean="0"/>
              <a:t>vibrating </a:t>
            </a:r>
            <a:r>
              <a:rPr lang="en-US" dirty="0"/>
              <a:t>wire bench is currently under design.</a:t>
            </a:r>
            <a:br>
              <a:rPr lang="en-US" dirty="0"/>
            </a:br>
            <a:r>
              <a:rPr lang="en-US" dirty="0"/>
              <a:t>Main features: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separate granite pillars to accommodate various magnet geometries, offering adaptability in the longitudinal direction.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Pillars are equipped with pivoting wheels for easy movement and alignment.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Each pillar has horizontal and vertical stages (Newport, the same of SSW), to support the wire tensioned along the magnetic axis of the magnet.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Newport XPS for motion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Keysight electronics: pulse generator, voltage analyzer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Optical elements for wire position transduction.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definitions of the electronics and optical elements is ongoing basing on the performance described in [1].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/>
              <a:t>We are looking for a control, DAQ and data analysis SW already available</a:t>
            </a:r>
            <a:r>
              <a:rPr lang="en-US" i="1" dirty="0">
                <a:sym typeface="Wingdings" panose="05000000000000000000" pitchFamily="2" charset="2"/>
              </a:rPr>
              <a:t> companies? collaborations?</a:t>
            </a:r>
            <a:endParaRPr lang="en-US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granites pillars have been already </a:t>
            </a:r>
            <a:r>
              <a:rPr lang="en-US" dirty="0" smtClean="0"/>
              <a:t>delivered.</a:t>
            </a:r>
            <a:endParaRPr lang="en-US" dirty="0"/>
          </a:p>
        </p:txBody>
      </p:sp>
      <p:sp>
        <p:nvSpPr>
          <p:cNvPr id="2" name="Rettangolo 1"/>
          <p:cNvSpPr/>
          <p:nvPr/>
        </p:nvSpPr>
        <p:spPr>
          <a:xfrm>
            <a:off x="588356" y="6054419"/>
            <a:ext cx="7780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[1] P. </a:t>
            </a:r>
            <a:r>
              <a:rPr lang="en-US" sz="1200" dirty="0" err="1"/>
              <a:t>Arpaia</a:t>
            </a:r>
            <a:r>
              <a:rPr lang="en-US" sz="1200" dirty="0"/>
              <a:t> et al., “Advances in stretched and oscillating-wire methods for magnetic measurement”, 9th International Conference on Sensing Technology  ICST), Auckland, New Zealand, 2015, pp. 555-559. </a:t>
            </a:r>
            <a:r>
              <a:rPr lang="en-US" sz="1200" dirty="0" err="1"/>
              <a:t>doi</a:t>
            </a:r>
            <a:r>
              <a:rPr lang="en-US" sz="1200" dirty="0"/>
              <a:t>: 10.1109/ICSensT.2015.7438460</a:t>
            </a:r>
            <a:endParaRPr lang="it-IT" sz="1200" dirty="0"/>
          </a:p>
        </p:txBody>
      </p:sp>
      <p:pic>
        <p:nvPicPr>
          <p:cNvPr id="21" name="Picture 4" descr="PNRR - IRIS · Agenda (Indico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205" y="3219747"/>
            <a:ext cx="898044" cy="785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23182" y="4263037"/>
            <a:ext cx="1557172" cy="151187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7"/>
          <a:srcRect l="5113" t="9174" r="3784" b="3275"/>
          <a:stretch/>
        </p:blipFill>
        <p:spPr>
          <a:xfrm>
            <a:off x="8535682" y="4279900"/>
            <a:ext cx="1355849" cy="1495009"/>
          </a:xfrm>
          <a:prstGeom prst="rect">
            <a:avLst/>
          </a:prstGeom>
        </p:spPr>
      </p:pic>
      <p:sp>
        <p:nvSpPr>
          <p:cNvPr id="13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14" name="Rettangolo 13"/>
          <p:cNvSpPr/>
          <p:nvPr/>
        </p:nvSpPr>
        <p:spPr>
          <a:xfrm>
            <a:off x="1337" y="6591497"/>
            <a:ext cx="4050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spc="-35" dirty="0" smtClean="0">
                <a:solidFill>
                  <a:schemeClr val="accent1"/>
                </a:solidFill>
                <a:latin typeface="Calibri"/>
                <a:cs typeface="Calibri"/>
                <a:sym typeface="Wingdings" panose="05000000000000000000" pitchFamily="2" charset="2"/>
              </a:rPr>
              <a:t>14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02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1" y="16494"/>
            <a:ext cx="12191999" cy="8471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Titolo 1"/>
          <p:cNvSpPr>
            <a:spLocks noGrp="1"/>
          </p:cNvSpPr>
          <p:nvPr>
            <p:ph type="title"/>
          </p:nvPr>
        </p:nvSpPr>
        <p:spPr>
          <a:xfrm>
            <a:off x="1" y="136525"/>
            <a:ext cx="12191999" cy="590931"/>
          </a:xfrm>
        </p:spPr>
        <p:txBody>
          <a:bodyPr/>
          <a:lstStyle/>
          <a:p>
            <a:r>
              <a:rPr lang="en-AU" dirty="0">
                <a:solidFill>
                  <a:schemeClr val="bg1"/>
                </a:solidFill>
              </a:rPr>
              <a:t>Equipment – Hall Probe Mole System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522E77C-DB0D-0872-6E85-85DBF8825141}"/>
              </a:ext>
            </a:extLst>
          </p:cNvPr>
          <p:cNvSpPr txBox="1"/>
          <p:nvPr/>
        </p:nvSpPr>
        <p:spPr>
          <a:xfrm>
            <a:off x="40155" y="1465867"/>
            <a:ext cx="494167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/>
              <a:t>A Hall probe mole measuring system is currently under development with KYMA company </a:t>
            </a:r>
            <a:r>
              <a:rPr lang="en-US" dirty="0"/>
              <a:t>that already built a similar system</a:t>
            </a:r>
            <a:r>
              <a:rPr lang="en-GB" dirty="0"/>
              <a:t> for SPARC_LAB Apple X </a:t>
            </a:r>
            <a:r>
              <a:rPr lang="en-GB" dirty="0" err="1"/>
              <a:t>undulator</a:t>
            </a:r>
            <a:r>
              <a:rPr lang="en-GB" dirty="0" smtClean="0"/>
              <a:t>.</a:t>
            </a:r>
            <a:endParaRPr lang="en-GB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/>
              <a:t>It is designed for field mapping of small gap magnets (i.e. </a:t>
            </a:r>
            <a:r>
              <a:rPr lang="en-GB" dirty="0" err="1"/>
              <a:t>undulators</a:t>
            </a:r>
            <a:r>
              <a:rPr lang="en-GB" dirty="0"/>
              <a:t>) and coils.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It will be fully integrated </a:t>
            </a:r>
            <a:r>
              <a:rPr lang="en-US" dirty="0"/>
              <a:t>into the existing Hall probe bench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compact 3-axis Hall probe, mounted on a thin mechanical support (thickness possibly within 2 mm). </a:t>
            </a:r>
            <a:r>
              <a:rPr lang="en-US" b="1" dirty="0" smtClean="0">
                <a:sym typeface="Wingdings" panose="05000000000000000000" pitchFamily="2" charset="2"/>
              </a:rPr>
              <a:t> looking for supplier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Keysight</a:t>
            </a:r>
            <a:r>
              <a:rPr lang="en-US" dirty="0"/>
              <a:t> digital </a:t>
            </a:r>
            <a:r>
              <a:rPr lang="en-US" dirty="0" err="1"/>
              <a:t>multimeter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These </a:t>
            </a:r>
            <a:r>
              <a:rPr lang="en-GB" dirty="0"/>
              <a:t>requirements could be feasible with the Apple X  AQUA </a:t>
            </a:r>
            <a:r>
              <a:rPr lang="en-GB" dirty="0" err="1"/>
              <a:t>Eupraxia</a:t>
            </a:r>
            <a:r>
              <a:rPr lang="en-GB" dirty="0"/>
              <a:t> </a:t>
            </a:r>
            <a:r>
              <a:rPr lang="en-GB" dirty="0" err="1"/>
              <a:t>Undulator</a:t>
            </a:r>
            <a:r>
              <a:rPr lang="en-GB" dirty="0"/>
              <a:t> proposed design </a:t>
            </a:r>
            <a:r>
              <a:rPr lang="en-GB" b="1" dirty="0"/>
              <a:t>(pipe ext. diameter 5,6 mm)</a:t>
            </a:r>
            <a:endParaRPr lang="en-US" b="1" dirty="0"/>
          </a:p>
        </p:txBody>
      </p:sp>
      <p:pic>
        <p:nvPicPr>
          <p:cNvPr id="18" name="Segnaposto contenuto 7">
            <a:extLst>
              <a:ext uri="{FF2B5EF4-FFF2-40B4-BE49-F238E27FC236}">
                <a16:creationId xmlns:a16="http://schemas.microsoft.com/office/drawing/2014/main" id="{4F1C00DC-6FEB-3505-C3CD-A83A98DB389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0"/>
          <a:stretch/>
        </p:blipFill>
        <p:spPr>
          <a:xfrm>
            <a:off x="8282710" y="1292114"/>
            <a:ext cx="3544584" cy="2412163"/>
          </a:xfrm>
          <a:prstGeom prst="rect">
            <a:avLst/>
          </a:prstGeom>
        </p:spPr>
      </p:pic>
      <p:pic>
        <p:nvPicPr>
          <p:cNvPr id="20" name="Immagine 19" descr="Immagine che contiene macchina, interno, ingegneria, Laboratorio&#10;&#10;Descrizione generata automaticamente">
            <a:extLst>
              <a:ext uri="{FF2B5EF4-FFF2-40B4-BE49-F238E27FC236}">
                <a16:creationId xmlns:a16="http://schemas.microsoft.com/office/drawing/2014/main" id="{84257561-0667-8A39-CA9C-2B508E0568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93"/>
          <a:stretch/>
        </p:blipFill>
        <p:spPr>
          <a:xfrm>
            <a:off x="8229403" y="3851136"/>
            <a:ext cx="2620289" cy="2690772"/>
          </a:xfrm>
          <a:prstGeom prst="rect">
            <a:avLst/>
          </a:prstGeom>
        </p:spPr>
      </p:pic>
      <p:grpSp>
        <p:nvGrpSpPr>
          <p:cNvPr id="10" name="Gruppo 9"/>
          <p:cNvGrpSpPr/>
          <p:nvPr/>
        </p:nvGrpSpPr>
        <p:grpSpPr>
          <a:xfrm>
            <a:off x="5176124" y="1173480"/>
            <a:ext cx="2819400" cy="2903007"/>
            <a:chOff x="4995627" y="1510209"/>
            <a:chExt cx="2819400" cy="2903007"/>
          </a:xfrm>
        </p:grpSpPr>
        <p:grpSp>
          <p:nvGrpSpPr>
            <p:cNvPr id="6" name="Gruppo 5"/>
            <p:cNvGrpSpPr/>
            <p:nvPr/>
          </p:nvGrpSpPr>
          <p:grpSpPr>
            <a:xfrm>
              <a:off x="4995627" y="2127216"/>
              <a:ext cx="2819400" cy="2286000"/>
              <a:chOff x="7170420" y="1935480"/>
              <a:chExt cx="2819400" cy="2286000"/>
            </a:xfrm>
          </p:grpSpPr>
          <p:pic>
            <p:nvPicPr>
              <p:cNvPr id="4" name="Immagine 3"/>
              <p:cNvPicPr>
                <a:picLocks noChangeAspect="1"/>
              </p:cNvPicPr>
              <p:nvPr/>
            </p:nvPicPr>
            <p:blipFill rotWithShape="1">
              <a:blip r:embed="rId5"/>
              <a:srcRect l="22127" t="410" r="12587" b="57030"/>
              <a:stretch/>
            </p:blipFill>
            <p:spPr>
              <a:xfrm>
                <a:off x="7170420" y="1935480"/>
                <a:ext cx="2819400" cy="2286000"/>
              </a:xfrm>
              <a:prstGeom prst="rect">
                <a:avLst/>
              </a:prstGeom>
            </p:spPr>
          </p:pic>
          <p:sp>
            <p:nvSpPr>
              <p:cNvPr id="5" name="Rettangolo 4"/>
              <p:cNvSpPr/>
              <p:nvPr/>
            </p:nvSpPr>
            <p:spPr>
              <a:xfrm>
                <a:off x="9616440" y="1935480"/>
                <a:ext cx="373380" cy="1905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7" name="Rettangolo 16"/>
            <p:cNvSpPr/>
            <p:nvPr/>
          </p:nvSpPr>
          <p:spPr>
            <a:xfrm>
              <a:off x="5341905" y="1510209"/>
              <a:ext cx="209974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i="1" dirty="0">
                  <a:solidFill>
                    <a:schemeClr val="accent1">
                      <a:lumMod val="75000"/>
                    </a:schemeClr>
                  </a:solidFill>
                </a:rPr>
                <a:t>Courtesy of A. </a:t>
              </a:r>
              <a:r>
                <a:rPr lang="en-US" sz="1600" i="1" dirty="0" err="1">
                  <a:solidFill>
                    <a:schemeClr val="accent1">
                      <a:lumMod val="75000"/>
                    </a:schemeClr>
                  </a:solidFill>
                </a:rPr>
                <a:t>Petralia</a:t>
              </a:r>
              <a:r>
                <a:rPr lang="en-US" sz="1600" i="1" dirty="0">
                  <a:solidFill>
                    <a:schemeClr val="accent1">
                      <a:lumMod val="75000"/>
                    </a:schemeClr>
                  </a:solidFill>
                </a:rPr>
                <a:t/>
              </a:r>
              <a:br>
                <a:rPr lang="en-US" sz="1600" i="1" dirty="0">
                  <a:solidFill>
                    <a:schemeClr val="accent1">
                      <a:lumMod val="75000"/>
                    </a:schemeClr>
                  </a:solidFill>
                </a:rPr>
              </a:br>
              <a:r>
                <a:rPr lang="en-US" sz="1600" i="1" dirty="0">
                  <a:solidFill>
                    <a:schemeClr val="accent1">
                      <a:lumMod val="75000"/>
                    </a:schemeClr>
                  </a:solidFill>
                </a:rPr>
                <a:t>F. Nguyen</a:t>
              </a:r>
              <a:endParaRPr lang="it-IT" sz="1600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pic>
        <p:nvPicPr>
          <p:cNvPr id="26" name="Immagine 25" descr="Immagine che contiene macchina, interno, ingegneria, Impianto elettrico&#10;&#10;Descrizione generata automaticamente">
            <a:extLst>
              <a:ext uri="{FF2B5EF4-FFF2-40B4-BE49-F238E27FC236}">
                <a16:creationId xmlns:a16="http://schemas.microsoft.com/office/drawing/2014/main" id="{8187B36B-293E-B217-24C4-5E23F5F4B87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8" r="3727" b="13999"/>
          <a:stretch/>
        </p:blipFill>
        <p:spPr>
          <a:xfrm>
            <a:off x="5060208" y="4437793"/>
            <a:ext cx="3012440" cy="2090999"/>
          </a:xfrm>
          <a:prstGeom prst="rect">
            <a:avLst/>
          </a:prstGeom>
        </p:spPr>
      </p:pic>
      <p:pic>
        <p:nvPicPr>
          <p:cNvPr id="27" name="Picture 4" descr="PNRR - IRIS · Agenda (Indico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9323" y="3997330"/>
            <a:ext cx="1037534" cy="90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16" name="Rettangolo 15"/>
          <p:cNvSpPr/>
          <p:nvPr/>
        </p:nvSpPr>
        <p:spPr>
          <a:xfrm>
            <a:off x="1337" y="6591497"/>
            <a:ext cx="4050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spc="-35" dirty="0" smtClean="0">
                <a:solidFill>
                  <a:schemeClr val="accent1"/>
                </a:solidFill>
                <a:latin typeface="Calibri"/>
                <a:cs typeface="Calibri"/>
                <a:sym typeface="Wingdings" panose="05000000000000000000" pitchFamily="2" charset="2"/>
              </a:rPr>
              <a:t>15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4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1" y="16494"/>
            <a:ext cx="12191999" cy="8471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Titolo 1"/>
          <p:cNvSpPr>
            <a:spLocks noGrp="1"/>
          </p:cNvSpPr>
          <p:nvPr>
            <p:ph type="title"/>
          </p:nvPr>
        </p:nvSpPr>
        <p:spPr>
          <a:xfrm>
            <a:off x="1" y="136525"/>
            <a:ext cx="12191999" cy="590931"/>
          </a:xfrm>
        </p:spPr>
        <p:txBody>
          <a:bodyPr/>
          <a:lstStyle/>
          <a:p>
            <a:r>
              <a:rPr lang="en-AU" dirty="0">
                <a:solidFill>
                  <a:schemeClr val="bg1"/>
                </a:solidFill>
              </a:rPr>
              <a:t>Equipment – Probe Calibration System</a:t>
            </a:r>
          </a:p>
        </p:txBody>
      </p:sp>
      <p:sp>
        <p:nvSpPr>
          <p:cNvPr id="2" name="Rettangolo 1"/>
          <p:cNvSpPr/>
          <p:nvPr/>
        </p:nvSpPr>
        <p:spPr>
          <a:xfrm>
            <a:off x="473568" y="1266549"/>
            <a:ext cx="6449745" cy="480131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laboratory will be equipped with a reference system to calibrate probes and validate </a:t>
            </a:r>
            <a:r>
              <a:rPr lang="en-US" dirty="0" smtClean="0"/>
              <a:t>measurements.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design and manufacturing of the system has been awarded to </a:t>
            </a:r>
            <a:r>
              <a:rPr lang="en-US" dirty="0" err="1"/>
              <a:t>Caylar</a:t>
            </a:r>
            <a:r>
              <a:rPr lang="en-US" dirty="0"/>
              <a:t> </a:t>
            </a:r>
            <a:r>
              <a:rPr lang="en-US" dirty="0" err="1"/>
              <a:t>S.a.S.</a:t>
            </a:r>
            <a:r>
              <a:rPr lang="en-US" dirty="0"/>
              <a:t> Delivery is expected in February 2025.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system is composed by a 2 T dipole, with a </a:t>
            </a:r>
            <a:r>
              <a:rPr lang="en-US" b="1" dirty="0"/>
              <a:t>30 mm gap </a:t>
            </a:r>
            <a:r>
              <a:rPr lang="en-US" dirty="0"/>
              <a:t>and a </a:t>
            </a:r>
            <a:r>
              <a:rPr lang="en-US" b="1" dirty="0"/>
              <a:t>0,02% field homogeneity </a:t>
            </a:r>
            <a:r>
              <a:rPr lang="en-US" dirty="0"/>
              <a:t>over a volume of15x15x15 mm3.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Also included in the system are the 4-quadrant power supply with 10ppm stability,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 NMR probes to cover the range from 20 </a:t>
            </a:r>
            <a:r>
              <a:rPr lang="en-US" dirty="0" err="1"/>
              <a:t>mT</a:t>
            </a:r>
            <a:r>
              <a:rPr lang="en-US" dirty="0"/>
              <a:t> to 1.8 T and the related gaussmeters for readout.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20 </a:t>
            </a:r>
            <a:r>
              <a:rPr lang="en-US" dirty="0" err="1"/>
              <a:t>mT</a:t>
            </a:r>
            <a:r>
              <a:rPr lang="en-US" dirty="0"/>
              <a:t> – 100 </a:t>
            </a:r>
            <a:r>
              <a:rPr lang="en-US" dirty="0" err="1"/>
              <a:t>mT</a:t>
            </a: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80 </a:t>
            </a:r>
            <a:r>
              <a:rPr lang="en-US" dirty="0" err="1"/>
              <a:t>mT</a:t>
            </a:r>
            <a:r>
              <a:rPr lang="en-US" dirty="0"/>
              <a:t> – 400 </a:t>
            </a:r>
            <a:r>
              <a:rPr lang="en-US" dirty="0" err="1"/>
              <a:t>mT</a:t>
            </a: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360 </a:t>
            </a:r>
            <a:r>
              <a:rPr lang="en-US" dirty="0" err="1"/>
              <a:t>mT</a:t>
            </a:r>
            <a:r>
              <a:rPr lang="en-US" dirty="0"/>
              <a:t> – 1,8 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A future upgrade of the system involves the availability of a thermal chamber for calibration at variable T.</a:t>
            </a:r>
          </a:p>
        </p:txBody>
      </p:sp>
      <p:pic>
        <p:nvPicPr>
          <p:cNvPr id="14" name="Immagine 13" descr="Immagine che contiene elettronica, macchina, Elettrodomestico&#10;&#10;Descrizione generata automaticamente">
            <a:extLst>
              <a:ext uri="{FF2B5EF4-FFF2-40B4-BE49-F238E27FC236}">
                <a16:creationId xmlns:a16="http://schemas.microsoft.com/office/drawing/2014/main" id="{06722B19-70A8-C7F2-9C0E-5BBF0DEAD7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636" y="983690"/>
            <a:ext cx="2191604" cy="2615134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8138" y="3667206"/>
            <a:ext cx="3888741" cy="2744361"/>
          </a:xfrm>
          <a:prstGeom prst="rect">
            <a:avLst/>
          </a:prstGeom>
        </p:spPr>
      </p:pic>
      <p:pic>
        <p:nvPicPr>
          <p:cNvPr id="16" name="Picture 4" descr="PNRR - IRIS · Agenda (Indico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5254" y="2151241"/>
            <a:ext cx="1210425" cy="105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9240" y="1457721"/>
            <a:ext cx="1651000" cy="540845"/>
          </a:xfrm>
          <a:prstGeom prst="rect">
            <a:avLst/>
          </a:prstGeom>
        </p:spPr>
      </p:pic>
      <p:sp>
        <p:nvSpPr>
          <p:cNvPr id="11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12" name="Rettangolo 11"/>
          <p:cNvSpPr/>
          <p:nvPr/>
        </p:nvSpPr>
        <p:spPr>
          <a:xfrm>
            <a:off x="1337" y="6591497"/>
            <a:ext cx="4050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spc="-35" dirty="0" smtClean="0">
                <a:solidFill>
                  <a:schemeClr val="accent1"/>
                </a:solidFill>
                <a:latin typeface="Calibri"/>
                <a:cs typeface="Calibri"/>
                <a:sym typeface="Wingdings" panose="05000000000000000000" pitchFamily="2" charset="2"/>
              </a:rPr>
              <a:t>16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35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1" y="0"/>
            <a:ext cx="12191999" cy="8471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Connettore 1 7"/>
          <p:cNvCxnSpPr/>
          <p:nvPr/>
        </p:nvCxnSpPr>
        <p:spPr>
          <a:xfrm flipV="1">
            <a:off x="7531" y="6236208"/>
            <a:ext cx="12168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ttangolo 5"/>
          <p:cNvSpPr/>
          <p:nvPr/>
        </p:nvSpPr>
        <p:spPr>
          <a:xfrm>
            <a:off x="7218725" y="963621"/>
            <a:ext cx="463458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dirty="0" smtClean="0"/>
              <a:t>In the SIGRUM project framework we’ve set a measurement setup for pulsed measurement.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dirty="0" smtClean="0"/>
              <a:t>The goal is to analyze the hysteretic behavior and the eddy currents effects on </a:t>
            </a:r>
            <a:r>
              <a:rPr lang="en-US" dirty="0" err="1" smtClean="0"/>
              <a:t>FeCo</a:t>
            </a:r>
            <a:r>
              <a:rPr lang="en-US" dirty="0" smtClean="0"/>
              <a:t> thanks to TULIP prototype dipole provided by CERN.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dirty="0" smtClean="0"/>
              <a:t>The measurements will be compared with 3D simulations. 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dirty="0" smtClean="0">
                <a:sym typeface="Wingdings" panose="05000000000000000000" pitchFamily="2" charset="2"/>
              </a:rPr>
              <a:t>Both Hysteretic and Eddy currents measurements have been completed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dirty="0" smtClean="0">
                <a:sym typeface="Wingdings" panose="05000000000000000000" pitchFamily="2" charset="2"/>
              </a:rPr>
              <a:t>Data Analysis is ongoing.</a:t>
            </a:r>
            <a:endParaRPr lang="en-US" dirty="0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AECA9469-8FF8-1E45-AB16-9CE045320E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445" t="4757" b="10175"/>
          <a:stretch/>
        </p:blipFill>
        <p:spPr>
          <a:xfrm>
            <a:off x="739239" y="3664055"/>
            <a:ext cx="1679870" cy="2292586"/>
          </a:xfrm>
          <a:prstGeom prst="rect">
            <a:avLst/>
          </a:prstGeom>
        </p:spPr>
      </p:pic>
      <p:pic>
        <p:nvPicPr>
          <p:cNvPr id="27" name="Picture 2" descr="782263-01 | NI USB-6366, X-Series Data Acquisition Module with BNC  Connector | buy &amp; inquire">
            <a:extLst>
              <a:ext uri="{FF2B5EF4-FFF2-40B4-BE49-F238E27FC236}">
                <a16:creationId xmlns:a16="http://schemas.microsoft.com/office/drawing/2014/main" id="{F0AA8F68-C246-5D4E-A81C-2B297E4BB0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32"/>
          <a:stretch/>
        </p:blipFill>
        <p:spPr bwMode="auto">
          <a:xfrm>
            <a:off x="2782409" y="3551895"/>
            <a:ext cx="3330307" cy="255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Immagine 27"/>
          <p:cNvPicPr>
            <a:picLocks noChangeAspect="1"/>
          </p:cNvPicPr>
          <p:nvPr/>
        </p:nvPicPr>
        <p:blipFill rotWithShape="1">
          <a:blip r:embed="rId5"/>
          <a:srcRect l="9417" t="9395" r="13633"/>
          <a:stretch/>
        </p:blipFill>
        <p:spPr>
          <a:xfrm>
            <a:off x="521248" y="1121504"/>
            <a:ext cx="2372423" cy="2156052"/>
          </a:xfrm>
          <a:prstGeom prst="rect">
            <a:avLst/>
          </a:prstGeom>
        </p:spPr>
      </p:pic>
      <p:cxnSp>
        <p:nvCxnSpPr>
          <p:cNvPr id="9" name="Connettore 2 8"/>
          <p:cNvCxnSpPr/>
          <p:nvPr/>
        </p:nvCxnSpPr>
        <p:spPr>
          <a:xfrm flipV="1">
            <a:off x="995423" y="2095018"/>
            <a:ext cx="680977" cy="201399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/>
          <p:nvPr/>
        </p:nvCxnSpPr>
        <p:spPr>
          <a:xfrm>
            <a:off x="5736935" y="5112909"/>
            <a:ext cx="100528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ttangolo 29"/>
          <p:cNvSpPr/>
          <p:nvPr/>
        </p:nvSpPr>
        <p:spPr>
          <a:xfrm>
            <a:off x="6650006" y="5493275"/>
            <a:ext cx="14823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tabLst>
                <a:tab pos="299720" algn="l"/>
              </a:tabLst>
            </a:pPr>
            <a:r>
              <a:rPr lang="it-IT" sz="2000" b="1" dirty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FILE TDMS</a:t>
            </a:r>
          </a:p>
          <a:p>
            <a:pPr marL="12700">
              <a:tabLst>
                <a:tab pos="299720" algn="l"/>
              </a:tabLst>
            </a:pPr>
            <a:endParaRPr lang="it-IT" sz="2000" b="1" dirty="0">
              <a:solidFill>
                <a:schemeClr val="accent3">
                  <a:lumMod val="50000"/>
                </a:schemeClr>
              </a:solidFill>
              <a:latin typeface="Calibri"/>
              <a:cs typeface="Calibri"/>
            </a:endParaRPr>
          </a:p>
        </p:txBody>
      </p:sp>
      <p:cxnSp>
        <p:nvCxnSpPr>
          <p:cNvPr id="33" name="Connettore diritto 32"/>
          <p:cNvCxnSpPr/>
          <p:nvPr/>
        </p:nvCxnSpPr>
        <p:spPr>
          <a:xfrm flipV="1">
            <a:off x="2174583" y="4218831"/>
            <a:ext cx="1842373" cy="142198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/>
          <p:cNvCxnSpPr/>
          <p:nvPr/>
        </p:nvCxnSpPr>
        <p:spPr>
          <a:xfrm>
            <a:off x="7798330" y="5231217"/>
            <a:ext cx="100528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File:Matlab Logo.png - Wikipedi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4330" y="4669383"/>
            <a:ext cx="685406" cy="613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Rettangolo 43"/>
          <p:cNvSpPr/>
          <p:nvPr/>
        </p:nvSpPr>
        <p:spPr>
          <a:xfrm>
            <a:off x="9099586" y="5326352"/>
            <a:ext cx="19801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tabLst>
                <a:tab pos="299720" algn="l"/>
              </a:tabLst>
            </a:pPr>
            <a:r>
              <a:rPr lang="it-IT" sz="2000" b="1" dirty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Data Analysis</a:t>
            </a:r>
          </a:p>
          <a:p>
            <a:pPr marL="12700">
              <a:tabLst>
                <a:tab pos="299720" algn="l"/>
              </a:tabLst>
            </a:pPr>
            <a:endParaRPr lang="it-IT" sz="2000" b="1" dirty="0">
              <a:solidFill>
                <a:schemeClr val="accent3">
                  <a:lumMod val="50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45" name="Immagine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0850" y="1255005"/>
            <a:ext cx="1587775" cy="1989367"/>
          </a:xfrm>
          <a:prstGeom prst="rect">
            <a:avLst/>
          </a:prstGeom>
        </p:spPr>
      </p:pic>
      <p:cxnSp>
        <p:nvCxnSpPr>
          <p:cNvPr id="46" name="Connettore diritto 45"/>
          <p:cNvCxnSpPr/>
          <p:nvPr/>
        </p:nvCxnSpPr>
        <p:spPr>
          <a:xfrm flipV="1">
            <a:off x="5160935" y="1817932"/>
            <a:ext cx="1152000" cy="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Precision Current Measurements | CAEN EL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213" y="2909389"/>
            <a:ext cx="878434" cy="1199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" name="Connettore diritto 50"/>
          <p:cNvCxnSpPr/>
          <p:nvPr/>
        </p:nvCxnSpPr>
        <p:spPr>
          <a:xfrm flipV="1">
            <a:off x="6297666" y="1817932"/>
            <a:ext cx="0" cy="1196399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diritto 55"/>
          <p:cNvCxnSpPr/>
          <p:nvPr/>
        </p:nvCxnSpPr>
        <p:spPr>
          <a:xfrm flipV="1">
            <a:off x="4826687" y="3390991"/>
            <a:ext cx="1177478" cy="87544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ttangolo 56"/>
          <p:cNvSpPr/>
          <p:nvPr/>
        </p:nvSpPr>
        <p:spPr>
          <a:xfrm>
            <a:off x="5744279" y="4024378"/>
            <a:ext cx="701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tabLst>
                <a:tab pos="299720" algn="l"/>
              </a:tabLst>
            </a:pPr>
            <a:r>
              <a:rPr lang="it-IT" b="1" dirty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DCCT</a:t>
            </a:r>
          </a:p>
        </p:txBody>
      </p:sp>
      <p:pic>
        <p:nvPicPr>
          <p:cNvPr id="60" name="Immagine 59"/>
          <p:cNvPicPr>
            <a:picLocks noChangeAspect="1"/>
          </p:cNvPicPr>
          <p:nvPr/>
        </p:nvPicPr>
        <p:blipFill rotWithShape="1">
          <a:blip r:embed="rId9"/>
          <a:srcRect l="13568" t="26133" r="22257" b="13006"/>
          <a:stretch/>
        </p:blipFill>
        <p:spPr>
          <a:xfrm>
            <a:off x="5313574" y="1166322"/>
            <a:ext cx="799142" cy="565030"/>
          </a:xfrm>
          <a:prstGeom prst="rect">
            <a:avLst/>
          </a:prstGeom>
        </p:spPr>
      </p:pic>
      <p:pic>
        <p:nvPicPr>
          <p:cNvPr id="2054" name="Picture 6" descr="LabVIEW Logo PNG Vector (SVG) Free Download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700" y="4682124"/>
            <a:ext cx="974203" cy="72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ttangolo 24"/>
          <p:cNvSpPr/>
          <p:nvPr/>
        </p:nvSpPr>
        <p:spPr>
          <a:xfrm>
            <a:off x="3423590" y="3206325"/>
            <a:ext cx="1822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tabLst>
                <a:tab pos="299720" algn="l"/>
              </a:tabLst>
            </a:pPr>
            <a:r>
              <a:rPr lang="it-IT" b="1" dirty="0" err="1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Medaustron</a:t>
            </a:r>
            <a:r>
              <a:rPr lang="it-IT" b="1" dirty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 PCO</a:t>
            </a:r>
          </a:p>
        </p:txBody>
      </p:sp>
      <p:sp>
        <p:nvSpPr>
          <p:cNvPr id="26" name="Rettangolo 25"/>
          <p:cNvSpPr/>
          <p:nvPr/>
        </p:nvSpPr>
        <p:spPr>
          <a:xfrm>
            <a:off x="796312" y="778955"/>
            <a:ext cx="1933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tabLst>
                <a:tab pos="299720" algn="l"/>
              </a:tabLst>
            </a:pPr>
            <a:r>
              <a:rPr lang="it-IT" b="1" dirty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TULIP </a:t>
            </a:r>
            <a:r>
              <a:rPr lang="it-IT" b="1" dirty="0" err="1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FeCo</a:t>
            </a:r>
            <a:r>
              <a:rPr lang="it-IT" b="1" dirty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it-IT" b="1" dirty="0" err="1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Dipole</a:t>
            </a:r>
            <a:endParaRPr lang="it-IT" b="1" dirty="0">
              <a:solidFill>
                <a:schemeClr val="accent3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31" name="Rettangolo 30"/>
          <p:cNvSpPr/>
          <p:nvPr/>
        </p:nvSpPr>
        <p:spPr>
          <a:xfrm>
            <a:off x="575391" y="5911759"/>
            <a:ext cx="1658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tabLst>
                <a:tab pos="299720" algn="l"/>
              </a:tabLst>
            </a:pPr>
            <a:r>
              <a:rPr lang="it-IT" b="1" dirty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PCB from CERN</a:t>
            </a:r>
          </a:p>
        </p:txBody>
      </p:sp>
      <p:sp>
        <p:nvSpPr>
          <p:cNvPr id="3" name="Rettangolo 2"/>
          <p:cNvSpPr/>
          <p:nvPr/>
        </p:nvSpPr>
        <p:spPr>
          <a:xfrm>
            <a:off x="3007097" y="5875109"/>
            <a:ext cx="3184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NI USB 6366 DAQ  (8AI – 16 bit)</a:t>
            </a:r>
            <a:endParaRPr lang="it-IT" b="1" dirty="0"/>
          </a:p>
        </p:txBody>
      </p:sp>
      <p:sp>
        <p:nvSpPr>
          <p:cNvPr id="32" name="Titolo 1"/>
          <p:cNvSpPr>
            <a:spLocks noGrp="1"/>
          </p:cNvSpPr>
          <p:nvPr>
            <p:ph type="title"/>
          </p:nvPr>
        </p:nvSpPr>
        <p:spPr>
          <a:xfrm>
            <a:off x="1" y="136525"/>
            <a:ext cx="12191999" cy="590931"/>
          </a:xfrm>
        </p:spPr>
        <p:txBody>
          <a:bodyPr/>
          <a:lstStyle/>
          <a:p>
            <a:r>
              <a:rPr lang="en-AU" dirty="0">
                <a:solidFill>
                  <a:schemeClr val="bg1"/>
                </a:solidFill>
              </a:rPr>
              <a:t>Equipment – Search Coil for Pulsed Measurements</a:t>
            </a:r>
          </a:p>
        </p:txBody>
      </p:sp>
      <p:sp>
        <p:nvSpPr>
          <p:cNvPr id="34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35" name="Rettangolo 34"/>
          <p:cNvSpPr/>
          <p:nvPr/>
        </p:nvSpPr>
        <p:spPr>
          <a:xfrm>
            <a:off x="1337" y="6591497"/>
            <a:ext cx="4050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spc="-35" dirty="0" smtClean="0">
                <a:solidFill>
                  <a:schemeClr val="accent1"/>
                </a:solidFill>
                <a:latin typeface="Calibri"/>
                <a:cs typeface="Calibri"/>
                <a:sym typeface="Wingdings" panose="05000000000000000000" pitchFamily="2" charset="2"/>
              </a:rPr>
              <a:t>17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55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1" y="16494"/>
            <a:ext cx="12191999" cy="8471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Titolo 1"/>
          <p:cNvSpPr>
            <a:spLocks noGrp="1"/>
          </p:cNvSpPr>
          <p:nvPr>
            <p:ph type="title"/>
          </p:nvPr>
        </p:nvSpPr>
        <p:spPr>
          <a:xfrm>
            <a:off x="1" y="136525"/>
            <a:ext cx="12191999" cy="590931"/>
          </a:xfrm>
        </p:spPr>
        <p:txBody>
          <a:bodyPr/>
          <a:lstStyle/>
          <a:p>
            <a:r>
              <a:rPr lang="en-AU" dirty="0">
                <a:solidFill>
                  <a:schemeClr val="bg1"/>
                </a:solidFill>
              </a:rPr>
              <a:t>Power Supplies and Other </a:t>
            </a:r>
            <a:r>
              <a:rPr lang="en-AU" dirty="0" smtClean="0">
                <a:solidFill>
                  <a:schemeClr val="bg1"/>
                </a:solidFill>
              </a:rPr>
              <a:t>Equipment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8096315" y="1085672"/>
            <a:ext cx="399408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dirty="0"/>
              <a:t>Several new DC PSs have been purchased to cover a wide range of magnets. (up to 750 A – 320 V)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dirty="0" err="1"/>
              <a:t>Metrolab</a:t>
            </a:r>
            <a:r>
              <a:rPr lang="en-US" dirty="0"/>
              <a:t> 3D Hall probe THM1176-MF:</a:t>
            </a:r>
          </a:p>
          <a:p>
            <a:pPr marL="742950" lvl="2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dirty="0"/>
              <a:t>4 measurement ranges from 0.1 T to 3.0 T</a:t>
            </a:r>
          </a:p>
          <a:p>
            <a:pPr marL="742950" lvl="2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dirty="0"/>
              <a:t>Accuracy up to 50 µT (0.5 Gauss) or ±0.5% up to 1.5 T</a:t>
            </a:r>
          </a:p>
          <a:p>
            <a:pPr marL="285750" lvl="1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dirty="0"/>
              <a:t>Resolution 2 µT without averaging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dirty="0"/>
              <a:t>Oscilloscope Rohde &amp; Schwarz RTM3002 10 bit ADC 5GSa/s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dirty="0"/>
              <a:t>KEYSIGHT 34461A  6 ½ Digit </a:t>
            </a:r>
            <a:r>
              <a:rPr lang="en-US" dirty="0" err="1"/>
              <a:t>Multimeter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dirty="0"/>
              <a:t>LCR Meter 10Hz – 2 kHz Teledyne </a:t>
            </a:r>
            <a:endParaRPr lang="en-US" dirty="0" smtClean="0">
              <a:solidFill>
                <a:schemeClr val="accent3">
                  <a:lumMod val="50000"/>
                </a:schemeClr>
              </a:solidFill>
              <a:latin typeface="Calibri"/>
              <a:cs typeface="Calibri"/>
            </a:endParaRPr>
          </a:p>
        </p:txBody>
      </p:sp>
      <p:grpSp>
        <p:nvGrpSpPr>
          <p:cNvPr id="12" name="Gruppo 11"/>
          <p:cNvGrpSpPr/>
          <p:nvPr/>
        </p:nvGrpSpPr>
        <p:grpSpPr>
          <a:xfrm>
            <a:off x="184215" y="1085672"/>
            <a:ext cx="10315296" cy="5391548"/>
            <a:chOff x="247715" y="1085672"/>
            <a:chExt cx="10315296" cy="5391548"/>
          </a:xfrm>
        </p:grpSpPr>
        <p:pic>
          <p:nvPicPr>
            <p:cNvPr id="2" name="Immagine 1"/>
            <p:cNvPicPr>
              <a:picLocks noChangeAspect="1"/>
            </p:cNvPicPr>
            <p:nvPr/>
          </p:nvPicPr>
          <p:blipFill rotWithShape="1">
            <a:blip r:embed="rId3"/>
            <a:srcRect l="11603" r="6143"/>
            <a:stretch/>
          </p:blipFill>
          <p:spPr>
            <a:xfrm>
              <a:off x="247715" y="1085672"/>
              <a:ext cx="3041585" cy="5073090"/>
            </a:xfrm>
            <a:prstGeom prst="rect">
              <a:avLst/>
            </a:prstGeom>
          </p:spPr>
        </p:pic>
        <p:pic>
          <p:nvPicPr>
            <p:cNvPr id="8" name="Picture 4" descr="PNRR - IRIS · Agenda (Indico)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24812" y="5743795"/>
              <a:ext cx="838199" cy="733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Immagin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7900" y="1085672"/>
            <a:ext cx="4578415" cy="2325908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6125" y="4783224"/>
            <a:ext cx="1466850" cy="1274574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54400" y="3478303"/>
            <a:ext cx="2047597" cy="1174750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41700" y="4906214"/>
            <a:ext cx="2060297" cy="1275355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30597" y="3552121"/>
            <a:ext cx="2217907" cy="1027113"/>
          </a:xfrm>
          <a:prstGeom prst="rect">
            <a:avLst/>
          </a:prstGeom>
        </p:spPr>
      </p:pic>
      <p:sp>
        <p:nvSpPr>
          <p:cNvPr id="28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29" name="Rettangolo 28"/>
          <p:cNvSpPr/>
          <p:nvPr/>
        </p:nvSpPr>
        <p:spPr>
          <a:xfrm>
            <a:off x="1337" y="6591497"/>
            <a:ext cx="4050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spc="-35" dirty="0" smtClean="0">
                <a:solidFill>
                  <a:schemeClr val="accent1"/>
                </a:solidFill>
                <a:latin typeface="Calibri"/>
                <a:cs typeface="Calibri"/>
                <a:sym typeface="Wingdings" panose="05000000000000000000" pitchFamily="2" charset="2"/>
              </a:rPr>
              <a:t>18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92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/>
          <p:nvPr/>
        </p:nvSpPr>
        <p:spPr>
          <a:xfrm>
            <a:off x="1" y="16495"/>
            <a:ext cx="12191999" cy="710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Frascati National </a:t>
            </a:r>
            <a:r>
              <a:rPr lang="it-IT" dirty="0" err="1">
                <a:solidFill>
                  <a:schemeClr val="bg1"/>
                </a:solidFill>
              </a:rPr>
              <a:t>Laboratories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193" y="943928"/>
            <a:ext cx="8472271" cy="5710512"/>
          </a:xfrm>
          <a:prstGeom prst="rect">
            <a:avLst/>
          </a:prstGeom>
        </p:spPr>
      </p:pic>
      <p:grpSp>
        <p:nvGrpSpPr>
          <p:cNvPr id="6" name="Gruppo 5"/>
          <p:cNvGrpSpPr/>
          <p:nvPr/>
        </p:nvGrpSpPr>
        <p:grpSpPr>
          <a:xfrm>
            <a:off x="9019669" y="5542888"/>
            <a:ext cx="1361795" cy="1088371"/>
            <a:chOff x="7799294" y="2402541"/>
            <a:chExt cx="1837765" cy="1452283"/>
          </a:xfrm>
        </p:grpSpPr>
        <p:sp>
          <p:nvSpPr>
            <p:cNvPr id="5" name="Rettangolo 4"/>
            <p:cNvSpPr/>
            <p:nvPr/>
          </p:nvSpPr>
          <p:spPr>
            <a:xfrm>
              <a:off x="7799294" y="2402541"/>
              <a:ext cx="1837765" cy="145228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6" name="Picture 2" descr="https://www.lnf.infn.it/logo/logo_infn_lnf_2_esteso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5704" y="2531689"/>
              <a:ext cx="1744943" cy="12700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Rettangolo 7"/>
          <p:cNvSpPr/>
          <p:nvPr/>
        </p:nvSpPr>
        <p:spPr>
          <a:xfrm>
            <a:off x="5892790" y="3081436"/>
            <a:ext cx="971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DA</a:t>
            </a:r>
            <a:r>
              <a:rPr lang="el-GR" b="1" dirty="0"/>
              <a:t>Φ</a:t>
            </a:r>
            <a:r>
              <a:rPr lang="it-IT" b="1" dirty="0"/>
              <a:t>NE</a:t>
            </a:r>
            <a:endParaRPr lang="en-US" b="1" dirty="0"/>
          </a:p>
        </p:txBody>
      </p:sp>
      <p:sp>
        <p:nvSpPr>
          <p:cNvPr id="10" name="Rettangolo 9"/>
          <p:cNvSpPr/>
          <p:nvPr/>
        </p:nvSpPr>
        <p:spPr>
          <a:xfrm rot="18266654">
            <a:off x="3927574" y="4214762"/>
            <a:ext cx="2159141" cy="400110"/>
          </a:xfrm>
          <a:prstGeom prst="rect">
            <a:avLst/>
          </a:prstGeom>
          <a:solidFill>
            <a:schemeClr val="bg1">
              <a:alpha val="22000"/>
            </a:schemeClr>
          </a:solidFill>
        </p:spPr>
        <p:txBody>
          <a:bodyPr wrap="square">
            <a:spAutoFit/>
          </a:bodyPr>
          <a:lstStyle/>
          <a:p>
            <a:r>
              <a:rPr lang="it-IT" sz="2000" b="1" dirty="0">
                <a:solidFill>
                  <a:schemeClr val="accent1">
                    <a:lumMod val="50000"/>
                  </a:schemeClr>
                </a:solidFill>
              </a:rPr>
              <a:t>DA</a:t>
            </a:r>
            <a:r>
              <a:rPr lang="el-GR" sz="2000" b="1" dirty="0">
                <a:solidFill>
                  <a:schemeClr val="accent1">
                    <a:lumMod val="50000"/>
                  </a:schemeClr>
                </a:solidFill>
              </a:rPr>
              <a:t>Φ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</a:rPr>
              <a:t>NE - LINAC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8" name="Picture 4" descr="The DAFNE BTF Committe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485" y="3081437"/>
            <a:ext cx="916950" cy="54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PARC_LA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133" y="1706994"/>
            <a:ext cx="2151677" cy="552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uppo 15"/>
          <p:cNvGrpSpPr/>
          <p:nvPr/>
        </p:nvGrpSpPr>
        <p:grpSpPr>
          <a:xfrm>
            <a:off x="2764744" y="2597221"/>
            <a:ext cx="879389" cy="782810"/>
            <a:chOff x="10511772" y="5205895"/>
            <a:chExt cx="535332" cy="469866"/>
          </a:xfrm>
        </p:grpSpPr>
        <p:sp>
          <p:nvSpPr>
            <p:cNvPr id="14" name="Rettangolo 13"/>
            <p:cNvSpPr/>
            <p:nvPr/>
          </p:nvSpPr>
          <p:spPr>
            <a:xfrm>
              <a:off x="10511772" y="5205895"/>
              <a:ext cx="510349" cy="46166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F0CE5B3E-119F-5405-6660-855D7621F12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11772" y="5205895"/>
              <a:ext cx="535332" cy="469866"/>
            </a:xfrm>
            <a:prstGeom prst="rect">
              <a:avLst/>
            </a:prstGeom>
          </p:spPr>
        </p:pic>
      </p:grpSp>
      <p:sp>
        <p:nvSpPr>
          <p:cNvPr id="7" name="Rettangolo 6"/>
          <p:cNvSpPr/>
          <p:nvPr/>
        </p:nvSpPr>
        <p:spPr>
          <a:xfrm>
            <a:off x="1337" y="6591497"/>
            <a:ext cx="2937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spc="-35" dirty="0" smtClean="0">
                <a:solidFill>
                  <a:schemeClr val="accent1"/>
                </a:solidFill>
                <a:latin typeface="Calibri"/>
                <a:cs typeface="Calibri"/>
                <a:sym typeface="Wingdings" panose="05000000000000000000" pitchFamily="2" charset="2"/>
              </a:rPr>
              <a:t>1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881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1" y="16494"/>
            <a:ext cx="12191999" cy="8471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Titolo 1"/>
          <p:cNvSpPr>
            <a:spLocks noGrp="1"/>
          </p:cNvSpPr>
          <p:nvPr>
            <p:ph type="title"/>
          </p:nvPr>
        </p:nvSpPr>
        <p:spPr>
          <a:xfrm>
            <a:off x="1" y="136525"/>
            <a:ext cx="12191999" cy="590931"/>
          </a:xfrm>
        </p:spPr>
        <p:txBody>
          <a:bodyPr/>
          <a:lstStyle/>
          <a:p>
            <a:r>
              <a:rPr lang="en-AU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4" name="Rettangolo 3"/>
          <p:cNvSpPr/>
          <p:nvPr/>
        </p:nvSpPr>
        <p:spPr>
          <a:xfrm>
            <a:off x="1" y="925778"/>
            <a:ext cx="12090400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sz="1700" dirty="0"/>
              <a:t>After several years, the INFN – LNF Electrical Engineering Group came back to magnet design and magnetic measurements activities.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sz="1700" dirty="0"/>
              <a:t>Internal facilities upgrades and the need to keep the laboratory up to date with current technologies in the magnetic measurement scenario , lead to a deep revamping of the infrastructures and the equipment.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sz="1700" dirty="0"/>
              <a:t>Co-funded projects like </a:t>
            </a:r>
            <a:r>
              <a:rPr lang="en-US" sz="1700" b="1" dirty="0"/>
              <a:t>LATINO</a:t>
            </a:r>
            <a:r>
              <a:rPr lang="en-US" sz="1700" dirty="0"/>
              <a:t> and </a:t>
            </a:r>
            <a:r>
              <a:rPr lang="en-US" sz="1700" b="1" dirty="0"/>
              <a:t>IRIS</a:t>
            </a:r>
            <a:r>
              <a:rPr lang="en-US" sz="1700" dirty="0"/>
              <a:t> allows to start the update phase.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sz="1700" dirty="0"/>
              <a:t>Part  of the equipment has been purchased but a relevant part of the equipment procurement phase is still ongoing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sz="1700" dirty="0"/>
              <a:t>The performances of the instrumentations have been defined according to the preliminary </a:t>
            </a:r>
            <a:r>
              <a:rPr lang="en-US" sz="1700" dirty="0" err="1"/>
              <a:t>EuPRAXIA</a:t>
            </a:r>
            <a:r>
              <a:rPr lang="en-US" sz="1700" dirty="0"/>
              <a:t> magnets requirements and in the optics of high flexibility also for external users.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sz="1700" dirty="0"/>
              <a:t>The end of the equipment procurement and of the infrastructure work is </a:t>
            </a:r>
            <a:r>
              <a:rPr lang="en-US" sz="1700" b="1" dirty="0"/>
              <a:t>estimated within the end of 2025 / beginning 2026.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99720" algn="l"/>
              </a:tabLst>
            </a:pPr>
            <a:r>
              <a:rPr lang="en-US" sz="1700" dirty="0"/>
              <a:t>The driver of this revamping is to raise up INFN-LNF laboratory as a key provider magnetic measurement for the whole INFN and to give a support for the whole scientific community.</a:t>
            </a:r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1337" y="6591497"/>
            <a:ext cx="4050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spc="-35" dirty="0" smtClean="0">
                <a:solidFill>
                  <a:schemeClr val="accent1"/>
                </a:solidFill>
                <a:latin typeface="Calibri"/>
                <a:cs typeface="Calibri"/>
                <a:sym typeface="Wingdings" panose="05000000000000000000" pitchFamily="2" charset="2"/>
              </a:rPr>
              <a:t>19</a:t>
            </a:r>
            <a:endParaRPr lang="en-US" sz="1200" dirty="0">
              <a:solidFill>
                <a:schemeClr val="accent1"/>
              </a:solidFill>
            </a:endParaRPr>
          </a:p>
        </p:txBody>
      </p:sp>
      <p:pic>
        <p:nvPicPr>
          <p:cNvPr id="11" name="Immagine 10"/>
          <p:cNvPicPr>
            <a:picLocks noChangeAspect="1" noChangeArrowheads="1"/>
            <a:extLst>
              <a:ext uri="{84589F7E-364E-4C9E-8A38-B11213B215E9}">
                <a14:cameraTool xmlns:a14="http://schemas.microsoft.com/office/drawing/2010/main" cellRange="$A$1:$G$11"/>
              </a:ext>
            </a:extLst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" y="3895822"/>
            <a:ext cx="11399520" cy="2567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79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1" y="16494"/>
            <a:ext cx="12191999" cy="8471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Titolo 1"/>
          <p:cNvSpPr>
            <a:spLocks noGrp="1"/>
          </p:cNvSpPr>
          <p:nvPr>
            <p:ph type="title"/>
          </p:nvPr>
        </p:nvSpPr>
        <p:spPr>
          <a:xfrm>
            <a:off x="-6331" y="64119"/>
            <a:ext cx="12191999" cy="590931"/>
          </a:xfrm>
        </p:spPr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Thank you for the attention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4" name="Picture 2" descr="https://www.lnf.infn.it/logo/logo_infn_lnf_2_estes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599" y="4773089"/>
            <a:ext cx="1712076" cy="126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PNRR - IRIS · Agenda (Indico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859" y="4661535"/>
            <a:ext cx="1728060" cy="147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1875" y="4787901"/>
            <a:ext cx="3876225" cy="1245495"/>
          </a:xfrm>
          <a:prstGeom prst="rect">
            <a:avLst/>
          </a:prstGeom>
        </p:spPr>
      </p:pic>
      <p:sp>
        <p:nvSpPr>
          <p:cNvPr id="8" name="Titolo 1"/>
          <p:cNvSpPr txBox="1">
            <a:spLocks/>
          </p:cNvSpPr>
          <p:nvPr/>
        </p:nvSpPr>
        <p:spPr>
          <a:xfrm>
            <a:off x="1" y="1531573"/>
            <a:ext cx="12035089" cy="480131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2800" dirty="0" smtClean="0">
                <a:solidFill>
                  <a:schemeClr val="accent1"/>
                </a:solidFill>
              </a:rPr>
              <a:t>Special thanks to Electrical Engineering Group staff and to our Collaborators </a:t>
            </a:r>
            <a:endParaRPr lang="en-AU" sz="2800" dirty="0">
              <a:solidFill>
                <a:schemeClr val="accent1"/>
              </a:solidFill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-9056" y="2772792"/>
            <a:ext cx="11863319" cy="1124729"/>
            <a:chOff x="1" y="2523091"/>
            <a:chExt cx="11863319" cy="1124729"/>
          </a:xfrm>
        </p:grpSpPr>
        <p:sp>
          <p:nvSpPr>
            <p:cNvPr id="2" name="Rettangolo 1"/>
            <p:cNvSpPr/>
            <p:nvPr/>
          </p:nvSpPr>
          <p:spPr>
            <a:xfrm>
              <a:off x="5767320" y="2523091"/>
              <a:ext cx="6096000" cy="4001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12700" algn="ctr">
                <a:tabLst>
                  <a:tab pos="299720" algn="l"/>
                </a:tabLst>
              </a:pPr>
              <a:r>
                <a:rPr lang="it-IT" sz="2000" dirty="0">
                  <a:solidFill>
                    <a:schemeClr val="accent3">
                      <a:lumMod val="50000"/>
                    </a:schemeClr>
                  </a:solidFill>
                  <a:latin typeface="Calibri"/>
                  <a:cs typeface="Calibri"/>
                </a:rPr>
                <a:t>Franco </a:t>
              </a:r>
              <a:r>
                <a:rPr lang="it-IT" sz="2000" dirty="0" smtClean="0">
                  <a:solidFill>
                    <a:schemeClr val="accent3">
                      <a:lumMod val="50000"/>
                    </a:schemeClr>
                  </a:solidFill>
                  <a:latin typeface="Calibri"/>
                  <a:cs typeface="Calibri"/>
                </a:rPr>
                <a:t>Iungo		Franco Sardone	Gustavo </a:t>
              </a:r>
              <a:r>
                <a:rPr lang="it-IT" sz="2000" dirty="0">
                  <a:solidFill>
                    <a:schemeClr val="accent3">
                      <a:lumMod val="50000"/>
                    </a:schemeClr>
                  </a:solidFill>
                  <a:latin typeface="Calibri"/>
                  <a:cs typeface="Calibri"/>
                </a:rPr>
                <a:t>Armenti</a:t>
              </a:r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1" y="2523091"/>
              <a:ext cx="6096000" cy="4001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12700" algn="ctr">
                <a:tabLst>
                  <a:tab pos="299720" algn="l"/>
                </a:tabLst>
              </a:pPr>
              <a:r>
                <a:rPr lang="it-IT" sz="2000" dirty="0">
                  <a:solidFill>
                    <a:schemeClr val="accent3">
                      <a:lumMod val="50000"/>
                    </a:schemeClr>
                  </a:solidFill>
                  <a:latin typeface="Calibri"/>
                  <a:cs typeface="Calibri"/>
                </a:rPr>
                <a:t>Lucia </a:t>
              </a:r>
              <a:r>
                <a:rPr lang="it-IT" sz="2000" dirty="0" smtClean="0">
                  <a:solidFill>
                    <a:schemeClr val="accent3">
                      <a:lumMod val="50000"/>
                    </a:schemeClr>
                  </a:solidFill>
                  <a:latin typeface="Calibri"/>
                  <a:cs typeface="Calibri"/>
                </a:rPr>
                <a:t>Sabbatini	Antonio Trigilio	Andrea </a:t>
              </a:r>
              <a:r>
                <a:rPr lang="it-IT" sz="2000" dirty="0">
                  <a:solidFill>
                    <a:schemeClr val="accent3">
                      <a:lumMod val="50000"/>
                    </a:schemeClr>
                  </a:solidFill>
                  <a:latin typeface="Calibri"/>
                  <a:cs typeface="Calibri"/>
                </a:rPr>
                <a:t>Selce</a:t>
              </a:r>
              <a:endParaRPr lang="en-US" sz="2000" dirty="0"/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840015" y="3247710"/>
              <a:ext cx="1035505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2700">
                <a:tabLst>
                  <a:tab pos="299720" algn="l"/>
                </a:tabLst>
              </a:pPr>
              <a:r>
                <a:rPr lang="it-IT" sz="2000" dirty="0">
                  <a:solidFill>
                    <a:schemeClr val="accent3">
                      <a:lumMod val="50000"/>
                    </a:schemeClr>
                  </a:solidFill>
                  <a:latin typeface="Calibri"/>
                  <a:cs typeface="Calibri"/>
                </a:rPr>
                <a:t>Stefano </a:t>
              </a:r>
              <a:r>
                <a:rPr lang="it-IT" sz="2000" dirty="0" smtClean="0">
                  <a:solidFill>
                    <a:schemeClr val="accent3">
                      <a:lumMod val="50000"/>
                    </a:schemeClr>
                  </a:solidFill>
                  <a:latin typeface="Calibri"/>
                  <a:cs typeface="Calibri"/>
                </a:rPr>
                <a:t>Martelli 		Alberto Casamatta 	Lucas Capuano 	Luca Petrucciani		Davide Cuneo</a:t>
              </a:r>
              <a:endParaRPr lang="it-IT" sz="2000" dirty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5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16" name="Rettangolo 15"/>
          <p:cNvSpPr/>
          <p:nvPr/>
        </p:nvSpPr>
        <p:spPr>
          <a:xfrm>
            <a:off x="1337" y="6591497"/>
            <a:ext cx="4050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spc="-35" dirty="0" smtClean="0">
                <a:solidFill>
                  <a:schemeClr val="accent1"/>
                </a:solidFill>
                <a:latin typeface="Calibri"/>
                <a:cs typeface="Calibri"/>
                <a:sym typeface="Wingdings" panose="05000000000000000000" pitchFamily="2" charset="2"/>
              </a:rPr>
              <a:t>20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85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olo 1"/>
          <p:cNvSpPr>
            <a:spLocks noGrp="1"/>
          </p:cNvSpPr>
          <p:nvPr>
            <p:ph type="title"/>
          </p:nvPr>
        </p:nvSpPr>
        <p:spPr>
          <a:xfrm>
            <a:off x="1" y="136525"/>
            <a:ext cx="12191999" cy="590931"/>
          </a:xfrm>
        </p:spPr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Measurement– </a:t>
            </a:r>
            <a:r>
              <a:rPr lang="en-AU" dirty="0">
                <a:solidFill>
                  <a:schemeClr val="bg1"/>
                </a:solidFill>
              </a:rPr>
              <a:t>Search Coil for Pulsed Measurements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/>
          <a:srcRect t="2260"/>
          <a:stretch/>
        </p:blipFill>
        <p:spPr>
          <a:xfrm>
            <a:off x="279400" y="889000"/>
            <a:ext cx="11038780" cy="5524500"/>
          </a:xfrm>
          <a:prstGeom prst="rect">
            <a:avLst/>
          </a:prstGeom>
        </p:spPr>
      </p:pic>
      <p:sp>
        <p:nvSpPr>
          <p:cNvPr id="34" name="Rettangolo 33"/>
          <p:cNvSpPr/>
          <p:nvPr/>
        </p:nvSpPr>
        <p:spPr>
          <a:xfrm>
            <a:off x="1" y="0"/>
            <a:ext cx="12191999" cy="8471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Titolo 1"/>
          <p:cNvSpPr txBox="1">
            <a:spLocks/>
          </p:cNvSpPr>
          <p:nvPr/>
        </p:nvSpPr>
        <p:spPr>
          <a:xfrm>
            <a:off x="1" y="136525"/>
            <a:ext cx="12191999" cy="590931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>
                <a:solidFill>
                  <a:schemeClr val="bg1"/>
                </a:solidFill>
              </a:rPr>
              <a:t>Hysteretic Measurements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6" name="Rettangolo 35"/>
          <p:cNvSpPr/>
          <p:nvPr/>
        </p:nvSpPr>
        <p:spPr>
          <a:xfrm>
            <a:off x="8811702" y="6286058"/>
            <a:ext cx="19868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Courtesy of </a:t>
            </a:r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A. </a:t>
            </a:r>
            <a:r>
              <a:rPr lang="en-US" sz="1600" i="1" dirty="0" err="1" smtClean="0">
                <a:solidFill>
                  <a:schemeClr val="accent1">
                    <a:lumMod val="75000"/>
                  </a:schemeClr>
                </a:solidFill>
              </a:rPr>
              <a:t>Trigilio</a:t>
            </a:r>
            <a:endParaRPr lang="it-IT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15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olo 1"/>
          <p:cNvSpPr>
            <a:spLocks noGrp="1"/>
          </p:cNvSpPr>
          <p:nvPr>
            <p:ph type="title"/>
          </p:nvPr>
        </p:nvSpPr>
        <p:spPr>
          <a:xfrm>
            <a:off x="1" y="136525"/>
            <a:ext cx="12191999" cy="590931"/>
          </a:xfrm>
        </p:spPr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Measurement– </a:t>
            </a:r>
            <a:r>
              <a:rPr lang="en-AU" dirty="0">
                <a:solidFill>
                  <a:schemeClr val="bg1"/>
                </a:solidFill>
              </a:rPr>
              <a:t>Search Coil for Pulsed Measurements</a:t>
            </a:r>
          </a:p>
        </p:txBody>
      </p:sp>
      <p:sp>
        <p:nvSpPr>
          <p:cNvPr id="34" name="Rettangolo 33"/>
          <p:cNvSpPr/>
          <p:nvPr/>
        </p:nvSpPr>
        <p:spPr>
          <a:xfrm>
            <a:off x="1" y="0"/>
            <a:ext cx="12191999" cy="8471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Titolo 1"/>
          <p:cNvSpPr txBox="1">
            <a:spLocks/>
          </p:cNvSpPr>
          <p:nvPr/>
        </p:nvSpPr>
        <p:spPr>
          <a:xfrm>
            <a:off x="1" y="136525"/>
            <a:ext cx="12191999" cy="590931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>
                <a:solidFill>
                  <a:schemeClr val="bg1"/>
                </a:solidFill>
              </a:rPr>
              <a:t>Eddy currents Measurements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6" name="Rettangolo 35"/>
          <p:cNvSpPr/>
          <p:nvPr/>
        </p:nvSpPr>
        <p:spPr>
          <a:xfrm>
            <a:off x="8811702" y="6286058"/>
            <a:ext cx="19868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Courtesy of </a:t>
            </a:r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A. </a:t>
            </a:r>
            <a:r>
              <a:rPr lang="en-US" sz="1600" i="1" dirty="0" err="1" smtClean="0">
                <a:solidFill>
                  <a:schemeClr val="accent1">
                    <a:lumMod val="75000"/>
                  </a:schemeClr>
                </a:solidFill>
              </a:rPr>
              <a:t>Trigilio</a:t>
            </a:r>
            <a:endParaRPr lang="it-IT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/>
          <a:srcRect t="17940"/>
          <a:stretch/>
        </p:blipFill>
        <p:spPr>
          <a:xfrm>
            <a:off x="206375" y="1112336"/>
            <a:ext cx="10687050" cy="4908550"/>
          </a:xfrm>
          <a:prstGeom prst="rect">
            <a:avLst/>
          </a:prstGeom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918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olo 1"/>
          <p:cNvSpPr>
            <a:spLocks noGrp="1"/>
          </p:cNvSpPr>
          <p:nvPr>
            <p:ph type="title"/>
          </p:nvPr>
        </p:nvSpPr>
        <p:spPr>
          <a:xfrm>
            <a:off x="1" y="136525"/>
            <a:ext cx="12191999" cy="590931"/>
          </a:xfrm>
        </p:spPr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Measurement– </a:t>
            </a:r>
            <a:r>
              <a:rPr lang="en-AU" dirty="0">
                <a:solidFill>
                  <a:schemeClr val="bg1"/>
                </a:solidFill>
              </a:rPr>
              <a:t>Search Coil for Pulsed Measurements</a:t>
            </a:r>
          </a:p>
        </p:txBody>
      </p:sp>
      <p:sp>
        <p:nvSpPr>
          <p:cNvPr id="34" name="Rettangolo 33"/>
          <p:cNvSpPr/>
          <p:nvPr/>
        </p:nvSpPr>
        <p:spPr>
          <a:xfrm>
            <a:off x="1" y="0"/>
            <a:ext cx="12191999" cy="8471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Titolo 1"/>
          <p:cNvSpPr txBox="1">
            <a:spLocks/>
          </p:cNvSpPr>
          <p:nvPr/>
        </p:nvSpPr>
        <p:spPr>
          <a:xfrm>
            <a:off x="1" y="136525"/>
            <a:ext cx="12191999" cy="590931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>
                <a:solidFill>
                  <a:schemeClr val="bg1"/>
                </a:solidFill>
              </a:rPr>
              <a:t>Eddy currents Measurements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6" name="Rettangolo 35"/>
          <p:cNvSpPr/>
          <p:nvPr/>
        </p:nvSpPr>
        <p:spPr>
          <a:xfrm>
            <a:off x="8811702" y="6286058"/>
            <a:ext cx="19868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Courtesy of </a:t>
            </a:r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A. </a:t>
            </a:r>
            <a:r>
              <a:rPr lang="en-US" sz="1600" i="1" dirty="0" err="1" smtClean="0">
                <a:solidFill>
                  <a:schemeClr val="accent1">
                    <a:lumMod val="75000"/>
                  </a:schemeClr>
                </a:solidFill>
              </a:rPr>
              <a:t>Trigilio</a:t>
            </a:r>
            <a:endParaRPr lang="it-IT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559" y="1172221"/>
            <a:ext cx="10412141" cy="5113837"/>
          </a:xfrm>
          <a:prstGeom prst="rect">
            <a:avLst/>
          </a:prstGeom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IMMW 23 INFN - LNF Magnetic Measurement Laboratory Status and Upgrade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930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ttangolo 32"/>
          <p:cNvSpPr/>
          <p:nvPr/>
        </p:nvSpPr>
        <p:spPr>
          <a:xfrm>
            <a:off x="1" y="16495"/>
            <a:ext cx="12191999" cy="710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193" y="943928"/>
            <a:ext cx="8437879" cy="568733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Frascati National </a:t>
            </a:r>
            <a:r>
              <a:rPr lang="it-IT" dirty="0" err="1">
                <a:solidFill>
                  <a:schemeClr val="bg1"/>
                </a:solidFill>
              </a:rPr>
              <a:t>Laboratories</a:t>
            </a:r>
            <a:endParaRPr lang="it-IT" dirty="0">
              <a:solidFill>
                <a:schemeClr val="bg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9019669" y="5542888"/>
            <a:ext cx="1361795" cy="1088371"/>
            <a:chOff x="7799294" y="2402541"/>
            <a:chExt cx="1837765" cy="1452283"/>
          </a:xfrm>
        </p:grpSpPr>
        <p:sp>
          <p:nvSpPr>
            <p:cNvPr id="5" name="Rettangolo 4"/>
            <p:cNvSpPr/>
            <p:nvPr/>
          </p:nvSpPr>
          <p:spPr>
            <a:xfrm>
              <a:off x="7799294" y="2402541"/>
              <a:ext cx="1837765" cy="145228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6" name="Picture 2" descr="https://www.lnf.infn.it/logo/logo_infn_lnf_2_esteso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5704" y="2531689"/>
              <a:ext cx="1744943" cy="12700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Rettangolo 7"/>
          <p:cNvSpPr/>
          <p:nvPr/>
        </p:nvSpPr>
        <p:spPr>
          <a:xfrm>
            <a:off x="5966494" y="3133960"/>
            <a:ext cx="11303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>
                <a:solidFill>
                  <a:schemeClr val="accent1">
                    <a:lumMod val="50000"/>
                  </a:schemeClr>
                </a:solidFill>
              </a:rPr>
              <a:t>DA</a:t>
            </a:r>
            <a:r>
              <a:rPr lang="el-GR" sz="2000" b="1" dirty="0">
                <a:solidFill>
                  <a:schemeClr val="accent1">
                    <a:lumMod val="50000"/>
                  </a:schemeClr>
                </a:solidFill>
              </a:rPr>
              <a:t>Φ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</a:rPr>
              <a:t>NE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 rot="18266654">
            <a:off x="3927574" y="4214762"/>
            <a:ext cx="2159141" cy="400110"/>
          </a:xfrm>
          <a:prstGeom prst="rect">
            <a:avLst/>
          </a:prstGeom>
          <a:solidFill>
            <a:schemeClr val="bg1">
              <a:alpha val="22000"/>
            </a:schemeClr>
          </a:solidFill>
        </p:spPr>
        <p:txBody>
          <a:bodyPr wrap="square">
            <a:spAutoFit/>
          </a:bodyPr>
          <a:lstStyle/>
          <a:p>
            <a:r>
              <a:rPr lang="it-IT" sz="2000" b="1" dirty="0">
                <a:solidFill>
                  <a:schemeClr val="accent1">
                    <a:lumMod val="50000"/>
                  </a:schemeClr>
                </a:solidFill>
              </a:rPr>
              <a:t>DA</a:t>
            </a:r>
            <a:r>
              <a:rPr lang="el-GR" sz="2000" b="1" dirty="0">
                <a:solidFill>
                  <a:schemeClr val="accent1">
                    <a:lumMod val="50000"/>
                  </a:schemeClr>
                </a:solidFill>
              </a:rPr>
              <a:t>Φ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</a:rPr>
              <a:t>NE - LINAC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8" name="Picture 4" descr="The DAFNE BTF Committe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485" y="3081437"/>
            <a:ext cx="916950" cy="54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uppo 15"/>
          <p:cNvGrpSpPr/>
          <p:nvPr/>
        </p:nvGrpSpPr>
        <p:grpSpPr>
          <a:xfrm>
            <a:off x="2764744" y="2597221"/>
            <a:ext cx="879389" cy="782810"/>
            <a:chOff x="10511772" y="5205895"/>
            <a:chExt cx="535332" cy="469866"/>
          </a:xfrm>
        </p:grpSpPr>
        <p:sp>
          <p:nvSpPr>
            <p:cNvPr id="14" name="Rettangolo 13"/>
            <p:cNvSpPr/>
            <p:nvPr/>
          </p:nvSpPr>
          <p:spPr>
            <a:xfrm>
              <a:off x="10511772" y="5205895"/>
              <a:ext cx="510349" cy="46166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F0CE5B3E-119F-5405-6660-855D7621F1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11772" y="5205895"/>
              <a:ext cx="535332" cy="469866"/>
            </a:xfrm>
            <a:prstGeom prst="rect">
              <a:avLst/>
            </a:prstGeom>
          </p:spPr>
        </p:pic>
      </p:grpSp>
      <p:grpSp>
        <p:nvGrpSpPr>
          <p:cNvPr id="17" name="Gruppo 16"/>
          <p:cNvGrpSpPr/>
          <p:nvPr/>
        </p:nvGrpSpPr>
        <p:grpSpPr>
          <a:xfrm>
            <a:off x="6024892" y="943928"/>
            <a:ext cx="6057120" cy="1585049"/>
            <a:chOff x="5774343" y="1007032"/>
            <a:chExt cx="6167108" cy="1848226"/>
          </a:xfrm>
        </p:grpSpPr>
        <p:sp>
          <p:nvSpPr>
            <p:cNvPr id="18" name="Rettangolo arrotondato 17"/>
            <p:cNvSpPr/>
            <p:nvPr/>
          </p:nvSpPr>
          <p:spPr>
            <a:xfrm>
              <a:off x="5774343" y="1036786"/>
              <a:ext cx="6167108" cy="1818472"/>
            </a:xfrm>
            <a:prstGeom prst="roundRect">
              <a:avLst>
                <a:gd name="adj" fmla="val 7588"/>
              </a:avLst>
            </a:prstGeom>
            <a:solidFill>
              <a:schemeClr val="bg1">
                <a:alpha val="94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ttangolo 18"/>
            <p:cNvSpPr/>
            <p:nvPr/>
          </p:nvSpPr>
          <p:spPr>
            <a:xfrm>
              <a:off x="5815383" y="1007032"/>
              <a:ext cx="6054960" cy="16786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500" b="1" spc="-35" dirty="0">
                  <a:solidFill>
                    <a:schemeClr val="accent1">
                      <a:lumMod val="75000"/>
                    </a:schemeClr>
                  </a:solidFill>
                  <a:latin typeface="Calibri"/>
                  <a:cs typeface="Calibri"/>
                </a:rPr>
                <a:t>DAΦNE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n-US" spc="-35" dirty="0">
                  <a:solidFill>
                    <a:schemeClr val="accent1">
                      <a:lumMod val="75000"/>
                    </a:schemeClr>
                  </a:solidFill>
                  <a:latin typeface="Calibri"/>
                  <a:cs typeface="Calibri"/>
                </a:rPr>
                <a:t>e+ e- </a:t>
              </a:r>
              <a:r>
                <a:rPr lang="en-US" spc="-35" dirty="0" err="1">
                  <a:solidFill>
                    <a:schemeClr val="accent1">
                      <a:lumMod val="75000"/>
                    </a:schemeClr>
                  </a:solidFill>
                  <a:latin typeface="Calibri"/>
                  <a:cs typeface="Calibri"/>
                </a:rPr>
                <a:t>coillder</a:t>
              </a:r>
              <a:r>
                <a:rPr lang="en-US" spc="-35" dirty="0">
                  <a:solidFill>
                    <a:schemeClr val="accent1">
                      <a:lumMod val="75000"/>
                    </a:schemeClr>
                  </a:solidFill>
                  <a:latin typeface="Calibri"/>
                  <a:cs typeface="Calibri"/>
                </a:rPr>
                <a:t> with 1.02 GeV </a:t>
              </a:r>
              <a:r>
                <a:rPr lang="en-US" spc="-35" dirty="0" err="1">
                  <a:solidFill>
                    <a:schemeClr val="accent1">
                      <a:lumMod val="75000"/>
                    </a:schemeClr>
                  </a:solidFill>
                  <a:latin typeface="Calibri"/>
                  <a:cs typeface="Calibri"/>
                </a:rPr>
                <a:t>c.o.m</a:t>
              </a:r>
              <a:r>
                <a:rPr lang="en-US" spc="-35" dirty="0">
                  <a:solidFill>
                    <a:schemeClr val="accent1">
                      <a:lumMod val="75000"/>
                    </a:schemeClr>
                  </a:solidFill>
                  <a:latin typeface="Calibri"/>
                  <a:cs typeface="Calibri"/>
                </a:rPr>
                <a:t>. 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n-US" spc="-35" dirty="0">
                  <a:solidFill>
                    <a:schemeClr val="accent1">
                      <a:lumMod val="75000"/>
                    </a:schemeClr>
                  </a:solidFill>
                  <a:latin typeface="Calibri"/>
                  <a:cs typeface="Calibri"/>
                </a:rPr>
                <a:t>Φ mesons facility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n-US" spc="-35" dirty="0">
                  <a:solidFill>
                    <a:schemeClr val="accent1">
                      <a:lumMod val="75000"/>
                    </a:schemeClr>
                  </a:solidFill>
                  <a:latin typeface="Calibri"/>
                  <a:cs typeface="Calibri"/>
                </a:rPr>
                <a:t>Siddharta-2 experiment </a:t>
              </a:r>
              <a:r>
                <a:rPr lang="en-US" spc="-35" dirty="0">
                  <a:solidFill>
                    <a:schemeClr val="accent1">
                      <a:lumMod val="75000"/>
                    </a:schemeClr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 </a:t>
              </a:r>
              <a:r>
                <a:rPr lang="en-US" spc="-35" dirty="0" err="1">
                  <a:solidFill>
                    <a:schemeClr val="accent1">
                      <a:lumMod val="75000"/>
                    </a:schemeClr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kaonic</a:t>
              </a:r>
              <a:r>
                <a:rPr lang="en-US" spc="-35" dirty="0">
                  <a:solidFill>
                    <a:schemeClr val="accent1">
                      <a:lumMod val="75000"/>
                    </a:schemeClr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 deuterium measurements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it-IT" b="1" spc="-35" dirty="0">
                  <a:solidFill>
                    <a:schemeClr val="accent1">
                      <a:lumMod val="75000"/>
                    </a:schemeClr>
                  </a:solidFill>
                  <a:latin typeface="Calibri"/>
                  <a:cs typeface="Calibri"/>
                </a:rPr>
                <a:t>450 </a:t>
              </a:r>
              <a:r>
                <a:rPr lang="it-IT" b="1" spc="-35" dirty="0" err="1">
                  <a:solidFill>
                    <a:schemeClr val="accent1">
                      <a:lumMod val="75000"/>
                    </a:schemeClr>
                  </a:solidFill>
                  <a:latin typeface="Calibri"/>
                  <a:cs typeface="Calibri"/>
                </a:rPr>
                <a:t>magnets</a:t>
              </a:r>
              <a:endParaRPr lang="en-US" b="1" spc="-35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endParaRPr>
            </a:p>
          </p:txBody>
        </p:sp>
      </p:grpSp>
      <p:grpSp>
        <p:nvGrpSpPr>
          <p:cNvPr id="4" name="Gruppo 3"/>
          <p:cNvGrpSpPr/>
          <p:nvPr/>
        </p:nvGrpSpPr>
        <p:grpSpPr>
          <a:xfrm>
            <a:off x="4797200" y="2652345"/>
            <a:ext cx="6920210" cy="1771378"/>
            <a:chOff x="3912048" y="2918672"/>
            <a:chExt cx="6167108" cy="1771378"/>
          </a:xfrm>
        </p:grpSpPr>
        <p:grpSp>
          <p:nvGrpSpPr>
            <p:cNvPr id="22" name="Gruppo 21"/>
            <p:cNvGrpSpPr/>
            <p:nvPr/>
          </p:nvGrpSpPr>
          <p:grpSpPr>
            <a:xfrm>
              <a:off x="3912048" y="2918672"/>
              <a:ext cx="6167108" cy="1771378"/>
              <a:chOff x="5879841" y="2866564"/>
              <a:chExt cx="6167108" cy="1771378"/>
            </a:xfrm>
          </p:grpSpPr>
          <p:sp>
            <p:nvSpPr>
              <p:cNvPr id="23" name="Rettangolo arrotondato 22"/>
              <p:cNvSpPr/>
              <p:nvPr/>
            </p:nvSpPr>
            <p:spPr>
              <a:xfrm>
                <a:off x="5879841" y="2866564"/>
                <a:ext cx="6167108" cy="1771378"/>
              </a:xfrm>
              <a:prstGeom prst="roundRect">
                <a:avLst>
                  <a:gd name="adj" fmla="val 7588"/>
                </a:avLst>
              </a:prstGeom>
              <a:solidFill>
                <a:schemeClr val="accent2">
                  <a:lumMod val="20000"/>
                  <a:lumOff val="80000"/>
                  <a:alpha val="88000"/>
                </a:schemeClr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ttangolo 23"/>
              <p:cNvSpPr/>
              <p:nvPr/>
            </p:nvSpPr>
            <p:spPr>
              <a:xfrm>
                <a:off x="5879841" y="2883615"/>
                <a:ext cx="6096000" cy="175432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/>
                <a:endParaRPr lang="it-IT" spc="-35" dirty="0">
                  <a:latin typeface="Calibri"/>
                  <a:cs typeface="Calibri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it-IT" spc="-35" dirty="0">
                    <a:latin typeface="Calibri"/>
                    <a:cs typeface="Calibri"/>
                  </a:rPr>
                  <a:t>High </a:t>
                </a:r>
                <a:r>
                  <a:rPr lang="it-IT" spc="-35" dirty="0" err="1">
                    <a:latin typeface="Calibri"/>
                    <a:cs typeface="Calibri"/>
                  </a:rPr>
                  <a:t>brightness</a:t>
                </a:r>
                <a:r>
                  <a:rPr lang="it-IT" spc="-35" dirty="0">
                    <a:latin typeface="Calibri"/>
                    <a:cs typeface="Calibri"/>
                  </a:rPr>
                  <a:t> electron </a:t>
                </a:r>
                <a:r>
                  <a:rPr lang="it-IT" spc="-35" dirty="0" err="1">
                    <a:latin typeface="Calibri"/>
                    <a:cs typeface="Calibri"/>
                  </a:rPr>
                  <a:t>Linac</a:t>
                </a:r>
                <a:r>
                  <a:rPr lang="it-IT" spc="-35" dirty="0">
                    <a:latin typeface="Calibri"/>
                    <a:cs typeface="Calibri"/>
                  </a:rPr>
                  <a:t> (up to 150 </a:t>
                </a:r>
                <a:r>
                  <a:rPr lang="it-IT" spc="-35" dirty="0" err="1">
                    <a:latin typeface="Calibri"/>
                    <a:cs typeface="Calibri"/>
                  </a:rPr>
                  <a:t>MeV</a:t>
                </a:r>
                <a:r>
                  <a:rPr lang="it-IT" spc="-35" dirty="0">
                    <a:latin typeface="Calibri"/>
                    <a:cs typeface="Calibri"/>
                  </a:rPr>
                  <a:t>)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it-IT" spc="-35" dirty="0">
                    <a:latin typeface="Calibri"/>
                    <a:cs typeface="Calibri"/>
                  </a:rPr>
                  <a:t>Multi </a:t>
                </a:r>
                <a:r>
                  <a:rPr lang="it-IT" spc="-35" dirty="0" err="1">
                    <a:latin typeface="Calibri"/>
                    <a:cs typeface="Calibri"/>
                  </a:rPr>
                  <a:t>hudred</a:t>
                </a:r>
                <a:r>
                  <a:rPr lang="it-IT" spc="-35" dirty="0">
                    <a:latin typeface="Calibri"/>
                    <a:cs typeface="Calibri"/>
                  </a:rPr>
                  <a:t> TW laser (FLAME)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it-IT" spc="-35" dirty="0">
                    <a:latin typeface="Calibri"/>
                    <a:cs typeface="Calibri"/>
                  </a:rPr>
                  <a:t>PWFA </a:t>
                </a:r>
                <a:r>
                  <a:rPr lang="it-IT" spc="-35" dirty="0" err="1">
                    <a:latin typeface="Calibri"/>
                    <a:cs typeface="Calibri"/>
                  </a:rPr>
                  <a:t>experiment</a:t>
                </a:r>
                <a:r>
                  <a:rPr lang="it-IT" spc="-35" dirty="0">
                    <a:latin typeface="Calibri"/>
                    <a:cs typeface="Calibri"/>
                  </a:rPr>
                  <a:t> 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it-IT" spc="-35" dirty="0" err="1">
                    <a:latin typeface="Calibri"/>
                    <a:cs typeface="Calibri"/>
                  </a:rPr>
                  <a:t>THz</a:t>
                </a:r>
                <a:r>
                  <a:rPr lang="it-IT" spc="-35" dirty="0">
                    <a:latin typeface="Calibri"/>
                    <a:cs typeface="Calibri"/>
                  </a:rPr>
                  <a:t> source -</a:t>
                </a:r>
                <a:r>
                  <a:rPr lang="it-IT" spc="-35" dirty="0">
                    <a:latin typeface="Calibri"/>
                    <a:cs typeface="Calibri"/>
                    <a:sym typeface="Wingdings" panose="05000000000000000000" pitchFamily="2" charset="2"/>
                  </a:rPr>
                  <a:t> </a:t>
                </a:r>
                <a:r>
                  <a:rPr lang="it-IT" b="1" spc="-35" dirty="0">
                    <a:latin typeface="Calibri"/>
                    <a:cs typeface="Calibri"/>
                    <a:sym typeface="Wingdings" panose="05000000000000000000" pitchFamily="2" charset="2"/>
                  </a:rPr>
                  <a:t>new Apple X </a:t>
                </a:r>
                <a:r>
                  <a:rPr lang="it-IT" b="1" spc="-35" dirty="0" err="1">
                    <a:latin typeface="Calibri"/>
                    <a:cs typeface="Calibri"/>
                    <a:sym typeface="Wingdings" panose="05000000000000000000" pitchFamily="2" charset="2"/>
                  </a:rPr>
                  <a:t>undulator</a:t>
                </a:r>
                <a:r>
                  <a:rPr lang="it-IT" b="1" spc="-35" dirty="0">
                    <a:latin typeface="Calibri"/>
                    <a:cs typeface="Calibri"/>
                    <a:sym typeface="Wingdings" panose="05000000000000000000" pitchFamily="2" charset="2"/>
                  </a:rPr>
                  <a:t> </a:t>
                </a:r>
                <a:r>
                  <a:rPr lang="it-IT" spc="-35" dirty="0">
                    <a:latin typeface="Calibri"/>
                    <a:cs typeface="Calibri"/>
                    <a:sym typeface="Wingdings" panose="05000000000000000000" pitchFamily="2" charset="2"/>
                  </a:rPr>
                  <a:t>(</a:t>
                </a:r>
                <a:r>
                  <a:rPr lang="it-IT" b="1" spc="-35" dirty="0">
                    <a:latin typeface="Calibri"/>
                    <a:cs typeface="Calibri"/>
                    <a:sym typeface="Wingdings" panose="05000000000000000000" pitchFamily="2" charset="2"/>
                  </a:rPr>
                  <a:t>Sabina </a:t>
                </a:r>
                <a:r>
                  <a:rPr lang="it-IT" b="1" spc="-35" dirty="0" err="1">
                    <a:latin typeface="Calibri"/>
                    <a:cs typeface="Calibri"/>
                    <a:sym typeface="Wingdings" panose="05000000000000000000" pitchFamily="2" charset="2"/>
                  </a:rPr>
                  <a:t>project</a:t>
                </a:r>
                <a:r>
                  <a:rPr lang="it-IT" b="1" spc="-35" dirty="0">
                    <a:latin typeface="Calibri"/>
                    <a:cs typeface="Calibri"/>
                    <a:sym typeface="Wingdings" panose="05000000000000000000" pitchFamily="2" charset="2"/>
                  </a:rPr>
                  <a:t>)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it-IT" b="1" spc="-35" dirty="0">
                    <a:latin typeface="Calibri"/>
                    <a:cs typeface="Calibri"/>
                    <a:sym typeface="Wingdings" panose="05000000000000000000" pitchFamily="2" charset="2"/>
                  </a:rPr>
                  <a:t>60 </a:t>
                </a:r>
                <a:r>
                  <a:rPr lang="it-IT" b="1" spc="-35" dirty="0" err="1">
                    <a:latin typeface="Calibri"/>
                    <a:cs typeface="Calibri"/>
                    <a:sym typeface="Wingdings" panose="05000000000000000000" pitchFamily="2" charset="2"/>
                  </a:rPr>
                  <a:t>magnets</a:t>
                </a:r>
                <a:r>
                  <a:rPr lang="it-IT" b="1" spc="-35" dirty="0">
                    <a:latin typeface="Calibri"/>
                    <a:cs typeface="Calibri"/>
                    <a:sym typeface="Wingdings" panose="05000000000000000000" pitchFamily="2" charset="2"/>
                  </a:rPr>
                  <a:t> </a:t>
                </a:r>
              </a:p>
            </p:txBody>
          </p:sp>
        </p:grpSp>
        <p:pic>
          <p:nvPicPr>
            <p:cNvPr id="25" name="Picture 6" descr="SPARC_LAB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1925" y="2956272"/>
              <a:ext cx="2151677" cy="552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uppo 8"/>
          <p:cNvGrpSpPr/>
          <p:nvPr/>
        </p:nvGrpSpPr>
        <p:grpSpPr>
          <a:xfrm>
            <a:off x="3235804" y="4590772"/>
            <a:ext cx="6835296" cy="1771378"/>
            <a:chOff x="541665" y="4977907"/>
            <a:chExt cx="6835296" cy="1771378"/>
          </a:xfrm>
        </p:grpSpPr>
        <p:grpSp>
          <p:nvGrpSpPr>
            <p:cNvPr id="26" name="Gruppo 25"/>
            <p:cNvGrpSpPr/>
            <p:nvPr/>
          </p:nvGrpSpPr>
          <p:grpSpPr>
            <a:xfrm>
              <a:off x="541665" y="4977907"/>
              <a:ext cx="6835296" cy="1771378"/>
              <a:chOff x="5879841" y="2866564"/>
              <a:chExt cx="6835296" cy="1771378"/>
            </a:xfrm>
          </p:grpSpPr>
          <p:sp>
            <p:nvSpPr>
              <p:cNvPr id="27" name="Rettangolo arrotondato 26"/>
              <p:cNvSpPr/>
              <p:nvPr/>
            </p:nvSpPr>
            <p:spPr>
              <a:xfrm>
                <a:off x="5879841" y="2866564"/>
                <a:ext cx="6835296" cy="1771378"/>
              </a:xfrm>
              <a:prstGeom prst="roundRect">
                <a:avLst>
                  <a:gd name="adj" fmla="val 7588"/>
                </a:avLst>
              </a:prstGeom>
              <a:solidFill>
                <a:schemeClr val="accent5">
                  <a:lumMod val="20000"/>
                  <a:lumOff val="80000"/>
                  <a:alpha val="88000"/>
                </a:schemeClr>
              </a:solidFill>
              <a:ln w="381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ttangolo 27"/>
              <p:cNvSpPr/>
              <p:nvPr/>
            </p:nvSpPr>
            <p:spPr>
              <a:xfrm>
                <a:off x="5879841" y="2883615"/>
                <a:ext cx="6112773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endParaRPr lang="it-IT" spc="-35" dirty="0">
                  <a:latin typeface="Calibri"/>
                  <a:cs typeface="Calibri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it-IT" spc="-35" dirty="0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Transfer </a:t>
                </a:r>
                <a:r>
                  <a:rPr lang="it-IT" spc="-35" dirty="0" err="1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lines</a:t>
                </a:r>
                <a:r>
                  <a:rPr lang="it-IT" spc="-35" dirty="0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 from Dafne </a:t>
                </a:r>
                <a:r>
                  <a:rPr lang="it-IT" spc="-35" dirty="0" err="1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Linac</a:t>
                </a:r>
                <a:r>
                  <a:rPr lang="it-IT" spc="-35" dirty="0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 </a:t>
                </a:r>
                <a:r>
                  <a:rPr lang="it-IT" spc="-35" dirty="0" err="1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towards</a:t>
                </a:r>
                <a:r>
                  <a:rPr lang="it-IT" spc="-35" dirty="0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 2 </a:t>
                </a:r>
                <a:r>
                  <a:rPr lang="it-IT" spc="-35" dirty="0" err="1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Experimental</a:t>
                </a:r>
                <a:r>
                  <a:rPr lang="it-IT" spc="-35" dirty="0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 Hall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it-IT" spc="-35" dirty="0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Able to </a:t>
                </a:r>
                <a:r>
                  <a:rPr lang="it-IT" spc="-35" dirty="0" err="1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deliver</a:t>
                </a:r>
                <a:r>
                  <a:rPr lang="it-IT" spc="-35" dirty="0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 e- (800MeV) and e+ (500MeV) </a:t>
                </a:r>
                <a:r>
                  <a:rPr lang="it-IT" spc="-35" dirty="0" err="1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beams</a:t>
                </a:r>
                <a:r>
                  <a:rPr lang="it-IT" spc="-35" dirty="0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 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it-IT" spc="-35" dirty="0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Large </a:t>
                </a:r>
                <a:r>
                  <a:rPr lang="it-IT" spc="-35" dirty="0" err="1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energy</a:t>
                </a:r>
                <a:r>
                  <a:rPr lang="it-IT" spc="-35" dirty="0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 </a:t>
                </a:r>
                <a:r>
                  <a:rPr lang="it-IT" spc="-35" dirty="0" err="1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range</a:t>
                </a:r>
                <a:r>
                  <a:rPr lang="it-IT" spc="-35" dirty="0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, spot </a:t>
                </a:r>
                <a:r>
                  <a:rPr lang="it-IT" spc="-35" dirty="0" err="1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size</a:t>
                </a:r>
                <a:r>
                  <a:rPr lang="it-IT" spc="-35" dirty="0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, </a:t>
                </a:r>
                <a:r>
                  <a:rPr lang="it-IT" spc="-35" dirty="0" err="1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pulse</a:t>
                </a:r>
                <a:r>
                  <a:rPr lang="it-IT" spc="-35" dirty="0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 </a:t>
                </a:r>
                <a:r>
                  <a:rPr lang="it-IT" spc="-35" dirty="0" err="1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duration</a:t>
                </a:r>
                <a:r>
                  <a:rPr lang="it-IT" spc="-35" dirty="0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, and </a:t>
                </a:r>
                <a:r>
                  <a:rPr lang="it-IT" spc="-35" dirty="0" err="1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multiplicity</a:t>
                </a:r>
                <a:r>
                  <a:rPr lang="it-IT" spc="-35" dirty="0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  for </a:t>
                </a:r>
                <a:r>
                  <a:rPr lang="it-IT" spc="-35" dirty="0" err="1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users</a:t>
                </a:r>
                <a:r>
                  <a:rPr lang="it-IT" spc="-35" dirty="0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 </a:t>
                </a:r>
                <a:r>
                  <a:rPr lang="it-IT" spc="-35" dirty="0" err="1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request</a:t>
                </a:r>
                <a:endParaRPr lang="it-IT" spc="-35" dirty="0">
                  <a:solidFill>
                    <a:schemeClr val="accent1">
                      <a:lumMod val="75000"/>
                    </a:schemeClr>
                  </a:solidFill>
                  <a:latin typeface="Calibri"/>
                  <a:cs typeface="Calibri"/>
                  <a:sym typeface="Wingdings" panose="05000000000000000000" pitchFamily="2" charset="2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it-IT" b="1" spc="-35" dirty="0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50 </a:t>
                </a:r>
                <a:r>
                  <a:rPr lang="it-IT" b="1" spc="-35" dirty="0" err="1">
                    <a:solidFill>
                      <a:schemeClr val="accent1">
                        <a:lumMod val="75000"/>
                      </a:schemeClr>
                    </a:solidFill>
                    <a:latin typeface="Calibri"/>
                    <a:cs typeface="Calibri"/>
                    <a:sym typeface="Wingdings" panose="05000000000000000000" pitchFamily="2" charset="2"/>
                  </a:rPr>
                  <a:t>magnets</a:t>
                </a:r>
                <a:endParaRPr lang="it-IT" b="1" spc="-35" dirty="0">
                  <a:solidFill>
                    <a:schemeClr val="accent1">
                      <a:lumMod val="75000"/>
                    </a:schemeClr>
                  </a:solidFill>
                  <a:latin typeface="Calibri"/>
                  <a:cs typeface="Calibri"/>
                  <a:sym typeface="Wingdings" panose="05000000000000000000" pitchFamily="2" charset="2"/>
                </a:endParaRPr>
              </a:p>
            </p:txBody>
          </p:sp>
        </p:grpSp>
        <p:pic>
          <p:nvPicPr>
            <p:cNvPr id="32" name="Picture 4" descr="The DAFNE BTF Committe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8442" y="5050181"/>
              <a:ext cx="1194585" cy="707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uppo 10"/>
          <p:cNvGrpSpPr/>
          <p:nvPr/>
        </p:nvGrpSpPr>
        <p:grpSpPr>
          <a:xfrm>
            <a:off x="126745" y="2114096"/>
            <a:ext cx="4568117" cy="2368540"/>
            <a:chOff x="36160" y="1295401"/>
            <a:chExt cx="4568117" cy="2368540"/>
          </a:xfrm>
        </p:grpSpPr>
        <p:sp>
          <p:nvSpPr>
            <p:cNvPr id="37" name="Rettangolo arrotondato 36"/>
            <p:cNvSpPr/>
            <p:nvPr/>
          </p:nvSpPr>
          <p:spPr>
            <a:xfrm>
              <a:off x="36160" y="1295401"/>
              <a:ext cx="4568117" cy="2368540"/>
            </a:xfrm>
            <a:prstGeom prst="roundRect">
              <a:avLst>
                <a:gd name="adj" fmla="val 7588"/>
              </a:avLst>
            </a:prstGeom>
            <a:solidFill>
              <a:schemeClr val="accent6">
                <a:lumMod val="60000"/>
                <a:lumOff val="40000"/>
                <a:alpha val="88000"/>
              </a:schemeClr>
            </a:solidFill>
            <a:ln w="381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it-IT" spc="-35" dirty="0">
                <a:solidFill>
                  <a:schemeClr val="bg1"/>
                </a:solidFill>
                <a:latin typeface="Calibri"/>
                <a:cs typeface="Calibri"/>
                <a:sym typeface="Wingdings" panose="05000000000000000000" pitchFamily="2" charset="2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it-IT" spc="-35" dirty="0">
                <a:solidFill>
                  <a:schemeClr val="bg1"/>
                </a:solidFill>
                <a:latin typeface="Calibri"/>
                <a:cs typeface="Calibri"/>
                <a:sym typeface="Wingdings" panose="05000000000000000000" pitchFamily="2" charset="2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it-IT" spc="-35" dirty="0">
                <a:solidFill>
                  <a:schemeClr val="bg1"/>
                </a:solidFill>
                <a:latin typeface="Calibri"/>
                <a:cs typeface="Calibri"/>
                <a:sym typeface="Wingdings" panose="05000000000000000000" pitchFamily="2" charset="2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it-IT" spc="-35" dirty="0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Test </a:t>
              </a:r>
              <a:r>
                <a:rPr lang="it-IT" spc="-35" dirty="0" err="1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Facility</a:t>
              </a:r>
              <a:r>
                <a:rPr lang="it-IT" spc="-35" dirty="0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 for X – band RF </a:t>
              </a:r>
              <a:r>
                <a:rPr lang="it-IT" spc="-35" dirty="0" err="1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components</a:t>
              </a:r>
              <a:r>
                <a:rPr lang="it-IT" spc="-35" dirty="0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 test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it-IT" b="1" spc="-35" dirty="0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Fringe </a:t>
              </a:r>
              <a:r>
                <a:rPr lang="it-IT" b="1" spc="-35" dirty="0" err="1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Linac</a:t>
              </a:r>
              <a:r>
                <a:rPr lang="it-IT" spc="-35" dirty="0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 C band </a:t>
              </a:r>
              <a:r>
                <a:rPr lang="it-IT" spc="-35" dirty="0" err="1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gun</a:t>
              </a:r>
              <a:r>
                <a:rPr lang="it-IT" spc="-35" dirty="0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 + </a:t>
              </a:r>
              <a:r>
                <a:rPr lang="it-IT" spc="-35" dirty="0" err="1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Cband</a:t>
              </a:r>
              <a:r>
                <a:rPr lang="it-IT" spc="-35" dirty="0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 TW </a:t>
              </a:r>
              <a:r>
                <a:rPr lang="it-IT" spc="-35" dirty="0" err="1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structure</a:t>
              </a:r>
              <a:r>
                <a:rPr lang="it-IT" spc="-35" dirty="0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 </a:t>
              </a:r>
              <a:r>
                <a:rPr lang="it-IT" spc="-35" dirty="0" err="1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will</a:t>
              </a:r>
              <a:r>
                <a:rPr lang="it-IT" spc="-35" dirty="0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 be </a:t>
              </a:r>
              <a:r>
                <a:rPr lang="it-IT" spc="-35" dirty="0" err="1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installed</a:t>
              </a:r>
              <a:r>
                <a:rPr lang="it-IT" spc="-35" dirty="0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 (1 </a:t>
              </a:r>
              <a:r>
                <a:rPr lang="it-IT" spc="-35" dirty="0" err="1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year</a:t>
              </a:r>
              <a:r>
                <a:rPr lang="it-IT" spc="-35" dirty="0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)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it-IT" b="1" spc="-35" dirty="0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10 </a:t>
              </a:r>
              <a:r>
                <a:rPr lang="it-IT" b="1" spc="-35" dirty="0" err="1">
                  <a:solidFill>
                    <a:schemeClr val="bg1"/>
                  </a:solidFill>
                  <a:latin typeface="Calibri"/>
                  <a:cs typeface="Calibri"/>
                  <a:sym typeface="Wingdings" panose="05000000000000000000" pitchFamily="2" charset="2"/>
                </a:rPr>
                <a:t>magnets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38" name="Gruppo 37"/>
            <p:cNvGrpSpPr/>
            <p:nvPr/>
          </p:nvGrpSpPr>
          <p:grpSpPr>
            <a:xfrm>
              <a:off x="3451210" y="1424096"/>
              <a:ext cx="1089183" cy="959409"/>
              <a:chOff x="10511772" y="5205895"/>
              <a:chExt cx="535332" cy="469866"/>
            </a:xfrm>
          </p:grpSpPr>
          <p:sp>
            <p:nvSpPr>
              <p:cNvPr id="39" name="Rettangolo 38"/>
              <p:cNvSpPr/>
              <p:nvPr/>
            </p:nvSpPr>
            <p:spPr>
              <a:xfrm>
                <a:off x="10511772" y="5205895"/>
                <a:ext cx="510349" cy="4616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0" name="Immagine 39">
                <a:extLst>
                  <a:ext uri="{FF2B5EF4-FFF2-40B4-BE49-F238E27FC236}">
                    <a16:creationId xmlns:a16="http://schemas.microsoft.com/office/drawing/2014/main" id="{F0CE5B3E-119F-5405-6660-855D7621F1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511772" y="5205895"/>
                <a:ext cx="535332" cy="469866"/>
              </a:xfrm>
              <a:prstGeom prst="rect">
                <a:avLst/>
              </a:prstGeom>
            </p:spPr>
          </p:pic>
        </p:grpSp>
      </p:grpSp>
      <p:sp>
        <p:nvSpPr>
          <p:cNvPr id="34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35" name="Rettangolo 34"/>
          <p:cNvSpPr/>
          <p:nvPr/>
        </p:nvSpPr>
        <p:spPr>
          <a:xfrm>
            <a:off x="1337" y="6591497"/>
            <a:ext cx="2937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spc="-35" dirty="0" smtClean="0">
                <a:solidFill>
                  <a:schemeClr val="accent1"/>
                </a:solidFill>
                <a:latin typeface="Calibri"/>
                <a:cs typeface="Calibri"/>
                <a:sym typeface="Wingdings" panose="05000000000000000000" pitchFamily="2" charset="2"/>
              </a:rPr>
              <a:t>2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15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/>
        </p:nvSpPr>
        <p:spPr>
          <a:xfrm>
            <a:off x="1" y="16495"/>
            <a:ext cx="12191999" cy="710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193" y="943928"/>
            <a:ext cx="8437879" cy="568733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Frascati National </a:t>
            </a:r>
            <a:r>
              <a:rPr lang="it-IT" dirty="0" err="1">
                <a:solidFill>
                  <a:schemeClr val="bg1"/>
                </a:solidFill>
              </a:rPr>
              <a:t>Laboratories</a:t>
            </a:r>
            <a:endParaRPr lang="it-IT" dirty="0">
              <a:solidFill>
                <a:schemeClr val="bg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9019669" y="5542888"/>
            <a:ext cx="1361795" cy="1088371"/>
            <a:chOff x="7799294" y="2402541"/>
            <a:chExt cx="1837765" cy="1452283"/>
          </a:xfrm>
        </p:grpSpPr>
        <p:sp>
          <p:nvSpPr>
            <p:cNvPr id="5" name="Rettangolo 4"/>
            <p:cNvSpPr/>
            <p:nvPr/>
          </p:nvSpPr>
          <p:spPr>
            <a:xfrm>
              <a:off x="7799294" y="2402541"/>
              <a:ext cx="1837765" cy="145228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6" name="Picture 2" descr="https://www.lnf.infn.it/logo/logo_infn_lnf_2_esteso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5704" y="2531689"/>
              <a:ext cx="1744943" cy="12700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Gruppo 11"/>
          <p:cNvGrpSpPr/>
          <p:nvPr/>
        </p:nvGrpSpPr>
        <p:grpSpPr>
          <a:xfrm>
            <a:off x="2234465" y="1704792"/>
            <a:ext cx="7723070" cy="2082801"/>
            <a:chOff x="2248209" y="185686"/>
            <a:chExt cx="7723070" cy="2082801"/>
          </a:xfrm>
        </p:grpSpPr>
        <p:sp>
          <p:nvSpPr>
            <p:cNvPr id="23" name="Rettangolo arrotondato 22"/>
            <p:cNvSpPr/>
            <p:nvPr/>
          </p:nvSpPr>
          <p:spPr>
            <a:xfrm>
              <a:off x="2248209" y="185686"/>
              <a:ext cx="7723070" cy="2082801"/>
            </a:xfrm>
            <a:prstGeom prst="roundRect">
              <a:avLst>
                <a:gd name="adj" fmla="val 7588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38100">
              <a:solidFill>
                <a:srgbClr val="353A7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it-IT" dirty="0">
                <a:solidFill>
                  <a:srgbClr val="353A7B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it-IT" dirty="0">
                <a:solidFill>
                  <a:srgbClr val="353A7B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it-IT" dirty="0">
                <a:solidFill>
                  <a:srgbClr val="353A7B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it-IT" dirty="0">
                <a:solidFill>
                  <a:srgbClr val="353A7B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t-IT" dirty="0">
                  <a:solidFill>
                    <a:srgbClr val="353A7B"/>
                  </a:solidFill>
                </a:rPr>
                <a:t>X - band </a:t>
              </a:r>
              <a:r>
                <a:rPr lang="it-IT" dirty="0" err="1">
                  <a:solidFill>
                    <a:srgbClr val="353A7B"/>
                  </a:solidFill>
                </a:rPr>
                <a:t>linac</a:t>
              </a:r>
              <a:r>
                <a:rPr lang="it-IT" dirty="0">
                  <a:solidFill>
                    <a:srgbClr val="353A7B"/>
                  </a:solidFill>
                </a:rPr>
                <a:t> + Plasma </a:t>
              </a:r>
              <a:r>
                <a:rPr lang="it-IT" dirty="0" err="1">
                  <a:solidFill>
                    <a:srgbClr val="353A7B"/>
                  </a:solidFill>
                </a:rPr>
                <a:t>acceleration</a:t>
              </a:r>
              <a:r>
                <a:rPr lang="it-IT" dirty="0">
                  <a:solidFill>
                    <a:srgbClr val="353A7B"/>
                  </a:solidFill>
                </a:rPr>
                <a:t> of e- up to 1,2 </a:t>
              </a:r>
              <a:r>
                <a:rPr lang="it-IT" dirty="0" err="1">
                  <a:solidFill>
                    <a:srgbClr val="353A7B"/>
                  </a:solidFill>
                </a:rPr>
                <a:t>GeV</a:t>
              </a:r>
              <a:r>
                <a:rPr lang="it-IT" dirty="0">
                  <a:solidFill>
                    <a:srgbClr val="353A7B"/>
                  </a:solidFill>
                </a:rPr>
                <a:t>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t-IT" dirty="0">
                  <a:solidFill>
                    <a:srgbClr val="353A7B"/>
                  </a:solidFill>
                </a:rPr>
                <a:t>Soft X </a:t>
              </a:r>
              <a:r>
                <a:rPr lang="it-IT" dirty="0" err="1">
                  <a:solidFill>
                    <a:srgbClr val="353A7B"/>
                  </a:solidFill>
                </a:rPr>
                <a:t>ray</a:t>
              </a:r>
              <a:r>
                <a:rPr lang="it-IT" dirty="0">
                  <a:solidFill>
                    <a:srgbClr val="353A7B"/>
                  </a:solidFill>
                </a:rPr>
                <a:t> FEL </a:t>
              </a:r>
              <a:r>
                <a:rPr lang="it-IT" dirty="0" err="1">
                  <a:solidFill>
                    <a:srgbClr val="353A7B"/>
                  </a:solidFill>
                </a:rPr>
                <a:t>driven</a:t>
              </a:r>
              <a:r>
                <a:rPr lang="it-IT" dirty="0">
                  <a:solidFill>
                    <a:srgbClr val="353A7B"/>
                  </a:solidFill>
                </a:rPr>
                <a:t> by the </a:t>
              </a:r>
              <a:r>
                <a:rPr lang="it-IT" dirty="0" err="1">
                  <a:solidFill>
                    <a:srgbClr val="353A7B"/>
                  </a:solidFill>
                </a:rPr>
                <a:t>linac</a:t>
              </a:r>
              <a:endParaRPr lang="it-IT" dirty="0">
                <a:solidFill>
                  <a:srgbClr val="353A7B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t-IT" b="1" dirty="0">
                  <a:solidFill>
                    <a:srgbClr val="353A7B"/>
                  </a:solidFill>
                </a:rPr>
                <a:t>80 </a:t>
              </a:r>
              <a:r>
                <a:rPr lang="it-IT" b="1" dirty="0" err="1">
                  <a:solidFill>
                    <a:srgbClr val="353A7B"/>
                  </a:solidFill>
                </a:rPr>
                <a:t>magnets</a:t>
              </a:r>
              <a:endParaRPr lang="en-US" b="1" dirty="0">
                <a:solidFill>
                  <a:srgbClr val="353A7B"/>
                </a:solidFill>
              </a:endParaRPr>
            </a:p>
          </p:txBody>
        </p:sp>
        <p:pic>
          <p:nvPicPr>
            <p:cNvPr id="33" name="Picture 8" descr="https://nebula.wsimg.com/8f26b8fb1cebecb06e78ce4e13b5dc56?AccessKeyId=CA751429807A41AB8A5E&amp;disposition=0&amp;alloworigin=1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205"/>
            <a:stretch/>
          </p:blipFill>
          <p:spPr bwMode="auto">
            <a:xfrm>
              <a:off x="7286044" y="243815"/>
              <a:ext cx="2505561" cy="11338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14" name="Rettangolo 13"/>
          <p:cNvSpPr/>
          <p:nvPr/>
        </p:nvSpPr>
        <p:spPr>
          <a:xfrm>
            <a:off x="1337" y="6591497"/>
            <a:ext cx="2937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>
                <a:solidFill>
                  <a:schemeClr val="accent1"/>
                </a:solidFill>
              </a:rPr>
              <a:t>3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51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1" y="16495"/>
            <a:ext cx="12191999" cy="710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>
                <a:solidFill>
                  <a:schemeClr val="bg1"/>
                </a:solidFill>
              </a:rPr>
              <a:t>LNF Magnetic Measurements Background and Upgrade</a:t>
            </a:r>
          </a:p>
        </p:txBody>
      </p:sp>
      <p:sp>
        <p:nvSpPr>
          <p:cNvPr id="4" name="Rettangolo 3"/>
          <p:cNvSpPr/>
          <p:nvPr/>
        </p:nvSpPr>
        <p:spPr>
          <a:xfrm>
            <a:off x="142444" y="1037122"/>
            <a:ext cx="1175394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From early 1990s  the Magnetic Measurement Lab performed deep magnetic characterization for various projects including the DAΦNE collider, the Beam Test Facility and the SPARC_LAB linear accelerator of LNF, CNAO.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Equipment included a Hall probe Bench (Digital movement system of </a:t>
            </a:r>
            <a:r>
              <a:rPr lang="en-US" dirty="0" err="1"/>
              <a:t>Microcontrole</a:t>
            </a:r>
            <a:r>
              <a:rPr lang="en-US" dirty="0"/>
              <a:t> + Group 3 Hall probe), Rotating coil Multipole Measurement System "Model 692" (DANFYSIK) and a NMR (</a:t>
            </a:r>
            <a:r>
              <a:rPr lang="en-US" dirty="0" err="1"/>
              <a:t>Metrolab</a:t>
            </a:r>
            <a:r>
              <a:rPr lang="en-US" dirty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2010 to 2016 there was a “freezing” of lab measurement lab due to facilities run and no request of new measurement from internal and external users. The activities of the group was oriented towards the power supplies maintenance</a:t>
            </a:r>
            <a:endParaRPr lang="en-US" sz="4400" dirty="0">
              <a:solidFill>
                <a:schemeClr val="accent3">
                  <a:lumMod val="50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154714"/>
            <a:ext cx="4489189" cy="312245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86" y="3177611"/>
            <a:ext cx="4152273" cy="3076659"/>
          </a:xfrm>
          <a:prstGeom prst="rect">
            <a:avLst/>
          </a:prstGeom>
        </p:spPr>
      </p:pic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1337" y="6591497"/>
            <a:ext cx="2937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spc="-35" dirty="0">
                <a:solidFill>
                  <a:schemeClr val="accent1"/>
                </a:solidFill>
                <a:latin typeface="Calibri"/>
                <a:cs typeface="Calibri"/>
                <a:sym typeface="Wingdings" panose="05000000000000000000" pitchFamily="2" charset="2"/>
              </a:rPr>
              <a:t>4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77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tangolo 23"/>
          <p:cNvSpPr/>
          <p:nvPr/>
        </p:nvSpPr>
        <p:spPr>
          <a:xfrm>
            <a:off x="1" y="16495"/>
            <a:ext cx="12191999" cy="710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Z" dirty="0">
                <a:solidFill>
                  <a:schemeClr val="bg1"/>
                </a:solidFill>
              </a:rPr>
              <a:t>Magnetic Measurements Upgrade Pillars</a:t>
            </a:r>
          </a:p>
        </p:txBody>
      </p:sp>
      <p:sp>
        <p:nvSpPr>
          <p:cNvPr id="4" name="Rettangolo 3"/>
          <p:cNvSpPr/>
          <p:nvPr/>
        </p:nvSpPr>
        <p:spPr>
          <a:xfrm>
            <a:off x="142445" y="766765"/>
            <a:ext cx="12049556" cy="140038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From 2016  LNF facilities required several magnets upgrades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The instrumentation was old and needed a deep revamping to face new projects and to keep the laboratory up to date with current technologies in the magnetic measurement scenario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The </a:t>
            </a:r>
            <a:r>
              <a:rPr lang="en-US" sz="1700" dirty="0" err="1"/>
              <a:t>EuPRAXIA</a:t>
            </a:r>
            <a:r>
              <a:rPr lang="en-US" sz="1700" dirty="0"/>
              <a:t> magnets requirements have been almost defined. A Magnetic Measurement Lab will be crucial for their validation after the FAT.</a:t>
            </a:r>
          </a:p>
        </p:txBody>
      </p:sp>
      <p:grpSp>
        <p:nvGrpSpPr>
          <p:cNvPr id="20" name="Gruppo 19"/>
          <p:cNvGrpSpPr/>
          <p:nvPr/>
        </p:nvGrpSpPr>
        <p:grpSpPr>
          <a:xfrm>
            <a:off x="251161" y="2206456"/>
            <a:ext cx="4371639" cy="4194344"/>
            <a:chOff x="545801" y="2411874"/>
            <a:chExt cx="5160518" cy="3667085"/>
          </a:xfrm>
        </p:grpSpPr>
        <p:sp>
          <p:nvSpPr>
            <p:cNvPr id="16" name="Rettangolo arrotondato 15"/>
            <p:cNvSpPr/>
            <p:nvPr/>
          </p:nvSpPr>
          <p:spPr>
            <a:xfrm>
              <a:off x="545801" y="2411874"/>
              <a:ext cx="5160518" cy="3667085"/>
            </a:xfrm>
            <a:prstGeom prst="roundRect">
              <a:avLst>
                <a:gd name="adj" fmla="val 7588"/>
              </a:avLst>
            </a:prstGeom>
            <a:solidFill>
              <a:srgbClr val="D9DAC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en-US" spc="-35" dirty="0">
                <a:solidFill>
                  <a:schemeClr val="bg1"/>
                </a:solidFill>
                <a:latin typeface="Calibri"/>
                <a:cs typeface="Calibri"/>
                <a:sym typeface="Wingdings" panose="05000000000000000000" pitchFamily="2" charset="2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en-US" spc="-35" dirty="0">
                <a:solidFill>
                  <a:schemeClr val="bg1"/>
                </a:solidFill>
                <a:latin typeface="Calibri"/>
                <a:cs typeface="Calibri"/>
                <a:sym typeface="Wingdings" panose="05000000000000000000" pitchFamily="2" charset="2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en-US" spc="-35" dirty="0">
                <a:solidFill>
                  <a:schemeClr val="bg1"/>
                </a:solidFill>
                <a:latin typeface="Calibri"/>
                <a:cs typeface="Calibri"/>
                <a:sym typeface="Wingdings" panose="05000000000000000000" pitchFamily="2" charset="2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en-US" spc="-35" dirty="0">
                <a:solidFill>
                  <a:schemeClr val="bg1"/>
                </a:solidFill>
                <a:latin typeface="Calibri"/>
                <a:cs typeface="Calibri"/>
                <a:sym typeface="Wingdings" panose="05000000000000000000" pitchFamily="2" charset="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700" dirty="0">
                  <a:solidFill>
                    <a:schemeClr val="tx1"/>
                  </a:solidFill>
                  <a:sym typeface="Wingdings" panose="05000000000000000000" pitchFamily="2" charset="2"/>
                </a:rPr>
                <a:t>Project, supported by “</a:t>
              </a:r>
              <a:r>
                <a:rPr lang="en-US" sz="1700" dirty="0" err="1">
                  <a:solidFill>
                    <a:schemeClr val="tx1"/>
                  </a:solidFill>
                  <a:sym typeface="Wingdings" panose="05000000000000000000" pitchFamily="2" charset="2"/>
                </a:rPr>
                <a:t>Regione</a:t>
              </a:r>
              <a:r>
                <a:rPr lang="en-US" sz="1700" dirty="0">
                  <a:solidFill>
                    <a:schemeClr val="tx1"/>
                  </a:solidFill>
                  <a:sym typeface="Wingdings" panose="05000000000000000000" pitchFamily="2" charset="2"/>
                </a:rPr>
                <a:t> Lazio” (Regional funds)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700" dirty="0">
                  <a:solidFill>
                    <a:schemeClr val="tx1"/>
                  </a:solidFill>
                  <a:sym typeface="Wingdings" panose="05000000000000000000" pitchFamily="2" charset="2"/>
                </a:rPr>
                <a:t>Magnetic measurements laboratory as part of an open </a:t>
              </a:r>
              <a:r>
                <a:rPr lang="en-US" sz="1700" b="1" dirty="0">
                  <a:solidFill>
                    <a:schemeClr val="tx1"/>
                  </a:solidFill>
                  <a:sym typeface="Wingdings" panose="05000000000000000000" pitchFamily="2" charset="2"/>
                </a:rPr>
                <a:t>research infrastructure aimed to support industries </a:t>
              </a:r>
              <a:r>
                <a:rPr lang="en-US" sz="1700" dirty="0">
                  <a:solidFill>
                    <a:schemeClr val="tx1"/>
                  </a:solidFill>
                  <a:sym typeface="Wingdings" panose="05000000000000000000" pitchFamily="2" charset="2"/>
                </a:rPr>
                <a:t>and the scientific community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700" dirty="0">
                  <a:solidFill>
                    <a:schemeClr val="tx1"/>
                  </a:solidFill>
                  <a:sym typeface="Wingdings" panose="05000000000000000000" pitchFamily="2" charset="2"/>
                </a:rPr>
                <a:t>Rotating coil system  (prototype with CERN)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700" dirty="0">
                  <a:solidFill>
                    <a:schemeClr val="tx1"/>
                  </a:solidFill>
                  <a:sym typeface="Wingdings" panose="05000000000000000000" pitchFamily="2" charset="2"/>
                </a:rPr>
                <a:t>Single Stretched Wire (purchased from ESRF)</a:t>
              </a:r>
            </a:p>
          </p:txBody>
        </p:sp>
        <p:pic>
          <p:nvPicPr>
            <p:cNvPr id="3" name="Immagin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2703" y="2496483"/>
              <a:ext cx="4394749" cy="1045863"/>
            </a:xfrm>
            <a:prstGeom prst="rect">
              <a:avLst/>
            </a:prstGeom>
          </p:spPr>
        </p:pic>
      </p:grpSp>
      <p:grpSp>
        <p:nvGrpSpPr>
          <p:cNvPr id="21" name="Gruppo 20"/>
          <p:cNvGrpSpPr/>
          <p:nvPr/>
        </p:nvGrpSpPr>
        <p:grpSpPr>
          <a:xfrm>
            <a:off x="4851400" y="2206456"/>
            <a:ext cx="6832599" cy="4194344"/>
            <a:chOff x="4963160" y="2067560"/>
            <a:chExt cx="6832599" cy="4298863"/>
          </a:xfrm>
        </p:grpSpPr>
        <p:sp>
          <p:nvSpPr>
            <p:cNvPr id="22" name="Rettangolo arrotondato 21"/>
            <p:cNvSpPr/>
            <p:nvPr/>
          </p:nvSpPr>
          <p:spPr>
            <a:xfrm>
              <a:off x="4963160" y="2067560"/>
              <a:ext cx="6832599" cy="4298863"/>
            </a:xfrm>
            <a:prstGeom prst="roundRect">
              <a:avLst>
                <a:gd name="adj" fmla="val 7588"/>
              </a:avLst>
            </a:prstGeom>
            <a:solidFill>
              <a:schemeClr val="accent3">
                <a:lumMod val="40000"/>
                <a:lumOff val="60000"/>
              </a:schemeClr>
            </a:solidFill>
            <a:ln w="28575">
              <a:solidFill>
                <a:srgbClr val="473D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en-US" spc="-35" dirty="0">
                <a:solidFill>
                  <a:schemeClr val="bg1"/>
                </a:solidFill>
                <a:latin typeface="Calibri"/>
                <a:cs typeface="Calibri"/>
                <a:sym typeface="Wingdings" panose="05000000000000000000" pitchFamily="2" charset="2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en-US" spc="-35" dirty="0">
                <a:solidFill>
                  <a:schemeClr val="bg1"/>
                </a:solidFill>
                <a:latin typeface="Calibri"/>
                <a:cs typeface="Calibri"/>
                <a:sym typeface="Wingdings" panose="05000000000000000000" pitchFamily="2" charset="2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en-US" spc="-35" dirty="0">
                <a:solidFill>
                  <a:schemeClr val="bg1"/>
                </a:solidFill>
                <a:latin typeface="Calibri"/>
                <a:cs typeface="Calibri"/>
                <a:sym typeface="Wingdings" panose="05000000000000000000" pitchFamily="2" charset="2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en-US" spc="-35" dirty="0">
                <a:solidFill>
                  <a:schemeClr val="bg1"/>
                </a:solidFill>
                <a:latin typeface="Calibri"/>
                <a:cs typeface="Calibri"/>
                <a:sym typeface="Wingdings" panose="05000000000000000000" pitchFamily="2" charset="2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en-US" spc="-35" dirty="0">
                <a:solidFill>
                  <a:schemeClr val="tx1"/>
                </a:solidFill>
                <a:latin typeface="Calibri"/>
                <a:cs typeface="Calibri"/>
                <a:sym typeface="Wingdings" panose="05000000000000000000" pitchFamily="2" charset="2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en-US" spc="-35" dirty="0">
                <a:solidFill>
                  <a:schemeClr val="tx1"/>
                </a:solidFill>
                <a:latin typeface="Calibri"/>
                <a:cs typeface="Calibri"/>
                <a:sym typeface="Wingdings" panose="05000000000000000000" pitchFamily="2" charset="2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en-US" spc="-35" dirty="0">
                <a:solidFill>
                  <a:schemeClr val="tx1"/>
                </a:solidFill>
                <a:latin typeface="Calibri"/>
                <a:cs typeface="Calibri"/>
                <a:sym typeface="Wingdings" panose="05000000000000000000" pitchFamily="2" charset="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700" dirty="0">
                  <a:solidFill>
                    <a:schemeClr val="tx1"/>
                  </a:solidFill>
                  <a:sym typeface="Wingdings" panose="05000000000000000000" pitchFamily="2" charset="2"/>
                </a:rPr>
                <a:t>Goal: create a distributed infrastructure for applied superconductivity)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700" dirty="0">
                  <a:solidFill>
                    <a:schemeClr val="tx1"/>
                  </a:solidFill>
                  <a:sym typeface="Wingdings" panose="05000000000000000000" pitchFamily="2" charset="2"/>
                </a:rPr>
                <a:t>INFN-LNF pole is in charge to provide magnetic measurement to test superconducting coils and magnets at </a:t>
              </a:r>
              <a:r>
                <a:rPr lang="en-US" sz="1700" b="1" dirty="0">
                  <a:solidFill>
                    <a:schemeClr val="tx1"/>
                  </a:solidFill>
                  <a:sym typeface="Wingdings" panose="05000000000000000000" pitchFamily="2" charset="2"/>
                </a:rPr>
                <a:t>room temperature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700" dirty="0">
                  <a:solidFill>
                    <a:schemeClr val="tx1"/>
                  </a:solidFill>
                  <a:sym typeface="Wingdings" panose="05000000000000000000" pitchFamily="2" charset="2"/>
                </a:rPr>
                <a:t>3D hall probe mole system,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700" dirty="0">
                  <a:solidFill>
                    <a:schemeClr val="tx1"/>
                  </a:solidFill>
                  <a:sym typeface="Wingdings" panose="05000000000000000000" pitchFamily="2" charset="2"/>
                </a:rPr>
                <a:t>Pulsed wire bench,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700" dirty="0">
                  <a:solidFill>
                    <a:schemeClr val="tx1"/>
                  </a:solidFill>
                  <a:sym typeface="Wingdings" panose="05000000000000000000" pitchFamily="2" charset="2"/>
                </a:rPr>
                <a:t> DC power converters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700" dirty="0">
                  <a:solidFill>
                    <a:schemeClr val="tx1"/>
                  </a:solidFill>
                  <a:sym typeface="Wingdings" panose="05000000000000000000" pitchFamily="2" charset="2"/>
                </a:rPr>
                <a:t>Probe calibration system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700" dirty="0">
                  <a:solidFill>
                    <a:schemeClr val="tx1"/>
                  </a:solidFill>
                  <a:sym typeface="Wingdings" panose="05000000000000000000" pitchFamily="2" charset="2"/>
                </a:rPr>
                <a:t>New the linear stages of the current Hall probe bench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700" dirty="0">
                  <a:solidFill>
                    <a:schemeClr val="tx1"/>
                  </a:solidFill>
                  <a:sym typeface="Wingdings" panose="05000000000000000000" pitchFamily="2" charset="2"/>
                </a:rPr>
                <a:t>Mezzanine to gain and optimize the space inside the lab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en-US" b="1" spc="-35" dirty="0">
                <a:solidFill>
                  <a:schemeClr val="tx1"/>
                </a:solidFill>
                <a:latin typeface="Calibri"/>
                <a:cs typeface="Calibri"/>
                <a:sym typeface="Wingdings" panose="05000000000000000000" pitchFamily="2" charset="2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endParaRPr lang="en-US" spc="-35" dirty="0">
                <a:solidFill>
                  <a:schemeClr val="bg1"/>
                </a:solidFill>
                <a:latin typeface="Calibri"/>
                <a:cs typeface="Calibri"/>
                <a:sym typeface="Wingdings" panose="05000000000000000000" pitchFamily="2" charset="2"/>
              </a:endParaRPr>
            </a:p>
          </p:txBody>
        </p:sp>
        <p:pic>
          <p:nvPicPr>
            <p:cNvPr id="1028" name="Picture 4" descr="PNRR - IRIS · Agenda (Indico)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6600" y="2112268"/>
              <a:ext cx="1525717" cy="13350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1337" y="6591497"/>
            <a:ext cx="2937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>
                <a:solidFill>
                  <a:schemeClr val="accent1"/>
                </a:solidFill>
              </a:rPr>
              <a:t>5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67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ttangolo 33"/>
          <p:cNvSpPr/>
          <p:nvPr/>
        </p:nvSpPr>
        <p:spPr>
          <a:xfrm>
            <a:off x="1" y="16495"/>
            <a:ext cx="12191999" cy="710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" y="111639"/>
            <a:ext cx="12192000" cy="590931"/>
          </a:xfrm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LNF </a:t>
            </a:r>
            <a:r>
              <a:rPr lang="it-IT" dirty="0" err="1">
                <a:solidFill>
                  <a:schemeClr val="bg1"/>
                </a:solidFill>
              </a:rPr>
              <a:t>Magnetic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Measurements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Facility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14" name="Immagine 13" descr="Immagine che contiene cielo, aria aperta, edificio, apparecchio&#10;&#10;Descrizione generata automaticamente">
            <a:extLst>
              <a:ext uri="{FF2B5EF4-FFF2-40B4-BE49-F238E27FC236}">
                <a16:creationId xmlns:a16="http://schemas.microsoft.com/office/drawing/2014/main" id="{42E5F921-C4D8-C30F-C4EA-C90C05902D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61" y="939208"/>
            <a:ext cx="2137738" cy="2703697"/>
          </a:xfrm>
          <a:prstGeom prst="rect">
            <a:avLst/>
          </a:prstGeom>
        </p:spPr>
      </p:pic>
      <p:pic>
        <p:nvPicPr>
          <p:cNvPr id="15" name="Immagine 14" descr="Immagine che contiene interno, soffitto, pavimento, arredo&#10;&#10;Descrizione generata automaticamente">
            <a:extLst>
              <a:ext uri="{FF2B5EF4-FFF2-40B4-BE49-F238E27FC236}">
                <a16:creationId xmlns:a16="http://schemas.microsoft.com/office/drawing/2014/main" id="{E886319C-FAE8-2421-7DAA-EE70538A94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195" y="939208"/>
            <a:ext cx="2255576" cy="2710356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56E73D97-6313-2FD3-B61E-D5C21CEE45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292" b="25246"/>
          <a:stretch/>
        </p:blipFill>
        <p:spPr>
          <a:xfrm>
            <a:off x="4480345" y="5273039"/>
            <a:ext cx="5613829" cy="1341329"/>
          </a:xfrm>
          <a:prstGeom prst="rect">
            <a:avLst/>
          </a:prstGeom>
        </p:spPr>
      </p:pic>
      <p:sp>
        <p:nvSpPr>
          <p:cNvPr id="25" name="Rettangolo 24"/>
          <p:cNvSpPr/>
          <p:nvPr/>
        </p:nvSpPr>
        <p:spPr>
          <a:xfrm>
            <a:off x="7797702" y="2464555"/>
            <a:ext cx="42587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spc="-35" dirty="0">
              <a:solidFill>
                <a:schemeClr val="accent1">
                  <a:lumMod val="75000"/>
                </a:schemeClr>
              </a:solidFill>
              <a:latin typeface="Calibri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spc="-35" dirty="0">
              <a:solidFill>
                <a:schemeClr val="accent1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28" name="Rettangolo arrotondato 27"/>
          <p:cNvSpPr/>
          <p:nvPr/>
        </p:nvSpPr>
        <p:spPr>
          <a:xfrm>
            <a:off x="5252720" y="894079"/>
            <a:ext cx="6734482" cy="1996441"/>
          </a:xfrm>
          <a:prstGeom prst="roundRect">
            <a:avLst>
              <a:gd name="adj" fmla="val 7588"/>
            </a:avLst>
          </a:prstGeom>
          <a:solidFill>
            <a:schemeClr val="accent6">
              <a:lumMod val="60000"/>
              <a:lumOff val="40000"/>
              <a:alpha val="14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spc="-35" dirty="0">
                <a:solidFill>
                  <a:schemeClr val="tx1"/>
                </a:solidFill>
                <a:latin typeface="+mj-lt"/>
                <a:cs typeface="Calibri"/>
                <a:sym typeface="Wingdings" panose="05000000000000000000" pitchFamily="2" charset="2"/>
              </a:rPr>
              <a:t>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1"/>
                </a:solidFill>
                <a:sym typeface="Wingdings" panose="05000000000000000000" pitchFamily="2" charset="2"/>
              </a:rPr>
              <a:t>20x10 m hall footprint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1"/>
                </a:solidFill>
                <a:sym typeface="Wingdings" panose="05000000000000000000" pitchFamily="2" charset="2"/>
              </a:rPr>
              <a:t>20 T  crane able to lift loads up to 5,5 m from the 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1"/>
                </a:solidFill>
                <a:sym typeface="Wingdings" panose="05000000000000000000" pitchFamily="2" charset="2"/>
              </a:rPr>
              <a:t>Dedicated Dry cooler. Secondary circuit able to deliver up 60 l/min demineralized water flow at a maximum pressure of 8 bar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1"/>
                </a:solidFill>
                <a:sym typeface="Wingdings" panose="05000000000000000000" pitchFamily="2" charset="2"/>
              </a:rPr>
              <a:t>Maximum electric power available 430 kVA.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1"/>
                </a:solidFill>
                <a:sym typeface="Wingdings" panose="05000000000000000000" pitchFamily="2" charset="2"/>
              </a:rPr>
              <a:t>Mezzanine design finalized, building will start since early 2025.</a:t>
            </a:r>
          </a:p>
        </p:txBody>
      </p:sp>
      <p:sp>
        <p:nvSpPr>
          <p:cNvPr id="32" name="Rettangolo arrotondato 31"/>
          <p:cNvSpPr/>
          <p:nvPr/>
        </p:nvSpPr>
        <p:spPr>
          <a:xfrm>
            <a:off x="5252719" y="3328516"/>
            <a:ext cx="2083853" cy="1375564"/>
          </a:xfrm>
          <a:prstGeom prst="roundRect">
            <a:avLst>
              <a:gd name="adj" fmla="val 7588"/>
            </a:avLst>
          </a:prstGeom>
          <a:solidFill>
            <a:srgbClr val="D8AB68">
              <a:alpha val="14000"/>
            </a:srgbClr>
          </a:solidFill>
          <a:ln w="38100">
            <a:solidFill>
              <a:srgbClr val="FCAF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JM" u="sng" spc="-35" dirty="0">
                <a:solidFill>
                  <a:schemeClr val="accent1">
                    <a:lumMod val="75000"/>
                  </a:schemeClr>
                </a:solidFill>
                <a:latin typeface="+mj-lt"/>
                <a:cs typeface="Calibri"/>
              </a:rPr>
              <a:t>STAFF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JM" spc="-35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2 Technologists </a:t>
            </a:r>
            <a:endParaRPr lang="en-JM" spc="-35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Calibri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JM" spc="-35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1 Post doc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JM" spc="-35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6 technicians</a:t>
            </a:r>
          </a:p>
        </p:txBody>
      </p:sp>
      <p:sp>
        <p:nvSpPr>
          <p:cNvPr id="33" name="Rettangolo arrotondato 32"/>
          <p:cNvSpPr/>
          <p:nvPr/>
        </p:nvSpPr>
        <p:spPr>
          <a:xfrm>
            <a:off x="7462520" y="3012450"/>
            <a:ext cx="4467957" cy="2218591"/>
          </a:xfrm>
          <a:prstGeom prst="roundRect">
            <a:avLst>
              <a:gd name="adj" fmla="val 7588"/>
            </a:avLst>
          </a:prstGeom>
          <a:solidFill>
            <a:schemeClr val="accent5">
              <a:lumMod val="20000"/>
              <a:lumOff val="80000"/>
              <a:alpha val="14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AU" u="sng" spc="-35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Calibri" panose="020F0502020204030204" pitchFamily="34" charset="0"/>
              </a:rPr>
              <a:t>SERVICES </a:t>
            </a:r>
            <a:endParaRPr lang="en-AU" u="sng" spc="-35" dirty="0">
              <a:solidFill>
                <a:schemeClr val="accent1">
                  <a:lumMod val="75000"/>
                </a:schemeClr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AU" spc="-35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Room temperature magnet design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AU" spc="-35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Support for CAD design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AU" spc="-35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Procurement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AU" spc="-35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Magnetic Measurements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AU" spc="-35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Test of PS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AU" spc="-35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PS and Magnets Maintenance &amp; Repair</a:t>
            </a:r>
            <a:endParaRPr lang="en-AU" spc="-35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Calibri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AU" spc="-35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Spare</a:t>
            </a:r>
          </a:p>
        </p:txBody>
      </p:sp>
      <p:pic>
        <p:nvPicPr>
          <p:cNvPr id="35" name="Immagine 34" descr="Immagine che contiene interno, pavimento, Pavimentazione, muro&#10;&#10;Descrizione generata automaticamente">
            <a:extLst>
              <a:ext uri="{FF2B5EF4-FFF2-40B4-BE49-F238E27FC236}">
                <a16:creationId xmlns:a16="http://schemas.microsoft.com/office/drawing/2014/main" id="{61D06172-EEC1-6F2D-E08F-18162251D8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16" y="4098730"/>
            <a:ext cx="3355611" cy="2510033"/>
          </a:xfrm>
          <a:prstGeom prst="rect">
            <a:avLst/>
          </a:prstGeom>
        </p:spPr>
      </p:pic>
      <p:pic>
        <p:nvPicPr>
          <p:cNvPr id="36" name="Picture 4" descr="PNRR - IRIS · Agenda (Indico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944" y="4098730"/>
            <a:ext cx="634039" cy="55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17" name="Rettangolo 16"/>
          <p:cNvSpPr/>
          <p:nvPr/>
        </p:nvSpPr>
        <p:spPr>
          <a:xfrm>
            <a:off x="1337" y="6591497"/>
            <a:ext cx="2937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spc="-35" dirty="0">
                <a:solidFill>
                  <a:schemeClr val="accent1"/>
                </a:solidFill>
                <a:latin typeface="Calibri"/>
                <a:cs typeface="Calibri"/>
                <a:sym typeface="Wingdings" panose="05000000000000000000" pitchFamily="2" charset="2"/>
              </a:rPr>
              <a:t>6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84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bg1"/>
                </a:solidFill>
              </a:rPr>
              <a:t>Equipment - Hall probe Bench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3091DE96-E092-4611-4D57-067DB4F0CFEF}"/>
              </a:ext>
            </a:extLst>
          </p:cNvPr>
          <p:cNvSpPr txBox="1"/>
          <p:nvPr/>
        </p:nvSpPr>
        <p:spPr>
          <a:xfrm>
            <a:off x="4424787" y="3397843"/>
            <a:ext cx="377035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A high precision instrument for field mapping by moving the Hall probe along six axes (the 3 Cartesian axes and the 3 pitch, roll, yaw angles)</a:t>
            </a:r>
          </a:p>
          <a:p>
            <a:pPr marL="342900" indent="-342900" algn="just">
              <a:buFontTx/>
              <a:buChar char="-"/>
            </a:pPr>
            <a:r>
              <a:rPr lang="en-US" sz="1600" dirty="0"/>
              <a:t>3-meter-long granite bench (x-axis on a compressed air system)</a:t>
            </a:r>
          </a:p>
          <a:p>
            <a:pPr marL="342900" indent="-342900" algn="just">
              <a:buFontTx/>
              <a:buChar char="-"/>
            </a:pPr>
            <a:r>
              <a:rPr lang="en-US" sz="1600" dirty="0"/>
              <a:t>Several aluminum Hall probe holders have been designed internally by LNF staff with 30 and 25 mm outer diameter. </a:t>
            </a:r>
          </a:p>
          <a:p>
            <a:pPr marL="342900" indent="-342900" algn="just">
              <a:buFontTx/>
              <a:buChar char="-"/>
            </a:pPr>
            <a:r>
              <a:rPr lang="en-US" sz="1600" dirty="0"/>
              <a:t>Motion Control unit </a:t>
            </a:r>
            <a:r>
              <a:rPr lang="en-US" sz="1600" dirty="0" err="1"/>
              <a:t>NewPort</a:t>
            </a:r>
            <a:r>
              <a:rPr lang="en-US" sz="1600" dirty="0"/>
              <a:t> XPS </a:t>
            </a:r>
          </a:p>
          <a:p>
            <a:pPr marL="342900" indent="-342900" algn="just">
              <a:buFontTx/>
              <a:buChar char="-"/>
            </a:pPr>
            <a:r>
              <a:rPr lang="en-US" sz="1600" dirty="0"/>
              <a:t>DAQ with NI boards and </a:t>
            </a:r>
            <a:r>
              <a:rPr lang="en-US" sz="1600" dirty="0" err="1"/>
              <a:t>LabvView</a:t>
            </a:r>
            <a:r>
              <a:rPr lang="en-US" sz="1600" dirty="0"/>
              <a:t> dedicated VIs</a:t>
            </a:r>
          </a:p>
        </p:txBody>
      </p:sp>
      <p:pic>
        <p:nvPicPr>
          <p:cNvPr id="22" name="Picture 4" descr="PNRR - IRIS · Agenda (Indico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8703" y="5909767"/>
            <a:ext cx="1003299" cy="87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tangolo 3"/>
          <p:cNvSpPr/>
          <p:nvPr/>
        </p:nvSpPr>
        <p:spPr>
          <a:xfrm>
            <a:off x="8432783" y="3315960"/>
            <a:ext cx="33951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u="sng" dirty="0"/>
              <a:t>UPGRADES</a:t>
            </a:r>
          </a:p>
          <a:p>
            <a:pPr marL="342900" indent="-342900" algn="just">
              <a:buFontTx/>
              <a:buChar char="-"/>
            </a:pPr>
            <a:r>
              <a:rPr lang="en-US" dirty="0"/>
              <a:t>replacing the motorized linear and rotational stages </a:t>
            </a:r>
          </a:p>
          <a:p>
            <a:pPr marL="342900" indent="-342900" algn="just">
              <a:buFontTx/>
              <a:buChar char="-"/>
            </a:pPr>
            <a:r>
              <a:rPr lang="en-US" dirty="0"/>
              <a:t>New XPS controller </a:t>
            </a:r>
          </a:p>
          <a:p>
            <a:pPr marL="342900" indent="-342900" algn="just">
              <a:buFontTx/>
              <a:buChar char="-"/>
            </a:pPr>
            <a:r>
              <a:rPr lang="en-US" dirty="0"/>
              <a:t>replace the 1 axis Hall probe with a 3-axis one</a:t>
            </a:r>
          </a:p>
          <a:p>
            <a:pPr marL="342900" indent="-342900" algn="just">
              <a:buFontTx/>
              <a:buChar char="-"/>
            </a:pPr>
            <a:r>
              <a:rPr lang="en-US" dirty="0"/>
              <a:t>additional thinner carbon fiber (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20mm)</a:t>
            </a:r>
            <a:r>
              <a:rPr lang="en-US" dirty="0"/>
              <a:t>, probe holder, for small gap magnets.</a:t>
            </a: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D0359018-7DE3-AD3C-E5AC-B2C2B5240EC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89" t="2388" b="29912"/>
          <a:stretch/>
        </p:blipFill>
        <p:spPr>
          <a:xfrm>
            <a:off x="80112" y="3315960"/>
            <a:ext cx="4306574" cy="3416320"/>
          </a:xfrm>
          <a:prstGeom prst="rect">
            <a:avLst/>
          </a:prstGeom>
          <a:ln w="28575">
            <a:noFill/>
          </a:ln>
        </p:spPr>
      </p:pic>
      <p:graphicFrame>
        <p:nvGraphicFramePr>
          <p:cNvPr id="28" name="Tabella 27">
            <a:extLst>
              <a:ext uri="{FF2B5EF4-FFF2-40B4-BE49-F238E27FC236}">
                <a16:creationId xmlns:a16="http://schemas.microsoft.com/office/drawing/2014/main" id="{568D2D8E-D341-E749-BF56-63D68B764A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895264"/>
              </p:ext>
            </p:extLst>
          </p:nvPr>
        </p:nvGraphicFramePr>
        <p:xfrm>
          <a:off x="80112" y="983690"/>
          <a:ext cx="4766208" cy="2212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2918">
                  <a:extLst>
                    <a:ext uri="{9D8B030D-6E8A-4147-A177-3AD203B41FA5}">
                      <a16:colId xmlns:a16="http://schemas.microsoft.com/office/drawing/2014/main" val="3400349266"/>
                    </a:ext>
                  </a:extLst>
                </a:gridCol>
                <a:gridCol w="1073290">
                  <a:extLst>
                    <a:ext uri="{9D8B030D-6E8A-4147-A177-3AD203B41FA5}">
                      <a16:colId xmlns:a16="http://schemas.microsoft.com/office/drawing/2014/main" val="904551450"/>
                    </a:ext>
                  </a:extLst>
                </a:gridCol>
              </a:tblGrid>
              <a:tr h="368813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MAIN FEATURES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3689427"/>
                  </a:ext>
                </a:extLst>
              </a:tr>
              <a:tr h="368813">
                <a:tc>
                  <a:txBody>
                    <a:bodyPr/>
                    <a:lstStyle/>
                    <a:p>
                      <a:r>
                        <a:rPr lang="it-IT" sz="1600" dirty="0"/>
                        <a:t>Positioning </a:t>
                      </a:r>
                      <a:r>
                        <a:rPr lang="it-IT" sz="1600" dirty="0" err="1"/>
                        <a:t>accuracy</a:t>
                      </a:r>
                      <a:r>
                        <a:rPr lang="it-IT" sz="1600" dirty="0"/>
                        <a:t> for linear stages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&lt; 10mum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534915"/>
                  </a:ext>
                </a:extLst>
              </a:tr>
              <a:tr h="368813">
                <a:tc>
                  <a:txBody>
                    <a:bodyPr/>
                    <a:lstStyle/>
                    <a:p>
                      <a:r>
                        <a:rPr lang="it-IT" sz="1600" dirty="0"/>
                        <a:t>Positioning </a:t>
                      </a:r>
                      <a:r>
                        <a:rPr lang="it-IT" sz="1600" dirty="0" err="1"/>
                        <a:t>accuracy</a:t>
                      </a:r>
                      <a:r>
                        <a:rPr lang="it-IT" sz="1600" dirty="0"/>
                        <a:t> for </a:t>
                      </a:r>
                      <a:r>
                        <a:rPr lang="it-IT" sz="1600" dirty="0" err="1"/>
                        <a:t>angular</a:t>
                      </a:r>
                      <a:r>
                        <a:rPr lang="it-IT" sz="1600" dirty="0"/>
                        <a:t> stages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&lt; 10mdeg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6200218"/>
                  </a:ext>
                </a:extLst>
              </a:tr>
              <a:tr h="368813">
                <a:tc>
                  <a:txBody>
                    <a:bodyPr/>
                    <a:lstStyle/>
                    <a:p>
                      <a:r>
                        <a:rPr lang="it-IT" sz="1600" dirty="0"/>
                        <a:t>X </a:t>
                      </a:r>
                      <a:r>
                        <a:rPr lang="it-IT" sz="1600" dirty="0" err="1"/>
                        <a:t>axis</a:t>
                      </a:r>
                      <a:r>
                        <a:rPr lang="it-IT" sz="1600" dirty="0"/>
                        <a:t> max </a:t>
                      </a:r>
                      <a:r>
                        <a:rPr lang="it-IT" sz="1600" dirty="0" err="1"/>
                        <a:t>throw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3</a:t>
                      </a:r>
                      <a:r>
                        <a:rPr lang="it-IT" sz="1600" dirty="0" smtClean="0"/>
                        <a:t>000 </a:t>
                      </a:r>
                      <a:r>
                        <a:rPr lang="it-IT" sz="1600" dirty="0"/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112934"/>
                  </a:ext>
                </a:extLst>
              </a:tr>
              <a:tr h="368813">
                <a:tc>
                  <a:txBody>
                    <a:bodyPr/>
                    <a:lstStyle/>
                    <a:p>
                      <a:r>
                        <a:rPr lang="it-IT" sz="1600" dirty="0"/>
                        <a:t>Y </a:t>
                      </a:r>
                      <a:r>
                        <a:rPr lang="it-IT" sz="1600" dirty="0" err="1"/>
                        <a:t>axis</a:t>
                      </a:r>
                      <a:r>
                        <a:rPr lang="it-IT" sz="1600" dirty="0"/>
                        <a:t> max </a:t>
                      </a:r>
                      <a:r>
                        <a:rPr lang="it-IT" sz="1600" dirty="0" err="1"/>
                        <a:t>throw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500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4436077"/>
                  </a:ext>
                </a:extLst>
              </a:tr>
              <a:tr h="368813">
                <a:tc>
                  <a:txBody>
                    <a:bodyPr/>
                    <a:lstStyle/>
                    <a:p>
                      <a:r>
                        <a:rPr lang="it-IT" sz="1600" dirty="0"/>
                        <a:t>Z </a:t>
                      </a:r>
                      <a:r>
                        <a:rPr lang="it-IT" sz="1600" dirty="0" err="1"/>
                        <a:t>axis</a:t>
                      </a:r>
                      <a:r>
                        <a:rPr lang="it-IT" sz="1600" dirty="0"/>
                        <a:t> max </a:t>
                      </a:r>
                      <a:r>
                        <a:rPr lang="it-IT" sz="1600" dirty="0" err="1"/>
                        <a:t>throw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smtClean="0"/>
                        <a:t>250 </a:t>
                      </a:r>
                      <a:r>
                        <a:rPr lang="it-IT" sz="1600" dirty="0"/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752244"/>
                  </a:ext>
                </a:extLst>
              </a:tr>
            </a:tbl>
          </a:graphicData>
        </a:graphic>
      </p:graphicFrame>
      <p:graphicFrame>
        <p:nvGraphicFramePr>
          <p:cNvPr id="29" name="Tabella 28">
            <a:extLst>
              <a:ext uri="{FF2B5EF4-FFF2-40B4-BE49-F238E27FC236}">
                <a16:creationId xmlns:a16="http://schemas.microsoft.com/office/drawing/2014/main" id="{F852FFC3-3F5A-0210-2462-65FC776FF0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04422"/>
              </p:ext>
            </p:extLst>
          </p:nvPr>
        </p:nvGraphicFramePr>
        <p:xfrm>
          <a:off x="4990241" y="972573"/>
          <a:ext cx="6866479" cy="23349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9881">
                  <a:extLst>
                    <a:ext uri="{9D8B030D-6E8A-4147-A177-3AD203B41FA5}">
                      <a16:colId xmlns:a16="http://schemas.microsoft.com/office/drawing/2014/main" val="1392921777"/>
                    </a:ext>
                  </a:extLst>
                </a:gridCol>
                <a:gridCol w="4556598">
                  <a:extLst>
                    <a:ext uri="{9D8B030D-6E8A-4147-A177-3AD203B41FA5}">
                      <a16:colId xmlns:a16="http://schemas.microsoft.com/office/drawing/2014/main" val="2472950321"/>
                    </a:ext>
                  </a:extLst>
                </a:gridCol>
              </a:tblGrid>
              <a:tr h="347216">
                <a:tc gridSpan="2">
                  <a:txBody>
                    <a:bodyPr/>
                    <a:lstStyle/>
                    <a:p>
                      <a:pPr algn="ctr"/>
                      <a:r>
                        <a:rPr lang="it-IT" dirty="0"/>
                        <a:t>PROBES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6162272"/>
                  </a:ext>
                </a:extLst>
              </a:tr>
              <a:tr h="1112994">
                <a:tc>
                  <a:txBody>
                    <a:bodyPr/>
                    <a:lstStyle/>
                    <a:p>
                      <a:r>
                        <a:rPr lang="it-IT" sz="1600" dirty="0"/>
                        <a:t>CURRENT: Group 3 </a:t>
                      </a:r>
                    </a:p>
                    <a:p>
                      <a:r>
                        <a:rPr lang="it-IT" sz="1600" dirty="0"/>
                        <a:t>MPT 141 </a:t>
                      </a:r>
                    </a:p>
                    <a:p>
                      <a:r>
                        <a:rPr lang="it-IT" sz="1600" dirty="0"/>
                        <a:t>(1-axis)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Range up to 3 T</a:t>
                      </a:r>
                    </a:p>
                    <a:p>
                      <a:r>
                        <a:rPr lang="it-IT" sz="1600" dirty="0" err="1"/>
                        <a:t>Resolution</a:t>
                      </a:r>
                      <a:r>
                        <a:rPr lang="it-IT" sz="1600" dirty="0"/>
                        <a:t> 0.1 </a:t>
                      </a:r>
                      <a:r>
                        <a:rPr lang="it-IT" sz="1600" dirty="0" err="1"/>
                        <a:t>mT</a:t>
                      </a:r>
                      <a:endParaRPr lang="it-IT" sz="1600" dirty="0"/>
                    </a:p>
                    <a:p>
                      <a:r>
                        <a:rPr lang="it-IT" sz="1600" dirty="0" err="1"/>
                        <a:t>Accuracy</a:t>
                      </a:r>
                      <a:r>
                        <a:rPr lang="it-IT" sz="1600" dirty="0"/>
                        <a:t> </a:t>
                      </a:r>
                      <a:endParaRPr lang="it-IT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±0.01% of reading + 0.006% of full scale </a:t>
                      </a:r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77454"/>
                  </a:ext>
                </a:extLst>
              </a:tr>
              <a:tr h="856149">
                <a:tc>
                  <a:txBody>
                    <a:bodyPr/>
                    <a:lstStyle/>
                    <a:p>
                      <a:r>
                        <a:rPr lang="it-IT" sz="1600" dirty="0"/>
                        <a:t>FUTURE: </a:t>
                      </a:r>
                      <a:r>
                        <a:rPr lang="it-IT" sz="1600" dirty="0" err="1"/>
                        <a:t>MetroLab</a:t>
                      </a:r>
                      <a:r>
                        <a:rPr lang="it-IT" sz="1600" dirty="0"/>
                        <a:t> THM1176MF (3-axis)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Range up to 3 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Resolution</a:t>
                      </a:r>
                      <a:r>
                        <a:rPr lang="it-IT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0.1 </a:t>
                      </a:r>
                      <a:r>
                        <a:rPr lang="it-IT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mT</a:t>
                      </a:r>
                      <a:r>
                        <a:rPr lang="it-IT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err="1"/>
                        <a:t>Accuracy</a:t>
                      </a:r>
                      <a:r>
                        <a:rPr lang="it-IT" sz="1600" dirty="0"/>
                        <a:t> </a:t>
                      </a:r>
                      <a:r>
                        <a:rPr lang="en-U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±1 % of reading or resolution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145374"/>
                  </a:ext>
                </a:extLst>
              </a:tr>
            </a:tbl>
          </a:graphicData>
        </a:graphic>
      </p:graphicFrame>
      <p:cxnSp>
        <p:nvCxnSpPr>
          <p:cNvPr id="6" name="Connettore diritto 5"/>
          <p:cNvCxnSpPr/>
          <p:nvPr/>
        </p:nvCxnSpPr>
        <p:spPr>
          <a:xfrm>
            <a:off x="8339660" y="3482109"/>
            <a:ext cx="0" cy="3132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ttangolo 29"/>
          <p:cNvSpPr/>
          <p:nvPr/>
        </p:nvSpPr>
        <p:spPr>
          <a:xfrm>
            <a:off x="1" y="16495"/>
            <a:ext cx="12191999" cy="710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Titolo 1"/>
          <p:cNvSpPr txBox="1">
            <a:spLocks/>
          </p:cNvSpPr>
          <p:nvPr/>
        </p:nvSpPr>
        <p:spPr>
          <a:xfrm>
            <a:off x="0" y="121015"/>
            <a:ext cx="12192000" cy="590931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solidFill>
                  <a:schemeClr val="bg1"/>
                </a:solidFill>
              </a:rPr>
              <a:t>Equipment – Hall Probe Bench</a:t>
            </a:r>
          </a:p>
        </p:txBody>
      </p:sp>
      <p:sp>
        <p:nvSpPr>
          <p:cNvPr id="13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14" name="Rettangolo 13"/>
          <p:cNvSpPr/>
          <p:nvPr/>
        </p:nvSpPr>
        <p:spPr>
          <a:xfrm>
            <a:off x="1337" y="6591497"/>
            <a:ext cx="2937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>
                <a:solidFill>
                  <a:schemeClr val="accent1"/>
                </a:solidFill>
              </a:rPr>
              <a:t>7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07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ttangolo 30"/>
          <p:cNvSpPr/>
          <p:nvPr/>
        </p:nvSpPr>
        <p:spPr>
          <a:xfrm>
            <a:off x="1" y="16495"/>
            <a:ext cx="12191999" cy="710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Titolo 1"/>
          <p:cNvSpPr txBox="1">
            <a:spLocks/>
          </p:cNvSpPr>
          <p:nvPr/>
        </p:nvSpPr>
        <p:spPr>
          <a:xfrm>
            <a:off x="0" y="121015"/>
            <a:ext cx="12192000" cy="590931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solidFill>
                  <a:schemeClr val="bg1"/>
                </a:solidFill>
              </a:rPr>
              <a:t>SPARC_LAB Gun Solenoid  Measurement – Hall Probe Bench</a:t>
            </a:r>
          </a:p>
        </p:txBody>
      </p:sp>
      <p:pic>
        <p:nvPicPr>
          <p:cNvPr id="33" name="Immagine 32"/>
          <p:cNvPicPr>
            <a:picLocks noChangeAspect="1"/>
          </p:cNvPicPr>
          <p:nvPr/>
        </p:nvPicPr>
        <p:blipFill rotWithShape="1">
          <a:blip r:embed="rId3"/>
          <a:srcRect l="11510" t="16406" r="-371" b="12521"/>
          <a:stretch/>
        </p:blipFill>
        <p:spPr>
          <a:xfrm>
            <a:off x="4005597" y="1072503"/>
            <a:ext cx="3850807" cy="4367598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2753" y="1031992"/>
            <a:ext cx="3468782" cy="5379733"/>
          </a:xfrm>
          <a:prstGeom prst="rect">
            <a:avLst/>
          </a:prstGeom>
        </p:spPr>
      </p:pic>
      <p:pic>
        <p:nvPicPr>
          <p:cNvPr id="39" name="Immagine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2548" y="3583220"/>
            <a:ext cx="1587433" cy="2628098"/>
          </a:xfrm>
          <a:prstGeom prst="rect">
            <a:avLst/>
          </a:prstGeom>
        </p:spPr>
      </p:pic>
      <p:pic>
        <p:nvPicPr>
          <p:cNvPr id="40" name="Immagine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041" y="4007902"/>
            <a:ext cx="2090507" cy="1984298"/>
          </a:xfrm>
          <a:prstGeom prst="rect">
            <a:avLst/>
          </a:prstGeom>
        </p:spPr>
      </p:pic>
      <p:grpSp>
        <p:nvGrpSpPr>
          <p:cNvPr id="41" name="Gruppo 40"/>
          <p:cNvGrpSpPr/>
          <p:nvPr/>
        </p:nvGrpSpPr>
        <p:grpSpPr>
          <a:xfrm>
            <a:off x="429529" y="878366"/>
            <a:ext cx="3100781" cy="2704854"/>
            <a:chOff x="207297" y="606243"/>
            <a:chExt cx="3100781" cy="2704854"/>
          </a:xfrm>
        </p:grpSpPr>
        <p:grpSp>
          <p:nvGrpSpPr>
            <p:cNvPr id="42" name="Gruppo 41"/>
            <p:cNvGrpSpPr/>
            <p:nvPr/>
          </p:nvGrpSpPr>
          <p:grpSpPr>
            <a:xfrm>
              <a:off x="443923" y="606243"/>
              <a:ext cx="2864155" cy="2704854"/>
              <a:chOff x="443923" y="606243"/>
              <a:chExt cx="2864155" cy="2704854"/>
            </a:xfrm>
          </p:grpSpPr>
          <p:sp>
            <p:nvSpPr>
              <p:cNvPr id="49" name="CasellaDiTesto 48"/>
              <p:cNvSpPr txBox="1"/>
              <p:nvPr/>
            </p:nvSpPr>
            <p:spPr>
              <a:xfrm>
                <a:off x="1495195" y="606243"/>
                <a:ext cx="7906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b="1" dirty="0"/>
                  <a:t>180 mm</a:t>
                </a:r>
              </a:p>
            </p:txBody>
          </p:sp>
          <p:grpSp>
            <p:nvGrpSpPr>
              <p:cNvPr id="50" name="Gruppo 49"/>
              <p:cNvGrpSpPr/>
              <p:nvPr/>
            </p:nvGrpSpPr>
            <p:grpSpPr>
              <a:xfrm>
                <a:off x="443923" y="852655"/>
                <a:ext cx="2864155" cy="2458442"/>
                <a:chOff x="366252" y="731944"/>
                <a:chExt cx="2624779" cy="2458442"/>
              </a:xfrm>
            </p:grpSpPr>
            <p:pic>
              <p:nvPicPr>
                <p:cNvPr id="51" name="Immagine 50"/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23862" t="11024" r="19852" b="3676"/>
                <a:stretch/>
              </p:blipFill>
              <p:spPr>
                <a:xfrm rot="16200000">
                  <a:off x="449421" y="648775"/>
                  <a:ext cx="2458442" cy="2624779"/>
                </a:xfrm>
                <a:prstGeom prst="rect">
                  <a:avLst/>
                </a:prstGeom>
                <a:ln>
                  <a:noFill/>
                </a:ln>
              </p:spPr>
            </p:pic>
            <p:cxnSp>
              <p:nvCxnSpPr>
                <p:cNvPr id="52" name="Connettore 1 17"/>
                <p:cNvCxnSpPr/>
                <p:nvPr/>
              </p:nvCxnSpPr>
              <p:spPr>
                <a:xfrm>
                  <a:off x="473396" y="3083460"/>
                  <a:ext cx="248400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3" name="Gruppo 42"/>
            <p:cNvGrpSpPr/>
            <p:nvPr/>
          </p:nvGrpSpPr>
          <p:grpSpPr>
            <a:xfrm>
              <a:off x="207297" y="852654"/>
              <a:ext cx="3019641" cy="2365736"/>
              <a:chOff x="207297" y="852654"/>
              <a:chExt cx="3019641" cy="2365736"/>
            </a:xfrm>
          </p:grpSpPr>
          <p:cxnSp>
            <p:nvCxnSpPr>
              <p:cNvPr id="44" name="Connettore 2 43"/>
              <p:cNvCxnSpPr/>
              <p:nvPr/>
            </p:nvCxnSpPr>
            <p:spPr>
              <a:xfrm>
                <a:off x="598938" y="852654"/>
                <a:ext cx="2628000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ttore 2 44"/>
              <p:cNvCxnSpPr/>
              <p:nvPr/>
            </p:nvCxnSpPr>
            <p:spPr>
              <a:xfrm>
                <a:off x="480117" y="929408"/>
                <a:ext cx="0" cy="2196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CasellaDiTesto 45"/>
              <p:cNvSpPr txBox="1"/>
              <p:nvPr/>
            </p:nvSpPr>
            <p:spPr>
              <a:xfrm rot="16200000">
                <a:off x="-34115" y="1858271"/>
                <a:ext cx="7906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b="1" dirty="0"/>
                  <a:t>191 mm</a:t>
                </a:r>
              </a:p>
            </p:txBody>
          </p:sp>
          <p:cxnSp>
            <p:nvCxnSpPr>
              <p:cNvPr id="47" name="Connettore 2 46"/>
              <p:cNvCxnSpPr/>
              <p:nvPr/>
            </p:nvCxnSpPr>
            <p:spPr>
              <a:xfrm>
                <a:off x="3117448" y="2916171"/>
                <a:ext cx="0" cy="288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Rettangolo 47"/>
              <p:cNvSpPr/>
              <p:nvPr/>
            </p:nvSpPr>
            <p:spPr>
              <a:xfrm>
                <a:off x="2451138" y="2910613"/>
                <a:ext cx="69281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sz="1400" b="1" dirty="0"/>
                  <a:t>76 mm</a:t>
                </a:r>
                <a:endParaRPr lang="en-US" sz="1400" b="1" dirty="0"/>
              </a:p>
            </p:txBody>
          </p:sp>
        </p:grpSp>
      </p:grpSp>
      <p:sp>
        <p:nvSpPr>
          <p:cNvPr id="53" name="Rettangolo 52"/>
          <p:cNvSpPr/>
          <p:nvPr/>
        </p:nvSpPr>
        <p:spPr>
          <a:xfrm>
            <a:off x="3959981" y="5528124"/>
            <a:ext cx="389642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Solenoid for SPARC_LAB S-BAND GUN on the hall probe measurement bench  at LNF</a:t>
            </a:r>
          </a:p>
        </p:txBody>
      </p:sp>
      <p:sp>
        <p:nvSpPr>
          <p:cNvPr id="22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3189569" y="6586269"/>
            <a:ext cx="5911517" cy="365125"/>
          </a:xfrm>
        </p:spPr>
        <p:txBody>
          <a:bodyPr/>
          <a:lstStyle/>
          <a:p>
            <a:r>
              <a:rPr lang="en-US" dirty="0" smtClean="0"/>
              <a:t>IMMW 23 INFN - LNF Magnetic Measurement Laboratory Status and Upgrade</a:t>
            </a:r>
            <a:endParaRPr lang="it-IT" dirty="0"/>
          </a:p>
        </p:txBody>
      </p:sp>
      <p:sp>
        <p:nvSpPr>
          <p:cNvPr id="23" name="Rettangolo 22"/>
          <p:cNvSpPr/>
          <p:nvPr/>
        </p:nvSpPr>
        <p:spPr>
          <a:xfrm>
            <a:off x="1337" y="6591497"/>
            <a:ext cx="2937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>
                <a:solidFill>
                  <a:schemeClr val="accent1"/>
                </a:solidFill>
              </a:rPr>
              <a:t>8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08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nice">
  <a:themeElements>
    <a:clrScheme name="COLORI INFN 1">
      <a:dk1>
        <a:srgbClr val="000000"/>
      </a:dk1>
      <a:lt1>
        <a:srgbClr val="FFFFFF"/>
      </a:lt1>
      <a:dk2>
        <a:srgbClr val="273551"/>
      </a:dk2>
      <a:lt2>
        <a:srgbClr val="E9E9E9"/>
      </a:lt2>
      <a:accent1>
        <a:srgbClr val="3284A4"/>
      </a:accent1>
      <a:accent2>
        <a:srgbClr val="F46100"/>
      </a:accent2>
      <a:accent3>
        <a:srgbClr val="82ACC6"/>
      </a:accent3>
      <a:accent4>
        <a:srgbClr val="FF2600"/>
      </a:accent4>
      <a:accent5>
        <a:srgbClr val="36C695"/>
      </a:accent5>
      <a:accent6>
        <a:srgbClr val="D5393D"/>
      </a:accent6>
      <a:hlink>
        <a:srgbClr val="B5B581"/>
      </a:hlink>
      <a:folHlink>
        <a:srgbClr val="7C7B5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ornic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23" id="{E42BDCAE-85FE-704E-AE37-D2DDF47C09FC}" vid="{0E677682-999B-404C-9EFE-01FC36AE42E6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Cornice</Template>
  <TotalTime>24405</TotalTime>
  <Words>2479</Words>
  <Application>Microsoft Office PowerPoint</Application>
  <PresentationFormat>Widescreen</PresentationFormat>
  <Paragraphs>354</Paragraphs>
  <Slides>24</Slides>
  <Notes>24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2" baseType="lpstr">
      <vt:lpstr>Arial</vt:lpstr>
      <vt:lpstr>Calibri</vt:lpstr>
      <vt:lpstr>Franklin Gothic Book</vt:lpstr>
      <vt:lpstr>Franklin Gothic Medium</vt:lpstr>
      <vt:lpstr>Times New Roman</vt:lpstr>
      <vt:lpstr>Wingdings</vt:lpstr>
      <vt:lpstr>Wingdings 2</vt:lpstr>
      <vt:lpstr>Cornice</vt:lpstr>
      <vt:lpstr>INFN – LNF Magnetic Measurement Laboratory Status and Upgrade</vt:lpstr>
      <vt:lpstr>Frascati National Laboratories</vt:lpstr>
      <vt:lpstr>Frascati National Laboratories</vt:lpstr>
      <vt:lpstr>Frascati National Laboratories</vt:lpstr>
      <vt:lpstr>LNF Magnetic Measurements Background and Upgrade</vt:lpstr>
      <vt:lpstr>Magnetic Measurements Upgrade Pillars</vt:lpstr>
      <vt:lpstr>LNF Magnetic Measurements Facility</vt:lpstr>
      <vt:lpstr>Equipment - Hall probe Bench</vt:lpstr>
      <vt:lpstr>Presentazione standard di PowerPoint</vt:lpstr>
      <vt:lpstr>Presentazione standard di PowerPoint</vt:lpstr>
      <vt:lpstr>Equipment – Rotating Coil Bench</vt:lpstr>
      <vt:lpstr>Equipment – Rotating Coil Bench</vt:lpstr>
      <vt:lpstr>Equipment – Single Stretched Wire</vt:lpstr>
      <vt:lpstr>SSW Measurement - PMQ for PWFA@SPARC_LAB </vt:lpstr>
      <vt:lpstr>Equipment – Vibrating Wire Bench</vt:lpstr>
      <vt:lpstr>Equipment – Hall Probe Mole System</vt:lpstr>
      <vt:lpstr>Equipment – Probe Calibration System</vt:lpstr>
      <vt:lpstr>Equipment – Search Coil for Pulsed Measurements</vt:lpstr>
      <vt:lpstr>Power Supplies and Other Equipment</vt:lpstr>
      <vt:lpstr>Conclusions</vt:lpstr>
      <vt:lpstr>Thank you for the attention</vt:lpstr>
      <vt:lpstr>Measurement– Search Coil for Pulsed Measurements</vt:lpstr>
      <vt:lpstr>Measurement– Search Coil for Pulsed Measurements</vt:lpstr>
      <vt:lpstr>Measurement– Search Coil for Pulsed Measurements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Francesca Cuicchio</dc:creator>
  <cp:lastModifiedBy>Alessandro Vannozzi</cp:lastModifiedBy>
  <cp:revision>455</cp:revision>
  <dcterms:created xsi:type="dcterms:W3CDTF">2021-01-25T12:14:57Z</dcterms:created>
  <dcterms:modified xsi:type="dcterms:W3CDTF">2024-10-07T07:52:23Z</dcterms:modified>
</cp:coreProperties>
</file>