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253" r:id="rId5"/>
    <p:sldId id="2255" r:id="rId6"/>
    <p:sldId id="2278" r:id="rId7"/>
    <p:sldId id="2281" r:id="rId8"/>
    <p:sldId id="2266" r:id="rId9"/>
    <p:sldId id="2290" r:id="rId10"/>
    <p:sldId id="2276" r:id="rId11"/>
    <p:sldId id="2282" r:id="rId12"/>
    <p:sldId id="2288" r:id="rId13"/>
    <p:sldId id="2294" r:id="rId14"/>
    <p:sldId id="2295" r:id="rId15"/>
    <p:sldId id="2296" r:id="rId16"/>
    <p:sldId id="2309" r:id="rId17"/>
    <p:sldId id="2307" r:id="rId18"/>
    <p:sldId id="2298" r:id="rId19"/>
    <p:sldId id="2313" r:id="rId20"/>
    <p:sldId id="2299" r:id="rId21"/>
    <p:sldId id="2315" r:id="rId22"/>
    <p:sldId id="2283" r:id="rId23"/>
    <p:sldId id="2318" r:id="rId24"/>
    <p:sldId id="2319" r:id="rId25"/>
    <p:sldId id="2287" r:id="rId26"/>
    <p:sldId id="2260" r:id="rId27"/>
    <p:sldId id="2277" r:id="rId28"/>
    <p:sldId id="2321" r:id="rId29"/>
    <p:sldId id="2289" r:id="rId30"/>
    <p:sldId id="2272" r:id="rId31"/>
    <p:sldId id="2270" r:id="rId32"/>
    <p:sldId id="2286" r:id="rId33"/>
    <p:sldId id="2322" r:id="rId34"/>
    <p:sldId id="2267" r:id="rId35"/>
    <p:sldId id="2242" r:id="rId36"/>
    <p:sldId id="2320" r:id="rId37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A85"/>
    <a:srgbClr val="C61718"/>
    <a:srgbClr val="C41718"/>
    <a:srgbClr val="ED82CC"/>
    <a:srgbClr val="1BC000"/>
    <a:srgbClr val="A8E850"/>
    <a:srgbClr val="A3BA82"/>
    <a:srgbClr val="7C1E89"/>
    <a:srgbClr val="FF0E0E"/>
    <a:srgbClr val="DA4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5" autoAdjust="0"/>
    <p:restoredTop sz="75698" autoAdjust="0"/>
  </p:normalViewPr>
  <p:slideViewPr>
    <p:cSldViewPr snapToGrid="0">
      <p:cViewPr varScale="1">
        <p:scale>
          <a:sx n="87" d="100"/>
          <a:sy n="87" d="100"/>
        </p:scale>
        <p:origin x="106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60" d="100"/>
        <a:sy n="160" d="100"/>
      </p:scale>
      <p:origin x="0" y="-22506"/>
    </p:cViewPr>
  </p:sorterViewPr>
  <p:notesViewPr>
    <p:cSldViewPr snapToGrid="0">
      <p:cViewPr>
        <p:scale>
          <a:sx n="1" d="2"/>
          <a:sy n="1" d="2"/>
        </p:scale>
        <p:origin x="3792" y="9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22627468382577"/>
          <c:y val="8.1690756748071289E-2"/>
          <c:w val="0.61331656003937007"/>
          <c:h val="0.89992188115638039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5A258-24F9-41D0-8704-4763D2EB23B1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8 mars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69EA4-06D5-44BE-9E45-6E7BF23999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328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B27DF-5B2B-4689-986F-015C5117B52A}" type="datetimeFigureOut">
              <a:rPr lang="en-US" smtClean="0"/>
              <a:t>10/14/2024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8 mars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D86CC-436E-4B27-A35C-1D4BB041B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6144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Hello everyone, I’m Julien physicist from Metrolab and today I’ll present our [title]</a:t>
            </a:r>
          </a:p>
        </p:txBody>
      </p:sp>
    </p:spTree>
    <p:extLst>
      <p:ext uri="{BB962C8B-B14F-4D97-AF65-F5344CB8AC3E}">
        <p14:creationId xmlns:p14="http://schemas.microsoft.com/office/powerpoint/2010/main" val="274157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A pulse is emitted at the moment the signal is absorbed and another one when the current is null. </a:t>
            </a:r>
          </a:p>
          <a:p>
            <a:r>
              <a:rPr lang="en-CH" noProof="0" dirty="0"/>
              <a:t>Knowing the delta time between the two event, and knowing the speed of the modulation, it is possible to know the Larmor frequency</a:t>
            </a:r>
          </a:p>
        </p:txBody>
      </p:sp>
    </p:spTree>
    <p:extLst>
      <p:ext uri="{BB962C8B-B14F-4D97-AF65-F5344CB8AC3E}">
        <p14:creationId xmlns:p14="http://schemas.microsoft.com/office/powerpoint/2010/main" val="1898693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The feedback loop will adapt the excitation frequency to follow the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614438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As introduced, the MFC is an array of NMR probes</a:t>
            </a:r>
          </a:p>
        </p:txBody>
      </p:sp>
    </p:spTree>
    <p:extLst>
      <p:ext uri="{BB962C8B-B14F-4D97-AF65-F5344CB8AC3E}">
        <p14:creationId xmlns:p14="http://schemas.microsoft.com/office/powerpoint/2010/main" val="3043760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This instrument no longer have a modulation coil and uses directly a modulation of the excitation frequency through its excitation coil</a:t>
            </a:r>
          </a:p>
          <a:p>
            <a:r>
              <a:rPr lang="en-CH" noProof="0" dirty="0"/>
              <a:t>Let’s look again at the NMR part of the diagram</a:t>
            </a:r>
          </a:p>
        </p:txBody>
      </p:sp>
    </p:spTree>
    <p:extLst>
      <p:ext uri="{BB962C8B-B14F-4D97-AF65-F5344CB8AC3E}">
        <p14:creationId xmlns:p14="http://schemas.microsoft.com/office/powerpoint/2010/main" val="3706775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The DDS [read slide]. The sweep will be performed once rising and once falling</a:t>
            </a:r>
          </a:p>
        </p:txBody>
      </p:sp>
    </p:spTree>
    <p:extLst>
      <p:ext uri="{BB962C8B-B14F-4D97-AF65-F5344CB8AC3E}">
        <p14:creationId xmlns:p14="http://schemas.microsoft.com/office/powerpoint/2010/main" val="30626903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the Larmor frequency is within the sweep frequency range, the sample will absorb the excitation signal and emit a signal in return.</a:t>
            </a:r>
          </a:p>
          <a:p>
            <a:r>
              <a:rPr lang="en-US" dirty="0"/>
              <a:t>Using a detection threshold, one can detect when this occurs. </a:t>
            </a:r>
          </a:p>
          <a:p>
            <a:r>
              <a:rPr lang="en-US" dirty="0"/>
              <a:t>We obtain a time t1 which is the time between the start of the rise and the moment of signal detection, and a time t2 which is between the start of the fall and the second detection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27079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If […] the first excitation will happen after a longer period of time, and the second period a shorter one. And if it is […] it will be the opposite the first time will be shorter and the second time longer.</a:t>
            </a:r>
          </a:p>
        </p:txBody>
      </p:sp>
    </p:spTree>
    <p:extLst>
      <p:ext uri="{BB962C8B-B14F-4D97-AF65-F5344CB8AC3E}">
        <p14:creationId xmlns:p14="http://schemas.microsoft.com/office/powerpoint/2010/main" val="17971528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1200" dirty="0"/>
              <a:t>The averaging between the rising and the falling measurement makes it possible to limit the errors linked to the voltage threshold for detection.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36221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Feedback loop: constantly correct the excitation frequency, open-loop will go to the next set of frequency interval if the excitation did not happened</a:t>
            </a:r>
          </a:p>
        </p:txBody>
      </p:sp>
    </p:spTree>
    <p:extLst>
      <p:ext uri="{BB962C8B-B14F-4D97-AF65-F5344CB8AC3E}">
        <p14:creationId xmlns:p14="http://schemas.microsoft.com/office/powerpoint/2010/main" val="3888155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 a broad-band pulse, and the sample absorbs and re-emits at the Larmor frequency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34262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For this presentation, </a:t>
            </a:r>
          </a:p>
          <a:p>
            <a:r>
              <a:rPr lang="en-CH" noProof="0" dirty="0"/>
              <a:t>I’ll briefly introduce Metrolab and the main instruments that we produce</a:t>
            </a:r>
          </a:p>
          <a:p>
            <a:r>
              <a:rPr lang="en-CH" noProof="0" dirty="0"/>
              <a:t>I’ll start by presenting the improvement on our NMR method by moving from continuous wave to pulsed wave measurements. </a:t>
            </a:r>
          </a:p>
          <a:p>
            <a:r>
              <a:rPr lang="en-CH" noProof="0" dirty="0"/>
              <a:t>I’ll follow up with improvement that we made on a motion stage mapper for shimming small bore magnet </a:t>
            </a:r>
          </a:p>
        </p:txBody>
      </p:sp>
    </p:spTree>
    <p:extLst>
      <p:ext uri="{BB962C8B-B14F-4D97-AF65-F5344CB8AC3E}">
        <p14:creationId xmlns:p14="http://schemas.microsoft.com/office/powerpoint/2010/main" val="15905223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 a broad-band pulse, and the sample absorbs and re-emits at the Larmor frequency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25146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 the exponential decay will influence the width of the frequency peak</a:t>
            </a:r>
          </a:p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The maximal point of the peak will be the Larmor frequency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562825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163099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This our new Magnetic Field Camera: the 8246</a:t>
            </a:r>
          </a:p>
          <a:p>
            <a:r>
              <a:rPr lang="en-CH" noProof="0" dirty="0"/>
              <a:t>Used to for the shimming of small bore magnet. What is shimming and what is it needed?</a:t>
            </a:r>
          </a:p>
        </p:txBody>
      </p:sp>
    </p:spTree>
    <p:extLst>
      <p:ext uri="{BB962C8B-B14F-4D97-AF65-F5344CB8AC3E}">
        <p14:creationId xmlns:p14="http://schemas.microsoft.com/office/powerpoint/2010/main" val="37636940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noProof="0" dirty="0"/>
              <a:t>Shimming is the process of homogenizing a magnet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noProof="0" dirty="0"/>
              <a:t>There are two types of shimming: [read slide]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noProof="0" dirty="0"/>
              <a:t>Distorted the field</a:t>
            </a:r>
          </a:p>
        </p:txBody>
      </p:sp>
    </p:spTree>
    <p:extLst>
      <p:ext uri="{BB962C8B-B14F-4D97-AF65-F5344CB8AC3E}">
        <p14:creationId xmlns:p14="http://schemas.microsoft.com/office/powerpoint/2010/main" val="8035568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noProof="0" dirty="0"/>
              <a:t>Shimming is the process of homogenizing a magnet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noProof="0" dirty="0"/>
              <a:t>There are two types of shimming: [read slide]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noProof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noProof="0" dirty="0"/>
              <a:t>On the right, an image I found the a paper that illustrates the MRI image of a hand without shimming, with passive only, and with both passive and active shimming.</a:t>
            </a:r>
          </a:p>
        </p:txBody>
      </p:sp>
    </p:spTree>
    <p:extLst>
      <p:ext uri="{BB962C8B-B14F-4D97-AF65-F5344CB8AC3E}">
        <p14:creationId xmlns:p14="http://schemas.microsoft.com/office/powerpoint/2010/main" val="13177834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It is in this context that our camera fits</a:t>
            </a:r>
            <a:br>
              <a:rPr lang="en-CH" noProof="0" dirty="0"/>
            </a:br>
            <a:r>
              <a:rPr lang="fr-CH" noProof="0" dirty="0"/>
              <a:t>in</a:t>
            </a:r>
            <a:r>
              <a:rPr lang="en-CH" noProof="0" dirty="0"/>
              <a:t> middle: the flange</a:t>
            </a:r>
            <a:r>
              <a:rPr lang="en-CH" sz="1200" noProof="0" dirty="0"/>
              <a:t> makes the interface with the bore (adaptable fixation points)</a:t>
            </a:r>
            <a:br>
              <a:rPr lang="en-CH" sz="1200" noProof="0" dirty="0"/>
            </a:br>
            <a:r>
              <a:rPr lang="en-CH" sz="1200" noProof="0" dirty="0"/>
              <a:t>Small fixation bar are present between flange and motion stage to adjust the distance to magnet</a:t>
            </a:r>
            <a:endParaRPr lang="en-CH" noProof="0" dirty="0"/>
          </a:p>
        </p:txBody>
      </p:sp>
    </p:spTree>
    <p:extLst>
      <p:ext uri="{BB962C8B-B14F-4D97-AF65-F5344CB8AC3E}">
        <p14:creationId xmlns:p14="http://schemas.microsoft.com/office/powerpoint/2010/main" val="22368962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 rtl="0" eaLnBrk="1" latinLnBrk="0" hangingPunct="1">
              <a:lnSpc>
                <a:spcPct val="100000"/>
              </a:lnSpc>
              <a:spcAft>
                <a:spcPts val="0"/>
              </a:spcAft>
            </a:pPr>
            <a:r>
              <a:rPr lang="en-CH" noProof="0" dirty="0"/>
              <a:t>1526 -&gt; integrated component in chip</a:t>
            </a:r>
          </a:p>
          <a:p>
            <a:pPr marL="0" algn="l" defTabSz="914400" rtl="0" eaLnBrk="1" latinLnBrk="0" hangingPunct="1">
              <a:lnSpc>
                <a:spcPct val="100000"/>
              </a:lnSpc>
              <a:spcAft>
                <a:spcPts val="0"/>
              </a:spcAft>
            </a:pPr>
            <a:r>
              <a:rPr lang="en-CH" noProof="0" dirty="0"/>
              <a:t>1426 -&gt; discrete components</a:t>
            </a:r>
          </a:p>
          <a:p>
            <a:pPr marL="0" algn="l" defTabSz="914400" rtl="0" eaLnBrk="1" latinLnBrk="0" hangingPunct="1">
              <a:lnSpc>
                <a:spcPct val="100000"/>
              </a:lnSpc>
              <a:spcAft>
                <a:spcPts val="0"/>
              </a:spcAft>
            </a:pPr>
            <a:endParaRPr lang="en-CH" noProof="0" dirty="0"/>
          </a:p>
          <a:p>
            <a:pPr marL="0" algn="l" defTabSz="914400" rtl="0" eaLnBrk="1" latinLnBrk="0" hangingPunct="1">
              <a:lnSpc>
                <a:spcPct val="100000"/>
              </a:lnSpc>
              <a:spcAft>
                <a:spcPts val="0"/>
              </a:spcAft>
            </a:pPr>
            <a:r>
              <a:rPr lang="en-CH" noProof="0" dirty="0"/>
              <a:t>The timing of the mapping will depend</a:t>
            </a:r>
            <a:r>
              <a:rPr lang="en-CH" sz="1200" kern="1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probe choice (single or array) and number of measurement points: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1200" kern="1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e.g.:  single probe15 planes (Z axel, 0 to 74.5) and 12 points (angular 0° to 360 °) – 30 minutes / probe array -&gt; less than  5 minutes</a:t>
            </a:r>
          </a:p>
          <a:p>
            <a:endParaRPr lang="en-CH" noProof="0" dirty="0"/>
          </a:p>
        </p:txBody>
      </p:sp>
    </p:spTree>
    <p:extLst>
      <p:ext uri="{BB962C8B-B14F-4D97-AF65-F5344CB8AC3E}">
        <p14:creationId xmlns:p14="http://schemas.microsoft.com/office/powerpoint/2010/main" val="29836007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For the angular motion we have a single…</a:t>
            </a:r>
          </a:p>
          <a:p>
            <a:r>
              <a:rPr lang="en-CH" noProof="0" dirty="0"/>
              <a:t>Vertically in a spectrometer, or horizontally in an MRI, or any angle </a:t>
            </a:r>
          </a:p>
        </p:txBody>
      </p:sp>
    </p:spTree>
    <p:extLst>
      <p:ext uri="{BB962C8B-B14F-4D97-AF65-F5344CB8AC3E}">
        <p14:creationId xmlns:p14="http://schemas.microsoft.com/office/powerpoint/2010/main" val="37915724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To summarize, this magnetic field camera is a…</a:t>
            </a:r>
            <a:endParaRPr lang="fr-CH" noProof="0" dirty="0"/>
          </a:p>
          <a:p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259374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646449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As an outlook for this presentation, we are currently working on a software that could, based on simulated magnetic field from our customers, simulate the NMR signal that our probes will obtain.  </a:t>
            </a:r>
          </a:p>
          <a:p>
            <a:r>
              <a:rPr lang="en-CH" noProof="0" dirty="0"/>
              <a:t>This will allow us to provide the best solutions for our customers</a:t>
            </a:r>
          </a:p>
        </p:txBody>
      </p:sp>
    </p:spTree>
    <p:extLst>
      <p:ext uri="{BB962C8B-B14F-4D97-AF65-F5344CB8AC3E}">
        <p14:creationId xmlns:p14="http://schemas.microsoft.com/office/powerpoint/2010/main" val="11900818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This concludes</a:t>
            </a:r>
          </a:p>
        </p:txBody>
      </p:sp>
    </p:spTree>
    <p:extLst>
      <p:ext uri="{BB962C8B-B14F-4D97-AF65-F5344CB8AC3E}">
        <p14:creationId xmlns:p14="http://schemas.microsoft.com/office/powerpoint/2010/main" val="31295840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13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noProof="0" dirty="0"/>
              <a:t>Our main </a:t>
            </a:r>
            <a:r>
              <a:rPr lang="en-CH" noProof="0" dirty="0"/>
              <a:t>products </a:t>
            </a:r>
            <a:r>
              <a:rPr lang="fr-CH" noProof="0" dirty="0"/>
              <a:t>are</a:t>
            </a:r>
            <a:r>
              <a:rPr lang="en-CH" noProof="0" dirty="0"/>
              <a:t>[list them]</a:t>
            </a:r>
          </a:p>
          <a:p>
            <a:r>
              <a:rPr lang="en-CH" noProof="0" dirty="0"/>
              <a:t>And today I’ll present the novelties in the left column</a:t>
            </a:r>
          </a:p>
        </p:txBody>
      </p:sp>
    </p:spTree>
    <p:extLst>
      <p:ext uri="{BB962C8B-B14F-4D97-AF65-F5344CB8AC3E}">
        <p14:creationId xmlns:p14="http://schemas.microsoft.com/office/powerpoint/2010/main" val="3328502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Our former precision Teslameter PT 2025 continuous wave, </a:t>
            </a:r>
            <a:r>
              <a:rPr lang="en-CH" noProof="0" dirty="0"/>
              <a:t>PT2026</a:t>
            </a:r>
            <a:r>
              <a:rPr lang="en-CH" dirty="0"/>
              <a:t> pulsed wave</a:t>
            </a:r>
          </a:p>
        </p:txBody>
      </p:sp>
    </p:spTree>
    <p:extLst>
      <p:ext uri="{BB962C8B-B14F-4D97-AF65-F5344CB8AC3E}">
        <p14:creationId xmlns:p14="http://schemas.microsoft.com/office/powerpoint/2010/main" val="1976285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noProof="0" dirty="0"/>
              <a:t>Here is a general diagram that describe how the NMR measurements are performed.</a:t>
            </a:r>
          </a:p>
          <a:p>
            <a:r>
              <a:rPr lang="en-CH" noProof="0" dirty="0"/>
              <a:t>First, lets start with the NMR excitation part</a:t>
            </a:r>
          </a:p>
        </p:txBody>
      </p:sp>
    </p:spTree>
    <p:extLst>
      <p:ext uri="{BB962C8B-B14F-4D97-AF65-F5344CB8AC3E}">
        <p14:creationId xmlns:p14="http://schemas.microsoft.com/office/powerpoint/2010/main" val="3068773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stimulating continuously at the NMR frequency a coil that surround the NMR sample.</a:t>
            </a:r>
          </a:p>
          <a:p>
            <a:r>
              <a:rPr lang="en-US" dirty="0"/>
              <a:t>By creating a local variation of the magnetic field using a modulation coil.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57585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slowly adjust the frequency until we “tune in” to resonance.</a:t>
            </a:r>
          </a:p>
          <a:p>
            <a:r>
              <a:rPr lang="en-US" dirty="0"/>
              <a:t>we must be certain that the NMR frequency is related to the magnetic field that is measured and not a shifted version of it. </a:t>
            </a:r>
            <a:endParaRPr lang="en-US" b="0" i="0" dirty="0">
              <a:solidFill>
                <a:srgbClr val="535353"/>
              </a:solidFill>
              <a:effectLst/>
              <a:latin typeface="Azo-sans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87250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problem is solved by making sure that the NMR absorption peak occurs when the current injected in the modulation coil is null.</a:t>
            </a:r>
          </a:p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If the CW is not exactly at the Larmor frequency, the resonance will happen when the modulation is not null.</a:t>
            </a:r>
          </a:p>
          <a:p>
            <a:r>
              <a:rPr lang="en-US" b="0" i="0" dirty="0">
                <a:solidFill>
                  <a:srgbClr val="535353"/>
                </a:solidFill>
                <a:effectLst/>
                <a:latin typeface="Azo-sans"/>
              </a:rPr>
              <a:t>To correct this, [next slide]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61284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10D2A08-A607-860B-F915-3AECD3DCD0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8" y="-297"/>
            <a:ext cx="12192528" cy="685829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6204094-0E16-4CDA-B78E-378A242D830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2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rgbClr val="0A367F"/>
                </a:solidFill>
                <a:latin typeface="+mj-lt"/>
                <a:cs typeface="Segoe UI" panose="020B0502040204020203" pitchFamily="34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B8DCC1B-C80D-4196-9BAF-0886D0A8C59F}"/>
              </a:ext>
            </a:extLst>
          </p:cNvPr>
          <p:cNvSpPr txBox="1">
            <a:spLocks/>
          </p:cNvSpPr>
          <p:nvPr userDrawn="1"/>
        </p:nvSpPr>
        <p:spPr>
          <a:xfrm>
            <a:off x="11588273" y="6448029"/>
            <a:ext cx="501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A723FD-D1DB-4B15-920E-B0373FD485CF}" type="slidenum">
              <a:rPr lang="en-US" smtClean="0">
                <a:latin typeface="Segoe UI" panose="020B0502040204020203" pitchFamily="34" charset="0"/>
                <a:cs typeface="Segoe UI" panose="020B0502040204020203" pitchFamily="34" charset="0"/>
              </a:rPr>
              <a:pPr/>
              <a:t>‹#›</a:t>
            </a:fld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6E50313-77C3-4183-A50E-175A9D191260}"/>
              </a:ext>
            </a:extLst>
          </p:cNvPr>
          <p:cNvCxnSpPr/>
          <p:nvPr userDrawn="1"/>
        </p:nvCxnSpPr>
        <p:spPr>
          <a:xfrm>
            <a:off x="11486134" y="6469359"/>
            <a:ext cx="0" cy="32007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A9DBE6D-3583-27D9-20BD-31FEA386E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r="6925"/>
          <a:stretch/>
        </p:blipFill>
        <p:spPr>
          <a:xfrm>
            <a:off x="0" y="0"/>
            <a:ext cx="12192000" cy="68792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3550" indent="-463550">
              <a:lnSpc>
                <a:spcPct val="150000"/>
              </a:lnSpc>
              <a:buClr>
                <a:srgbClr val="FF0000"/>
              </a:buClr>
              <a:buFont typeface="Courier New" panose="02070309020205020404" pitchFamily="49" charset="0"/>
              <a:buChar char="o"/>
              <a:defRPr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914400" indent="-450850">
              <a:lnSpc>
                <a:spcPct val="150000"/>
              </a:lnSpc>
              <a:buClr>
                <a:srgbClr val="FF0000"/>
              </a:buClr>
              <a:buFont typeface="Calibri" panose="020F0502020204030204" pitchFamily="34" charset="0"/>
              <a:buChar char="◦"/>
              <a:defRPr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lnSpc>
                <a:spcPct val="150000"/>
              </a:lnSpc>
              <a:buClr>
                <a:srgbClr val="FF0000"/>
              </a:buClr>
              <a:defRPr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906EF80-2CCE-EEF1-A74F-7AB342EB1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765610" y="644802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A723FD-D1DB-4B15-920E-B0373FD485CF}" type="slidenum">
              <a:rPr lang="en-US" smtClean="0">
                <a:latin typeface="Segoe UI" panose="020B0502040204020203" pitchFamily="34" charset="0"/>
                <a:cs typeface="Segoe UI" panose="020B0502040204020203" pitchFamily="34" charset="0"/>
              </a:rPr>
              <a:pPr/>
              <a:t>‹#›</a:t>
            </a:fld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2890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5400" spc="-50" baseline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811711" y="3048000"/>
            <a:ext cx="856857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0902AE-CF21-4D30-A321-B9B06FBE448A}"/>
              </a:ext>
            </a:extLst>
          </p:cNvPr>
          <p:cNvSpPr txBox="1"/>
          <p:nvPr userDrawn="1"/>
        </p:nvSpPr>
        <p:spPr>
          <a:xfrm>
            <a:off x="10058400" y="6467938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Ensuring access to care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CE4AFB-583C-42F2-81CA-D71A0EAAEB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072" y="6483450"/>
            <a:ext cx="2048416" cy="29189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539DD85-21D3-4B74-8510-5A9DBBF2D6A6}"/>
              </a:ext>
            </a:extLst>
          </p:cNvPr>
          <p:cNvSpPr/>
          <p:nvPr userDrawn="1"/>
        </p:nvSpPr>
        <p:spPr>
          <a:xfrm>
            <a:off x="2143430" y="6515778"/>
            <a:ext cx="1535998" cy="2296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900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© 2021 Bio-Optronics, Inc.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DEF63D-2F6E-4DDB-85EE-B5190C2D989D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022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8A581FB-9B39-D156-11C5-EC26389438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93334"/>
          <a:stretch/>
        </p:blipFill>
        <p:spPr>
          <a:xfrm>
            <a:off x="-528" y="6383710"/>
            <a:ext cx="12192528" cy="474289"/>
          </a:xfrm>
          <a:prstGeom prst="rect">
            <a:avLst/>
          </a:prstGeom>
        </p:spPr>
      </p:pic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D9F7B6-7C94-4C8B-948B-A0AB811FE70F}"/>
              </a:ext>
            </a:extLst>
          </p:cNvPr>
          <p:cNvSpPr txBox="1">
            <a:spLocks/>
          </p:cNvSpPr>
          <p:nvPr userDrawn="1"/>
        </p:nvSpPr>
        <p:spPr>
          <a:xfrm>
            <a:off x="11588273" y="6448029"/>
            <a:ext cx="501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A723FD-D1DB-4B15-920E-B0373FD485CF}" type="slidenum">
              <a:rPr lang="en-US" smtClean="0">
                <a:latin typeface="Segoe UI" panose="020B0502040204020203" pitchFamily="34" charset="0"/>
                <a:cs typeface="Segoe UI" panose="020B0502040204020203" pitchFamily="34" charset="0"/>
              </a:rPr>
              <a:pPr/>
              <a:t>‹#›</a:t>
            </a:fld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55CEC62-1D85-41BA-B966-8A9984C42678}"/>
              </a:ext>
            </a:extLst>
          </p:cNvPr>
          <p:cNvCxnSpPr/>
          <p:nvPr userDrawn="1"/>
        </p:nvCxnSpPr>
        <p:spPr>
          <a:xfrm>
            <a:off x="11486134" y="6469359"/>
            <a:ext cx="0" cy="32007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1A26026-E5F4-CA9B-6333-0FEB5C3855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5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295400"/>
            <a:ext cx="4937760" cy="4573693"/>
          </a:xfrm>
        </p:spPr>
        <p:txBody>
          <a:bodyPr/>
          <a:lstStyle>
            <a:lvl1pPr>
              <a:lnSpc>
                <a:spcPct val="150000"/>
              </a:lnSpc>
              <a:buClr>
                <a:srgbClr val="FF0000"/>
              </a:buClr>
              <a:defRPr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lnSpc>
                <a:spcPct val="150000"/>
              </a:lnSpc>
              <a:buClr>
                <a:srgbClr val="FF0000"/>
              </a:buClr>
              <a:defRPr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lnSpc>
                <a:spcPct val="150000"/>
              </a:lnSpc>
              <a:buClr>
                <a:srgbClr val="FF0000"/>
              </a:buClr>
              <a:defRPr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295401"/>
            <a:ext cx="4937760" cy="4573694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20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18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16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AB1D9355-C42B-A481-FE7A-EA6BB610C2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43000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400" b="0" cap="none" baseline="0">
                <a:solidFill>
                  <a:srgbClr val="0A36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879283"/>
            <a:ext cx="4937760" cy="3989812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20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18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16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143000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400" b="0" cap="none" baseline="0">
                <a:solidFill>
                  <a:srgbClr val="0A36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879282"/>
            <a:ext cx="4937760" cy="3989812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20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18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algn="l" defTabSz="914400" rtl="0" eaLnBrk="1" latinLnBrk="0" hangingPunct="1">
              <a:lnSpc>
                <a:spcPct val="150000"/>
              </a:lnSpc>
              <a:buClr>
                <a:srgbClr val="FF0000"/>
              </a:buClr>
              <a:defRPr lang="en-US" sz="1600" kern="1200" dirty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1A54CE11-E9FB-023C-4911-96A45190FA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84BE76B-FC69-55E5-8A0E-D5F46436B5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B9FE12B-EC5C-46AD-B0C9-2C7685FE5A76}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022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F2DD94F-F63D-3E8F-734B-F5112EF495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3334"/>
          <a:stretch/>
        </p:blipFill>
        <p:spPr>
          <a:xfrm>
            <a:off x="-528" y="6383710"/>
            <a:ext cx="12192528" cy="474289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923056D-7D96-40CE-931F-35D77181E230}"/>
              </a:ext>
            </a:extLst>
          </p:cNvPr>
          <p:cNvSpPr txBox="1">
            <a:spLocks/>
          </p:cNvSpPr>
          <p:nvPr userDrawn="1"/>
        </p:nvSpPr>
        <p:spPr>
          <a:xfrm>
            <a:off x="11588273" y="6448029"/>
            <a:ext cx="501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A723FD-D1DB-4B15-920E-B0373FD485CF}" type="slidenum">
              <a:rPr lang="en-US" smtClean="0">
                <a:latin typeface="Segoe UI" panose="020B0502040204020203" pitchFamily="34" charset="0"/>
                <a:cs typeface="Segoe UI" panose="020B0502040204020203" pitchFamily="34" charset="0"/>
              </a:rPr>
              <a:pPr/>
              <a:t>‹#›</a:t>
            </a:fld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FDBA36-AE3B-4B48-B09A-F0303A3A37E8}"/>
              </a:ext>
            </a:extLst>
          </p:cNvPr>
          <p:cNvCxnSpPr/>
          <p:nvPr userDrawn="1"/>
        </p:nvCxnSpPr>
        <p:spPr>
          <a:xfrm>
            <a:off x="11486134" y="6469359"/>
            <a:ext cx="0" cy="32007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68619E7F-9DF4-E653-5C7F-543393084C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Excel_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67883" y="384920"/>
            <a:ext cx="6940352" cy="307777"/>
          </a:xfrm>
        </p:spPr>
        <p:txBody>
          <a:bodyPr/>
          <a:lstStyle>
            <a:lvl1pPr>
              <a:defRPr sz="2000">
                <a:solidFill>
                  <a:srgbClr val="003F72"/>
                </a:solidFill>
                <a:latin typeface="Helvetica"/>
                <a:cs typeface="Helvetica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11091597" y="6237312"/>
            <a:ext cx="957064" cy="1800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pPr>
              <a:defRPr/>
            </a:pPr>
            <a:fld id="{B198FCEB-3D35-41DA-A831-3C08E352766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1295400" y="1484784"/>
            <a:ext cx="9601133" cy="4680520"/>
          </a:xfrm>
        </p:spPr>
        <p:txBody>
          <a:bodyPr/>
          <a:lstStyle>
            <a:lvl1pPr>
              <a:defRPr sz="2400">
                <a:latin typeface="Helvetica"/>
                <a:cs typeface="Helvetica"/>
              </a:defRPr>
            </a:lvl1pPr>
            <a:lvl2pPr>
              <a:defRPr sz="1800">
                <a:latin typeface="Helvetica"/>
                <a:cs typeface="Helvetica"/>
              </a:defRPr>
            </a:lvl2pPr>
            <a:lvl3pPr>
              <a:defRPr b="0">
                <a:latin typeface="Helvetica"/>
                <a:cs typeface="Helvetica"/>
              </a:defRPr>
            </a:lvl3pPr>
            <a:lvl4pPr>
              <a:defRPr>
                <a:latin typeface="Helvetica"/>
                <a:cs typeface="Helvetica"/>
              </a:defRPr>
            </a:lvl4pPr>
            <a:lvl5pPr>
              <a:defRPr>
                <a:latin typeface="Helvetica"/>
                <a:cs typeface="Helvetica"/>
              </a:defRPr>
            </a:lvl5pPr>
          </a:lstStyle>
          <a:p>
            <a:pPr lvl="0"/>
            <a:r>
              <a:rPr lang="en-US" dirty="0"/>
              <a:t>TITRE</a:t>
            </a:r>
          </a:p>
          <a:p>
            <a:pPr lvl="1"/>
            <a:r>
              <a:rPr lang="en-US" dirty="0"/>
              <a:t>SOUS TITRE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</a:t>
            </a:r>
            <a:endParaRPr lang="en-GB" dirty="0"/>
          </a:p>
        </p:txBody>
      </p: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538D2220-4203-4D39-2E5E-F8E6E47EA1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400" y="6464025"/>
            <a:ext cx="1755331" cy="2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49067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A picture containing light, night sky">
            <a:extLst>
              <a:ext uri="{FF2B5EF4-FFF2-40B4-BE49-F238E27FC236}">
                <a16:creationId xmlns:a16="http://schemas.microsoft.com/office/drawing/2014/main" id="{23A40686-B707-37BC-F757-C532124465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5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022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152400"/>
            <a:ext cx="10058400" cy="9901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B8C0100-BAC6-8A34-D449-033D0E5C78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93334"/>
          <a:stretch/>
        </p:blipFill>
        <p:spPr>
          <a:xfrm>
            <a:off x="-528" y="6383710"/>
            <a:ext cx="12192528" cy="47428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295400"/>
            <a:ext cx="10058400" cy="45736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14300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11588273" y="6448029"/>
            <a:ext cx="501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EA723FD-D1DB-4B15-920E-B0373FD485CF}" type="slidenum">
              <a:rPr lang="en-US" smtClean="0">
                <a:latin typeface="Segoe UI" panose="020B0502040204020203" pitchFamily="34" charset="0"/>
                <a:cs typeface="Segoe UI" panose="020B0502040204020203" pitchFamily="34" charset="0"/>
              </a:rPr>
              <a:pPr/>
              <a:t>‹#›</a:t>
            </a:fld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EE8F6B-1B59-4B13-B781-3BDF0A4A351C}"/>
              </a:ext>
            </a:extLst>
          </p:cNvPr>
          <p:cNvCxnSpPr/>
          <p:nvPr userDrawn="1"/>
        </p:nvCxnSpPr>
        <p:spPr>
          <a:xfrm>
            <a:off x="11486134" y="6469359"/>
            <a:ext cx="0" cy="32007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3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62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463550" indent="-46355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37AFCF"/>
        </a:buClr>
        <a:buSzPct val="10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914400" indent="-4508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70C0"/>
        </a:buClr>
        <a:buFont typeface="Calibri" pitchFamily="34" charset="0"/>
        <a:buChar char="◦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377950" indent="-46355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0070C0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0.png"/><Relationship Id="rId4" Type="http://schemas.openxmlformats.org/officeDocument/2006/relationships/image" Target="../media/image29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7.png"/><Relationship Id="rId7" Type="http://schemas.openxmlformats.org/officeDocument/2006/relationships/image" Target="../media/image1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6.png"/><Relationship Id="rId11" Type="http://schemas.openxmlformats.org/officeDocument/2006/relationships/image" Target="../media/image121.png"/><Relationship Id="rId5" Type="http://schemas.openxmlformats.org/officeDocument/2006/relationships/image" Target="../media/image115.png"/><Relationship Id="rId10" Type="http://schemas.openxmlformats.org/officeDocument/2006/relationships/image" Target="../media/image120.png"/><Relationship Id="rId4" Type="http://schemas.openxmlformats.org/officeDocument/2006/relationships/image" Target="../media/image114.png"/><Relationship Id="rId9" Type="http://schemas.openxmlformats.org/officeDocument/2006/relationships/image" Target="../media/image1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2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7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png"/><Relationship Id="rId3" Type="http://schemas.openxmlformats.org/officeDocument/2006/relationships/image" Target="../media/image40.png"/><Relationship Id="rId7" Type="http://schemas.openxmlformats.org/officeDocument/2006/relationships/image" Target="../media/image115.png"/><Relationship Id="rId12" Type="http://schemas.openxmlformats.org/officeDocument/2006/relationships/image" Target="../media/image1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4.png"/><Relationship Id="rId11" Type="http://schemas.openxmlformats.org/officeDocument/2006/relationships/image" Target="../media/image119.png"/><Relationship Id="rId5" Type="http://schemas.openxmlformats.org/officeDocument/2006/relationships/image" Target="../media/image17.png"/><Relationship Id="rId10" Type="http://schemas.openxmlformats.org/officeDocument/2006/relationships/image" Target="../media/image118.png"/><Relationship Id="rId4" Type="http://schemas.openxmlformats.org/officeDocument/2006/relationships/image" Target="../media/image390.png"/><Relationship Id="rId9" Type="http://schemas.openxmlformats.org/officeDocument/2006/relationships/image" Target="../media/image1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chart" Target="../charts/chart1.xml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media" Target="../media/media2.mp4"/><Relationship Id="rId7" Type="http://schemas.openxmlformats.org/officeDocument/2006/relationships/image" Target="../media/image1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mp4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media" Target="../media/media4.mp4"/><Relationship Id="rId7" Type="http://schemas.openxmlformats.org/officeDocument/2006/relationships/image" Target="../media/image24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4.mp4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Ingénierie électronique, Composant électronique, Composant de circuit">
            <a:extLst>
              <a:ext uri="{FF2B5EF4-FFF2-40B4-BE49-F238E27FC236}">
                <a16:creationId xmlns:a16="http://schemas.microsoft.com/office/drawing/2014/main" id="{38345C18-8A01-51E7-99D9-625B5E1063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1" b="15625"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D93E8CA5-B155-AE7A-9B0E-97E45D8E31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5369668"/>
            <a:ext cx="10058400" cy="1300880"/>
          </a:xfrm>
        </p:spPr>
        <p:txBody>
          <a:bodyPr>
            <a:noAutofit/>
          </a:bodyPr>
          <a:lstStyle/>
          <a:p>
            <a:endParaRPr lang="en-CH" sz="2000" dirty="0">
              <a:solidFill>
                <a:schemeClr val="bg1"/>
              </a:solidFill>
            </a:endParaRPr>
          </a:p>
          <a:p>
            <a:r>
              <a:rPr lang="en-CH" sz="2000" dirty="0">
                <a:solidFill>
                  <a:schemeClr val="bg1"/>
                </a:solidFill>
              </a:rPr>
              <a:t>Julien Songeon</a:t>
            </a:r>
          </a:p>
          <a:p>
            <a:r>
              <a:rPr lang="en-CH" sz="2000" dirty="0">
                <a:solidFill>
                  <a:schemeClr val="bg1"/>
                </a:solidFill>
              </a:rPr>
              <a:t>IMMW - October 8</a:t>
            </a:r>
            <a:r>
              <a:rPr lang="en-CH" sz="2000" baseline="30000" dirty="0">
                <a:solidFill>
                  <a:schemeClr val="bg1"/>
                </a:solidFill>
              </a:rPr>
              <a:t>th</a:t>
            </a:r>
            <a:r>
              <a:rPr lang="en-CH" sz="2000" dirty="0">
                <a:solidFill>
                  <a:schemeClr val="bg1"/>
                </a:solidFill>
              </a:rPr>
              <a:t>, 2024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42A3509-163F-B902-38D7-B3BEC3A0C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1984248"/>
          </a:xfrm>
        </p:spPr>
        <p:txBody>
          <a:bodyPr>
            <a:normAutofit fontScale="90000"/>
          </a:bodyPr>
          <a:lstStyle/>
          <a:p>
            <a:r>
              <a:rPr lang="en-CH" dirty="0"/>
              <a:t>Latest Developments in Magnetic Measurements</a:t>
            </a:r>
          </a:p>
        </p:txBody>
      </p:sp>
    </p:spTree>
    <p:extLst>
      <p:ext uri="{BB962C8B-B14F-4D97-AF65-F5344CB8AC3E}">
        <p14:creationId xmlns:p14="http://schemas.microsoft.com/office/powerpoint/2010/main" val="74930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95A86-6595-7B29-61DB-C9096096A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84C994-267F-3A73-2478-EFB1001BE26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475" y="2065240"/>
            <a:ext cx="4524658" cy="22623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67" name="Content Placeholder 1066">
                <a:extLst>
                  <a:ext uri="{FF2B5EF4-FFF2-40B4-BE49-F238E27FC236}">
                    <a16:creationId xmlns:a16="http://schemas.microsoft.com/office/drawing/2014/main" id="{3B34BBF0-6708-8F2F-7362-C9F7B8D7E4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H" dirty="0"/>
                  <a:t>Analysis of </a:t>
                </a:r>
                <a14:m>
                  <m:oMath xmlns:m="http://schemas.openxmlformats.org/officeDocument/2006/math"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CH" dirty="0"/>
                  <a:t> between the absorption and the zero crossing of the triangular modulation wave</a:t>
                </a:r>
              </a:p>
              <a:p>
                <a14:m>
                  <m:oMath xmlns:m="http://schemas.openxmlformats.org/officeDocument/2006/math"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CH" dirty="0"/>
                  <a:t>: NMR lock</a:t>
                </a:r>
              </a:p>
            </p:txBody>
          </p:sp>
        </mc:Choice>
        <mc:Fallback xmlns="">
          <p:sp>
            <p:nvSpPr>
              <p:cNvPr id="1067" name="Content Placeholder 1066">
                <a:extLst>
                  <a:ext uri="{FF2B5EF4-FFF2-40B4-BE49-F238E27FC236}">
                    <a16:creationId xmlns:a16="http://schemas.microsoft.com/office/drawing/2014/main" id="{3B34BBF0-6708-8F2F-7362-C9F7B8D7E4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45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9" name="TextBox 1028">
            <a:extLst>
              <a:ext uri="{FF2B5EF4-FFF2-40B4-BE49-F238E27FC236}">
                <a16:creationId xmlns:a16="http://schemas.microsoft.com/office/drawing/2014/main" id="{A79B6EB4-CFBF-36FF-5F8D-8EDE6ADDA28C}"/>
              </a:ext>
            </a:extLst>
          </p:cNvPr>
          <p:cNvSpPr txBox="1"/>
          <p:nvPr/>
        </p:nvSpPr>
        <p:spPr>
          <a:xfrm>
            <a:off x="4514671" y="5637926"/>
            <a:ext cx="54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1" name="TextBox 1030">
                <a:extLst>
                  <a:ext uri="{FF2B5EF4-FFF2-40B4-BE49-F238E27FC236}">
                    <a16:creationId xmlns:a16="http://schemas.microsoft.com/office/drawing/2014/main" id="{3FC06A5A-7B61-A4B5-42CC-9CD7254243E4}"/>
                  </a:ext>
                </a:extLst>
              </p:cNvPr>
              <p:cNvSpPr txBox="1"/>
              <p:nvPr/>
            </p:nvSpPr>
            <p:spPr>
              <a:xfrm>
                <a:off x="3616766" y="5971527"/>
                <a:ext cx="2973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031" name="TextBox 1030">
                <a:extLst>
                  <a:ext uri="{FF2B5EF4-FFF2-40B4-BE49-F238E27FC236}">
                    <a16:creationId xmlns:a16="http://schemas.microsoft.com/office/drawing/2014/main" id="{3FC06A5A-7B61-A4B5-42CC-9CD725424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6766" y="5971527"/>
                <a:ext cx="297389" cy="276999"/>
              </a:xfrm>
              <a:prstGeom prst="rect">
                <a:avLst/>
              </a:prstGeom>
              <a:blipFill>
                <a:blip r:embed="rId5"/>
                <a:stretch>
                  <a:fillRect l="-16327" r="-14286" b="-1111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2" name="Oval 1051">
            <a:extLst>
              <a:ext uri="{FF2B5EF4-FFF2-40B4-BE49-F238E27FC236}">
                <a16:creationId xmlns:a16="http://schemas.microsoft.com/office/drawing/2014/main" id="{3AB50036-8D57-FDC2-3369-EA3BA86DFCCA}"/>
              </a:ext>
            </a:extLst>
          </p:cNvPr>
          <p:cNvSpPr/>
          <p:nvPr/>
        </p:nvSpPr>
        <p:spPr>
          <a:xfrm>
            <a:off x="8387200" y="2873744"/>
            <a:ext cx="393332" cy="3933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53" name="Oval 1052">
            <a:extLst>
              <a:ext uri="{FF2B5EF4-FFF2-40B4-BE49-F238E27FC236}">
                <a16:creationId xmlns:a16="http://schemas.microsoft.com/office/drawing/2014/main" id="{752F25E5-BEA8-191F-3797-D45F3A54C26F}"/>
              </a:ext>
            </a:extLst>
          </p:cNvPr>
          <p:cNvSpPr/>
          <p:nvPr/>
        </p:nvSpPr>
        <p:spPr>
          <a:xfrm>
            <a:off x="8901550" y="2873744"/>
            <a:ext cx="393332" cy="3933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1055" name="Straight Connector 1054">
            <a:extLst>
              <a:ext uri="{FF2B5EF4-FFF2-40B4-BE49-F238E27FC236}">
                <a16:creationId xmlns:a16="http://schemas.microsoft.com/office/drawing/2014/main" id="{A8AF08B5-3017-28CD-5976-DDE7F819D4D1}"/>
              </a:ext>
            </a:extLst>
          </p:cNvPr>
          <p:cNvCxnSpPr>
            <a:cxnSpLocks/>
            <a:endCxn id="1052" idx="3"/>
          </p:cNvCxnSpPr>
          <p:nvPr/>
        </p:nvCxnSpPr>
        <p:spPr>
          <a:xfrm>
            <a:off x="6292419" y="3209474"/>
            <a:ext cx="21523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0781999F-9970-4F35-92D2-D11F01526E93}"/>
              </a:ext>
            </a:extLst>
          </p:cNvPr>
          <p:cNvGrpSpPr/>
          <p:nvPr/>
        </p:nvGrpSpPr>
        <p:grpSpPr>
          <a:xfrm>
            <a:off x="2954929" y="3209474"/>
            <a:ext cx="5546487" cy="2668154"/>
            <a:chOff x="2954929" y="3209474"/>
            <a:chExt cx="5546487" cy="266815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6802D2D-1193-96F7-BD42-2AD31F341F08}"/>
                </a:ext>
              </a:extLst>
            </p:cNvPr>
            <p:cNvSpPr/>
            <p:nvPr/>
          </p:nvSpPr>
          <p:spPr>
            <a:xfrm>
              <a:off x="5800453" y="3822177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A5CF869-C32F-94DC-7458-CF889A5D3D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00453" y="4233202"/>
              <a:ext cx="95362" cy="169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B530F99D-F0F8-0DC5-0EFD-79AB494607EF}"/>
                </a:ext>
              </a:extLst>
            </p:cNvPr>
            <p:cNvSpPr/>
            <p:nvPr/>
          </p:nvSpPr>
          <p:spPr>
            <a:xfrm rot="16200000">
              <a:off x="5265993" y="425537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9353091-B5AC-28BD-FF03-AA5BF6B46BF2}"/>
                </a:ext>
              </a:extLst>
            </p:cNvPr>
            <p:cNvCxnSpPr>
              <a:cxnSpLocks/>
            </p:cNvCxnSpPr>
            <p:nvPr/>
          </p:nvCxnSpPr>
          <p:spPr>
            <a:xfrm>
              <a:off x="5570210" y="4396280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E0B2E964-2C1E-4214-DB38-D77062ED4F51}"/>
                </a:ext>
              </a:extLst>
            </p:cNvPr>
            <p:cNvSpPr/>
            <p:nvPr/>
          </p:nvSpPr>
          <p:spPr>
            <a:xfrm rot="16200000">
              <a:off x="4762051" y="434737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9BC861F-9EB4-568F-A575-6A13D30625FF}"/>
                </a:ext>
              </a:extLst>
            </p:cNvPr>
            <p:cNvCxnSpPr>
              <a:cxnSpLocks/>
            </p:cNvCxnSpPr>
            <p:nvPr/>
          </p:nvCxnSpPr>
          <p:spPr>
            <a:xfrm>
              <a:off x="5067228" y="4396280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DCB67FA-E337-8B12-EEE9-004EA8E533FC}"/>
                </a:ext>
              </a:extLst>
            </p:cNvPr>
            <p:cNvCxnSpPr>
              <a:cxnSpLocks/>
            </p:cNvCxnSpPr>
            <p:nvPr/>
          </p:nvCxnSpPr>
          <p:spPr>
            <a:xfrm>
              <a:off x="5059111" y="4588919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E59FF89-48E0-89A3-2920-2E4E7F8EF395}"/>
                </a:ext>
              </a:extLst>
            </p:cNvPr>
            <p:cNvCxnSpPr>
              <a:cxnSpLocks/>
            </p:cNvCxnSpPr>
            <p:nvPr/>
          </p:nvCxnSpPr>
          <p:spPr>
            <a:xfrm>
              <a:off x="5284244" y="4876594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3C25C0E-EFA3-96B0-E753-2DAB8F17598C}"/>
                </a:ext>
              </a:extLst>
            </p:cNvPr>
            <p:cNvCxnSpPr>
              <a:cxnSpLocks/>
            </p:cNvCxnSpPr>
            <p:nvPr/>
          </p:nvCxnSpPr>
          <p:spPr>
            <a:xfrm>
              <a:off x="5286799" y="4586350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CE130F-C05F-5728-6AB7-B1ACFF32A4E3}"/>
                </a:ext>
              </a:extLst>
            </p:cNvPr>
            <p:cNvSpPr/>
            <p:nvPr/>
          </p:nvSpPr>
          <p:spPr>
            <a:xfrm>
              <a:off x="5468505" y="4691779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45CCDA6-A7D4-4917-F241-F3B4B69666C8}"/>
                </a:ext>
              </a:extLst>
            </p:cNvPr>
            <p:cNvSpPr txBox="1"/>
            <p:nvPr/>
          </p:nvSpPr>
          <p:spPr>
            <a:xfrm>
              <a:off x="5463352" y="4647587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V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B460844-8316-D049-35AB-810428B9C5E2}"/>
                </a:ext>
              </a:extLst>
            </p:cNvPr>
            <p:cNvCxnSpPr>
              <a:cxnSpLocks/>
            </p:cNvCxnSpPr>
            <p:nvPr/>
          </p:nvCxnSpPr>
          <p:spPr>
            <a:xfrm>
              <a:off x="5827675" y="4872782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75CF807-5ADC-229C-E5EB-F8871CF3FBCB}"/>
                </a:ext>
              </a:extLst>
            </p:cNvPr>
            <p:cNvCxnSpPr>
              <a:cxnSpLocks/>
            </p:cNvCxnSpPr>
            <p:nvPr/>
          </p:nvCxnSpPr>
          <p:spPr>
            <a:xfrm>
              <a:off x="6055363" y="4866317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FDF6D2A-2D03-2DA9-D868-EA9345D61D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36525" y="5112500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AB50012B-0638-476E-48F5-765CAD52455B}"/>
                </a:ext>
              </a:extLst>
            </p:cNvPr>
            <p:cNvCxnSpPr>
              <a:cxnSpLocks/>
            </p:cNvCxnSpPr>
            <p:nvPr/>
          </p:nvCxnSpPr>
          <p:spPr>
            <a:xfrm>
              <a:off x="3616766" y="4236288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FD39855-5A0E-C0BE-AF7C-4D08D54E407E}"/>
                </a:ext>
              </a:extLst>
            </p:cNvPr>
            <p:cNvCxnSpPr>
              <a:cxnSpLocks/>
            </p:cNvCxnSpPr>
            <p:nvPr/>
          </p:nvCxnSpPr>
          <p:spPr>
            <a:xfrm>
              <a:off x="3621877" y="4236288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436E505E-4F45-C3B5-BE3F-491A8C591902}"/>
                </a:ext>
              </a:extLst>
            </p:cNvPr>
            <p:cNvCxnSpPr>
              <a:cxnSpLocks/>
            </p:cNvCxnSpPr>
            <p:nvPr/>
          </p:nvCxnSpPr>
          <p:spPr>
            <a:xfrm>
              <a:off x="3842667" y="4233720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1890CD83-485C-D6DD-E7DD-AF4BD55C8925}"/>
                </a:ext>
              </a:extLst>
            </p:cNvPr>
            <p:cNvCxnSpPr>
              <a:cxnSpLocks/>
            </p:cNvCxnSpPr>
            <p:nvPr/>
          </p:nvCxnSpPr>
          <p:spPr>
            <a:xfrm>
              <a:off x="3407789" y="4485741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3BB22C9-7C8E-B0E8-BA82-D5D08260C5B0}"/>
                </a:ext>
              </a:extLst>
            </p:cNvPr>
            <p:cNvCxnSpPr>
              <a:cxnSpLocks/>
            </p:cNvCxnSpPr>
            <p:nvPr/>
          </p:nvCxnSpPr>
          <p:spPr>
            <a:xfrm>
              <a:off x="3842667" y="448574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751D1B7-7128-75F6-C5C5-FBF4B3DBA327}"/>
                </a:ext>
              </a:extLst>
            </p:cNvPr>
            <p:cNvCxnSpPr>
              <a:cxnSpLocks/>
            </p:cNvCxnSpPr>
            <p:nvPr/>
          </p:nvCxnSpPr>
          <p:spPr>
            <a:xfrm>
              <a:off x="3899262" y="5110441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BD8D923C-6CFC-D3CB-44E9-EB6ED59FB2BC}"/>
                </a:ext>
              </a:extLst>
            </p:cNvPr>
            <p:cNvCxnSpPr>
              <a:cxnSpLocks/>
            </p:cNvCxnSpPr>
            <p:nvPr/>
          </p:nvCxnSpPr>
          <p:spPr>
            <a:xfrm>
              <a:off x="3904373" y="5115577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8D1F12C-C5FB-12AE-AFD6-BFBC83B572C3}"/>
                </a:ext>
              </a:extLst>
            </p:cNvPr>
            <p:cNvCxnSpPr>
              <a:cxnSpLocks/>
            </p:cNvCxnSpPr>
            <p:nvPr/>
          </p:nvCxnSpPr>
          <p:spPr>
            <a:xfrm>
              <a:off x="4125163" y="5107873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1688202A-F8C4-09B1-F7D6-8FA0A85DC93F}"/>
                </a:ext>
              </a:extLst>
            </p:cNvPr>
            <p:cNvCxnSpPr>
              <a:cxnSpLocks/>
            </p:cNvCxnSpPr>
            <p:nvPr/>
          </p:nvCxnSpPr>
          <p:spPr>
            <a:xfrm>
              <a:off x="3690285" y="5359894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6D48BD4-F893-8B8D-2268-8C505125FD6F}"/>
                </a:ext>
              </a:extLst>
            </p:cNvPr>
            <p:cNvCxnSpPr>
              <a:cxnSpLocks/>
            </p:cNvCxnSpPr>
            <p:nvPr/>
          </p:nvCxnSpPr>
          <p:spPr>
            <a:xfrm>
              <a:off x="4125163" y="5359894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64C216C-9210-5A09-7AA7-5AC60AF81916}"/>
                </a:ext>
              </a:extLst>
            </p:cNvPr>
            <p:cNvCxnSpPr>
              <a:cxnSpLocks/>
            </p:cNvCxnSpPr>
            <p:nvPr/>
          </p:nvCxnSpPr>
          <p:spPr>
            <a:xfrm>
              <a:off x="4476496" y="4485742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4" name="Straight Connector 1023">
              <a:extLst>
                <a:ext uri="{FF2B5EF4-FFF2-40B4-BE49-F238E27FC236}">
                  <a16:creationId xmlns:a16="http://schemas.microsoft.com/office/drawing/2014/main" id="{7E658072-B6E3-2FCC-AF8D-23CF277B1C37}"/>
                </a:ext>
              </a:extLst>
            </p:cNvPr>
            <p:cNvCxnSpPr>
              <a:cxnSpLocks/>
            </p:cNvCxnSpPr>
            <p:nvPr/>
          </p:nvCxnSpPr>
          <p:spPr>
            <a:xfrm>
              <a:off x="4168285" y="4483998"/>
              <a:ext cx="325618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A84B3F4D-3783-ECE0-997E-00BBEB2E9FFB}"/>
                </a:ext>
              </a:extLst>
            </p:cNvPr>
            <p:cNvCxnSpPr>
              <a:cxnSpLocks/>
            </p:cNvCxnSpPr>
            <p:nvPr/>
          </p:nvCxnSpPr>
          <p:spPr>
            <a:xfrm>
              <a:off x="4427211" y="5360748"/>
              <a:ext cx="3238264" cy="150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E8C58673-1385-8B00-556D-C368151A3336}"/>
                </a:ext>
              </a:extLst>
            </p:cNvPr>
            <p:cNvCxnSpPr>
              <a:cxnSpLocks/>
            </p:cNvCxnSpPr>
            <p:nvPr/>
          </p:nvCxnSpPr>
          <p:spPr>
            <a:xfrm>
              <a:off x="3619322" y="4483998"/>
              <a:ext cx="0" cy="125114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21C5529E-48C0-BA07-3E28-CC230543261A}"/>
                </a:ext>
              </a:extLst>
            </p:cNvPr>
            <p:cNvCxnSpPr>
              <a:cxnSpLocks/>
            </p:cNvCxnSpPr>
            <p:nvPr/>
          </p:nvCxnSpPr>
          <p:spPr>
            <a:xfrm>
              <a:off x="3904373" y="5134690"/>
              <a:ext cx="0" cy="6004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0" name="Straight Arrow Connector 1029">
              <a:extLst>
                <a:ext uri="{FF2B5EF4-FFF2-40B4-BE49-F238E27FC236}">
                  <a16:creationId xmlns:a16="http://schemas.microsoft.com/office/drawing/2014/main" id="{95927976-0777-5DDC-B751-F5D2AB0AB568}"/>
                </a:ext>
              </a:extLst>
            </p:cNvPr>
            <p:cNvCxnSpPr>
              <a:cxnSpLocks/>
            </p:cNvCxnSpPr>
            <p:nvPr/>
          </p:nvCxnSpPr>
          <p:spPr>
            <a:xfrm>
              <a:off x="3633871" y="5877628"/>
              <a:ext cx="2929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2" name="Rectangle 1031">
                  <a:extLst>
                    <a:ext uri="{FF2B5EF4-FFF2-40B4-BE49-F238E27FC236}">
                      <a16:creationId xmlns:a16="http://schemas.microsoft.com/office/drawing/2014/main" id="{13595111-66FA-3672-9C50-8813D8673CD0}"/>
                    </a:ext>
                  </a:extLst>
                </p:cNvPr>
                <p:cNvSpPr/>
                <p:nvPr/>
              </p:nvSpPr>
              <p:spPr>
                <a:xfrm>
                  <a:off x="6943866" y="5219842"/>
                  <a:ext cx="1557550" cy="4143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1200" dirty="0">
                      <a:solidFill>
                        <a:schemeClr val="tx1"/>
                      </a:solidFill>
                    </a:rPr>
                    <a:t>Pulse if: </a:t>
                  </a:r>
                  <a14:m>
                    <m:oMath xmlns:m="http://schemas.openxmlformats.org/officeDocument/2006/math"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=0[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endParaRPr lang="en-CH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32" name="Rectangle 1031">
                  <a:extLst>
                    <a:ext uri="{FF2B5EF4-FFF2-40B4-BE49-F238E27FC236}">
                      <a16:creationId xmlns:a16="http://schemas.microsoft.com/office/drawing/2014/main" id="{13595111-66FA-3672-9C50-8813D8673C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3866" y="5219842"/>
                  <a:ext cx="1557550" cy="4143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33" name="Straight Arrow Connector 1032">
              <a:extLst>
                <a:ext uri="{FF2B5EF4-FFF2-40B4-BE49-F238E27FC236}">
                  <a16:creationId xmlns:a16="http://schemas.microsoft.com/office/drawing/2014/main" id="{A95AEA72-A340-B5EE-87D4-5DB287EF4447}"/>
                </a:ext>
              </a:extLst>
            </p:cNvPr>
            <p:cNvCxnSpPr>
              <a:cxnSpLocks/>
            </p:cNvCxnSpPr>
            <p:nvPr/>
          </p:nvCxnSpPr>
          <p:spPr>
            <a:xfrm>
              <a:off x="2954929" y="5673221"/>
              <a:ext cx="16508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4" name="Straight Arrow Connector 1033">
              <a:extLst>
                <a:ext uri="{FF2B5EF4-FFF2-40B4-BE49-F238E27FC236}">
                  <a16:creationId xmlns:a16="http://schemas.microsoft.com/office/drawing/2014/main" id="{64C6D706-DEEE-7028-C285-325EA7E1EB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4929" y="5065339"/>
              <a:ext cx="0" cy="6078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9" name="Straight Connector 1058">
              <a:extLst>
                <a:ext uri="{FF2B5EF4-FFF2-40B4-BE49-F238E27FC236}">
                  <a16:creationId xmlns:a16="http://schemas.microsoft.com/office/drawing/2014/main" id="{6BAE6727-FDE5-30E1-1C07-7BD08487C248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>
              <a:off x="6292419" y="3209474"/>
              <a:ext cx="0" cy="6127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3" name="Straight Connector 1062">
            <a:extLst>
              <a:ext uri="{FF2B5EF4-FFF2-40B4-BE49-F238E27FC236}">
                <a16:creationId xmlns:a16="http://schemas.microsoft.com/office/drawing/2014/main" id="{D7EB6B30-1392-5149-37D5-663894A387FF}"/>
              </a:ext>
            </a:extLst>
          </p:cNvPr>
          <p:cNvCxnSpPr>
            <a:cxnSpLocks/>
          </p:cNvCxnSpPr>
          <p:nvPr/>
        </p:nvCxnSpPr>
        <p:spPr>
          <a:xfrm>
            <a:off x="9172779" y="3267076"/>
            <a:ext cx="0" cy="21678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5" name="Straight Connector 1064">
            <a:extLst>
              <a:ext uri="{FF2B5EF4-FFF2-40B4-BE49-F238E27FC236}">
                <a16:creationId xmlns:a16="http://schemas.microsoft.com/office/drawing/2014/main" id="{FFA0F7A0-EBC2-1B90-8A4F-5ED555A0BAA0}"/>
              </a:ext>
            </a:extLst>
          </p:cNvPr>
          <p:cNvCxnSpPr>
            <a:cxnSpLocks/>
          </p:cNvCxnSpPr>
          <p:nvPr/>
        </p:nvCxnSpPr>
        <p:spPr>
          <a:xfrm>
            <a:off x="8501416" y="5438274"/>
            <a:ext cx="671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E22DEE4-3C17-6A41-53D5-5A0CB22F6790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84DFA40F-C7C0-FA66-6436-430E4F85B892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8563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kern="1200" spc="-50" baseline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CH" dirty="0"/>
              <a:t>PT2025: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148372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16901-7D57-3478-84E6-60504283A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B7B56F47-3677-1E54-17A2-E4AF5E859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9110" y="1390651"/>
            <a:ext cx="4039439" cy="4573694"/>
          </a:xfrm>
        </p:spPr>
        <p:txBody>
          <a:bodyPr>
            <a:normAutofit/>
          </a:bodyPr>
          <a:lstStyle/>
          <a:p>
            <a:r>
              <a:rPr lang="en-CH" sz="1800" dirty="0"/>
              <a:t>1Hz measurement by counting the frequency over 1s.</a:t>
            </a:r>
          </a:p>
          <a:p>
            <a:r>
              <a:rPr lang="en-CH" sz="1800" dirty="0"/>
              <a:t>Analog feed-back loop regulation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087866-3106-94F1-D702-7695387BEB4C}"/>
              </a:ext>
            </a:extLst>
          </p:cNvPr>
          <p:cNvGrpSpPr/>
          <p:nvPr/>
        </p:nvGrpSpPr>
        <p:grpSpPr>
          <a:xfrm>
            <a:off x="3966580" y="1457416"/>
            <a:ext cx="8123820" cy="4807669"/>
            <a:chOff x="2360708" y="1305016"/>
            <a:chExt cx="8123820" cy="480766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BB2FD9B-42AA-C7B1-59D7-EE9878BA68F6}"/>
                </a:ext>
              </a:extLst>
            </p:cNvPr>
            <p:cNvGrpSpPr/>
            <p:nvPr/>
          </p:nvGrpSpPr>
          <p:grpSpPr>
            <a:xfrm>
              <a:off x="7459211" y="2951744"/>
              <a:ext cx="60233" cy="320328"/>
              <a:chOff x="4167188" y="3101340"/>
              <a:chExt cx="69057" cy="301468"/>
            </a:xfrm>
            <a:solidFill>
              <a:srgbClr val="ED82CC">
                <a:alpha val="80000"/>
              </a:srgbClr>
            </a:solidFill>
          </p:grpSpPr>
          <p:sp>
            <p:nvSpPr>
              <p:cNvPr id="1114" name="Rectangle 1113">
                <a:extLst>
                  <a:ext uri="{FF2B5EF4-FFF2-40B4-BE49-F238E27FC236}">
                    <a16:creationId xmlns:a16="http://schemas.microsoft.com/office/drawing/2014/main" id="{925B13FF-33AB-9176-E809-485464B3ADD4}"/>
                  </a:ext>
                </a:extLst>
              </p:cNvPr>
              <p:cNvSpPr/>
              <p:nvPr/>
            </p:nvSpPr>
            <p:spPr>
              <a:xfrm>
                <a:off x="4167189" y="3124204"/>
                <a:ext cx="69056" cy="278604"/>
              </a:xfrm>
              <a:prstGeom prst="rect">
                <a:avLst/>
              </a:prstGeom>
              <a:grpFill/>
              <a:ln>
                <a:solidFill>
                  <a:schemeClr val="tx1">
                    <a:alpha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1115" name="Oval 1114">
                <a:extLst>
                  <a:ext uri="{FF2B5EF4-FFF2-40B4-BE49-F238E27FC236}">
                    <a16:creationId xmlns:a16="http://schemas.microsoft.com/office/drawing/2014/main" id="{52794F04-594E-F86D-22B6-352469AD13AD}"/>
                  </a:ext>
                </a:extLst>
              </p:cNvPr>
              <p:cNvSpPr/>
              <p:nvPr/>
            </p:nvSpPr>
            <p:spPr>
              <a:xfrm>
                <a:off x="4167188" y="3101340"/>
                <a:ext cx="69056" cy="45719"/>
              </a:xfrm>
              <a:prstGeom prst="ellipse">
                <a:avLst/>
              </a:prstGeom>
              <a:grpFill/>
              <a:ln>
                <a:solidFill>
                  <a:schemeClr val="tx1">
                    <a:alpha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</p:grpSp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DB4AD91D-5C89-44CF-2D0E-0DA1CDB646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209476" y="3028847"/>
              <a:ext cx="667814" cy="166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743619A-8058-A888-0A90-A69A140958BB}"/>
                </a:ext>
              </a:extLst>
            </p:cNvPr>
            <p:cNvSpPr/>
            <p:nvPr/>
          </p:nvSpPr>
          <p:spPr>
            <a:xfrm>
              <a:off x="4803099" y="2618860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60DC2D4-0FCF-2C9E-4037-7DD48E2FC16F}"/>
                </a:ext>
              </a:extLst>
            </p:cNvPr>
            <p:cNvCxnSpPr>
              <a:stCxn id="9" idx="6"/>
            </p:cNvCxnSpPr>
            <p:nvPr/>
          </p:nvCxnSpPr>
          <p:spPr>
            <a:xfrm flipV="1">
              <a:off x="5162268" y="2799341"/>
              <a:ext cx="1649317" cy="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B5F07E8-790E-601E-86C8-D421E8D47136}"/>
                </a:ext>
              </a:extLst>
            </p:cNvPr>
            <p:cNvSpPr/>
            <p:nvPr/>
          </p:nvSpPr>
          <p:spPr>
            <a:xfrm rot="5400000">
              <a:off x="6788225" y="265843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ED018F0-D0BA-A038-E917-944D753ED858}"/>
                </a:ext>
              </a:extLst>
            </p:cNvPr>
            <p:cNvCxnSpPr>
              <a:stCxn id="19" idx="0"/>
            </p:cNvCxnSpPr>
            <p:nvPr/>
          </p:nvCxnSpPr>
          <p:spPr>
            <a:xfrm flipV="1">
              <a:off x="7093402" y="2799340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AC56D07-B433-F158-12CB-0F9BBD42EFEB}"/>
                </a:ext>
              </a:extLst>
            </p:cNvPr>
            <p:cNvCxnSpPr/>
            <p:nvPr/>
          </p:nvCxnSpPr>
          <p:spPr>
            <a:xfrm flipV="1">
              <a:off x="7740856" y="2799338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DE898E5-5165-3442-D6C5-9A370DC0CB73}"/>
                </a:ext>
              </a:extLst>
            </p:cNvPr>
            <p:cNvSpPr/>
            <p:nvPr/>
          </p:nvSpPr>
          <p:spPr>
            <a:xfrm>
              <a:off x="8133761" y="2681221"/>
              <a:ext cx="506723" cy="236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A5069E5-8BA5-CAC4-A4C8-0A8E41870038}"/>
                </a:ext>
              </a:extLst>
            </p:cNvPr>
            <p:cNvCxnSpPr/>
            <p:nvPr/>
          </p:nvCxnSpPr>
          <p:spPr>
            <a:xfrm flipV="1">
              <a:off x="8640483" y="2799338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BDC399E-3C9F-FA28-65B5-32C7FBCE40CB}"/>
                </a:ext>
              </a:extLst>
            </p:cNvPr>
            <p:cNvSpPr/>
            <p:nvPr/>
          </p:nvSpPr>
          <p:spPr>
            <a:xfrm>
              <a:off x="9035379" y="2370518"/>
              <a:ext cx="1449149" cy="8375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880F81D-82E1-F4C8-D3DB-3DD3627D18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92919" y="2664097"/>
              <a:ext cx="195703" cy="339102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EEE81F2-3F6E-EF1A-0CF7-F9DF99B8449E}"/>
                </a:ext>
              </a:extLst>
            </p:cNvPr>
            <p:cNvCxnSpPr>
              <a:cxnSpLocks/>
            </p:cNvCxnSpPr>
            <p:nvPr/>
          </p:nvCxnSpPr>
          <p:spPr>
            <a:xfrm>
              <a:off x="9588621" y="2664097"/>
              <a:ext cx="199703" cy="3471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645ED6E-36FB-69F1-D123-7FAE750F65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9435" y="2664097"/>
              <a:ext cx="195702" cy="3471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4">
              <a:extLst>
                <a:ext uri="{FF2B5EF4-FFF2-40B4-BE49-F238E27FC236}">
                  <a16:creationId xmlns:a16="http://schemas.microsoft.com/office/drawing/2014/main" id="{3F97FB40-A0EF-606A-B339-C6521704FA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345016" y="3028847"/>
              <a:ext cx="667814" cy="166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C38690F-9AEF-6667-826C-056A7EBC3B4F}"/>
                </a:ext>
              </a:extLst>
            </p:cNvPr>
            <p:cNvSpPr txBox="1"/>
            <p:nvPr/>
          </p:nvSpPr>
          <p:spPr>
            <a:xfrm>
              <a:off x="4740533" y="2462620"/>
              <a:ext cx="3660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3200" dirty="0"/>
                <a:t>~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30D9FE6-A2E9-F07A-0E40-AECEE4223E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14546" y="2795982"/>
              <a:ext cx="511493" cy="8903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72BD417-DAE4-1B68-7F44-7F93CD9B515E}"/>
                </a:ext>
              </a:extLst>
            </p:cNvPr>
            <p:cNvSpPr/>
            <p:nvPr/>
          </p:nvSpPr>
          <p:spPr>
            <a:xfrm>
              <a:off x="8196192" y="1972380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A0675E-FF2B-F541-62B1-FF1742CD1843}"/>
                </a:ext>
              </a:extLst>
            </p:cNvPr>
            <p:cNvSpPr txBox="1"/>
            <p:nvPr/>
          </p:nvSpPr>
          <p:spPr>
            <a:xfrm>
              <a:off x="8199442" y="1951501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V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D8DAAB8-CC70-17F8-6F72-D528852DFD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7308" y="2152860"/>
              <a:ext cx="25888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8430ABB-715D-305B-2415-DCD8E1806B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55361" y="2152860"/>
              <a:ext cx="25888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2E32083-A501-E93D-4C3C-F754F2BE2D62}"/>
                </a:ext>
              </a:extLst>
            </p:cNvPr>
            <p:cNvCxnSpPr>
              <a:cxnSpLocks/>
            </p:cNvCxnSpPr>
            <p:nvPr/>
          </p:nvCxnSpPr>
          <p:spPr>
            <a:xfrm>
              <a:off x="8810837" y="2147401"/>
              <a:ext cx="0" cy="6520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34B592B-E259-C78C-D4F9-8EB469608E64}"/>
                </a:ext>
              </a:extLst>
            </p:cNvPr>
            <p:cNvCxnSpPr>
              <a:cxnSpLocks/>
            </p:cNvCxnSpPr>
            <p:nvPr/>
          </p:nvCxnSpPr>
          <p:spPr>
            <a:xfrm>
              <a:off x="7937308" y="2143976"/>
              <a:ext cx="0" cy="6520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8386624-6F9A-DCFD-CEF6-7CCD7758DA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55645" y="3384173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510FC32-CD87-A867-CC09-EEA0B30540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8991" y="3380403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980D573-9937-A1F9-9E33-2B0FD1DBD2EB}"/>
                </a:ext>
              </a:extLst>
            </p:cNvPr>
            <p:cNvSpPr/>
            <p:nvPr/>
          </p:nvSpPr>
          <p:spPr>
            <a:xfrm>
              <a:off x="6535510" y="3686336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3C6A3BF-E8E3-43A9-DDC8-8686D892A4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5510" y="4097361"/>
              <a:ext cx="95362" cy="169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F1DE479C-E207-0059-FAC2-A2289B05D223}"/>
                </a:ext>
              </a:extLst>
            </p:cNvPr>
            <p:cNvSpPr/>
            <p:nvPr/>
          </p:nvSpPr>
          <p:spPr>
            <a:xfrm rot="16200000">
              <a:off x="6001050" y="4119531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E45AA29-43F3-4008-B332-ECB0719BD0C6}"/>
                </a:ext>
              </a:extLst>
            </p:cNvPr>
            <p:cNvCxnSpPr>
              <a:cxnSpLocks/>
            </p:cNvCxnSpPr>
            <p:nvPr/>
          </p:nvCxnSpPr>
          <p:spPr>
            <a:xfrm>
              <a:off x="6305267" y="4260439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132D08B6-2C62-CED6-A8C5-2A627A00783C}"/>
                </a:ext>
              </a:extLst>
            </p:cNvPr>
            <p:cNvSpPr/>
            <p:nvPr/>
          </p:nvSpPr>
          <p:spPr>
            <a:xfrm rot="16200000">
              <a:off x="5497108" y="4211531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92970A2-A20E-4B73-A198-348DF33CE10A}"/>
                </a:ext>
              </a:extLst>
            </p:cNvPr>
            <p:cNvCxnSpPr>
              <a:cxnSpLocks/>
            </p:cNvCxnSpPr>
            <p:nvPr/>
          </p:nvCxnSpPr>
          <p:spPr>
            <a:xfrm>
              <a:off x="5802285" y="4260439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480FA32-1D56-D7FB-D9B7-16F2BA2B95D1}"/>
                </a:ext>
              </a:extLst>
            </p:cNvPr>
            <p:cNvCxnSpPr>
              <a:cxnSpLocks/>
            </p:cNvCxnSpPr>
            <p:nvPr/>
          </p:nvCxnSpPr>
          <p:spPr>
            <a:xfrm>
              <a:off x="5794168" y="4453078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F2A8B2A-F988-17F9-D75F-DE53342532D2}"/>
                </a:ext>
              </a:extLst>
            </p:cNvPr>
            <p:cNvCxnSpPr>
              <a:cxnSpLocks/>
            </p:cNvCxnSpPr>
            <p:nvPr/>
          </p:nvCxnSpPr>
          <p:spPr>
            <a:xfrm>
              <a:off x="6019301" y="4740753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5703A0C-DA6C-6ED3-5247-910DFB092473}"/>
                </a:ext>
              </a:extLst>
            </p:cNvPr>
            <p:cNvCxnSpPr>
              <a:cxnSpLocks/>
            </p:cNvCxnSpPr>
            <p:nvPr/>
          </p:nvCxnSpPr>
          <p:spPr>
            <a:xfrm>
              <a:off x="6021856" y="4450509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D05E521-D7F9-E225-1C6B-FF1289129E0B}"/>
                </a:ext>
              </a:extLst>
            </p:cNvPr>
            <p:cNvSpPr/>
            <p:nvPr/>
          </p:nvSpPr>
          <p:spPr>
            <a:xfrm>
              <a:off x="6203562" y="4555938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02E11C4-A707-DCD0-149C-30621F6F2647}"/>
                </a:ext>
              </a:extLst>
            </p:cNvPr>
            <p:cNvSpPr txBox="1"/>
            <p:nvPr/>
          </p:nvSpPr>
          <p:spPr>
            <a:xfrm>
              <a:off x="6198409" y="4511746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V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8D515EA-7BCE-109A-98CE-7B8EA2E8ECC9}"/>
                </a:ext>
              </a:extLst>
            </p:cNvPr>
            <p:cNvCxnSpPr>
              <a:cxnSpLocks/>
            </p:cNvCxnSpPr>
            <p:nvPr/>
          </p:nvCxnSpPr>
          <p:spPr>
            <a:xfrm>
              <a:off x="6562732" y="4736941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2228587-5573-9D9C-728E-23E1E0D67DD3}"/>
                </a:ext>
              </a:extLst>
            </p:cNvPr>
            <p:cNvCxnSpPr>
              <a:cxnSpLocks/>
            </p:cNvCxnSpPr>
            <p:nvPr/>
          </p:nvCxnSpPr>
          <p:spPr>
            <a:xfrm>
              <a:off x="6790420" y="4730476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A66CF2E-11A9-E8D2-43CC-26AC772D99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1582" y="4976659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E05E233-A9C8-7B47-0099-3DCB05E5E8E8}"/>
                </a:ext>
              </a:extLst>
            </p:cNvPr>
            <p:cNvSpPr/>
            <p:nvPr/>
          </p:nvSpPr>
          <p:spPr>
            <a:xfrm>
              <a:off x="4490717" y="1418965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>
                  <a:solidFill>
                    <a:schemeClr val="tx1"/>
                  </a:solidFill>
                </a:rPr>
                <a:t>20</a:t>
              </a:r>
              <a:r>
                <a:rPr lang="en-CH" sz="1200" dirty="0">
                  <a:solidFill>
                    <a:schemeClr val="tx1"/>
                  </a:solidFill>
                </a:rPr>
                <a:t> MHz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4766AAA-A160-FC6B-8C4E-AEC035F38028}"/>
                </a:ext>
              </a:extLst>
            </p:cNvPr>
            <p:cNvCxnSpPr>
              <a:cxnSpLocks/>
            </p:cNvCxnSpPr>
            <p:nvPr/>
          </p:nvCxnSpPr>
          <p:spPr>
            <a:xfrm>
              <a:off x="5981816" y="1770223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B6D4CCE-8F43-ED85-D670-767A8EADE561}"/>
                </a:ext>
              </a:extLst>
            </p:cNvPr>
            <p:cNvCxnSpPr>
              <a:cxnSpLocks/>
            </p:cNvCxnSpPr>
            <p:nvPr/>
          </p:nvCxnSpPr>
          <p:spPr>
            <a:xfrm>
              <a:off x="5986927" y="1770223"/>
              <a:ext cx="8462" cy="10257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5" name="Straight Connector 1024">
              <a:extLst>
                <a:ext uri="{FF2B5EF4-FFF2-40B4-BE49-F238E27FC236}">
                  <a16:creationId xmlns:a16="http://schemas.microsoft.com/office/drawing/2014/main" id="{85423B1A-21D6-3B23-244B-E4F3F68B3E3E}"/>
                </a:ext>
              </a:extLst>
            </p:cNvPr>
            <p:cNvCxnSpPr>
              <a:cxnSpLocks/>
            </p:cNvCxnSpPr>
            <p:nvPr/>
          </p:nvCxnSpPr>
          <p:spPr>
            <a:xfrm>
              <a:off x="5683626" y="1307584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6" name="Straight Connector 1025">
              <a:extLst>
                <a:ext uri="{FF2B5EF4-FFF2-40B4-BE49-F238E27FC236}">
                  <a16:creationId xmlns:a16="http://schemas.microsoft.com/office/drawing/2014/main" id="{EB29F24A-D266-DD3E-6FAE-9DFA37477DA4}"/>
                </a:ext>
              </a:extLst>
            </p:cNvPr>
            <p:cNvCxnSpPr>
              <a:cxnSpLocks/>
            </p:cNvCxnSpPr>
            <p:nvPr/>
          </p:nvCxnSpPr>
          <p:spPr>
            <a:xfrm>
              <a:off x="5688737" y="1307584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7" name="Straight Connector 1026">
              <a:extLst>
                <a:ext uri="{FF2B5EF4-FFF2-40B4-BE49-F238E27FC236}">
                  <a16:creationId xmlns:a16="http://schemas.microsoft.com/office/drawing/2014/main" id="{D49B29F0-EA68-40B3-41C8-7E02465798D2}"/>
                </a:ext>
              </a:extLst>
            </p:cNvPr>
            <p:cNvCxnSpPr>
              <a:cxnSpLocks/>
            </p:cNvCxnSpPr>
            <p:nvPr/>
          </p:nvCxnSpPr>
          <p:spPr>
            <a:xfrm>
              <a:off x="5909527" y="1305016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9" name="Straight Connector 1028">
              <a:extLst>
                <a:ext uri="{FF2B5EF4-FFF2-40B4-BE49-F238E27FC236}">
                  <a16:creationId xmlns:a16="http://schemas.microsoft.com/office/drawing/2014/main" id="{4EF23831-CAFC-32CD-19D8-9EF999C664E2}"/>
                </a:ext>
              </a:extLst>
            </p:cNvPr>
            <p:cNvCxnSpPr>
              <a:cxnSpLocks/>
            </p:cNvCxnSpPr>
            <p:nvPr/>
          </p:nvCxnSpPr>
          <p:spPr>
            <a:xfrm>
              <a:off x="5474649" y="1557037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69BDAD63-6E76-9085-6C8E-8863BE0ACAB1}"/>
                </a:ext>
              </a:extLst>
            </p:cNvPr>
            <p:cNvCxnSpPr>
              <a:cxnSpLocks/>
            </p:cNvCxnSpPr>
            <p:nvPr/>
          </p:nvCxnSpPr>
          <p:spPr>
            <a:xfrm>
              <a:off x="5909527" y="1557037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31" name="Rectangle 1030">
              <a:extLst>
                <a:ext uri="{FF2B5EF4-FFF2-40B4-BE49-F238E27FC236}">
                  <a16:creationId xmlns:a16="http://schemas.microsoft.com/office/drawing/2014/main" id="{60C0BEC3-770A-4B7E-5576-BBFA5676D0BA}"/>
                </a:ext>
              </a:extLst>
            </p:cNvPr>
            <p:cNvSpPr/>
            <p:nvPr/>
          </p:nvSpPr>
          <p:spPr>
            <a:xfrm>
              <a:off x="6217939" y="1418965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Counter</a:t>
              </a:r>
            </a:p>
          </p:txBody>
        </p:sp>
        <p:cxnSp>
          <p:nvCxnSpPr>
            <p:cNvPr id="1035" name="Straight Arrow Connector 1034">
              <a:extLst>
                <a:ext uri="{FF2B5EF4-FFF2-40B4-BE49-F238E27FC236}">
                  <a16:creationId xmlns:a16="http://schemas.microsoft.com/office/drawing/2014/main" id="{DB9C5C58-E5E8-D374-3D53-D0E9E870A858}"/>
                </a:ext>
              </a:extLst>
            </p:cNvPr>
            <p:cNvCxnSpPr/>
            <p:nvPr/>
          </p:nvCxnSpPr>
          <p:spPr>
            <a:xfrm>
              <a:off x="5683626" y="1623817"/>
              <a:ext cx="2259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TextBox 1037">
              <a:extLst>
                <a:ext uri="{FF2B5EF4-FFF2-40B4-BE49-F238E27FC236}">
                  <a16:creationId xmlns:a16="http://schemas.microsoft.com/office/drawing/2014/main" id="{D091645F-6C33-A5F2-27B8-2989BFCDE458}"/>
                </a:ext>
              </a:extLst>
            </p:cNvPr>
            <p:cNvSpPr txBox="1"/>
            <p:nvPr/>
          </p:nvSpPr>
          <p:spPr>
            <a:xfrm>
              <a:off x="5601090" y="1620054"/>
              <a:ext cx="569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/>
                <a:t>1s</a:t>
              </a:r>
            </a:p>
          </p:txBody>
        </p: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2C91AA3A-69D9-B0BC-99F7-70DBD33C0593}"/>
                </a:ext>
              </a:extLst>
            </p:cNvPr>
            <p:cNvCxnSpPr>
              <a:cxnSpLocks/>
            </p:cNvCxnSpPr>
            <p:nvPr/>
          </p:nvCxnSpPr>
          <p:spPr>
            <a:xfrm>
              <a:off x="4351823" y="4100447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4" name="Straight Connector 1043">
              <a:extLst>
                <a:ext uri="{FF2B5EF4-FFF2-40B4-BE49-F238E27FC236}">
                  <a16:creationId xmlns:a16="http://schemas.microsoft.com/office/drawing/2014/main" id="{25475D52-DC88-AEB7-EBE9-C769D83E4538}"/>
                </a:ext>
              </a:extLst>
            </p:cNvPr>
            <p:cNvCxnSpPr>
              <a:cxnSpLocks/>
            </p:cNvCxnSpPr>
            <p:nvPr/>
          </p:nvCxnSpPr>
          <p:spPr>
            <a:xfrm>
              <a:off x="4356934" y="4100447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2CE0A3CF-9A02-3DAF-1E2C-93912F60C9A6}"/>
                </a:ext>
              </a:extLst>
            </p:cNvPr>
            <p:cNvCxnSpPr>
              <a:cxnSpLocks/>
            </p:cNvCxnSpPr>
            <p:nvPr/>
          </p:nvCxnSpPr>
          <p:spPr>
            <a:xfrm>
              <a:off x="4577724" y="4097879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6" name="Straight Connector 1045">
              <a:extLst>
                <a:ext uri="{FF2B5EF4-FFF2-40B4-BE49-F238E27FC236}">
                  <a16:creationId xmlns:a16="http://schemas.microsoft.com/office/drawing/2014/main" id="{F5E0D4CB-8FD3-6A53-A994-49BA48051C14}"/>
                </a:ext>
              </a:extLst>
            </p:cNvPr>
            <p:cNvCxnSpPr>
              <a:cxnSpLocks/>
            </p:cNvCxnSpPr>
            <p:nvPr/>
          </p:nvCxnSpPr>
          <p:spPr>
            <a:xfrm>
              <a:off x="4142846" y="4349900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8" name="Straight Connector 1047">
              <a:extLst>
                <a:ext uri="{FF2B5EF4-FFF2-40B4-BE49-F238E27FC236}">
                  <a16:creationId xmlns:a16="http://schemas.microsoft.com/office/drawing/2014/main" id="{8F2A93DF-0202-7D32-E960-A04391E7D1BB}"/>
                </a:ext>
              </a:extLst>
            </p:cNvPr>
            <p:cNvCxnSpPr>
              <a:cxnSpLocks/>
            </p:cNvCxnSpPr>
            <p:nvPr/>
          </p:nvCxnSpPr>
          <p:spPr>
            <a:xfrm>
              <a:off x="4577724" y="4349900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1" name="Straight Connector 1050">
              <a:extLst>
                <a:ext uri="{FF2B5EF4-FFF2-40B4-BE49-F238E27FC236}">
                  <a16:creationId xmlns:a16="http://schemas.microsoft.com/office/drawing/2014/main" id="{DE41E887-3EFF-73A5-F353-0B8E1C344CE5}"/>
                </a:ext>
              </a:extLst>
            </p:cNvPr>
            <p:cNvCxnSpPr>
              <a:cxnSpLocks/>
            </p:cNvCxnSpPr>
            <p:nvPr/>
          </p:nvCxnSpPr>
          <p:spPr>
            <a:xfrm>
              <a:off x="4634319" y="4974600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7" name="Straight Connector 1056">
              <a:extLst>
                <a:ext uri="{FF2B5EF4-FFF2-40B4-BE49-F238E27FC236}">
                  <a16:creationId xmlns:a16="http://schemas.microsoft.com/office/drawing/2014/main" id="{F88CC04F-E3D8-5881-8F04-0AB84F15FCC4}"/>
                </a:ext>
              </a:extLst>
            </p:cNvPr>
            <p:cNvCxnSpPr>
              <a:cxnSpLocks/>
            </p:cNvCxnSpPr>
            <p:nvPr/>
          </p:nvCxnSpPr>
          <p:spPr>
            <a:xfrm>
              <a:off x="4639430" y="4979736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8" name="Straight Connector 1057">
              <a:extLst>
                <a:ext uri="{FF2B5EF4-FFF2-40B4-BE49-F238E27FC236}">
                  <a16:creationId xmlns:a16="http://schemas.microsoft.com/office/drawing/2014/main" id="{7DDBD25A-A489-70FE-81BD-823C2969C6C3}"/>
                </a:ext>
              </a:extLst>
            </p:cNvPr>
            <p:cNvCxnSpPr>
              <a:cxnSpLocks/>
            </p:cNvCxnSpPr>
            <p:nvPr/>
          </p:nvCxnSpPr>
          <p:spPr>
            <a:xfrm>
              <a:off x="4860220" y="4972032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9" name="Straight Connector 1058">
              <a:extLst>
                <a:ext uri="{FF2B5EF4-FFF2-40B4-BE49-F238E27FC236}">
                  <a16:creationId xmlns:a16="http://schemas.microsoft.com/office/drawing/2014/main" id="{B5A6FE3A-1751-E8A6-7DB4-E63956C76BB2}"/>
                </a:ext>
              </a:extLst>
            </p:cNvPr>
            <p:cNvCxnSpPr>
              <a:cxnSpLocks/>
            </p:cNvCxnSpPr>
            <p:nvPr/>
          </p:nvCxnSpPr>
          <p:spPr>
            <a:xfrm>
              <a:off x="4425342" y="5224053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9" name="Straight Connector 1068">
              <a:extLst>
                <a:ext uri="{FF2B5EF4-FFF2-40B4-BE49-F238E27FC236}">
                  <a16:creationId xmlns:a16="http://schemas.microsoft.com/office/drawing/2014/main" id="{6D98A3AE-3516-EE4E-DD9C-1B32850A04F8}"/>
                </a:ext>
              </a:extLst>
            </p:cNvPr>
            <p:cNvCxnSpPr>
              <a:cxnSpLocks/>
            </p:cNvCxnSpPr>
            <p:nvPr/>
          </p:nvCxnSpPr>
          <p:spPr>
            <a:xfrm>
              <a:off x="4860220" y="5224053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0" name="Straight Connector 1069">
              <a:extLst>
                <a:ext uri="{FF2B5EF4-FFF2-40B4-BE49-F238E27FC236}">
                  <a16:creationId xmlns:a16="http://schemas.microsoft.com/office/drawing/2014/main" id="{DFFCAB4C-80C7-CAC8-7E33-005B43824132}"/>
                </a:ext>
              </a:extLst>
            </p:cNvPr>
            <p:cNvCxnSpPr>
              <a:cxnSpLocks/>
            </p:cNvCxnSpPr>
            <p:nvPr/>
          </p:nvCxnSpPr>
          <p:spPr>
            <a:xfrm>
              <a:off x="5211553" y="434990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1" name="Straight Connector 1070">
              <a:extLst>
                <a:ext uri="{FF2B5EF4-FFF2-40B4-BE49-F238E27FC236}">
                  <a16:creationId xmlns:a16="http://schemas.microsoft.com/office/drawing/2014/main" id="{E99AFC7F-28DF-A736-E793-46F43AA5DE48}"/>
                </a:ext>
              </a:extLst>
            </p:cNvPr>
            <p:cNvCxnSpPr>
              <a:cxnSpLocks/>
            </p:cNvCxnSpPr>
            <p:nvPr/>
          </p:nvCxnSpPr>
          <p:spPr>
            <a:xfrm>
              <a:off x="4903342" y="4348157"/>
              <a:ext cx="325618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2" name="Straight Connector 1071">
              <a:extLst>
                <a:ext uri="{FF2B5EF4-FFF2-40B4-BE49-F238E27FC236}">
                  <a16:creationId xmlns:a16="http://schemas.microsoft.com/office/drawing/2014/main" id="{36524E7E-4692-263B-09F2-106DF0E59D72}"/>
                </a:ext>
              </a:extLst>
            </p:cNvPr>
            <p:cNvCxnSpPr>
              <a:cxnSpLocks/>
            </p:cNvCxnSpPr>
            <p:nvPr/>
          </p:nvCxnSpPr>
          <p:spPr>
            <a:xfrm>
              <a:off x="5162268" y="5224907"/>
              <a:ext cx="3238264" cy="150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5" name="Straight Connector 1074">
              <a:extLst>
                <a:ext uri="{FF2B5EF4-FFF2-40B4-BE49-F238E27FC236}">
                  <a16:creationId xmlns:a16="http://schemas.microsoft.com/office/drawing/2014/main" id="{F3D495B4-41AC-A9F2-30D3-44540C073B9D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8387123" y="2917456"/>
              <a:ext cx="14519" cy="232253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6" name="Straight Connector 1075">
              <a:extLst>
                <a:ext uri="{FF2B5EF4-FFF2-40B4-BE49-F238E27FC236}">
                  <a16:creationId xmlns:a16="http://schemas.microsoft.com/office/drawing/2014/main" id="{4657851A-1076-D905-1191-D70668D7070C}"/>
                </a:ext>
              </a:extLst>
            </p:cNvPr>
            <p:cNvCxnSpPr>
              <a:cxnSpLocks/>
            </p:cNvCxnSpPr>
            <p:nvPr/>
          </p:nvCxnSpPr>
          <p:spPr>
            <a:xfrm>
              <a:off x="4354379" y="4348157"/>
              <a:ext cx="0" cy="125114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7" name="Straight Connector 1076">
              <a:extLst>
                <a:ext uri="{FF2B5EF4-FFF2-40B4-BE49-F238E27FC236}">
                  <a16:creationId xmlns:a16="http://schemas.microsoft.com/office/drawing/2014/main" id="{1A76F4F6-A144-649F-9772-A935D7FAE205}"/>
                </a:ext>
              </a:extLst>
            </p:cNvPr>
            <p:cNvCxnSpPr>
              <a:cxnSpLocks/>
            </p:cNvCxnSpPr>
            <p:nvPr/>
          </p:nvCxnSpPr>
          <p:spPr>
            <a:xfrm>
              <a:off x="4639430" y="4998849"/>
              <a:ext cx="0" cy="6004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9" name="TextBox 1078">
              <a:extLst>
                <a:ext uri="{FF2B5EF4-FFF2-40B4-BE49-F238E27FC236}">
                  <a16:creationId xmlns:a16="http://schemas.microsoft.com/office/drawing/2014/main" id="{E4E089E8-06F8-9BC9-1F95-194BC9F42CE7}"/>
                </a:ext>
              </a:extLst>
            </p:cNvPr>
            <p:cNvSpPr txBox="1"/>
            <p:nvPr/>
          </p:nvSpPr>
          <p:spPr>
            <a:xfrm>
              <a:off x="5249728" y="5502085"/>
              <a:ext cx="5414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t</a:t>
              </a:r>
            </a:p>
          </p:txBody>
        </p:sp>
        <p:cxnSp>
          <p:nvCxnSpPr>
            <p:cNvPr id="1080" name="Straight Arrow Connector 1079">
              <a:extLst>
                <a:ext uri="{FF2B5EF4-FFF2-40B4-BE49-F238E27FC236}">
                  <a16:creationId xmlns:a16="http://schemas.microsoft.com/office/drawing/2014/main" id="{3DDAE84C-CC76-2A11-2ADF-A52F1981FAD0}"/>
                </a:ext>
              </a:extLst>
            </p:cNvPr>
            <p:cNvCxnSpPr>
              <a:cxnSpLocks/>
            </p:cNvCxnSpPr>
            <p:nvPr/>
          </p:nvCxnSpPr>
          <p:spPr>
            <a:xfrm>
              <a:off x="4368928" y="5741787"/>
              <a:ext cx="2929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1" name="TextBox 1080">
                  <a:extLst>
                    <a:ext uri="{FF2B5EF4-FFF2-40B4-BE49-F238E27FC236}">
                      <a16:creationId xmlns:a16="http://schemas.microsoft.com/office/drawing/2014/main" id="{5336B45C-21A6-BBC2-7E2F-8D9F47B73319}"/>
                    </a:ext>
                  </a:extLst>
                </p:cNvPr>
                <p:cNvSpPr txBox="1"/>
                <p:nvPr/>
              </p:nvSpPr>
              <p:spPr>
                <a:xfrm>
                  <a:off x="4351823" y="5835686"/>
                  <a:ext cx="2973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081" name="TextBox 1080">
                  <a:extLst>
                    <a:ext uri="{FF2B5EF4-FFF2-40B4-BE49-F238E27FC236}">
                      <a16:creationId xmlns:a16="http://schemas.microsoft.com/office/drawing/2014/main" id="{5336B45C-21A6-BBC2-7E2F-8D9F47B733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1823" y="5835686"/>
                  <a:ext cx="297389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6327" r="-14286" b="-1087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3" name="Rectangle 1082">
                  <a:extLst>
                    <a:ext uri="{FF2B5EF4-FFF2-40B4-BE49-F238E27FC236}">
                      <a16:creationId xmlns:a16="http://schemas.microsoft.com/office/drawing/2014/main" id="{8A11E1FB-26B5-7308-7DE7-3F7452451C09}"/>
                    </a:ext>
                  </a:extLst>
                </p:cNvPr>
                <p:cNvSpPr/>
                <p:nvPr/>
              </p:nvSpPr>
              <p:spPr>
                <a:xfrm>
                  <a:off x="7678923" y="5084001"/>
                  <a:ext cx="1557550" cy="4143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1200" dirty="0">
                      <a:solidFill>
                        <a:schemeClr val="tx1"/>
                      </a:solidFill>
                    </a:rPr>
                    <a:t>Pulse if: </a:t>
                  </a:r>
                  <a14:m>
                    <m:oMath xmlns:m="http://schemas.openxmlformats.org/officeDocument/2006/math"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=0[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endParaRPr lang="en-CH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083" name="Rectangle 1082">
                  <a:extLst>
                    <a:ext uri="{FF2B5EF4-FFF2-40B4-BE49-F238E27FC236}">
                      <a16:creationId xmlns:a16="http://schemas.microsoft.com/office/drawing/2014/main" id="{8A11E1FB-26B5-7308-7DE7-3F7452451C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8923" y="5084001"/>
                  <a:ext cx="1557550" cy="41438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5" name="Straight Arrow Connector 1084">
              <a:extLst>
                <a:ext uri="{FF2B5EF4-FFF2-40B4-BE49-F238E27FC236}">
                  <a16:creationId xmlns:a16="http://schemas.microsoft.com/office/drawing/2014/main" id="{95D3E394-3346-B85C-A809-4964804C7761}"/>
                </a:ext>
              </a:extLst>
            </p:cNvPr>
            <p:cNvCxnSpPr>
              <a:cxnSpLocks/>
            </p:cNvCxnSpPr>
            <p:nvPr/>
          </p:nvCxnSpPr>
          <p:spPr>
            <a:xfrm>
              <a:off x="3689986" y="5537380"/>
              <a:ext cx="16508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6" name="Straight Arrow Connector 1085">
              <a:extLst>
                <a:ext uri="{FF2B5EF4-FFF2-40B4-BE49-F238E27FC236}">
                  <a16:creationId xmlns:a16="http://schemas.microsoft.com/office/drawing/2014/main" id="{01FB6BFE-3E81-8F59-7D69-78256EA64B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9986" y="4929498"/>
              <a:ext cx="0" cy="6078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7" name="Straight Arrow Connector 1086">
              <a:extLst>
                <a:ext uri="{FF2B5EF4-FFF2-40B4-BE49-F238E27FC236}">
                  <a16:creationId xmlns:a16="http://schemas.microsoft.com/office/drawing/2014/main" id="{357A69A0-F9B7-CD52-F238-FDB7DD151D8B}"/>
                </a:ext>
              </a:extLst>
            </p:cNvPr>
            <p:cNvCxnSpPr>
              <a:cxnSpLocks/>
            </p:cNvCxnSpPr>
            <p:nvPr/>
          </p:nvCxnSpPr>
          <p:spPr>
            <a:xfrm>
              <a:off x="9260327" y="2842151"/>
              <a:ext cx="994379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0" name="Straight Arrow Connector 1089">
              <a:extLst>
                <a:ext uri="{FF2B5EF4-FFF2-40B4-BE49-F238E27FC236}">
                  <a16:creationId xmlns:a16="http://schemas.microsoft.com/office/drawing/2014/main" id="{0ACB3F77-27F2-BB6A-0BAF-79F59638F5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0327" y="2480846"/>
              <a:ext cx="0" cy="612537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1" name="TextBox 1090">
                  <a:extLst>
                    <a:ext uri="{FF2B5EF4-FFF2-40B4-BE49-F238E27FC236}">
                      <a16:creationId xmlns:a16="http://schemas.microsoft.com/office/drawing/2014/main" id="{14226778-850B-5D3B-4DF7-45530204CB8A}"/>
                    </a:ext>
                  </a:extLst>
                </p:cNvPr>
                <p:cNvSpPr txBox="1"/>
                <p:nvPr/>
              </p:nvSpPr>
              <p:spPr>
                <a:xfrm>
                  <a:off x="9075187" y="2376920"/>
                  <a:ext cx="15799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091" name="TextBox 1090">
                  <a:extLst>
                    <a:ext uri="{FF2B5EF4-FFF2-40B4-BE49-F238E27FC236}">
                      <a16:creationId xmlns:a16="http://schemas.microsoft.com/office/drawing/2014/main" id="{14226778-850B-5D3B-4DF7-45530204CB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5187" y="2376920"/>
                  <a:ext cx="157992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30769" r="-26923" b="-1111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2" name="TextBox 1091">
                  <a:extLst>
                    <a:ext uri="{FF2B5EF4-FFF2-40B4-BE49-F238E27FC236}">
                      <a16:creationId xmlns:a16="http://schemas.microsoft.com/office/drawing/2014/main" id="{88AD9F1A-260E-D9EA-EA1C-77C22357C137}"/>
                    </a:ext>
                  </a:extLst>
                </p:cNvPr>
                <p:cNvSpPr txBox="1"/>
                <p:nvPr/>
              </p:nvSpPr>
              <p:spPr>
                <a:xfrm>
                  <a:off x="10255157" y="2664826"/>
                  <a:ext cx="1595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092" name="TextBox 1091">
                  <a:extLst>
                    <a:ext uri="{FF2B5EF4-FFF2-40B4-BE49-F238E27FC236}">
                      <a16:creationId xmlns:a16="http://schemas.microsoft.com/office/drawing/2014/main" id="{88AD9F1A-260E-D9EA-EA1C-77C22357C1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55157" y="2664826"/>
                  <a:ext cx="159531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30769" r="-23077" b="-869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93" name="Rectangle 1092">
              <a:extLst>
                <a:ext uri="{FF2B5EF4-FFF2-40B4-BE49-F238E27FC236}">
                  <a16:creationId xmlns:a16="http://schemas.microsoft.com/office/drawing/2014/main" id="{1AED75CA-C8BC-056F-BBFF-5ED515F63B6C}"/>
                </a:ext>
              </a:extLst>
            </p:cNvPr>
            <p:cNvSpPr/>
            <p:nvPr/>
          </p:nvSpPr>
          <p:spPr>
            <a:xfrm>
              <a:off x="2360708" y="3445816"/>
              <a:ext cx="1649239" cy="5415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Integrator</a:t>
              </a:r>
            </a:p>
          </p:txBody>
        </p:sp>
        <p:cxnSp>
          <p:nvCxnSpPr>
            <p:cNvPr id="1099" name="Straight Connector 1098">
              <a:extLst>
                <a:ext uri="{FF2B5EF4-FFF2-40B4-BE49-F238E27FC236}">
                  <a16:creationId xmlns:a16="http://schemas.microsoft.com/office/drawing/2014/main" id="{476D1241-C32F-33B6-0DE2-82743A1A6AD2}"/>
                </a:ext>
              </a:extLst>
            </p:cNvPr>
            <p:cNvCxnSpPr>
              <a:cxnSpLocks/>
            </p:cNvCxnSpPr>
            <p:nvPr/>
          </p:nvCxnSpPr>
          <p:spPr>
            <a:xfrm>
              <a:off x="3176662" y="6021037"/>
              <a:ext cx="110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0" name="Straight Connector 1099">
              <a:extLst>
                <a:ext uri="{FF2B5EF4-FFF2-40B4-BE49-F238E27FC236}">
                  <a16:creationId xmlns:a16="http://schemas.microsoft.com/office/drawing/2014/main" id="{AC3D9F96-C072-B78C-7597-768F81C4E2C2}"/>
                </a:ext>
              </a:extLst>
            </p:cNvPr>
            <p:cNvCxnSpPr>
              <a:cxnSpLocks/>
            </p:cNvCxnSpPr>
            <p:nvPr/>
          </p:nvCxnSpPr>
          <p:spPr>
            <a:xfrm>
              <a:off x="3176662" y="3975945"/>
              <a:ext cx="0" cy="20450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6" name="Straight Connector 1105">
              <a:extLst>
                <a:ext uri="{FF2B5EF4-FFF2-40B4-BE49-F238E27FC236}">
                  <a16:creationId xmlns:a16="http://schemas.microsoft.com/office/drawing/2014/main" id="{803AE8D8-6764-4DCC-E4B3-18F954174DA6}"/>
                </a:ext>
              </a:extLst>
            </p:cNvPr>
            <p:cNvCxnSpPr>
              <a:cxnSpLocks/>
            </p:cNvCxnSpPr>
            <p:nvPr/>
          </p:nvCxnSpPr>
          <p:spPr>
            <a:xfrm>
              <a:off x="3176662" y="2842151"/>
              <a:ext cx="0" cy="603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0" name="Straight Connector 1109">
              <a:extLst>
                <a:ext uri="{FF2B5EF4-FFF2-40B4-BE49-F238E27FC236}">
                  <a16:creationId xmlns:a16="http://schemas.microsoft.com/office/drawing/2014/main" id="{3CEA61CB-A0AD-5A23-CE8E-4E250A3A47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6662" y="2846492"/>
              <a:ext cx="110815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1" name="Straight Connector 1110">
              <a:extLst>
                <a:ext uri="{FF2B5EF4-FFF2-40B4-BE49-F238E27FC236}">
                  <a16:creationId xmlns:a16="http://schemas.microsoft.com/office/drawing/2014/main" id="{6D12CAEF-4D07-7A2F-5840-66844A9F85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3339" y="2847154"/>
              <a:ext cx="280650" cy="415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3" name="TextBox 1112">
                  <a:extLst>
                    <a:ext uri="{FF2B5EF4-FFF2-40B4-BE49-F238E27FC236}">
                      <a16:creationId xmlns:a16="http://schemas.microsoft.com/office/drawing/2014/main" id="{3D15FC04-B313-FC8A-223C-263074EB79D3}"/>
                    </a:ext>
                  </a:extLst>
                </p:cNvPr>
                <p:cNvSpPr txBox="1"/>
                <p:nvPr/>
              </p:nvSpPr>
              <p:spPr>
                <a:xfrm>
                  <a:off x="4674978" y="2251087"/>
                  <a:ext cx="6154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CH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158" name="TextBox 1157">
                  <a:extLst>
                    <a:ext uri="{FF2B5EF4-FFF2-40B4-BE49-F238E27FC236}">
                      <a16:creationId xmlns:a16="http://schemas.microsoft.com/office/drawing/2014/main" id="{CF5C7BA9-5EB4-9F28-E873-FB87888923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4978" y="2251087"/>
                  <a:ext cx="615409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866AB6E-CC1C-3ED7-2DC5-02D6F4991928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B11EAE2A-FADB-3C6E-3E9F-91929CBDF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/>
          <a:p>
            <a:r>
              <a:rPr lang="en-CH" dirty="0"/>
              <a:t>PT2025: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334259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EE88A-800A-E93E-79BA-21BCFFCB7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MW Associates - MetroLab Instruments MFC 3045 - Overview">
            <a:extLst>
              <a:ext uri="{FF2B5EF4-FFF2-40B4-BE49-F238E27FC236}">
                <a16:creationId xmlns:a16="http://schemas.microsoft.com/office/drawing/2014/main" id="{49F91A66-018B-F55B-03C1-0F7446BE7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3867" y="2061882"/>
            <a:ext cx="5978400" cy="398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1EC39-EDA0-DCE8-C750-DD30B153D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95400"/>
            <a:ext cx="10058398" cy="3186953"/>
          </a:xfrm>
        </p:spPr>
        <p:txBody>
          <a:bodyPr>
            <a:normAutofit/>
          </a:bodyPr>
          <a:lstStyle/>
          <a:p>
            <a:r>
              <a:rPr lang="en-CH" sz="1600" dirty="0"/>
              <a:t>Camera: array of NMR probes</a:t>
            </a:r>
          </a:p>
          <a:p>
            <a:r>
              <a:rPr lang="en-CH" sz="1600" dirty="0"/>
              <a:t>MFC 3045 is also analogic and based on continuous wave</a:t>
            </a:r>
          </a:p>
          <a:p>
            <a:r>
              <a:rPr lang="en-CH" sz="1600" dirty="0"/>
              <a:t>Used to map magnetic field to obtain the DSV</a:t>
            </a:r>
          </a:p>
          <a:p>
            <a:endParaRPr lang="en-CH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E4E36D-048D-06D2-29EA-FAB4F6C369A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CH" dirty="0"/>
              <a:t>Magnetic Field Camera: MFC 3045</a:t>
            </a:r>
          </a:p>
        </p:txBody>
      </p:sp>
      <p:pic>
        <p:nvPicPr>
          <p:cNvPr id="2054" name="Picture 6" descr="GMW Associates - MetroLab Instruments MFC 3045 - Overview">
            <a:extLst>
              <a:ext uri="{FF2B5EF4-FFF2-40B4-BE49-F238E27FC236}">
                <a16:creationId xmlns:a16="http://schemas.microsoft.com/office/drawing/2014/main" id="{27EC6E24-C7E2-2124-116B-D36A4B4DB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078" y="3352801"/>
            <a:ext cx="4341200" cy="281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C00034-622F-062F-6AE6-6D0373D14F1E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</p:spTree>
    <p:extLst>
      <p:ext uri="{BB962C8B-B14F-4D97-AF65-F5344CB8AC3E}">
        <p14:creationId xmlns:p14="http://schemas.microsoft.com/office/powerpoint/2010/main" val="422141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C58DD-727F-0B26-C094-3F05E452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5607E-7A07-7AB1-BDC1-32C80CA45B1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CH" dirty="0"/>
              <a:t>MFC 3045: Continuous Wave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E0AB24F1-5EE5-5C45-92FA-E3F9F091C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0862" y="1307172"/>
            <a:ext cx="3957595" cy="4573693"/>
          </a:xfrm>
        </p:spPr>
        <p:txBody>
          <a:bodyPr>
            <a:normAutofit/>
          </a:bodyPr>
          <a:lstStyle/>
          <a:p>
            <a:r>
              <a:rPr lang="fr-CH" sz="1600" dirty="0"/>
              <a:t>Uses </a:t>
            </a:r>
            <a:r>
              <a:rPr lang="en-CH" sz="1600" dirty="0"/>
              <a:t>a sweep of frequency modulation directly in the excitation coil</a:t>
            </a:r>
            <a:endParaRPr lang="fr-CH" sz="1600" dirty="0"/>
          </a:p>
          <a:p>
            <a:r>
              <a:rPr lang="fr-CH" sz="1600" dirty="0"/>
              <a:t>No modulation </a:t>
            </a:r>
            <a:r>
              <a:rPr lang="en-CH" sz="1600" dirty="0"/>
              <a:t>coil</a:t>
            </a:r>
          </a:p>
          <a:p>
            <a:r>
              <a:rPr lang="fr-CH" sz="1600" dirty="0"/>
              <a:t>Multiple NMR probes</a:t>
            </a:r>
          </a:p>
          <a:p>
            <a:endParaRPr lang="en-CH" sz="16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04A7437-BFA7-F01B-A07B-DE5570348D73}"/>
              </a:ext>
            </a:extLst>
          </p:cNvPr>
          <p:cNvGrpSpPr/>
          <p:nvPr/>
        </p:nvGrpSpPr>
        <p:grpSpPr>
          <a:xfrm>
            <a:off x="2676554" y="1431233"/>
            <a:ext cx="7712026" cy="4703127"/>
            <a:chOff x="2482345" y="1616982"/>
            <a:chExt cx="7712026" cy="4703127"/>
          </a:xfrm>
        </p:grpSpPr>
        <p:cxnSp>
          <p:nvCxnSpPr>
            <p:cNvPr id="1048" name="Connector: Elbow 1047">
              <a:extLst>
                <a:ext uri="{FF2B5EF4-FFF2-40B4-BE49-F238E27FC236}">
                  <a16:creationId xmlns:a16="http://schemas.microsoft.com/office/drawing/2014/main" id="{8CFEF306-664F-BE1C-0303-9980A73C12D2}"/>
                </a:ext>
              </a:extLst>
            </p:cNvPr>
            <p:cNvCxnSpPr>
              <a:cxnSpLocks/>
              <a:stCxn id="1036" idx="3"/>
              <a:endCxn id="1040" idx="0"/>
            </p:cNvCxnSpPr>
            <p:nvPr/>
          </p:nvCxnSpPr>
          <p:spPr>
            <a:xfrm flipH="1">
              <a:off x="4757116" y="2953859"/>
              <a:ext cx="1729215" cy="1604608"/>
            </a:xfrm>
            <a:prstGeom prst="bentConnector4">
              <a:avLst>
                <a:gd name="adj1" fmla="val -27289"/>
                <a:gd name="adj2" fmla="val 80216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3" name="Connector: Elbow 1052">
              <a:extLst>
                <a:ext uri="{FF2B5EF4-FFF2-40B4-BE49-F238E27FC236}">
                  <a16:creationId xmlns:a16="http://schemas.microsoft.com/office/drawing/2014/main" id="{9F1CEB96-4FD5-FACD-D21F-20B9EA5F5425}"/>
                </a:ext>
              </a:extLst>
            </p:cNvPr>
            <p:cNvCxnSpPr>
              <a:cxnSpLocks/>
              <a:stCxn id="1039" idx="3"/>
              <a:endCxn id="1041" idx="0"/>
            </p:cNvCxnSpPr>
            <p:nvPr/>
          </p:nvCxnSpPr>
          <p:spPr>
            <a:xfrm flipH="1">
              <a:off x="5366491" y="3682139"/>
              <a:ext cx="1119840" cy="886182"/>
            </a:xfrm>
            <a:prstGeom prst="bentConnector4">
              <a:avLst>
                <a:gd name="adj1" fmla="val -48881"/>
                <a:gd name="adj2" fmla="val 8009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3" name="Straight Connector 1112">
              <a:extLst>
                <a:ext uri="{FF2B5EF4-FFF2-40B4-BE49-F238E27FC236}">
                  <a16:creationId xmlns:a16="http://schemas.microsoft.com/office/drawing/2014/main" id="{5C5CC5BF-1824-0815-8276-D330BCE5E6AC}"/>
                </a:ext>
              </a:extLst>
            </p:cNvPr>
            <p:cNvCxnSpPr>
              <a:cxnSpLocks/>
              <a:endCxn id="1070" idx="0"/>
            </p:cNvCxnSpPr>
            <p:nvPr/>
          </p:nvCxnSpPr>
          <p:spPr>
            <a:xfrm>
              <a:off x="5093494" y="5760266"/>
              <a:ext cx="4467666" cy="145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5" name="Straight Connector 1114">
              <a:extLst>
                <a:ext uri="{FF2B5EF4-FFF2-40B4-BE49-F238E27FC236}">
                  <a16:creationId xmlns:a16="http://schemas.microsoft.com/office/drawing/2014/main" id="{1FF95B7B-9CB4-F64E-3835-0C62031789BF}"/>
                </a:ext>
              </a:extLst>
            </p:cNvPr>
            <p:cNvCxnSpPr>
              <a:cxnSpLocks/>
              <a:endCxn id="1069" idx="0"/>
            </p:cNvCxnSpPr>
            <p:nvPr/>
          </p:nvCxnSpPr>
          <p:spPr>
            <a:xfrm>
              <a:off x="5093775" y="5354261"/>
              <a:ext cx="4467385" cy="155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7" name="Straight Connector 1116">
              <a:extLst>
                <a:ext uri="{FF2B5EF4-FFF2-40B4-BE49-F238E27FC236}">
                  <a16:creationId xmlns:a16="http://schemas.microsoft.com/office/drawing/2014/main" id="{C43B0877-BC3E-2695-81FF-680E35070B31}"/>
                </a:ext>
              </a:extLst>
            </p:cNvPr>
            <p:cNvCxnSpPr>
              <a:cxnSpLocks/>
              <a:endCxn id="1059" idx="0"/>
            </p:cNvCxnSpPr>
            <p:nvPr/>
          </p:nvCxnSpPr>
          <p:spPr>
            <a:xfrm>
              <a:off x="5095219" y="4974789"/>
              <a:ext cx="446594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9" name="Oval 1098">
              <a:extLst>
                <a:ext uri="{FF2B5EF4-FFF2-40B4-BE49-F238E27FC236}">
                  <a16:creationId xmlns:a16="http://schemas.microsoft.com/office/drawing/2014/main" id="{AF89018B-889C-3F31-2EB4-93AC663CADC7}"/>
                </a:ext>
              </a:extLst>
            </p:cNvPr>
            <p:cNvSpPr/>
            <p:nvPr/>
          </p:nvSpPr>
          <p:spPr>
            <a:xfrm>
              <a:off x="5918471" y="5823035"/>
              <a:ext cx="328538" cy="3285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33081D5-F6BA-47C3-1E45-65B1E9A33793}"/>
                </a:ext>
              </a:extLst>
            </p:cNvPr>
            <p:cNvSpPr/>
            <p:nvPr/>
          </p:nvSpPr>
          <p:spPr>
            <a:xfrm>
              <a:off x="4093489" y="2490798"/>
              <a:ext cx="848890" cy="3800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OCXO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B4A6443-523F-B6D1-C53C-A279D782B933}"/>
                </a:ext>
              </a:extLst>
            </p:cNvPr>
            <p:cNvSpPr/>
            <p:nvPr/>
          </p:nvSpPr>
          <p:spPr>
            <a:xfrm>
              <a:off x="5858371" y="2468881"/>
              <a:ext cx="962695" cy="1623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DDS</a:t>
              </a: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11BE1641-E32F-7656-AFD5-2A4AA520FC3D}"/>
                </a:ext>
              </a:extLst>
            </p:cNvPr>
            <p:cNvCxnSpPr>
              <a:cxnSpLocks/>
              <a:stCxn id="4" idx="3"/>
            </p:cNvCxnSpPr>
            <p:nvPr/>
          </p:nvCxnSpPr>
          <p:spPr>
            <a:xfrm>
              <a:off x="4942379" y="2680818"/>
              <a:ext cx="915990" cy="7009"/>
            </a:xfrm>
            <a:prstGeom prst="bentConnector3">
              <a:avLst>
                <a:gd name="adj1" fmla="val 4662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C35C7399-79EF-C444-C321-F10126B4BAAC}"/>
                </a:ext>
              </a:extLst>
            </p:cNvPr>
            <p:cNvSpPr/>
            <p:nvPr/>
          </p:nvSpPr>
          <p:spPr>
            <a:xfrm rot="5400000">
              <a:off x="8109103" y="2565660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DE1C5BA9-D34F-206F-FCC8-8536BA881C5D}"/>
                </a:ext>
              </a:extLst>
            </p:cNvPr>
            <p:cNvSpPr/>
            <p:nvPr/>
          </p:nvSpPr>
          <p:spPr>
            <a:xfrm rot="5400000">
              <a:off x="8109370" y="1847536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637AC30D-ED79-07F0-A9BB-BAB6B5D7BE57}"/>
                </a:ext>
              </a:extLst>
            </p:cNvPr>
            <p:cNvSpPr/>
            <p:nvPr/>
          </p:nvSpPr>
          <p:spPr>
            <a:xfrm rot="5400000">
              <a:off x="8117464" y="3324830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53485D11-A046-B157-C5A3-48D40BE46629}"/>
                </a:ext>
              </a:extLst>
            </p:cNvPr>
            <p:cNvCxnSpPr>
              <a:cxnSpLocks/>
              <a:endCxn id="20" idx="3"/>
            </p:cNvCxnSpPr>
            <p:nvPr/>
          </p:nvCxnSpPr>
          <p:spPr>
            <a:xfrm>
              <a:off x="6809218" y="2703582"/>
              <a:ext cx="1331607" cy="762156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or: Elbow 22">
              <a:extLst>
                <a:ext uri="{FF2B5EF4-FFF2-40B4-BE49-F238E27FC236}">
                  <a16:creationId xmlns:a16="http://schemas.microsoft.com/office/drawing/2014/main" id="{2E2E0001-FA86-9898-741E-C6AA6869CB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1066" y="1996064"/>
              <a:ext cx="1311665" cy="70751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DB591C86-8B75-A3BB-C25C-679CE9365E61}"/>
                </a:ext>
              </a:extLst>
            </p:cNvPr>
            <p:cNvCxnSpPr>
              <a:cxnSpLocks/>
              <a:endCxn id="18" idx="3"/>
            </p:cNvCxnSpPr>
            <p:nvPr/>
          </p:nvCxnSpPr>
          <p:spPr>
            <a:xfrm>
              <a:off x="6809218" y="2703582"/>
              <a:ext cx="1323246" cy="2986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5F1661E-9499-3914-187E-928E72BF2BD2}"/>
                </a:ext>
              </a:extLst>
            </p:cNvPr>
            <p:cNvCxnSpPr/>
            <p:nvPr/>
          </p:nvCxnSpPr>
          <p:spPr>
            <a:xfrm flipV="1">
              <a:off x="8419681" y="3467199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AC0A6F9-DB9A-A613-3574-CC001D498712}"/>
                </a:ext>
              </a:extLst>
            </p:cNvPr>
            <p:cNvGrpSpPr/>
            <p:nvPr/>
          </p:nvGrpSpPr>
          <p:grpSpPr>
            <a:xfrm>
              <a:off x="8781924" y="3445861"/>
              <a:ext cx="170800" cy="689152"/>
              <a:chOff x="8219947" y="4549779"/>
              <a:chExt cx="170800" cy="689152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ED44921-47C7-3E87-CDAF-DE936A0C143B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151CE3B0-EF03-B2B8-DD68-331E037FB321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62BA3E3D-6B7A-9529-9BF3-B79FDFCD7320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27" name="Picture 4">
                <a:extLst>
                  <a:ext uri="{FF2B5EF4-FFF2-40B4-BE49-F238E27FC236}">
                    <a16:creationId xmlns:a16="http://schemas.microsoft.com/office/drawing/2014/main" id="{C0928201-F156-DFAA-27B2-6F174CBBB8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1E32A7B-5A00-6642-A9CE-69AB40B443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B050EF3-C54E-8AB7-9D9C-F87E16E02791}"/>
                </a:ext>
              </a:extLst>
            </p:cNvPr>
            <p:cNvSpPr/>
            <p:nvPr/>
          </p:nvSpPr>
          <p:spPr>
            <a:xfrm>
              <a:off x="9210439" y="1616982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CC89E7A-5EE3-34BA-F1CE-C6E9578BAD0A}"/>
                </a:ext>
              </a:extLst>
            </p:cNvPr>
            <p:cNvCxnSpPr/>
            <p:nvPr/>
          </p:nvCxnSpPr>
          <p:spPr>
            <a:xfrm flipV="1">
              <a:off x="8419681" y="2709165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97B2C97-FECD-95D4-2638-559338771406}"/>
                </a:ext>
              </a:extLst>
            </p:cNvPr>
            <p:cNvGrpSpPr/>
            <p:nvPr/>
          </p:nvGrpSpPr>
          <p:grpSpPr>
            <a:xfrm>
              <a:off x="8781924" y="2687827"/>
              <a:ext cx="170800" cy="689152"/>
              <a:chOff x="8219947" y="4549779"/>
              <a:chExt cx="170800" cy="68915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D5F174AF-8BD4-6741-54A2-A4FB1A0C7EB9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1AAED091-7885-E1E9-2D62-DB4382CB0890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EC85DF28-7C48-6940-201B-D31998A31422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44" name="Picture 4">
                <a:extLst>
                  <a:ext uri="{FF2B5EF4-FFF2-40B4-BE49-F238E27FC236}">
                    <a16:creationId xmlns:a16="http://schemas.microsoft.com/office/drawing/2014/main" id="{07E7D059-7C3F-5EF3-43BE-4E58B42D99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FC83587F-49B4-15CE-24DD-95B83D309D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4D1C108-7C3A-08DE-1574-66B5E71BAF5A}"/>
                </a:ext>
              </a:extLst>
            </p:cNvPr>
            <p:cNvCxnSpPr/>
            <p:nvPr/>
          </p:nvCxnSpPr>
          <p:spPr>
            <a:xfrm flipV="1">
              <a:off x="8419349" y="1989139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D173372-1DC6-F5D8-2672-2E5D969A5BE2}"/>
                </a:ext>
              </a:extLst>
            </p:cNvPr>
            <p:cNvGrpSpPr/>
            <p:nvPr/>
          </p:nvGrpSpPr>
          <p:grpSpPr>
            <a:xfrm>
              <a:off x="8781592" y="1967801"/>
              <a:ext cx="170800" cy="689152"/>
              <a:chOff x="8219947" y="4549779"/>
              <a:chExt cx="170800" cy="689152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DA9349D-39F2-C8E6-AC38-853AC5F093D4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AA0D50C3-9FD7-927D-68FF-63AF1820EACB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449CC33A-CED1-5270-9C7B-63AADE43273B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55" name="Picture 4">
                <a:extLst>
                  <a:ext uri="{FF2B5EF4-FFF2-40B4-BE49-F238E27FC236}">
                    <a16:creationId xmlns:a16="http://schemas.microsoft.com/office/drawing/2014/main" id="{C5EDA342-C97D-EC63-98B7-6479BC2964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2001AB38-B9F3-3804-068F-92FF3B5BB1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0" name="Rectangle 1029">
              <a:extLst>
                <a:ext uri="{FF2B5EF4-FFF2-40B4-BE49-F238E27FC236}">
                  <a16:creationId xmlns:a16="http://schemas.microsoft.com/office/drawing/2014/main" id="{44FAABC0-70F4-7BCD-DFE5-C0D57CFE6440}"/>
                </a:ext>
              </a:extLst>
            </p:cNvPr>
            <p:cNvSpPr/>
            <p:nvPr/>
          </p:nvSpPr>
          <p:spPr>
            <a:xfrm>
              <a:off x="9210102" y="2417973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sp>
          <p:nvSpPr>
            <p:cNvPr id="1031" name="Rectangle 1030">
              <a:extLst>
                <a:ext uri="{FF2B5EF4-FFF2-40B4-BE49-F238E27FC236}">
                  <a16:creationId xmlns:a16="http://schemas.microsoft.com/office/drawing/2014/main" id="{E5B0C564-B47A-131E-C453-9F48E4024652}"/>
                </a:ext>
              </a:extLst>
            </p:cNvPr>
            <p:cNvSpPr/>
            <p:nvPr/>
          </p:nvSpPr>
          <p:spPr>
            <a:xfrm>
              <a:off x="9210102" y="3182175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1038" name="Connector: Elbow 1037">
              <a:extLst>
                <a:ext uri="{FF2B5EF4-FFF2-40B4-BE49-F238E27FC236}">
                  <a16:creationId xmlns:a16="http://schemas.microsoft.com/office/drawing/2014/main" id="{B8EF5703-514A-CCE1-9129-261ABCFDBE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5801" y="1824175"/>
              <a:ext cx="594638" cy="164269"/>
            </a:xfrm>
            <a:prstGeom prst="bentConnector3">
              <a:avLst>
                <a:gd name="adj1" fmla="val -286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Connector: Elbow 1044">
              <a:extLst>
                <a:ext uri="{FF2B5EF4-FFF2-40B4-BE49-F238E27FC236}">
                  <a16:creationId xmlns:a16="http://schemas.microsoft.com/office/drawing/2014/main" id="{D5607A09-67F1-548E-F5BA-4907F44D7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93555" y="2627547"/>
              <a:ext cx="616547" cy="8213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6" name="Connector: Elbow 1045">
              <a:extLst>
                <a:ext uri="{FF2B5EF4-FFF2-40B4-BE49-F238E27FC236}">
                  <a16:creationId xmlns:a16="http://schemas.microsoft.com/office/drawing/2014/main" id="{871CEE24-1D95-FE9F-350A-AAAAC7CCAB8F}"/>
                </a:ext>
              </a:extLst>
            </p:cNvPr>
            <p:cNvCxnSpPr>
              <a:cxnSpLocks/>
              <a:endCxn id="1031" idx="1"/>
            </p:cNvCxnSpPr>
            <p:nvPr/>
          </p:nvCxnSpPr>
          <p:spPr>
            <a:xfrm flipV="1">
              <a:off x="8615801" y="3389368"/>
              <a:ext cx="594301" cy="7534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9" name="Isosceles Triangle 1058">
              <a:extLst>
                <a:ext uri="{FF2B5EF4-FFF2-40B4-BE49-F238E27FC236}">
                  <a16:creationId xmlns:a16="http://schemas.microsoft.com/office/drawing/2014/main" id="{49BD62D3-C562-B06A-1122-2117490B29CE}"/>
                </a:ext>
              </a:extLst>
            </p:cNvPr>
            <p:cNvSpPr/>
            <p:nvPr/>
          </p:nvSpPr>
          <p:spPr>
            <a:xfrm rot="16200000" flipH="1">
              <a:off x="9537799" y="4833881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69" name="Isosceles Triangle 1068">
              <a:extLst>
                <a:ext uri="{FF2B5EF4-FFF2-40B4-BE49-F238E27FC236}">
                  <a16:creationId xmlns:a16="http://schemas.microsoft.com/office/drawing/2014/main" id="{6F3F778D-672B-1F5B-FA3A-82692E7EA0D6}"/>
                </a:ext>
              </a:extLst>
            </p:cNvPr>
            <p:cNvSpPr/>
            <p:nvPr/>
          </p:nvSpPr>
          <p:spPr>
            <a:xfrm rot="16200000" flipH="1">
              <a:off x="9537799" y="522892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70" name="Isosceles Triangle 1069">
              <a:extLst>
                <a:ext uri="{FF2B5EF4-FFF2-40B4-BE49-F238E27FC236}">
                  <a16:creationId xmlns:a16="http://schemas.microsoft.com/office/drawing/2014/main" id="{5A0CE012-1DA6-CA75-7473-9D706921D5E5}"/>
                </a:ext>
              </a:extLst>
            </p:cNvPr>
            <p:cNvSpPr/>
            <p:nvPr/>
          </p:nvSpPr>
          <p:spPr>
            <a:xfrm rot="16200000" flipH="1">
              <a:off x="9537799" y="563390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072" name="Connector: Elbow 1071">
              <a:extLst>
                <a:ext uri="{FF2B5EF4-FFF2-40B4-BE49-F238E27FC236}">
                  <a16:creationId xmlns:a16="http://schemas.microsoft.com/office/drawing/2014/main" id="{9DE28C6F-A0FA-FB04-C28C-DC2149329591}"/>
                </a:ext>
              </a:extLst>
            </p:cNvPr>
            <p:cNvCxnSpPr>
              <a:cxnSpLocks/>
              <a:stCxn id="31" idx="3"/>
              <a:endCxn id="1059" idx="3"/>
            </p:cNvCxnSpPr>
            <p:nvPr/>
          </p:nvCxnSpPr>
          <p:spPr>
            <a:xfrm flipH="1">
              <a:off x="9842976" y="1824175"/>
              <a:ext cx="351395" cy="3150614"/>
            </a:xfrm>
            <a:prstGeom prst="bentConnector3">
              <a:avLst>
                <a:gd name="adj1" fmla="val -65055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6" name="Connector: Elbow 1075">
              <a:extLst>
                <a:ext uri="{FF2B5EF4-FFF2-40B4-BE49-F238E27FC236}">
                  <a16:creationId xmlns:a16="http://schemas.microsoft.com/office/drawing/2014/main" id="{055A8AC2-06D8-41B6-18CB-BEEF2BEF071E}"/>
                </a:ext>
              </a:extLst>
            </p:cNvPr>
            <p:cNvCxnSpPr>
              <a:cxnSpLocks/>
              <a:stCxn id="1030" idx="3"/>
              <a:endCxn id="1069" idx="3"/>
            </p:cNvCxnSpPr>
            <p:nvPr/>
          </p:nvCxnSpPr>
          <p:spPr>
            <a:xfrm flipH="1">
              <a:off x="9842976" y="2625166"/>
              <a:ext cx="351058" cy="2744664"/>
            </a:xfrm>
            <a:prstGeom prst="bentConnector3">
              <a:avLst>
                <a:gd name="adj1" fmla="val -96182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1" name="Connector: Elbow 1080">
              <a:extLst>
                <a:ext uri="{FF2B5EF4-FFF2-40B4-BE49-F238E27FC236}">
                  <a16:creationId xmlns:a16="http://schemas.microsoft.com/office/drawing/2014/main" id="{17168E65-87AD-7795-6C14-895C12E2226D}"/>
                </a:ext>
              </a:extLst>
            </p:cNvPr>
            <p:cNvCxnSpPr>
              <a:cxnSpLocks/>
              <a:stCxn id="1031" idx="3"/>
              <a:endCxn id="1070" idx="3"/>
            </p:cNvCxnSpPr>
            <p:nvPr/>
          </p:nvCxnSpPr>
          <p:spPr>
            <a:xfrm flipH="1">
              <a:off x="9842976" y="3389368"/>
              <a:ext cx="351058" cy="2385442"/>
            </a:xfrm>
            <a:prstGeom prst="bentConnector3">
              <a:avLst>
                <a:gd name="adj1" fmla="val -12724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7" name="Rectangle 1086">
              <a:extLst>
                <a:ext uri="{FF2B5EF4-FFF2-40B4-BE49-F238E27FC236}">
                  <a16:creationId xmlns:a16="http://schemas.microsoft.com/office/drawing/2014/main" id="{1934E6AA-3B4F-01D7-1D25-FB7C8A28DC0A}"/>
                </a:ext>
              </a:extLst>
            </p:cNvPr>
            <p:cNvSpPr/>
            <p:nvPr/>
          </p:nvSpPr>
          <p:spPr>
            <a:xfrm>
              <a:off x="4420738" y="4463916"/>
              <a:ext cx="1255903" cy="1623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90" name="TextBox 1089">
              <a:extLst>
                <a:ext uri="{FF2B5EF4-FFF2-40B4-BE49-F238E27FC236}">
                  <a16:creationId xmlns:a16="http://schemas.microsoft.com/office/drawing/2014/main" id="{9F01C503-AF9E-CB65-178A-6ECAB3A09178}"/>
                </a:ext>
              </a:extLst>
            </p:cNvPr>
            <p:cNvSpPr txBox="1"/>
            <p:nvPr/>
          </p:nvSpPr>
          <p:spPr>
            <a:xfrm>
              <a:off x="5939986" y="5787249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?</a:t>
              </a:r>
            </a:p>
          </p:txBody>
        </p:sp>
        <p:cxnSp>
          <p:nvCxnSpPr>
            <p:cNvPr id="1091" name="Straight Connector 1090">
              <a:extLst>
                <a:ext uri="{FF2B5EF4-FFF2-40B4-BE49-F238E27FC236}">
                  <a16:creationId xmlns:a16="http://schemas.microsoft.com/office/drawing/2014/main" id="{4004DA08-8102-5936-67D3-1D102EBD538D}"/>
                </a:ext>
              </a:extLst>
            </p:cNvPr>
            <p:cNvCxnSpPr>
              <a:cxnSpLocks/>
            </p:cNvCxnSpPr>
            <p:nvPr/>
          </p:nvCxnSpPr>
          <p:spPr>
            <a:xfrm>
              <a:off x="6251153" y="5997410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2" name="Straight Connector 1091">
              <a:extLst>
                <a:ext uri="{FF2B5EF4-FFF2-40B4-BE49-F238E27FC236}">
                  <a16:creationId xmlns:a16="http://schemas.microsoft.com/office/drawing/2014/main" id="{A11C2120-9C0A-8B93-0273-75136FB8710E}"/>
                </a:ext>
              </a:extLst>
            </p:cNvPr>
            <p:cNvCxnSpPr>
              <a:cxnSpLocks/>
            </p:cNvCxnSpPr>
            <p:nvPr/>
          </p:nvCxnSpPr>
          <p:spPr>
            <a:xfrm>
              <a:off x="6478841" y="5990945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3" name="Straight Connector 1092">
              <a:extLst>
                <a:ext uri="{FF2B5EF4-FFF2-40B4-BE49-F238E27FC236}">
                  <a16:creationId xmlns:a16="http://schemas.microsoft.com/office/drawing/2014/main" id="{5BA079BB-965E-69D1-4862-810A701422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60003" y="6237128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6" name="Straight Connector 1105">
              <a:extLst>
                <a:ext uri="{FF2B5EF4-FFF2-40B4-BE49-F238E27FC236}">
                  <a16:creationId xmlns:a16="http://schemas.microsoft.com/office/drawing/2014/main" id="{CA5DB74E-6E1A-0D80-1F57-09516388402D}"/>
                </a:ext>
              </a:extLst>
            </p:cNvPr>
            <p:cNvCxnSpPr>
              <a:cxnSpLocks/>
              <a:endCxn id="1099" idx="2"/>
            </p:cNvCxnSpPr>
            <p:nvPr/>
          </p:nvCxnSpPr>
          <p:spPr>
            <a:xfrm>
              <a:off x="5657201" y="5987304"/>
              <a:ext cx="26127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5" name="Straight Connector 1134">
              <a:extLst>
                <a:ext uri="{FF2B5EF4-FFF2-40B4-BE49-F238E27FC236}">
                  <a16:creationId xmlns:a16="http://schemas.microsoft.com/office/drawing/2014/main" id="{FDDE05E1-AFAC-0BFC-C2AA-2A0484BD15FA}"/>
                </a:ext>
              </a:extLst>
            </p:cNvPr>
            <p:cNvCxnSpPr>
              <a:cxnSpLocks/>
            </p:cNvCxnSpPr>
            <p:nvPr/>
          </p:nvCxnSpPr>
          <p:spPr>
            <a:xfrm>
              <a:off x="3113600" y="4722967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6" name="Straight Connector 1135">
              <a:extLst>
                <a:ext uri="{FF2B5EF4-FFF2-40B4-BE49-F238E27FC236}">
                  <a16:creationId xmlns:a16="http://schemas.microsoft.com/office/drawing/2014/main" id="{EE8BBE2C-61A5-6590-B43A-B556B214161C}"/>
                </a:ext>
              </a:extLst>
            </p:cNvPr>
            <p:cNvCxnSpPr>
              <a:cxnSpLocks/>
            </p:cNvCxnSpPr>
            <p:nvPr/>
          </p:nvCxnSpPr>
          <p:spPr>
            <a:xfrm>
              <a:off x="3118711" y="4722967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7" name="Straight Connector 1136">
              <a:extLst>
                <a:ext uri="{FF2B5EF4-FFF2-40B4-BE49-F238E27FC236}">
                  <a16:creationId xmlns:a16="http://schemas.microsoft.com/office/drawing/2014/main" id="{3FD6AFE1-3F76-C235-454B-E504B8612FAD}"/>
                </a:ext>
              </a:extLst>
            </p:cNvPr>
            <p:cNvCxnSpPr>
              <a:cxnSpLocks/>
            </p:cNvCxnSpPr>
            <p:nvPr/>
          </p:nvCxnSpPr>
          <p:spPr>
            <a:xfrm>
              <a:off x="3339501" y="4720399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0" name="Straight Connector 1139">
              <a:extLst>
                <a:ext uri="{FF2B5EF4-FFF2-40B4-BE49-F238E27FC236}">
                  <a16:creationId xmlns:a16="http://schemas.microsoft.com/office/drawing/2014/main" id="{C783DFC3-F954-32B2-C2D7-0CEB7421F2B3}"/>
                </a:ext>
              </a:extLst>
            </p:cNvPr>
            <p:cNvCxnSpPr>
              <a:cxnSpLocks/>
            </p:cNvCxnSpPr>
            <p:nvPr/>
          </p:nvCxnSpPr>
          <p:spPr>
            <a:xfrm>
              <a:off x="2904623" y="4972420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2" name="Straight Connector 1141">
              <a:extLst>
                <a:ext uri="{FF2B5EF4-FFF2-40B4-BE49-F238E27FC236}">
                  <a16:creationId xmlns:a16="http://schemas.microsoft.com/office/drawing/2014/main" id="{B0301317-B47F-1C17-C481-89B34BC4D7EE}"/>
                </a:ext>
              </a:extLst>
            </p:cNvPr>
            <p:cNvCxnSpPr>
              <a:cxnSpLocks/>
            </p:cNvCxnSpPr>
            <p:nvPr/>
          </p:nvCxnSpPr>
          <p:spPr>
            <a:xfrm>
              <a:off x="3339501" y="4972420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5" name="Straight Connector 1144">
              <a:extLst>
                <a:ext uri="{FF2B5EF4-FFF2-40B4-BE49-F238E27FC236}">
                  <a16:creationId xmlns:a16="http://schemas.microsoft.com/office/drawing/2014/main" id="{DFF6C840-F607-EE26-E4F2-E75948FE29EF}"/>
                </a:ext>
              </a:extLst>
            </p:cNvPr>
            <p:cNvCxnSpPr>
              <a:cxnSpLocks/>
            </p:cNvCxnSpPr>
            <p:nvPr/>
          </p:nvCxnSpPr>
          <p:spPr>
            <a:xfrm>
              <a:off x="3665119" y="4970677"/>
              <a:ext cx="755619" cy="944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6" name="Straight Arrow Connector 1145">
              <a:extLst>
                <a:ext uri="{FF2B5EF4-FFF2-40B4-BE49-F238E27FC236}">
                  <a16:creationId xmlns:a16="http://schemas.microsoft.com/office/drawing/2014/main" id="{B39C951D-9151-ED5E-4F96-4EB533449283}"/>
                </a:ext>
              </a:extLst>
            </p:cNvPr>
            <p:cNvCxnSpPr>
              <a:cxnSpLocks/>
            </p:cNvCxnSpPr>
            <p:nvPr/>
          </p:nvCxnSpPr>
          <p:spPr>
            <a:xfrm>
              <a:off x="2482345" y="6000571"/>
              <a:ext cx="16508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7" name="Straight Arrow Connector 1146">
              <a:extLst>
                <a:ext uri="{FF2B5EF4-FFF2-40B4-BE49-F238E27FC236}">
                  <a16:creationId xmlns:a16="http://schemas.microsoft.com/office/drawing/2014/main" id="{FAEF624F-9767-632D-D8E0-A8A4DF0F68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2345" y="5392689"/>
              <a:ext cx="0" cy="6078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8" name="TextBox 1147">
              <a:extLst>
                <a:ext uri="{FF2B5EF4-FFF2-40B4-BE49-F238E27FC236}">
                  <a16:creationId xmlns:a16="http://schemas.microsoft.com/office/drawing/2014/main" id="{D2DDF776-3630-15E0-EB74-3E8E8E53A19C}"/>
                </a:ext>
              </a:extLst>
            </p:cNvPr>
            <p:cNvSpPr txBox="1"/>
            <p:nvPr/>
          </p:nvSpPr>
          <p:spPr>
            <a:xfrm>
              <a:off x="4097552" y="5777051"/>
              <a:ext cx="374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t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E2ADD8E-C299-AE0E-07AE-6C0EBF569567}"/>
                </a:ext>
              </a:extLst>
            </p:cNvPr>
            <p:cNvCxnSpPr>
              <a:cxnSpLocks/>
            </p:cNvCxnSpPr>
            <p:nvPr/>
          </p:nvCxnSpPr>
          <p:spPr>
            <a:xfrm>
              <a:off x="3002391" y="5104808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1262BF4-113B-A0E6-2D93-5A141B1B995B}"/>
                </a:ext>
              </a:extLst>
            </p:cNvPr>
            <p:cNvCxnSpPr>
              <a:cxnSpLocks/>
            </p:cNvCxnSpPr>
            <p:nvPr/>
          </p:nvCxnSpPr>
          <p:spPr>
            <a:xfrm>
              <a:off x="3007502" y="5104808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2071C0-B7EA-C91D-FB42-5856E89F38C9}"/>
                </a:ext>
              </a:extLst>
            </p:cNvPr>
            <p:cNvCxnSpPr>
              <a:cxnSpLocks/>
            </p:cNvCxnSpPr>
            <p:nvPr/>
          </p:nvCxnSpPr>
          <p:spPr>
            <a:xfrm>
              <a:off x="3228292" y="5102240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4D04C77-BA69-99F7-C47A-2727B22AFEC0}"/>
                </a:ext>
              </a:extLst>
            </p:cNvPr>
            <p:cNvCxnSpPr>
              <a:cxnSpLocks/>
            </p:cNvCxnSpPr>
            <p:nvPr/>
          </p:nvCxnSpPr>
          <p:spPr>
            <a:xfrm>
              <a:off x="2793414" y="5354261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E7AD1A7-A45C-9A6B-9A8E-07263975911F}"/>
                </a:ext>
              </a:extLst>
            </p:cNvPr>
            <p:cNvCxnSpPr>
              <a:cxnSpLocks/>
            </p:cNvCxnSpPr>
            <p:nvPr/>
          </p:nvCxnSpPr>
          <p:spPr>
            <a:xfrm>
              <a:off x="3228292" y="535426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CEE693C-BA43-B9D5-2F75-26287DA3577F}"/>
                </a:ext>
              </a:extLst>
            </p:cNvPr>
            <p:cNvCxnSpPr>
              <a:cxnSpLocks/>
            </p:cNvCxnSpPr>
            <p:nvPr/>
          </p:nvCxnSpPr>
          <p:spPr>
            <a:xfrm>
              <a:off x="3553910" y="5352518"/>
              <a:ext cx="875691" cy="245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1AA1423-5B97-8F91-DF04-7C2949D1B277}"/>
                </a:ext>
              </a:extLst>
            </p:cNvPr>
            <p:cNvCxnSpPr>
              <a:cxnSpLocks/>
            </p:cNvCxnSpPr>
            <p:nvPr/>
          </p:nvCxnSpPr>
          <p:spPr>
            <a:xfrm>
              <a:off x="3558217" y="5516968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A4FCCD3-8427-A879-9351-1D71EB695ADC}"/>
                </a:ext>
              </a:extLst>
            </p:cNvPr>
            <p:cNvCxnSpPr>
              <a:cxnSpLocks/>
            </p:cNvCxnSpPr>
            <p:nvPr/>
          </p:nvCxnSpPr>
          <p:spPr>
            <a:xfrm>
              <a:off x="3563328" y="5516968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9E2F20-6E83-8B4F-A84B-7EEACF5FFABC}"/>
                </a:ext>
              </a:extLst>
            </p:cNvPr>
            <p:cNvCxnSpPr>
              <a:cxnSpLocks/>
            </p:cNvCxnSpPr>
            <p:nvPr/>
          </p:nvCxnSpPr>
          <p:spPr>
            <a:xfrm>
              <a:off x="3784118" y="5514400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35234A-D5E3-BEDA-D213-A8090A173F2E}"/>
                </a:ext>
              </a:extLst>
            </p:cNvPr>
            <p:cNvCxnSpPr>
              <a:cxnSpLocks/>
            </p:cNvCxnSpPr>
            <p:nvPr/>
          </p:nvCxnSpPr>
          <p:spPr>
            <a:xfrm>
              <a:off x="3349240" y="5766421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B7274FE-01F3-5523-D42E-761839B34A52}"/>
                </a:ext>
              </a:extLst>
            </p:cNvPr>
            <p:cNvCxnSpPr>
              <a:cxnSpLocks/>
            </p:cNvCxnSpPr>
            <p:nvPr/>
          </p:nvCxnSpPr>
          <p:spPr>
            <a:xfrm>
              <a:off x="3784118" y="576642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D6F614C-84C9-A805-D764-5FCF5D1C2609}"/>
                </a:ext>
              </a:extLst>
            </p:cNvPr>
            <p:cNvCxnSpPr>
              <a:cxnSpLocks/>
            </p:cNvCxnSpPr>
            <p:nvPr/>
          </p:nvCxnSpPr>
          <p:spPr>
            <a:xfrm>
              <a:off x="4109736" y="5764678"/>
              <a:ext cx="325618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BDC84C63-7499-6E8B-8874-3251B959D869}"/>
                    </a:ext>
                  </a:extLst>
                </p:cNvPr>
                <p:cNvSpPr/>
                <p:nvPr/>
              </p:nvSpPr>
              <p:spPr>
                <a:xfrm>
                  <a:off x="5929485" y="282305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𝑖𝑛𝑖𝑡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BDC84C63-7499-6E8B-8874-3251B959D8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2823057"/>
                  <a:ext cx="556846" cy="261603"/>
                </a:xfrm>
                <a:prstGeom prst="rect">
                  <a:avLst/>
                </a:prstGeom>
                <a:blipFill>
                  <a:blip r:embed="rId4"/>
                  <a:stretch>
                    <a:fillRect b="-130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BC98F12A-B56B-DE9A-F1D3-A6C2BD52BFD5}"/>
                    </a:ext>
                  </a:extLst>
                </p:cNvPr>
                <p:cNvSpPr/>
                <p:nvPr/>
              </p:nvSpPr>
              <p:spPr>
                <a:xfrm>
                  <a:off x="5929485" y="3182175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H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𝑛𝑐𝑟</m:t>
                        </m:r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BC98F12A-B56B-DE9A-F1D3-A6C2BD52BFD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3182175"/>
                  <a:ext cx="556846" cy="26160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9" name="Rectangle 1038">
                  <a:extLst>
                    <a:ext uri="{FF2B5EF4-FFF2-40B4-BE49-F238E27FC236}">
                      <a16:creationId xmlns:a16="http://schemas.microsoft.com/office/drawing/2014/main" id="{17132150-88B6-6BCB-5016-49834EAF13B6}"/>
                    </a:ext>
                  </a:extLst>
                </p:cNvPr>
                <p:cNvSpPr/>
                <p:nvPr/>
              </p:nvSpPr>
              <p:spPr>
                <a:xfrm>
                  <a:off x="5929485" y="355133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𝑠𝑡𝑜𝑝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9" name="Rectangle 1038">
                  <a:extLst>
                    <a:ext uri="{FF2B5EF4-FFF2-40B4-BE49-F238E27FC236}">
                      <a16:creationId xmlns:a16="http://schemas.microsoft.com/office/drawing/2014/main" id="{17132150-88B6-6BCB-5016-49834EAF13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3551337"/>
                  <a:ext cx="556846" cy="261603"/>
                </a:xfrm>
                <a:prstGeom prst="rect">
                  <a:avLst/>
                </a:prstGeom>
                <a:blipFill>
                  <a:blip r:embed="rId6"/>
                  <a:stretch>
                    <a:fillRect l="-1064" b="-1087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0" name="Rectangle 1039">
                  <a:extLst>
                    <a:ext uri="{FF2B5EF4-FFF2-40B4-BE49-F238E27FC236}">
                      <a16:creationId xmlns:a16="http://schemas.microsoft.com/office/drawing/2014/main" id="{39368F2A-DF5F-D1A7-2F85-930B86E7EE1B}"/>
                    </a:ext>
                  </a:extLst>
                </p:cNvPr>
                <p:cNvSpPr/>
                <p:nvPr/>
              </p:nvSpPr>
              <p:spPr>
                <a:xfrm>
                  <a:off x="4478693" y="455846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𝑠𝑡𝑎𝑟𝑡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40" name="Rectangle 1039">
                  <a:extLst>
                    <a:ext uri="{FF2B5EF4-FFF2-40B4-BE49-F238E27FC236}">
                      <a16:creationId xmlns:a16="http://schemas.microsoft.com/office/drawing/2014/main" id="{39368F2A-DF5F-D1A7-2F85-930B86E7EE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8693" y="4558467"/>
                  <a:ext cx="556846" cy="261603"/>
                </a:xfrm>
                <a:prstGeom prst="rect">
                  <a:avLst/>
                </a:prstGeom>
                <a:blipFill>
                  <a:blip r:embed="rId7"/>
                  <a:stretch>
                    <a:fillRect l="-106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1" name="Rectangle 1040">
                  <a:extLst>
                    <a:ext uri="{FF2B5EF4-FFF2-40B4-BE49-F238E27FC236}">
                      <a16:creationId xmlns:a16="http://schemas.microsoft.com/office/drawing/2014/main" id="{C9E7A0B9-2049-3465-3D69-CFFD30A843A6}"/>
                    </a:ext>
                  </a:extLst>
                </p:cNvPr>
                <p:cNvSpPr/>
                <p:nvPr/>
              </p:nvSpPr>
              <p:spPr>
                <a:xfrm>
                  <a:off x="5088068" y="4568321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𝑠𝑡𝑜𝑝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41" name="Rectangle 1040">
                  <a:extLst>
                    <a:ext uri="{FF2B5EF4-FFF2-40B4-BE49-F238E27FC236}">
                      <a16:creationId xmlns:a16="http://schemas.microsoft.com/office/drawing/2014/main" id="{C9E7A0B9-2049-3465-3D69-CFFD30A843A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88068" y="4568321"/>
                  <a:ext cx="556846" cy="261603"/>
                </a:xfrm>
                <a:prstGeom prst="rect">
                  <a:avLst/>
                </a:prstGeom>
                <a:blipFill>
                  <a:blip r:embed="rId8"/>
                  <a:stretch>
                    <a:fillRect b="-1087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74" name="Straight Connector 1073">
              <a:extLst>
                <a:ext uri="{FF2B5EF4-FFF2-40B4-BE49-F238E27FC236}">
                  <a16:creationId xmlns:a16="http://schemas.microsoft.com/office/drawing/2014/main" id="{CC7EE2C0-1BEA-0642-2389-6C190D0BA13F}"/>
                </a:ext>
              </a:extLst>
            </p:cNvPr>
            <p:cNvCxnSpPr>
              <a:cxnSpLocks/>
            </p:cNvCxnSpPr>
            <p:nvPr/>
          </p:nvCxnSpPr>
          <p:spPr>
            <a:xfrm>
              <a:off x="3119950" y="4951706"/>
              <a:ext cx="0" cy="107793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5" name="Straight Connector 1074">
              <a:extLst>
                <a:ext uri="{FF2B5EF4-FFF2-40B4-BE49-F238E27FC236}">
                  <a16:creationId xmlns:a16="http://schemas.microsoft.com/office/drawing/2014/main" id="{8009D821-2ABC-413B-02AB-6A6336B92305}"/>
                </a:ext>
              </a:extLst>
            </p:cNvPr>
            <p:cNvCxnSpPr>
              <a:cxnSpLocks/>
            </p:cNvCxnSpPr>
            <p:nvPr/>
          </p:nvCxnSpPr>
          <p:spPr>
            <a:xfrm>
              <a:off x="3007238" y="5109420"/>
              <a:ext cx="0" cy="920225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8" name="Straight Connector 1077">
              <a:extLst>
                <a:ext uri="{FF2B5EF4-FFF2-40B4-BE49-F238E27FC236}">
                  <a16:creationId xmlns:a16="http://schemas.microsoft.com/office/drawing/2014/main" id="{406557FF-23BC-5A21-BC99-FB171F9025FD}"/>
                </a:ext>
              </a:extLst>
            </p:cNvPr>
            <p:cNvCxnSpPr>
              <a:cxnSpLocks/>
            </p:cNvCxnSpPr>
            <p:nvPr/>
          </p:nvCxnSpPr>
          <p:spPr>
            <a:xfrm>
              <a:off x="3561460" y="5757885"/>
              <a:ext cx="0" cy="26937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2" name="TextBox 1081">
                  <a:extLst>
                    <a:ext uri="{FF2B5EF4-FFF2-40B4-BE49-F238E27FC236}">
                      <a16:creationId xmlns:a16="http://schemas.microsoft.com/office/drawing/2014/main" id="{C62FDDFA-91EA-26E3-9AB8-BFEA1A28E956}"/>
                    </a:ext>
                  </a:extLst>
                </p:cNvPr>
                <p:cNvSpPr txBox="1"/>
                <p:nvPr/>
              </p:nvSpPr>
              <p:spPr>
                <a:xfrm>
                  <a:off x="3073677" y="6020901"/>
                  <a:ext cx="19620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82" name="TextBox 1081">
                  <a:extLst>
                    <a:ext uri="{FF2B5EF4-FFF2-40B4-BE49-F238E27FC236}">
                      <a16:creationId xmlns:a16="http://schemas.microsoft.com/office/drawing/2014/main" id="{C62FDDFA-91EA-26E3-9AB8-BFEA1A28E9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3677" y="6020901"/>
                  <a:ext cx="196208" cy="215444"/>
                </a:xfrm>
                <a:prstGeom prst="rect">
                  <a:avLst/>
                </a:prstGeom>
                <a:blipFill>
                  <a:blip r:embed="rId9"/>
                  <a:stretch>
                    <a:fillRect l="-15625" r="-3125" b="-1388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3" name="TextBox 1082">
                  <a:extLst>
                    <a:ext uri="{FF2B5EF4-FFF2-40B4-BE49-F238E27FC236}">
                      <a16:creationId xmlns:a16="http://schemas.microsoft.com/office/drawing/2014/main" id="{A4D40EF2-5D1C-D65D-5BE8-742D7A545E45}"/>
                    </a:ext>
                  </a:extLst>
                </p:cNvPr>
                <p:cNvSpPr txBox="1"/>
                <p:nvPr/>
              </p:nvSpPr>
              <p:spPr>
                <a:xfrm>
                  <a:off x="2894105" y="6019277"/>
                  <a:ext cx="20037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83" name="TextBox 1082">
                  <a:extLst>
                    <a:ext uri="{FF2B5EF4-FFF2-40B4-BE49-F238E27FC236}">
                      <a16:creationId xmlns:a16="http://schemas.microsoft.com/office/drawing/2014/main" id="{A4D40EF2-5D1C-D65D-5BE8-742D7A545E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4105" y="6019277"/>
                  <a:ext cx="200376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18750" r="-6250" b="-1714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4" name="TextBox 1083">
                  <a:extLst>
                    <a:ext uri="{FF2B5EF4-FFF2-40B4-BE49-F238E27FC236}">
                      <a16:creationId xmlns:a16="http://schemas.microsoft.com/office/drawing/2014/main" id="{22C2606D-BEC4-D2C6-D11B-CDD44FABF827}"/>
                    </a:ext>
                  </a:extLst>
                </p:cNvPr>
                <p:cNvSpPr txBox="1"/>
                <p:nvPr/>
              </p:nvSpPr>
              <p:spPr>
                <a:xfrm>
                  <a:off x="3484931" y="6029628"/>
                  <a:ext cx="20037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84" name="TextBox 1083">
                  <a:extLst>
                    <a:ext uri="{FF2B5EF4-FFF2-40B4-BE49-F238E27FC236}">
                      <a16:creationId xmlns:a16="http://schemas.microsoft.com/office/drawing/2014/main" id="{22C2606D-BEC4-D2C6-D11B-CDD44FABF8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4931" y="6029628"/>
                  <a:ext cx="200376" cy="215444"/>
                </a:xfrm>
                <a:prstGeom prst="rect">
                  <a:avLst/>
                </a:prstGeom>
                <a:blipFill>
                  <a:blip r:embed="rId11"/>
                  <a:stretch>
                    <a:fillRect l="-18750" r="-6250" b="-1714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2CAA431B-5AFE-E7E9-A1E3-A6DA4F81CC76}"/>
              </a:ext>
            </a:extLst>
          </p:cNvPr>
          <p:cNvSpPr/>
          <p:nvPr/>
        </p:nvSpPr>
        <p:spPr>
          <a:xfrm>
            <a:off x="5560700" y="1287380"/>
            <a:ext cx="5459725" cy="2729184"/>
          </a:xfrm>
          <a:prstGeom prst="rect">
            <a:avLst/>
          </a:prstGeom>
          <a:noFill/>
          <a:ln>
            <a:solidFill>
              <a:srgbClr val="C6171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683FDC9-B1B3-37FE-95F7-90A5B8DB9E16}"/>
              </a:ext>
            </a:extLst>
          </p:cNvPr>
          <p:cNvSpPr/>
          <p:nvPr/>
        </p:nvSpPr>
        <p:spPr>
          <a:xfrm>
            <a:off x="4761500" y="5133797"/>
            <a:ext cx="938436" cy="2616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Counters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1AC0DE-115F-62B8-E582-654BDFFFF4F8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2. NMR measurement</a:t>
            </a:r>
          </a:p>
        </p:txBody>
      </p:sp>
    </p:spTree>
    <p:extLst>
      <p:ext uri="{BB962C8B-B14F-4D97-AF65-F5344CB8AC3E}">
        <p14:creationId xmlns:p14="http://schemas.microsoft.com/office/powerpoint/2010/main" val="76657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C2E38-4F22-6EB8-8A68-E0B66002F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743FF04-38BE-E8F1-E0B3-C0563AFBFD9D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CH" dirty="0"/>
                  <a:t>The Direct Digital Synthesis (DDS) produces the variation of the excitation frequency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𝑖𝑛𝑖𝑡</m:t>
                        </m:r>
                      </m:sub>
                    </m:sSub>
                  </m:oMath>
                </a14:m>
                <a:r>
                  <a:rPr lang="en-CH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𝑠𝑡𝑜𝑝</m:t>
                        </m:r>
                      </m:sub>
                    </m:sSub>
                  </m:oMath>
                </a14:m>
                <a:r>
                  <a:rPr lang="en-CH" dirty="0"/>
                  <a:t> with a given increment.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743FF04-38BE-E8F1-E0B3-C0563AFBFD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2963" r="-271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6F6E6E40-A83B-6E79-6F8D-97AAE0AD8819}"/>
              </a:ext>
            </a:extLst>
          </p:cNvPr>
          <p:cNvGrpSpPr/>
          <p:nvPr/>
        </p:nvGrpSpPr>
        <p:grpSpPr>
          <a:xfrm>
            <a:off x="868156" y="1563319"/>
            <a:ext cx="3704487" cy="1673968"/>
            <a:chOff x="5858371" y="2417973"/>
            <a:chExt cx="3704487" cy="1673968"/>
          </a:xfrm>
        </p:grpSpPr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1D0D6B2D-58EC-2191-8102-3EF529D03892}"/>
                </a:ext>
              </a:extLst>
            </p:cNvPr>
            <p:cNvCxnSpPr>
              <a:cxnSpLocks/>
              <a:endCxn id="18" idx="3"/>
            </p:cNvCxnSpPr>
            <p:nvPr/>
          </p:nvCxnSpPr>
          <p:spPr>
            <a:xfrm>
              <a:off x="6178042" y="2703582"/>
              <a:ext cx="1323246" cy="2986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5B7C53A-1D24-EDEA-EAEE-7B081E77AA52}"/>
                </a:ext>
              </a:extLst>
            </p:cNvPr>
            <p:cNvSpPr/>
            <p:nvPr/>
          </p:nvSpPr>
          <p:spPr>
            <a:xfrm>
              <a:off x="5858371" y="2468881"/>
              <a:ext cx="962695" cy="1623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DDS</a:t>
              </a: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1C6B398F-16CE-0D04-3665-BE8251ED7329}"/>
                </a:ext>
              </a:extLst>
            </p:cNvPr>
            <p:cNvSpPr/>
            <p:nvPr/>
          </p:nvSpPr>
          <p:spPr>
            <a:xfrm rot="5400000">
              <a:off x="7477927" y="2565660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1FCC02F-C2CF-DBD9-668B-5E7C297447AC}"/>
                </a:ext>
              </a:extLst>
            </p:cNvPr>
            <p:cNvCxnSpPr/>
            <p:nvPr/>
          </p:nvCxnSpPr>
          <p:spPr>
            <a:xfrm flipV="1">
              <a:off x="7788505" y="2709165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707C2DF5-FEBC-DEF2-E53D-5F70BA4C196C}"/>
                </a:ext>
              </a:extLst>
            </p:cNvPr>
            <p:cNvGrpSpPr/>
            <p:nvPr/>
          </p:nvGrpSpPr>
          <p:grpSpPr>
            <a:xfrm>
              <a:off x="8150748" y="2687827"/>
              <a:ext cx="170800" cy="689152"/>
              <a:chOff x="8219947" y="4549779"/>
              <a:chExt cx="170800" cy="68915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C3BCF1E1-7174-552A-C7F2-D525AB4ACBBB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4233EAA9-BC0F-FB38-8996-934F955EBA63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9F1DE084-CFB0-19B0-2B97-F7898DA1278A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44" name="Picture 4">
                <a:extLst>
                  <a:ext uri="{FF2B5EF4-FFF2-40B4-BE49-F238E27FC236}">
                    <a16:creationId xmlns:a16="http://schemas.microsoft.com/office/drawing/2014/main" id="{85E3392C-006F-508E-9543-A74C7A6EE4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CA378F69-6602-E65B-FB9F-F556F08499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30" name="Rectangle 1029">
              <a:extLst>
                <a:ext uri="{FF2B5EF4-FFF2-40B4-BE49-F238E27FC236}">
                  <a16:creationId xmlns:a16="http://schemas.microsoft.com/office/drawing/2014/main" id="{7E202AC0-73A7-7AEA-D588-D83FAB060920}"/>
                </a:ext>
              </a:extLst>
            </p:cNvPr>
            <p:cNvSpPr/>
            <p:nvPr/>
          </p:nvSpPr>
          <p:spPr>
            <a:xfrm>
              <a:off x="8578926" y="2417973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1045" name="Connector: Elbow 1044">
              <a:extLst>
                <a:ext uri="{FF2B5EF4-FFF2-40B4-BE49-F238E27FC236}">
                  <a16:creationId xmlns:a16="http://schemas.microsoft.com/office/drawing/2014/main" id="{31B1C770-6130-1025-1D81-12EA89346D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62379" y="2627547"/>
              <a:ext cx="616547" cy="8213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068B807C-F985-7E62-6B39-153809D51A83}"/>
                    </a:ext>
                  </a:extLst>
                </p:cNvPr>
                <p:cNvSpPr/>
                <p:nvPr/>
              </p:nvSpPr>
              <p:spPr>
                <a:xfrm>
                  <a:off x="5929485" y="282305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𝑖𝑛𝑖𝑡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068B807C-F985-7E62-6B39-153809D51A8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2823057"/>
                  <a:ext cx="556846" cy="261603"/>
                </a:xfrm>
                <a:prstGeom prst="rect">
                  <a:avLst/>
                </a:prstGeom>
                <a:blipFill>
                  <a:blip r:embed="rId5"/>
                  <a:stretch>
                    <a:fillRect b="-15217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E3BFBD74-5184-3220-0FCC-4C08F39A2BBB}"/>
                    </a:ext>
                  </a:extLst>
                </p:cNvPr>
                <p:cNvSpPr/>
                <p:nvPr/>
              </p:nvSpPr>
              <p:spPr>
                <a:xfrm>
                  <a:off x="5929485" y="3182175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H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𝑛𝑐𝑟</m:t>
                        </m:r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E3BFBD74-5184-3220-0FCC-4C08F39A2BB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3182175"/>
                  <a:ext cx="556846" cy="26160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39" name="Rectangle 1038">
                  <a:extLst>
                    <a:ext uri="{FF2B5EF4-FFF2-40B4-BE49-F238E27FC236}">
                      <a16:creationId xmlns:a16="http://schemas.microsoft.com/office/drawing/2014/main" id="{DE6FB222-07B3-8040-518D-BFE376C5D107}"/>
                    </a:ext>
                  </a:extLst>
                </p:cNvPr>
                <p:cNvSpPr/>
                <p:nvPr/>
              </p:nvSpPr>
              <p:spPr>
                <a:xfrm>
                  <a:off x="5929485" y="355133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𝑠𝑡𝑜𝑝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9" name="Rectangle 1038">
                  <a:extLst>
                    <a:ext uri="{FF2B5EF4-FFF2-40B4-BE49-F238E27FC236}">
                      <a16:creationId xmlns:a16="http://schemas.microsoft.com/office/drawing/2014/main" id="{DE6FB222-07B3-8040-518D-BFE376C5D10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3551337"/>
                  <a:ext cx="556846" cy="261603"/>
                </a:xfrm>
                <a:prstGeom prst="rect">
                  <a:avLst/>
                </a:prstGeom>
                <a:blipFill>
                  <a:blip r:embed="rId7"/>
                  <a:stretch>
                    <a:fillRect b="-1087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E3DFDD0-1370-0AD4-D017-4D81B5A728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54946" y="3591463"/>
            <a:ext cx="5085522" cy="25085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8B5F30-EE2A-AD99-F9B5-BBD2ECD703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0065" y="3591463"/>
            <a:ext cx="5046742" cy="25085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90F5EA-52E1-A95E-1EC2-50ABE3EBD42A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3AA075B-9124-7A69-9088-5779EC05D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  <a:solidFill>
            <a:schemeClr val="bg1"/>
          </a:solidFill>
        </p:spPr>
        <p:txBody>
          <a:bodyPr/>
          <a:lstStyle/>
          <a:p>
            <a:r>
              <a:rPr lang="en-CH" dirty="0"/>
              <a:t>MFC 3045: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307788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620DA-E335-D8FC-8BA7-27418F7C8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EA6CAC9-2DDC-BBB6-7695-4C9629D239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9613" y="1253851"/>
            <a:ext cx="7624581" cy="505789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F305EB-8168-4D7B-53E5-70B62F787B8A}"/>
              </a:ext>
            </a:extLst>
          </p:cNvPr>
          <p:cNvCxnSpPr/>
          <p:nvPr/>
        </p:nvCxnSpPr>
        <p:spPr>
          <a:xfrm>
            <a:off x="2533419" y="4330456"/>
            <a:ext cx="8704053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DC3D42B-D9BD-2726-4963-6211C343D957}"/>
              </a:ext>
            </a:extLst>
          </p:cNvPr>
          <p:cNvSpPr txBox="1"/>
          <p:nvPr/>
        </p:nvSpPr>
        <p:spPr>
          <a:xfrm>
            <a:off x="388172" y="4145790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Detection threshold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D3D712-5A82-A938-98D3-1708213ED031}"/>
              </a:ext>
            </a:extLst>
          </p:cNvPr>
          <p:cNvCxnSpPr/>
          <p:nvPr/>
        </p:nvCxnSpPr>
        <p:spPr>
          <a:xfrm>
            <a:off x="4140680" y="3075317"/>
            <a:ext cx="0" cy="707366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3D953D-4C10-4EFF-296C-BDE56D7C1F3B}"/>
              </a:ext>
            </a:extLst>
          </p:cNvPr>
          <p:cNvCxnSpPr>
            <a:cxnSpLocks/>
          </p:cNvCxnSpPr>
          <p:nvPr/>
        </p:nvCxnSpPr>
        <p:spPr>
          <a:xfrm>
            <a:off x="5397980" y="2143125"/>
            <a:ext cx="0" cy="2245995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5293BD-18DA-899F-2B1D-AE0015655E8E}"/>
              </a:ext>
            </a:extLst>
          </p:cNvPr>
          <p:cNvCxnSpPr>
            <a:cxnSpLocks/>
          </p:cNvCxnSpPr>
          <p:nvPr/>
        </p:nvCxnSpPr>
        <p:spPr>
          <a:xfrm>
            <a:off x="7120100" y="1353197"/>
            <a:ext cx="0" cy="2372983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858BD23-689D-D58B-1965-5DF473032015}"/>
              </a:ext>
            </a:extLst>
          </p:cNvPr>
          <p:cNvCxnSpPr>
            <a:cxnSpLocks/>
          </p:cNvCxnSpPr>
          <p:nvPr/>
        </p:nvCxnSpPr>
        <p:spPr>
          <a:xfrm>
            <a:off x="8369780" y="1729740"/>
            <a:ext cx="0" cy="265938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F812EB1-3169-BB6D-8BDE-D5C1688AE65F}"/>
              </a:ext>
            </a:extLst>
          </p:cNvPr>
          <p:cNvCxnSpPr>
            <a:cxnSpLocks/>
          </p:cNvCxnSpPr>
          <p:nvPr/>
        </p:nvCxnSpPr>
        <p:spPr>
          <a:xfrm>
            <a:off x="4140680" y="2180618"/>
            <a:ext cx="11857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6105940-B61F-2288-467B-5B8F345F3D25}"/>
              </a:ext>
            </a:extLst>
          </p:cNvPr>
          <p:cNvCxnSpPr>
            <a:cxnSpLocks/>
          </p:cNvCxnSpPr>
          <p:nvPr/>
        </p:nvCxnSpPr>
        <p:spPr>
          <a:xfrm>
            <a:off x="7168840" y="1997738"/>
            <a:ext cx="11857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45E0DDA-B5CD-ACDF-24CD-B2D117B07166}"/>
                  </a:ext>
                </a:extLst>
              </p:cNvPr>
              <p:cNvSpPr txBox="1"/>
              <p:nvPr/>
            </p:nvSpPr>
            <p:spPr>
              <a:xfrm>
                <a:off x="4606099" y="1789424"/>
                <a:ext cx="2525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45E0DDA-B5CD-ACDF-24CD-B2D117B07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6099" y="1789424"/>
                <a:ext cx="252505" cy="276999"/>
              </a:xfrm>
              <a:prstGeom prst="rect">
                <a:avLst/>
              </a:prstGeom>
              <a:blipFill>
                <a:blip r:embed="rId4"/>
                <a:stretch>
                  <a:fillRect l="-19512" r="-4878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76C91E9-8816-9B62-EB4E-00EB310A77E3}"/>
                  </a:ext>
                </a:extLst>
              </p:cNvPr>
              <p:cNvSpPr txBox="1"/>
              <p:nvPr/>
            </p:nvSpPr>
            <p:spPr>
              <a:xfrm>
                <a:off x="7659808" y="1662076"/>
                <a:ext cx="25782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76C91E9-8816-9B62-EB4E-00EB310A77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9808" y="1662076"/>
                <a:ext cx="257826" cy="276999"/>
              </a:xfrm>
              <a:prstGeom prst="rect">
                <a:avLst/>
              </a:prstGeom>
              <a:blipFill>
                <a:blip r:embed="rId5"/>
                <a:stretch>
                  <a:fillRect l="-19048" r="-4762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6EC64C12-9336-C744-E01C-6E405E305773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2861332-5B0A-5438-4E42-E884EDD9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  <a:solidFill>
            <a:schemeClr val="bg1"/>
          </a:solidFill>
        </p:spPr>
        <p:txBody>
          <a:bodyPr/>
          <a:lstStyle/>
          <a:p>
            <a:r>
              <a:rPr lang="en-CH" dirty="0"/>
              <a:t>MFC 3045: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164678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0971A-ADBF-71C6-EBFA-8468D25FE4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5FF8A7-D156-A267-966C-F523C4E8D93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CH" sz="1600" dirty="0"/>
              <a:t>The excitation signal is shifted downward relative to the Larmor frequency</a:t>
            </a:r>
          </a:p>
          <a:p>
            <a:pPr marL="0" indent="0">
              <a:buClr>
                <a:srgbClr val="FF0000"/>
              </a:buClr>
              <a:buNone/>
            </a:pPr>
            <a:endParaRPr lang="en-CH" sz="1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A8D933F-1B1D-52D9-5A49-56D07F3451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CH" sz="1600" dirty="0"/>
              <a:t>The excitation signal is shifted upward relative to the Larmor frequency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7D0A2B-48D0-76A6-5C80-B85707F49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11" y="2443487"/>
            <a:ext cx="4833377" cy="321311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E142A88-CF23-DED6-AEAC-A91C23CA26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920" y="2440093"/>
            <a:ext cx="5128971" cy="342900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44DDDAD-F49E-E69B-361C-04FD572BF556}"/>
              </a:ext>
            </a:extLst>
          </p:cNvPr>
          <p:cNvCxnSpPr/>
          <p:nvPr/>
        </p:nvCxnSpPr>
        <p:spPr>
          <a:xfrm>
            <a:off x="1854678" y="5196233"/>
            <a:ext cx="38818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4111FEC-3BF1-A83D-BB49-2388B3F8F4FC}"/>
              </a:ext>
            </a:extLst>
          </p:cNvPr>
          <p:cNvCxnSpPr/>
          <p:nvPr/>
        </p:nvCxnSpPr>
        <p:spPr>
          <a:xfrm>
            <a:off x="9581071" y="5230994"/>
            <a:ext cx="38818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34D6050-325D-C569-20E4-B924ABE142AE}"/>
              </a:ext>
            </a:extLst>
          </p:cNvPr>
          <p:cNvCxnSpPr>
            <a:cxnSpLocks/>
          </p:cNvCxnSpPr>
          <p:nvPr/>
        </p:nvCxnSpPr>
        <p:spPr>
          <a:xfrm flipH="1">
            <a:off x="7851235" y="5196233"/>
            <a:ext cx="38818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D0F6954-08F7-F2E4-7CC6-C6FAD415CB28}"/>
              </a:ext>
            </a:extLst>
          </p:cNvPr>
          <p:cNvCxnSpPr>
            <a:cxnSpLocks/>
          </p:cNvCxnSpPr>
          <p:nvPr/>
        </p:nvCxnSpPr>
        <p:spPr>
          <a:xfrm flipH="1">
            <a:off x="4080293" y="5230994"/>
            <a:ext cx="38818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C28162-1A4C-140F-7350-00D34B0E9291}"/>
              </a:ext>
            </a:extLst>
          </p:cNvPr>
          <p:cNvCxnSpPr/>
          <p:nvPr/>
        </p:nvCxnSpPr>
        <p:spPr>
          <a:xfrm>
            <a:off x="1462493" y="3715035"/>
            <a:ext cx="0" cy="707366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1CE0A4B-113D-853A-CC31-F90AE93633A0}"/>
              </a:ext>
            </a:extLst>
          </p:cNvPr>
          <p:cNvCxnSpPr>
            <a:cxnSpLocks/>
          </p:cNvCxnSpPr>
          <p:nvPr/>
        </p:nvCxnSpPr>
        <p:spPr>
          <a:xfrm>
            <a:off x="2449918" y="2744743"/>
            <a:ext cx="0" cy="155738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569B5DD-5836-CDA5-EC03-D54724AA882D}"/>
              </a:ext>
            </a:extLst>
          </p:cNvPr>
          <p:cNvCxnSpPr>
            <a:cxnSpLocks/>
          </p:cNvCxnSpPr>
          <p:nvPr/>
        </p:nvCxnSpPr>
        <p:spPr>
          <a:xfrm>
            <a:off x="1924050" y="2853083"/>
            <a:ext cx="41855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4254F39-36B4-DE01-6417-542DFD8BD892}"/>
              </a:ext>
            </a:extLst>
          </p:cNvPr>
          <p:cNvCxnSpPr>
            <a:cxnSpLocks/>
          </p:cNvCxnSpPr>
          <p:nvPr/>
        </p:nvCxnSpPr>
        <p:spPr>
          <a:xfrm flipH="1">
            <a:off x="1479608" y="2853083"/>
            <a:ext cx="47481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CDBEAC2-2F4F-F37E-F86E-786645618C45}"/>
              </a:ext>
            </a:extLst>
          </p:cNvPr>
          <p:cNvCxnSpPr>
            <a:cxnSpLocks/>
          </p:cNvCxnSpPr>
          <p:nvPr/>
        </p:nvCxnSpPr>
        <p:spPr>
          <a:xfrm>
            <a:off x="3463925" y="2637183"/>
            <a:ext cx="22250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7386059-2541-B83D-D4A5-F4585C9C4412}"/>
              </a:ext>
            </a:extLst>
          </p:cNvPr>
          <p:cNvCxnSpPr>
            <a:cxnSpLocks/>
          </p:cNvCxnSpPr>
          <p:nvPr/>
        </p:nvCxnSpPr>
        <p:spPr>
          <a:xfrm flipH="1">
            <a:off x="3661929" y="2637183"/>
            <a:ext cx="25602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0EA170A-3CEB-090C-20C5-E78FE6A102F0}"/>
              </a:ext>
            </a:extLst>
          </p:cNvPr>
          <p:cNvCxnSpPr>
            <a:cxnSpLocks/>
          </p:cNvCxnSpPr>
          <p:nvPr/>
        </p:nvCxnSpPr>
        <p:spPr>
          <a:xfrm>
            <a:off x="3967568" y="2744743"/>
            <a:ext cx="0" cy="155738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BF2CC6F-CA4A-DF7F-C96E-C10055896902}"/>
              </a:ext>
            </a:extLst>
          </p:cNvPr>
          <p:cNvCxnSpPr>
            <a:cxnSpLocks/>
          </p:cNvCxnSpPr>
          <p:nvPr/>
        </p:nvCxnSpPr>
        <p:spPr>
          <a:xfrm>
            <a:off x="3371685" y="2564053"/>
            <a:ext cx="0" cy="1607897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9928979-FE7D-C849-0E64-6C2C570AF108}"/>
              </a:ext>
            </a:extLst>
          </p:cNvPr>
          <p:cNvCxnSpPr/>
          <p:nvPr/>
        </p:nvCxnSpPr>
        <p:spPr>
          <a:xfrm>
            <a:off x="7094943" y="3594759"/>
            <a:ext cx="0" cy="707366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CFB8FB0-9775-0D79-B9C2-EC55E4676716}"/>
              </a:ext>
            </a:extLst>
          </p:cNvPr>
          <p:cNvCxnSpPr>
            <a:cxnSpLocks/>
          </p:cNvCxnSpPr>
          <p:nvPr/>
        </p:nvCxnSpPr>
        <p:spPr>
          <a:xfrm>
            <a:off x="7733118" y="2885118"/>
            <a:ext cx="0" cy="155738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9AA64CB-4DC6-47E5-1895-9B59FCB3451A}"/>
              </a:ext>
            </a:extLst>
          </p:cNvPr>
          <p:cNvCxnSpPr>
            <a:cxnSpLocks/>
          </p:cNvCxnSpPr>
          <p:nvPr/>
        </p:nvCxnSpPr>
        <p:spPr>
          <a:xfrm>
            <a:off x="10133418" y="2803555"/>
            <a:ext cx="0" cy="155738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98E7FD6-923C-47B5-6B78-A90B57FF8C00}"/>
              </a:ext>
            </a:extLst>
          </p:cNvPr>
          <p:cNvCxnSpPr>
            <a:cxnSpLocks/>
          </p:cNvCxnSpPr>
          <p:nvPr/>
        </p:nvCxnSpPr>
        <p:spPr>
          <a:xfrm>
            <a:off x="9112085" y="2456493"/>
            <a:ext cx="0" cy="1607897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B62E134-EC9D-F588-859E-BCE02335A02C}"/>
              </a:ext>
            </a:extLst>
          </p:cNvPr>
          <p:cNvCxnSpPr>
            <a:cxnSpLocks/>
          </p:cNvCxnSpPr>
          <p:nvPr/>
        </p:nvCxnSpPr>
        <p:spPr>
          <a:xfrm>
            <a:off x="7204075" y="3107083"/>
            <a:ext cx="22250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EF44043-B09F-B7F1-027E-08B989F6EAAA}"/>
              </a:ext>
            </a:extLst>
          </p:cNvPr>
          <p:cNvCxnSpPr>
            <a:cxnSpLocks/>
          </p:cNvCxnSpPr>
          <p:nvPr/>
        </p:nvCxnSpPr>
        <p:spPr>
          <a:xfrm flipH="1">
            <a:off x="7402079" y="3107083"/>
            <a:ext cx="25602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59DCF41-DDC6-6F03-A25C-56E5A9B142FF}"/>
              </a:ext>
            </a:extLst>
          </p:cNvPr>
          <p:cNvCxnSpPr>
            <a:cxnSpLocks/>
          </p:cNvCxnSpPr>
          <p:nvPr/>
        </p:nvCxnSpPr>
        <p:spPr>
          <a:xfrm>
            <a:off x="9629115" y="2637183"/>
            <a:ext cx="41855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EB7E1D8-100C-FC49-415D-C64594A24879}"/>
              </a:ext>
            </a:extLst>
          </p:cNvPr>
          <p:cNvCxnSpPr>
            <a:cxnSpLocks/>
          </p:cNvCxnSpPr>
          <p:nvPr/>
        </p:nvCxnSpPr>
        <p:spPr>
          <a:xfrm flipH="1">
            <a:off x="9184673" y="2637183"/>
            <a:ext cx="47481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D5F9C39-C134-6DF8-024C-D64A63912572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B3CAF4-BFF2-19AE-CB37-50B7242C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  <a:solidFill>
            <a:schemeClr val="bg1"/>
          </a:solidFill>
        </p:spPr>
        <p:txBody>
          <a:bodyPr/>
          <a:lstStyle/>
          <a:p>
            <a:r>
              <a:rPr lang="en-CH" dirty="0"/>
              <a:t>MFC 3045: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403037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D808B5-2AEE-2E59-1406-1121A3FE8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09D515-D0E9-05E6-9C32-0C9FCE019B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Knowing the value of the increment, we can find the two frequency with: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The average of the two frequencies gives us the frequency measured by the MFC 3045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E1D7E2E-F90F-9C20-A6E7-BFCB0FA70C1E}"/>
                  </a:ext>
                </a:extLst>
              </p:cNvPr>
              <p:cNvSpPr txBox="1"/>
              <p:nvPr/>
            </p:nvSpPr>
            <p:spPr>
              <a:xfrm>
                <a:off x="5188114" y="2078186"/>
                <a:ext cx="18767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CH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𝑖𝑛𝑖𝑡</m:t>
                          </m:r>
                        </m:sub>
                      </m:sSub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𝑖𝑛𝑐𝑟</m:t>
                              </m:r>
                            </m:sub>
                          </m:s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E1D7E2E-F90F-9C20-A6E7-BFCB0FA70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114" y="2078186"/>
                <a:ext cx="1876731" cy="276999"/>
              </a:xfrm>
              <a:prstGeom prst="rect">
                <a:avLst/>
              </a:prstGeom>
              <a:blipFill>
                <a:blip r:embed="rId3"/>
                <a:stretch>
                  <a:fillRect l="-3571" r="-649" b="-4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DB726C6-5BAF-8FB8-72B2-4C79D63E22F5}"/>
                  </a:ext>
                </a:extLst>
              </p:cNvPr>
              <p:cNvSpPr txBox="1"/>
              <p:nvPr/>
            </p:nvSpPr>
            <p:spPr>
              <a:xfrm>
                <a:off x="5131206" y="2508070"/>
                <a:ext cx="19905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dirty="0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CH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𝑖𝑛𝑐𝑟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DB726C6-5BAF-8FB8-72B2-4C79D63E22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206" y="2508070"/>
                <a:ext cx="1990545" cy="276999"/>
              </a:xfrm>
              <a:prstGeom prst="rect">
                <a:avLst/>
              </a:prstGeom>
              <a:blipFill>
                <a:blip r:embed="rId4"/>
                <a:stretch>
                  <a:fillRect l="-3374" r="-613" b="-3695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249C71-3C12-64F0-1CE3-8A5755D48D6B}"/>
                  </a:ext>
                </a:extLst>
              </p:cNvPr>
              <p:cNvSpPr txBox="1"/>
              <p:nvPr/>
            </p:nvSpPr>
            <p:spPr>
              <a:xfrm>
                <a:off x="5330989" y="4343909"/>
                <a:ext cx="1163524" cy="5247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CH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2249C71-3C12-64F0-1CE3-8A5755D48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0989" y="4343909"/>
                <a:ext cx="1163524" cy="5247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0BC22C3-0738-AD46-0AA9-426B92557362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11542D5-B450-1778-33C6-45BBA3FB2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  <a:solidFill>
            <a:schemeClr val="bg1"/>
          </a:solidFill>
        </p:spPr>
        <p:txBody>
          <a:bodyPr/>
          <a:lstStyle/>
          <a:p>
            <a:r>
              <a:rPr lang="en-CH" dirty="0"/>
              <a:t>MFC 3045: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259410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C58DD-727F-0B26-C094-3F05E452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BC9EC1-0BB4-B66D-9BA4-D6291A7CA49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5695" y="1323693"/>
                <a:ext cx="4937760" cy="4573693"/>
              </a:xfrm>
            </p:spPr>
            <p:txBody>
              <a:bodyPr>
                <a:normAutofit/>
              </a:bodyPr>
              <a:lstStyle/>
              <a:p>
                <a:r>
                  <a:rPr lang="en-CH" sz="1800" dirty="0"/>
                  <a:t>The measure is then performed on each probe</a:t>
                </a:r>
                <a:endParaRPr lang="fr-CH" sz="1800" dirty="0"/>
              </a:p>
              <a:p>
                <a:r>
                  <a:rPr lang="en-CH" sz="1800" dirty="0"/>
                  <a:t>Unlike the PT 2025, the MFC 3045 does not disturb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H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sz="1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CH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CH" sz="1800" dirty="0"/>
                  <a:t> field to make the measurement.</a:t>
                </a:r>
              </a:p>
              <a:p>
                <a:r>
                  <a:rPr lang="en-CH" sz="1800" dirty="0"/>
                  <a:t>MFC3045 uses open-loop whereas PT2025 uses feedback loop</a:t>
                </a:r>
              </a:p>
              <a:p>
                <a:endParaRPr lang="en-CH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BC9EC1-0BB4-B66D-9BA4-D6291A7CA4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5695" y="1323693"/>
                <a:ext cx="4937760" cy="4573693"/>
              </a:xfrm>
              <a:blipFill>
                <a:blip r:embed="rId3"/>
                <a:stretch>
                  <a:fillRect l="-2716" r="-148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0F475B3-0443-7E2E-9113-92F47079015C}"/>
                  </a:ext>
                </a:extLst>
              </p:cNvPr>
              <p:cNvSpPr/>
              <p:nvPr/>
            </p:nvSpPr>
            <p:spPr>
              <a:xfrm>
                <a:off x="6439051" y="5225822"/>
                <a:ext cx="539808" cy="2544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H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CH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𝑜𝑢𝑛𝑡𝑒𝑟𝑠</m:t>
                      </m:r>
                    </m:oMath>
                  </m:oMathPara>
                </a14:m>
                <a:endParaRPr lang="en-CH" sz="14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0F475B3-0443-7E2E-9113-92F4707901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9051" y="5225822"/>
                <a:ext cx="539808" cy="254403"/>
              </a:xfrm>
              <a:prstGeom prst="rect">
                <a:avLst/>
              </a:prstGeom>
              <a:blipFill>
                <a:blip r:embed="rId4"/>
                <a:stretch>
                  <a:fillRect l="-31522" r="-1956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DEEEED77-EDBC-9A38-D85D-24A0BFA7D6BC}"/>
              </a:ext>
            </a:extLst>
          </p:cNvPr>
          <p:cNvGrpSpPr/>
          <p:nvPr/>
        </p:nvGrpSpPr>
        <p:grpSpPr>
          <a:xfrm>
            <a:off x="3924329" y="1516958"/>
            <a:ext cx="7712026" cy="4703127"/>
            <a:chOff x="2482345" y="1616982"/>
            <a:chExt cx="7712026" cy="4703127"/>
          </a:xfrm>
        </p:grpSpPr>
        <p:cxnSp>
          <p:nvCxnSpPr>
            <p:cNvPr id="6" name="Connector: Elbow 5">
              <a:extLst>
                <a:ext uri="{FF2B5EF4-FFF2-40B4-BE49-F238E27FC236}">
                  <a16:creationId xmlns:a16="http://schemas.microsoft.com/office/drawing/2014/main" id="{4ECFBABE-2B3F-7BE4-4802-8ADC4D6AE785}"/>
                </a:ext>
              </a:extLst>
            </p:cNvPr>
            <p:cNvCxnSpPr>
              <a:cxnSpLocks/>
              <a:stCxn id="1072" idx="3"/>
              <a:endCxn id="1076" idx="0"/>
            </p:cNvCxnSpPr>
            <p:nvPr/>
          </p:nvCxnSpPr>
          <p:spPr>
            <a:xfrm flipH="1">
              <a:off x="4757116" y="2953859"/>
              <a:ext cx="1729215" cy="1604608"/>
            </a:xfrm>
            <a:prstGeom prst="bentConnector4">
              <a:avLst>
                <a:gd name="adj1" fmla="val -27289"/>
                <a:gd name="adj2" fmla="val 80216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FB7EA589-9608-A781-DDC3-664FED09108F}"/>
                </a:ext>
              </a:extLst>
            </p:cNvPr>
            <p:cNvCxnSpPr>
              <a:cxnSpLocks/>
              <a:stCxn id="1075" idx="3"/>
              <a:endCxn id="1078" idx="0"/>
            </p:cNvCxnSpPr>
            <p:nvPr/>
          </p:nvCxnSpPr>
          <p:spPr>
            <a:xfrm flipH="1">
              <a:off x="5366491" y="3682139"/>
              <a:ext cx="1119840" cy="886182"/>
            </a:xfrm>
            <a:prstGeom prst="bentConnector4">
              <a:avLst>
                <a:gd name="adj1" fmla="val -48881"/>
                <a:gd name="adj2" fmla="val 8009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FFFAF88-D4FF-DB5D-2708-2CA880F08A11}"/>
                </a:ext>
              </a:extLst>
            </p:cNvPr>
            <p:cNvCxnSpPr>
              <a:cxnSpLocks/>
              <a:endCxn id="40" idx="0"/>
            </p:cNvCxnSpPr>
            <p:nvPr/>
          </p:nvCxnSpPr>
          <p:spPr>
            <a:xfrm>
              <a:off x="5093494" y="5760266"/>
              <a:ext cx="4467666" cy="145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AABCBD-B58F-D83F-BED4-49B6F24026BB}"/>
                </a:ext>
              </a:extLst>
            </p:cNvPr>
            <p:cNvCxnSpPr>
              <a:cxnSpLocks/>
              <a:endCxn id="36" idx="0"/>
            </p:cNvCxnSpPr>
            <p:nvPr/>
          </p:nvCxnSpPr>
          <p:spPr>
            <a:xfrm>
              <a:off x="5093775" y="5354261"/>
              <a:ext cx="4467385" cy="155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F706E59-E4CC-B51A-FA94-9AFD20F75249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>
              <a:off x="5095219" y="4974789"/>
              <a:ext cx="446594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541E758-F270-310F-E62D-1C3B39904C4A}"/>
                </a:ext>
              </a:extLst>
            </p:cNvPr>
            <p:cNvSpPr/>
            <p:nvPr/>
          </p:nvSpPr>
          <p:spPr>
            <a:xfrm>
              <a:off x="5918471" y="5823035"/>
              <a:ext cx="328538" cy="32853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E67A37F-E60C-2586-BA48-1D7ED504E007}"/>
                </a:ext>
              </a:extLst>
            </p:cNvPr>
            <p:cNvSpPr/>
            <p:nvPr/>
          </p:nvSpPr>
          <p:spPr>
            <a:xfrm>
              <a:off x="4093489" y="2490798"/>
              <a:ext cx="848890" cy="3800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OCXO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FE93AAB-E141-1AFA-8C8D-A4DCEB6FB494}"/>
                </a:ext>
              </a:extLst>
            </p:cNvPr>
            <p:cNvSpPr/>
            <p:nvPr/>
          </p:nvSpPr>
          <p:spPr>
            <a:xfrm>
              <a:off x="5858371" y="2468881"/>
              <a:ext cx="962695" cy="1623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DDS</a:t>
              </a: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  <a:p>
              <a:pPr algn="ctr"/>
              <a:endParaRPr lang="en-CH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Connector: Elbow 13">
              <a:extLst>
                <a:ext uri="{FF2B5EF4-FFF2-40B4-BE49-F238E27FC236}">
                  <a16:creationId xmlns:a16="http://schemas.microsoft.com/office/drawing/2014/main" id="{E31644B0-BAAD-50A7-6B88-DE178755E96A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>
              <a:off x="4942379" y="2680818"/>
              <a:ext cx="915990" cy="7009"/>
            </a:xfrm>
            <a:prstGeom prst="bentConnector3">
              <a:avLst>
                <a:gd name="adj1" fmla="val 4662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3E429F3E-90FF-F48A-4FE7-668ACFAA7160}"/>
                </a:ext>
              </a:extLst>
            </p:cNvPr>
            <p:cNvSpPr/>
            <p:nvPr/>
          </p:nvSpPr>
          <p:spPr>
            <a:xfrm rot="5400000">
              <a:off x="8109103" y="2565660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F741F7FE-1898-45F4-AC78-3E770559E2EA}"/>
                </a:ext>
              </a:extLst>
            </p:cNvPr>
            <p:cNvSpPr/>
            <p:nvPr/>
          </p:nvSpPr>
          <p:spPr>
            <a:xfrm rot="5400000">
              <a:off x="8109370" y="1847536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F2A65F2-17F0-4AC5-831D-2C5006360DB6}"/>
                </a:ext>
              </a:extLst>
            </p:cNvPr>
            <p:cNvSpPr/>
            <p:nvPr/>
          </p:nvSpPr>
          <p:spPr>
            <a:xfrm rot="5400000">
              <a:off x="8117464" y="3324830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3002721B-196A-3267-93A0-28100CA3F471}"/>
                </a:ext>
              </a:extLst>
            </p:cNvPr>
            <p:cNvCxnSpPr>
              <a:cxnSpLocks/>
              <a:endCxn id="17" idx="3"/>
            </p:cNvCxnSpPr>
            <p:nvPr/>
          </p:nvCxnSpPr>
          <p:spPr>
            <a:xfrm>
              <a:off x="6809218" y="2703582"/>
              <a:ext cx="1331607" cy="762156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0BCF07A3-FCF8-B719-EF4D-AA12EDA257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1066" y="1996064"/>
              <a:ext cx="1311665" cy="707518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DF092856-C8A7-7BCC-BD19-AF8E7279056B}"/>
                </a:ext>
              </a:extLst>
            </p:cNvPr>
            <p:cNvCxnSpPr>
              <a:cxnSpLocks/>
              <a:endCxn id="15" idx="3"/>
            </p:cNvCxnSpPr>
            <p:nvPr/>
          </p:nvCxnSpPr>
          <p:spPr>
            <a:xfrm>
              <a:off x="6809218" y="2703582"/>
              <a:ext cx="1323246" cy="2986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B98BCD-17BE-D44A-DDEE-B99A1A44282A}"/>
                </a:ext>
              </a:extLst>
            </p:cNvPr>
            <p:cNvCxnSpPr/>
            <p:nvPr/>
          </p:nvCxnSpPr>
          <p:spPr>
            <a:xfrm flipV="1">
              <a:off x="8419681" y="3467199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1FADC51-4735-E3CE-F7DE-C3DC8328BCCA}"/>
                </a:ext>
              </a:extLst>
            </p:cNvPr>
            <p:cNvGrpSpPr/>
            <p:nvPr/>
          </p:nvGrpSpPr>
          <p:grpSpPr>
            <a:xfrm>
              <a:off x="8781924" y="3445861"/>
              <a:ext cx="170800" cy="689152"/>
              <a:chOff x="8219947" y="4549779"/>
              <a:chExt cx="170800" cy="689152"/>
            </a:xfrm>
          </p:grpSpPr>
          <p:grpSp>
            <p:nvGrpSpPr>
              <p:cNvPr id="1117" name="Group 1116">
                <a:extLst>
                  <a:ext uri="{FF2B5EF4-FFF2-40B4-BE49-F238E27FC236}">
                    <a16:creationId xmlns:a16="http://schemas.microsoft.com/office/drawing/2014/main" id="{C73AA4C3-076A-4630-7918-9E688EF5F685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1137" name="Rectangle 1136">
                  <a:extLst>
                    <a:ext uri="{FF2B5EF4-FFF2-40B4-BE49-F238E27FC236}">
                      <a16:creationId xmlns:a16="http://schemas.microsoft.com/office/drawing/2014/main" id="{8A40636D-B4B4-FF18-1D4C-8BED543994BF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1140" name="Oval 1139">
                  <a:extLst>
                    <a:ext uri="{FF2B5EF4-FFF2-40B4-BE49-F238E27FC236}">
                      <a16:creationId xmlns:a16="http://schemas.microsoft.com/office/drawing/2014/main" id="{A18E3035-C6C2-1877-6998-A4E90E806AC8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1135" name="Picture 4">
                <a:extLst>
                  <a:ext uri="{FF2B5EF4-FFF2-40B4-BE49-F238E27FC236}">
                    <a16:creationId xmlns:a16="http://schemas.microsoft.com/office/drawing/2014/main" id="{9CA5F61F-1731-435B-893C-8E35E5D983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136" name="Straight Connector 1135">
                <a:extLst>
                  <a:ext uri="{FF2B5EF4-FFF2-40B4-BE49-F238E27FC236}">
                    <a16:creationId xmlns:a16="http://schemas.microsoft.com/office/drawing/2014/main" id="{4DC04C5D-77C7-30DF-1B23-B7A26BE7F6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0A77F40-6390-C4B2-A9A9-36F31F50A932}"/>
                </a:ext>
              </a:extLst>
            </p:cNvPr>
            <p:cNvSpPr/>
            <p:nvPr/>
          </p:nvSpPr>
          <p:spPr>
            <a:xfrm>
              <a:off x="9210439" y="1616982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CBC8096-14BD-E446-6ACF-1C0C094C38E0}"/>
                </a:ext>
              </a:extLst>
            </p:cNvPr>
            <p:cNvCxnSpPr/>
            <p:nvPr/>
          </p:nvCxnSpPr>
          <p:spPr>
            <a:xfrm flipV="1">
              <a:off x="8419681" y="2709165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E888282-907E-CA73-8A79-D5DC0F5190B0}"/>
                </a:ext>
              </a:extLst>
            </p:cNvPr>
            <p:cNvGrpSpPr/>
            <p:nvPr/>
          </p:nvGrpSpPr>
          <p:grpSpPr>
            <a:xfrm>
              <a:off x="8781924" y="2687827"/>
              <a:ext cx="170800" cy="689152"/>
              <a:chOff x="8219947" y="4549779"/>
              <a:chExt cx="170800" cy="689152"/>
            </a:xfrm>
          </p:grpSpPr>
          <p:grpSp>
            <p:nvGrpSpPr>
              <p:cNvPr id="1094" name="Group 1093">
                <a:extLst>
                  <a:ext uri="{FF2B5EF4-FFF2-40B4-BE49-F238E27FC236}">
                    <a16:creationId xmlns:a16="http://schemas.microsoft.com/office/drawing/2014/main" id="{2BB34B76-AEDB-DE16-9B03-42B4D44065E5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1113" name="Rectangle 1112">
                  <a:extLst>
                    <a:ext uri="{FF2B5EF4-FFF2-40B4-BE49-F238E27FC236}">
                      <a16:creationId xmlns:a16="http://schemas.microsoft.com/office/drawing/2014/main" id="{6FB1547A-8BB9-ED4B-2AEE-E24F276AC49D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1115" name="Oval 1114">
                  <a:extLst>
                    <a:ext uri="{FF2B5EF4-FFF2-40B4-BE49-F238E27FC236}">
                      <a16:creationId xmlns:a16="http://schemas.microsoft.com/office/drawing/2014/main" id="{38B2708F-A459-30C9-6646-8F43F83FCDEB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1099" name="Picture 4">
                <a:extLst>
                  <a:ext uri="{FF2B5EF4-FFF2-40B4-BE49-F238E27FC236}">
                    <a16:creationId xmlns:a16="http://schemas.microsoft.com/office/drawing/2014/main" id="{E4D3F674-D03C-AB82-C4E8-9459B25A06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106" name="Straight Connector 1105">
                <a:extLst>
                  <a:ext uri="{FF2B5EF4-FFF2-40B4-BE49-F238E27FC236}">
                    <a16:creationId xmlns:a16="http://schemas.microsoft.com/office/drawing/2014/main" id="{FF3B3C37-5D3F-35AB-DD3C-509DFA150C4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76511FF-A260-F6A3-4A82-1184B1E9CFCF}"/>
                </a:ext>
              </a:extLst>
            </p:cNvPr>
            <p:cNvCxnSpPr/>
            <p:nvPr/>
          </p:nvCxnSpPr>
          <p:spPr>
            <a:xfrm flipV="1">
              <a:off x="8419349" y="1989139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DEB5B6A-CC57-5C28-AE7E-5A56BA4A296C}"/>
                </a:ext>
              </a:extLst>
            </p:cNvPr>
            <p:cNvGrpSpPr/>
            <p:nvPr/>
          </p:nvGrpSpPr>
          <p:grpSpPr>
            <a:xfrm>
              <a:off x="8781592" y="1967801"/>
              <a:ext cx="170800" cy="689152"/>
              <a:chOff x="8219947" y="4549779"/>
              <a:chExt cx="170800" cy="689152"/>
            </a:xfrm>
          </p:grpSpPr>
          <p:grpSp>
            <p:nvGrpSpPr>
              <p:cNvPr id="1089" name="Group 1088">
                <a:extLst>
                  <a:ext uri="{FF2B5EF4-FFF2-40B4-BE49-F238E27FC236}">
                    <a16:creationId xmlns:a16="http://schemas.microsoft.com/office/drawing/2014/main" id="{39908298-1858-2A56-67BD-EA6FB6E57698}"/>
                  </a:ext>
                </a:extLst>
              </p:cNvPr>
              <p:cNvGrpSpPr/>
              <p:nvPr/>
            </p:nvGrpSpPr>
            <p:grpSpPr>
              <a:xfrm>
                <a:off x="8223511" y="4713884"/>
                <a:ext cx="60233" cy="320328"/>
                <a:chOff x="8223511" y="4713884"/>
                <a:chExt cx="60233" cy="320328"/>
              </a:xfrm>
            </p:grpSpPr>
            <p:sp>
              <p:nvSpPr>
                <p:cNvPr id="1092" name="Rectangle 1091">
                  <a:extLst>
                    <a:ext uri="{FF2B5EF4-FFF2-40B4-BE49-F238E27FC236}">
                      <a16:creationId xmlns:a16="http://schemas.microsoft.com/office/drawing/2014/main" id="{31B8E4C6-C5B5-61E4-C496-376BE6ED9193}"/>
                    </a:ext>
                  </a:extLst>
                </p:cNvPr>
                <p:cNvSpPr/>
                <p:nvPr/>
              </p:nvSpPr>
              <p:spPr>
                <a:xfrm>
                  <a:off x="8223512" y="4738178"/>
                  <a:ext cx="60232" cy="296034"/>
                </a:xfrm>
                <a:prstGeom prst="rect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1093" name="Oval 1092">
                  <a:extLst>
                    <a:ext uri="{FF2B5EF4-FFF2-40B4-BE49-F238E27FC236}">
                      <a16:creationId xmlns:a16="http://schemas.microsoft.com/office/drawing/2014/main" id="{3640C89F-294D-BB0D-997E-3AAD9EFE4B8F}"/>
                    </a:ext>
                  </a:extLst>
                </p:cNvPr>
                <p:cNvSpPr/>
                <p:nvPr/>
              </p:nvSpPr>
              <p:spPr>
                <a:xfrm>
                  <a:off x="8223511" y="4713884"/>
                  <a:ext cx="60232" cy="48579"/>
                </a:xfrm>
                <a:prstGeom prst="ellipse">
                  <a:avLst/>
                </a:prstGeom>
                <a:solidFill>
                  <a:srgbClr val="ED82CC">
                    <a:alpha val="80000"/>
                  </a:srgbClr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1090" name="Picture 4">
                <a:extLst>
                  <a:ext uri="{FF2B5EF4-FFF2-40B4-BE49-F238E27FC236}">
                    <a16:creationId xmlns:a16="http://schemas.microsoft.com/office/drawing/2014/main" id="{A2A352F4-9B05-0996-418C-D3B788AE6D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7973778" y="4800624"/>
                <a:ext cx="667814" cy="1661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91" name="Straight Connector 1090">
                <a:extLst>
                  <a:ext uri="{FF2B5EF4-FFF2-40B4-BE49-F238E27FC236}">
                    <a16:creationId xmlns:a16="http://schemas.microsoft.com/office/drawing/2014/main" id="{97EE3E22-65B4-DC2E-B8F5-71D0C30AE7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19947" y="5155950"/>
                <a:ext cx="47671" cy="829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125D555-5B5C-3061-AA94-FCA12EC673CF}"/>
                </a:ext>
              </a:extLst>
            </p:cNvPr>
            <p:cNvSpPr/>
            <p:nvPr/>
          </p:nvSpPr>
          <p:spPr>
            <a:xfrm>
              <a:off x="9210102" y="2417973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39CAFC6-0BAA-D67C-CF41-D011E6D6F8D6}"/>
                </a:ext>
              </a:extLst>
            </p:cNvPr>
            <p:cNvSpPr/>
            <p:nvPr/>
          </p:nvSpPr>
          <p:spPr>
            <a:xfrm>
              <a:off x="9210102" y="3182175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32" name="Connector: Elbow 31">
              <a:extLst>
                <a:ext uri="{FF2B5EF4-FFF2-40B4-BE49-F238E27FC236}">
                  <a16:creationId xmlns:a16="http://schemas.microsoft.com/office/drawing/2014/main" id="{9822AC72-1078-D8A9-8BEA-B96961454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15801" y="1824175"/>
              <a:ext cx="594638" cy="164269"/>
            </a:xfrm>
            <a:prstGeom prst="bentConnector3">
              <a:avLst>
                <a:gd name="adj1" fmla="val -286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3D2B9800-BCC6-E456-1274-9C214DE8C9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93555" y="2627547"/>
              <a:ext cx="616547" cy="8213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2906D69C-7213-365D-5997-1D70DFFDA995}"/>
                </a:ext>
              </a:extLst>
            </p:cNvPr>
            <p:cNvCxnSpPr>
              <a:cxnSpLocks/>
              <a:endCxn id="31" idx="1"/>
            </p:cNvCxnSpPr>
            <p:nvPr/>
          </p:nvCxnSpPr>
          <p:spPr>
            <a:xfrm flipV="1">
              <a:off x="8615801" y="3389368"/>
              <a:ext cx="594301" cy="7534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66CE040F-5657-2621-6F0A-51BC7C845253}"/>
                </a:ext>
              </a:extLst>
            </p:cNvPr>
            <p:cNvSpPr/>
            <p:nvPr/>
          </p:nvSpPr>
          <p:spPr>
            <a:xfrm rot="16200000" flipH="1">
              <a:off x="9537799" y="4833881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2F504442-36D7-9EF5-D4FD-46A944A8A738}"/>
                </a:ext>
              </a:extLst>
            </p:cNvPr>
            <p:cNvSpPr/>
            <p:nvPr/>
          </p:nvSpPr>
          <p:spPr>
            <a:xfrm rot="16200000" flipH="1">
              <a:off x="9537799" y="522892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4AC02806-8A6D-05A8-651F-CFCD7EC0B44D}"/>
                </a:ext>
              </a:extLst>
            </p:cNvPr>
            <p:cNvSpPr/>
            <p:nvPr/>
          </p:nvSpPr>
          <p:spPr>
            <a:xfrm rot="16200000" flipH="1">
              <a:off x="9537799" y="563390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42" name="Connector: Elbow 41">
              <a:extLst>
                <a:ext uri="{FF2B5EF4-FFF2-40B4-BE49-F238E27FC236}">
                  <a16:creationId xmlns:a16="http://schemas.microsoft.com/office/drawing/2014/main" id="{39A48260-9488-AC34-C7D1-B42FA0CBB957}"/>
                </a:ext>
              </a:extLst>
            </p:cNvPr>
            <p:cNvCxnSpPr>
              <a:cxnSpLocks/>
              <a:stCxn id="23" idx="3"/>
              <a:endCxn id="35" idx="3"/>
            </p:cNvCxnSpPr>
            <p:nvPr/>
          </p:nvCxnSpPr>
          <p:spPr>
            <a:xfrm flipH="1">
              <a:off x="9842976" y="1824175"/>
              <a:ext cx="351395" cy="3150614"/>
            </a:xfrm>
            <a:prstGeom prst="bentConnector3">
              <a:avLst>
                <a:gd name="adj1" fmla="val -65055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or: Elbow 42">
              <a:extLst>
                <a:ext uri="{FF2B5EF4-FFF2-40B4-BE49-F238E27FC236}">
                  <a16:creationId xmlns:a16="http://schemas.microsoft.com/office/drawing/2014/main" id="{D09DD157-843F-AC16-BD71-75339FDE52A6}"/>
                </a:ext>
              </a:extLst>
            </p:cNvPr>
            <p:cNvCxnSpPr>
              <a:cxnSpLocks/>
              <a:stCxn id="30" idx="3"/>
              <a:endCxn id="36" idx="3"/>
            </p:cNvCxnSpPr>
            <p:nvPr/>
          </p:nvCxnSpPr>
          <p:spPr>
            <a:xfrm flipH="1">
              <a:off x="9842976" y="2625166"/>
              <a:ext cx="351058" cy="2744664"/>
            </a:xfrm>
            <a:prstGeom prst="bentConnector3">
              <a:avLst>
                <a:gd name="adj1" fmla="val -96182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or: Elbow 43">
              <a:extLst>
                <a:ext uri="{FF2B5EF4-FFF2-40B4-BE49-F238E27FC236}">
                  <a16:creationId xmlns:a16="http://schemas.microsoft.com/office/drawing/2014/main" id="{57FEF826-6590-1CE0-AC3C-6C717F4D92C1}"/>
                </a:ext>
              </a:extLst>
            </p:cNvPr>
            <p:cNvCxnSpPr>
              <a:cxnSpLocks/>
              <a:stCxn id="31" idx="3"/>
              <a:endCxn id="40" idx="3"/>
            </p:cNvCxnSpPr>
            <p:nvPr/>
          </p:nvCxnSpPr>
          <p:spPr>
            <a:xfrm flipH="1">
              <a:off x="9842976" y="3389368"/>
              <a:ext cx="351058" cy="2385442"/>
            </a:xfrm>
            <a:prstGeom prst="bentConnector3">
              <a:avLst>
                <a:gd name="adj1" fmla="val -127247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C52BB3F-6EC5-2CB8-CE03-4EC29B37A899}"/>
                </a:ext>
              </a:extLst>
            </p:cNvPr>
            <p:cNvSpPr/>
            <p:nvPr/>
          </p:nvSpPr>
          <p:spPr>
            <a:xfrm>
              <a:off x="4420738" y="4463916"/>
              <a:ext cx="1255903" cy="16230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8E6B155-C697-0FB4-DFA1-6633D7ADC730}"/>
                </a:ext>
              </a:extLst>
            </p:cNvPr>
            <p:cNvSpPr txBox="1"/>
            <p:nvPr/>
          </p:nvSpPr>
          <p:spPr>
            <a:xfrm>
              <a:off x="5939986" y="5787249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?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B434C424-077B-E6A0-88A6-CA2370BA3C69}"/>
                </a:ext>
              </a:extLst>
            </p:cNvPr>
            <p:cNvCxnSpPr>
              <a:cxnSpLocks/>
            </p:cNvCxnSpPr>
            <p:nvPr/>
          </p:nvCxnSpPr>
          <p:spPr>
            <a:xfrm>
              <a:off x="6251153" y="5997410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CE09D3A2-1044-0CDE-88F7-3754693E6819}"/>
                </a:ext>
              </a:extLst>
            </p:cNvPr>
            <p:cNvCxnSpPr>
              <a:cxnSpLocks/>
            </p:cNvCxnSpPr>
            <p:nvPr/>
          </p:nvCxnSpPr>
          <p:spPr>
            <a:xfrm>
              <a:off x="6478841" y="5990945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76F14AB5-4409-7919-8714-B59CF587C9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60003" y="6237128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7981F48-C65E-F2D8-127A-62B5EFD3DC77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>
              <a:off x="5657201" y="5987304"/>
              <a:ext cx="26127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197AFD8-FA8B-6D96-D5EB-1E541285A871}"/>
                </a:ext>
              </a:extLst>
            </p:cNvPr>
            <p:cNvCxnSpPr>
              <a:cxnSpLocks/>
            </p:cNvCxnSpPr>
            <p:nvPr/>
          </p:nvCxnSpPr>
          <p:spPr>
            <a:xfrm>
              <a:off x="3113600" y="4722967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72CF1D0-EEB2-AB9F-6E0A-CC982E01BEBE}"/>
                </a:ext>
              </a:extLst>
            </p:cNvPr>
            <p:cNvCxnSpPr>
              <a:cxnSpLocks/>
            </p:cNvCxnSpPr>
            <p:nvPr/>
          </p:nvCxnSpPr>
          <p:spPr>
            <a:xfrm>
              <a:off x="3118711" y="4722967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962ECA4-C2BE-9710-C142-BF9973DEBBCB}"/>
                </a:ext>
              </a:extLst>
            </p:cNvPr>
            <p:cNvCxnSpPr>
              <a:cxnSpLocks/>
            </p:cNvCxnSpPr>
            <p:nvPr/>
          </p:nvCxnSpPr>
          <p:spPr>
            <a:xfrm>
              <a:off x="3339501" y="4720399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18B3151-3776-2192-3FAF-CEB8CA05C61D}"/>
                </a:ext>
              </a:extLst>
            </p:cNvPr>
            <p:cNvCxnSpPr>
              <a:cxnSpLocks/>
            </p:cNvCxnSpPr>
            <p:nvPr/>
          </p:nvCxnSpPr>
          <p:spPr>
            <a:xfrm>
              <a:off x="2904623" y="4972420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7F392AEA-5F92-E896-4D31-452C3747B414}"/>
                </a:ext>
              </a:extLst>
            </p:cNvPr>
            <p:cNvCxnSpPr>
              <a:cxnSpLocks/>
            </p:cNvCxnSpPr>
            <p:nvPr/>
          </p:nvCxnSpPr>
          <p:spPr>
            <a:xfrm>
              <a:off x="3339501" y="4972420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65C44941-837E-00E8-6696-264A30AF4CAC}"/>
                </a:ext>
              </a:extLst>
            </p:cNvPr>
            <p:cNvCxnSpPr>
              <a:cxnSpLocks/>
            </p:cNvCxnSpPr>
            <p:nvPr/>
          </p:nvCxnSpPr>
          <p:spPr>
            <a:xfrm>
              <a:off x="3665119" y="4970677"/>
              <a:ext cx="755619" cy="9448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6" name="Straight Arrow Connector 1035">
              <a:extLst>
                <a:ext uri="{FF2B5EF4-FFF2-40B4-BE49-F238E27FC236}">
                  <a16:creationId xmlns:a16="http://schemas.microsoft.com/office/drawing/2014/main" id="{C9044BE0-B4BE-4B97-6EE5-03DC8C767C3E}"/>
                </a:ext>
              </a:extLst>
            </p:cNvPr>
            <p:cNvCxnSpPr>
              <a:cxnSpLocks/>
            </p:cNvCxnSpPr>
            <p:nvPr/>
          </p:nvCxnSpPr>
          <p:spPr>
            <a:xfrm>
              <a:off x="2482345" y="6000571"/>
              <a:ext cx="16508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Straight Arrow Connector 1036">
              <a:extLst>
                <a:ext uri="{FF2B5EF4-FFF2-40B4-BE49-F238E27FC236}">
                  <a16:creationId xmlns:a16="http://schemas.microsoft.com/office/drawing/2014/main" id="{1C7BFD2F-0D7A-5C62-6A3D-F76CBB49F3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2345" y="5392689"/>
              <a:ext cx="0" cy="6078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8" name="TextBox 1037">
              <a:extLst>
                <a:ext uri="{FF2B5EF4-FFF2-40B4-BE49-F238E27FC236}">
                  <a16:creationId xmlns:a16="http://schemas.microsoft.com/office/drawing/2014/main" id="{84D2CAF3-31AB-92C4-404B-49931DEB2A6F}"/>
                </a:ext>
              </a:extLst>
            </p:cNvPr>
            <p:cNvSpPr txBox="1"/>
            <p:nvPr/>
          </p:nvSpPr>
          <p:spPr>
            <a:xfrm>
              <a:off x="4097552" y="5777051"/>
              <a:ext cx="374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t</a:t>
              </a:r>
            </a:p>
          </p:txBody>
        </p:sp>
        <p:cxnSp>
          <p:nvCxnSpPr>
            <p:cNvPr id="1039" name="Straight Connector 1038">
              <a:extLst>
                <a:ext uri="{FF2B5EF4-FFF2-40B4-BE49-F238E27FC236}">
                  <a16:creationId xmlns:a16="http://schemas.microsoft.com/office/drawing/2014/main" id="{824F85FF-6397-F9F7-6634-308EF82AF8E6}"/>
                </a:ext>
              </a:extLst>
            </p:cNvPr>
            <p:cNvCxnSpPr>
              <a:cxnSpLocks/>
            </p:cNvCxnSpPr>
            <p:nvPr/>
          </p:nvCxnSpPr>
          <p:spPr>
            <a:xfrm>
              <a:off x="3002391" y="5104808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0" name="Straight Connector 1039">
              <a:extLst>
                <a:ext uri="{FF2B5EF4-FFF2-40B4-BE49-F238E27FC236}">
                  <a16:creationId xmlns:a16="http://schemas.microsoft.com/office/drawing/2014/main" id="{63667DE2-2C09-02FD-AEC9-A46CE010DD7F}"/>
                </a:ext>
              </a:extLst>
            </p:cNvPr>
            <p:cNvCxnSpPr>
              <a:cxnSpLocks/>
            </p:cNvCxnSpPr>
            <p:nvPr/>
          </p:nvCxnSpPr>
          <p:spPr>
            <a:xfrm>
              <a:off x="3007502" y="5104808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1144827F-1B45-2D22-0AE9-0820F9C919CE}"/>
                </a:ext>
              </a:extLst>
            </p:cNvPr>
            <p:cNvCxnSpPr>
              <a:cxnSpLocks/>
            </p:cNvCxnSpPr>
            <p:nvPr/>
          </p:nvCxnSpPr>
          <p:spPr>
            <a:xfrm>
              <a:off x="3228292" y="5102240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5" name="Straight Connector 1044">
              <a:extLst>
                <a:ext uri="{FF2B5EF4-FFF2-40B4-BE49-F238E27FC236}">
                  <a16:creationId xmlns:a16="http://schemas.microsoft.com/office/drawing/2014/main" id="{BDE1F4E2-D3AA-5F53-0480-9F01A97A11D6}"/>
                </a:ext>
              </a:extLst>
            </p:cNvPr>
            <p:cNvCxnSpPr>
              <a:cxnSpLocks/>
            </p:cNvCxnSpPr>
            <p:nvPr/>
          </p:nvCxnSpPr>
          <p:spPr>
            <a:xfrm>
              <a:off x="2793414" y="5354261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6" name="Straight Connector 1045">
              <a:extLst>
                <a:ext uri="{FF2B5EF4-FFF2-40B4-BE49-F238E27FC236}">
                  <a16:creationId xmlns:a16="http://schemas.microsoft.com/office/drawing/2014/main" id="{1F3BA2FE-6756-65F1-0904-8D8DF9F972B9}"/>
                </a:ext>
              </a:extLst>
            </p:cNvPr>
            <p:cNvCxnSpPr>
              <a:cxnSpLocks/>
            </p:cNvCxnSpPr>
            <p:nvPr/>
          </p:nvCxnSpPr>
          <p:spPr>
            <a:xfrm>
              <a:off x="3228292" y="535426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8" name="Straight Connector 1047">
              <a:extLst>
                <a:ext uri="{FF2B5EF4-FFF2-40B4-BE49-F238E27FC236}">
                  <a16:creationId xmlns:a16="http://schemas.microsoft.com/office/drawing/2014/main" id="{EB978928-C948-8BCC-84D0-76491284701F}"/>
                </a:ext>
              </a:extLst>
            </p:cNvPr>
            <p:cNvCxnSpPr>
              <a:cxnSpLocks/>
            </p:cNvCxnSpPr>
            <p:nvPr/>
          </p:nvCxnSpPr>
          <p:spPr>
            <a:xfrm>
              <a:off x="3553910" y="5352518"/>
              <a:ext cx="875691" cy="245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3" name="Straight Connector 1052">
              <a:extLst>
                <a:ext uri="{FF2B5EF4-FFF2-40B4-BE49-F238E27FC236}">
                  <a16:creationId xmlns:a16="http://schemas.microsoft.com/office/drawing/2014/main" id="{5C4B7E28-F997-DD95-3C75-2D0D7D17D1DE}"/>
                </a:ext>
              </a:extLst>
            </p:cNvPr>
            <p:cNvCxnSpPr>
              <a:cxnSpLocks/>
            </p:cNvCxnSpPr>
            <p:nvPr/>
          </p:nvCxnSpPr>
          <p:spPr>
            <a:xfrm>
              <a:off x="3558217" y="5516968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8" name="Straight Connector 1057">
              <a:extLst>
                <a:ext uri="{FF2B5EF4-FFF2-40B4-BE49-F238E27FC236}">
                  <a16:creationId xmlns:a16="http://schemas.microsoft.com/office/drawing/2014/main" id="{A8B21F5B-678E-2D28-141C-2F3770FFAAFF}"/>
                </a:ext>
              </a:extLst>
            </p:cNvPr>
            <p:cNvCxnSpPr>
              <a:cxnSpLocks/>
            </p:cNvCxnSpPr>
            <p:nvPr/>
          </p:nvCxnSpPr>
          <p:spPr>
            <a:xfrm>
              <a:off x="3563328" y="5516968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9" name="Straight Connector 1058">
              <a:extLst>
                <a:ext uri="{FF2B5EF4-FFF2-40B4-BE49-F238E27FC236}">
                  <a16:creationId xmlns:a16="http://schemas.microsoft.com/office/drawing/2014/main" id="{6BE1CF93-65D1-7F07-B10B-F38238CCC798}"/>
                </a:ext>
              </a:extLst>
            </p:cNvPr>
            <p:cNvCxnSpPr>
              <a:cxnSpLocks/>
            </p:cNvCxnSpPr>
            <p:nvPr/>
          </p:nvCxnSpPr>
          <p:spPr>
            <a:xfrm>
              <a:off x="3784118" y="5514400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2" name="Straight Connector 1061">
              <a:extLst>
                <a:ext uri="{FF2B5EF4-FFF2-40B4-BE49-F238E27FC236}">
                  <a16:creationId xmlns:a16="http://schemas.microsoft.com/office/drawing/2014/main" id="{11E42102-5EDF-D601-8281-0F6348478D73}"/>
                </a:ext>
              </a:extLst>
            </p:cNvPr>
            <p:cNvCxnSpPr>
              <a:cxnSpLocks/>
            </p:cNvCxnSpPr>
            <p:nvPr/>
          </p:nvCxnSpPr>
          <p:spPr>
            <a:xfrm>
              <a:off x="3349240" y="5766421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9" name="Straight Connector 1068">
              <a:extLst>
                <a:ext uri="{FF2B5EF4-FFF2-40B4-BE49-F238E27FC236}">
                  <a16:creationId xmlns:a16="http://schemas.microsoft.com/office/drawing/2014/main" id="{B0073835-E231-F56C-F312-5E1113810AE5}"/>
                </a:ext>
              </a:extLst>
            </p:cNvPr>
            <p:cNvCxnSpPr>
              <a:cxnSpLocks/>
            </p:cNvCxnSpPr>
            <p:nvPr/>
          </p:nvCxnSpPr>
          <p:spPr>
            <a:xfrm>
              <a:off x="3784118" y="576642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0" name="Straight Connector 1069">
              <a:extLst>
                <a:ext uri="{FF2B5EF4-FFF2-40B4-BE49-F238E27FC236}">
                  <a16:creationId xmlns:a16="http://schemas.microsoft.com/office/drawing/2014/main" id="{753C2744-87F8-0A25-DE50-B16ABF027267}"/>
                </a:ext>
              </a:extLst>
            </p:cNvPr>
            <p:cNvCxnSpPr>
              <a:cxnSpLocks/>
            </p:cNvCxnSpPr>
            <p:nvPr/>
          </p:nvCxnSpPr>
          <p:spPr>
            <a:xfrm>
              <a:off x="4109736" y="5764678"/>
              <a:ext cx="325618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2" name="Rectangle 1071">
                  <a:extLst>
                    <a:ext uri="{FF2B5EF4-FFF2-40B4-BE49-F238E27FC236}">
                      <a16:creationId xmlns:a16="http://schemas.microsoft.com/office/drawing/2014/main" id="{916CF406-F389-E33C-688C-E59747C2013F}"/>
                    </a:ext>
                  </a:extLst>
                </p:cNvPr>
                <p:cNvSpPr/>
                <p:nvPr/>
              </p:nvSpPr>
              <p:spPr>
                <a:xfrm>
                  <a:off x="5929485" y="282305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𝑖𝑛𝑖𝑡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6" name="Rectangle 1035">
                  <a:extLst>
                    <a:ext uri="{FF2B5EF4-FFF2-40B4-BE49-F238E27FC236}">
                      <a16:creationId xmlns:a16="http://schemas.microsoft.com/office/drawing/2014/main" id="{BDC84C63-7499-6E8B-8874-3251B959D86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2823057"/>
                  <a:ext cx="556846" cy="261603"/>
                </a:xfrm>
                <a:prstGeom prst="rect">
                  <a:avLst/>
                </a:prstGeom>
                <a:blipFill>
                  <a:blip r:embed="rId6"/>
                  <a:stretch>
                    <a:fillRect b="-1304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4" name="Rectangle 1073">
                  <a:extLst>
                    <a:ext uri="{FF2B5EF4-FFF2-40B4-BE49-F238E27FC236}">
                      <a16:creationId xmlns:a16="http://schemas.microsoft.com/office/drawing/2014/main" id="{0067946D-025E-A874-530D-A33950813993}"/>
                    </a:ext>
                  </a:extLst>
                </p:cNvPr>
                <p:cNvSpPr/>
                <p:nvPr/>
              </p:nvSpPr>
              <p:spPr>
                <a:xfrm>
                  <a:off x="5929485" y="3182175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CH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H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𝑛𝑐𝑟</m:t>
                        </m:r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7" name="Rectangle 1036">
                  <a:extLst>
                    <a:ext uri="{FF2B5EF4-FFF2-40B4-BE49-F238E27FC236}">
                      <a16:creationId xmlns:a16="http://schemas.microsoft.com/office/drawing/2014/main" id="{BC98F12A-B56B-DE9A-F1D3-A6C2BD52BFD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3182175"/>
                  <a:ext cx="556846" cy="26160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5" name="Rectangle 1074">
                  <a:extLst>
                    <a:ext uri="{FF2B5EF4-FFF2-40B4-BE49-F238E27FC236}">
                      <a16:creationId xmlns:a16="http://schemas.microsoft.com/office/drawing/2014/main" id="{11FC6227-A2D0-2BA0-EBF0-E01B435D71EA}"/>
                    </a:ext>
                  </a:extLst>
                </p:cNvPr>
                <p:cNvSpPr/>
                <p:nvPr/>
              </p:nvSpPr>
              <p:spPr>
                <a:xfrm>
                  <a:off x="5929485" y="355133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𝑠𝑡𝑜𝑝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39" name="Rectangle 1038">
                  <a:extLst>
                    <a:ext uri="{FF2B5EF4-FFF2-40B4-BE49-F238E27FC236}">
                      <a16:creationId xmlns:a16="http://schemas.microsoft.com/office/drawing/2014/main" id="{17132150-88B6-6BCB-5016-49834EAF13B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9485" y="3551337"/>
                  <a:ext cx="556846" cy="261603"/>
                </a:xfrm>
                <a:prstGeom prst="rect">
                  <a:avLst/>
                </a:prstGeom>
                <a:blipFill>
                  <a:blip r:embed="rId8"/>
                  <a:stretch>
                    <a:fillRect l="-1064" b="-1087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6" name="Rectangle 1075">
                  <a:extLst>
                    <a:ext uri="{FF2B5EF4-FFF2-40B4-BE49-F238E27FC236}">
                      <a16:creationId xmlns:a16="http://schemas.microsoft.com/office/drawing/2014/main" id="{CBC58FE3-7FFE-DE75-B85F-6C4D8315EF7E}"/>
                    </a:ext>
                  </a:extLst>
                </p:cNvPr>
                <p:cNvSpPr/>
                <p:nvPr/>
              </p:nvSpPr>
              <p:spPr>
                <a:xfrm>
                  <a:off x="4478693" y="4558467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𝑠𝑡𝑎𝑟𝑡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40" name="Rectangle 1039">
                  <a:extLst>
                    <a:ext uri="{FF2B5EF4-FFF2-40B4-BE49-F238E27FC236}">
                      <a16:creationId xmlns:a16="http://schemas.microsoft.com/office/drawing/2014/main" id="{39368F2A-DF5F-D1A7-2F85-930B86E7EE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78693" y="4558467"/>
                  <a:ext cx="556846" cy="261603"/>
                </a:xfrm>
                <a:prstGeom prst="rect">
                  <a:avLst/>
                </a:prstGeom>
                <a:blipFill>
                  <a:blip r:embed="rId9"/>
                  <a:stretch>
                    <a:fillRect l="-106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78" name="Rectangle 1077">
                  <a:extLst>
                    <a:ext uri="{FF2B5EF4-FFF2-40B4-BE49-F238E27FC236}">
                      <a16:creationId xmlns:a16="http://schemas.microsoft.com/office/drawing/2014/main" id="{3CFF8A8D-880B-0FB4-1346-1BC83E9FCC73}"/>
                    </a:ext>
                  </a:extLst>
                </p:cNvPr>
                <p:cNvSpPr/>
                <p:nvPr/>
              </p:nvSpPr>
              <p:spPr>
                <a:xfrm>
                  <a:off x="5088068" y="4568321"/>
                  <a:ext cx="556846" cy="2616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𝑠𝑡𝑜𝑝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41" name="Rectangle 1040">
                  <a:extLst>
                    <a:ext uri="{FF2B5EF4-FFF2-40B4-BE49-F238E27FC236}">
                      <a16:creationId xmlns:a16="http://schemas.microsoft.com/office/drawing/2014/main" id="{C9E7A0B9-2049-3465-3D69-CFFD30A843A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88068" y="4568321"/>
                  <a:ext cx="556846" cy="261603"/>
                </a:xfrm>
                <a:prstGeom prst="rect">
                  <a:avLst/>
                </a:prstGeom>
                <a:blipFill>
                  <a:blip r:embed="rId10"/>
                  <a:stretch>
                    <a:fillRect b="-10870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81" name="Straight Connector 1080">
              <a:extLst>
                <a:ext uri="{FF2B5EF4-FFF2-40B4-BE49-F238E27FC236}">
                  <a16:creationId xmlns:a16="http://schemas.microsoft.com/office/drawing/2014/main" id="{EEDFD7A4-01C9-CCAC-D6A8-8DFAE15767D7}"/>
                </a:ext>
              </a:extLst>
            </p:cNvPr>
            <p:cNvCxnSpPr>
              <a:cxnSpLocks/>
            </p:cNvCxnSpPr>
            <p:nvPr/>
          </p:nvCxnSpPr>
          <p:spPr>
            <a:xfrm>
              <a:off x="3119950" y="4951706"/>
              <a:ext cx="0" cy="107793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2" name="Straight Connector 1081">
              <a:extLst>
                <a:ext uri="{FF2B5EF4-FFF2-40B4-BE49-F238E27FC236}">
                  <a16:creationId xmlns:a16="http://schemas.microsoft.com/office/drawing/2014/main" id="{E8941B81-3B02-B79F-83CD-C6BA83FE87B7}"/>
                </a:ext>
              </a:extLst>
            </p:cNvPr>
            <p:cNvCxnSpPr>
              <a:cxnSpLocks/>
            </p:cNvCxnSpPr>
            <p:nvPr/>
          </p:nvCxnSpPr>
          <p:spPr>
            <a:xfrm>
              <a:off x="3007238" y="5109420"/>
              <a:ext cx="0" cy="920225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3" name="Straight Connector 1082">
              <a:extLst>
                <a:ext uri="{FF2B5EF4-FFF2-40B4-BE49-F238E27FC236}">
                  <a16:creationId xmlns:a16="http://schemas.microsoft.com/office/drawing/2014/main" id="{509417FC-24E2-196F-2277-7DA46E6B7B49}"/>
                </a:ext>
              </a:extLst>
            </p:cNvPr>
            <p:cNvCxnSpPr>
              <a:cxnSpLocks/>
            </p:cNvCxnSpPr>
            <p:nvPr/>
          </p:nvCxnSpPr>
          <p:spPr>
            <a:xfrm>
              <a:off x="3561460" y="5757885"/>
              <a:ext cx="0" cy="269379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4" name="TextBox 1083">
                  <a:extLst>
                    <a:ext uri="{FF2B5EF4-FFF2-40B4-BE49-F238E27FC236}">
                      <a16:creationId xmlns:a16="http://schemas.microsoft.com/office/drawing/2014/main" id="{2ABE9FD6-2704-095E-8C11-1F844CBABBA0}"/>
                    </a:ext>
                  </a:extLst>
                </p:cNvPr>
                <p:cNvSpPr txBox="1"/>
                <p:nvPr/>
              </p:nvSpPr>
              <p:spPr>
                <a:xfrm>
                  <a:off x="3073677" y="6020901"/>
                  <a:ext cx="19620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82" name="TextBox 1081">
                  <a:extLst>
                    <a:ext uri="{FF2B5EF4-FFF2-40B4-BE49-F238E27FC236}">
                      <a16:creationId xmlns:a16="http://schemas.microsoft.com/office/drawing/2014/main" id="{C62FDDFA-91EA-26E3-9AB8-BFEA1A28E9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3677" y="6020901"/>
                  <a:ext cx="196208" cy="215444"/>
                </a:xfrm>
                <a:prstGeom prst="rect">
                  <a:avLst/>
                </a:prstGeom>
                <a:blipFill>
                  <a:blip r:embed="rId11"/>
                  <a:stretch>
                    <a:fillRect l="-15625" r="-3125" b="-1388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7" name="TextBox 1086">
                  <a:extLst>
                    <a:ext uri="{FF2B5EF4-FFF2-40B4-BE49-F238E27FC236}">
                      <a16:creationId xmlns:a16="http://schemas.microsoft.com/office/drawing/2014/main" id="{FB26309D-DF8B-55A2-BAB0-402313312674}"/>
                    </a:ext>
                  </a:extLst>
                </p:cNvPr>
                <p:cNvSpPr txBox="1"/>
                <p:nvPr/>
              </p:nvSpPr>
              <p:spPr>
                <a:xfrm>
                  <a:off x="2894105" y="6019277"/>
                  <a:ext cx="20037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83" name="TextBox 1082">
                  <a:extLst>
                    <a:ext uri="{FF2B5EF4-FFF2-40B4-BE49-F238E27FC236}">
                      <a16:creationId xmlns:a16="http://schemas.microsoft.com/office/drawing/2014/main" id="{A4D40EF2-5D1C-D65D-5BE8-742D7A545E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4105" y="6019277"/>
                  <a:ext cx="200376" cy="215444"/>
                </a:xfrm>
                <a:prstGeom prst="rect">
                  <a:avLst/>
                </a:prstGeom>
                <a:blipFill>
                  <a:blip r:embed="rId12"/>
                  <a:stretch>
                    <a:fillRect l="-18750" r="-6250" b="-1714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8" name="TextBox 1087">
                  <a:extLst>
                    <a:ext uri="{FF2B5EF4-FFF2-40B4-BE49-F238E27FC236}">
                      <a16:creationId xmlns:a16="http://schemas.microsoft.com/office/drawing/2014/main" id="{953FD306-1C4B-AD6B-0CF3-366FF0BEE4D1}"/>
                    </a:ext>
                  </a:extLst>
                </p:cNvPr>
                <p:cNvSpPr txBox="1"/>
                <p:nvPr/>
              </p:nvSpPr>
              <p:spPr>
                <a:xfrm>
                  <a:off x="3484931" y="6029628"/>
                  <a:ext cx="200376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CH" sz="1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1084" name="TextBox 1083">
                  <a:extLst>
                    <a:ext uri="{FF2B5EF4-FFF2-40B4-BE49-F238E27FC236}">
                      <a16:creationId xmlns:a16="http://schemas.microsoft.com/office/drawing/2014/main" id="{22C2606D-BEC4-D2C6-D11B-CDD44FABF8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4931" y="6029628"/>
                  <a:ext cx="200376" cy="215444"/>
                </a:xfrm>
                <a:prstGeom prst="rect">
                  <a:avLst/>
                </a:prstGeom>
                <a:blipFill>
                  <a:blip r:embed="rId13"/>
                  <a:stretch>
                    <a:fillRect l="-18750" r="-6250" b="-17143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D056B9FA-4E89-716A-A1C3-703ECA8AD3C8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902E9E4-3704-206D-5FE2-529E4602775A}"/>
              </a:ext>
            </a:extLst>
          </p:cNvPr>
          <p:cNvSpPr/>
          <p:nvPr/>
        </p:nvSpPr>
        <p:spPr>
          <a:xfrm>
            <a:off x="5986856" y="5259849"/>
            <a:ext cx="938436" cy="2616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>
                <a:solidFill>
                  <a:schemeClr val="tx1"/>
                </a:solidFill>
              </a:rPr>
              <a:t>Counters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DC0BC200-A03E-6693-EB13-70C36DC8A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  <a:solidFill>
            <a:schemeClr val="bg1"/>
          </a:solidFill>
        </p:spPr>
        <p:txBody>
          <a:bodyPr/>
          <a:lstStyle/>
          <a:p>
            <a:r>
              <a:rPr lang="en-CH" dirty="0"/>
              <a:t>MFC 3045: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126288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F992CA-FC2C-7663-C7DB-88ABE18A6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PT2026: Pulsed Wave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F6CB795-6CF1-165C-24AB-C257C26BA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295400"/>
            <a:ext cx="10998200" cy="4573694"/>
          </a:xfrm>
        </p:spPr>
        <p:txBody>
          <a:bodyPr>
            <a:normAutofit/>
          </a:bodyPr>
          <a:lstStyle/>
          <a:p>
            <a:r>
              <a:rPr lang="en-CH" sz="1800" dirty="0"/>
              <a:t>PT2026 is a digital instrument that uses pulsed wave</a:t>
            </a:r>
          </a:p>
          <a:p>
            <a:r>
              <a:rPr lang="en-CH" sz="1800" dirty="0"/>
              <a:t>The same coil is used to send the excitation signal and to received the signal from the sample</a:t>
            </a:r>
          </a:p>
          <a:p>
            <a:r>
              <a:rPr lang="en-CH" sz="1800" dirty="0"/>
              <a:t>Has a precision down to 10ppb</a:t>
            </a:r>
            <a:r>
              <a:rPr lang="fr-CH" sz="1800" dirty="0"/>
              <a:t> (parts per billion)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A05972-0D9C-DCC0-F5A6-B86EFC37A83E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2. NMR measurement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B220F7-E566-8CEF-C4D5-DF23A58D57C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9124" y="3429000"/>
            <a:ext cx="6665151" cy="281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6F000-F578-1BC6-574A-E069DF248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39654-4283-8E9A-84DF-506DB4F16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780" y="1631276"/>
            <a:ext cx="3929240" cy="391463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CH" sz="1800" dirty="0"/>
              <a:t>1. About us	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Small introduction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CH" sz="1800" dirty="0"/>
              <a:t>2. NMR Measurements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Continuous wave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Frequency modulation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Frequency sweep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Pulsed wave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CH" sz="1800" dirty="0"/>
              <a:t>3. Magnetic Field Camera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Shimming</a:t>
            </a:r>
          </a:p>
          <a:p>
            <a:pPr lvl="1">
              <a:lnSpc>
                <a:spcPct val="100000"/>
              </a:lnSpc>
            </a:pPr>
            <a:r>
              <a:rPr lang="en-CH" dirty="0"/>
              <a:t>Motorized MFC 8246</a:t>
            </a:r>
          </a:p>
          <a:p>
            <a:pPr marL="463550" lvl="1" indent="0">
              <a:lnSpc>
                <a:spcPct val="100000"/>
              </a:lnSpc>
              <a:buNone/>
            </a:pPr>
            <a:endParaRPr lang="en-CH" dirty="0"/>
          </a:p>
          <a:p>
            <a:pPr lvl="1">
              <a:lnSpc>
                <a:spcPct val="100000"/>
              </a:lnSpc>
            </a:pPr>
            <a:endParaRPr lang="en-CH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117560-0256-43CA-99EB-1E9969CB2AC7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0. Outline</a:t>
            </a:r>
          </a:p>
        </p:txBody>
      </p:sp>
    </p:spTree>
    <p:extLst>
      <p:ext uri="{BB962C8B-B14F-4D97-AF65-F5344CB8AC3E}">
        <p14:creationId xmlns:p14="http://schemas.microsoft.com/office/powerpoint/2010/main" val="259359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F992CA-FC2C-7663-C7DB-88ABE18A6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PT2026: Pulsed Wave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F6CB795-6CF1-165C-24AB-C257C26BA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95400"/>
            <a:ext cx="5956663" cy="4573694"/>
          </a:xfrm>
        </p:spPr>
        <p:txBody>
          <a:bodyPr>
            <a:normAutofit/>
          </a:bodyPr>
          <a:lstStyle/>
          <a:p>
            <a:r>
              <a:rPr lang="en-CH" sz="1800" dirty="0"/>
              <a:t>The method is based on the Free Induction Decay (FID) where the signal generated by an excitation pulse is followed by the acquisition of the signal decay.</a:t>
            </a:r>
          </a:p>
          <a:p>
            <a:r>
              <a:rPr lang="en-CH" sz="1800" dirty="0"/>
              <a:t>If the excitation frequency is at the Larmor frequency, the signal will oscillate and will decay exponentially according to T2*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E60B91-CFF4-D349-F9EB-D0D38EF7D0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584" y="1295400"/>
            <a:ext cx="4330062" cy="48990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9950E7-3877-E77E-79FA-9351BED2B3A3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</p:spTree>
    <p:extLst>
      <p:ext uri="{BB962C8B-B14F-4D97-AF65-F5344CB8AC3E}">
        <p14:creationId xmlns:p14="http://schemas.microsoft.com/office/powerpoint/2010/main" val="362960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F992CA-FC2C-7663-C7DB-88ABE18A6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PT2026: Pulsed Wave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F6CB795-6CF1-165C-24AB-C257C26BA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95400"/>
            <a:ext cx="10332720" cy="4573694"/>
          </a:xfrm>
        </p:spPr>
        <p:txBody>
          <a:bodyPr>
            <a:normAutofit/>
          </a:bodyPr>
          <a:lstStyle/>
          <a:p>
            <a:r>
              <a:rPr lang="en-CH" sz="1800" dirty="0"/>
              <a:t>The Fourier transform of an oscillating signal with exponential decay is a Lorentzian function</a:t>
            </a:r>
          </a:p>
          <a:p>
            <a:pPr marL="0" indent="0">
              <a:buNone/>
            </a:pPr>
            <a:endParaRPr lang="en-CH" sz="1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9950E7-3877-E77E-79FA-9351BED2B3A3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2. NMR measurement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BA46FC-8D4A-E45A-2424-437385E77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853" y="3555283"/>
            <a:ext cx="5618547" cy="27752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8B4053-DC44-E3A5-5F59-8FD553B19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3351986"/>
            <a:ext cx="6074801" cy="30033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0E44F4-2C7D-ECBB-2A9B-1F4BC96FBE64}"/>
                  </a:ext>
                </a:extLst>
              </p:cNvPr>
              <p:cNvSpPr txBox="1"/>
              <p:nvPr/>
            </p:nvSpPr>
            <p:spPr>
              <a:xfrm>
                <a:off x="2697629" y="2422284"/>
                <a:ext cx="2300758" cy="5210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H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H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sSup>
                            <m:sSupPr>
                              <m:ctrlPr>
                                <a:rPr lang="en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CH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CH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en-CH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CH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H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CH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H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CH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en-CH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60E44F4-2C7D-ECBB-2A9B-1F4BC96FBE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629" y="2422284"/>
                <a:ext cx="2300758" cy="5210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BD0E02-58E8-7C2D-7447-0B2947C91B0F}"/>
                  </a:ext>
                </a:extLst>
              </p:cNvPr>
              <p:cNvSpPr txBox="1"/>
              <p:nvPr/>
            </p:nvSpPr>
            <p:spPr>
              <a:xfrm>
                <a:off x="6598736" y="2389326"/>
                <a:ext cx="421391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CH" dirty="0"/>
                  <a:t>    is the exponential decay constant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H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CH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H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H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CH" dirty="0"/>
                  <a:t> is the Larmor frequency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BD0E02-58E8-7C2D-7447-0B2947C91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8736" y="2389326"/>
                <a:ext cx="4213910" cy="553998"/>
              </a:xfrm>
              <a:prstGeom prst="rect">
                <a:avLst/>
              </a:prstGeom>
              <a:blipFill>
                <a:blip r:embed="rId6"/>
                <a:stretch>
                  <a:fillRect l="-1445" t="-13187" r="-1734" b="-2527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125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F992CA-FC2C-7663-C7DB-88ABE18A6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Continuous and Pulsed Wave: 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E4EDDE-C0B7-9BFC-CF85-EA901C7B51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0636" y="1485902"/>
            <a:ext cx="4998719" cy="4573693"/>
          </a:xfrm>
        </p:spPr>
        <p:txBody>
          <a:bodyPr>
            <a:normAutofit/>
          </a:bodyPr>
          <a:lstStyle/>
          <a:p>
            <a:r>
              <a:rPr lang="en-CH" sz="1800" dirty="0"/>
              <a:t>Moved from continuous to pulsed wave</a:t>
            </a:r>
          </a:p>
          <a:p>
            <a:pPr lvl="1"/>
            <a:r>
              <a:rPr lang="en-CH" sz="1600" dirty="0"/>
              <a:t>requires fast-switching modern electronics but is more direct and offers greater precision and information.</a:t>
            </a:r>
          </a:p>
          <a:p>
            <a:pPr lvl="1"/>
            <a:r>
              <a:rPr lang="en-CH" sz="1600" dirty="0"/>
              <a:t>Faster measurements from 1Hz to 33Hz</a:t>
            </a:r>
          </a:p>
          <a:p>
            <a:pPr lvl="1"/>
            <a:r>
              <a:rPr lang="en-CH" sz="1600" dirty="0"/>
              <a:t>No field perturbation with modulation coil</a:t>
            </a:r>
          </a:p>
          <a:p>
            <a:pPr lvl="1"/>
            <a:r>
              <a:rPr lang="en-CH" sz="1600" dirty="0"/>
              <a:t>Improvement of the resolution by a factor 7.3</a:t>
            </a:r>
          </a:p>
          <a:p>
            <a:pPr lvl="1"/>
            <a:endParaRPr lang="en-CH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19303-3ED7-15B1-56F7-3536F4212E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1485901"/>
            <a:ext cx="4937760" cy="4573694"/>
          </a:xfrm>
        </p:spPr>
        <p:txBody>
          <a:bodyPr/>
          <a:lstStyle/>
          <a:p>
            <a:r>
              <a:rPr lang="en-CH" sz="1800" dirty="0"/>
              <a:t>Digitalization</a:t>
            </a:r>
          </a:p>
          <a:p>
            <a:pPr lvl="1"/>
            <a:r>
              <a:rPr lang="en-CH" sz="1600" dirty="0"/>
              <a:t>Numerical computations</a:t>
            </a:r>
          </a:p>
          <a:p>
            <a:pPr lvl="1"/>
            <a:r>
              <a:rPr lang="en-CH" sz="1600" dirty="0"/>
              <a:t>Fourier transform</a:t>
            </a:r>
          </a:p>
          <a:p>
            <a:pPr lvl="1"/>
            <a:r>
              <a:rPr lang="en-CH" sz="1600" dirty="0"/>
              <a:t>Frequency analysis</a:t>
            </a:r>
          </a:p>
          <a:p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CAE184-898B-DF80-F350-574AC1EFFA8C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2. NMR measurement</a:t>
            </a:r>
          </a:p>
        </p:txBody>
      </p:sp>
    </p:spTree>
    <p:extLst>
      <p:ext uri="{BB962C8B-B14F-4D97-AF65-F5344CB8AC3E}">
        <p14:creationId xmlns:p14="http://schemas.microsoft.com/office/powerpoint/2010/main" val="12828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omputer and a device on a table">
            <a:extLst>
              <a:ext uri="{FF2B5EF4-FFF2-40B4-BE49-F238E27FC236}">
                <a16:creationId xmlns:a16="http://schemas.microsoft.com/office/drawing/2014/main" id="{CA89FC16-5B16-D7BA-CA7F-E1264C7727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267968"/>
            <a:ext cx="12192000" cy="812596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524082A-2F7F-2B19-B66A-FBD554912136}"/>
              </a:ext>
            </a:extLst>
          </p:cNvPr>
          <p:cNvGrpSpPr/>
          <p:nvPr/>
        </p:nvGrpSpPr>
        <p:grpSpPr>
          <a:xfrm>
            <a:off x="-3504033" y="298062"/>
            <a:ext cx="6057900" cy="1104900"/>
            <a:chOff x="-2927350" y="292100"/>
            <a:chExt cx="6057900" cy="11049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5927E37-9F83-1F78-7477-94E5BEA4955F}"/>
                </a:ext>
              </a:extLst>
            </p:cNvPr>
            <p:cNvSpPr/>
            <p:nvPr/>
          </p:nvSpPr>
          <p:spPr>
            <a:xfrm>
              <a:off x="-2927350" y="292100"/>
              <a:ext cx="6057900" cy="1104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9" name="Title 2">
              <a:extLst>
                <a:ext uri="{FF2B5EF4-FFF2-40B4-BE49-F238E27FC236}">
                  <a16:creationId xmlns:a16="http://schemas.microsoft.com/office/drawing/2014/main" id="{51A2E25C-188B-63B8-BFC0-8205EBCDC846}"/>
                </a:ext>
              </a:extLst>
            </p:cNvPr>
            <p:cNvSpPr txBox="1">
              <a:spLocks/>
            </p:cNvSpPr>
            <p:nvPr/>
          </p:nvSpPr>
          <p:spPr>
            <a:xfrm>
              <a:off x="-2165350" y="532452"/>
              <a:ext cx="5295900" cy="60599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  <a:defRPr sz="4000" kern="1200" spc="-50" baseline="0">
                  <a:solidFill>
                    <a:schemeClr val="tx1"/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fr-CH" dirty="0"/>
                <a:t>Magnetic Field Camera</a:t>
              </a:r>
              <a:endParaRPr lang="en-CH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1BB5D7-2266-6B55-7E19-635B3D19B745}"/>
              </a:ext>
            </a:extLst>
          </p:cNvPr>
          <p:cNvGrpSpPr/>
          <p:nvPr/>
        </p:nvGrpSpPr>
        <p:grpSpPr>
          <a:xfrm>
            <a:off x="-5171102" y="1643314"/>
            <a:ext cx="6057900" cy="1104900"/>
            <a:chOff x="-2927350" y="292100"/>
            <a:chExt cx="6057900" cy="1104900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607373D-41A3-4C1B-D0F5-E9CE07F55FAE}"/>
                </a:ext>
              </a:extLst>
            </p:cNvPr>
            <p:cNvSpPr/>
            <p:nvPr/>
          </p:nvSpPr>
          <p:spPr>
            <a:xfrm>
              <a:off x="-2927350" y="292100"/>
              <a:ext cx="6057900" cy="1104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3" name="Title 2">
              <a:extLst>
                <a:ext uri="{FF2B5EF4-FFF2-40B4-BE49-F238E27FC236}">
                  <a16:creationId xmlns:a16="http://schemas.microsoft.com/office/drawing/2014/main" id="{CA8F760D-13A6-257D-AC1A-3464499FC39E}"/>
                </a:ext>
              </a:extLst>
            </p:cNvPr>
            <p:cNvSpPr txBox="1">
              <a:spLocks/>
            </p:cNvSpPr>
            <p:nvPr/>
          </p:nvSpPr>
          <p:spPr>
            <a:xfrm>
              <a:off x="-115725" y="541550"/>
              <a:ext cx="2477665" cy="60599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  <a:defRPr sz="4000" kern="1200" spc="-50" baseline="0">
                  <a:solidFill>
                    <a:schemeClr val="tx1"/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fr-CH" dirty="0"/>
                <a:t>MFC 8246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89758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 0.146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1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4.07407E-6 L 0.25 -4.07407E-6 " pathEditMode="relative" rAng="0" ptsTypes="AA">
                                      <p:cBhvr>
                                        <p:cTn id="8" dur="2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11111E-6 L 0.28581 0.00231 " pathEditMode="relative" rAng="0" ptsTypes="AA">
                                      <p:cBhvr>
                                        <p:cTn id="10" dur="2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9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etails are in the caption following the image">
            <a:extLst>
              <a:ext uri="{FF2B5EF4-FFF2-40B4-BE49-F238E27FC236}">
                <a16:creationId xmlns:a16="http://schemas.microsoft.com/office/drawing/2014/main" id="{61A82BD2-43BC-2DA0-1328-90724507B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211" y="1413930"/>
            <a:ext cx="4623191" cy="372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Shimming a magnet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4E9D8D-FAD7-F263-60EB-EDE6D4CCDBB2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</a:t>
            </a:r>
            <a:r>
              <a:rPr lang="en-CH" dirty="0">
                <a:solidFill>
                  <a:schemeClr val="bg1"/>
                </a:solidFill>
              </a:rPr>
              <a:t>. Magnetic Field Camera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E9159D-4174-EF35-CB02-434D1F76BC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7621" y="1276448"/>
            <a:ext cx="5367020" cy="4573693"/>
          </a:xfrm>
        </p:spPr>
        <p:txBody>
          <a:bodyPr>
            <a:normAutofit/>
          </a:bodyPr>
          <a:lstStyle/>
          <a:p>
            <a:r>
              <a:rPr lang="en-CH" sz="1600" dirty="0"/>
              <a:t>Shimming is the process to make B0 field of a magnet more homogeneous</a:t>
            </a:r>
          </a:p>
          <a:p>
            <a:r>
              <a:rPr lang="en-CH" sz="1600" dirty="0"/>
              <a:t>Two types of shimming</a:t>
            </a:r>
          </a:p>
          <a:p>
            <a:pPr lvl="1"/>
            <a:r>
              <a:rPr lang="en-CH" sz="1600" dirty="0"/>
              <a:t>Passive shimming: small pieces of metal are placed within the bore of the magnet</a:t>
            </a:r>
          </a:p>
          <a:p>
            <a:pPr lvl="1"/>
            <a:r>
              <a:rPr lang="en-CH" sz="1600" dirty="0"/>
              <a:t>Active shimming: compensation of inhomogeneities with shim coils</a:t>
            </a:r>
          </a:p>
        </p:txBody>
      </p:sp>
      <p:pic>
        <p:nvPicPr>
          <p:cNvPr id="2" name="Picture 4" descr="Details are in the caption following the image">
            <a:extLst>
              <a:ext uri="{FF2B5EF4-FFF2-40B4-BE49-F238E27FC236}">
                <a16:creationId xmlns:a16="http://schemas.microsoft.com/office/drawing/2014/main" id="{AA37D9A8-56CF-0A71-62D6-F1602A526F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70335" y="4634857"/>
            <a:ext cx="2578751" cy="161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etails are in the caption following the image">
            <a:extLst>
              <a:ext uri="{FF2B5EF4-FFF2-40B4-BE49-F238E27FC236}">
                <a16:creationId xmlns:a16="http://schemas.microsoft.com/office/drawing/2014/main" id="{982AFB49-E23A-1048-010C-3FF79CFF28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1569" y="4634857"/>
            <a:ext cx="2260385" cy="157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BF1364-F139-2878-793B-450CC89181DA}"/>
              </a:ext>
            </a:extLst>
          </p:cNvPr>
          <p:cNvSpPr txBox="1"/>
          <p:nvPr/>
        </p:nvSpPr>
        <p:spPr>
          <a:xfrm>
            <a:off x="9727216" y="5896789"/>
            <a:ext cx="3171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233A85"/>
                </a:solidFill>
              </a:rPr>
              <a:t>W. Wang</a:t>
            </a:r>
            <a:r>
              <a:rPr lang="en-CH" sz="1200" dirty="0">
                <a:solidFill>
                  <a:srgbClr val="233A85"/>
                </a:solidFill>
              </a:rPr>
              <a:t> et al., 20</a:t>
            </a:r>
            <a:r>
              <a:rPr lang="fr-CH" sz="1200" dirty="0">
                <a:solidFill>
                  <a:srgbClr val="233A85"/>
                </a:solidFill>
              </a:rPr>
              <a:t>2</a:t>
            </a:r>
            <a:r>
              <a:rPr lang="en-CH" sz="1200" dirty="0">
                <a:solidFill>
                  <a:srgbClr val="233A85"/>
                </a:solidFill>
              </a:rPr>
              <a:t>3</a:t>
            </a:r>
          </a:p>
          <a:p>
            <a:r>
              <a:rPr lang="en-CH" sz="1200" dirty="0">
                <a:solidFill>
                  <a:srgbClr val="233A85"/>
                </a:solidFill>
              </a:rPr>
              <a:t>doi:</a:t>
            </a:r>
            <a:r>
              <a:rPr lang="fr-CH" sz="1200" dirty="0">
                <a:solidFill>
                  <a:srgbClr val="233A85"/>
                </a:solidFill>
              </a:rPr>
              <a:t>10.1002/mp.16538</a:t>
            </a:r>
            <a:endParaRPr lang="en-CH" sz="1200" dirty="0">
              <a:solidFill>
                <a:srgbClr val="233A85"/>
              </a:solidFill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677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Shimming effect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4E9D8D-FAD7-F263-60EB-EDE6D4CCDBB2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3. Magnetic Field Camera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6C69C7-3873-7F90-26E4-9E671EB3FA23}"/>
              </a:ext>
            </a:extLst>
          </p:cNvPr>
          <p:cNvSpPr txBox="1"/>
          <p:nvPr/>
        </p:nvSpPr>
        <p:spPr>
          <a:xfrm>
            <a:off x="-44068" y="5956367"/>
            <a:ext cx="31717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rgbClr val="233A85"/>
                </a:solidFill>
              </a:rPr>
              <a:t>Y. Terada et al., 2013</a:t>
            </a:r>
          </a:p>
          <a:p>
            <a:r>
              <a:rPr lang="en-CH" sz="1200" dirty="0">
                <a:solidFill>
                  <a:srgbClr val="233A85"/>
                </a:solidFill>
              </a:rPr>
              <a:t>doi:10.1016/j.jmr.2013.02.005.</a:t>
            </a:r>
          </a:p>
          <a:p>
            <a:endParaRPr lang="en-CH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BA4B9019-5EE7-5A9B-32AF-44CF6AEB6C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2825" y="1371087"/>
            <a:ext cx="5367020" cy="4302599"/>
          </a:xfrm>
        </p:spPr>
        <p:txBody>
          <a:bodyPr>
            <a:normAutofit/>
          </a:bodyPr>
          <a:lstStyle/>
          <a:p>
            <a:r>
              <a:rPr lang="en-CH" sz="1600" dirty="0"/>
              <a:t>Effect of passive and active shimming on MRI images</a:t>
            </a:r>
          </a:p>
          <a:p>
            <a:pPr lvl="1"/>
            <a:r>
              <a:rPr lang="en-CH" sz="1400" dirty="0"/>
              <a:t>Without shimming, the images are not usable</a:t>
            </a:r>
          </a:p>
          <a:p>
            <a:pPr lvl="1"/>
            <a:r>
              <a:rPr lang="en-CH" sz="1400" dirty="0"/>
              <a:t>With passive shimming only, images become useful and only small inhomogeneous areas remain due to susceptibility effects</a:t>
            </a:r>
          </a:p>
          <a:p>
            <a:pPr lvl="1"/>
            <a:r>
              <a:rPr lang="en-CH" sz="1400" dirty="0"/>
              <a:t>With both active and passive shimming, image artifacts are sufficiently suppressed so that anatomical structures are clearly visualized</a:t>
            </a:r>
          </a:p>
          <a:p>
            <a:r>
              <a:rPr lang="en-CH" sz="1600" dirty="0"/>
              <a:t>Passive shimming is needed as active shimming alone is limited in the compensation of large field inhomogeneities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9C608B-8562-5C68-C45C-09A7A2739A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867" y="1509931"/>
            <a:ext cx="5658997" cy="476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4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MFC 8246: Small Bore Mapper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A3704C-BB82-80E2-779A-971761503E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H" dirty="0"/>
              <a:t>Small bore mapper for fast and accurate magnet mapping without manual operations</a:t>
            </a:r>
          </a:p>
          <a:p>
            <a:r>
              <a:rPr lang="en-CH" dirty="0"/>
              <a:t>It integrates a motorized stage and probe holder:</a:t>
            </a:r>
          </a:p>
          <a:p>
            <a:pPr lvl="1"/>
            <a:r>
              <a:rPr lang="en-CH" dirty="0"/>
              <a:t>360-degree rotation</a:t>
            </a:r>
          </a:p>
          <a:p>
            <a:pPr lvl="1"/>
            <a:r>
              <a:rPr lang="en-CH" dirty="0"/>
              <a:t>74.5mm vertical displacement</a:t>
            </a:r>
          </a:p>
          <a:p>
            <a:r>
              <a:rPr lang="en-CH" dirty="0"/>
              <a:t>Measurement of the magnetic field with NMR</a:t>
            </a:r>
          </a:p>
          <a:p>
            <a:r>
              <a:rPr lang="en-CH" dirty="0"/>
              <a:t>Configuration of either single probe or probe array</a:t>
            </a:r>
          </a:p>
        </p:txBody>
      </p:sp>
      <p:pic>
        <p:nvPicPr>
          <p:cNvPr id="7" name="Picture 6" descr="A machine and computer on a table">
            <a:extLst>
              <a:ext uri="{FF2B5EF4-FFF2-40B4-BE49-F238E27FC236}">
                <a16:creationId xmlns:a16="http://schemas.microsoft.com/office/drawing/2014/main" id="{373C3EFC-FF49-D787-37A5-511E475BFBD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6811" y="1252368"/>
            <a:ext cx="2145800" cy="5065626"/>
          </a:xfrm>
          <a:prstGeom prst="rect">
            <a:avLst/>
          </a:prstGeom>
        </p:spPr>
      </p:pic>
      <p:pic>
        <p:nvPicPr>
          <p:cNvPr id="9" name="Picture 8" descr="A computer and a device on a table">
            <a:extLst>
              <a:ext uri="{FF2B5EF4-FFF2-40B4-BE49-F238E27FC236}">
                <a16:creationId xmlns:a16="http://schemas.microsoft.com/office/drawing/2014/main" id="{05659F6E-51A4-5817-D368-CC80ABCA93B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567" y="1236832"/>
            <a:ext cx="1868599" cy="50867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4E9D8D-FAD7-F263-60EB-EDE6D4CCDBB2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</a:t>
            </a:r>
            <a:r>
              <a:rPr lang="en-CH" dirty="0">
                <a:solidFill>
                  <a:schemeClr val="bg1"/>
                </a:solidFill>
              </a:rPr>
              <a:t>. </a:t>
            </a:r>
            <a:r>
              <a:rPr lang="fr-CH" dirty="0">
                <a:solidFill>
                  <a:schemeClr val="bg1"/>
                </a:solidFill>
              </a:rPr>
              <a:t>Magnetic Field Camera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MFC 824</a:t>
            </a:r>
            <a:r>
              <a:rPr lang="fr-CH" dirty="0"/>
              <a:t>6</a:t>
            </a:r>
            <a:r>
              <a:rPr lang="en-CH" dirty="0"/>
              <a:t>: </a:t>
            </a:r>
            <a:r>
              <a:rPr lang="fr-CH" dirty="0"/>
              <a:t>Probes and Support</a:t>
            </a:r>
            <a:endParaRPr lang="en-CH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D59BA25-CEAE-0723-22F2-96BD28802CEA}"/>
              </a:ext>
            </a:extLst>
          </p:cNvPr>
          <p:cNvGrpSpPr/>
          <p:nvPr/>
        </p:nvGrpSpPr>
        <p:grpSpPr>
          <a:xfrm>
            <a:off x="3378605" y="1430646"/>
            <a:ext cx="9553316" cy="4836440"/>
            <a:chOff x="1485260" y="1344585"/>
            <a:chExt cx="9553316" cy="48364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D0B80EF-5ACD-CA35-1223-885CC9FBE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260" y="1344585"/>
              <a:ext cx="4994640" cy="4836440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FEBBB52-1753-7ADB-4EA3-9CCB7D55C6CA}"/>
                </a:ext>
              </a:extLst>
            </p:cNvPr>
            <p:cNvGrpSpPr/>
            <p:nvPr/>
          </p:nvGrpSpPr>
          <p:grpSpPr>
            <a:xfrm>
              <a:off x="4105471" y="2310355"/>
              <a:ext cx="6933105" cy="3044915"/>
              <a:chOff x="3050003" y="2211506"/>
              <a:chExt cx="6933105" cy="304491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8B332C5C-0748-2467-6665-67182007AD95}"/>
                  </a:ext>
                </a:extLst>
              </p:cNvPr>
              <p:cNvGrpSpPr/>
              <p:nvPr/>
            </p:nvGrpSpPr>
            <p:grpSpPr>
              <a:xfrm>
                <a:off x="4279968" y="2211506"/>
                <a:ext cx="3017089" cy="369332"/>
                <a:chOff x="4425110" y="2178480"/>
                <a:chExt cx="3017089" cy="369332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97BF04FA-D3C0-2D31-63D3-F40C550BC02D}"/>
                    </a:ext>
                  </a:extLst>
                </p:cNvPr>
                <p:cNvCxnSpPr>
                  <a:cxnSpLocks/>
                  <a:endCxn id="22" idx="1"/>
                </p:cNvCxnSpPr>
                <p:nvPr/>
              </p:nvCxnSpPr>
              <p:spPr>
                <a:xfrm>
                  <a:off x="4425110" y="2363146"/>
                  <a:ext cx="174920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B1BAC87E-0C78-A6AA-D9B1-E300AC64B5B4}"/>
                    </a:ext>
                  </a:extLst>
                </p:cNvPr>
                <p:cNvSpPr txBox="1"/>
                <p:nvPr/>
              </p:nvSpPr>
              <p:spPr>
                <a:xfrm>
                  <a:off x="6174314" y="2178480"/>
                  <a:ext cx="12678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dirty="0"/>
                    <a:t>Hall probe</a:t>
                  </a: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C95898B-99DF-6D33-B62C-713C7ADF7335}"/>
                  </a:ext>
                </a:extLst>
              </p:cNvPr>
              <p:cNvGrpSpPr/>
              <p:nvPr/>
            </p:nvGrpSpPr>
            <p:grpSpPr>
              <a:xfrm>
                <a:off x="3050003" y="3112894"/>
                <a:ext cx="6933105" cy="369332"/>
                <a:chOff x="3195145" y="3079868"/>
                <a:chExt cx="6933105" cy="369332"/>
              </a:xfrm>
            </p:grpSpPr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ECF37BDD-8D09-1F88-EEE6-4233320D1B46}"/>
                    </a:ext>
                  </a:extLst>
                </p:cNvPr>
                <p:cNvCxnSpPr>
                  <a:cxnSpLocks/>
                  <a:endCxn id="20" idx="1"/>
                </p:cNvCxnSpPr>
                <p:nvPr/>
              </p:nvCxnSpPr>
              <p:spPr>
                <a:xfrm>
                  <a:off x="3195145" y="3264534"/>
                  <a:ext cx="297916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CD74369-5348-7FB2-6862-40AE15A51CC0}"/>
                    </a:ext>
                  </a:extLst>
                </p:cNvPr>
                <p:cNvSpPr txBox="1"/>
                <p:nvPr/>
              </p:nvSpPr>
              <p:spPr>
                <a:xfrm>
                  <a:off x="6174314" y="3079868"/>
                  <a:ext cx="395393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dirty="0"/>
                    <a:t>NMR Probe Head (PWP1526)</a:t>
                  </a:r>
                </a:p>
              </p:txBody>
            </p:sp>
          </p:grp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C994C8E3-FC2F-D2CF-2051-77B908FBB00A}"/>
                  </a:ext>
                </a:extLst>
              </p:cNvPr>
              <p:cNvSpPr/>
              <p:nvPr/>
            </p:nvSpPr>
            <p:spPr>
              <a:xfrm>
                <a:off x="5352826" y="5089736"/>
                <a:ext cx="143213" cy="16668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</p:grpSp>
      </p:grp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0CA22CD3-EE15-016C-5668-398A27053E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1295400"/>
            <a:ext cx="2420471" cy="673249"/>
          </a:xfrm>
        </p:spPr>
        <p:txBody>
          <a:bodyPr>
            <a:normAutofit/>
          </a:bodyPr>
          <a:lstStyle/>
          <a:p>
            <a:r>
              <a:rPr lang="en-CH" sz="1800" dirty="0"/>
              <a:t>PWP 1526</a:t>
            </a:r>
          </a:p>
          <a:p>
            <a:pPr marL="0" indent="0">
              <a:buNone/>
            </a:pPr>
            <a:endParaRPr lang="en-CH" sz="18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89EAA36-AB34-B8AC-A119-A9BFF661EF08}"/>
              </a:ext>
            </a:extLst>
          </p:cNvPr>
          <p:cNvGrpSpPr/>
          <p:nvPr/>
        </p:nvGrpSpPr>
        <p:grpSpPr>
          <a:xfrm>
            <a:off x="4653645" y="3738331"/>
            <a:ext cx="2431315" cy="2566795"/>
            <a:chOff x="156547" y="1827299"/>
            <a:chExt cx="3543252" cy="3466230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3F538243-2FD9-E3EC-ACEC-C508E33E2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60000">
              <a:off x="156547" y="2018939"/>
              <a:ext cx="3056091" cy="3123013"/>
            </a:xfrm>
            <a:prstGeom prst="rect">
              <a:avLst/>
            </a:prstGeom>
          </p:spPr>
        </p:pic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AD4856C-3009-6617-3D31-4DD0A2A39E5E}"/>
                </a:ext>
              </a:extLst>
            </p:cNvPr>
            <p:cNvSpPr/>
            <p:nvPr/>
          </p:nvSpPr>
          <p:spPr>
            <a:xfrm>
              <a:off x="2021524" y="3392967"/>
              <a:ext cx="340354" cy="355120"/>
            </a:xfrm>
            <a:prstGeom prst="ellipse">
              <a:avLst/>
            </a:prstGeom>
            <a:noFill/>
            <a:ln w="47625" cmpd="sng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59" name="Connector: Elbow 58">
              <a:extLst>
                <a:ext uri="{FF2B5EF4-FFF2-40B4-BE49-F238E27FC236}">
                  <a16:creationId xmlns:a16="http://schemas.microsoft.com/office/drawing/2014/main" id="{BF251500-B16E-9AED-779A-059A26EA6FE8}"/>
                </a:ext>
              </a:extLst>
            </p:cNvPr>
            <p:cNvCxnSpPr>
              <a:cxnSpLocks/>
              <a:stCxn id="58" idx="0"/>
              <a:endCxn id="60" idx="1"/>
            </p:cNvCxnSpPr>
            <p:nvPr/>
          </p:nvCxnSpPr>
          <p:spPr>
            <a:xfrm rot="5400000" flipH="1" flipV="1">
              <a:off x="1763768" y="2439898"/>
              <a:ext cx="1381002" cy="525137"/>
            </a:xfrm>
            <a:prstGeom prst="bentConnector2">
              <a:avLst/>
            </a:prstGeom>
            <a:ln w="4762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4312651-508A-137F-5443-B75802D99D98}"/>
                </a:ext>
              </a:extLst>
            </p:cNvPr>
            <p:cNvSpPr txBox="1"/>
            <p:nvPr/>
          </p:nvSpPr>
          <p:spPr>
            <a:xfrm>
              <a:off x="2716838" y="1827299"/>
              <a:ext cx="98296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FF0000"/>
                  </a:solidFill>
                </a:rPr>
                <a:t>Sample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B04C8F5-ECCD-163A-BA35-E15564721D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7913" y="3478846"/>
              <a:ext cx="0" cy="1730375"/>
            </a:xfrm>
            <a:prstGeom prst="straightConnector1">
              <a:avLst/>
            </a:prstGeom>
            <a:ln w="47625"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8196725-148D-02A5-14EA-289DE0488395}"/>
                </a:ext>
              </a:extLst>
            </p:cNvPr>
            <p:cNvCxnSpPr>
              <a:cxnSpLocks/>
            </p:cNvCxnSpPr>
            <p:nvPr/>
          </p:nvCxnSpPr>
          <p:spPr>
            <a:xfrm>
              <a:off x="2186165" y="3748088"/>
              <a:ext cx="0" cy="1461133"/>
            </a:xfrm>
            <a:prstGeom prst="straightConnector1">
              <a:avLst/>
            </a:prstGeom>
            <a:ln w="47625"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7DC31ED8-EC8B-0BE2-2EF8-7AC1E36884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98882" y="5101423"/>
              <a:ext cx="501572" cy="7440"/>
            </a:xfrm>
            <a:prstGeom prst="straightConnector1">
              <a:avLst/>
            </a:prstGeom>
            <a:ln w="47625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D83A54C-AADD-9220-0BF9-EEF0E6E155BD}"/>
                </a:ext>
              </a:extLst>
            </p:cNvPr>
            <p:cNvCxnSpPr>
              <a:cxnSpLocks/>
            </p:cNvCxnSpPr>
            <p:nvPr/>
          </p:nvCxnSpPr>
          <p:spPr>
            <a:xfrm>
              <a:off x="1245394" y="5117503"/>
              <a:ext cx="453488" cy="0"/>
            </a:xfrm>
            <a:prstGeom prst="straightConnector1">
              <a:avLst/>
            </a:prstGeom>
            <a:ln w="47625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33ED4609-59E5-CB7F-3E2D-8B8340CB70F9}"/>
                </a:ext>
              </a:extLst>
            </p:cNvPr>
            <p:cNvCxnSpPr>
              <a:cxnSpLocks/>
            </p:cNvCxnSpPr>
            <p:nvPr/>
          </p:nvCxnSpPr>
          <p:spPr>
            <a:xfrm>
              <a:off x="2200454" y="5108863"/>
              <a:ext cx="453488" cy="0"/>
            </a:xfrm>
            <a:prstGeom prst="straightConnector1">
              <a:avLst/>
            </a:prstGeom>
            <a:ln w="47625"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9807CDB-1AE5-169A-CDB0-8195840F930D}"/>
                </a:ext>
              </a:extLst>
            </p:cNvPr>
            <p:cNvSpPr txBox="1"/>
            <p:nvPr/>
          </p:nvSpPr>
          <p:spPr>
            <a:xfrm>
              <a:off x="2650955" y="4924197"/>
              <a:ext cx="966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5 mm</a:t>
              </a:r>
              <a:endParaRPr lang="en-CH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C401F6D-8337-6353-679A-291C22D8B6AE}"/>
              </a:ext>
            </a:extLst>
          </p:cNvPr>
          <p:cNvGrpSpPr/>
          <p:nvPr/>
        </p:nvGrpSpPr>
        <p:grpSpPr>
          <a:xfrm>
            <a:off x="295890" y="1266303"/>
            <a:ext cx="6836909" cy="3726102"/>
            <a:chOff x="3739059" y="1836498"/>
            <a:chExt cx="6836909" cy="3726102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9FD8ADF5-218E-76EC-0832-1308CC7A3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9059" y="1836498"/>
              <a:ext cx="4095755" cy="3726102"/>
            </a:xfrm>
            <a:prstGeom prst="rect">
              <a:avLst/>
            </a:prstGeom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6660601-F44E-FA82-F212-ACEFF1EC129D}"/>
                </a:ext>
              </a:extLst>
            </p:cNvPr>
            <p:cNvGrpSpPr/>
            <p:nvPr/>
          </p:nvGrpSpPr>
          <p:grpSpPr>
            <a:xfrm>
              <a:off x="6295242" y="2848918"/>
              <a:ext cx="4280726" cy="1442232"/>
              <a:chOff x="3523171" y="2593992"/>
              <a:chExt cx="4280726" cy="1442232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96B4EE89-DF86-F8A5-C304-F52C80FD7FCD}"/>
                  </a:ext>
                </a:extLst>
              </p:cNvPr>
              <p:cNvGrpSpPr/>
              <p:nvPr/>
            </p:nvGrpSpPr>
            <p:grpSpPr>
              <a:xfrm>
                <a:off x="4075621" y="2593992"/>
                <a:ext cx="3274481" cy="369332"/>
                <a:chOff x="4728036" y="2238865"/>
                <a:chExt cx="2563704" cy="369332"/>
              </a:xfrm>
            </p:grpSpPr>
            <p:cxnSp>
              <p:nvCxnSpPr>
                <p:cNvPr id="74" name="Straight Arrow Connector 73">
                  <a:extLst>
                    <a:ext uri="{FF2B5EF4-FFF2-40B4-BE49-F238E27FC236}">
                      <a16:creationId xmlns:a16="http://schemas.microsoft.com/office/drawing/2014/main" id="{03DD13B4-A24A-4A3A-48DD-4AC57DD6897E}"/>
                    </a:ext>
                  </a:extLst>
                </p:cNvPr>
                <p:cNvCxnSpPr>
                  <a:cxnSpLocks/>
                  <a:endCxn id="75" idx="1"/>
                </p:cNvCxnSpPr>
                <p:nvPr/>
              </p:nvCxnSpPr>
              <p:spPr>
                <a:xfrm>
                  <a:off x="4728036" y="2423531"/>
                  <a:ext cx="129581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452494A2-4E73-FED0-7B69-EA1FFAFDDC2E}"/>
                    </a:ext>
                  </a:extLst>
                </p:cNvPr>
                <p:cNvSpPr txBox="1"/>
                <p:nvPr/>
              </p:nvSpPr>
              <p:spPr>
                <a:xfrm>
                  <a:off x="6023855" y="2238865"/>
                  <a:ext cx="12678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dirty="0"/>
                    <a:t>Hall probe</a:t>
                  </a:r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4A2453E-C489-1616-1BB1-DB4EF4AB6DD4}"/>
                  </a:ext>
                </a:extLst>
              </p:cNvPr>
              <p:cNvGrpSpPr/>
              <p:nvPr/>
            </p:nvGrpSpPr>
            <p:grpSpPr>
              <a:xfrm>
                <a:off x="3523171" y="3112894"/>
                <a:ext cx="4280726" cy="923330"/>
                <a:chOff x="3668313" y="3079868"/>
                <a:chExt cx="4280726" cy="923330"/>
              </a:xfrm>
            </p:grpSpPr>
            <p:cxnSp>
              <p:nvCxnSpPr>
                <p:cNvPr id="72" name="Straight Arrow Connector 71">
                  <a:extLst>
                    <a:ext uri="{FF2B5EF4-FFF2-40B4-BE49-F238E27FC236}">
                      <a16:creationId xmlns:a16="http://schemas.microsoft.com/office/drawing/2014/main" id="{DC1049CC-9430-F3EA-E4B1-1E250723DBAC}"/>
                    </a:ext>
                  </a:extLst>
                </p:cNvPr>
                <p:cNvCxnSpPr>
                  <a:cxnSpLocks/>
                  <a:endCxn id="73" idx="1"/>
                </p:cNvCxnSpPr>
                <p:nvPr/>
              </p:nvCxnSpPr>
              <p:spPr>
                <a:xfrm>
                  <a:off x="3668313" y="3403033"/>
                  <a:ext cx="2192459" cy="1385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C0AC2CFB-5712-8878-DC78-D9CD06FF213E}"/>
                    </a:ext>
                  </a:extLst>
                </p:cNvPr>
                <p:cNvSpPr txBox="1"/>
                <p:nvPr/>
              </p:nvSpPr>
              <p:spPr>
                <a:xfrm>
                  <a:off x="5860772" y="3079868"/>
                  <a:ext cx="2088267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H" dirty="0"/>
                    <a:t>NMR Probe Head </a:t>
                  </a:r>
                </a:p>
                <a:p>
                  <a:r>
                    <a:rPr lang="en-CH" dirty="0"/>
                    <a:t>with sample </a:t>
                  </a:r>
                  <a:r>
                    <a:rPr lang="en-CH" dirty="0"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</a:rPr>
                    <a:t>5 mm </a:t>
                  </a:r>
                </a:p>
                <a:p>
                  <a:r>
                    <a:rPr lang="en-CH" dirty="0">
                      <a:effectLst/>
                      <a:latin typeface="Calibri" panose="020F0502020204030204" pitchFamily="34" charset="0"/>
                      <a:ea typeface="Times New Roman" panose="02020603050405020304" pitchFamily="18" charset="0"/>
                    </a:rPr>
                    <a:t>off-axis mapping</a:t>
                  </a:r>
                  <a:endParaRPr lang="en-CH" dirty="0"/>
                </a:p>
              </p:txBody>
            </p:sp>
          </p:grpSp>
        </p:grpSp>
      </p:grpSp>
      <p:sp>
        <p:nvSpPr>
          <p:cNvPr id="76" name="Content Placeholder 3">
            <a:extLst>
              <a:ext uri="{FF2B5EF4-FFF2-40B4-BE49-F238E27FC236}">
                <a16:creationId xmlns:a16="http://schemas.microsoft.com/office/drawing/2014/main" id="{53A233FE-8495-791B-091B-19361A1EB878}"/>
              </a:ext>
            </a:extLst>
          </p:cNvPr>
          <p:cNvSpPr txBox="1">
            <a:spLocks/>
          </p:cNvSpPr>
          <p:nvPr/>
        </p:nvSpPr>
        <p:spPr>
          <a:xfrm>
            <a:off x="1097280" y="1295400"/>
            <a:ext cx="2439128" cy="63051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800" dirty="0"/>
              <a:t>PWP 1426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5A45CDEE-664E-6480-46AD-841277B5F118}"/>
              </a:ext>
            </a:extLst>
          </p:cNvPr>
          <p:cNvGrpSpPr/>
          <p:nvPr/>
        </p:nvGrpSpPr>
        <p:grpSpPr>
          <a:xfrm>
            <a:off x="1184195" y="1800279"/>
            <a:ext cx="5544713" cy="4538112"/>
            <a:chOff x="1036320" y="1220904"/>
            <a:chExt cx="6209982" cy="5082606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63D1F7BD-E9AE-E515-AEB9-AE8B5ABF8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6320" y="1220904"/>
              <a:ext cx="3327309" cy="5082606"/>
            </a:xfrm>
            <a:prstGeom prst="rect">
              <a:avLst/>
            </a:prstGeom>
          </p:spPr>
        </p:pic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A4416503-B087-76B2-324E-DE9D19CBCDC5}"/>
                </a:ext>
              </a:extLst>
            </p:cNvPr>
            <p:cNvGrpSpPr/>
            <p:nvPr/>
          </p:nvGrpSpPr>
          <p:grpSpPr>
            <a:xfrm>
              <a:off x="3247457" y="2595172"/>
              <a:ext cx="3998845" cy="369332"/>
              <a:chOff x="3392599" y="2562146"/>
              <a:chExt cx="3998845" cy="36933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E6B50968-4806-E2A8-6225-EA60BFE104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2599" y="2746812"/>
                <a:ext cx="148675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7A5C2761-DF2F-A762-4767-31773B851F2B}"/>
                  </a:ext>
                </a:extLst>
              </p:cNvPr>
              <p:cNvSpPr txBox="1"/>
              <p:nvPr/>
            </p:nvSpPr>
            <p:spPr>
              <a:xfrm>
                <a:off x="4914660" y="2562146"/>
                <a:ext cx="24767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MFC9146 Probe-Array</a:t>
                </a:r>
              </a:p>
            </p:txBody>
          </p:sp>
        </p:grpSp>
      </p:grpSp>
      <p:sp>
        <p:nvSpPr>
          <p:cNvPr id="88" name="Content Placeholder 3">
            <a:extLst>
              <a:ext uri="{FF2B5EF4-FFF2-40B4-BE49-F238E27FC236}">
                <a16:creationId xmlns:a16="http://schemas.microsoft.com/office/drawing/2014/main" id="{2C16E4D3-CA7C-C307-5FFA-5DD209B73183}"/>
              </a:ext>
            </a:extLst>
          </p:cNvPr>
          <p:cNvSpPr txBox="1">
            <a:spLocks/>
          </p:cNvSpPr>
          <p:nvPr/>
        </p:nvSpPr>
        <p:spPr>
          <a:xfrm>
            <a:off x="1097280" y="1295400"/>
            <a:ext cx="3228150" cy="63051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800" dirty="0"/>
              <a:t>MFC9146</a:t>
            </a:r>
          </a:p>
        </p:txBody>
      </p:sp>
      <p:sp>
        <p:nvSpPr>
          <p:cNvPr id="89" name="Content Placeholder 3">
            <a:extLst>
              <a:ext uri="{FF2B5EF4-FFF2-40B4-BE49-F238E27FC236}">
                <a16:creationId xmlns:a16="http://schemas.microsoft.com/office/drawing/2014/main" id="{33B4D094-E854-380C-DE16-85F6ECF75705}"/>
              </a:ext>
            </a:extLst>
          </p:cNvPr>
          <p:cNvSpPr txBox="1">
            <a:spLocks/>
          </p:cNvSpPr>
          <p:nvPr/>
        </p:nvSpPr>
        <p:spPr>
          <a:xfrm>
            <a:off x="1097280" y="1295401"/>
            <a:ext cx="5875020" cy="2667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800" dirty="0"/>
              <a:t>Fields are measured from 38mT up to 30T</a:t>
            </a:r>
          </a:p>
          <a:p>
            <a:r>
              <a:rPr lang="en-CH" sz="1800" dirty="0"/>
              <a:t>The accuracy is &lt;5ppm </a:t>
            </a:r>
          </a:p>
          <a:p>
            <a:r>
              <a:rPr lang="en-CH" sz="1800" dirty="0"/>
              <a:t>High resolution down to 10ppb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9EC00BF-0436-7FF9-7499-6CC7E633A217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</a:t>
            </a:r>
            <a:r>
              <a:rPr lang="en-CH" dirty="0">
                <a:solidFill>
                  <a:schemeClr val="bg1"/>
                </a:solidFill>
              </a:rPr>
              <a:t>. </a:t>
            </a:r>
            <a:r>
              <a:rPr lang="fr-CH" dirty="0">
                <a:solidFill>
                  <a:schemeClr val="bg1"/>
                </a:solidFill>
              </a:rPr>
              <a:t>Magnetic Field Camera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2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11111E-6 L 0.14349 -0.1847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4" y="-923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47955 -0.01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71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5.55112E-17 L 0.53125 0.2909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3" y="1453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48841 0.3865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14" y="1932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06849 0.1615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4" y="807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0.05833 0.4064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2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76" grpId="0" build="p"/>
      <p:bldP spid="76" grpId="1" build="p"/>
      <p:bldP spid="88" grpId="0" build="p"/>
      <p:bldP spid="88" grpId="1" build="p"/>
      <p:bldP spid="89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MFC 8246: Angular Motor</a:t>
            </a:r>
          </a:p>
        </p:txBody>
      </p:sp>
      <p:pic>
        <p:nvPicPr>
          <p:cNvPr id="51" name="Picture 50" descr="A computer and a device on a table">
            <a:extLst>
              <a:ext uri="{FF2B5EF4-FFF2-40B4-BE49-F238E27FC236}">
                <a16:creationId xmlns:a16="http://schemas.microsoft.com/office/drawing/2014/main" id="{7B428583-1FD1-1F24-6DFF-6EB77F529CE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334" y="1623444"/>
            <a:ext cx="3651921" cy="4443168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74A7D130-7B2B-2FCA-2032-8F7B6B9690E5}"/>
              </a:ext>
            </a:extLst>
          </p:cNvPr>
          <p:cNvGrpSpPr/>
          <p:nvPr/>
        </p:nvGrpSpPr>
        <p:grpSpPr>
          <a:xfrm>
            <a:off x="1718444" y="1557337"/>
            <a:ext cx="2682106" cy="2238375"/>
            <a:chOff x="1718444" y="1557337"/>
            <a:chExt cx="2682106" cy="2238375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4CF606A7-7680-9BAF-1F5D-E6628D3BB626}"/>
                </a:ext>
              </a:extLst>
            </p:cNvPr>
            <p:cNvCxnSpPr>
              <a:cxnSpLocks/>
            </p:cNvCxnSpPr>
            <p:nvPr/>
          </p:nvCxnSpPr>
          <p:spPr>
            <a:xfrm>
              <a:off x="3990155" y="1557337"/>
              <a:ext cx="41039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85C345D-4605-7605-B5A6-CDD2792AE3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444" y="1557337"/>
              <a:ext cx="2289941" cy="223837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Content Placeholder 3">
            <a:extLst>
              <a:ext uri="{FF2B5EF4-FFF2-40B4-BE49-F238E27FC236}">
                <a16:creationId xmlns:a16="http://schemas.microsoft.com/office/drawing/2014/main" id="{1CCB7189-BBF4-6EBC-F16D-8C55357F9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9753" y="1262836"/>
            <a:ext cx="7612247" cy="5123893"/>
          </a:xfrm>
        </p:spPr>
        <p:txBody>
          <a:bodyPr>
            <a:normAutofit/>
          </a:bodyPr>
          <a:lstStyle/>
          <a:p>
            <a:r>
              <a:rPr lang="en-CH" sz="1600" dirty="0"/>
              <a:t>Motor for angular displacement:</a:t>
            </a:r>
          </a:p>
          <a:p>
            <a:pPr lvl="1"/>
            <a:r>
              <a:rPr lang="en-CH" sz="1600" dirty="0"/>
              <a:t>Non magnetic</a:t>
            </a:r>
          </a:p>
          <a:p>
            <a:pPr lvl="1"/>
            <a:r>
              <a:rPr lang="en-CH" sz="1600" dirty="0"/>
              <a:t>Has a travel range of 360°</a:t>
            </a:r>
          </a:p>
          <a:p>
            <a:pPr lvl="1"/>
            <a:r>
              <a:rPr lang="en-CH" sz="1600" dirty="0"/>
              <a:t>Resolution of 10μ°</a:t>
            </a:r>
          </a:p>
          <a:p>
            <a:pPr lvl="1"/>
            <a:r>
              <a:rPr lang="en-CH" sz="1600" dirty="0"/>
              <a:t>The motor can operate effectively in any orientation, whether it's positioned vertically, horizontally, or in any gravitational direction</a:t>
            </a:r>
          </a:p>
          <a:p>
            <a:r>
              <a:rPr lang="en-CH" sz="1600" dirty="0"/>
              <a:t>Two motors for vertical displacement</a:t>
            </a:r>
          </a:p>
          <a:p>
            <a:pPr lvl="1"/>
            <a:r>
              <a:rPr lang="en-CH" sz="1600" dirty="0"/>
              <a:t>Non-magnetic</a:t>
            </a:r>
          </a:p>
          <a:p>
            <a:pPr lvl="1"/>
            <a:r>
              <a:rPr lang="en-CH" sz="1600" dirty="0"/>
              <a:t>74.5mm travel length</a:t>
            </a:r>
          </a:p>
          <a:p>
            <a:pPr lvl="1"/>
            <a:r>
              <a:rPr lang="en-CH" sz="1600" dirty="0"/>
              <a:t>4.5 </a:t>
            </a:r>
            <a:r>
              <a:rPr lang="en-CH" sz="1600" dirty="0" err="1"/>
              <a:t>μm</a:t>
            </a:r>
            <a:r>
              <a:rPr lang="en-CH" sz="1600" dirty="0"/>
              <a:t> step length</a:t>
            </a:r>
          </a:p>
          <a:p>
            <a:pPr marL="463550" lvl="1" indent="0">
              <a:buNone/>
            </a:pPr>
            <a:endParaRPr lang="en-CH" sz="16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4FC605A-3715-C86D-6765-521D90AA38F4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</a:t>
            </a:r>
            <a:r>
              <a:rPr lang="en-CH" dirty="0">
                <a:solidFill>
                  <a:schemeClr val="bg1"/>
                </a:solidFill>
              </a:rPr>
              <a:t>. </a:t>
            </a:r>
            <a:r>
              <a:rPr lang="fr-CH" dirty="0">
                <a:solidFill>
                  <a:schemeClr val="bg1"/>
                </a:solidFill>
              </a:rPr>
              <a:t>Magnetic Field Camera</a:t>
            </a:r>
            <a:endParaRPr lang="en-CH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581BE96-D783-7AC5-4B68-B3B61B8195D0}"/>
              </a:ext>
            </a:extLst>
          </p:cNvPr>
          <p:cNvGrpSpPr/>
          <p:nvPr/>
        </p:nvGrpSpPr>
        <p:grpSpPr>
          <a:xfrm>
            <a:off x="2474202" y="3880861"/>
            <a:ext cx="1937365" cy="361667"/>
            <a:chOff x="1718444" y="3795712"/>
            <a:chExt cx="1937365" cy="212789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CC39CBD-758F-1050-A98B-72CDDA2C0785}"/>
                </a:ext>
              </a:extLst>
            </p:cNvPr>
            <p:cNvCxnSpPr>
              <a:cxnSpLocks/>
            </p:cNvCxnSpPr>
            <p:nvPr/>
          </p:nvCxnSpPr>
          <p:spPr>
            <a:xfrm>
              <a:off x="3245414" y="4008501"/>
              <a:ext cx="41039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1B30424-C046-D46C-EB3A-DF2731179368}"/>
                </a:ext>
              </a:extLst>
            </p:cNvPr>
            <p:cNvCxnSpPr>
              <a:cxnSpLocks/>
            </p:cNvCxnSpPr>
            <p:nvPr/>
          </p:nvCxnSpPr>
          <p:spPr>
            <a:xfrm>
              <a:off x="1718444" y="3795712"/>
              <a:ext cx="1534183" cy="21278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FDD0F1-31D0-47B2-B4AA-F8628C76E4E0}"/>
              </a:ext>
            </a:extLst>
          </p:cNvPr>
          <p:cNvCxnSpPr>
            <a:cxnSpLocks/>
          </p:cNvCxnSpPr>
          <p:nvPr/>
        </p:nvCxnSpPr>
        <p:spPr>
          <a:xfrm>
            <a:off x="1645920" y="3352800"/>
            <a:ext cx="2362465" cy="8897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98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MFC 8246: Summarize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A885D4-505C-9BE2-B5C5-9D466F60B817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</a:t>
            </a:r>
            <a:r>
              <a:rPr lang="en-CH" dirty="0">
                <a:solidFill>
                  <a:schemeClr val="bg1"/>
                </a:solidFill>
              </a:rPr>
              <a:t>. </a:t>
            </a:r>
            <a:r>
              <a:rPr lang="fr-CH" dirty="0">
                <a:solidFill>
                  <a:schemeClr val="bg1"/>
                </a:solidFill>
              </a:rPr>
              <a:t>Magnetic Field Camera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A7920FD-1781-9D31-50C1-E67E3B689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1587640"/>
            <a:ext cx="4937760" cy="4281453"/>
          </a:xfrm>
        </p:spPr>
        <p:txBody>
          <a:bodyPr>
            <a:normAutofit/>
          </a:bodyPr>
          <a:lstStyle/>
          <a:p>
            <a:r>
              <a:rPr lang="en-CH" sz="1800" dirty="0"/>
              <a:t>Pulsed wave NMR magnetometer</a:t>
            </a:r>
          </a:p>
          <a:p>
            <a:r>
              <a:rPr lang="en-CH" sz="1800" dirty="0"/>
              <a:t>Design to map small bore such as spectrometers, or small-bore MRI</a:t>
            </a:r>
          </a:p>
          <a:p>
            <a:r>
              <a:rPr lang="en-CH" sz="1800" dirty="0"/>
              <a:t>Motorization</a:t>
            </a:r>
          </a:p>
          <a:p>
            <a:pPr lvl="1"/>
            <a:r>
              <a:rPr lang="en-CH" dirty="0"/>
              <a:t>accurate probe positioning</a:t>
            </a:r>
          </a:p>
          <a:p>
            <a:pPr lvl="1"/>
            <a:r>
              <a:rPr lang="en-CH" dirty="0"/>
              <a:t>performs the mapping without user operation</a:t>
            </a:r>
          </a:p>
          <a:p>
            <a:r>
              <a:rPr lang="en-CH" sz="1800" dirty="0"/>
              <a:t>Successfully assessed at 6T, 9T, 11T and 14T.</a:t>
            </a:r>
          </a:p>
          <a:p>
            <a:endParaRPr lang="en-CH" sz="18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F57120-842D-0310-E042-ACF801D694D6}"/>
              </a:ext>
            </a:extLst>
          </p:cNvPr>
          <p:cNvGrpSpPr/>
          <p:nvPr/>
        </p:nvGrpSpPr>
        <p:grpSpPr>
          <a:xfrm>
            <a:off x="6325933" y="1449450"/>
            <a:ext cx="5652709" cy="4419643"/>
            <a:chOff x="6325933" y="1449450"/>
            <a:chExt cx="5652709" cy="4419643"/>
          </a:xfrm>
        </p:grpSpPr>
        <p:pic>
          <p:nvPicPr>
            <p:cNvPr id="21" name="Picture 2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2986C3F-39AE-2557-E5F6-0AEAEAF0A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5933" y="1449450"/>
              <a:ext cx="5652709" cy="4419643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2145827-2698-8EF4-6FCE-E036CF378035}"/>
                </a:ext>
              </a:extLst>
            </p:cNvPr>
            <p:cNvSpPr/>
            <p:nvPr/>
          </p:nvSpPr>
          <p:spPr>
            <a:xfrm>
              <a:off x="9051131" y="4805363"/>
              <a:ext cx="2896554" cy="9167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pic>
          <p:nvPicPr>
            <p:cNvPr id="19" name="Picture 1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FC88044-19D4-CFBD-3CAA-10EFF8072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"/>
            <a:stretch/>
          </p:blipFill>
          <p:spPr>
            <a:xfrm>
              <a:off x="9082088" y="4848005"/>
              <a:ext cx="2896554" cy="10210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26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12">
            <a:extLst>
              <a:ext uri="{FF2B5EF4-FFF2-40B4-BE49-F238E27FC236}">
                <a16:creationId xmlns:a16="http://schemas.microsoft.com/office/drawing/2014/main" id="{5A06B027-E722-C8F9-9F96-6D0D535CD0EF}"/>
              </a:ext>
            </a:extLst>
          </p:cNvPr>
          <p:cNvSpPr txBox="1">
            <a:spLocks/>
          </p:cNvSpPr>
          <p:nvPr/>
        </p:nvSpPr>
        <p:spPr>
          <a:xfrm>
            <a:off x="662362" y="1260939"/>
            <a:ext cx="5894384" cy="232436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dirty="0"/>
              <a:t>Founded in 1985 in Geneva - from CERN to MRI</a:t>
            </a:r>
          </a:p>
          <a:p>
            <a:r>
              <a:rPr lang="en-CH" sz="1600" dirty="0"/>
              <a:t>Global market leader for high precision magnetometers</a:t>
            </a:r>
          </a:p>
          <a:p>
            <a:r>
              <a:rPr lang="en-CH" sz="1600" dirty="0"/>
              <a:t>Provide equipment to medical imaging, research laboratories, and industrial manufacturing</a:t>
            </a:r>
          </a:p>
          <a:p>
            <a:endParaRPr lang="en-CH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Metrolab Technology at a Glance</a:t>
            </a:r>
          </a:p>
        </p:txBody>
      </p:sp>
      <p:sp>
        <p:nvSpPr>
          <p:cNvPr id="8" name="Espace réservé du contenu 17">
            <a:extLst>
              <a:ext uri="{FF2B5EF4-FFF2-40B4-BE49-F238E27FC236}">
                <a16:creationId xmlns:a16="http://schemas.microsoft.com/office/drawing/2014/main" id="{8C736665-42C6-3838-FABC-75C5778ED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45125" y="3854385"/>
            <a:ext cx="6770094" cy="2541677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CH" sz="1600" dirty="0">
                <a:latin typeface="Segoe UI"/>
                <a:cs typeface="Segoe UI"/>
              </a:rPr>
              <a:t>High precision magnetic field measurement instruments</a:t>
            </a:r>
          </a:p>
          <a:p>
            <a:pPr lvl="1"/>
            <a:r>
              <a:rPr lang="en-CH" sz="1600" dirty="0">
                <a:latin typeface="Segoe UI"/>
                <a:cs typeface="Segoe UI"/>
              </a:rPr>
              <a:t>NMR </a:t>
            </a:r>
            <a:r>
              <a:rPr lang="fr-CH" sz="1600" dirty="0">
                <a:latin typeface="Segoe UI"/>
                <a:cs typeface="Segoe UI"/>
              </a:rPr>
              <a:t>Teslameter</a:t>
            </a:r>
            <a:r>
              <a:rPr lang="en-CH" sz="1600" dirty="0">
                <a:latin typeface="Segoe UI"/>
                <a:cs typeface="Segoe UI"/>
              </a:rPr>
              <a:t> &amp; Camera</a:t>
            </a:r>
          </a:p>
          <a:p>
            <a:pPr lvl="1"/>
            <a:r>
              <a:rPr lang="en-CH" sz="1600" dirty="0">
                <a:latin typeface="Segoe UI"/>
                <a:cs typeface="Segoe UI"/>
              </a:rPr>
              <a:t>3D Hall Magnetometer</a:t>
            </a:r>
          </a:p>
          <a:p>
            <a:pPr lvl="1"/>
            <a:r>
              <a:rPr lang="en-CH" sz="1600" dirty="0">
                <a:latin typeface="Segoe UI"/>
                <a:cs typeface="Segoe UI"/>
              </a:rPr>
              <a:t>Fluxmeter (Digital Integrator)</a:t>
            </a:r>
          </a:p>
          <a:p>
            <a:r>
              <a:rPr lang="en-CH" sz="1600" dirty="0">
                <a:latin typeface="Segoe UI"/>
                <a:cs typeface="Segoe UI"/>
              </a:rPr>
              <a:t>ISO 17025 accreditation for NMR</a:t>
            </a:r>
          </a:p>
        </p:txBody>
      </p:sp>
      <p:pic>
        <p:nvPicPr>
          <p:cNvPr id="10" name="Image 2" descr="Une image contenant symbole, logo, Police, texte&#10;&#10;Description générée automatiquement">
            <a:extLst>
              <a:ext uri="{FF2B5EF4-FFF2-40B4-BE49-F238E27FC236}">
                <a16:creationId xmlns:a16="http://schemas.microsoft.com/office/drawing/2014/main" id="{7CF2D319-F2DE-81A6-DFBB-EE53CBE0F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8104" y="5004440"/>
            <a:ext cx="1077050" cy="1080000"/>
          </a:xfrm>
          <a:prstGeom prst="rect">
            <a:avLst/>
          </a:prstGeom>
        </p:spPr>
      </p:pic>
      <p:pic>
        <p:nvPicPr>
          <p:cNvPr id="15" name="Picture 14" descr="A computer and a device on a table&#10;&#10;Description automatically generated">
            <a:extLst>
              <a:ext uri="{FF2B5EF4-FFF2-40B4-BE49-F238E27FC236}">
                <a16:creationId xmlns:a16="http://schemas.microsoft.com/office/drawing/2014/main" id="{1120B9FC-9962-D81A-8B1B-E016DA3B07A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15" y="3429000"/>
            <a:ext cx="4326210" cy="2821067"/>
          </a:xfrm>
          <a:prstGeom prst="rect">
            <a:avLst/>
          </a:prstGeom>
        </p:spPr>
      </p:pic>
      <p:pic>
        <p:nvPicPr>
          <p:cNvPr id="17" name="Picture 16" descr="A metal piece in a machine&#10;&#10;Description automatically generated with medium confidence">
            <a:extLst>
              <a:ext uri="{FF2B5EF4-FFF2-40B4-BE49-F238E27FC236}">
                <a16:creationId xmlns:a16="http://schemas.microsoft.com/office/drawing/2014/main" id="{C0199C67-3A50-93C7-BD97-41B6BD9604B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6746" y="1341426"/>
            <a:ext cx="5219511" cy="23472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7411B5A-2341-CEC0-7348-A1AF44C96901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1. About us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54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B5892D30-C6E0-18A1-5161-AD3515D354E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1904" y="3693540"/>
            <a:ext cx="5256342" cy="25958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28D23B6-D3CD-68C6-40DE-14A67C00B1F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0486" y="1007992"/>
            <a:ext cx="5581514" cy="25881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Outlook</a:t>
            </a:r>
            <a:endParaRPr lang="en-CH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A7920FD-1781-9D31-50C1-E67E3B689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555" y="1587640"/>
            <a:ext cx="5423485" cy="4281453"/>
          </a:xfrm>
        </p:spPr>
        <p:txBody>
          <a:bodyPr>
            <a:normAutofit/>
          </a:bodyPr>
          <a:lstStyle/>
          <a:p>
            <a:r>
              <a:rPr lang="fr-CH" sz="1800" dirty="0"/>
              <a:t>NMR simulation software:</a:t>
            </a:r>
          </a:p>
          <a:p>
            <a:pPr lvl="1"/>
            <a:r>
              <a:rPr lang="en-US" sz="1600" dirty="0"/>
              <a:t>Depending on the customers' magnetic field, we simulate the NMR signal that our probes will obtain</a:t>
            </a:r>
            <a:endParaRPr lang="en-CH" sz="1600" dirty="0"/>
          </a:p>
          <a:p>
            <a:endParaRPr lang="en-CH" sz="18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B2C27C3-3C26-246C-8443-273E0CD9CB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25" y="3672993"/>
            <a:ext cx="5423485" cy="270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36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green circuit board with many small chips">
            <a:extLst>
              <a:ext uri="{FF2B5EF4-FFF2-40B4-BE49-F238E27FC236}">
                <a16:creationId xmlns:a16="http://schemas.microsoft.com/office/drawing/2014/main" id="{CB9BDDD8-29DF-390D-797D-CB75330D07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1999" cy="67564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6E65A41-3E11-26E6-8EB2-AD0CF22DD9C3}"/>
              </a:ext>
            </a:extLst>
          </p:cNvPr>
          <p:cNvGrpSpPr/>
          <p:nvPr/>
        </p:nvGrpSpPr>
        <p:grpSpPr>
          <a:xfrm>
            <a:off x="0" y="0"/>
            <a:ext cx="12230100" cy="6870700"/>
            <a:chOff x="0" y="0"/>
            <a:chExt cx="12230100" cy="68707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8E72372-4F58-8C5C-DB48-DAD5A8DFF5F5}"/>
                </a:ext>
              </a:extLst>
            </p:cNvPr>
            <p:cNvSpPr/>
            <p:nvPr/>
          </p:nvSpPr>
          <p:spPr>
            <a:xfrm>
              <a:off x="0" y="0"/>
              <a:ext cx="15875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CD9C5B4-0136-2EFF-5AF6-CFD6F791E210}"/>
                </a:ext>
              </a:extLst>
            </p:cNvPr>
            <p:cNvSpPr/>
            <p:nvPr/>
          </p:nvSpPr>
          <p:spPr>
            <a:xfrm>
              <a:off x="304800" y="0"/>
              <a:ext cx="11925300" cy="6870700"/>
            </a:xfrm>
            <a:custGeom>
              <a:avLst/>
              <a:gdLst>
                <a:gd name="connsiteX0" fmla="*/ 0 w 12191999"/>
                <a:gd name="connsiteY0" fmla="*/ 0 h 7454900"/>
                <a:gd name="connsiteX1" fmla="*/ 393700 w 12191999"/>
                <a:gd name="connsiteY1" fmla="*/ 0 h 7454900"/>
                <a:gd name="connsiteX2" fmla="*/ 3896320 w 12191999"/>
                <a:gd name="connsiteY2" fmla="*/ 0 h 7454900"/>
                <a:gd name="connsiteX3" fmla="*/ 3896320 w 12191999"/>
                <a:gd name="connsiteY3" fmla="*/ 1704963 h 7454900"/>
                <a:gd name="connsiteX4" fmla="*/ 4836497 w 12191999"/>
                <a:gd name="connsiteY4" fmla="*/ 2761074 h 7454900"/>
                <a:gd name="connsiteX5" fmla="*/ 5776675 w 12191999"/>
                <a:gd name="connsiteY5" fmla="*/ 1704963 h 7454900"/>
                <a:gd name="connsiteX6" fmla="*/ 5776675 w 12191999"/>
                <a:gd name="connsiteY6" fmla="*/ 0 h 7454900"/>
                <a:gd name="connsiteX7" fmla="*/ 5948733 w 12191999"/>
                <a:gd name="connsiteY7" fmla="*/ 0 h 7454900"/>
                <a:gd name="connsiteX8" fmla="*/ 5948733 w 12191999"/>
                <a:gd name="connsiteY8" fmla="*/ 3665326 h 7454900"/>
                <a:gd name="connsiteX9" fmla="*/ 6888909 w 12191999"/>
                <a:gd name="connsiteY9" fmla="*/ 4721437 h 7454900"/>
                <a:gd name="connsiteX10" fmla="*/ 7829086 w 12191999"/>
                <a:gd name="connsiteY10" fmla="*/ 3665326 h 7454900"/>
                <a:gd name="connsiteX11" fmla="*/ 7829086 w 12191999"/>
                <a:gd name="connsiteY11" fmla="*/ 0 h 7454900"/>
                <a:gd name="connsiteX12" fmla="*/ 8001145 w 12191999"/>
                <a:gd name="connsiteY12" fmla="*/ 0 h 7454900"/>
                <a:gd name="connsiteX13" fmla="*/ 8001145 w 12191999"/>
                <a:gd name="connsiteY13" fmla="*/ 4935420 h 7454900"/>
                <a:gd name="connsiteX14" fmla="*/ 8941322 w 12191999"/>
                <a:gd name="connsiteY14" fmla="*/ 5991531 h 7454900"/>
                <a:gd name="connsiteX15" fmla="*/ 9881499 w 12191999"/>
                <a:gd name="connsiteY15" fmla="*/ 4935420 h 7454900"/>
                <a:gd name="connsiteX16" fmla="*/ 9881499 w 12191999"/>
                <a:gd name="connsiteY16" fmla="*/ 0 h 7454900"/>
                <a:gd name="connsiteX17" fmla="*/ 10053557 w 12191999"/>
                <a:gd name="connsiteY17" fmla="*/ 0 h 7454900"/>
                <a:gd name="connsiteX18" fmla="*/ 10053557 w 12191999"/>
                <a:gd name="connsiteY18" fmla="*/ 3665326 h 7454900"/>
                <a:gd name="connsiteX19" fmla="*/ 10993734 w 12191999"/>
                <a:gd name="connsiteY19" fmla="*/ 4721437 h 7454900"/>
                <a:gd name="connsiteX20" fmla="*/ 11933911 w 12191999"/>
                <a:gd name="connsiteY20" fmla="*/ 3665326 h 7454900"/>
                <a:gd name="connsiteX21" fmla="*/ 11933911 w 12191999"/>
                <a:gd name="connsiteY21" fmla="*/ 0 h 7454900"/>
                <a:gd name="connsiteX22" fmla="*/ 12191999 w 12191999"/>
                <a:gd name="connsiteY22" fmla="*/ 0 h 7454900"/>
                <a:gd name="connsiteX23" fmla="*/ 12191999 w 12191999"/>
                <a:gd name="connsiteY23" fmla="*/ 7454900 h 7454900"/>
                <a:gd name="connsiteX24" fmla="*/ 393700 w 12191999"/>
                <a:gd name="connsiteY24" fmla="*/ 7454900 h 7454900"/>
                <a:gd name="connsiteX25" fmla="*/ 393700 w 12191999"/>
                <a:gd name="connsiteY25" fmla="*/ 6858000 h 7454900"/>
                <a:gd name="connsiteX26" fmla="*/ 0 w 12191999"/>
                <a:gd name="connsiteY26" fmla="*/ 6858000 h 7454900"/>
                <a:gd name="connsiteX0" fmla="*/ 0 w 12191999"/>
                <a:gd name="connsiteY0" fmla="*/ 0 h 7454900"/>
                <a:gd name="connsiteX1" fmla="*/ 393700 w 12191999"/>
                <a:gd name="connsiteY1" fmla="*/ 0 h 7454900"/>
                <a:gd name="connsiteX2" fmla="*/ 3896320 w 12191999"/>
                <a:gd name="connsiteY2" fmla="*/ 0 h 7454900"/>
                <a:gd name="connsiteX3" fmla="*/ 3896320 w 12191999"/>
                <a:gd name="connsiteY3" fmla="*/ 1704963 h 7454900"/>
                <a:gd name="connsiteX4" fmla="*/ 4836497 w 12191999"/>
                <a:gd name="connsiteY4" fmla="*/ 2761074 h 7454900"/>
                <a:gd name="connsiteX5" fmla="*/ 5776675 w 12191999"/>
                <a:gd name="connsiteY5" fmla="*/ 1704963 h 7454900"/>
                <a:gd name="connsiteX6" fmla="*/ 5776675 w 12191999"/>
                <a:gd name="connsiteY6" fmla="*/ 0 h 7454900"/>
                <a:gd name="connsiteX7" fmla="*/ 5948733 w 12191999"/>
                <a:gd name="connsiteY7" fmla="*/ 0 h 7454900"/>
                <a:gd name="connsiteX8" fmla="*/ 5948733 w 12191999"/>
                <a:gd name="connsiteY8" fmla="*/ 3665326 h 7454900"/>
                <a:gd name="connsiteX9" fmla="*/ 6888909 w 12191999"/>
                <a:gd name="connsiteY9" fmla="*/ 4721437 h 7454900"/>
                <a:gd name="connsiteX10" fmla="*/ 7829086 w 12191999"/>
                <a:gd name="connsiteY10" fmla="*/ 3665326 h 7454900"/>
                <a:gd name="connsiteX11" fmla="*/ 7829086 w 12191999"/>
                <a:gd name="connsiteY11" fmla="*/ 0 h 7454900"/>
                <a:gd name="connsiteX12" fmla="*/ 8001145 w 12191999"/>
                <a:gd name="connsiteY12" fmla="*/ 0 h 7454900"/>
                <a:gd name="connsiteX13" fmla="*/ 8001145 w 12191999"/>
                <a:gd name="connsiteY13" fmla="*/ 4935420 h 7454900"/>
                <a:gd name="connsiteX14" fmla="*/ 8941322 w 12191999"/>
                <a:gd name="connsiteY14" fmla="*/ 5991531 h 7454900"/>
                <a:gd name="connsiteX15" fmla="*/ 9881499 w 12191999"/>
                <a:gd name="connsiteY15" fmla="*/ 4935420 h 7454900"/>
                <a:gd name="connsiteX16" fmla="*/ 9881499 w 12191999"/>
                <a:gd name="connsiteY16" fmla="*/ 0 h 7454900"/>
                <a:gd name="connsiteX17" fmla="*/ 10053557 w 12191999"/>
                <a:gd name="connsiteY17" fmla="*/ 0 h 7454900"/>
                <a:gd name="connsiteX18" fmla="*/ 10053557 w 12191999"/>
                <a:gd name="connsiteY18" fmla="*/ 3665326 h 7454900"/>
                <a:gd name="connsiteX19" fmla="*/ 10993734 w 12191999"/>
                <a:gd name="connsiteY19" fmla="*/ 4721437 h 7454900"/>
                <a:gd name="connsiteX20" fmla="*/ 11933911 w 12191999"/>
                <a:gd name="connsiteY20" fmla="*/ 3665326 h 7454900"/>
                <a:gd name="connsiteX21" fmla="*/ 11933911 w 12191999"/>
                <a:gd name="connsiteY21" fmla="*/ 0 h 7454900"/>
                <a:gd name="connsiteX22" fmla="*/ 12191999 w 12191999"/>
                <a:gd name="connsiteY22" fmla="*/ 0 h 7454900"/>
                <a:gd name="connsiteX23" fmla="*/ 12191999 w 12191999"/>
                <a:gd name="connsiteY23" fmla="*/ 7454900 h 7454900"/>
                <a:gd name="connsiteX24" fmla="*/ 419100 w 12191999"/>
                <a:gd name="connsiteY24" fmla="*/ 6858000 h 7454900"/>
                <a:gd name="connsiteX25" fmla="*/ 393700 w 12191999"/>
                <a:gd name="connsiteY25" fmla="*/ 6858000 h 7454900"/>
                <a:gd name="connsiteX26" fmla="*/ 0 w 12191999"/>
                <a:gd name="connsiteY26" fmla="*/ 6858000 h 7454900"/>
                <a:gd name="connsiteX27" fmla="*/ 0 w 12191999"/>
                <a:gd name="connsiteY27" fmla="*/ 0 h 7454900"/>
                <a:gd name="connsiteX0" fmla="*/ 0 w 12191999"/>
                <a:gd name="connsiteY0" fmla="*/ 0 h 6858000"/>
                <a:gd name="connsiteX1" fmla="*/ 393700 w 12191999"/>
                <a:gd name="connsiteY1" fmla="*/ 0 h 6858000"/>
                <a:gd name="connsiteX2" fmla="*/ 3896320 w 12191999"/>
                <a:gd name="connsiteY2" fmla="*/ 0 h 6858000"/>
                <a:gd name="connsiteX3" fmla="*/ 3896320 w 12191999"/>
                <a:gd name="connsiteY3" fmla="*/ 1704963 h 6858000"/>
                <a:gd name="connsiteX4" fmla="*/ 4836497 w 12191999"/>
                <a:gd name="connsiteY4" fmla="*/ 2761074 h 6858000"/>
                <a:gd name="connsiteX5" fmla="*/ 5776675 w 12191999"/>
                <a:gd name="connsiteY5" fmla="*/ 1704963 h 6858000"/>
                <a:gd name="connsiteX6" fmla="*/ 5776675 w 12191999"/>
                <a:gd name="connsiteY6" fmla="*/ 0 h 6858000"/>
                <a:gd name="connsiteX7" fmla="*/ 5948733 w 12191999"/>
                <a:gd name="connsiteY7" fmla="*/ 0 h 6858000"/>
                <a:gd name="connsiteX8" fmla="*/ 5948733 w 12191999"/>
                <a:gd name="connsiteY8" fmla="*/ 3665326 h 6858000"/>
                <a:gd name="connsiteX9" fmla="*/ 6888909 w 12191999"/>
                <a:gd name="connsiteY9" fmla="*/ 4721437 h 6858000"/>
                <a:gd name="connsiteX10" fmla="*/ 7829086 w 12191999"/>
                <a:gd name="connsiteY10" fmla="*/ 3665326 h 6858000"/>
                <a:gd name="connsiteX11" fmla="*/ 7829086 w 12191999"/>
                <a:gd name="connsiteY11" fmla="*/ 0 h 6858000"/>
                <a:gd name="connsiteX12" fmla="*/ 8001145 w 12191999"/>
                <a:gd name="connsiteY12" fmla="*/ 0 h 6858000"/>
                <a:gd name="connsiteX13" fmla="*/ 8001145 w 12191999"/>
                <a:gd name="connsiteY13" fmla="*/ 4935420 h 6858000"/>
                <a:gd name="connsiteX14" fmla="*/ 8941322 w 12191999"/>
                <a:gd name="connsiteY14" fmla="*/ 5991531 h 6858000"/>
                <a:gd name="connsiteX15" fmla="*/ 9881499 w 12191999"/>
                <a:gd name="connsiteY15" fmla="*/ 4935420 h 6858000"/>
                <a:gd name="connsiteX16" fmla="*/ 9881499 w 12191999"/>
                <a:gd name="connsiteY16" fmla="*/ 0 h 6858000"/>
                <a:gd name="connsiteX17" fmla="*/ 10053557 w 12191999"/>
                <a:gd name="connsiteY17" fmla="*/ 0 h 6858000"/>
                <a:gd name="connsiteX18" fmla="*/ 10053557 w 12191999"/>
                <a:gd name="connsiteY18" fmla="*/ 3665326 h 6858000"/>
                <a:gd name="connsiteX19" fmla="*/ 10993734 w 12191999"/>
                <a:gd name="connsiteY19" fmla="*/ 4721437 h 6858000"/>
                <a:gd name="connsiteX20" fmla="*/ 11933911 w 12191999"/>
                <a:gd name="connsiteY20" fmla="*/ 3665326 h 6858000"/>
                <a:gd name="connsiteX21" fmla="*/ 11933911 w 12191999"/>
                <a:gd name="connsiteY21" fmla="*/ 0 h 6858000"/>
                <a:gd name="connsiteX22" fmla="*/ 12191999 w 12191999"/>
                <a:gd name="connsiteY22" fmla="*/ 0 h 6858000"/>
                <a:gd name="connsiteX23" fmla="*/ 12039599 w 12191999"/>
                <a:gd name="connsiteY23" fmla="*/ 6692900 h 6858000"/>
                <a:gd name="connsiteX24" fmla="*/ 419100 w 12191999"/>
                <a:gd name="connsiteY24" fmla="*/ 6858000 h 6858000"/>
                <a:gd name="connsiteX25" fmla="*/ 393700 w 12191999"/>
                <a:gd name="connsiteY25" fmla="*/ 6858000 h 6858000"/>
                <a:gd name="connsiteX26" fmla="*/ 0 w 12191999"/>
                <a:gd name="connsiteY26" fmla="*/ 6858000 h 6858000"/>
                <a:gd name="connsiteX27" fmla="*/ 0 w 12191999"/>
                <a:gd name="connsiteY27" fmla="*/ 0 h 6858000"/>
                <a:gd name="connsiteX0" fmla="*/ 0 w 12230099"/>
                <a:gd name="connsiteY0" fmla="*/ 0 h 6870700"/>
                <a:gd name="connsiteX1" fmla="*/ 393700 w 12230099"/>
                <a:gd name="connsiteY1" fmla="*/ 0 h 6870700"/>
                <a:gd name="connsiteX2" fmla="*/ 3896320 w 12230099"/>
                <a:gd name="connsiteY2" fmla="*/ 0 h 6870700"/>
                <a:gd name="connsiteX3" fmla="*/ 3896320 w 12230099"/>
                <a:gd name="connsiteY3" fmla="*/ 1704963 h 6870700"/>
                <a:gd name="connsiteX4" fmla="*/ 4836497 w 12230099"/>
                <a:gd name="connsiteY4" fmla="*/ 2761074 h 6870700"/>
                <a:gd name="connsiteX5" fmla="*/ 5776675 w 12230099"/>
                <a:gd name="connsiteY5" fmla="*/ 1704963 h 6870700"/>
                <a:gd name="connsiteX6" fmla="*/ 5776675 w 12230099"/>
                <a:gd name="connsiteY6" fmla="*/ 0 h 6870700"/>
                <a:gd name="connsiteX7" fmla="*/ 5948733 w 12230099"/>
                <a:gd name="connsiteY7" fmla="*/ 0 h 6870700"/>
                <a:gd name="connsiteX8" fmla="*/ 5948733 w 12230099"/>
                <a:gd name="connsiteY8" fmla="*/ 3665326 h 6870700"/>
                <a:gd name="connsiteX9" fmla="*/ 6888909 w 12230099"/>
                <a:gd name="connsiteY9" fmla="*/ 4721437 h 6870700"/>
                <a:gd name="connsiteX10" fmla="*/ 7829086 w 12230099"/>
                <a:gd name="connsiteY10" fmla="*/ 3665326 h 6870700"/>
                <a:gd name="connsiteX11" fmla="*/ 7829086 w 12230099"/>
                <a:gd name="connsiteY11" fmla="*/ 0 h 6870700"/>
                <a:gd name="connsiteX12" fmla="*/ 8001145 w 12230099"/>
                <a:gd name="connsiteY12" fmla="*/ 0 h 6870700"/>
                <a:gd name="connsiteX13" fmla="*/ 8001145 w 12230099"/>
                <a:gd name="connsiteY13" fmla="*/ 4935420 h 6870700"/>
                <a:gd name="connsiteX14" fmla="*/ 8941322 w 12230099"/>
                <a:gd name="connsiteY14" fmla="*/ 5991531 h 6870700"/>
                <a:gd name="connsiteX15" fmla="*/ 9881499 w 12230099"/>
                <a:gd name="connsiteY15" fmla="*/ 4935420 h 6870700"/>
                <a:gd name="connsiteX16" fmla="*/ 9881499 w 12230099"/>
                <a:gd name="connsiteY16" fmla="*/ 0 h 6870700"/>
                <a:gd name="connsiteX17" fmla="*/ 10053557 w 12230099"/>
                <a:gd name="connsiteY17" fmla="*/ 0 h 6870700"/>
                <a:gd name="connsiteX18" fmla="*/ 10053557 w 12230099"/>
                <a:gd name="connsiteY18" fmla="*/ 3665326 h 6870700"/>
                <a:gd name="connsiteX19" fmla="*/ 10993734 w 12230099"/>
                <a:gd name="connsiteY19" fmla="*/ 4721437 h 6870700"/>
                <a:gd name="connsiteX20" fmla="*/ 11933911 w 12230099"/>
                <a:gd name="connsiteY20" fmla="*/ 3665326 h 6870700"/>
                <a:gd name="connsiteX21" fmla="*/ 11933911 w 12230099"/>
                <a:gd name="connsiteY21" fmla="*/ 0 h 6870700"/>
                <a:gd name="connsiteX22" fmla="*/ 12191999 w 12230099"/>
                <a:gd name="connsiteY22" fmla="*/ 0 h 6870700"/>
                <a:gd name="connsiteX23" fmla="*/ 12230099 w 12230099"/>
                <a:gd name="connsiteY23" fmla="*/ 6870700 h 6870700"/>
                <a:gd name="connsiteX24" fmla="*/ 419100 w 12230099"/>
                <a:gd name="connsiteY24" fmla="*/ 6858000 h 6870700"/>
                <a:gd name="connsiteX25" fmla="*/ 393700 w 12230099"/>
                <a:gd name="connsiteY25" fmla="*/ 6858000 h 6870700"/>
                <a:gd name="connsiteX26" fmla="*/ 0 w 12230099"/>
                <a:gd name="connsiteY26" fmla="*/ 6858000 h 6870700"/>
                <a:gd name="connsiteX27" fmla="*/ 0 w 12230099"/>
                <a:gd name="connsiteY27" fmla="*/ 0 h 6870700"/>
                <a:gd name="connsiteX0" fmla="*/ 0 w 12230099"/>
                <a:gd name="connsiteY0" fmla="*/ 0 h 6870700"/>
                <a:gd name="connsiteX1" fmla="*/ 393700 w 12230099"/>
                <a:gd name="connsiteY1" fmla="*/ 0 h 6870700"/>
                <a:gd name="connsiteX2" fmla="*/ 3896320 w 12230099"/>
                <a:gd name="connsiteY2" fmla="*/ 0 h 6870700"/>
                <a:gd name="connsiteX3" fmla="*/ 3896320 w 12230099"/>
                <a:gd name="connsiteY3" fmla="*/ 1704963 h 6870700"/>
                <a:gd name="connsiteX4" fmla="*/ 4836497 w 12230099"/>
                <a:gd name="connsiteY4" fmla="*/ 2761074 h 6870700"/>
                <a:gd name="connsiteX5" fmla="*/ 5776675 w 12230099"/>
                <a:gd name="connsiteY5" fmla="*/ 1704963 h 6870700"/>
                <a:gd name="connsiteX6" fmla="*/ 5776675 w 12230099"/>
                <a:gd name="connsiteY6" fmla="*/ 0 h 6870700"/>
                <a:gd name="connsiteX7" fmla="*/ 5948733 w 12230099"/>
                <a:gd name="connsiteY7" fmla="*/ 0 h 6870700"/>
                <a:gd name="connsiteX8" fmla="*/ 5948733 w 12230099"/>
                <a:gd name="connsiteY8" fmla="*/ 3665326 h 6870700"/>
                <a:gd name="connsiteX9" fmla="*/ 6888909 w 12230099"/>
                <a:gd name="connsiteY9" fmla="*/ 4721437 h 6870700"/>
                <a:gd name="connsiteX10" fmla="*/ 7829086 w 12230099"/>
                <a:gd name="connsiteY10" fmla="*/ 3665326 h 6870700"/>
                <a:gd name="connsiteX11" fmla="*/ 7829086 w 12230099"/>
                <a:gd name="connsiteY11" fmla="*/ 0 h 6870700"/>
                <a:gd name="connsiteX12" fmla="*/ 8001145 w 12230099"/>
                <a:gd name="connsiteY12" fmla="*/ 0 h 6870700"/>
                <a:gd name="connsiteX13" fmla="*/ 8001145 w 12230099"/>
                <a:gd name="connsiteY13" fmla="*/ 4935420 h 6870700"/>
                <a:gd name="connsiteX14" fmla="*/ 8941322 w 12230099"/>
                <a:gd name="connsiteY14" fmla="*/ 5991531 h 6870700"/>
                <a:gd name="connsiteX15" fmla="*/ 9881499 w 12230099"/>
                <a:gd name="connsiteY15" fmla="*/ 4935420 h 6870700"/>
                <a:gd name="connsiteX16" fmla="*/ 9881499 w 12230099"/>
                <a:gd name="connsiteY16" fmla="*/ 0 h 6870700"/>
                <a:gd name="connsiteX17" fmla="*/ 10053557 w 12230099"/>
                <a:gd name="connsiteY17" fmla="*/ 0 h 6870700"/>
                <a:gd name="connsiteX18" fmla="*/ 10053557 w 12230099"/>
                <a:gd name="connsiteY18" fmla="*/ 3665326 h 6870700"/>
                <a:gd name="connsiteX19" fmla="*/ 10993734 w 12230099"/>
                <a:gd name="connsiteY19" fmla="*/ 4721437 h 6870700"/>
                <a:gd name="connsiteX20" fmla="*/ 11933911 w 12230099"/>
                <a:gd name="connsiteY20" fmla="*/ 3665326 h 6870700"/>
                <a:gd name="connsiteX21" fmla="*/ 11933911 w 12230099"/>
                <a:gd name="connsiteY21" fmla="*/ 0 h 6870700"/>
                <a:gd name="connsiteX22" fmla="*/ 12191999 w 12230099"/>
                <a:gd name="connsiteY22" fmla="*/ 0 h 6870700"/>
                <a:gd name="connsiteX23" fmla="*/ 12230099 w 12230099"/>
                <a:gd name="connsiteY23" fmla="*/ 6870700 h 6870700"/>
                <a:gd name="connsiteX24" fmla="*/ 400050 w 12230099"/>
                <a:gd name="connsiteY24" fmla="*/ 6860381 h 6870700"/>
                <a:gd name="connsiteX25" fmla="*/ 393700 w 12230099"/>
                <a:gd name="connsiteY25" fmla="*/ 6858000 h 6870700"/>
                <a:gd name="connsiteX26" fmla="*/ 0 w 12230099"/>
                <a:gd name="connsiteY26" fmla="*/ 6858000 h 6870700"/>
                <a:gd name="connsiteX27" fmla="*/ 0 w 12230099"/>
                <a:gd name="connsiteY27" fmla="*/ 0 h 6870700"/>
                <a:gd name="connsiteX0" fmla="*/ 0 w 12230099"/>
                <a:gd name="connsiteY0" fmla="*/ 0 h 6870700"/>
                <a:gd name="connsiteX1" fmla="*/ 393700 w 12230099"/>
                <a:gd name="connsiteY1" fmla="*/ 0 h 6870700"/>
                <a:gd name="connsiteX2" fmla="*/ 3896320 w 12230099"/>
                <a:gd name="connsiteY2" fmla="*/ 0 h 6870700"/>
                <a:gd name="connsiteX3" fmla="*/ 3896320 w 12230099"/>
                <a:gd name="connsiteY3" fmla="*/ 1704963 h 6870700"/>
                <a:gd name="connsiteX4" fmla="*/ 4836497 w 12230099"/>
                <a:gd name="connsiteY4" fmla="*/ 2761074 h 6870700"/>
                <a:gd name="connsiteX5" fmla="*/ 5776675 w 12230099"/>
                <a:gd name="connsiteY5" fmla="*/ 1704963 h 6870700"/>
                <a:gd name="connsiteX6" fmla="*/ 5776675 w 12230099"/>
                <a:gd name="connsiteY6" fmla="*/ 0 h 6870700"/>
                <a:gd name="connsiteX7" fmla="*/ 5948733 w 12230099"/>
                <a:gd name="connsiteY7" fmla="*/ 0 h 6870700"/>
                <a:gd name="connsiteX8" fmla="*/ 5948733 w 12230099"/>
                <a:gd name="connsiteY8" fmla="*/ 3665326 h 6870700"/>
                <a:gd name="connsiteX9" fmla="*/ 6888909 w 12230099"/>
                <a:gd name="connsiteY9" fmla="*/ 4721437 h 6870700"/>
                <a:gd name="connsiteX10" fmla="*/ 7829086 w 12230099"/>
                <a:gd name="connsiteY10" fmla="*/ 3665326 h 6870700"/>
                <a:gd name="connsiteX11" fmla="*/ 7829086 w 12230099"/>
                <a:gd name="connsiteY11" fmla="*/ 0 h 6870700"/>
                <a:gd name="connsiteX12" fmla="*/ 8001145 w 12230099"/>
                <a:gd name="connsiteY12" fmla="*/ 0 h 6870700"/>
                <a:gd name="connsiteX13" fmla="*/ 8001145 w 12230099"/>
                <a:gd name="connsiteY13" fmla="*/ 4935420 h 6870700"/>
                <a:gd name="connsiteX14" fmla="*/ 8941322 w 12230099"/>
                <a:gd name="connsiteY14" fmla="*/ 5991531 h 6870700"/>
                <a:gd name="connsiteX15" fmla="*/ 9881499 w 12230099"/>
                <a:gd name="connsiteY15" fmla="*/ 4935420 h 6870700"/>
                <a:gd name="connsiteX16" fmla="*/ 9881499 w 12230099"/>
                <a:gd name="connsiteY16" fmla="*/ 0 h 6870700"/>
                <a:gd name="connsiteX17" fmla="*/ 10053557 w 12230099"/>
                <a:gd name="connsiteY17" fmla="*/ 0 h 6870700"/>
                <a:gd name="connsiteX18" fmla="*/ 10053557 w 12230099"/>
                <a:gd name="connsiteY18" fmla="*/ 3665326 h 6870700"/>
                <a:gd name="connsiteX19" fmla="*/ 10993734 w 12230099"/>
                <a:gd name="connsiteY19" fmla="*/ 4721437 h 6870700"/>
                <a:gd name="connsiteX20" fmla="*/ 11933911 w 12230099"/>
                <a:gd name="connsiteY20" fmla="*/ 3665326 h 6870700"/>
                <a:gd name="connsiteX21" fmla="*/ 11933911 w 12230099"/>
                <a:gd name="connsiteY21" fmla="*/ 0 h 6870700"/>
                <a:gd name="connsiteX22" fmla="*/ 12191999 w 12230099"/>
                <a:gd name="connsiteY22" fmla="*/ 0 h 6870700"/>
                <a:gd name="connsiteX23" fmla="*/ 12230099 w 12230099"/>
                <a:gd name="connsiteY23" fmla="*/ 6870700 h 6870700"/>
                <a:gd name="connsiteX24" fmla="*/ 400050 w 12230099"/>
                <a:gd name="connsiteY24" fmla="*/ 6860381 h 6870700"/>
                <a:gd name="connsiteX25" fmla="*/ 548481 w 12230099"/>
                <a:gd name="connsiteY25" fmla="*/ 6688931 h 6870700"/>
                <a:gd name="connsiteX26" fmla="*/ 0 w 12230099"/>
                <a:gd name="connsiteY26" fmla="*/ 6858000 h 6870700"/>
                <a:gd name="connsiteX27" fmla="*/ 0 w 12230099"/>
                <a:gd name="connsiteY27" fmla="*/ 0 h 6870700"/>
                <a:gd name="connsiteX0" fmla="*/ 0 w 12230099"/>
                <a:gd name="connsiteY0" fmla="*/ 0 h 6870700"/>
                <a:gd name="connsiteX1" fmla="*/ 393700 w 12230099"/>
                <a:gd name="connsiteY1" fmla="*/ 0 h 6870700"/>
                <a:gd name="connsiteX2" fmla="*/ 3896320 w 12230099"/>
                <a:gd name="connsiteY2" fmla="*/ 0 h 6870700"/>
                <a:gd name="connsiteX3" fmla="*/ 3896320 w 12230099"/>
                <a:gd name="connsiteY3" fmla="*/ 1704963 h 6870700"/>
                <a:gd name="connsiteX4" fmla="*/ 4836497 w 12230099"/>
                <a:gd name="connsiteY4" fmla="*/ 2761074 h 6870700"/>
                <a:gd name="connsiteX5" fmla="*/ 5776675 w 12230099"/>
                <a:gd name="connsiteY5" fmla="*/ 1704963 h 6870700"/>
                <a:gd name="connsiteX6" fmla="*/ 5776675 w 12230099"/>
                <a:gd name="connsiteY6" fmla="*/ 0 h 6870700"/>
                <a:gd name="connsiteX7" fmla="*/ 5948733 w 12230099"/>
                <a:gd name="connsiteY7" fmla="*/ 0 h 6870700"/>
                <a:gd name="connsiteX8" fmla="*/ 5948733 w 12230099"/>
                <a:gd name="connsiteY8" fmla="*/ 3665326 h 6870700"/>
                <a:gd name="connsiteX9" fmla="*/ 6888909 w 12230099"/>
                <a:gd name="connsiteY9" fmla="*/ 4721437 h 6870700"/>
                <a:gd name="connsiteX10" fmla="*/ 7829086 w 12230099"/>
                <a:gd name="connsiteY10" fmla="*/ 3665326 h 6870700"/>
                <a:gd name="connsiteX11" fmla="*/ 7829086 w 12230099"/>
                <a:gd name="connsiteY11" fmla="*/ 0 h 6870700"/>
                <a:gd name="connsiteX12" fmla="*/ 8001145 w 12230099"/>
                <a:gd name="connsiteY12" fmla="*/ 0 h 6870700"/>
                <a:gd name="connsiteX13" fmla="*/ 8001145 w 12230099"/>
                <a:gd name="connsiteY13" fmla="*/ 4935420 h 6870700"/>
                <a:gd name="connsiteX14" fmla="*/ 8941322 w 12230099"/>
                <a:gd name="connsiteY14" fmla="*/ 5991531 h 6870700"/>
                <a:gd name="connsiteX15" fmla="*/ 9881499 w 12230099"/>
                <a:gd name="connsiteY15" fmla="*/ 4935420 h 6870700"/>
                <a:gd name="connsiteX16" fmla="*/ 9881499 w 12230099"/>
                <a:gd name="connsiteY16" fmla="*/ 0 h 6870700"/>
                <a:gd name="connsiteX17" fmla="*/ 10053557 w 12230099"/>
                <a:gd name="connsiteY17" fmla="*/ 0 h 6870700"/>
                <a:gd name="connsiteX18" fmla="*/ 10053557 w 12230099"/>
                <a:gd name="connsiteY18" fmla="*/ 3665326 h 6870700"/>
                <a:gd name="connsiteX19" fmla="*/ 10993734 w 12230099"/>
                <a:gd name="connsiteY19" fmla="*/ 4721437 h 6870700"/>
                <a:gd name="connsiteX20" fmla="*/ 11933911 w 12230099"/>
                <a:gd name="connsiteY20" fmla="*/ 3665326 h 6870700"/>
                <a:gd name="connsiteX21" fmla="*/ 11933911 w 12230099"/>
                <a:gd name="connsiteY21" fmla="*/ 0 h 6870700"/>
                <a:gd name="connsiteX22" fmla="*/ 12191999 w 12230099"/>
                <a:gd name="connsiteY22" fmla="*/ 0 h 6870700"/>
                <a:gd name="connsiteX23" fmla="*/ 12230099 w 12230099"/>
                <a:gd name="connsiteY23" fmla="*/ 6870700 h 6870700"/>
                <a:gd name="connsiteX24" fmla="*/ 400050 w 12230099"/>
                <a:gd name="connsiteY24" fmla="*/ 6860381 h 6870700"/>
                <a:gd name="connsiteX25" fmla="*/ 0 w 12230099"/>
                <a:gd name="connsiteY25" fmla="*/ 6858000 h 6870700"/>
                <a:gd name="connsiteX26" fmla="*/ 0 w 12230099"/>
                <a:gd name="connsiteY26" fmla="*/ 0 h 6870700"/>
                <a:gd name="connsiteX0" fmla="*/ 0 w 12230099"/>
                <a:gd name="connsiteY0" fmla="*/ 0 h 6870700"/>
                <a:gd name="connsiteX1" fmla="*/ 393700 w 12230099"/>
                <a:gd name="connsiteY1" fmla="*/ 0 h 6870700"/>
                <a:gd name="connsiteX2" fmla="*/ 3896320 w 12230099"/>
                <a:gd name="connsiteY2" fmla="*/ 0 h 6870700"/>
                <a:gd name="connsiteX3" fmla="*/ 3896320 w 12230099"/>
                <a:gd name="connsiteY3" fmla="*/ 1704963 h 6870700"/>
                <a:gd name="connsiteX4" fmla="*/ 4836497 w 12230099"/>
                <a:gd name="connsiteY4" fmla="*/ 2761074 h 6870700"/>
                <a:gd name="connsiteX5" fmla="*/ 5776675 w 12230099"/>
                <a:gd name="connsiteY5" fmla="*/ 1704963 h 6870700"/>
                <a:gd name="connsiteX6" fmla="*/ 5776675 w 12230099"/>
                <a:gd name="connsiteY6" fmla="*/ 0 h 6870700"/>
                <a:gd name="connsiteX7" fmla="*/ 5948733 w 12230099"/>
                <a:gd name="connsiteY7" fmla="*/ 0 h 6870700"/>
                <a:gd name="connsiteX8" fmla="*/ 5948733 w 12230099"/>
                <a:gd name="connsiteY8" fmla="*/ 3665326 h 6870700"/>
                <a:gd name="connsiteX9" fmla="*/ 6888909 w 12230099"/>
                <a:gd name="connsiteY9" fmla="*/ 4721437 h 6870700"/>
                <a:gd name="connsiteX10" fmla="*/ 7829086 w 12230099"/>
                <a:gd name="connsiteY10" fmla="*/ 3665326 h 6870700"/>
                <a:gd name="connsiteX11" fmla="*/ 7829086 w 12230099"/>
                <a:gd name="connsiteY11" fmla="*/ 0 h 6870700"/>
                <a:gd name="connsiteX12" fmla="*/ 8001145 w 12230099"/>
                <a:gd name="connsiteY12" fmla="*/ 0 h 6870700"/>
                <a:gd name="connsiteX13" fmla="*/ 8001145 w 12230099"/>
                <a:gd name="connsiteY13" fmla="*/ 4935420 h 6870700"/>
                <a:gd name="connsiteX14" fmla="*/ 8941322 w 12230099"/>
                <a:gd name="connsiteY14" fmla="*/ 5991531 h 6870700"/>
                <a:gd name="connsiteX15" fmla="*/ 9881499 w 12230099"/>
                <a:gd name="connsiteY15" fmla="*/ 4935420 h 6870700"/>
                <a:gd name="connsiteX16" fmla="*/ 9881499 w 12230099"/>
                <a:gd name="connsiteY16" fmla="*/ 0 h 6870700"/>
                <a:gd name="connsiteX17" fmla="*/ 10053557 w 12230099"/>
                <a:gd name="connsiteY17" fmla="*/ 0 h 6870700"/>
                <a:gd name="connsiteX18" fmla="*/ 10053557 w 12230099"/>
                <a:gd name="connsiteY18" fmla="*/ 3665326 h 6870700"/>
                <a:gd name="connsiteX19" fmla="*/ 10993734 w 12230099"/>
                <a:gd name="connsiteY19" fmla="*/ 4721437 h 6870700"/>
                <a:gd name="connsiteX20" fmla="*/ 11933911 w 12230099"/>
                <a:gd name="connsiteY20" fmla="*/ 3665326 h 6870700"/>
                <a:gd name="connsiteX21" fmla="*/ 11933911 w 12230099"/>
                <a:gd name="connsiteY21" fmla="*/ 0 h 6870700"/>
                <a:gd name="connsiteX22" fmla="*/ 12191999 w 12230099"/>
                <a:gd name="connsiteY22" fmla="*/ 0 h 6870700"/>
                <a:gd name="connsiteX23" fmla="*/ 12230099 w 12230099"/>
                <a:gd name="connsiteY23" fmla="*/ 6870700 h 6870700"/>
                <a:gd name="connsiteX24" fmla="*/ 0 w 12230099"/>
                <a:gd name="connsiteY24" fmla="*/ 6858000 h 6870700"/>
                <a:gd name="connsiteX25" fmla="*/ 0 w 12230099"/>
                <a:gd name="connsiteY25" fmla="*/ 0 h 687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230099" h="6870700">
                  <a:moveTo>
                    <a:pt x="0" y="0"/>
                  </a:moveTo>
                  <a:lnTo>
                    <a:pt x="393700" y="0"/>
                  </a:lnTo>
                  <a:lnTo>
                    <a:pt x="3896320" y="0"/>
                  </a:lnTo>
                  <a:lnTo>
                    <a:pt x="3896320" y="1704963"/>
                  </a:lnTo>
                  <a:cubicBezTo>
                    <a:pt x="3896320" y="2288237"/>
                    <a:pt x="4317251" y="2761074"/>
                    <a:pt x="4836497" y="2761074"/>
                  </a:cubicBezTo>
                  <a:cubicBezTo>
                    <a:pt x="5355742" y="2761074"/>
                    <a:pt x="5776675" y="2288237"/>
                    <a:pt x="5776675" y="1704963"/>
                  </a:cubicBezTo>
                  <a:lnTo>
                    <a:pt x="5776675" y="0"/>
                  </a:lnTo>
                  <a:lnTo>
                    <a:pt x="5948733" y="0"/>
                  </a:lnTo>
                  <a:lnTo>
                    <a:pt x="5948733" y="3665326"/>
                  </a:lnTo>
                  <a:cubicBezTo>
                    <a:pt x="5948733" y="4248600"/>
                    <a:pt x="6369664" y="4721437"/>
                    <a:pt x="6888909" y="4721437"/>
                  </a:cubicBezTo>
                  <a:cubicBezTo>
                    <a:pt x="7408154" y="4721437"/>
                    <a:pt x="7829086" y="4248600"/>
                    <a:pt x="7829086" y="3665326"/>
                  </a:cubicBezTo>
                  <a:lnTo>
                    <a:pt x="7829086" y="0"/>
                  </a:lnTo>
                  <a:lnTo>
                    <a:pt x="8001145" y="0"/>
                  </a:lnTo>
                  <a:lnTo>
                    <a:pt x="8001145" y="4935420"/>
                  </a:lnTo>
                  <a:cubicBezTo>
                    <a:pt x="8001145" y="5518694"/>
                    <a:pt x="8422076" y="5991531"/>
                    <a:pt x="8941322" y="5991531"/>
                  </a:cubicBezTo>
                  <a:cubicBezTo>
                    <a:pt x="9460567" y="5991531"/>
                    <a:pt x="9881499" y="5518694"/>
                    <a:pt x="9881499" y="4935420"/>
                  </a:cubicBezTo>
                  <a:lnTo>
                    <a:pt x="9881499" y="0"/>
                  </a:lnTo>
                  <a:lnTo>
                    <a:pt x="10053557" y="0"/>
                  </a:lnTo>
                  <a:lnTo>
                    <a:pt x="10053557" y="3665326"/>
                  </a:lnTo>
                  <a:cubicBezTo>
                    <a:pt x="10053557" y="4248600"/>
                    <a:pt x="10474489" y="4721437"/>
                    <a:pt x="10993734" y="4721437"/>
                  </a:cubicBezTo>
                  <a:cubicBezTo>
                    <a:pt x="11512979" y="4721437"/>
                    <a:pt x="11933911" y="4248600"/>
                    <a:pt x="11933911" y="3665326"/>
                  </a:cubicBezTo>
                  <a:lnTo>
                    <a:pt x="11933911" y="0"/>
                  </a:lnTo>
                  <a:lnTo>
                    <a:pt x="12191999" y="0"/>
                  </a:lnTo>
                  <a:lnTo>
                    <a:pt x="12230099" y="68707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H" dirty="0"/>
            </a:p>
          </p:txBody>
        </p:sp>
      </p:grpSp>
      <p:pic>
        <p:nvPicPr>
          <p:cNvPr id="32" name="Picture 31" descr="A blue and black logo&#10;&#10;Description automatically generated">
            <a:extLst>
              <a:ext uri="{FF2B5EF4-FFF2-40B4-BE49-F238E27FC236}">
                <a16:creationId xmlns:a16="http://schemas.microsoft.com/office/drawing/2014/main" id="{D693122C-83A2-AEC4-6327-C75F045B6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6" y="6287524"/>
            <a:ext cx="3110012" cy="6764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24D763-F261-686C-DBC3-8523811B0318}"/>
              </a:ext>
            </a:extLst>
          </p:cNvPr>
          <p:cNvSpPr txBox="1"/>
          <p:nvPr/>
        </p:nvSpPr>
        <p:spPr>
          <a:xfrm>
            <a:off x="793750" y="3378200"/>
            <a:ext cx="37592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5000" dirty="0">
                <a:solidFill>
                  <a:srgbClr val="233A85"/>
                </a:solidFill>
                <a:latin typeface="Azo Sans" panose="02000000000000000000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7820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0556 L 0.23958 0.0055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intérieur, personne, Appareils électroniques, ordinateur portable&#10;&#10;Description générée automatiquement">
            <a:extLst>
              <a:ext uri="{FF2B5EF4-FFF2-40B4-BE49-F238E27FC236}">
                <a16:creationId xmlns:a16="http://schemas.microsoft.com/office/drawing/2014/main" id="{F6FC7AF8-64C9-D1B7-1C9B-1F3C1B44D7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6" name="Picture 5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91FBB7D8-3EBB-473C-94E4-ED3435C20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800" y="6205848"/>
            <a:ext cx="3409950" cy="5315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E4069F-EF08-8CF9-CD8A-06E07C549D2B}"/>
              </a:ext>
            </a:extLst>
          </p:cNvPr>
          <p:cNvSpPr txBox="1"/>
          <p:nvPr/>
        </p:nvSpPr>
        <p:spPr>
          <a:xfrm>
            <a:off x="4883149" y="2998113"/>
            <a:ext cx="24257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5000" dirty="0">
                <a:solidFill>
                  <a:srgbClr val="C41718"/>
                </a:solidFill>
                <a:latin typeface="Azo Sans" panose="02000000000000000000" pitchFamily="2" charset="0"/>
              </a:rPr>
              <a:t>Backup</a:t>
            </a:r>
            <a:endParaRPr lang="en-CH" sz="5000" dirty="0">
              <a:solidFill>
                <a:srgbClr val="C41718"/>
              </a:solidFill>
              <a:latin typeface="Azo Sa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5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DB4249-CA4C-5417-D3EE-6A48335D22C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9"/>
          <a:stretch/>
        </p:blipFill>
        <p:spPr>
          <a:xfrm>
            <a:off x="6466641" y="2657622"/>
            <a:ext cx="4296839" cy="35961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7F79F48-3E6B-7649-46BA-8EDB8A8FCE5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473" y="2659700"/>
            <a:ext cx="3097841" cy="359404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C06EB-965C-FDF7-1222-300E74C7A4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7398" y="1263477"/>
            <a:ext cx="6876948" cy="1416179"/>
          </a:xfrm>
        </p:spPr>
        <p:txBody>
          <a:bodyPr>
            <a:normAutofit/>
          </a:bodyPr>
          <a:lstStyle/>
          <a:p>
            <a:r>
              <a:rPr lang="en-CH" sz="1600" dirty="0"/>
              <a:t>Effect of active shimming on single voxel spectroscopy in the brain</a:t>
            </a:r>
          </a:p>
          <a:p>
            <a:pPr lvl="1"/>
            <a:r>
              <a:rPr lang="en-CH" sz="1400" dirty="0"/>
              <a:t>Inhomogeneities broaden the resonance peak of the metabolites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52E28B-F82A-1614-E13D-BDE445AC76C6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3</a:t>
            </a:r>
            <a:r>
              <a:rPr lang="en-CH" dirty="0">
                <a:solidFill>
                  <a:schemeClr val="bg1"/>
                </a:solidFill>
              </a:rPr>
              <a:t>. Magnetic Field Camera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7BFB9B6E-CA6A-B24D-B526-0DFC1F7D6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/>
          <a:p>
            <a:r>
              <a:rPr lang="en-CH" dirty="0"/>
              <a:t>Shimming effect</a:t>
            </a:r>
          </a:p>
        </p:txBody>
      </p:sp>
    </p:spTree>
    <p:extLst>
      <p:ext uri="{BB962C8B-B14F-4D97-AF65-F5344CB8AC3E}">
        <p14:creationId xmlns:p14="http://schemas.microsoft.com/office/powerpoint/2010/main" val="221761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918566-83F3-9789-A83E-B43F8D56C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Metrolab Technology Main Products</a:t>
            </a:r>
          </a:p>
        </p:txBody>
      </p:sp>
      <p:pic>
        <p:nvPicPr>
          <p:cNvPr id="5" name="Espace réservé du contenu 10" descr="Une image contenant intérieur, machine, mur, conception&#10;&#10;Description générée automatiquement">
            <a:extLst>
              <a:ext uri="{FF2B5EF4-FFF2-40B4-BE49-F238E27FC236}">
                <a16:creationId xmlns:a16="http://schemas.microsoft.com/office/drawing/2014/main" id="{16C2A2F7-50E5-853D-A15E-4A89679589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075" y="1481728"/>
            <a:ext cx="1800000" cy="1114038"/>
          </a:xfr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B493620-D176-FAAB-B3B9-06396FE5DB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3504678"/>
              </p:ext>
            </p:extLst>
          </p:nvPr>
        </p:nvGraphicFramePr>
        <p:xfrm>
          <a:off x="2468209" y="1395229"/>
          <a:ext cx="7091739" cy="4692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36">
            <a:extLst>
              <a:ext uri="{FF2B5EF4-FFF2-40B4-BE49-F238E27FC236}">
                <a16:creationId xmlns:a16="http://schemas.microsoft.com/office/drawing/2014/main" id="{A450CB2E-7791-9668-F6E3-1FA8DE5F6385}"/>
              </a:ext>
            </a:extLst>
          </p:cNvPr>
          <p:cNvSpPr txBox="1"/>
          <p:nvPr/>
        </p:nvSpPr>
        <p:spPr>
          <a:xfrm>
            <a:off x="1281538" y="2700600"/>
            <a:ext cx="349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Azo Sans" panose="02000000000000000000" pitchFamily="2" charset="0"/>
                <a:cs typeface="Segoe UI" panose="020B0502040204020203" pitchFamily="34" charset="0"/>
              </a:rPr>
              <a:t>NMR Magnetic Field Camera (MFC)</a:t>
            </a:r>
          </a:p>
        </p:txBody>
      </p:sp>
      <p:pic>
        <p:nvPicPr>
          <p:cNvPr id="12" name="Image 12" descr="Une image contenant intérieur, mur, Appareils électroniques, ordinateur portable&#10;&#10;Description générée automatiquement">
            <a:extLst>
              <a:ext uri="{FF2B5EF4-FFF2-40B4-BE49-F238E27FC236}">
                <a16:creationId xmlns:a16="http://schemas.microsoft.com/office/drawing/2014/main" id="{EDC1FC7F-5B46-C943-B563-13123339C5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075" y="4828856"/>
            <a:ext cx="1800000" cy="1114038"/>
          </a:xfrm>
          <a:prstGeom prst="rect">
            <a:avLst/>
          </a:prstGeom>
        </p:spPr>
      </p:pic>
      <p:sp>
        <p:nvSpPr>
          <p:cNvPr id="13" name="TextBox 36">
            <a:extLst>
              <a:ext uri="{FF2B5EF4-FFF2-40B4-BE49-F238E27FC236}">
                <a16:creationId xmlns:a16="http://schemas.microsoft.com/office/drawing/2014/main" id="{221FDF2B-A80D-1BB0-E8EB-0B7E7B173629}"/>
              </a:ext>
            </a:extLst>
          </p:cNvPr>
          <p:cNvSpPr txBox="1"/>
          <p:nvPr/>
        </p:nvSpPr>
        <p:spPr>
          <a:xfrm>
            <a:off x="1461538" y="6004287"/>
            <a:ext cx="349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Azo Sans" panose="02000000000000000000" pitchFamily="2" charset="0"/>
                <a:cs typeface="Segoe UI" panose="020B0502040204020203" pitchFamily="34" charset="0"/>
              </a:rPr>
              <a:t>NMR Precision Teslameter (PT)</a:t>
            </a:r>
          </a:p>
        </p:txBody>
      </p:sp>
      <p:pic>
        <p:nvPicPr>
          <p:cNvPr id="14" name="Image 15" descr="Une image contenant Appareils électroniques, Électroménager, machine, intérieur&#10;&#10;Description générée automatiquement">
            <a:extLst>
              <a:ext uri="{FF2B5EF4-FFF2-40B4-BE49-F238E27FC236}">
                <a16:creationId xmlns:a16="http://schemas.microsoft.com/office/drawing/2014/main" id="{79AA58A9-35C3-A875-E52F-83D57FC3895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4393" y="1422255"/>
            <a:ext cx="1800000" cy="1102698"/>
          </a:xfrm>
          <a:prstGeom prst="rect">
            <a:avLst/>
          </a:prstGeom>
        </p:spPr>
      </p:pic>
      <p:sp>
        <p:nvSpPr>
          <p:cNvPr id="16" name="TextBox 36">
            <a:extLst>
              <a:ext uri="{FF2B5EF4-FFF2-40B4-BE49-F238E27FC236}">
                <a16:creationId xmlns:a16="http://schemas.microsoft.com/office/drawing/2014/main" id="{AF1D0A9F-12CF-A5CF-D853-1D52A3470A8B}"/>
              </a:ext>
            </a:extLst>
          </p:cNvPr>
          <p:cNvSpPr txBox="1"/>
          <p:nvPr/>
        </p:nvSpPr>
        <p:spPr>
          <a:xfrm>
            <a:off x="6416369" y="5960419"/>
            <a:ext cx="349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Azo Sans" panose="02000000000000000000" pitchFamily="2" charset="0"/>
                <a:cs typeface="Segoe UI" panose="020B0502040204020203" pitchFamily="34" charset="0"/>
              </a:rPr>
              <a:t>Calibration &amp; Service</a:t>
            </a:r>
          </a:p>
        </p:txBody>
      </p:sp>
      <p:sp>
        <p:nvSpPr>
          <p:cNvPr id="18" name="TextBox 36">
            <a:extLst>
              <a:ext uri="{FF2B5EF4-FFF2-40B4-BE49-F238E27FC236}">
                <a16:creationId xmlns:a16="http://schemas.microsoft.com/office/drawing/2014/main" id="{22B1C7DA-F542-0ED2-6C42-1E6B80B0CFC5}"/>
              </a:ext>
            </a:extLst>
          </p:cNvPr>
          <p:cNvSpPr txBox="1"/>
          <p:nvPr/>
        </p:nvSpPr>
        <p:spPr>
          <a:xfrm>
            <a:off x="6416369" y="4247485"/>
            <a:ext cx="349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Azo Sans" panose="02000000000000000000" pitchFamily="2" charset="0"/>
                <a:cs typeface="Segoe UI" panose="020B0502040204020203" pitchFamily="34" charset="0"/>
              </a:rPr>
              <a:t>Components</a:t>
            </a:r>
          </a:p>
        </p:txBody>
      </p:sp>
      <p:sp>
        <p:nvSpPr>
          <p:cNvPr id="19" name="TextBox 36">
            <a:extLst>
              <a:ext uri="{FF2B5EF4-FFF2-40B4-BE49-F238E27FC236}">
                <a16:creationId xmlns:a16="http://schemas.microsoft.com/office/drawing/2014/main" id="{B92BFBD1-1A5E-E7A8-B27D-82B1BF85B69E}"/>
              </a:ext>
            </a:extLst>
          </p:cNvPr>
          <p:cNvSpPr txBox="1"/>
          <p:nvPr/>
        </p:nvSpPr>
        <p:spPr>
          <a:xfrm>
            <a:off x="1395851" y="4449304"/>
            <a:ext cx="37196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Azo Sans" panose="02000000000000000000" pitchFamily="2" charset="0"/>
                <a:cs typeface="Segoe UI" panose="020B0502040204020203" pitchFamily="34" charset="0"/>
              </a:rPr>
              <a:t>Three-axis Hall Magnetometer (THM)</a:t>
            </a:r>
          </a:p>
        </p:txBody>
      </p:sp>
      <p:pic>
        <p:nvPicPr>
          <p:cNvPr id="20" name="Image 26" descr="Une image contenant Composant électronique, Composant de circuit, Ingénierie électronique, Composant de circuit passif&#10;&#10;Description générée automatiquement">
            <a:extLst>
              <a:ext uri="{FF2B5EF4-FFF2-40B4-BE49-F238E27FC236}">
                <a16:creationId xmlns:a16="http://schemas.microsoft.com/office/drawing/2014/main" id="{5E3A9391-D688-94C5-2EED-DBC807424CD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59"/>
          <a:stretch/>
        </p:blipFill>
        <p:spPr>
          <a:xfrm>
            <a:off x="7234393" y="3090418"/>
            <a:ext cx="1800000" cy="1104650"/>
          </a:xfrm>
          <a:prstGeom prst="rect">
            <a:avLst/>
          </a:prstGeom>
        </p:spPr>
      </p:pic>
      <p:pic>
        <p:nvPicPr>
          <p:cNvPr id="21" name="Image 28" descr="Une image contenant bâtiment, fournitures de bureau, Téléphone mobile, intérieur&#10;&#10;Description générée automatiquement">
            <a:extLst>
              <a:ext uri="{FF2B5EF4-FFF2-40B4-BE49-F238E27FC236}">
                <a16:creationId xmlns:a16="http://schemas.microsoft.com/office/drawing/2014/main" id="{4A6839F4-8AD4-E980-A27E-C546C98F225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1075" y="3273555"/>
            <a:ext cx="1800000" cy="1104650"/>
          </a:xfrm>
          <a:prstGeom prst="rect">
            <a:avLst/>
          </a:prstGeom>
        </p:spPr>
      </p:pic>
      <p:pic>
        <p:nvPicPr>
          <p:cNvPr id="22" name="Image 30" descr="Une image contenant intérieur, Appareils électroniques, personne, ordinateur portable&#10;&#10;Description générée automatiquement">
            <a:extLst>
              <a:ext uri="{FF2B5EF4-FFF2-40B4-BE49-F238E27FC236}">
                <a16:creationId xmlns:a16="http://schemas.microsoft.com/office/drawing/2014/main" id="{31D70C6D-F8BC-4221-DD16-F14A2CF169D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7419" y="4814917"/>
            <a:ext cx="1800000" cy="1114038"/>
          </a:xfrm>
          <a:prstGeom prst="rect">
            <a:avLst/>
          </a:prstGeom>
        </p:spPr>
      </p:pic>
      <p:sp>
        <p:nvSpPr>
          <p:cNvPr id="29" name="TextBox 36">
            <a:extLst>
              <a:ext uri="{FF2B5EF4-FFF2-40B4-BE49-F238E27FC236}">
                <a16:creationId xmlns:a16="http://schemas.microsoft.com/office/drawing/2014/main" id="{E2A27AC1-5422-A843-E485-9489417A2BCE}"/>
              </a:ext>
            </a:extLst>
          </p:cNvPr>
          <p:cNvSpPr txBox="1"/>
          <p:nvPr/>
        </p:nvSpPr>
        <p:spPr>
          <a:xfrm>
            <a:off x="6534655" y="2598004"/>
            <a:ext cx="349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  <a:latin typeface="Azo Sans" panose="02000000000000000000" pitchFamily="2" charset="0"/>
                <a:cs typeface="Segoe UI" panose="020B0502040204020203" pitchFamily="34" charset="0"/>
              </a:rPr>
              <a:t>Fast Digital Integrator (FDI)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6060E6-DEAC-1985-0CD3-E2AE430F5931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1. About us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31" name="Espace réservé du contenu 12">
            <a:extLst>
              <a:ext uri="{FF2B5EF4-FFF2-40B4-BE49-F238E27FC236}">
                <a16:creationId xmlns:a16="http://schemas.microsoft.com/office/drawing/2014/main" id="{76876CB8-A063-6D2A-A26A-D320C14EB72F}"/>
              </a:ext>
            </a:extLst>
          </p:cNvPr>
          <p:cNvSpPr txBox="1">
            <a:spLocks/>
          </p:cNvSpPr>
          <p:nvPr/>
        </p:nvSpPr>
        <p:spPr>
          <a:xfrm>
            <a:off x="662362" y="1557495"/>
            <a:ext cx="1113218" cy="482923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fr-CH" sz="1600" dirty="0"/>
              <a:t>3.</a:t>
            </a:r>
          </a:p>
          <a:p>
            <a:pPr>
              <a:lnSpc>
                <a:spcPct val="250000"/>
              </a:lnSpc>
            </a:pPr>
            <a:endParaRPr lang="en-CH" sz="1600" dirty="0"/>
          </a:p>
          <a:p>
            <a:pPr marL="0" indent="0">
              <a:lnSpc>
                <a:spcPct val="250000"/>
              </a:lnSpc>
              <a:buNone/>
            </a:pPr>
            <a:endParaRPr lang="fr-CH" sz="1600" dirty="0"/>
          </a:p>
          <a:p>
            <a:pPr marL="0" indent="0">
              <a:lnSpc>
                <a:spcPct val="250000"/>
              </a:lnSpc>
              <a:buNone/>
            </a:pPr>
            <a:endParaRPr lang="fr-CH" sz="1600" dirty="0"/>
          </a:p>
          <a:p>
            <a:pPr>
              <a:lnSpc>
                <a:spcPct val="250000"/>
              </a:lnSpc>
            </a:pPr>
            <a:r>
              <a:rPr lang="fr-CH" sz="1600" dirty="0"/>
              <a:t>2.</a:t>
            </a:r>
            <a:endParaRPr lang="en-CH" sz="1600" dirty="0"/>
          </a:p>
          <a:p>
            <a:pPr marL="0" indent="0">
              <a:lnSpc>
                <a:spcPct val="250000"/>
              </a:lnSpc>
              <a:buNone/>
            </a:pP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77496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1386CB3B-569A-FB9C-1B50-AE6EFF1BA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5275" y="0"/>
            <a:ext cx="12782550" cy="958691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F0D9AE4-1BA8-9C4C-B2A7-3E02A6F9B655}"/>
              </a:ext>
            </a:extLst>
          </p:cNvPr>
          <p:cNvGrpSpPr/>
          <p:nvPr/>
        </p:nvGrpSpPr>
        <p:grpSpPr>
          <a:xfrm>
            <a:off x="-3504034" y="298062"/>
            <a:ext cx="9885783" cy="1104900"/>
            <a:chOff x="-2927350" y="292100"/>
            <a:chExt cx="6057900" cy="110490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35A3A69-2ABF-2B74-C79A-7FC49F305EF9}"/>
                </a:ext>
              </a:extLst>
            </p:cNvPr>
            <p:cNvSpPr/>
            <p:nvPr/>
          </p:nvSpPr>
          <p:spPr>
            <a:xfrm>
              <a:off x="-2927350" y="292100"/>
              <a:ext cx="6057900" cy="1104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1" name="Title 2">
              <a:extLst>
                <a:ext uri="{FF2B5EF4-FFF2-40B4-BE49-F238E27FC236}">
                  <a16:creationId xmlns:a16="http://schemas.microsoft.com/office/drawing/2014/main" id="{47A1C444-715B-BF71-21AF-487F94EF5F49}"/>
                </a:ext>
              </a:extLst>
            </p:cNvPr>
            <p:cNvSpPr txBox="1">
              <a:spLocks/>
            </p:cNvSpPr>
            <p:nvPr/>
          </p:nvSpPr>
          <p:spPr>
            <a:xfrm>
              <a:off x="-2165350" y="532452"/>
              <a:ext cx="5295900" cy="605999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  <a:defRPr sz="4000" kern="1200" spc="-50" baseline="0">
                  <a:solidFill>
                    <a:schemeClr val="tx1"/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r>
                <a:rPr lang="en-CH" dirty="0"/>
                <a:t>Continuous Wave and Pulsed Wave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182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 -0.12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4.07407E-6 L 0.25 -4.07407E-6 " pathEditMode="relative" rAng="0" ptsTypes="AA">
                                      <p:cBhvr>
                                        <p:cTn id="8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B16901-7D57-3478-84E6-60504283A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DBF9DB79-3217-A104-C2AE-05DA4E2A8E9D}"/>
              </a:ext>
            </a:extLst>
          </p:cNvPr>
          <p:cNvGrpSpPr/>
          <p:nvPr/>
        </p:nvGrpSpPr>
        <p:grpSpPr>
          <a:xfrm>
            <a:off x="3966580" y="1457416"/>
            <a:ext cx="8123820" cy="4807669"/>
            <a:chOff x="2360708" y="1305016"/>
            <a:chExt cx="8123820" cy="480766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951DEBD-AE90-6EF6-1ABD-7700742DC12E}"/>
                </a:ext>
              </a:extLst>
            </p:cNvPr>
            <p:cNvGrpSpPr/>
            <p:nvPr/>
          </p:nvGrpSpPr>
          <p:grpSpPr>
            <a:xfrm>
              <a:off x="7459211" y="2951744"/>
              <a:ext cx="60233" cy="320328"/>
              <a:chOff x="4167188" y="3101340"/>
              <a:chExt cx="69057" cy="301468"/>
            </a:xfrm>
            <a:solidFill>
              <a:srgbClr val="ED82CC">
                <a:alpha val="80000"/>
              </a:srgbClr>
            </a:solidFill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129A9D8F-9B42-5E25-670B-014B819B1058}"/>
                  </a:ext>
                </a:extLst>
              </p:cNvPr>
              <p:cNvSpPr/>
              <p:nvPr/>
            </p:nvSpPr>
            <p:spPr>
              <a:xfrm>
                <a:off x="4167189" y="3124204"/>
                <a:ext cx="69056" cy="278604"/>
              </a:xfrm>
              <a:prstGeom prst="rect">
                <a:avLst/>
              </a:prstGeom>
              <a:grpFill/>
              <a:ln>
                <a:solidFill>
                  <a:schemeClr val="tx1">
                    <a:alpha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811F059D-C022-1618-97A3-08A4BF16491D}"/>
                  </a:ext>
                </a:extLst>
              </p:cNvPr>
              <p:cNvSpPr/>
              <p:nvPr/>
            </p:nvSpPr>
            <p:spPr>
              <a:xfrm>
                <a:off x="4167188" y="3101340"/>
                <a:ext cx="69056" cy="45719"/>
              </a:xfrm>
              <a:prstGeom prst="ellipse">
                <a:avLst/>
              </a:prstGeom>
              <a:grpFill/>
              <a:ln>
                <a:solidFill>
                  <a:schemeClr val="tx1">
                    <a:alpha val="9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</p:grp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60194D0C-141F-0CE5-8AFB-8692E8ADA4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209476" y="3028847"/>
              <a:ext cx="667814" cy="166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20E135-06F4-DFCA-2A0C-99A8FD6F8D6B}"/>
                </a:ext>
              </a:extLst>
            </p:cNvPr>
            <p:cNvSpPr/>
            <p:nvPr/>
          </p:nvSpPr>
          <p:spPr>
            <a:xfrm>
              <a:off x="4803099" y="2618860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E927B76-C756-BE6F-9E83-473E9CA8F122}"/>
                </a:ext>
              </a:extLst>
            </p:cNvPr>
            <p:cNvCxnSpPr>
              <a:stCxn id="6" idx="6"/>
            </p:cNvCxnSpPr>
            <p:nvPr/>
          </p:nvCxnSpPr>
          <p:spPr>
            <a:xfrm flipV="1">
              <a:off x="5162268" y="2799341"/>
              <a:ext cx="1649317" cy="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F687208F-E9A8-1FDC-F7C9-A667F64306BB}"/>
                </a:ext>
              </a:extLst>
            </p:cNvPr>
            <p:cNvSpPr/>
            <p:nvPr/>
          </p:nvSpPr>
          <p:spPr>
            <a:xfrm rot="5400000">
              <a:off x="6788225" y="2658432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B12259F-1A21-7D99-7EF7-3242611FB662}"/>
                </a:ext>
              </a:extLst>
            </p:cNvPr>
            <p:cNvCxnSpPr>
              <a:stCxn id="11" idx="0"/>
            </p:cNvCxnSpPr>
            <p:nvPr/>
          </p:nvCxnSpPr>
          <p:spPr>
            <a:xfrm flipV="1">
              <a:off x="7093402" y="2799340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F20599E-D2DA-2BFB-3955-3367D34F0F7C}"/>
                </a:ext>
              </a:extLst>
            </p:cNvPr>
            <p:cNvCxnSpPr/>
            <p:nvPr/>
          </p:nvCxnSpPr>
          <p:spPr>
            <a:xfrm flipV="1">
              <a:off x="7740856" y="2799338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94672F4-C9EE-2054-AB6C-7D5E978CDD5A}"/>
                </a:ext>
              </a:extLst>
            </p:cNvPr>
            <p:cNvSpPr/>
            <p:nvPr/>
          </p:nvSpPr>
          <p:spPr>
            <a:xfrm>
              <a:off x="8133761" y="2681221"/>
              <a:ext cx="506723" cy="236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D23045C-94F6-E444-50DC-3C8CFCF187D0}"/>
                </a:ext>
              </a:extLst>
            </p:cNvPr>
            <p:cNvCxnSpPr/>
            <p:nvPr/>
          </p:nvCxnSpPr>
          <p:spPr>
            <a:xfrm flipV="1">
              <a:off x="8640483" y="2799338"/>
              <a:ext cx="392905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0C2BC79-1435-ED2D-6179-025A13E41D72}"/>
                </a:ext>
              </a:extLst>
            </p:cNvPr>
            <p:cNvSpPr/>
            <p:nvPr/>
          </p:nvSpPr>
          <p:spPr>
            <a:xfrm>
              <a:off x="9035379" y="2370518"/>
              <a:ext cx="1449149" cy="8375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9A9EA13-8157-9FC7-BEF6-E8A6C41192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92919" y="2664097"/>
              <a:ext cx="195703" cy="339102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AA3B18D-227D-C154-6ACA-83C14C518951}"/>
                </a:ext>
              </a:extLst>
            </p:cNvPr>
            <p:cNvCxnSpPr>
              <a:cxnSpLocks/>
            </p:cNvCxnSpPr>
            <p:nvPr/>
          </p:nvCxnSpPr>
          <p:spPr>
            <a:xfrm>
              <a:off x="9588621" y="2664097"/>
              <a:ext cx="199703" cy="3471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413DF32-973C-70AC-E8C9-BC3A721241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9435" y="2664097"/>
              <a:ext cx="195702" cy="3471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Picture 4">
              <a:extLst>
                <a:ext uri="{FF2B5EF4-FFF2-40B4-BE49-F238E27FC236}">
                  <a16:creationId xmlns:a16="http://schemas.microsoft.com/office/drawing/2014/main" id="{B440FA01-28AC-D98C-E799-46F407E35E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7345016" y="3028847"/>
              <a:ext cx="667814" cy="166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31C2C3F-0F77-0B53-28A7-64C5A3804F1F}"/>
                </a:ext>
              </a:extLst>
            </p:cNvPr>
            <p:cNvSpPr txBox="1"/>
            <p:nvPr/>
          </p:nvSpPr>
          <p:spPr>
            <a:xfrm>
              <a:off x="4740533" y="2462620"/>
              <a:ext cx="36606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3200" dirty="0"/>
                <a:t>~</a:t>
              </a:r>
            </a:p>
          </p:txBody>
        </p:sp>
        <p:cxnSp>
          <p:nvCxnSpPr>
            <p:cNvPr id="1024" name="Straight Connector 1023">
              <a:extLst>
                <a:ext uri="{FF2B5EF4-FFF2-40B4-BE49-F238E27FC236}">
                  <a16:creationId xmlns:a16="http://schemas.microsoft.com/office/drawing/2014/main" id="{EF53FC6F-74E5-0E06-AC29-896AF585D2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14546" y="2795982"/>
              <a:ext cx="511493" cy="8903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2" name="Oval 1031">
              <a:extLst>
                <a:ext uri="{FF2B5EF4-FFF2-40B4-BE49-F238E27FC236}">
                  <a16:creationId xmlns:a16="http://schemas.microsoft.com/office/drawing/2014/main" id="{9B749717-EA84-AA14-CA08-E24C4831D70E}"/>
                </a:ext>
              </a:extLst>
            </p:cNvPr>
            <p:cNvSpPr/>
            <p:nvPr/>
          </p:nvSpPr>
          <p:spPr>
            <a:xfrm>
              <a:off x="8196192" y="1972380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32C7FB58-EF91-65F2-E02D-477BDE90A225}"/>
                </a:ext>
              </a:extLst>
            </p:cNvPr>
            <p:cNvSpPr txBox="1"/>
            <p:nvPr/>
          </p:nvSpPr>
          <p:spPr>
            <a:xfrm>
              <a:off x="8199442" y="1951501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V</a:t>
              </a:r>
            </a:p>
          </p:txBody>
        </p: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878D0E64-850F-68D9-3D69-5E240E8902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37308" y="2152860"/>
              <a:ext cx="25888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6" name="Straight Connector 1035">
              <a:extLst>
                <a:ext uri="{FF2B5EF4-FFF2-40B4-BE49-F238E27FC236}">
                  <a16:creationId xmlns:a16="http://schemas.microsoft.com/office/drawing/2014/main" id="{C8F3F2B9-E63D-4C33-6A0B-0CFBA659FF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55361" y="2152860"/>
              <a:ext cx="258884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7" name="Straight Connector 1036">
              <a:extLst>
                <a:ext uri="{FF2B5EF4-FFF2-40B4-BE49-F238E27FC236}">
                  <a16:creationId xmlns:a16="http://schemas.microsoft.com/office/drawing/2014/main" id="{3A161828-4605-DD09-CF85-A20AB372BDF7}"/>
                </a:ext>
              </a:extLst>
            </p:cNvPr>
            <p:cNvCxnSpPr>
              <a:cxnSpLocks/>
            </p:cNvCxnSpPr>
            <p:nvPr/>
          </p:nvCxnSpPr>
          <p:spPr>
            <a:xfrm>
              <a:off x="8810837" y="2147401"/>
              <a:ext cx="0" cy="6520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9" name="Straight Connector 1038">
              <a:extLst>
                <a:ext uri="{FF2B5EF4-FFF2-40B4-BE49-F238E27FC236}">
                  <a16:creationId xmlns:a16="http://schemas.microsoft.com/office/drawing/2014/main" id="{EDB3CF52-97CE-8B34-3275-FECEC1488666}"/>
                </a:ext>
              </a:extLst>
            </p:cNvPr>
            <p:cNvCxnSpPr>
              <a:cxnSpLocks/>
            </p:cNvCxnSpPr>
            <p:nvPr/>
          </p:nvCxnSpPr>
          <p:spPr>
            <a:xfrm>
              <a:off x="7937308" y="2143976"/>
              <a:ext cx="0" cy="6520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0" name="Straight Connector 1039">
              <a:extLst>
                <a:ext uri="{FF2B5EF4-FFF2-40B4-BE49-F238E27FC236}">
                  <a16:creationId xmlns:a16="http://schemas.microsoft.com/office/drawing/2014/main" id="{9E5C0742-AD9F-2431-DF18-DE14576CD27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55645" y="3384173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2" name="Straight Connector 1041">
              <a:extLst>
                <a:ext uri="{FF2B5EF4-FFF2-40B4-BE49-F238E27FC236}">
                  <a16:creationId xmlns:a16="http://schemas.microsoft.com/office/drawing/2014/main" id="{1FA23543-D0FA-C69F-879E-46D9808512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8991" y="3380403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3" name="Rectangle 1042">
              <a:extLst>
                <a:ext uri="{FF2B5EF4-FFF2-40B4-BE49-F238E27FC236}">
                  <a16:creationId xmlns:a16="http://schemas.microsoft.com/office/drawing/2014/main" id="{9EFB2190-BDD2-0180-979C-CA4E04097902}"/>
                </a:ext>
              </a:extLst>
            </p:cNvPr>
            <p:cNvSpPr/>
            <p:nvPr/>
          </p:nvSpPr>
          <p:spPr>
            <a:xfrm>
              <a:off x="6535510" y="3686336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Detection</a:t>
              </a:r>
            </a:p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Peak</a:t>
              </a:r>
            </a:p>
          </p:txBody>
        </p:sp>
        <p:cxnSp>
          <p:nvCxnSpPr>
            <p:cNvPr id="1047" name="Straight Connector 1046">
              <a:extLst>
                <a:ext uri="{FF2B5EF4-FFF2-40B4-BE49-F238E27FC236}">
                  <a16:creationId xmlns:a16="http://schemas.microsoft.com/office/drawing/2014/main" id="{A0B732AB-BAD8-0C4E-AED0-4D52FDFBF9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5510" y="4097361"/>
              <a:ext cx="95362" cy="1694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" name="Isosceles Triangle 1048">
              <a:extLst>
                <a:ext uri="{FF2B5EF4-FFF2-40B4-BE49-F238E27FC236}">
                  <a16:creationId xmlns:a16="http://schemas.microsoft.com/office/drawing/2014/main" id="{DCCBC2C9-1361-F3D2-170F-FE7392E040C5}"/>
                </a:ext>
              </a:extLst>
            </p:cNvPr>
            <p:cNvSpPr/>
            <p:nvPr/>
          </p:nvSpPr>
          <p:spPr>
            <a:xfrm rot="16200000">
              <a:off x="6001050" y="4119531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050" name="Straight Connector 1049">
              <a:extLst>
                <a:ext uri="{FF2B5EF4-FFF2-40B4-BE49-F238E27FC236}">
                  <a16:creationId xmlns:a16="http://schemas.microsoft.com/office/drawing/2014/main" id="{A2C6914F-7B84-ACA6-8330-31F2B401EBB2}"/>
                </a:ext>
              </a:extLst>
            </p:cNvPr>
            <p:cNvCxnSpPr>
              <a:cxnSpLocks/>
            </p:cNvCxnSpPr>
            <p:nvPr/>
          </p:nvCxnSpPr>
          <p:spPr>
            <a:xfrm>
              <a:off x="6305267" y="4260439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2" name="Isosceles Triangle 1051">
              <a:extLst>
                <a:ext uri="{FF2B5EF4-FFF2-40B4-BE49-F238E27FC236}">
                  <a16:creationId xmlns:a16="http://schemas.microsoft.com/office/drawing/2014/main" id="{D4EECA1E-D613-524F-F1FE-895E4F3D79F7}"/>
                </a:ext>
              </a:extLst>
            </p:cNvPr>
            <p:cNvSpPr/>
            <p:nvPr/>
          </p:nvSpPr>
          <p:spPr>
            <a:xfrm rot="16200000">
              <a:off x="5497108" y="4211531"/>
              <a:ext cx="328538" cy="2818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cxnSp>
          <p:nvCxnSpPr>
            <p:cNvPr id="1053" name="Straight Connector 1052">
              <a:extLst>
                <a:ext uri="{FF2B5EF4-FFF2-40B4-BE49-F238E27FC236}">
                  <a16:creationId xmlns:a16="http://schemas.microsoft.com/office/drawing/2014/main" id="{18CEE312-81C4-4FFD-F518-25C7978E3E7E}"/>
                </a:ext>
              </a:extLst>
            </p:cNvPr>
            <p:cNvCxnSpPr>
              <a:cxnSpLocks/>
            </p:cNvCxnSpPr>
            <p:nvPr/>
          </p:nvCxnSpPr>
          <p:spPr>
            <a:xfrm>
              <a:off x="5802285" y="4260439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4" name="Straight Connector 1053">
              <a:extLst>
                <a:ext uri="{FF2B5EF4-FFF2-40B4-BE49-F238E27FC236}">
                  <a16:creationId xmlns:a16="http://schemas.microsoft.com/office/drawing/2014/main" id="{E79E1DDA-7ADA-A43A-BB98-BA69D912B1D5}"/>
                </a:ext>
              </a:extLst>
            </p:cNvPr>
            <p:cNvCxnSpPr>
              <a:cxnSpLocks/>
            </p:cNvCxnSpPr>
            <p:nvPr/>
          </p:nvCxnSpPr>
          <p:spPr>
            <a:xfrm>
              <a:off x="5794168" y="4453078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5" name="Straight Connector 1054">
              <a:extLst>
                <a:ext uri="{FF2B5EF4-FFF2-40B4-BE49-F238E27FC236}">
                  <a16:creationId xmlns:a16="http://schemas.microsoft.com/office/drawing/2014/main" id="{78495B93-3ED8-5223-C8C9-01563BD9CFE7}"/>
                </a:ext>
              </a:extLst>
            </p:cNvPr>
            <p:cNvCxnSpPr>
              <a:cxnSpLocks/>
            </p:cNvCxnSpPr>
            <p:nvPr/>
          </p:nvCxnSpPr>
          <p:spPr>
            <a:xfrm>
              <a:off x="6019301" y="4740753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6" name="Straight Connector 1055">
              <a:extLst>
                <a:ext uri="{FF2B5EF4-FFF2-40B4-BE49-F238E27FC236}">
                  <a16:creationId xmlns:a16="http://schemas.microsoft.com/office/drawing/2014/main" id="{8DFD61E6-C576-2017-6BA2-31BCCCCC8075}"/>
                </a:ext>
              </a:extLst>
            </p:cNvPr>
            <p:cNvCxnSpPr>
              <a:cxnSpLocks/>
            </p:cNvCxnSpPr>
            <p:nvPr/>
          </p:nvCxnSpPr>
          <p:spPr>
            <a:xfrm>
              <a:off x="6021856" y="4450509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0" name="Oval 1059">
              <a:extLst>
                <a:ext uri="{FF2B5EF4-FFF2-40B4-BE49-F238E27FC236}">
                  <a16:creationId xmlns:a16="http://schemas.microsoft.com/office/drawing/2014/main" id="{13DB2CE7-F2D7-46EF-1304-6C1115CAB37C}"/>
                </a:ext>
              </a:extLst>
            </p:cNvPr>
            <p:cNvSpPr/>
            <p:nvPr/>
          </p:nvSpPr>
          <p:spPr>
            <a:xfrm>
              <a:off x="6203562" y="4555938"/>
              <a:ext cx="359170" cy="3609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1061" name="TextBox 1060">
              <a:extLst>
                <a:ext uri="{FF2B5EF4-FFF2-40B4-BE49-F238E27FC236}">
                  <a16:creationId xmlns:a16="http://schemas.microsoft.com/office/drawing/2014/main" id="{4D833E88-1D06-C7A1-2355-67D22C88326F}"/>
                </a:ext>
              </a:extLst>
            </p:cNvPr>
            <p:cNvSpPr txBox="1"/>
            <p:nvPr/>
          </p:nvSpPr>
          <p:spPr>
            <a:xfrm>
              <a:off x="6198409" y="4511746"/>
              <a:ext cx="3660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2000" dirty="0"/>
                <a:t>V</a:t>
              </a:r>
            </a:p>
          </p:txBody>
        </p:sp>
        <p:cxnSp>
          <p:nvCxnSpPr>
            <p:cNvPr id="1062" name="Straight Connector 1061">
              <a:extLst>
                <a:ext uri="{FF2B5EF4-FFF2-40B4-BE49-F238E27FC236}">
                  <a16:creationId xmlns:a16="http://schemas.microsoft.com/office/drawing/2014/main" id="{88FE306B-B138-2E52-26FC-45ED01C8B8C5}"/>
                </a:ext>
              </a:extLst>
            </p:cNvPr>
            <p:cNvCxnSpPr>
              <a:cxnSpLocks/>
            </p:cNvCxnSpPr>
            <p:nvPr/>
          </p:nvCxnSpPr>
          <p:spPr>
            <a:xfrm>
              <a:off x="6562732" y="4736941"/>
              <a:ext cx="23024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3" name="Straight Connector 1062">
              <a:extLst>
                <a:ext uri="{FF2B5EF4-FFF2-40B4-BE49-F238E27FC236}">
                  <a16:creationId xmlns:a16="http://schemas.microsoft.com/office/drawing/2014/main" id="{61AABA18-92FB-EDCC-1533-13113DD5FE02}"/>
                </a:ext>
              </a:extLst>
            </p:cNvPr>
            <p:cNvCxnSpPr>
              <a:cxnSpLocks/>
            </p:cNvCxnSpPr>
            <p:nvPr/>
          </p:nvCxnSpPr>
          <p:spPr>
            <a:xfrm>
              <a:off x="6790420" y="4730476"/>
              <a:ext cx="0" cy="29281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4" name="Straight Connector 1063">
              <a:extLst>
                <a:ext uri="{FF2B5EF4-FFF2-40B4-BE49-F238E27FC236}">
                  <a16:creationId xmlns:a16="http://schemas.microsoft.com/office/drawing/2014/main" id="{11127CC6-8C32-4E96-3911-712C586A76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1582" y="4976659"/>
              <a:ext cx="47671" cy="829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5" name="Rectangle 1064">
              <a:extLst>
                <a:ext uri="{FF2B5EF4-FFF2-40B4-BE49-F238E27FC236}">
                  <a16:creationId xmlns:a16="http://schemas.microsoft.com/office/drawing/2014/main" id="{EFF9BA90-CE15-3B2B-CEF5-72616673F16D}"/>
                </a:ext>
              </a:extLst>
            </p:cNvPr>
            <p:cNvSpPr/>
            <p:nvPr/>
          </p:nvSpPr>
          <p:spPr>
            <a:xfrm>
              <a:off x="4490717" y="1418965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>
                  <a:solidFill>
                    <a:schemeClr val="tx1"/>
                  </a:solidFill>
                </a:rPr>
                <a:t>20</a:t>
              </a:r>
              <a:r>
                <a:rPr lang="en-CH" sz="1200" dirty="0">
                  <a:solidFill>
                    <a:schemeClr val="tx1"/>
                  </a:solidFill>
                </a:rPr>
                <a:t> MHz</a:t>
              </a:r>
            </a:p>
          </p:txBody>
        </p:sp>
        <p:cxnSp>
          <p:nvCxnSpPr>
            <p:cNvPr id="1067" name="Straight Connector 1066">
              <a:extLst>
                <a:ext uri="{FF2B5EF4-FFF2-40B4-BE49-F238E27FC236}">
                  <a16:creationId xmlns:a16="http://schemas.microsoft.com/office/drawing/2014/main" id="{14107485-E7BF-1000-396D-3307DDEF3D94}"/>
                </a:ext>
              </a:extLst>
            </p:cNvPr>
            <p:cNvCxnSpPr>
              <a:cxnSpLocks/>
            </p:cNvCxnSpPr>
            <p:nvPr/>
          </p:nvCxnSpPr>
          <p:spPr>
            <a:xfrm>
              <a:off x="5981816" y="1770223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8" name="Straight Connector 1067">
              <a:extLst>
                <a:ext uri="{FF2B5EF4-FFF2-40B4-BE49-F238E27FC236}">
                  <a16:creationId xmlns:a16="http://schemas.microsoft.com/office/drawing/2014/main" id="{2D8CF076-B7C9-6D7B-B2C8-9C5F95D2E394}"/>
                </a:ext>
              </a:extLst>
            </p:cNvPr>
            <p:cNvCxnSpPr>
              <a:cxnSpLocks/>
            </p:cNvCxnSpPr>
            <p:nvPr/>
          </p:nvCxnSpPr>
          <p:spPr>
            <a:xfrm>
              <a:off x="5986927" y="1770223"/>
              <a:ext cx="8462" cy="10257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3" name="Straight Connector 1072">
              <a:extLst>
                <a:ext uri="{FF2B5EF4-FFF2-40B4-BE49-F238E27FC236}">
                  <a16:creationId xmlns:a16="http://schemas.microsoft.com/office/drawing/2014/main" id="{C87F9BE4-F726-D96B-FCF6-0B9D9559782C}"/>
                </a:ext>
              </a:extLst>
            </p:cNvPr>
            <p:cNvCxnSpPr>
              <a:cxnSpLocks/>
            </p:cNvCxnSpPr>
            <p:nvPr/>
          </p:nvCxnSpPr>
          <p:spPr>
            <a:xfrm>
              <a:off x="5683626" y="1307584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4" name="Straight Connector 1073">
              <a:extLst>
                <a:ext uri="{FF2B5EF4-FFF2-40B4-BE49-F238E27FC236}">
                  <a16:creationId xmlns:a16="http://schemas.microsoft.com/office/drawing/2014/main" id="{A36975BA-0C28-956E-89CE-BED767A68D34}"/>
                </a:ext>
              </a:extLst>
            </p:cNvPr>
            <p:cNvCxnSpPr>
              <a:cxnSpLocks/>
            </p:cNvCxnSpPr>
            <p:nvPr/>
          </p:nvCxnSpPr>
          <p:spPr>
            <a:xfrm>
              <a:off x="5688737" y="1307584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8" name="Straight Connector 1077">
              <a:extLst>
                <a:ext uri="{FF2B5EF4-FFF2-40B4-BE49-F238E27FC236}">
                  <a16:creationId xmlns:a16="http://schemas.microsoft.com/office/drawing/2014/main" id="{5FC9F1BA-2FBE-9716-F3DF-9A8A50D944FD}"/>
                </a:ext>
              </a:extLst>
            </p:cNvPr>
            <p:cNvCxnSpPr>
              <a:cxnSpLocks/>
            </p:cNvCxnSpPr>
            <p:nvPr/>
          </p:nvCxnSpPr>
          <p:spPr>
            <a:xfrm>
              <a:off x="5909527" y="1305016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2" name="Straight Connector 1081">
              <a:extLst>
                <a:ext uri="{FF2B5EF4-FFF2-40B4-BE49-F238E27FC236}">
                  <a16:creationId xmlns:a16="http://schemas.microsoft.com/office/drawing/2014/main" id="{5AA623C0-A3DE-56CE-3256-6FBAD9C303A5}"/>
                </a:ext>
              </a:extLst>
            </p:cNvPr>
            <p:cNvCxnSpPr>
              <a:cxnSpLocks/>
            </p:cNvCxnSpPr>
            <p:nvPr/>
          </p:nvCxnSpPr>
          <p:spPr>
            <a:xfrm>
              <a:off x="5474649" y="1557037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4" name="Straight Connector 1083">
              <a:extLst>
                <a:ext uri="{FF2B5EF4-FFF2-40B4-BE49-F238E27FC236}">
                  <a16:creationId xmlns:a16="http://schemas.microsoft.com/office/drawing/2014/main" id="{AFEE2106-8621-8116-5744-FD555A7C5AA5}"/>
                </a:ext>
              </a:extLst>
            </p:cNvPr>
            <p:cNvCxnSpPr>
              <a:cxnSpLocks/>
            </p:cNvCxnSpPr>
            <p:nvPr/>
          </p:nvCxnSpPr>
          <p:spPr>
            <a:xfrm>
              <a:off x="5909527" y="1557037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66" name="Rectangle 1065">
              <a:extLst>
                <a:ext uri="{FF2B5EF4-FFF2-40B4-BE49-F238E27FC236}">
                  <a16:creationId xmlns:a16="http://schemas.microsoft.com/office/drawing/2014/main" id="{702C16AE-3FD3-A1B4-08A3-D72C0D7EA9C2}"/>
                </a:ext>
              </a:extLst>
            </p:cNvPr>
            <p:cNvSpPr/>
            <p:nvPr/>
          </p:nvSpPr>
          <p:spPr>
            <a:xfrm>
              <a:off x="6217939" y="1418965"/>
              <a:ext cx="983932" cy="4143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200" dirty="0">
                  <a:solidFill>
                    <a:schemeClr val="tx1"/>
                  </a:solidFill>
                </a:rPr>
                <a:t>Counter</a:t>
              </a:r>
            </a:p>
          </p:txBody>
        </p:sp>
        <p:cxnSp>
          <p:nvCxnSpPr>
            <p:cNvPr id="1088" name="Straight Arrow Connector 1087">
              <a:extLst>
                <a:ext uri="{FF2B5EF4-FFF2-40B4-BE49-F238E27FC236}">
                  <a16:creationId xmlns:a16="http://schemas.microsoft.com/office/drawing/2014/main" id="{7D6F3561-0802-8372-F3E3-AFABF38B21BF}"/>
                </a:ext>
              </a:extLst>
            </p:cNvPr>
            <p:cNvCxnSpPr/>
            <p:nvPr/>
          </p:nvCxnSpPr>
          <p:spPr>
            <a:xfrm>
              <a:off x="5683626" y="1623817"/>
              <a:ext cx="2259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9" name="TextBox 1088">
              <a:extLst>
                <a:ext uri="{FF2B5EF4-FFF2-40B4-BE49-F238E27FC236}">
                  <a16:creationId xmlns:a16="http://schemas.microsoft.com/office/drawing/2014/main" id="{ED3DF52B-7FC2-A4AA-3A4F-B2541D191F38}"/>
                </a:ext>
              </a:extLst>
            </p:cNvPr>
            <p:cNvSpPr txBox="1"/>
            <p:nvPr/>
          </p:nvSpPr>
          <p:spPr>
            <a:xfrm>
              <a:off x="5601090" y="1620054"/>
              <a:ext cx="569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/>
                <a:t>1s</a:t>
              </a:r>
            </a:p>
          </p:txBody>
        </p:sp>
        <p:cxnSp>
          <p:nvCxnSpPr>
            <p:cNvPr id="1094" name="Straight Connector 1093">
              <a:extLst>
                <a:ext uri="{FF2B5EF4-FFF2-40B4-BE49-F238E27FC236}">
                  <a16:creationId xmlns:a16="http://schemas.microsoft.com/office/drawing/2014/main" id="{CDC70D56-50A1-6280-3A33-C8E5ECC52F9F}"/>
                </a:ext>
              </a:extLst>
            </p:cNvPr>
            <p:cNvCxnSpPr>
              <a:cxnSpLocks/>
            </p:cNvCxnSpPr>
            <p:nvPr/>
          </p:nvCxnSpPr>
          <p:spPr>
            <a:xfrm>
              <a:off x="4351823" y="4100447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5" name="Straight Connector 1094">
              <a:extLst>
                <a:ext uri="{FF2B5EF4-FFF2-40B4-BE49-F238E27FC236}">
                  <a16:creationId xmlns:a16="http://schemas.microsoft.com/office/drawing/2014/main" id="{C8912545-22B3-3A29-7741-68E4CADD651B}"/>
                </a:ext>
              </a:extLst>
            </p:cNvPr>
            <p:cNvCxnSpPr>
              <a:cxnSpLocks/>
            </p:cNvCxnSpPr>
            <p:nvPr/>
          </p:nvCxnSpPr>
          <p:spPr>
            <a:xfrm>
              <a:off x="4356934" y="4100447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6" name="Straight Connector 1095">
              <a:extLst>
                <a:ext uri="{FF2B5EF4-FFF2-40B4-BE49-F238E27FC236}">
                  <a16:creationId xmlns:a16="http://schemas.microsoft.com/office/drawing/2014/main" id="{743D9462-CABD-DA34-C686-0B3459A7A149}"/>
                </a:ext>
              </a:extLst>
            </p:cNvPr>
            <p:cNvCxnSpPr>
              <a:cxnSpLocks/>
            </p:cNvCxnSpPr>
            <p:nvPr/>
          </p:nvCxnSpPr>
          <p:spPr>
            <a:xfrm>
              <a:off x="4577724" y="4097879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7" name="Straight Connector 1096">
              <a:extLst>
                <a:ext uri="{FF2B5EF4-FFF2-40B4-BE49-F238E27FC236}">
                  <a16:creationId xmlns:a16="http://schemas.microsoft.com/office/drawing/2014/main" id="{71CFD337-CB69-4309-3DF0-9F4A178FC902}"/>
                </a:ext>
              </a:extLst>
            </p:cNvPr>
            <p:cNvCxnSpPr>
              <a:cxnSpLocks/>
            </p:cNvCxnSpPr>
            <p:nvPr/>
          </p:nvCxnSpPr>
          <p:spPr>
            <a:xfrm>
              <a:off x="4142846" y="4349900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8" name="Straight Connector 1097">
              <a:extLst>
                <a:ext uri="{FF2B5EF4-FFF2-40B4-BE49-F238E27FC236}">
                  <a16:creationId xmlns:a16="http://schemas.microsoft.com/office/drawing/2014/main" id="{B0222850-51CE-FCF8-8640-DD2A4831BD76}"/>
                </a:ext>
              </a:extLst>
            </p:cNvPr>
            <p:cNvCxnSpPr>
              <a:cxnSpLocks/>
            </p:cNvCxnSpPr>
            <p:nvPr/>
          </p:nvCxnSpPr>
          <p:spPr>
            <a:xfrm>
              <a:off x="4577724" y="4349900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1" name="Straight Connector 1100">
              <a:extLst>
                <a:ext uri="{FF2B5EF4-FFF2-40B4-BE49-F238E27FC236}">
                  <a16:creationId xmlns:a16="http://schemas.microsoft.com/office/drawing/2014/main" id="{AEBABBCA-7FFE-146B-7319-0A23DC3D22AE}"/>
                </a:ext>
              </a:extLst>
            </p:cNvPr>
            <p:cNvCxnSpPr>
              <a:cxnSpLocks/>
            </p:cNvCxnSpPr>
            <p:nvPr/>
          </p:nvCxnSpPr>
          <p:spPr>
            <a:xfrm>
              <a:off x="4634319" y="4974600"/>
              <a:ext cx="2310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2" name="Straight Connector 1101">
              <a:extLst>
                <a:ext uri="{FF2B5EF4-FFF2-40B4-BE49-F238E27FC236}">
                  <a16:creationId xmlns:a16="http://schemas.microsoft.com/office/drawing/2014/main" id="{4AC26B4A-EBA5-3361-9E17-20BDC0F6F901}"/>
                </a:ext>
              </a:extLst>
            </p:cNvPr>
            <p:cNvCxnSpPr>
              <a:cxnSpLocks/>
            </p:cNvCxnSpPr>
            <p:nvPr/>
          </p:nvCxnSpPr>
          <p:spPr>
            <a:xfrm>
              <a:off x="4639430" y="4979736"/>
              <a:ext cx="0" cy="25715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3" name="Straight Connector 1102">
              <a:extLst>
                <a:ext uri="{FF2B5EF4-FFF2-40B4-BE49-F238E27FC236}">
                  <a16:creationId xmlns:a16="http://schemas.microsoft.com/office/drawing/2014/main" id="{264841BF-459B-642A-E776-0F13B5887127}"/>
                </a:ext>
              </a:extLst>
            </p:cNvPr>
            <p:cNvCxnSpPr>
              <a:cxnSpLocks/>
            </p:cNvCxnSpPr>
            <p:nvPr/>
          </p:nvCxnSpPr>
          <p:spPr>
            <a:xfrm>
              <a:off x="4860220" y="4972032"/>
              <a:ext cx="0" cy="25972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4" name="Straight Connector 1103">
              <a:extLst>
                <a:ext uri="{FF2B5EF4-FFF2-40B4-BE49-F238E27FC236}">
                  <a16:creationId xmlns:a16="http://schemas.microsoft.com/office/drawing/2014/main" id="{CF60EBDB-1C40-0B86-F9F6-B18CFA849CEA}"/>
                </a:ext>
              </a:extLst>
            </p:cNvPr>
            <p:cNvCxnSpPr>
              <a:cxnSpLocks/>
            </p:cNvCxnSpPr>
            <p:nvPr/>
          </p:nvCxnSpPr>
          <p:spPr>
            <a:xfrm>
              <a:off x="4425342" y="5224053"/>
              <a:ext cx="20897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5" name="Straight Connector 1104">
              <a:extLst>
                <a:ext uri="{FF2B5EF4-FFF2-40B4-BE49-F238E27FC236}">
                  <a16:creationId xmlns:a16="http://schemas.microsoft.com/office/drawing/2014/main" id="{5C442736-2998-BDD3-2466-81F3C358231C}"/>
                </a:ext>
              </a:extLst>
            </p:cNvPr>
            <p:cNvCxnSpPr>
              <a:cxnSpLocks/>
            </p:cNvCxnSpPr>
            <p:nvPr/>
          </p:nvCxnSpPr>
          <p:spPr>
            <a:xfrm>
              <a:off x="4860220" y="5224053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7" name="Straight Connector 1106">
              <a:extLst>
                <a:ext uri="{FF2B5EF4-FFF2-40B4-BE49-F238E27FC236}">
                  <a16:creationId xmlns:a16="http://schemas.microsoft.com/office/drawing/2014/main" id="{1828B167-F787-B954-A9C8-AA0E3D0F42C8}"/>
                </a:ext>
              </a:extLst>
            </p:cNvPr>
            <p:cNvCxnSpPr>
              <a:cxnSpLocks/>
            </p:cNvCxnSpPr>
            <p:nvPr/>
          </p:nvCxnSpPr>
          <p:spPr>
            <a:xfrm>
              <a:off x="5211553" y="4349901"/>
              <a:ext cx="32561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8" name="Straight Connector 1107">
              <a:extLst>
                <a:ext uri="{FF2B5EF4-FFF2-40B4-BE49-F238E27FC236}">
                  <a16:creationId xmlns:a16="http://schemas.microsoft.com/office/drawing/2014/main" id="{4E4B4780-86A7-D110-E114-21865E24175C}"/>
                </a:ext>
              </a:extLst>
            </p:cNvPr>
            <p:cNvCxnSpPr>
              <a:cxnSpLocks/>
            </p:cNvCxnSpPr>
            <p:nvPr/>
          </p:nvCxnSpPr>
          <p:spPr>
            <a:xfrm>
              <a:off x="4903342" y="4348157"/>
              <a:ext cx="325618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9" name="Straight Connector 1108">
              <a:extLst>
                <a:ext uri="{FF2B5EF4-FFF2-40B4-BE49-F238E27FC236}">
                  <a16:creationId xmlns:a16="http://schemas.microsoft.com/office/drawing/2014/main" id="{2B6D6721-3CAE-F140-2E6A-A24A10383B23}"/>
                </a:ext>
              </a:extLst>
            </p:cNvPr>
            <p:cNvCxnSpPr>
              <a:cxnSpLocks/>
            </p:cNvCxnSpPr>
            <p:nvPr/>
          </p:nvCxnSpPr>
          <p:spPr>
            <a:xfrm>
              <a:off x="5162268" y="5224907"/>
              <a:ext cx="3238264" cy="150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2" name="Straight Connector 1111">
              <a:extLst>
                <a:ext uri="{FF2B5EF4-FFF2-40B4-BE49-F238E27FC236}">
                  <a16:creationId xmlns:a16="http://schemas.microsoft.com/office/drawing/2014/main" id="{632B29EF-24CF-9B28-5606-73CAB7E437AF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>
              <a:off x="8387123" y="2917456"/>
              <a:ext cx="14519" cy="232253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8" name="Straight Connector 1117">
              <a:extLst>
                <a:ext uri="{FF2B5EF4-FFF2-40B4-BE49-F238E27FC236}">
                  <a16:creationId xmlns:a16="http://schemas.microsoft.com/office/drawing/2014/main" id="{E93FBABF-1B9A-90BE-37E8-DFD326E7839A}"/>
                </a:ext>
              </a:extLst>
            </p:cNvPr>
            <p:cNvCxnSpPr>
              <a:cxnSpLocks/>
            </p:cNvCxnSpPr>
            <p:nvPr/>
          </p:nvCxnSpPr>
          <p:spPr>
            <a:xfrm>
              <a:off x="4354379" y="4348157"/>
              <a:ext cx="0" cy="125114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1" name="Straight Connector 1120">
              <a:extLst>
                <a:ext uri="{FF2B5EF4-FFF2-40B4-BE49-F238E27FC236}">
                  <a16:creationId xmlns:a16="http://schemas.microsoft.com/office/drawing/2014/main" id="{20A60987-54DF-2C04-9EC7-2EF87CBC4708}"/>
                </a:ext>
              </a:extLst>
            </p:cNvPr>
            <p:cNvCxnSpPr>
              <a:cxnSpLocks/>
            </p:cNvCxnSpPr>
            <p:nvPr/>
          </p:nvCxnSpPr>
          <p:spPr>
            <a:xfrm>
              <a:off x="4639430" y="4998849"/>
              <a:ext cx="0" cy="60045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5" name="TextBox 1124">
              <a:extLst>
                <a:ext uri="{FF2B5EF4-FFF2-40B4-BE49-F238E27FC236}">
                  <a16:creationId xmlns:a16="http://schemas.microsoft.com/office/drawing/2014/main" id="{0617C584-21AF-8E41-5870-487CC39E182D}"/>
                </a:ext>
              </a:extLst>
            </p:cNvPr>
            <p:cNvSpPr txBox="1"/>
            <p:nvPr/>
          </p:nvSpPr>
          <p:spPr>
            <a:xfrm>
              <a:off x="5249728" y="5502085"/>
              <a:ext cx="5414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dirty="0"/>
                <a:t>t</a:t>
              </a:r>
            </a:p>
          </p:txBody>
        </p:sp>
        <p:cxnSp>
          <p:nvCxnSpPr>
            <p:cNvPr id="1126" name="Straight Arrow Connector 1125">
              <a:extLst>
                <a:ext uri="{FF2B5EF4-FFF2-40B4-BE49-F238E27FC236}">
                  <a16:creationId xmlns:a16="http://schemas.microsoft.com/office/drawing/2014/main" id="{9B026A35-56E3-CAA2-D37E-01F4C0CDF068}"/>
                </a:ext>
              </a:extLst>
            </p:cNvPr>
            <p:cNvCxnSpPr>
              <a:cxnSpLocks/>
            </p:cNvCxnSpPr>
            <p:nvPr/>
          </p:nvCxnSpPr>
          <p:spPr>
            <a:xfrm>
              <a:off x="4368928" y="5741787"/>
              <a:ext cx="2929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8" name="TextBox 1127">
                  <a:extLst>
                    <a:ext uri="{FF2B5EF4-FFF2-40B4-BE49-F238E27FC236}">
                      <a16:creationId xmlns:a16="http://schemas.microsoft.com/office/drawing/2014/main" id="{7EF2A705-7724-D0F3-2C5C-5D239D87C8D9}"/>
                    </a:ext>
                  </a:extLst>
                </p:cNvPr>
                <p:cNvSpPr txBox="1"/>
                <p:nvPr/>
              </p:nvSpPr>
              <p:spPr>
                <a:xfrm>
                  <a:off x="4351823" y="5835686"/>
                  <a:ext cx="2973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128" name="TextBox 1127">
                  <a:extLst>
                    <a:ext uri="{FF2B5EF4-FFF2-40B4-BE49-F238E27FC236}">
                      <a16:creationId xmlns:a16="http://schemas.microsoft.com/office/drawing/2014/main" id="{7EF2A705-7724-D0F3-2C5C-5D239D87C8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1823" y="5835686"/>
                  <a:ext cx="297389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6327" r="-14286" b="-10870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9" name="Rectangle 1128">
                  <a:extLst>
                    <a:ext uri="{FF2B5EF4-FFF2-40B4-BE49-F238E27FC236}">
                      <a16:creationId xmlns:a16="http://schemas.microsoft.com/office/drawing/2014/main" id="{19F4D4C2-64C6-D284-98CF-83472E5B4DF2}"/>
                    </a:ext>
                  </a:extLst>
                </p:cNvPr>
                <p:cNvSpPr/>
                <p:nvPr/>
              </p:nvSpPr>
              <p:spPr>
                <a:xfrm>
                  <a:off x="7678923" y="5084001"/>
                  <a:ext cx="1557550" cy="4143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CH" sz="1200" dirty="0">
                      <a:solidFill>
                        <a:schemeClr val="tx1"/>
                      </a:solidFill>
                    </a:rPr>
                    <a:t>Pulse if: </a:t>
                  </a:r>
                  <a14:m>
                    <m:oMath xmlns:m="http://schemas.openxmlformats.org/officeDocument/2006/math"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=0[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H" sz="1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endParaRPr lang="en-CH" sz="12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129" name="Rectangle 1128">
                  <a:extLst>
                    <a:ext uri="{FF2B5EF4-FFF2-40B4-BE49-F238E27FC236}">
                      <a16:creationId xmlns:a16="http://schemas.microsoft.com/office/drawing/2014/main" id="{19F4D4C2-64C6-D284-98CF-83472E5B4DF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8923" y="5084001"/>
                  <a:ext cx="1557550" cy="41438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30" name="Straight Arrow Connector 1129">
              <a:extLst>
                <a:ext uri="{FF2B5EF4-FFF2-40B4-BE49-F238E27FC236}">
                  <a16:creationId xmlns:a16="http://schemas.microsoft.com/office/drawing/2014/main" id="{804D265F-C396-1C32-3F7F-36E519676259}"/>
                </a:ext>
              </a:extLst>
            </p:cNvPr>
            <p:cNvCxnSpPr>
              <a:cxnSpLocks/>
            </p:cNvCxnSpPr>
            <p:nvPr/>
          </p:nvCxnSpPr>
          <p:spPr>
            <a:xfrm>
              <a:off x="3689986" y="5537380"/>
              <a:ext cx="165084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" name="Straight Arrow Connector 1130">
              <a:extLst>
                <a:ext uri="{FF2B5EF4-FFF2-40B4-BE49-F238E27FC236}">
                  <a16:creationId xmlns:a16="http://schemas.microsoft.com/office/drawing/2014/main" id="{3F82E2E2-3D88-3CC9-CD88-F2DCFB4AD4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89986" y="4929498"/>
              <a:ext cx="0" cy="60788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2" name="Straight Arrow Connector 1131">
              <a:extLst>
                <a:ext uri="{FF2B5EF4-FFF2-40B4-BE49-F238E27FC236}">
                  <a16:creationId xmlns:a16="http://schemas.microsoft.com/office/drawing/2014/main" id="{70D6E68F-4916-3BA4-5552-5E5EACD896D6}"/>
                </a:ext>
              </a:extLst>
            </p:cNvPr>
            <p:cNvCxnSpPr>
              <a:cxnSpLocks/>
            </p:cNvCxnSpPr>
            <p:nvPr/>
          </p:nvCxnSpPr>
          <p:spPr>
            <a:xfrm>
              <a:off x="9260327" y="2842151"/>
              <a:ext cx="994379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3" name="Straight Arrow Connector 1132">
              <a:extLst>
                <a:ext uri="{FF2B5EF4-FFF2-40B4-BE49-F238E27FC236}">
                  <a16:creationId xmlns:a16="http://schemas.microsoft.com/office/drawing/2014/main" id="{E0C6EE5B-8FA5-4AEE-CAAA-2A197A8FD7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0327" y="2480846"/>
              <a:ext cx="0" cy="612537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8" name="TextBox 1137">
                  <a:extLst>
                    <a:ext uri="{FF2B5EF4-FFF2-40B4-BE49-F238E27FC236}">
                      <a16:creationId xmlns:a16="http://schemas.microsoft.com/office/drawing/2014/main" id="{151EDDC1-D232-1BE0-687D-173851A503F3}"/>
                    </a:ext>
                  </a:extLst>
                </p:cNvPr>
                <p:cNvSpPr txBox="1"/>
                <p:nvPr/>
              </p:nvSpPr>
              <p:spPr>
                <a:xfrm>
                  <a:off x="9075187" y="2376920"/>
                  <a:ext cx="15799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138" name="TextBox 1137">
                  <a:extLst>
                    <a:ext uri="{FF2B5EF4-FFF2-40B4-BE49-F238E27FC236}">
                      <a16:creationId xmlns:a16="http://schemas.microsoft.com/office/drawing/2014/main" id="{151EDDC1-D232-1BE0-687D-173851A503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75187" y="2376920"/>
                  <a:ext cx="157992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30769" r="-26923" b="-11111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39" name="TextBox 1138">
                  <a:extLst>
                    <a:ext uri="{FF2B5EF4-FFF2-40B4-BE49-F238E27FC236}">
                      <a16:creationId xmlns:a16="http://schemas.microsoft.com/office/drawing/2014/main" id="{CF511C2A-966D-49EE-7FF2-EBEA506BA0B1}"/>
                    </a:ext>
                  </a:extLst>
                </p:cNvPr>
                <p:cNvSpPr txBox="1"/>
                <p:nvPr/>
              </p:nvSpPr>
              <p:spPr>
                <a:xfrm>
                  <a:off x="10255157" y="2664826"/>
                  <a:ext cx="15953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H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139" name="TextBox 1138">
                  <a:extLst>
                    <a:ext uri="{FF2B5EF4-FFF2-40B4-BE49-F238E27FC236}">
                      <a16:creationId xmlns:a16="http://schemas.microsoft.com/office/drawing/2014/main" id="{CF511C2A-966D-49EE-7FF2-EBEA506BA0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55157" y="2664826"/>
                  <a:ext cx="159531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30769" r="-23077" b="-8696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41" name="Rectangle 1140">
              <a:extLst>
                <a:ext uri="{FF2B5EF4-FFF2-40B4-BE49-F238E27FC236}">
                  <a16:creationId xmlns:a16="http://schemas.microsoft.com/office/drawing/2014/main" id="{6908E107-4B2F-E71E-A868-4F140A03802A}"/>
                </a:ext>
              </a:extLst>
            </p:cNvPr>
            <p:cNvSpPr/>
            <p:nvPr/>
          </p:nvSpPr>
          <p:spPr>
            <a:xfrm>
              <a:off x="2360708" y="3445816"/>
              <a:ext cx="1649239" cy="5415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Integrator</a:t>
              </a:r>
            </a:p>
          </p:txBody>
        </p:sp>
        <p:cxnSp>
          <p:nvCxnSpPr>
            <p:cNvPr id="1143" name="Straight Connector 1142">
              <a:extLst>
                <a:ext uri="{FF2B5EF4-FFF2-40B4-BE49-F238E27FC236}">
                  <a16:creationId xmlns:a16="http://schemas.microsoft.com/office/drawing/2014/main" id="{9E7A025D-A8A5-9DBF-DB76-4E9AEE18FE90}"/>
                </a:ext>
              </a:extLst>
            </p:cNvPr>
            <p:cNvCxnSpPr>
              <a:cxnSpLocks/>
            </p:cNvCxnSpPr>
            <p:nvPr/>
          </p:nvCxnSpPr>
          <p:spPr>
            <a:xfrm>
              <a:off x="3176662" y="6021037"/>
              <a:ext cx="110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4" name="Straight Connector 1143">
              <a:extLst>
                <a:ext uri="{FF2B5EF4-FFF2-40B4-BE49-F238E27FC236}">
                  <a16:creationId xmlns:a16="http://schemas.microsoft.com/office/drawing/2014/main" id="{4365C2DD-E33F-B034-73CC-2527524D7BF8}"/>
                </a:ext>
              </a:extLst>
            </p:cNvPr>
            <p:cNvCxnSpPr>
              <a:cxnSpLocks/>
            </p:cNvCxnSpPr>
            <p:nvPr/>
          </p:nvCxnSpPr>
          <p:spPr>
            <a:xfrm>
              <a:off x="3176662" y="3975945"/>
              <a:ext cx="0" cy="20450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9" name="Straight Connector 1148">
              <a:extLst>
                <a:ext uri="{FF2B5EF4-FFF2-40B4-BE49-F238E27FC236}">
                  <a16:creationId xmlns:a16="http://schemas.microsoft.com/office/drawing/2014/main" id="{A17C8ACC-7AA7-52D1-B985-F7578ED8A390}"/>
                </a:ext>
              </a:extLst>
            </p:cNvPr>
            <p:cNvCxnSpPr>
              <a:cxnSpLocks/>
            </p:cNvCxnSpPr>
            <p:nvPr/>
          </p:nvCxnSpPr>
          <p:spPr>
            <a:xfrm>
              <a:off x="3176662" y="2842151"/>
              <a:ext cx="0" cy="60366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1" name="Straight Connector 1150">
              <a:extLst>
                <a:ext uri="{FF2B5EF4-FFF2-40B4-BE49-F238E27FC236}">
                  <a16:creationId xmlns:a16="http://schemas.microsoft.com/office/drawing/2014/main" id="{76C5DD5E-5F8B-2F8C-2909-9EB1C6D08C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6662" y="2846492"/>
              <a:ext cx="110815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5" name="Straight Connector 1154">
              <a:extLst>
                <a:ext uri="{FF2B5EF4-FFF2-40B4-BE49-F238E27FC236}">
                  <a16:creationId xmlns:a16="http://schemas.microsoft.com/office/drawing/2014/main" id="{0BAE9982-8DBA-08FE-5B95-18E52B010F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83339" y="2847154"/>
              <a:ext cx="280650" cy="415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58" name="TextBox 1157">
                  <a:extLst>
                    <a:ext uri="{FF2B5EF4-FFF2-40B4-BE49-F238E27FC236}">
                      <a16:creationId xmlns:a16="http://schemas.microsoft.com/office/drawing/2014/main" id="{CF5C7BA9-5EB4-9F28-E873-FB878889236D}"/>
                    </a:ext>
                  </a:extLst>
                </p:cNvPr>
                <p:cNvSpPr txBox="1"/>
                <p:nvPr/>
              </p:nvSpPr>
              <p:spPr>
                <a:xfrm>
                  <a:off x="4674978" y="2251087"/>
                  <a:ext cx="61540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CH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H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CH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158" name="TextBox 1157">
                  <a:extLst>
                    <a:ext uri="{FF2B5EF4-FFF2-40B4-BE49-F238E27FC236}">
                      <a16:creationId xmlns:a16="http://schemas.microsoft.com/office/drawing/2014/main" id="{CF5C7BA9-5EB4-9F28-E873-FB87888923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4978" y="2251087"/>
                  <a:ext cx="615409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E5B61EC-F6C0-ED92-8EF7-38339B03BAC4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EC0C2D-C0A8-B146-7948-26E48AC65578}"/>
              </a:ext>
            </a:extLst>
          </p:cNvPr>
          <p:cNvSpPr/>
          <p:nvPr/>
        </p:nvSpPr>
        <p:spPr>
          <a:xfrm>
            <a:off x="8297801" y="2045030"/>
            <a:ext cx="3851890" cy="1676487"/>
          </a:xfrm>
          <a:prstGeom prst="rect">
            <a:avLst/>
          </a:prstGeom>
          <a:noFill/>
          <a:ln>
            <a:solidFill>
              <a:srgbClr val="C6171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B7B56F47-3677-1E54-17A2-E4AF5E859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6564" y="1517346"/>
            <a:ext cx="4781510" cy="4573694"/>
          </a:xfrm>
        </p:spPr>
        <p:txBody>
          <a:bodyPr>
            <a:normAutofit/>
          </a:bodyPr>
          <a:lstStyle/>
          <a:p>
            <a:r>
              <a:rPr lang="en-CH" sz="1600" dirty="0"/>
              <a:t>PT2025 is an analogical instrument </a:t>
            </a:r>
          </a:p>
          <a:p>
            <a:r>
              <a:rPr lang="en-CH" sz="1600" dirty="0"/>
              <a:t>Measure the magnetic field using NMR with continuous wave excitation</a:t>
            </a:r>
            <a:endParaRPr lang="fr-CH" sz="1600" dirty="0"/>
          </a:p>
          <a:p>
            <a:pPr marL="0" indent="0">
              <a:buNone/>
            </a:pPr>
            <a:endParaRPr lang="en-CH" sz="1600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745C6789-B6AF-CF7C-F4CE-D9C9A761E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/>
          <a:p>
            <a:r>
              <a:rPr lang="en-CH" dirty="0"/>
              <a:t>PT2025: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63629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01544C-3D52-AC7D-4D37-24AA42FDD9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280" y="1322376"/>
            <a:ext cx="4937760" cy="1955800"/>
          </a:xfrm>
        </p:spPr>
        <p:txBody>
          <a:bodyPr/>
          <a:lstStyle/>
          <a:p>
            <a:r>
              <a:rPr lang="en-CH" sz="1600" dirty="0"/>
              <a:t>The excitation of the sample is performed by generating a fixed frequency continuous wave</a:t>
            </a:r>
          </a:p>
          <a:p>
            <a:pPr lvl="1"/>
            <a:r>
              <a:rPr lang="en-CH" sz="1600" dirty="0"/>
              <a:t>If excited at the Larmor frequency: signal absorption</a:t>
            </a:r>
          </a:p>
          <a:p>
            <a:endParaRPr lang="en-CH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581902-3BEA-D364-BA86-6975BD9F6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2220" y="1289976"/>
            <a:ext cx="4937760" cy="1955800"/>
          </a:xfrm>
        </p:spPr>
        <p:txBody>
          <a:bodyPr>
            <a:normAutofit/>
          </a:bodyPr>
          <a:lstStyle/>
          <a:p>
            <a:r>
              <a:rPr lang="en-CH" sz="1600" dirty="0"/>
              <a:t>A modulation of the field is applied on top of the excitation by a second coil</a:t>
            </a:r>
          </a:p>
          <a:p>
            <a:pPr lvl="1"/>
            <a:r>
              <a:rPr lang="en-CH" sz="1600" dirty="0"/>
              <a:t>By the superposition principle, the total magnetic field </a:t>
            </a:r>
            <a:r>
              <a:rPr lang="fr-CH" sz="1600" dirty="0"/>
              <a:t>shifts </a:t>
            </a:r>
            <a:r>
              <a:rPr lang="en-CH" sz="1600" dirty="0"/>
              <a:t>with the modulation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C6522D0-1638-34D8-9549-6A209E9B9562}"/>
              </a:ext>
            </a:extLst>
          </p:cNvPr>
          <p:cNvGrpSpPr/>
          <p:nvPr/>
        </p:nvGrpSpPr>
        <p:grpSpPr>
          <a:xfrm>
            <a:off x="1223803" y="3802282"/>
            <a:ext cx="9931877" cy="2033367"/>
            <a:chOff x="837723" y="4008415"/>
            <a:chExt cx="9931877" cy="203336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17DF749-EFFD-B9FD-4807-8F57EDCB5CEF}"/>
                </a:ext>
              </a:extLst>
            </p:cNvPr>
            <p:cNvGrpSpPr/>
            <p:nvPr/>
          </p:nvGrpSpPr>
          <p:grpSpPr>
            <a:xfrm>
              <a:off x="3519086" y="4008416"/>
              <a:ext cx="7250514" cy="2033366"/>
              <a:chOff x="1169583" y="3170946"/>
              <a:chExt cx="10308761" cy="3023236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19961C0-E6B1-A389-B18E-230ED686ED3E}"/>
                  </a:ext>
                </a:extLst>
              </p:cNvPr>
              <p:cNvGrpSpPr/>
              <p:nvPr/>
            </p:nvGrpSpPr>
            <p:grpSpPr>
              <a:xfrm>
                <a:off x="3597598" y="4764942"/>
                <a:ext cx="157948" cy="888275"/>
                <a:chOff x="4167188" y="3101340"/>
                <a:chExt cx="69057" cy="301468"/>
              </a:xfrm>
              <a:solidFill>
                <a:srgbClr val="ED82CC">
                  <a:alpha val="80000"/>
                </a:srgbClr>
              </a:solidFill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7A5A16D-C435-CC8A-F592-44A859EAF73D}"/>
                    </a:ext>
                  </a:extLst>
                </p:cNvPr>
                <p:cNvSpPr/>
                <p:nvPr/>
              </p:nvSpPr>
              <p:spPr>
                <a:xfrm>
                  <a:off x="4167189" y="3124204"/>
                  <a:ext cx="69056" cy="278604"/>
                </a:xfrm>
                <a:prstGeom prst="rect">
                  <a:avLst/>
                </a:prstGeom>
                <a:grpFill/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33193C0A-ED70-19BE-9350-586495DEAC16}"/>
                    </a:ext>
                  </a:extLst>
                </p:cNvPr>
                <p:cNvSpPr/>
                <p:nvPr/>
              </p:nvSpPr>
              <p:spPr>
                <a:xfrm>
                  <a:off x="4167188" y="3101340"/>
                  <a:ext cx="69056" cy="45719"/>
                </a:xfrm>
                <a:prstGeom prst="ellipse">
                  <a:avLst/>
                </a:prstGeom>
                <a:solidFill>
                  <a:srgbClr val="ED82CC"/>
                </a:solidFill>
                <a:ln>
                  <a:solidFill>
                    <a:schemeClr val="tx1">
                      <a:alpha val="9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</p:grpSp>
          <p:pic>
            <p:nvPicPr>
              <p:cNvPr id="15" name="Picture 4">
                <a:extLst>
                  <a:ext uri="{FF2B5EF4-FFF2-40B4-BE49-F238E27FC236}">
                    <a16:creationId xmlns:a16="http://schemas.microsoft.com/office/drawing/2014/main" id="{45BB22C0-F5DB-8062-9456-3F0FBE08248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2893291" y="4991268"/>
                <a:ext cx="1851859" cy="4356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A8E33BF-E89C-6390-2A24-E81619342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9583" y="4342326"/>
                <a:ext cx="729751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31F1DFAC-4F73-868C-E2A9-1C1FA9FCFDE6}"/>
                  </a:ext>
                </a:extLst>
              </p:cNvPr>
              <p:cNvSpPr/>
              <p:nvPr/>
            </p:nvSpPr>
            <p:spPr>
              <a:xfrm rot="5400000">
                <a:off x="1813318" y="3972821"/>
                <a:ext cx="911041" cy="739003"/>
              </a:xfrm>
              <a:prstGeom prst="triangle">
                <a:avLst/>
              </a:prstGeom>
              <a:solidFill>
                <a:schemeClr val="bg1"/>
              </a:solidFill>
              <a:ln w="19050"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B6F076A5-D9CA-5782-11A0-E0EC278BEBAD}"/>
                  </a:ext>
                </a:extLst>
              </p:cNvPr>
              <p:cNvCxnSpPr>
                <a:stCxn id="17" idx="0"/>
              </p:cNvCxnSpPr>
              <p:nvPr/>
            </p:nvCxnSpPr>
            <p:spPr>
              <a:xfrm flipV="1">
                <a:off x="2638340" y="4342323"/>
                <a:ext cx="1030311" cy="3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C6FD9A8-254B-8B8C-3944-176B5E0A63DF}"/>
                  </a:ext>
                </a:extLst>
              </p:cNvPr>
              <p:cNvCxnSpPr/>
              <p:nvPr/>
            </p:nvCxnSpPr>
            <p:spPr>
              <a:xfrm flipV="1">
                <a:off x="4336153" y="4342318"/>
                <a:ext cx="1030311" cy="3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C83B058-9FA9-55CE-6CD7-D93D4B9577E7}"/>
                  </a:ext>
                </a:extLst>
              </p:cNvPr>
              <p:cNvSpPr/>
              <p:nvPr/>
            </p:nvSpPr>
            <p:spPr>
              <a:xfrm>
                <a:off x="5366464" y="4014777"/>
                <a:ext cx="1328775" cy="65508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FDC118B7-285B-E730-F567-8A5D9B73543D}"/>
                  </a:ext>
                </a:extLst>
              </p:cNvPr>
              <p:cNvCxnSpPr/>
              <p:nvPr/>
            </p:nvCxnSpPr>
            <p:spPr>
              <a:xfrm flipV="1">
                <a:off x="6695236" y="4342318"/>
                <a:ext cx="1030311" cy="3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EAB40-7ABA-7B11-2688-4D6747FD75C0}"/>
                  </a:ext>
                </a:extLst>
              </p:cNvPr>
              <p:cNvSpPr/>
              <p:nvPr/>
            </p:nvSpPr>
            <p:spPr>
              <a:xfrm>
                <a:off x="7678254" y="3170946"/>
                <a:ext cx="3800090" cy="232249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pic>
            <p:nvPicPr>
              <p:cNvPr id="23" name="Picture 4">
                <a:extLst>
                  <a:ext uri="{FF2B5EF4-FFF2-40B4-BE49-F238E27FC236}">
                    <a16:creationId xmlns:a16="http://schemas.microsoft.com/office/drawing/2014/main" id="{C316A0AB-CD88-5D59-D762-B6B5DB9551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247817" y="4991269"/>
                <a:ext cx="1851859" cy="435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4834030E-DCC5-473B-C3D9-FF4DFAEF38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88247" y="5964074"/>
                <a:ext cx="125007" cy="2301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57078B57-C5A0-DD46-F4CB-4632BD9644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78816" y="5953620"/>
                <a:ext cx="125007" cy="2301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3F49CEE-7615-9508-3D5B-063F434A0A49}"/>
                </a:ext>
              </a:extLst>
            </p:cNvPr>
            <p:cNvSpPr/>
            <p:nvPr/>
          </p:nvSpPr>
          <p:spPr>
            <a:xfrm>
              <a:off x="837723" y="4008415"/>
              <a:ext cx="2672737" cy="156205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E28F16E-7AE4-716A-E572-D439A6EDA131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pic>
        <p:nvPicPr>
          <p:cNvPr id="31" name="triangle">
            <a:hlinkClick r:id="" action="ppaction://media"/>
            <a:extLst>
              <a:ext uri="{FF2B5EF4-FFF2-40B4-BE49-F238E27FC236}">
                <a16:creationId xmlns:a16="http://schemas.microsoft.com/office/drawing/2014/main" id="{C8635A61-C71E-4911-FA25-F999864ED37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516206" y="3938487"/>
            <a:ext cx="2606548" cy="1303274"/>
          </a:xfrm>
          <a:prstGeom prst="rect">
            <a:avLst/>
          </a:prstGeom>
        </p:spPr>
      </p:pic>
      <p:pic>
        <p:nvPicPr>
          <p:cNvPr id="32" name="cos">
            <a:hlinkClick r:id="" action="ppaction://media"/>
            <a:extLst>
              <a:ext uri="{FF2B5EF4-FFF2-40B4-BE49-F238E27FC236}">
                <a16:creationId xmlns:a16="http://schemas.microsoft.com/office/drawing/2014/main" id="{F4F9AAE6-E671-9526-3FA0-4907C286A89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329116" y="3984729"/>
            <a:ext cx="2514063" cy="1257032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F409E2D5-418C-962C-68AF-3D3FA9ACB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/>
          <a:p>
            <a:r>
              <a:rPr lang="en-CH" dirty="0"/>
              <a:t>PT2025: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246879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00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ontent Placeholder 67">
            <a:extLst>
              <a:ext uri="{FF2B5EF4-FFF2-40B4-BE49-F238E27FC236}">
                <a16:creationId xmlns:a16="http://schemas.microsoft.com/office/drawing/2014/main" id="{F48BE594-04FA-0285-1062-4C12EA3CB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80" y="1600200"/>
            <a:ext cx="4937760" cy="4573693"/>
          </a:xfrm>
        </p:spPr>
        <p:txBody>
          <a:bodyPr>
            <a:normAutofit/>
          </a:bodyPr>
          <a:lstStyle/>
          <a:p>
            <a:r>
              <a:rPr lang="en-CH" sz="1600" dirty="0"/>
              <a:t>If the excitation frequency is not at the Larmor frequency, the sample will not be excited and the signal will not change</a:t>
            </a:r>
            <a:r>
              <a:rPr lang="fr-CH" sz="1600" dirty="0"/>
              <a:t>.</a:t>
            </a:r>
            <a:endParaRPr lang="en-CH" sz="1600" dirty="0"/>
          </a:p>
        </p:txBody>
      </p:sp>
      <p:sp>
        <p:nvSpPr>
          <p:cNvPr id="69" name="Content Placeholder 68">
            <a:extLst>
              <a:ext uri="{FF2B5EF4-FFF2-40B4-BE49-F238E27FC236}">
                <a16:creationId xmlns:a16="http://schemas.microsoft.com/office/drawing/2014/main" id="{75C59E2B-4DB5-0224-B1B5-B06C583CD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7920" y="1600201"/>
            <a:ext cx="4937760" cy="4573694"/>
          </a:xfrm>
        </p:spPr>
        <p:txBody>
          <a:bodyPr>
            <a:normAutofit/>
          </a:bodyPr>
          <a:lstStyle/>
          <a:p>
            <a:r>
              <a:rPr lang="en-CH" sz="1600" dirty="0"/>
              <a:t>If the frequency is at the Larmor frequency, the signal will be absorbed by the sample</a:t>
            </a:r>
            <a:r>
              <a:rPr lang="fr-CH" sz="1600" dirty="0"/>
              <a:t>.</a:t>
            </a:r>
            <a:endParaRPr lang="en-CH" sz="1600" dirty="0"/>
          </a:p>
        </p:txBody>
      </p:sp>
      <p:pic>
        <p:nvPicPr>
          <p:cNvPr id="71" name="cos_n_tri_res">
            <a:hlinkClick r:id="" action="ppaction://media"/>
            <a:extLst>
              <a:ext uri="{FF2B5EF4-FFF2-40B4-BE49-F238E27FC236}">
                <a16:creationId xmlns:a16="http://schemas.microsoft.com/office/drawing/2014/main" id="{FBE129A8-8925-2121-4C5A-3743C6EDC90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931588" y="3776506"/>
            <a:ext cx="3826059" cy="1913030"/>
          </a:xfrm>
          <a:prstGeom prst="rect">
            <a:avLst/>
          </a:prstGeom>
        </p:spPr>
      </p:pic>
      <p:pic>
        <p:nvPicPr>
          <p:cNvPr id="72" name="cos_n_tri_nores">
            <a:hlinkClick r:id="" action="ppaction://media"/>
            <a:extLst>
              <a:ext uri="{FF2B5EF4-FFF2-40B4-BE49-F238E27FC236}">
                <a16:creationId xmlns:a16="http://schemas.microsoft.com/office/drawing/2014/main" id="{F0AC57A6-6919-E536-ED42-F6056A3BB4D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434353" y="3776506"/>
            <a:ext cx="3826060" cy="19130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7E79C4-3986-A87C-0D92-C79654F0C4E7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2</a:t>
            </a:r>
            <a:r>
              <a:rPr lang="en-CH" dirty="0">
                <a:solidFill>
                  <a:schemeClr val="bg1"/>
                </a:solidFill>
              </a:rPr>
              <a:t>. NMR measurement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B4D93CA-3A79-22AF-8C89-5361541B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/>
          <a:p>
            <a:r>
              <a:rPr lang="en-CH" dirty="0"/>
              <a:t>PT2025: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354144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000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71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7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1E5582B-866B-63E2-E03E-086D884D8A1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832" y="2043040"/>
            <a:ext cx="3747256" cy="18736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662AFA-A4B1-FC71-51A0-6F2DC3A0CD5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342" y="4625913"/>
            <a:ext cx="3496236" cy="1748118"/>
          </a:xfrm>
          <a:prstGeom prst="rect">
            <a:avLst/>
          </a:prstGeom>
        </p:spPr>
      </p:pic>
      <p:sp>
        <p:nvSpPr>
          <p:cNvPr id="18" name="Content Placeholder 67">
            <a:extLst>
              <a:ext uri="{FF2B5EF4-FFF2-40B4-BE49-F238E27FC236}">
                <a16:creationId xmlns:a16="http://schemas.microsoft.com/office/drawing/2014/main" id="{63A1C687-9E42-1EF1-FF06-AD85E8CE2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42100" y="1295401"/>
            <a:ext cx="5297240" cy="952948"/>
          </a:xfrm>
        </p:spPr>
        <p:txBody>
          <a:bodyPr>
            <a:normAutofit/>
          </a:bodyPr>
          <a:lstStyle/>
          <a:p>
            <a:r>
              <a:rPr lang="en-CH" sz="1600" dirty="0"/>
              <a:t>The excitation frequency is lower than the Larmor frequency</a:t>
            </a:r>
          </a:p>
        </p:txBody>
      </p:sp>
      <p:sp>
        <p:nvSpPr>
          <p:cNvPr id="19" name="Content Placeholder 67">
            <a:extLst>
              <a:ext uri="{FF2B5EF4-FFF2-40B4-BE49-F238E27FC236}">
                <a16:creationId xmlns:a16="http://schemas.microsoft.com/office/drawing/2014/main" id="{0F69CEB3-D113-6855-DC52-BEAB8E620547}"/>
              </a:ext>
            </a:extLst>
          </p:cNvPr>
          <p:cNvSpPr txBox="1">
            <a:spLocks/>
          </p:cNvSpPr>
          <p:nvPr/>
        </p:nvSpPr>
        <p:spPr>
          <a:xfrm>
            <a:off x="6642100" y="3924692"/>
            <a:ext cx="5297240" cy="95294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dirty="0"/>
              <a:t>The excitation frequency is higher than the Larmor frequency</a:t>
            </a:r>
          </a:p>
        </p:txBody>
      </p:sp>
      <p:sp>
        <p:nvSpPr>
          <p:cNvPr id="20" name="Content Placeholder 67">
            <a:extLst>
              <a:ext uri="{FF2B5EF4-FFF2-40B4-BE49-F238E27FC236}">
                <a16:creationId xmlns:a16="http://schemas.microsoft.com/office/drawing/2014/main" id="{A1750D15-F682-886A-2212-1973D9A47D73}"/>
              </a:ext>
            </a:extLst>
          </p:cNvPr>
          <p:cNvSpPr txBox="1">
            <a:spLocks/>
          </p:cNvSpPr>
          <p:nvPr/>
        </p:nvSpPr>
        <p:spPr>
          <a:xfrm>
            <a:off x="427161" y="1683104"/>
            <a:ext cx="5194304" cy="170148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463550" indent="-463550" algn="l" defTabSz="914400" rtl="0" eaLnBrk="1" latinLnBrk="0" hangingPunct="1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FF0000"/>
              </a:buClr>
              <a:buSzPct val="100000"/>
              <a:buFont typeface="Courier New" panose="02070309020205020404" pitchFamily="49" charset="0"/>
              <a:buChar char="o"/>
              <a:defRPr sz="20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914400" indent="-4508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Calibri" pitchFamily="34" charset="0"/>
              <a:buChar char="◦"/>
              <a:defRPr sz="18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377950" indent="-46355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Clr>
                <a:srgbClr val="FF0000"/>
              </a:buClr>
              <a:buFont typeface="Wingdings" panose="05000000000000000000" pitchFamily="2" charset="2"/>
              <a:buChar char="§"/>
              <a:defRPr sz="1600" kern="120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dirty="0"/>
              <a:t>We want to have the resonance when the modulation is null, such that the unperturbed B0 is measured</a:t>
            </a:r>
          </a:p>
          <a:p>
            <a:r>
              <a:rPr lang="en-CH" sz="1600" dirty="0"/>
              <a:t>The excitation frequency is at the Larmor frequency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206D056-9906-5EBC-DD31-F306CCFEF1E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3546349"/>
            <a:ext cx="3854067" cy="19270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2103EAE-9EBF-6BEE-45FB-6F89CAD4E64D}"/>
              </a:ext>
            </a:extLst>
          </p:cNvPr>
          <p:cNvSpPr txBox="1"/>
          <p:nvPr/>
        </p:nvSpPr>
        <p:spPr>
          <a:xfrm>
            <a:off x="0" y="6386731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2. NMR measurement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2E25455-F42D-26A0-2341-DE4FD871A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56397"/>
          </a:xfrm>
        </p:spPr>
        <p:txBody>
          <a:bodyPr/>
          <a:lstStyle/>
          <a:p>
            <a:r>
              <a:rPr lang="en-CH" dirty="0"/>
              <a:t>PT2025: Continuous Wave</a:t>
            </a:r>
          </a:p>
        </p:txBody>
      </p:sp>
    </p:spTree>
    <p:extLst>
      <p:ext uri="{BB962C8B-B14F-4D97-AF65-F5344CB8AC3E}">
        <p14:creationId xmlns:p14="http://schemas.microsoft.com/office/powerpoint/2010/main" val="361276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Personnalisé 6">
      <a:dk1>
        <a:sysClr val="windowText" lastClr="000000"/>
      </a:dk1>
      <a:lt1>
        <a:sysClr val="window" lastClr="FFFFFF"/>
      </a:lt1>
      <a:dk2>
        <a:srgbClr val="242852"/>
      </a:dk2>
      <a:lt2>
        <a:srgbClr val="0070C0"/>
      </a:lt2>
      <a:accent1>
        <a:srgbClr val="0070C0"/>
      </a:accent1>
      <a:accent2>
        <a:srgbClr val="0070C0"/>
      </a:accent2>
      <a:accent3>
        <a:srgbClr val="297FD5"/>
      </a:accent3>
      <a:accent4>
        <a:srgbClr val="0070C0"/>
      </a:accent4>
      <a:accent5>
        <a:srgbClr val="0070C0"/>
      </a:accent5>
      <a:accent6>
        <a:srgbClr val="9D90A0"/>
      </a:accent6>
      <a:hlink>
        <a:srgbClr val="242852"/>
      </a:hlink>
      <a:folHlink>
        <a:srgbClr val="242852"/>
      </a:folHlink>
    </a:clrScheme>
    <a:fontScheme name="BioSked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oSked Powerpoint Template.potx" id="{C0168073-EA6F-49CC-9D07-040D931D5CAA}" vid="{BC415F84-66DD-4030-B738-045CDD7D857B}"/>
    </a:ext>
  </a:extLst>
</a:theme>
</file>

<file path=ppt/theme/theme2.xml><?xml version="1.0" encoding="utf-8"?>
<a:theme xmlns:a="http://schemas.openxmlformats.org/drawingml/2006/main" name="Office Theme">
  <a:themeElements>
    <a:clrScheme name="Personnalisé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70C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3e6f36d-d03e-412e-a213-9e1698a32c9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E724BFBBD87F46BF777DC4761BF20E" ma:contentTypeVersion="12" ma:contentTypeDescription="Crée un document." ma:contentTypeScope="" ma:versionID="b6d46efce4b41f72c4f850ac48ca4769">
  <xsd:schema xmlns:xsd="http://www.w3.org/2001/XMLSchema" xmlns:xs="http://www.w3.org/2001/XMLSchema" xmlns:p="http://schemas.microsoft.com/office/2006/metadata/properties" xmlns:ns3="83e6f36d-d03e-412e-a213-9e1698a32c90" xmlns:ns4="cf5ad60a-44a7-4828-b49c-4dc085827619" targetNamespace="http://schemas.microsoft.com/office/2006/metadata/properties" ma:root="true" ma:fieldsID="2444bb5b05f2fcfe76619039db9c26db" ns3:_="" ns4:_="">
    <xsd:import namespace="83e6f36d-d03e-412e-a213-9e1698a32c90"/>
    <xsd:import namespace="cf5ad60a-44a7-4828-b49c-4dc085827619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GenerationTime" minOccurs="0"/>
                <xsd:element ref="ns3:MediaServiceEventHashCode" minOccurs="0"/>
                <xsd:element ref="ns3:MediaServiceSystemTags" minOccurs="0"/>
                <xsd:element ref="ns3:MediaServiceOCR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e6f36d-d03e-412e-a213-9e1698a32c90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5ad60a-44a7-4828-b49c-4dc085827619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3A3A66-925B-476C-A42F-D63025EFF8D9}">
  <ds:schemaRefs>
    <ds:schemaRef ds:uri="http://purl.org/dc/elements/1.1/"/>
    <ds:schemaRef ds:uri="http://schemas.microsoft.com/office/2006/documentManagement/types"/>
    <ds:schemaRef ds:uri="83e6f36d-d03e-412e-a213-9e1698a32c90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cf5ad60a-44a7-4828-b49c-4dc08582761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4282F95-361F-48B4-9619-38516847E4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e6f36d-d03e-412e-a213-9e1698a32c90"/>
    <ds:schemaRef ds:uri="cf5ad60a-44a7-4828-b49c-4dc0858276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6FB3B04-DB04-41E8-978D-6AEB857B1E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28773</TotalTime>
  <Words>2250</Words>
  <Application>Microsoft Office PowerPoint</Application>
  <PresentationFormat>Widescreen</PresentationFormat>
  <Paragraphs>350</Paragraphs>
  <Slides>33</Slides>
  <Notes>32</Notes>
  <HiddenSlides>0</HiddenSlides>
  <MMClips>4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Azo Sans</vt:lpstr>
      <vt:lpstr>Azo-sans</vt:lpstr>
      <vt:lpstr>Calibri</vt:lpstr>
      <vt:lpstr>Cambria Math</vt:lpstr>
      <vt:lpstr>Courier New</vt:lpstr>
      <vt:lpstr>Helvetica</vt:lpstr>
      <vt:lpstr>Segoe UI</vt:lpstr>
      <vt:lpstr>Wingdings</vt:lpstr>
      <vt:lpstr>Retrospect</vt:lpstr>
      <vt:lpstr>Latest Developments in Magnetic Measurements</vt:lpstr>
      <vt:lpstr>Outline </vt:lpstr>
      <vt:lpstr>Metrolab Technology at a Glance</vt:lpstr>
      <vt:lpstr>Metrolab Technology Main Products</vt:lpstr>
      <vt:lpstr>PowerPoint Presentation</vt:lpstr>
      <vt:lpstr>PT2025: Continuous Wave</vt:lpstr>
      <vt:lpstr>PT2025: Continuous Wave</vt:lpstr>
      <vt:lpstr>PT2025: Continuous Wave</vt:lpstr>
      <vt:lpstr>PT2025: Continuous Wave</vt:lpstr>
      <vt:lpstr>PowerPoint Presentation</vt:lpstr>
      <vt:lpstr>PT2025: Continuous Wave</vt:lpstr>
      <vt:lpstr>Magnetic Field Camera: MFC 3045</vt:lpstr>
      <vt:lpstr>MFC 3045: Continuous Wave</vt:lpstr>
      <vt:lpstr>MFC 3045: Continuous Wave</vt:lpstr>
      <vt:lpstr>MFC 3045: Continuous Wave</vt:lpstr>
      <vt:lpstr>MFC 3045: Continuous Wave</vt:lpstr>
      <vt:lpstr>MFC 3045: Continuous Wave</vt:lpstr>
      <vt:lpstr>MFC 3045: Continuous Wave</vt:lpstr>
      <vt:lpstr>PT2026: Pulsed Wave</vt:lpstr>
      <vt:lpstr>PT2026: Pulsed Wave</vt:lpstr>
      <vt:lpstr>PT2026: Pulsed Wave</vt:lpstr>
      <vt:lpstr>Continuous and Pulsed Wave: Summary</vt:lpstr>
      <vt:lpstr>PowerPoint Presentation</vt:lpstr>
      <vt:lpstr>Shimming a magnet</vt:lpstr>
      <vt:lpstr>Shimming effect</vt:lpstr>
      <vt:lpstr>MFC 8246: Small Bore Mapper</vt:lpstr>
      <vt:lpstr>MFC 8246: Probes and Support</vt:lpstr>
      <vt:lpstr>MFC 8246: Angular Motor</vt:lpstr>
      <vt:lpstr>MFC 8246: Summarize</vt:lpstr>
      <vt:lpstr>Outlook</vt:lpstr>
      <vt:lpstr>PowerPoint Presentation</vt:lpstr>
      <vt:lpstr>PowerPoint Presentation</vt:lpstr>
      <vt:lpstr>Shimming effect</vt:lpstr>
    </vt:vector>
  </TitlesOfParts>
  <Manager/>
  <Company>Metrolab Technology 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NMR</dc:title>
  <dc:subject>NMR</dc:subject>
  <dc:creator>songeon@metrolab.com</dc:creator>
  <cp:lastModifiedBy>Julien SONGEON</cp:lastModifiedBy>
  <cp:revision>610</cp:revision>
  <cp:lastPrinted>2023-11-08T15:42:45Z</cp:lastPrinted>
  <dcterms:created xsi:type="dcterms:W3CDTF">2021-12-02T16:33:13Z</dcterms:created>
  <dcterms:modified xsi:type="dcterms:W3CDTF">2024-10-14T10:43:32Z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0x0101009CE724BFBBD87F46BF777DC4761BF20E</vt:lpwstr>
  </property>
</Properties>
</file>