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9" r:id="rId2"/>
    <p:sldId id="257" r:id="rId3"/>
    <p:sldId id="258" r:id="rId4"/>
    <p:sldId id="259" r:id="rId5"/>
    <p:sldId id="262" r:id="rId6"/>
    <p:sldId id="261" r:id="rId7"/>
    <p:sldId id="260" r:id="rId8"/>
    <p:sldId id="274" r:id="rId9"/>
    <p:sldId id="275" r:id="rId10"/>
    <p:sldId id="276" r:id="rId11"/>
    <p:sldId id="278" r:id="rId12"/>
    <p:sldId id="277" r:id="rId13"/>
    <p:sldId id="271" r:id="rId14"/>
    <p:sldId id="272" r:id="rId15"/>
    <p:sldId id="279" r:id="rId16"/>
    <p:sldId id="268" r:id="rId17"/>
    <p:sldId id="269" r:id="rId18"/>
    <p:sldId id="267" r:id="rId19"/>
    <p:sldId id="266" r:id="rId20"/>
    <p:sldId id="27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FF"/>
    <a:srgbClr val="FF00FF"/>
    <a:srgbClr val="E5B223"/>
    <a:srgbClr val="9E9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3" autoAdjust="0"/>
    <p:restoredTop sz="94660"/>
  </p:normalViewPr>
  <p:slideViewPr>
    <p:cSldViewPr snapToGrid="0">
      <p:cViewPr varScale="1">
        <p:scale>
          <a:sx n="88" d="100"/>
          <a:sy n="88" d="100"/>
        </p:scale>
        <p:origin x="69" y="2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SOQ_progress!$B$1</c:f>
              <c:strCache>
                <c:ptCount val="1"/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SOQ_progress!$A$2:$A$306</c:f>
              <c:strCache>
                <c:ptCount val="300"/>
                <c:pt idx="0">
                  <c:v>2023.10.01</c:v>
                </c:pt>
                <c:pt idx="1">
                  <c:v>2023.10.02</c:v>
                </c:pt>
                <c:pt idx="2">
                  <c:v>2023.10.03</c:v>
                </c:pt>
                <c:pt idx="3">
                  <c:v>2023.10.04</c:v>
                </c:pt>
                <c:pt idx="4">
                  <c:v>2023.10.05</c:v>
                </c:pt>
                <c:pt idx="5">
                  <c:v>2023.10.06</c:v>
                </c:pt>
                <c:pt idx="6">
                  <c:v>2023.10.07</c:v>
                </c:pt>
                <c:pt idx="7">
                  <c:v>2023.10.08</c:v>
                </c:pt>
                <c:pt idx="8">
                  <c:v>2023.10.09</c:v>
                </c:pt>
                <c:pt idx="9">
                  <c:v>2023.10.10</c:v>
                </c:pt>
                <c:pt idx="10">
                  <c:v>2023.10.11</c:v>
                </c:pt>
                <c:pt idx="11">
                  <c:v>2023.10.12</c:v>
                </c:pt>
                <c:pt idx="12">
                  <c:v>2023.10.13</c:v>
                </c:pt>
                <c:pt idx="13">
                  <c:v>2023.10.14</c:v>
                </c:pt>
                <c:pt idx="14">
                  <c:v>2023.10.15</c:v>
                </c:pt>
                <c:pt idx="15">
                  <c:v>2023.10.16</c:v>
                </c:pt>
                <c:pt idx="16">
                  <c:v>2023.10.17</c:v>
                </c:pt>
                <c:pt idx="17">
                  <c:v>2023.10.18</c:v>
                </c:pt>
                <c:pt idx="18">
                  <c:v>2023.10.19</c:v>
                </c:pt>
                <c:pt idx="19">
                  <c:v>2023.10.20</c:v>
                </c:pt>
                <c:pt idx="20">
                  <c:v>2023.10.21</c:v>
                </c:pt>
                <c:pt idx="21">
                  <c:v>2023.10.22</c:v>
                </c:pt>
                <c:pt idx="22">
                  <c:v>2023.10.23</c:v>
                </c:pt>
                <c:pt idx="23">
                  <c:v>2023.10.24</c:v>
                </c:pt>
                <c:pt idx="24">
                  <c:v>2023.10.25</c:v>
                </c:pt>
                <c:pt idx="25">
                  <c:v>2023.10.26</c:v>
                </c:pt>
                <c:pt idx="26">
                  <c:v>2023.10.27</c:v>
                </c:pt>
                <c:pt idx="27">
                  <c:v>2023.10.28</c:v>
                </c:pt>
                <c:pt idx="28">
                  <c:v>2023.10.29</c:v>
                </c:pt>
                <c:pt idx="29">
                  <c:v>2023.10.30</c:v>
                </c:pt>
                <c:pt idx="30">
                  <c:v>2023.10.31</c:v>
                </c:pt>
                <c:pt idx="31">
                  <c:v>2023.11.01</c:v>
                </c:pt>
                <c:pt idx="32">
                  <c:v>2023.11.02</c:v>
                </c:pt>
                <c:pt idx="33">
                  <c:v>2023.11.03</c:v>
                </c:pt>
                <c:pt idx="34">
                  <c:v>2023.11.04</c:v>
                </c:pt>
                <c:pt idx="35">
                  <c:v>2023.11.05</c:v>
                </c:pt>
                <c:pt idx="36">
                  <c:v>2023.11.06</c:v>
                </c:pt>
                <c:pt idx="37">
                  <c:v>2023.11.07</c:v>
                </c:pt>
                <c:pt idx="38">
                  <c:v>2023.11.08</c:v>
                </c:pt>
                <c:pt idx="39">
                  <c:v>2023.11.09</c:v>
                </c:pt>
                <c:pt idx="40">
                  <c:v>2023.11.10</c:v>
                </c:pt>
                <c:pt idx="41">
                  <c:v>2023.11.11</c:v>
                </c:pt>
                <c:pt idx="42">
                  <c:v>2023.11.12</c:v>
                </c:pt>
                <c:pt idx="43">
                  <c:v>2023.11.13</c:v>
                </c:pt>
                <c:pt idx="44">
                  <c:v>2023.11.14</c:v>
                </c:pt>
                <c:pt idx="45">
                  <c:v>2023.11.15</c:v>
                </c:pt>
                <c:pt idx="46">
                  <c:v>2023.11.16</c:v>
                </c:pt>
                <c:pt idx="47">
                  <c:v>2023.11.17</c:v>
                </c:pt>
                <c:pt idx="48">
                  <c:v>2023.11.18</c:v>
                </c:pt>
                <c:pt idx="49">
                  <c:v>2023.11.19</c:v>
                </c:pt>
                <c:pt idx="50">
                  <c:v>2023.11.20</c:v>
                </c:pt>
                <c:pt idx="51">
                  <c:v>2023.11.21</c:v>
                </c:pt>
                <c:pt idx="52">
                  <c:v>2023.11.22</c:v>
                </c:pt>
                <c:pt idx="53">
                  <c:v>2023.11.23</c:v>
                </c:pt>
                <c:pt idx="54">
                  <c:v>2023.11.24</c:v>
                </c:pt>
                <c:pt idx="55">
                  <c:v>2023.11.25</c:v>
                </c:pt>
                <c:pt idx="56">
                  <c:v>2023.11.26</c:v>
                </c:pt>
                <c:pt idx="57">
                  <c:v>2023.11.27</c:v>
                </c:pt>
                <c:pt idx="58">
                  <c:v>2023.11.28</c:v>
                </c:pt>
                <c:pt idx="59">
                  <c:v>2023.11.29</c:v>
                </c:pt>
                <c:pt idx="60">
                  <c:v>2023.11.30</c:v>
                </c:pt>
                <c:pt idx="61">
                  <c:v>2023.12.01</c:v>
                </c:pt>
                <c:pt idx="62">
                  <c:v>2023.12.02</c:v>
                </c:pt>
                <c:pt idx="63">
                  <c:v>2023.12.03</c:v>
                </c:pt>
                <c:pt idx="64">
                  <c:v>2023.12.04</c:v>
                </c:pt>
                <c:pt idx="65">
                  <c:v>2023.12.05</c:v>
                </c:pt>
                <c:pt idx="66">
                  <c:v>2023.12.06</c:v>
                </c:pt>
                <c:pt idx="67">
                  <c:v>2023.12.07</c:v>
                </c:pt>
                <c:pt idx="68">
                  <c:v>2023.12.08</c:v>
                </c:pt>
                <c:pt idx="69">
                  <c:v>2023.12.09</c:v>
                </c:pt>
                <c:pt idx="70">
                  <c:v>2023.12.10</c:v>
                </c:pt>
                <c:pt idx="71">
                  <c:v>2023.12.11</c:v>
                </c:pt>
                <c:pt idx="72">
                  <c:v>2023.12.12</c:v>
                </c:pt>
                <c:pt idx="73">
                  <c:v>2023.12.13</c:v>
                </c:pt>
                <c:pt idx="74">
                  <c:v>2023.12.14</c:v>
                </c:pt>
                <c:pt idx="75">
                  <c:v>2023.12.15</c:v>
                </c:pt>
                <c:pt idx="76">
                  <c:v>2023.12.16</c:v>
                </c:pt>
                <c:pt idx="77">
                  <c:v>2023.12.17</c:v>
                </c:pt>
                <c:pt idx="78">
                  <c:v>2023.12.18</c:v>
                </c:pt>
                <c:pt idx="79">
                  <c:v>2023.12.19</c:v>
                </c:pt>
                <c:pt idx="80">
                  <c:v>2023.12.20</c:v>
                </c:pt>
                <c:pt idx="81">
                  <c:v>2023.12.21</c:v>
                </c:pt>
                <c:pt idx="82">
                  <c:v>2023.12.22</c:v>
                </c:pt>
                <c:pt idx="83">
                  <c:v>2023.12.23</c:v>
                </c:pt>
                <c:pt idx="84">
                  <c:v>2023.12.24</c:v>
                </c:pt>
                <c:pt idx="85">
                  <c:v>2023.12.25</c:v>
                </c:pt>
                <c:pt idx="86">
                  <c:v>2023.12.26</c:v>
                </c:pt>
                <c:pt idx="87">
                  <c:v>2023.12.27</c:v>
                </c:pt>
                <c:pt idx="88">
                  <c:v>2023.12.28</c:v>
                </c:pt>
                <c:pt idx="89">
                  <c:v>2023.12.29</c:v>
                </c:pt>
                <c:pt idx="90">
                  <c:v>2023.12.30</c:v>
                </c:pt>
                <c:pt idx="91">
                  <c:v>2023.12.31</c:v>
                </c:pt>
                <c:pt idx="92">
                  <c:v>2024.01.01</c:v>
                </c:pt>
                <c:pt idx="93">
                  <c:v>2024.01.02</c:v>
                </c:pt>
                <c:pt idx="94">
                  <c:v>2024.01.03</c:v>
                </c:pt>
                <c:pt idx="95">
                  <c:v>2024.01.04</c:v>
                </c:pt>
                <c:pt idx="96">
                  <c:v>2024.01.05</c:v>
                </c:pt>
                <c:pt idx="97">
                  <c:v>2024.01.06</c:v>
                </c:pt>
                <c:pt idx="98">
                  <c:v>2024.01.07</c:v>
                </c:pt>
                <c:pt idx="99">
                  <c:v>2024.01.08</c:v>
                </c:pt>
                <c:pt idx="100">
                  <c:v>2024.01.09</c:v>
                </c:pt>
                <c:pt idx="101">
                  <c:v>2024.01.10</c:v>
                </c:pt>
                <c:pt idx="102">
                  <c:v>2024.01.11</c:v>
                </c:pt>
                <c:pt idx="103">
                  <c:v>2024.01.12</c:v>
                </c:pt>
                <c:pt idx="104">
                  <c:v>2024.01.13</c:v>
                </c:pt>
                <c:pt idx="105">
                  <c:v>2024.01.14</c:v>
                </c:pt>
                <c:pt idx="106">
                  <c:v>2024.01.15</c:v>
                </c:pt>
                <c:pt idx="107">
                  <c:v>2024.01.16</c:v>
                </c:pt>
                <c:pt idx="108">
                  <c:v>2024.01.17</c:v>
                </c:pt>
                <c:pt idx="109">
                  <c:v>2024.01.18</c:v>
                </c:pt>
                <c:pt idx="110">
                  <c:v>2024.01.19</c:v>
                </c:pt>
                <c:pt idx="111">
                  <c:v>2024.01.20</c:v>
                </c:pt>
                <c:pt idx="112">
                  <c:v>2024.01.21</c:v>
                </c:pt>
                <c:pt idx="113">
                  <c:v>2024.01.22</c:v>
                </c:pt>
                <c:pt idx="114">
                  <c:v>2024.01.23</c:v>
                </c:pt>
                <c:pt idx="115">
                  <c:v>2024.01.24</c:v>
                </c:pt>
                <c:pt idx="116">
                  <c:v>2024.01.25</c:v>
                </c:pt>
                <c:pt idx="117">
                  <c:v>2024.01.26</c:v>
                </c:pt>
                <c:pt idx="118">
                  <c:v>2024.01.27</c:v>
                </c:pt>
                <c:pt idx="119">
                  <c:v>2024.01.28</c:v>
                </c:pt>
                <c:pt idx="120">
                  <c:v>2024.01.29</c:v>
                </c:pt>
                <c:pt idx="121">
                  <c:v>2024.01.30</c:v>
                </c:pt>
                <c:pt idx="122">
                  <c:v>2024.01.31</c:v>
                </c:pt>
                <c:pt idx="123">
                  <c:v>2024.02.01</c:v>
                </c:pt>
                <c:pt idx="124">
                  <c:v>2024.02.02</c:v>
                </c:pt>
                <c:pt idx="125">
                  <c:v>2024.02.03</c:v>
                </c:pt>
                <c:pt idx="126">
                  <c:v>2024.02.04</c:v>
                </c:pt>
                <c:pt idx="127">
                  <c:v>2024.02.05</c:v>
                </c:pt>
                <c:pt idx="128">
                  <c:v>2024.02.06</c:v>
                </c:pt>
                <c:pt idx="129">
                  <c:v>2024.02.07</c:v>
                </c:pt>
                <c:pt idx="130">
                  <c:v>2024.02.08</c:v>
                </c:pt>
                <c:pt idx="131">
                  <c:v>2024.02.09</c:v>
                </c:pt>
                <c:pt idx="132">
                  <c:v>2024.02.10</c:v>
                </c:pt>
                <c:pt idx="133">
                  <c:v>2024.02.11</c:v>
                </c:pt>
                <c:pt idx="134">
                  <c:v>2024.02.12</c:v>
                </c:pt>
                <c:pt idx="135">
                  <c:v>2024.02.13</c:v>
                </c:pt>
                <c:pt idx="136">
                  <c:v>2024.02.14</c:v>
                </c:pt>
                <c:pt idx="137">
                  <c:v>2024.02.15</c:v>
                </c:pt>
                <c:pt idx="138">
                  <c:v>2024.02.16</c:v>
                </c:pt>
                <c:pt idx="139">
                  <c:v>2024.02.17</c:v>
                </c:pt>
                <c:pt idx="140">
                  <c:v>2024.02.18</c:v>
                </c:pt>
                <c:pt idx="141">
                  <c:v>2024.02.19</c:v>
                </c:pt>
                <c:pt idx="142">
                  <c:v>2024.02.20</c:v>
                </c:pt>
                <c:pt idx="143">
                  <c:v>2024.02.21</c:v>
                </c:pt>
                <c:pt idx="144">
                  <c:v>2024.02.22</c:v>
                </c:pt>
                <c:pt idx="145">
                  <c:v>2024.02.23</c:v>
                </c:pt>
                <c:pt idx="146">
                  <c:v>2024.02.24</c:v>
                </c:pt>
                <c:pt idx="147">
                  <c:v>2024.02.25</c:v>
                </c:pt>
                <c:pt idx="148">
                  <c:v>2024.02.26</c:v>
                </c:pt>
                <c:pt idx="149">
                  <c:v>2024.02.27</c:v>
                </c:pt>
                <c:pt idx="150">
                  <c:v>2024.02.28</c:v>
                </c:pt>
                <c:pt idx="151">
                  <c:v>2024.02.29</c:v>
                </c:pt>
                <c:pt idx="152">
                  <c:v>2024.03.01</c:v>
                </c:pt>
                <c:pt idx="153">
                  <c:v>2024.03.02</c:v>
                </c:pt>
                <c:pt idx="154">
                  <c:v>2024.03.03</c:v>
                </c:pt>
                <c:pt idx="155">
                  <c:v>2024.03.04</c:v>
                </c:pt>
                <c:pt idx="156">
                  <c:v>2024.03.05</c:v>
                </c:pt>
                <c:pt idx="157">
                  <c:v>2024.03.06</c:v>
                </c:pt>
                <c:pt idx="158">
                  <c:v>2024.03.07</c:v>
                </c:pt>
                <c:pt idx="159">
                  <c:v>2024.03.08</c:v>
                </c:pt>
                <c:pt idx="160">
                  <c:v>2024.03.09</c:v>
                </c:pt>
                <c:pt idx="161">
                  <c:v>2024.03.10</c:v>
                </c:pt>
                <c:pt idx="162">
                  <c:v>2024.03.11</c:v>
                </c:pt>
                <c:pt idx="163">
                  <c:v>2024.03.12</c:v>
                </c:pt>
                <c:pt idx="164">
                  <c:v>2024.03.13</c:v>
                </c:pt>
                <c:pt idx="165">
                  <c:v>2024.03.14</c:v>
                </c:pt>
                <c:pt idx="166">
                  <c:v>2024.03.15</c:v>
                </c:pt>
                <c:pt idx="167">
                  <c:v>2024.03.16</c:v>
                </c:pt>
                <c:pt idx="168">
                  <c:v>2024.03.17</c:v>
                </c:pt>
                <c:pt idx="169">
                  <c:v>2024.03.18</c:v>
                </c:pt>
                <c:pt idx="170">
                  <c:v>2024.03.19</c:v>
                </c:pt>
                <c:pt idx="171">
                  <c:v>2024.03.20</c:v>
                </c:pt>
                <c:pt idx="172">
                  <c:v>2024.03.21</c:v>
                </c:pt>
                <c:pt idx="173">
                  <c:v>2024.03.22</c:v>
                </c:pt>
                <c:pt idx="174">
                  <c:v>2024.03.23</c:v>
                </c:pt>
                <c:pt idx="175">
                  <c:v>2024.03.24</c:v>
                </c:pt>
                <c:pt idx="176">
                  <c:v>2024.03.25</c:v>
                </c:pt>
                <c:pt idx="177">
                  <c:v>2024.03.26</c:v>
                </c:pt>
                <c:pt idx="178">
                  <c:v>2024.03.27</c:v>
                </c:pt>
                <c:pt idx="179">
                  <c:v>2024.03.28</c:v>
                </c:pt>
                <c:pt idx="180">
                  <c:v>2024.03.29</c:v>
                </c:pt>
                <c:pt idx="181">
                  <c:v>2024.03.30</c:v>
                </c:pt>
                <c:pt idx="182">
                  <c:v>2024.03.31</c:v>
                </c:pt>
                <c:pt idx="183">
                  <c:v>2024.04.01</c:v>
                </c:pt>
                <c:pt idx="184">
                  <c:v>2024.04.02</c:v>
                </c:pt>
                <c:pt idx="185">
                  <c:v>2024.04.03</c:v>
                </c:pt>
                <c:pt idx="186">
                  <c:v>2024.04.04</c:v>
                </c:pt>
                <c:pt idx="187">
                  <c:v>2024.04.05</c:v>
                </c:pt>
                <c:pt idx="188">
                  <c:v>2024.04.06</c:v>
                </c:pt>
                <c:pt idx="189">
                  <c:v>2024.04.07</c:v>
                </c:pt>
                <c:pt idx="190">
                  <c:v>2024.04.08</c:v>
                </c:pt>
                <c:pt idx="191">
                  <c:v>2024.04.09</c:v>
                </c:pt>
                <c:pt idx="192">
                  <c:v>2024.04.10</c:v>
                </c:pt>
                <c:pt idx="193">
                  <c:v>2024.04.11</c:v>
                </c:pt>
                <c:pt idx="194">
                  <c:v>2024.04.12</c:v>
                </c:pt>
                <c:pt idx="195">
                  <c:v>2024.04.13</c:v>
                </c:pt>
                <c:pt idx="196">
                  <c:v>2024.04.14</c:v>
                </c:pt>
                <c:pt idx="197">
                  <c:v>2024.04.15</c:v>
                </c:pt>
                <c:pt idx="198">
                  <c:v>2024.04.16</c:v>
                </c:pt>
                <c:pt idx="199">
                  <c:v>2024.04.17</c:v>
                </c:pt>
                <c:pt idx="200">
                  <c:v>2024.04.18</c:v>
                </c:pt>
                <c:pt idx="201">
                  <c:v>2024.04.19</c:v>
                </c:pt>
                <c:pt idx="202">
                  <c:v>2024.04.20</c:v>
                </c:pt>
                <c:pt idx="203">
                  <c:v>2024.04.21</c:v>
                </c:pt>
                <c:pt idx="204">
                  <c:v>2024.04.22</c:v>
                </c:pt>
                <c:pt idx="205">
                  <c:v>2024.04.23</c:v>
                </c:pt>
                <c:pt idx="206">
                  <c:v>2024.04.24</c:v>
                </c:pt>
                <c:pt idx="207">
                  <c:v>2024.04.25</c:v>
                </c:pt>
                <c:pt idx="208">
                  <c:v>2024.04.26</c:v>
                </c:pt>
                <c:pt idx="209">
                  <c:v>2024.04.27</c:v>
                </c:pt>
                <c:pt idx="210">
                  <c:v>2024.04.28</c:v>
                </c:pt>
                <c:pt idx="211">
                  <c:v>2024.04.29</c:v>
                </c:pt>
                <c:pt idx="212">
                  <c:v>2024.04.30</c:v>
                </c:pt>
                <c:pt idx="213">
                  <c:v>2024.05.01</c:v>
                </c:pt>
                <c:pt idx="214">
                  <c:v>2024.05.02</c:v>
                </c:pt>
                <c:pt idx="215">
                  <c:v>2024.05.03</c:v>
                </c:pt>
                <c:pt idx="216">
                  <c:v>2024.05.04</c:v>
                </c:pt>
                <c:pt idx="217">
                  <c:v>2024.05.05</c:v>
                </c:pt>
                <c:pt idx="218">
                  <c:v>2024.05.06</c:v>
                </c:pt>
                <c:pt idx="219">
                  <c:v>2024.05.07</c:v>
                </c:pt>
                <c:pt idx="220">
                  <c:v>2024.05.08</c:v>
                </c:pt>
                <c:pt idx="221">
                  <c:v>2024.05.09</c:v>
                </c:pt>
                <c:pt idx="222">
                  <c:v>2024.05.10</c:v>
                </c:pt>
                <c:pt idx="223">
                  <c:v>2024.05.11</c:v>
                </c:pt>
                <c:pt idx="224">
                  <c:v>2024.05.12</c:v>
                </c:pt>
                <c:pt idx="225">
                  <c:v>2024.05.13</c:v>
                </c:pt>
                <c:pt idx="226">
                  <c:v>2024.05.14</c:v>
                </c:pt>
                <c:pt idx="227">
                  <c:v>2024.05.15</c:v>
                </c:pt>
                <c:pt idx="228">
                  <c:v>2024.05.16</c:v>
                </c:pt>
                <c:pt idx="229">
                  <c:v>2024.05.17</c:v>
                </c:pt>
                <c:pt idx="230">
                  <c:v>2024.05.18</c:v>
                </c:pt>
                <c:pt idx="231">
                  <c:v>2024.05.19</c:v>
                </c:pt>
                <c:pt idx="232">
                  <c:v>2024.05.20</c:v>
                </c:pt>
                <c:pt idx="233">
                  <c:v>2024.05.21</c:v>
                </c:pt>
                <c:pt idx="234">
                  <c:v>2024.05.22</c:v>
                </c:pt>
                <c:pt idx="235">
                  <c:v>2024.05.23</c:v>
                </c:pt>
                <c:pt idx="236">
                  <c:v>2024.05.24</c:v>
                </c:pt>
                <c:pt idx="237">
                  <c:v>2024.05.25</c:v>
                </c:pt>
                <c:pt idx="238">
                  <c:v>2024.05.26</c:v>
                </c:pt>
                <c:pt idx="239">
                  <c:v>2024.05.27</c:v>
                </c:pt>
                <c:pt idx="240">
                  <c:v>2024.05.28</c:v>
                </c:pt>
                <c:pt idx="241">
                  <c:v>2024.05.29</c:v>
                </c:pt>
                <c:pt idx="242">
                  <c:v>2024.05.30</c:v>
                </c:pt>
                <c:pt idx="243">
                  <c:v>2024.05.31</c:v>
                </c:pt>
                <c:pt idx="244">
                  <c:v>2024.06.01</c:v>
                </c:pt>
                <c:pt idx="245">
                  <c:v>2024.06.02</c:v>
                </c:pt>
                <c:pt idx="246">
                  <c:v>2024.06.03</c:v>
                </c:pt>
                <c:pt idx="247">
                  <c:v>2024.06.04</c:v>
                </c:pt>
                <c:pt idx="248">
                  <c:v>2024.06.05</c:v>
                </c:pt>
                <c:pt idx="249">
                  <c:v>2024.06.06</c:v>
                </c:pt>
                <c:pt idx="250">
                  <c:v>2024.06.07</c:v>
                </c:pt>
                <c:pt idx="251">
                  <c:v>2024.06.08</c:v>
                </c:pt>
                <c:pt idx="252">
                  <c:v>2024.06.09</c:v>
                </c:pt>
                <c:pt idx="253">
                  <c:v>2024.06.10</c:v>
                </c:pt>
                <c:pt idx="254">
                  <c:v>2024.06.11</c:v>
                </c:pt>
                <c:pt idx="255">
                  <c:v>2024.06.12</c:v>
                </c:pt>
                <c:pt idx="256">
                  <c:v>2024.06.13</c:v>
                </c:pt>
                <c:pt idx="257">
                  <c:v>2024.06.14</c:v>
                </c:pt>
                <c:pt idx="258">
                  <c:v>2024.06.15</c:v>
                </c:pt>
                <c:pt idx="259">
                  <c:v>2024.06.16</c:v>
                </c:pt>
                <c:pt idx="260">
                  <c:v>2024.06.17</c:v>
                </c:pt>
                <c:pt idx="261">
                  <c:v>2024.06.18</c:v>
                </c:pt>
                <c:pt idx="262">
                  <c:v>2024.06.19</c:v>
                </c:pt>
                <c:pt idx="263">
                  <c:v>2024.06.20</c:v>
                </c:pt>
                <c:pt idx="264">
                  <c:v>2024.06.21</c:v>
                </c:pt>
                <c:pt idx="265">
                  <c:v>2024.06.22</c:v>
                </c:pt>
                <c:pt idx="266">
                  <c:v>2024.06.23</c:v>
                </c:pt>
                <c:pt idx="267">
                  <c:v>2024.06.24</c:v>
                </c:pt>
                <c:pt idx="268">
                  <c:v>2024.06.25</c:v>
                </c:pt>
                <c:pt idx="269">
                  <c:v>2024.06.26</c:v>
                </c:pt>
                <c:pt idx="270">
                  <c:v>2024.06.27</c:v>
                </c:pt>
                <c:pt idx="271">
                  <c:v>2024.06.28</c:v>
                </c:pt>
                <c:pt idx="272">
                  <c:v>2024.06.29</c:v>
                </c:pt>
                <c:pt idx="273">
                  <c:v>2024.06.30</c:v>
                </c:pt>
                <c:pt idx="274">
                  <c:v>2024.07.01</c:v>
                </c:pt>
                <c:pt idx="275">
                  <c:v>2024.07.02</c:v>
                </c:pt>
                <c:pt idx="276">
                  <c:v>2024.07.03</c:v>
                </c:pt>
                <c:pt idx="277">
                  <c:v>2024.07.04</c:v>
                </c:pt>
                <c:pt idx="278">
                  <c:v>2024.07.05</c:v>
                </c:pt>
                <c:pt idx="279">
                  <c:v>2024.07.06</c:v>
                </c:pt>
                <c:pt idx="280">
                  <c:v>2024.07.07</c:v>
                </c:pt>
                <c:pt idx="281">
                  <c:v>2024.07.08</c:v>
                </c:pt>
                <c:pt idx="282">
                  <c:v>2024.07.09</c:v>
                </c:pt>
                <c:pt idx="283">
                  <c:v>2024.07.10</c:v>
                </c:pt>
                <c:pt idx="284">
                  <c:v>2024.07.11</c:v>
                </c:pt>
                <c:pt idx="285">
                  <c:v>2024.07.12</c:v>
                </c:pt>
                <c:pt idx="286">
                  <c:v>2024.07.13</c:v>
                </c:pt>
                <c:pt idx="287">
                  <c:v>2024.07.14</c:v>
                </c:pt>
                <c:pt idx="288">
                  <c:v>2024.07.15</c:v>
                </c:pt>
                <c:pt idx="289">
                  <c:v>2024.07.16</c:v>
                </c:pt>
                <c:pt idx="290">
                  <c:v>2024.07.17</c:v>
                </c:pt>
                <c:pt idx="291">
                  <c:v>2024.07.18</c:v>
                </c:pt>
                <c:pt idx="292">
                  <c:v>2024.07.19</c:v>
                </c:pt>
                <c:pt idx="293">
                  <c:v>2024.07.20</c:v>
                </c:pt>
                <c:pt idx="294">
                  <c:v>2024.07.21</c:v>
                </c:pt>
                <c:pt idx="295">
                  <c:v>2024.07.22</c:v>
                </c:pt>
                <c:pt idx="296">
                  <c:v>2024.07.23</c:v>
                </c:pt>
                <c:pt idx="297">
                  <c:v>2024.07.24</c:v>
                </c:pt>
                <c:pt idx="298">
                  <c:v>2024.07.25</c:v>
                </c:pt>
                <c:pt idx="299">
                  <c:v>2024.07.26</c:v>
                </c:pt>
              </c:strCache>
            </c:strRef>
          </c:cat>
          <c:val>
            <c:numRef>
              <c:f>SOQ_progress!$B$2:$B$306</c:f>
              <c:numCache>
                <c:formatCode>General</c:formatCode>
                <c:ptCount val="305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5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11</c:v>
                </c:pt>
                <c:pt idx="16">
                  <c:v>13</c:v>
                </c:pt>
                <c:pt idx="17">
                  <c:v>14</c:v>
                </c:pt>
                <c:pt idx="18">
                  <c:v>17</c:v>
                </c:pt>
                <c:pt idx="19">
                  <c:v>18</c:v>
                </c:pt>
                <c:pt idx="20">
                  <c:v>18</c:v>
                </c:pt>
                <c:pt idx="21">
                  <c:v>18</c:v>
                </c:pt>
                <c:pt idx="22">
                  <c:v>20</c:v>
                </c:pt>
                <c:pt idx="23">
                  <c:v>24</c:v>
                </c:pt>
                <c:pt idx="24">
                  <c:v>26</c:v>
                </c:pt>
                <c:pt idx="25">
                  <c:v>30</c:v>
                </c:pt>
                <c:pt idx="26">
                  <c:v>31</c:v>
                </c:pt>
                <c:pt idx="27">
                  <c:v>31</c:v>
                </c:pt>
                <c:pt idx="28">
                  <c:v>31</c:v>
                </c:pt>
                <c:pt idx="29">
                  <c:v>32</c:v>
                </c:pt>
                <c:pt idx="30">
                  <c:v>34</c:v>
                </c:pt>
                <c:pt idx="31">
                  <c:v>34</c:v>
                </c:pt>
                <c:pt idx="32">
                  <c:v>35</c:v>
                </c:pt>
                <c:pt idx="33">
                  <c:v>36</c:v>
                </c:pt>
                <c:pt idx="34">
                  <c:v>36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38</c:v>
                </c:pt>
                <c:pt idx="39">
                  <c:v>40</c:v>
                </c:pt>
                <c:pt idx="40">
                  <c:v>41</c:v>
                </c:pt>
                <c:pt idx="41">
                  <c:v>41</c:v>
                </c:pt>
                <c:pt idx="42">
                  <c:v>41</c:v>
                </c:pt>
                <c:pt idx="43">
                  <c:v>44</c:v>
                </c:pt>
                <c:pt idx="44">
                  <c:v>46</c:v>
                </c:pt>
                <c:pt idx="45">
                  <c:v>48</c:v>
                </c:pt>
                <c:pt idx="46">
                  <c:v>49</c:v>
                </c:pt>
                <c:pt idx="47">
                  <c:v>51</c:v>
                </c:pt>
                <c:pt idx="48">
                  <c:v>51</c:v>
                </c:pt>
                <c:pt idx="49">
                  <c:v>51</c:v>
                </c:pt>
                <c:pt idx="50">
                  <c:v>54</c:v>
                </c:pt>
                <c:pt idx="51">
                  <c:v>54</c:v>
                </c:pt>
                <c:pt idx="52">
                  <c:v>54</c:v>
                </c:pt>
                <c:pt idx="53">
                  <c:v>56</c:v>
                </c:pt>
                <c:pt idx="54">
                  <c:v>58</c:v>
                </c:pt>
                <c:pt idx="55">
                  <c:v>58</c:v>
                </c:pt>
                <c:pt idx="56">
                  <c:v>58</c:v>
                </c:pt>
                <c:pt idx="57">
                  <c:v>59</c:v>
                </c:pt>
                <c:pt idx="58">
                  <c:v>61</c:v>
                </c:pt>
                <c:pt idx="59">
                  <c:v>62</c:v>
                </c:pt>
                <c:pt idx="60">
                  <c:v>63</c:v>
                </c:pt>
                <c:pt idx="61">
                  <c:v>64</c:v>
                </c:pt>
                <c:pt idx="62">
                  <c:v>64</c:v>
                </c:pt>
                <c:pt idx="63">
                  <c:v>64</c:v>
                </c:pt>
                <c:pt idx="64">
                  <c:v>67</c:v>
                </c:pt>
                <c:pt idx="65">
                  <c:v>69</c:v>
                </c:pt>
                <c:pt idx="66">
                  <c:v>71</c:v>
                </c:pt>
                <c:pt idx="67">
                  <c:v>72</c:v>
                </c:pt>
                <c:pt idx="68">
                  <c:v>74</c:v>
                </c:pt>
                <c:pt idx="69">
                  <c:v>74</c:v>
                </c:pt>
                <c:pt idx="70">
                  <c:v>74</c:v>
                </c:pt>
                <c:pt idx="71">
                  <c:v>77</c:v>
                </c:pt>
                <c:pt idx="72">
                  <c:v>77</c:v>
                </c:pt>
                <c:pt idx="73">
                  <c:v>80</c:v>
                </c:pt>
                <c:pt idx="74">
                  <c:v>81</c:v>
                </c:pt>
                <c:pt idx="75">
                  <c:v>84</c:v>
                </c:pt>
                <c:pt idx="76">
                  <c:v>84</c:v>
                </c:pt>
                <c:pt idx="77">
                  <c:v>84</c:v>
                </c:pt>
                <c:pt idx="78">
                  <c:v>86</c:v>
                </c:pt>
                <c:pt idx="79">
                  <c:v>86</c:v>
                </c:pt>
                <c:pt idx="80">
                  <c:v>87</c:v>
                </c:pt>
                <c:pt idx="81">
                  <c:v>89</c:v>
                </c:pt>
                <c:pt idx="82">
                  <c:v>89</c:v>
                </c:pt>
                <c:pt idx="83">
                  <c:v>89</c:v>
                </c:pt>
                <c:pt idx="84">
                  <c:v>89</c:v>
                </c:pt>
                <c:pt idx="85">
                  <c:v>89</c:v>
                </c:pt>
                <c:pt idx="86">
                  <c:v>89</c:v>
                </c:pt>
                <c:pt idx="87">
                  <c:v>89</c:v>
                </c:pt>
                <c:pt idx="88">
                  <c:v>89</c:v>
                </c:pt>
                <c:pt idx="89">
                  <c:v>89</c:v>
                </c:pt>
                <c:pt idx="90">
                  <c:v>89</c:v>
                </c:pt>
                <c:pt idx="91">
                  <c:v>89</c:v>
                </c:pt>
                <c:pt idx="92">
                  <c:v>89</c:v>
                </c:pt>
                <c:pt idx="93">
                  <c:v>89</c:v>
                </c:pt>
                <c:pt idx="94">
                  <c:v>89</c:v>
                </c:pt>
                <c:pt idx="95">
                  <c:v>89</c:v>
                </c:pt>
                <c:pt idx="96">
                  <c:v>89</c:v>
                </c:pt>
                <c:pt idx="97">
                  <c:v>89</c:v>
                </c:pt>
                <c:pt idx="98">
                  <c:v>89</c:v>
                </c:pt>
                <c:pt idx="99">
                  <c:v>89</c:v>
                </c:pt>
                <c:pt idx="100">
                  <c:v>90</c:v>
                </c:pt>
                <c:pt idx="101">
                  <c:v>91</c:v>
                </c:pt>
                <c:pt idx="102">
                  <c:v>92</c:v>
                </c:pt>
                <c:pt idx="103">
                  <c:v>93</c:v>
                </c:pt>
                <c:pt idx="104">
                  <c:v>93</c:v>
                </c:pt>
                <c:pt idx="105">
                  <c:v>93</c:v>
                </c:pt>
                <c:pt idx="106">
                  <c:v>93</c:v>
                </c:pt>
                <c:pt idx="107">
                  <c:v>95</c:v>
                </c:pt>
                <c:pt idx="108">
                  <c:v>97</c:v>
                </c:pt>
                <c:pt idx="109">
                  <c:v>99</c:v>
                </c:pt>
                <c:pt idx="110">
                  <c:v>99</c:v>
                </c:pt>
                <c:pt idx="111">
                  <c:v>99</c:v>
                </c:pt>
                <c:pt idx="112">
                  <c:v>99</c:v>
                </c:pt>
                <c:pt idx="113">
                  <c:v>100</c:v>
                </c:pt>
                <c:pt idx="114">
                  <c:v>102</c:v>
                </c:pt>
                <c:pt idx="115">
                  <c:v>104</c:v>
                </c:pt>
                <c:pt idx="116">
                  <c:v>105</c:v>
                </c:pt>
                <c:pt idx="117">
                  <c:v>106</c:v>
                </c:pt>
                <c:pt idx="118">
                  <c:v>106</c:v>
                </c:pt>
                <c:pt idx="119">
                  <c:v>106</c:v>
                </c:pt>
                <c:pt idx="120">
                  <c:v>108</c:v>
                </c:pt>
                <c:pt idx="121">
                  <c:v>110</c:v>
                </c:pt>
                <c:pt idx="122">
                  <c:v>111</c:v>
                </c:pt>
                <c:pt idx="123">
                  <c:v>113</c:v>
                </c:pt>
                <c:pt idx="124">
                  <c:v>115</c:v>
                </c:pt>
                <c:pt idx="125">
                  <c:v>115</c:v>
                </c:pt>
                <c:pt idx="126">
                  <c:v>115</c:v>
                </c:pt>
                <c:pt idx="127">
                  <c:v>116</c:v>
                </c:pt>
                <c:pt idx="128">
                  <c:v>117</c:v>
                </c:pt>
                <c:pt idx="129">
                  <c:v>119</c:v>
                </c:pt>
                <c:pt idx="130">
                  <c:v>122</c:v>
                </c:pt>
                <c:pt idx="131">
                  <c:v>123</c:v>
                </c:pt>
                <c:pt idx="132">
                  <c:v>123</c:v>
                </c:pt>
                <c:pt idx="133">
                  <c:v>123</c:v>
                </c:pt>
                <c:pt idx="134">
                  <c:v>123</c:v>
                </c:pt>
                <c:pt idx="135">
                  <c:v>123</c:v>
                </c:pt>
                <c:pt idx="136">
                  <c:v>123</c:v>
                </c:pt>
                <c:pt idx="137">
                  <c:v>123</c:v>
                </c:pt>
                <c:pt idx="138">
                  <c:v>123</c:v>
                </c:pt>
                <c:pt idx="139">
                  <c:v>123</c:v>
                </c:pt>
                <c:pt idx="140">
                  <c:v>123</c:v>
                </c:pt>
                <c:pt idx="141">
                  <c:v>123</c:v>
                </c:pt>
                <c:pt idx="142">
                  <c:v>124</c:v>
                </c:pt>
                <c:pt idx="143">
                  <c:v>124</c:v>
                </c:pt>
                <c:pt idx="144">
                  <c:v>124</c:v>
                </c:pt>
                <c:pt idx="145">
                  <c:v>124</c:v>
                </c:pt>
                <c:pt idx="146">
                  <c:v>124</c:v>
                </c:pt>
                <c:pt idx="147">
                  <c:v>124</c:v>
                </c:pt>
                <c:pt idx="148">
                  <c:v>126</c:v>
                </c:pt>
                <c:pt idx="149">
                  <c:v>126</c:v>
                </c:pt>
                <c:pt idx="150">
                  <c:v>126</c:v>
                </c:pt>
                <c:pt idx="151">
                  <c:v>126</c:v>
                </c:pt>
                <c:pt idx="152">
                  <c:v>126</c:v>
                </c:pt>
                <c:pt idx="153">
                  <c:v>126</c:v>
                </c:pt>
                <c:pt idx="154">
                  <c:v>126</c:v>
                </c:pt>
                <c:pt idx="155">
                  <c:v>126</c:v>
                </c:pt>
                <c:pt idx="156">
                  <c:v>126</c:v>
                </c:pt>
                <c:pt idx="157">
                  <c:v>126</c:v>
                </c:pt>
                <c:pt idx="158">
                  <c:v>126</c:v>
                </c:pt>
                <c:pt idx="159">
                  <c:v>126</c:v>
                </c:pt>
                <c:pt idx="160">
                  <c:v>126</c:v>
                </c:pt>
                <c:pt idx="161">
                  <c:v>126</c:v>
                </c:pt>
                <c:pt idx="162">
                  <c:v>126</c:v>
                </c:pt>
                <c:pt idx="163">
                  <c:v>126</c:v>
                </c:pt>
                <c:pt idx="164">
                  <c:v>128</c:v>
                </c:pt>
                <c:pt idx="165">
                  <c:v>128</c:v>
                </c:pt>
                <c:pt idx="166">
                  <c:v>130</c:v>
                </c:pt>
                <c:pt idx="167">
                  <c:v>130</c:v>
                </c:pt>
                <c:pt idx="168">
                  <c:v>130</c:v>
                </c:pt>
                <c:pt idx="169">
                  <c:v>132</c:v>
                </c:pt>
                <c:pt idx="170">
                  <c:v>133</c:v>
                </c:pt>
                <c:pt idx="171">
                  <c:v>134</c:v>
                </c:pt>
                <c:pt idx="172">
                  <c:v>135</c:v>
                </c:pt>
                <c:pt idx="173">
                  <c:v>136</c:v>
                </c:pt>
                <c:pt idx="174">
                  <c:v>136</c:v>
                </c:pt>
                <c:pt idx="175">
                  <c:v>136</c:v>
                </c:pt>
                <c:pt idx="176">
                  <c:v>137</c:v>
                </c:pt>
                <c:pt idx="177">
                  <c:v>139</c:v>
                </c:pt>
                <c:pt idx="178">
                  <c:v>141</c:v>
                </c:pt>
                <c:pt idx="179">
                  <c:v>142</c:v>
                </c:pt>
                <c:pt idx="180">
                  <c:v>142</c:v>
                </c:pt>
                <c:pt idx="181">
                  <c:v>142</c:v>
                </c:pt>
                <c:pt idx="182">
                  <c:v>142</c:v>
                </c:pt>
                <c:pt idx="183">
                  <c:v>142</c:v>
                </c:pt>
                <c:pt idx="184">
                  <c:v>145</c:v>
                </c:pt>
                <c:pt idx="185">
                  <c:v>147</c:v>
                </c:pt>
                <c:pt idx="186">
                  <c:v>148</c:v>
                </c:pt>
                <c:pt idx="187">
                  <c:v>150</c:v>
                </c:pt>
                <c:pt idx="188">
                  <c:v>150</c:v>
                </c:pt>
                <c:pt idx="189">
                  <c:v>150</c:v>
                </c:pt>
                <c:pt idx="190">
                  <c:v>151</c:v>
                </c:pt>
                <c:pt idx="191">
                  <c:v>153</c:v>
                </c:pt>
                <c:pt idx="192">
                  <c:v>154</c:v>
                </c:pt>
                <c:pt idx="193">
                  <c:v>154</c:v>
                </c:pt>
                <c:pt idx="194">
                  <c:v>156</c:v>
                </c:pt>
                <c:pt idx="195">
                  <c:v>156</c:v>
                </c:pt>
                <c:pt idx="196">
                  <c:v>156</c:v>
                </c:pt>
                <c:pt idx="197">
                  <c:v>158</c:v>
                </c:pt>
                <c:pt idx="198">
                  <c:v>160</c:v>
                </c:pt>
                <c:pt idx="199">
                  <c:v>162</c:v>
                </c:pt>
                <c:pt idx="200">
                  <c:v>164</c:v>
                </c:pt>
                <c:pt idx="201">
                  <c:v>166</c:v>
                </c:pt>
                <c:pt idx="202">
                  <c:v>166</c:v>
                </c:pt>
                <c:pt idx="203">
                  <c:v>166</c:v>
                </c:pt>
                <c:pt idx="204">
                  <c:v>168</c:v>
                </c:pt>
                <c:pt idx="205">
                  <c:v>169</c:v>
                </c:pt>
                <c:pt idx="206">
                  <c:v>171</c:v>
                </c:pt>
                <c:pt idx="207">
                  <c:v>172</c:v>
                </c:pt>
                <c:pt idx="208">
                  <c:v>174</c:v>
                </c:pt>
                <c:pt idx="209">
                  <c:v>174</c:v>
                </c:pt>
                <c:pt idx="210">
                  <c:v>174</c:v>
                </c:pt>
                <c:pt idx="211">
                  <c:v>175</c:v>
                </c:pt>
                <c:pt idx="212">
                  <c:v>178</c:v>
                </c:pt>
                <c:pt idx="213">
                  <c:v>178</c:v>
                </c:pt>
                <c:pt idx="214">
                  <c:v>180</c:v>
                </c:pt>
                <c:pt idx="215">
                  <c:v>182</c:v>
                </c:pt>
                <c:pt idx="216">
                  <c:v>182</c:v>
                </c:pt>
                <c:pt idx="217">
                  <c:v>182</c:v>
                </c:pt>
                <c:pt idx="218">
                  <c:v>183</c:v>
                </c:pt>
                <c:pt idx="219">
                  <c:v>183</c:v>
                </c:pt>
                <c:pt idx="220">
                  <c:v>185</c:v>
                </c:pt>
                <c:pt idx="221">
                  <c:v>187</c:v>
                </c:pt>
                <c:pt idx="222">
                  <c:v>187</c:v>
                </c:pt>
                <c:pt idx="223">
                  <c:v>189</c:v>
                </c:pt>
                <c:pt idx="224">
                  <c:v>189</c:v>
                </c:pt>
                <c:pt idx="225">
                  <c:v>191</c:v>
                </c:pt>
                <c:pt idx="226">
                  <c:v>191</c:v>
                </c:pt>
                <c:pt idx="227">
                  <c:v>192</c:v>
                </c:pt>
                <c:pt idx="228">
                  <c:v>192</c:v>
                </c:pt>
                <c:pt idx="229">
                  <c:v>192</c:v>
                </c:pt>
                <c:pt idx="230">
                  <c:v>192</c:v>
                </c:pt>
                <c:pt idx="231">
                  <c:v>192</c:v>
                </c:pt>
                <c:pt idx="232">
                  <c:v>192</c:v>
                </c:pt>
                <c:pt idx="233">
                  <c:v>194</c:v>
                </c:pt>
                <c:pt idx="234">
                  <c:v>194</c:v>
                </c:pt>
                <c:pt idx="235">
                  <c:v>194</c:v>
                </c:pt>
                <c:pt idx="236">
                  <c:v>194</c:v>
                </c:pt>
                <c:pt idx="237">
                  <c:v>194</c:v>
                </c:pt>
                <c:pt idx="238">
                  <c:v>194</c:v>
                </c:pt>
                <c:pt idx="239">
                  <c:v>194</c:v>
                </c:pt>
                <c:pt idx="240">
                  <c:v>194</c:v>
                </c:pt>
                <c:pt idx="241">
                  <c:v>194</c:v>
                </c:pt>
                <c:pt idx="242">
                  <c:v>194</c:v>
                </c:pt>
                <c:pt idx="243">
                  <c:v>194</c:v>
                </c:pt>
                <c:pt idx="244">
                  <c:v>194</c:v>
                </c:pt>
                <c:pt idx="245">
                  <c:v>194</c:v>
                </c:pt>
                <c:pt idx="246">
                  <c:v>194</c:v>
                </c:pt>
                <c:pt idx="247">
                  <c:v>194</c:v>
                </c:pt>
                <c:pt idx="248">
                  <c:v>194</c:v>
                </c:pt>
                <c:pt idx="249">
                  <c:v>194</c:v>
                </c:pt>
                <c:pt idx="250">
                  <c:v>194</c:v>
                </c:pt>
                <c:pt idx="251">
                  <c:v>194</c:v>
                </c:pt>
                <c:pt idx="252">
                  <c:v>194</c:v>
                </c:pt>
                <c:pt idx="253">
                  <c:v>194</c:v>
                </c:pt>
                <c:pt idx="254">
                  <c:v>194</c:v>
                </c:pt>
                <c:pt idx="255">
                  <c:v>194</c:v>
                </c:pt>
                <c:pt idx="256">
                  <c:v>194</c:v>
                </c:pt>
                <c:pt idx="257">
                  <c:v>194</c:v>
                </c:pt>
                <c:pt idx="258">
                  <c:v>194</c:v>
                </c:pt>
                <c:pt idx="259">
                  <c:v>194</c:v>
                </c:pt>
                <c:pt idx="260">
                  <c:v>194</c:v>
                </c:pt>
                <c:pt idx="261">
                  <c:v>194</c:v>
                </c:pt>
                <c:pt idx="262">
                  <c:v>196</c:v>
                </c:pt>
                <c:pt idx="263">
                  <c:v>198</c:v>
                </c:pt>
                <c:pt idx="264">
                  <c:v>200</c:v>
                </c:pt>
                <c:pt idx="265">
                  <c:v>200</c:v>
                </c:pt>
                <c:pt idx="266">
                  <c:v>200</c:v>
                </c:pt>
                <c:pt idx="267">
                  <c:v>202</c:v>
                </c:pt>
                <c:pt idx="268">
                  <c:v>205</c:v>
                </c:pt>
                <c:pt idx="269">
                  <c:v>207</c:v>
                </c:pt>
                <c:pt idx="270">
                  <c:v>211</c:v>
                </c:pt>
                <c:pt idx="271">
                  <c:v>212</c:v>
                </c:pt>
                <c:pt idx="272">
                  <c:v>212</c:v>
                </c:pt>
                <c:pt idx="273">
                  <c:v>212</c:v>
                </c:pt>
                <c:pt idx="274">
                  <c:v>215</c:v>
                </c:pt>
                <c:pt idx="275">
                  <c:v>217</c:v>
                </c:pt>
                <c:pt idx="276">
                  <c:v>219</c:v>
                </c:pt>
                <c:pt idx="277">
                  <c:v>221</c:v>
                </c:pt>
                <c:pt idx="278">
                  <c:v>222</c:v>
                </c:pt>
                <c:pt idx="279">
                  <c:v>222</c:v>
                </c:pt>
                <c:pt idx="280">
                  <c:v>222</c:v>
                </c:pt>
                <c:pt idx="281">
                  <c:v>224</c:v>
                </c:pt>
                <c:pt idx="282">
                  <c:v>226</c:v>
                </c:pt>
                <c:pt idx="283">
                  <c:v>229</c:v>
                </c:pt>
                <c:pt idx="284">
                  <c:v>231</c:v>
                </c:pt>
                <c:pt idx="285">
                  <c:v>232</c:v>
                </c:pt>
                <c:pt idx="286">
                  <c:v>232</c:v>
                </c:pt>
                <c:pt idx="287">
                  <c:v>232</c:v>
                </c:pt>
                <c:pt idx="288">
                  <c:v>234</c:v>
                </c:pt>
                <c:pt idx="289">
                  <c:v>237</c:v>
                </c:pt>
                <c:pt idx="290">
                  <c:v>239</c:v>
                </c:pt>
                <c:pt idx="291">
                  <c:v>241</c:v>
                </c:pt>
                <c:pt idx="292">
                  <c:v>245</c:v>
                </c:pt>
                <c:pt idx="293">
                  <c:v>245</c:v>
                </c:pt>
                <c:pt idx="294">
                  <c:v>245</c:v>
                </c:pt>
                <c:pt idx="295">
                  <c:v>249</c:v>
                </c:pt>
                <c:pt idx="296">
                  <c:v>253</c:v>
                </c:pt>
                <c:pt idx="297">
                  <c:v>257</c:v>
                </c:pt>
                <c:pt idx="298">
                  <c:v>261</c:v>
                </c:pt>
                <c:pt idx="299">
                  <c:v>265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9-437F-BB6E-05CB9A1F8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94827376"/>
        <c:axId val="636866704"/>
      </c:lineChart>
      <c:dateAx>
        <c:axId val="129482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866704"/>
        <c:crosses val="autoZero"/>
        <c:auto val="0"/>
        <c:lblOffset val="100"/>
        <c:baseTimeUnit val="days"/>
        <c:minorUnit val="2"/>
      </c:dateAx>
      <c:valAx>
        <c:axId val="636866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482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910C4-C3C6-D710-873E-B5CC8C782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05A471-F362-2673-0B1E-D8E0CF92B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9A51B-5EC5-D7CD-EEC8-5543BF14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F07FA-5F80-BACF-C931-ECA95499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65416-E65E-3A78-F587-8A7EDF3E3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AF8C1-3D5B-BC5D-00B6-ECCF86336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B476A5-E6B9-035B-E4AE-005D2F543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F73F2-6448-270C-B536-77A0652C6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7441C-5378-F021-5220-8A1FD8028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7818E-44F7-DE5C-A49E-76D5A959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92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B0C277-0ED3-5881-7746-7D008FF8E9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6A8F9F-3E76-F908-C77E-0F87D2D3B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479F4-7907-68A3-8476-110C0DA2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6E18C-CE0B-4754-1DBB-687665B5F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B119F-DB24-7F85-5555-BA0EF483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56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23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097D3-3E68-ADF9-5008-D6393F80A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F660C-DD10-821D-54D4-82559DA60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3ABF0-DDA3-D9CF-1921-C5BDE09C4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BA584-6702-5720-188F-D108AC25F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3C486-7DAD-B0AE-6D76-B24FFB783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fik 19">
            <a:extLst>
              <a:ext uri="{FF2B5EF4-FFF2-40B4-BE49-F238E27FC236}">
                <a16:creationId xmlns:a16="http://schemas.microsoft.com/office/drawing/2014/main" id="{BE9135A7-A177-5FFD-45D1-4D0153BBC0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693" y="245226"/>
            <a:ext cx="1191632" cy="49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55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38FC-9F71-995B-AFB7-472B2BEB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E3925-B8D2-3CD1-7D0F-68827AF3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5AF10-CE5C-4B57-DD15-023A83259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511AB-A4DA-BED3-95A4-079AE274C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85266-8D0D-736D-E30D-D2586991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3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1DE54-397F-D445-FEFB-C3FB4CE78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97568-7983-A587-5173-5D5AB99A3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3E8645-14E7-169C-F0A8-7F53E5247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CD84B4-5094-A687-4233-968E52C3F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441BBC-BB50-D99E-A5BB-03A92902C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7CD49-4CE7-D409-1681-13CC3B84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4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E2B9E-D1DE-E61F-188B-9CCD930E7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83810B-103B-7FA8-C79D-692DD633C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B9964-2660-28EC-A0E8-4FD60A0A0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E18650-49D8-EED0-B773-A12C2582E6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FAC717-307C-5423-0BB0-6E1F17E665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1C8DD6-2DC6-A443-4DF9-312699987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A8B0C3-F1E4-2839-ED20-AA64BCC7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7FEE2F-0484-828E-0662-D499AB805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6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F4B1C-A003-60DE-7767-A480ED123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0E5059-F8CB-9BB0-CD93-4F0E0C7F4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BB533-5CDD-F8CC-D40B-A840F59A6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76A017-818B-36D6-8CEA-17FE58B9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9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2DF847-DECA-CF24-0D32-487E95C8E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6D1BA6-7051-63CF-F144-D426259CB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F5847-17AB-23C8-EB92-5E8EC3D67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1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73D2D-50AF-E87D-10D7-9933592E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3D60E-F745-C15F-DE57-001E44DB7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86E26-2C92-47FD-7E41-5146B4FA4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96E00-32A3-E724-6F56-F08F3F59D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3DE81-1899-5F4E-7849-585037E5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ECA82-290D-C8F7-F815-06DB3F368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4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59C9-B8E4-E996-675C-A8918BC41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ACFF3F-A892-6707-B97B-72ACD3D71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8AC7F-7724-DEEF-62EE-42E3DBB27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FD329A-A13F-C8B3-E771-548E8EF34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F972A-D39E-FA96-B578-432639577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DE49D-1DBD-AC3E-A8E4-0BE5326B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50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F95F46-5A5E-1CE5-A7F1-CD8E76165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1FC62-4B29-7279-E153-DCA9B16E4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CD65D-9F2A-1D95-DB8D-45D2AEC04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F2975-4A39-4F56-AB30-AB94C20E82AF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D609F-79F0-2E67-C028-D7C36E450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B5DA6-CE8F-8AE4-37E4-148F40262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5239E-C70B-49FD-9540-780B7B9D8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4732" y="1566997"/>
            <a:ext cx="8045451" cy="241519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Vibrating-Wire </a:t>
            </a:r>
            <a:br>
              <a:rPr lang="en-US" sz="4000" b="1" dirty="0"/>
            </a:br>
            <a:r>
              <a:rPr lang="en-US" sz="4000" b="1" dirty="0"/>
              <a:t>Magnetic-Axis Measurement </a:t>
            </a:r>
            <a:br>
              <a:rPr lang="en-US" sz="4000" b="1" dirty="0"/>
            </a:br>
            <a:r>
              <a:rPr lang="en-US" sz="4000" b="1" dirty="0"/>
              <a:t>of </a:t>
            </a:r>
            <a:br>
              <a:rPr lang="en-US" sz="4000" b="1" dirty="0"/>
            </a:br>
            <a:r>
              <a:rPr lang="en-US" sz="4000" b="1" dirty="0"/>
              <a:t>SLS2.0 Multipole Magnet </a:t>
            </a:r>
            <a:endParaRPr lang="en-GB" b="1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9B36E-F09C-7639-EC6C-9947264172AF}"/>
              </a:ext>
            </a:extLst>
          </p:cNvPr>
          <p:cNvSpPr txBox="1"/>
          <p:nvPr/>
        </p:nvSpPr>
        <p:spPr>
          <a:xfrm>
            <a:off x="893173" y="4768671"/>
            <a:ext cx="60970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M. Aiba, C. </a:t>
            </a:r>
            <a:r>
              <a:rPr lang="en-US" dirty="0" err="1">
                <a:solidFill>
                  <a:schemeClr val="bg1"/>
                </a:solidFill>
              </a:rPr>
              <a:t>Calzolaio</a:t>
            </a:r>
            <a:r>
              <a:rPr lang="en-US" dirty="0">
                <a:solidFill>
                  <a:schemeClr val="bg1"/>
                </a:solidFill>
              </a:rPr>
              <a:t>, G. </a:t>
            </a:r>
            <a:r>
              <a:rPr lang="en-US" dirty="0" err="1">
                <a:solidFill>
                  <a:schemeClr val="bg1"/>
                </a:solidFill>
              </a:rPr>
              <a:t>Monteneto</a:t>
            </a:r>
            <a:r>
              <a:rPr lang="en-US" dirty="0">
                <a:solidFill>
                  <a:schemeClr val="bg1"/>
                </a:solidFill>
              </a:rPr>
              <a:t> and V. Vrankovic</a:t>
            </a:r>
          </a:p>
          <a:p>
            <a:r>
              <a:rPr lang="en-US" dirty="0">
                <a:solidFill>
                  <a:schemeClr val="bg1"/>
                </a:solidFill>
              </a:rPr>
              <a:t>23</a:t>
            </a:r>
            <a:r>
              <a:rPr lang="en-US" baseline="30000" dirty="0">
                <a:solidFill>
                  <a:schemeClr val="bg1"/>
                </a:solidFill>
              </a:rPr>
              <a:t>rd</a:t>
            </a:r>
            <a:r>
              <a:rPr lang="en-US" dirty="0">
                <a:solidFill>
                  <a:schemeClr val="bg1"/>
                </a:solidFill>
              </a:rPr>
              <a:t> IMMW</a:t>
            </a:r>
          </a:p>
          <a:p>
            <a:r>
              <a:rPr lang="en-US" dirty="0">
                <a:solidFill>
                  <a:schemeClr val="bg1"/>
                </a:solidFill>
              </a:rPr>
              <a:t>Bad </a:t>
            </a:r>
            <a:r>
              <a:rPr lang="en-US" dirty="0" err="1">
                <a:solidFill>
                  <a:schemeClr val="bg1"/>
                </a:solidFill>
              </a:rPr>
              <a:t>Zurzach</a:t>
            </a:r>
            <a:r>
              <a:rPr lang="en-US" dirty="0">
                <a:solidFill>
                  <a:schemeClr val="bg1"/>
                </a:solidFill>
              </a:rPr>
              <a:t>, Switzerland</a:t>
            </a:r>
          </a:p>
          <a:p>
            <a:r>
              <a:rPr lang="en-US" dirty="0">
                <a:solidFill>
                  <a:schemeClr val="bg1"/>
                </a:solidFill>
              </a:rPr>
              <a:t>08.10.2024</a:t>
            </a:r>
          </a:p>
        </p:txBody>
      </p:sp>
      <p:pic>
        <p:nvPicPr>
          <p:cNvPr id="2050" name="Picture 2" descr="23rd International Magnet Measurement Workshop: IMMW #23">
            <a:extLst>
              <a:ext uri="{FF2B5EF4-FFF2-40B4-BE49-F238E27FC236}">
                <a16:creationId xmlns:a16="http://schemas.microsoft.com/office/drawing/2014/main" id="{1FD17992-E7C3-BA8E-8949-EFD311EEC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748" y="5245112"/>
            <a:ext cx="190500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20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C7624-1E7A-C16C-866F-135DB8E26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Axis measurement (2)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8B9450-FCE4-6C22-5DB7-055E1313C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156" y="4613837"/>
            <a:ext cx="8895996" cy="20545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B7C2E6-63D2-8655-0118-631525B0B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962" y="1382178"/>
            <a:ext cx="7262072" cy="32316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4E05D4-C96E-A033-FE8F-CE970A7E3A55}"/>
              </a:ext>
            </a:extLst>
          </p:cNvPr>
          <p:cNvSpPr txBox="1"/>
          <p:nvPr/>
        </p:nvSpPr>
        <p:spPr>
          <a:xfrm>
            <a:off x="8831337" y="2955577"/>
            <a:ext cx="3273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(?)</a:t>
            </a:r>
          </a:p>
        </p:txBody>
      </p:sp>
    </p:spTree>
    <p:extLst>
      <p:ext uri="{BB962C8B-B14F-4D97-AF65-F5344CB8AC3E}">
        <p14:creationId xmlns:p14="http://schemas.microsoft.com/office/powerpoint/2010/main" val="1273888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1419B-E410-7C44-712C-7C0FBE3AF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 on the quadrupole magnet axis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A1CB8-2CFF-989C-3988-0FB94262F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658" y="5356737"/>
            <a:ext cx="10724972" cy="116058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Dipole proportional to quad field → Axis shift is constant and transparent to BBA</a:t>
            </a:r>
          </a:p>
          <a:p>
            <a:r>
              <a:rPr lang="en-US" dirty="0"/>
              <a:t>Constant dipole → The axis depends on the quad current → BBA with positive and negative quads current and take an average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D7761AB-CDBC-7DB2-741A-6CF953680A6A}"/>
              </a:ext>
            </a:extLst>
          </p:cNvPr>
          <p:cNvCxnSpPr/>
          <p:nvPr/>
        </p:nvCxnSpPr>
        <p:spPr>
          <a:xfrm>
            <a:off x="1845892" y="3429000"/>
            <a:ext cx="29824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401F5DE-4F40-7E67-257A-1C0AB8075D23}"/>
              </a:ext>
            </a:extLst>
          </p:cNvPr>
          <p:cNvCxnSpPr/>
          <p:nvPr/>
        </p:nvCxnSpPr>
        <p:spPr>
          <a:xfrm flipV="1">
            <a:off x="3238856" y="2102265"/>
            <a:ext cx="0" cy="2418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AD29350-2E08-95D7-AD9D-E819F5853DB5}"/>
              </a:ext>
            </a:extLst>
          </p:cNvPr>
          <p:cNvCxnSpPr>
            <a:cxnSpLocks/>
          </p:cNvCxnSpPr>
          <p:nvPr/>
        </p:nvCxnSpPr>
        <p:spPr>
          <a:xfrm flipV="1">
            <a:off x="1845892" y="2392822"/>
            <a:ext cx="2803020" cy="2059537"/>
          </a:xfrm>
          <a:prstGeom prst="line">
            <a:avLst/>
          </a:prstGeom>
          <a:ln w="25400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1C98469-2F49-B8E1-DF48-D032F2DCFC51}"/>
              </a:ext>
            </a:extLst>
          </p:cNvPr>
          <p:cNvCxnSpPr>
            <a:cxnSpLocks/>
          </p:cNvCxnSpPr>
          <p:nvPr/>
        </p:nvCxnSpPr>
        <p:spPr>
          <a:xfrm flipV="1">
            <a:off x="1845892" y="3008120"/>
            <a:ext cx="2794474" cy="828942"/>
          </a:xfrm>
          <a:prstGeom prst="line">
            <a:avLst/>
          </a:prstGeom>
          <a:ln w="25400">
            <a:solidFill>
              <a:srgbClr val="00CC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9A8B31C-01EF-C34E-EB3C-C5FB0BD51DC8}"/>
              </a:ext>
            </a:extLst>
          </p:cNvPr>
          <p:cNvCxnSpPr>
            <a:cxnSpLocks/>
          </p:cNvCxnSpPr>
          <p:nvPr/>
        </p:nvCxnSpPr>
        <p:spPr>
          <a:xfrm flipV="1">
            <a:off x="4110527" y="3422590"/>
            <a:ext cx="0" cy="1143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CAF4EC3-781D-3E96-22AE-C95867C7275E}"/>
              </a:ext>
            </a:extLst>
          </p:cNvPr>
          <p:cNvCxnSpPr/>
          <p:nvPr/>
        </p:nvCxnSpPr>
        <p:spPr>
          <a:xfrm>
            <a:off x="1835918" y="3688936"/>
            <a:ext cx="2905570" cy="0"/>
          </a:xfrm>
          <a:prstGeom prst="line">
            <a:avLst/>
          </a:prstGeom>
          <a:ln w="25400">
            <a:solidFill>
              <a:srgbClr val="00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1A1913F-CC72-8F8D-1EDB-8E23096B89C0}"/>
              </a:ext>
            </a:extLst>
          </p:cNvPr>
          <p:cNvCxnSpPr/>
          <p:nvPr/>
        </p:nvCxnSpPr>
        <p:spPr>
          <a:xfrm>
            <a:off x="1827372" y="4086453"/>
            <a:ext cx="2905570" cy="0"/>
          </a:xfrm>
          <a:prstGeom prst="line">
            <a:avLst/>
          </a:prstGeom>
          <a:ln w="254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0329930-8E5F-D720-247A-A1ED4C7A4F73}"/>
              </a:ext>
            </a:extLst>
          </p:cNvPr>
          <p:cNvSpPr txBox="1"/>
          <p:nvPr/>
        </p:nvSpPr>
        <p:spPr>
          <a:xfrm>
            <a:off x="3331433" y="2276305"/>
            <a:ext cx="1003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By_quad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C357CF-E12B-3202-A336-A21484EA8401}"/>
              </a:ext>
            </a:extLst>
          </p:cNvPr>
          <p:cNvSpPr txBox="1"/>
          <p:nvPr/>
        </p:nvSpPr>
        <p:spPr>
          <a:xfrm>
            <a:off x="4231362" y="2645255"/>
            <a:ext cx="1003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CCFF"/>
                </a:solidFill>
              </a:rPr>
              <a:t>By_quad</a:t>
            </a:r>
            <a:endParaRPr lang="en-US" dirty="0">
              <a:solidFill>
                <a:srgbClr val="00CCF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90C822-E14F-4A10-E79B-81AB9EF12574}"/>
              </a:ext>
            </a:extLst>
          </p:cNvPr>
          <p:cNvSpPr txBox="1"/>
          <p:nvPr/>
        </p:nvSpPr>
        <p:spPr>
          <a:xfrm>
            <a:off x="4211922" y="4094592"/>
            <a:ext cx="111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By_dipole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BEC6D3-9A45-57EA-EDB1-0226B3BD095F}"/>
              </a:ext>
            </a:extLst>
          </p:cNvPr>
          <p:cNvSpPr txBox="1"/>
          <p:nvPr/>
        </p:nvSpPr>
        <p:spPr>
          <a:xfrm>
            <a:off x="4211922" y="3660032"/>
            <a:ext cx="111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CCFF"/>
                </a:solidFill>
              </a:rPr>
              <a:t>By_dipole</a:t>
            </a:r>
            <a:endParaRPr lang="en-US" dirty="0">
              <a:solidFill>
                <a:srgbClr val="00CCFF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C49A49-A4F1-BEB0-E8AD-B0AE8AE19F5C}"/>
              </a:ext>
            </a:extLst>
          </p:cNvPr>
          <p:cNvSpPr txBox="1"/>
          <p:nvPr/>
        </p:nvSpPr>
        <p:spPr>
          <a:xfrm>
            <a:off x="4828374" y="34290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231B91-D0C5-0A93-09C9-017A24C3AF79}"/>
              </a:ext>
            </a:extLst>
          </p:cNvPr>
          <p:cNvSpPr txBox="1"/>
          <p:nvPr/>
        </p:nvSpPr>
        <p:spPr>
          <a:xfrm>
            <a:off x="3298677" y="1851058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7DD541D-76E4-F627-31A4-8900D880620D}"/>
              </a:ext>
            </a:extLst>
          </p:cNvPr>
          <p:cNvCxnSpPr>
            <a:cxnSpLocks/>
          </p:cNvCxnSpPr>
          <p:nvPr/>
        </p:nvCxnSpPr>
        <p:spPr>
          <a:xfrm flipV="1">
            <a:off x="1863922" y="3257511"/>
            <a:ext cx="2794474" cy="828942"/>
          </a:xfrm>
          <a:prstGeom prst="line">
            <a:avLst/>
          </a:prstGeom>
          <a:ln w="25400">
            <a:solidFill>
              <a:srgbClr val="00CC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2F94BF1-3CAA-25B3-AEF9-02353CBF79FA}"/>
              </a:ext>
            </a:extLst>
          </p:cNvPr>
          <p:cNvCxnSpPr>
            <a:cxnSpLocks/>
          </p:cNvCxnSpPr>
          <p:nvPr/>
        </p:nvCxnSpPr>
        <p:spPr>
          <a:xfrm flipV="1">
            <a:off x="2495372" y="3023694"/>
            <a:ext cx="2143566" cy="160109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992E38C-2110-7DD0-A9AA-6C024348001A}"/>
              </a:ext>
            </a:extLst>
          </p:cNvPr>
          <p:cNvSpPr txBox="1"/>
          <p:nvPr/>
        </p:nvSpPr>
        <p:spPr>
          <a:xfrm>
            <a:off x="2606361" y="4488116"/>
            <a:ext cx="128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By_quad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r>
              <a:rPr lang="en-US" dirty="0">
                <a:solidFill>
                  <a:srgbClr val="0000FF"/>
                </a:solidFill>
              </a:rPr>
              <a:t>+ </a:t>
            </a:r>
            <a:r>
              <a:rPr lang="en-US" dirty="0" err="1">
                <a:solidFill>
                  <a:srgbClr val="0000FF"/>
                </a:solidFill>
              </a:rPr>
              <a:t>By_dipole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83631F-8D34-492D-822C-1E1F3EE74382}"/>
              </a:ext>
            </a:extLst>
          </p:cNvPr>
          <p:cNvSpPr txBox="1"/>
          <p:nvPr/>
        </p:nvSpPr>
        <p:spPr>
          <a:xfrm>
            <a:off x="608409" y="3965386"/>
            <a:ext cx="128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CCFF"/>
                </a:solidFill>
              </a:rPr>
              <a:t>By_quad</a:t>
            </a:r>
            <a:r>
              <a:rPr lang="en-US" dirty="0">
                <a:solidFill>
                  <a:srgbClr val="00CCFF"/>
                </a:solidFill>
              </a:rPr>
              <a:t> </a:t>
            </a:r>
          </a:p>
          <a:p>
            <a:r>
              <a:rPr lang="en-US" dirty="0">
                <a:solidFill>
                  <a:srgbClr val="00CCFF"/>
                </a:solidFill>
              </a:rPr>
              <a:t>+ </a:t>
            </a:r>
            <a:r>
              <a:rPr lang="en-US" dirty="0" err="1">
                <a:solidFill>
                  <a:srgbClr val="00CCFF"/>
                </a:solidFill>
              </a:rPr>
              <a:t>By_dipole</a:t>
            </a:r>
            <a:endParaRPr lang="en-US" dirty="0">
              <a:solidFill>
                <a:srgbClr val="00CCF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9682470-0BDF-87A9-61B0-8BBFCE64997B}"/>
              </a:ext>
            </a:extLst>
          </p:cNvPr>
          <p:cNvSpPr txBox="1"/>
          <p:nvPr/>
        </p:nvSpPr>
        <p:spPr>
          <a:xfrm>
            <a:off x="1613171" y="1488839"/>
            <a:ext cx="3907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Dipole error proportional to quad field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14EB880-679F-97BF-373C-8C78C91DF372}"/>
              </a:ext>
            </a:extLst>
          </p:cNvPr>
          <p:cNvSpPr txBox="1"/>
          <p:nvPr/>
        </p:nvSpPr>
        <p:spPr>
          <a:xfrm>
            <a:off x="7097591" y="1514530"/>
            <a:ext cx="3907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Constant dipole error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F8213A-3193-B29C-CDFB-8F2AF4A523B0}"/>
              </a:ext>
            </a:extLst>
          </p:cNvPr>
          <p:cNvSpPr txBox="1"/>
          <p:nvPr/>
        </p:nvSpPr>
        <p:spPr>
          <a:xfrm>
            <a:off x="3833013" y="4590033"/>
            <a:ext cx="134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 axis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D00E3A5-0540-F9AE-42E8-56A044110568}"/>
              </a:ext>
            </a:extLst>
          </p:cNvPr>
          <p:cNvCxnSpPr/>
          <p:nvPr/>
        </p:nvCxnSpPr>
        <p:spPr>
          <a:xfrm>
            <a:off x="6826674" y="3530122"/>
            <a:ext cx="29824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1A4C5DE-3049-A7E2-92FE-4DD1BF5227D8}"/>
              </a:ext>
            </a:extLst>
          </p:cNvPr>
          <p:cNvCxnSpPr/>
          <p:nvPr/>
        </p:nvCxnSpPr>
        <p:spPr>
          <a:xfrm flipV="1">
            <a:off x="8219638" y="2203387"/>
            <a:ext cx="0" cy="2418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4C7922-57D9-584E-DE27-47847C307CBB}"/>
              </a:ext>
            </a:extLst>
          </p:cNvPr>
          <p:cNvCxnSpPr>
            <a:cxnSpLocks/>
          </p:cNvCxnSpPr>
          <p:nvPr/>
        </p:nvCxnSpPr>
        <p:spPr>
          <a:xfrm flipV="1">
            <a:off x="6826674" y="2493944"/>
            <a:ext cx="2803020" cy="2059537"/>
          </a:xfrm>
          <a:prstGeom prst="line">
            <a:avLst/>
          </a:prstGeom>
          <a:ln w="25400">
            <a:solidFill>
              <a:srgbClr val="00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50A6C5D-3CB5-EA76-4405-A5DA13110FFE}"/>
              </a:ext>
            </a:extLst>
          </p:cNvPr>
          <p:cNvSpPr txBox="1"/>
          <p:nvPr/>
        </p:nvSpPr>
        <p:spPr>
          <a:xfrm>
            <a:off x="8312215" y="2377427"/>
            <a:ext cx="111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+</a:t>
            </a:r>
            <a:r>
              <a:rPr lang="en-US" dirty="0" err="1">
                <a:solidFill>
                  <a:srgbClr val="0000FF"/>
                </a:solidFill>
              </a:rPr>
              <a:t>By_quad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92BFFE-522A-8D90-A7BD-3FFE596F3BE3}"/>
              </a:ext>
            </a:extLst>
          </p:cNvPr>
          <p:cNvSpPr txBox="1"/>
          <p:nvPr/>
        </p:nvSpPr>
        <p:spPr>
          <a:xfrm>
            <a:off x="9809156" y="353012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5E8B7C-E4C0-BC6C-3BA1-0C1BCE17DFE3}"/>
              </a:ext>
            </a:extLst>
          </p:cNvPr>
          <p:cNvSpPr txBox="1"/>
          <p:nvPr/>
        </p:nvSpPr>
        <p:spPr>
          <a:xfrm>
            <a:off x="8279459" y="1952180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00C305E-16C6-65AE-F7C1-223619EDABFC}"/>
              </a:ext>
            </a:extLst>
          </p:cNvPr>
          <p:cNvCxnSpPr/>
          <p:nvPr/>
        </p:nvCxnSpPr>
        <p:spPr>
          <a:xfrm>
            <a:off x="6816700" y="3957342"/>
            <a:ext cx="2945435" cy="2085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55BAFC0-5556-BCCD-DF34-3D8787BD658B}"/>
              </a:ext>
            </a:extLst>
          </p:cNvPr>
          <p:cNvCxnSpPr>
            <a:cxnSpLocks/>
          </p:cNvCxnSpPr>
          <p:nvPr/>
        </p:nvCxnSpPr>
        <p:spPr>
          <a:xfrm flipV="1">
            <a:off x="7240432" y="2931594"/>
            <a:ext cx="2389262" cy="1758607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CCB3669-D01B-8A08-7AA0-EC3744FF7FCA}"/>
              </a:ext>
            </a:extLst>
          </p:cNvPr>
          <p:cNvCxnSpPr>
            <a:cxnSpLocks/>
          </p:cNvCxnSpPr>
          <p:nvPr/>
        </p:nvCxnSpPr>
        <p:spPr>
          <a:xfrm flipH="1" flipV="1">
            <a:off x="6956380" y="3008120"/>
            <a:ext cx="2358995" cy="1766579"/>
          </a:xfrm>
          <a:prstGeom prst="line">
            <a:avLst/>
          </a:prstGeom>
          <a:ln w="25400"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9DA8E93-8151-D7E0-EC65-D5BFE938A4EB}"/>
              </a:ext>
            </a:extLst>
          </p:cNvPr>
          <p:cNvCxnSpPr>
            <a:cxnSpLocks/>
          </p:cNvCxnSpPr>
          <p:nvPr/>
        </p:nvCxnSpPr>
        <p:spPr>
          <a:xfrm flipH="1" flipV="1">
            <a:off x="7077600" y="2606795"/>
            <a:ext cx="2334740" cy="1845564"/>
          </a:xfrm>
          <a:prstGeom prst="line">
            <a:avLst/>
          </a:prstGeom>
          <a:ln w="25400">
            <a:solidFill>
              <a:srgbClr val="00CC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48EA4E0-2F6A-1A4B-8998-36963019F56E}"/>
              </a:ext>
            </a:extLst>
          </p:cNvPr>
          <p:cNvSpPr txBox="1"/>
          <p:nvPr/>
        </p:nvSpPr>
        <p:spPr>
          <a:xfrm>
            <a:off x="9821271" y="3772676"/>
            <a:ext cx="111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By_dipole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9C9C49-7061-054C-D545-7039F56D8AA9}"/>
              </a:ext>
            </a:extLst>
          </p:cNvPr>
          <p:cNvSpPr txBox="1"/>
          <p:nvPr/>
        </p:nvSpPr>
        <p:spPr>
          <a:xfrm>
            <a:off x="9696392" y="2805428"/>
            <a:ext cx="128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+ </a:t>
            </a:r>
            <a:r>
              <a:rPr lang="en-US" dirty="0" err="1">
                <a:solidFill>
                  <a:srgbClr val="0000FF"/>
                </a:solidFill>
              </a:rPr>
              <a:t>By_quad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r>
              <a:rPr lang="en-US" dirty="0">
                <a:solidFill>
                  <a:srgbClr val="FFC000"/>
                </a:solidFill>
              </a:rPr>
              <a:t>+ </a:t>
            </a:r>
            <a:r>
              <a:rPr lang="en-US" dirty="0" err="1">
                <a:solidFill>
                  <a:srgbClr val="FFC000"/>
                </a:solidFill>
              </a:rPr>
              <a:t>By_dipole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FDD3B9C-627B-822A-AD4B-06088C71C8E9}"/>
              </a:ext>
            </a:extLst>
          </p:cNvPr>
          <p:cNvSpPr txBox="1"/>
          <p:nvPr/>
        </p:nvSpPr>
        <p:spPr>
          <a:xfrm>
            <a:off x="5938406" y="2771571"/>
            <a:ext cx="128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CCFF"/>
                </a:solidFill>
              </a:rPr>
              <a:t>- </a:t>
            </a:r>
            <a:r>
              <a:rPr lang="en-US" dirty="0" err="1">
                <a:solidFill>
                  <a:srgbClr val="00CCFF"/>
                </a:solidFill>
              </a:rPr>
              <a:t>By_quad</a:t>
            </a:r>
            <a:r>
              <a:rPr lang="en-US" dirty="0">
                <a:solidFill>
                  <a:srgbClr val="00CCFF"/>
                </a:solidFill>
              </a:rPr>
              <a:t> </a:t>
            </a:r>
          </a:p>
          <a:p>
            <a:r>
              <a:rPr lang="en-US" dirty="0">
                <a:solidFill>
                  <a:srgbClr val="FFC000"/>
                </a:solidFill>
              </a:rPr>
              <a:t>+ </a:t>
            </a:r>
            <a:r>
              <a:rPr lang="en-US" dirty="0" err="1">
                <a:solidFill>
                  <a:srgbClr val="FFC000"/>
                </a:solidFill>
              </a:rPr>
              <a:t>By_dipole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346E44-1282-2BFE-C701-AE6D679D272C}"/>
              </a:ext>
            </a:extLst>
          </p:cNvPr>
          <p:cNvSpPr txBox="1"/>
          <p:nvPr/>
        </p:nvSpPr>
        <p:spPr>
          <a:xfrm>
            <a:off x="7117478" y="2395864"/>
            <a:ext cx="107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CCFF"/>
                </a:solidFill>
              </a:rPr>
              <a:t>-</a:t>
            </a:r>
            <a:r>
              <a:rPr lang="en-US" dirty="0" err="1">
                <a:solidFill>
                  <a:srgbClr val="00CCFF"/>
                </a:solidFill>
              </a:rPr>
              <a:t>By_quad</a:t>
            </a:r>
            <a:endParaRPr lang="en-US" dirty="0">
              <a:solidFill>
                <a:srgbClr val="00CCFF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1E772F4-873D-1F51-9941-EDB8696226F5}"/>
              </a:ext>
            </a:extLst>
          </p:cNvPr>
          <p:cNvCxnSpPr>
            <a:cxnSpLocks/>
          </p:cNvCxnSpPr>
          <p:nvPr/>
        </p:nvCxnSpPr>
        <p:spPr>
          <a:xfrm flipV="1">
            <a:off x="7654324" y="3545213"/>
            <a:ext cx="0" cy="1143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CDB50CD-2701-2D9D-0ABE-A95B2C528647}"/>
              </a:ext>
            </a:extLst>
          </p:cNvPr>
          <p:cNvCxnSpPr>
            <a:cxnSpLocks/>
          </p:cNvCxnSpPr>
          <p:nvPr/>
        </p:nvCxnSpPr>
        <p:spPr>
          <a:xfrm flipV="1">
            <a:off x="8857858" y="3523712"/>
            <a:ext cx="0" cy="1143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C4DBD26-C585-FB23-19C0-5C0CA259B6CE}"/>
              </a:ext>
            </a:extLst>
          </p:cNvPr>
          <p:cNvSpPr txBox="1"/>
          <p:nvPr/>
        </p:nvSpPr>
        <p:spPr>
          <a:xfrm>
            <a:off x="8351665" y="4681555"/>
            <a:ext cx="15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 axis +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2F9015D-8B42-2820-08FE-0B81322DF0F7}"/>
              </a:ext>
            </a:extLst>
          </p:cNvPr>
          <p:cNvSpPr txBox="1"/>
          <p:nvPr/>
        </p:nvSpPr>
        <p:spPr>
          <a:xfrm>
            <a:off x="6649440" y="4690702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 axis -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4DA3DE1-1CA6-36F3-7BFF-B914E8D930F3}"/>
              </a:ext>
            </a:extLst>
          </p:cNvPr>
          <p:cNvSpPr txBox="1"/>
          <p:nvPr/>
        </p:nvSpPr>
        <p:spPr>
          <a:xfrm>
            <a:off x="1345578" y="203572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CCFF"/>
                </a:solidFill>
              </a:rPr>
              <a:t>I_quad</a:t>
            </a:r>
            <a:r>
              <a:rPr lang="en-US" dirty="0">
                <a:solidFill>
                  <a:srgbClr val="00CCFF"/>
                </a:solidFill>
              </a:rPr>
              <a:t> </a:t>
            </a:r>
            <a:r>
              <a:rPr lang="en-US" dirty="0"/>
              <a:t>&lt; </a:t>
            </a:r>
            <a:r>
              <a:rPr lang="en-US" dirty="0" err="1">
                <a:solidFill>
                  <a:srgbClr val="0000FF"/>
                </a:solidFill>
              </a:rPr>
              <a:t>I_quad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95BDF9B-2E56-456A-248B-CA0EFDA098AB}"/>
              </a:ext>
            </a:extLst>
          </p:cNvPr>
          <p:cNvSpPr txBox="1"/>
          <p:nvPr/>
        </p:nvSpPr>
        <p:spPr>
          <a:xfrm>
            <a:off x="6278342" y="1981942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CCFF"/>
                </a:solidFill>
              </a:rPr>
              <a:t>I_quad</a:t>
            </a:r>
            <a:r>
              <a:rPr lang="en-US" dirty="0">
                <a:solidFill>
                  <a:srgbClr val="00CCFF"/>
                </a:solidFill>
              </a:rPr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00FF"/>
                </a:solidFill>
              </a:rPr>
              <a:t>-</a:t>
            </a:r>
            <a:r>
              <a:rPr lang="en-US" dirty="0" err="1">
                <a:solidFill>
                  <a:srgbClr val="0000FF"/>
                </a:solidFill>
              </a:rPr>
              <a:t>I_quad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92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808F7-A4E5-06D5-DD41-ED5FDAF5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 on the </a:t>
            </a:r>
            <a:r>
              <a:rPr lang="en-US" dirty="0" err="1"/>
              <a:t>sextupole</a:t>
            </a:r>
            <a:r>
              <a:rPr lang="en-US" dirty="0"/>
              <a:t> magnet axis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0A7B2B-ADBC-289B-6DFC-B30D5A200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159" y="4635795"/>
            <a:ext cx="10297682" cy="1857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636A87-B532-FDC5-BA89-210317B2A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956" y="1820837"/>
            <a:ext cx="4236088" cy="281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710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E082E-AFF0-8459-431B-DF620FBAA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Impact of dipole/quad errors on sext-axis measurement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04ECAF-0A2C-87F2-E3C0-DB1DF7503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808" y="1730246"/>
            <a:ext cx="1549681" cy="13654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D5C746-444A-7A42-A20D-1A91544AB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807" y="3170045"/>
            <a:ext cx="1549682" cy="13654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93C1B2-6AF1-B874-B32E-72DA2DA13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719" y="4535520"/>
            <a:ext cx="1549682" cy="13654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6523D9-2474-B2AF-2D7E-687A1FDD8210}"/>
              </a:ext>
            </a:extLst>
          </p:cNvPr>
          <p:cNvSpPr txBox="1"/>
          <p:nvPr/>
        </p:nvSpPr>
        <p:spPr>
          <a:xfrm>
            <a:off x="5764883" y="1384681"/>
            <a:ext cx="113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Ideal sext.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AEC3651-7C94-0AB7-2AA0-8E8CB477721F}"/>
              </a:ext>
            </a:extLst>
          </p:cNvPr>
          <p:cNvSpPr/>
          <p:nvPr/>
        </p:nvSpPr>
        <p:spPr>
          <a:xfrm>
            <a:off x="7168977" y="1542792"/>
            <a:ext cx="3735977" cy="115779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5D9AC0-A0F4-9694-2B80-FBF692B16978}"/>
              </a:ext>
            </a:extLst>
          </p:cNvPr>
          <p:cNvSpPr txBox="1"/>
          <p:nvPr/>
        </p:nvSpPr>
        <p:spPr>
          <a:xfrm>
            <a:off x="11001450" y="1391314"/>
            <a:ext cx="823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 +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FA9229-8B48-B408-63DF-A930924F2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947" y="1730246"/>
            <a:ext cx="1520740" cy="13654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5518FA-DA78-FB2C-2D58-97622E0C3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9507" y="1713297"/>
            <a:ext cx="1520638" cy="13737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EB4968-7061-CBA0-D56D-52ADAF6C1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8631" y="1730245"/>
            <a:ext cx="1495341" cy="13654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8131C96-1B89-5899-DE07-CC5BED8177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1039" y="1730245"/>
            <a:ext cx="1529179" cy="13654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0E719D9-9DB3-6A79-C436-5C34E1706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8193" y="1730245"/>
            <a:ext cx="1539831" cy="13906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80C554-7A9F-17ED-B9FB-35F2B2D6D4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710" y="1730245"/>
            <a:ext cx="1529180" cy="1365053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442902EC-128A-0EB0-D39B-FCF78339181C}"/>
              </a:ext>
            </a:extLst>
          </p:cNvPr>
          <p:cNvSpPr/>
          <p:nvPr/>
        </p:nvSpPr>
        <p:spPr>
          <a:xfrm rot="10800000">
            <a:off x="1716586" y="1542792"/>
            <a:ext cx="3735977" cy="115779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0D4D88-47FD-4F11-F223-42052C3B3F28}"/>
              </a:ext>
            </a:extLst>
          </p:cNvPr>
          <p:cNvSpPr txBox="1"/>
          <p:nvPr/>
        </p:nvSpPr>
        <p:spPr>
          <a:xfrm>
            <a:off x="807337" y="1412266"/>
            <a:ext cx="778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 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F63C97-8482-C4E2-1FF9-1BDDBF43EED3}"/>
              </a:ext>
            </a:extLst>
          </p:cNvPr>
          <p:cNvSpPr txBox="1"/>
          <p:nvPr/>
        </p:nvSpPr>
        <p:spPr>
          <a:xfrm>
            <a:off x="132158" y="2037824"/>
            <a:ext cx="728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Normal</a:t>
            </a:r>
          </a:p>
          <a:p>
            <a:pPr algn="ctr"/>
            <a:r>
              <a:rPr lang="en-US" sz="1400" dirty="0"/>
              <a:t>dipole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38C638-9530-02F8-095B-780E24CF08DD}"/>
              </a:ext>
            </a:extLst>
          </p:cNvPr>
          <p:cNvSpPr txBox="1"/>
          <p:nvPr/>
        </p:nvSpPr>
        <p:spPr>
          <a:xfrm>
            <a:off x="153398" y="4754883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Normal</a:t>
            </a:r>
          </a:p>
          <a:p>
            <a:pPr algn="ctr"/>
            <a:r>
              <a:rPr lang="en-US" sz="1400" dirty="0"/>
              <a:t>quad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6E970E-3FC5-5634-4074-EAAF773800DE}"/>
              </a:ext>
            </a:extLst>
          </p:cNvPr>
          <p:cNvSpPr txBox="1"/>
          <p:nvPr/>
        </p:nvSpPr>
        <p:spPr>
          <a:xfrm>
            <a:off x="186065" y="3462555"/>
            <a:ext cx="641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Skew</a:t>
            </a:r>
          </a:p>
          <a:p>
            <a:pPr algn="ctr"/>
            <a:r>
              <a:rPr lang="en-US" sz="1400" dirty="0"/>
              <a:t>dipole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A039008-561F-6854-822F-2845F93358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56872" y="3137234"/>
            <a:ext cx="1512945" cy="136563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D985826-809F-C1A9-CA8E-04DE47991B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00863" y="3143552"/>
            <a:ext cx="1520638" cy="136539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F150C29-9054-40B0-854E-ADB8C9F986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36313" y="3137383"/>
            <a:ext cx="1529179" cy="136905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E16FF52-056E-CF7C-E87C-6B3E5A64AB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38471" y="3174613"/>
            <a:ext cx="1534159" cy="13654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07BC7FF-8EC0-2D5D-CDF1-578F56F3C7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87489" y="3155015"/>
            <a:ext cx="1550982" cy="139956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21C25F6-DEE5-9D57-78BA-4744B5D7186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4116" y="3166971"/>
            <a:ext cx="1559167" cy="139956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4E07E5D-7155-897E-7373-54D66933064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43217" y="4548012"/>
            <a:ext cx="1526600" cy="136548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2567600-7682-D2F2-F4C4-BDA0D92ABCA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02150" y="4543886"/>
            <a:ext cx="1535351" cy="137373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A06FA57-9FAF-BF52-3E32-F1C3EA2C64D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31333" y="4539085"/>
            <a:ext cx="1534159" cy="136191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A59463B9-924C-79A7-F049-70DEF0BC5FB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06490" y="4543886"/>
            <a:ext cx="1535571" cy="137797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CAD73E8-CE56-7DE2-A19D-B7B8DDB4180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62180" y="4561364"/>
            <a:ext cx="1585259" cy="136415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95E8E04-B0A9-6FB6-E518-1499D45D867E}"/>
              </a:ext>
            </a:extLst>
          </p:cNvPr>
          <p:cNvSpPr txBox="1"/>
          <p:nvPr/>
        </p:nvSpPr>
        <p:spPr>
          <a:xfrm>
            <a:off x="3504357" y="5873820"/>
            <a:ext cx="5884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Dipole error → No impact on the measured axis</a:t>
            </a:r>
          </a:p>
          <a:p>
            <a:r>
              <a:rPr lang="en-US" sz="1600" dirty="0"/>
              <a:t>Quad error → See next slide</a:t>
            </a:r>
          </a:p>
          <a:p>
            <a:r>
              <a:rPr lang="en-US" sz="1600" dirty="0"/>
              <a:t>Higher multipole → Negligible impact; Field is weak at wire positions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1FF2DF6-938C-AD69-EE6E-2BD234B8EAB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9295" y="4554582"/>
            <a:ext cx="1527585" cy="137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1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68E5-4643-F425-36F5-25BE03A44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Impact of quad errors on sext-axis measurement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E6DD2A-3ED0-AF21-B2DA-F9007510E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469" y="1757010"/>
            <a:ext cx="4125466" cy="37456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E0257-F506-6CE9-74B1-548497CB86D2}"/>
              </a:ext>
            </a:extLst>
          </p:cNvPr>
          <p:cNvSpPr txBox="1"/>
          <p:nvPr/>
        </p:nvSpPr>
        <p:spPr>
          <a:xfrm rot="16200000">
            <a:off x="791831" y="2210899"/>
            <a:ext cx="141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By (</a:t>
            </a:r>
            <a:r>
              <a:rPr lang="en-US" dirty="0" err="1">
                <a:solidFill>
                  <a:srgbClr val="00B0F0"/>
                </a:solidFill>
              </a:rPr>
              <a:t>x,y</a:t>
            </a:r>
            <a:r>
              <a:rPr lang="en-US" dirty="0">
                <a:solidFill>
                  <a:srgbClr val="00B0F0"/>
                </a:solidFill>
              </a:rPr>
              <a:t>=0)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098C8-B1A9-5ADC-4A5F-29E1887253AC}"/>
              </a:ext>
            </a:extLst>
          </p:cNvPr>
          <p:cNvSpPr txBox="1"/>
          <p:nvPr/>
        </p:nvSpPr>
        <p:spPr>
          <a:xfrm>
            <a:off x="2707830" y="1472587"/>
            <a:ext cx="19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quad error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8BB73B-9A6D-8145-8DB6-A29639574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437" y="1689731"/>
            <a:ext cx="4172903" cy="38129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7424F5-FB2D-DD3D-B2B4-0A201B367C4F}"/>
              </a:ext>
            </a:extLst>
          </p:cNvPr>
          <p:cNvSpPr txBox="1"/>
          <p:nvPr/>
        </p:nvSpPr>
        <p:spPr>
          <a:xfrm>
            <a:off x="6808284" y="5228601"/>
            <a:ext cx="141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By (x=0,y)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0BED06-F7BD-9A17-2C2B-F59C198A8DBC}"/>
              </a:ext>
            </a:extLst>
          </p:cNvPr>
          <p:cNvSpPr txBox="1"/>
          <p:nvPr/>
        </p:nvSpPr>
        <p:spPr>
          <a:xfrm>
            <a:off x="7497543" y="1479208"/>
            <a:ext cx="172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Skew quad error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000E15-9590-25DB-FE54-A8C6A95D4BAB}"/>
              </a:ext>
            </a:extLst>
          </p:cNvPr>
          <p:cNvCxnSpPr>
            <a:cxnSpLocks/>
          </p:cNvCxnSpPr>
          <p:nvPr/>
        </p:nvCxnSpPr>
        <p:spPr>
          <a:xfrm flipV="1">
            <a:off x="3572691" y="3468823"/>
            <a:ext cx="0" cy="474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A60A5E3-F7E8-6D04-124B-170058BDD5E6}"/>
              </a:ext>
            </a:extLst>
          </p:cNvPr>
          <p:cNvCxnSpPr>
            <a:cxnSpLocks/>
          </p:cNvCxnSpPr>
          <p:nvPr/>
        </p:nvCxnSpPr>
        <p:spPr>
          <a:xfrm flipH="1">
            <a:off x="8375470" y="3643221"/>
            <a:ext cx="3507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2571812-5B10-CE56-5B4F-60EC732B8EF7}"/>
              </a:ext>
            </a:extLst>
          </p:cNvPr>
          <p:cNvSpPr txBox="1"/>
          <p:nvPr/>
        </p:nvSpPr>
        <p:spPr>
          <a:xfrm>
            <a:off x="3225890" y="3943583"/>
            <a:ext cx="9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in 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7FA969-13DF-64A9-BF71-54C83C3C0600}"/>
              </a:ext>
            </a:extLst>
          </p:cNvPr>
          <p:cNvSpPr txBox="1"/>
          <p:nvPr/>
        </p:nvSpPr>
        <p:spPr>
          <a:xfrm>
            <a:off x="8660095" y="3445174"/>
            <a:ext cx="111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axis in y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2297B4-5FE2-39D0-DDEC-26F8E5CE93B1}"/>
              </a:ext>
            </a:extLst>
          </p:cNvPr>
          <p:cNvSpPr txBox="1"/>
          <p:nvPr/>
        </p:nvSpPr>
        <p:spPr>
          <a:xfrm>
            <a:off x="2423160" y="5628110"/>
            <a:ext cx="6938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Sextupole axis is shifted by normal/skew quad but it can be found</a:t>
            </a:r>
          </a:p>
          <a:p>
            <a:r>
              <a:rPr lang="en-US" dirty="0"/>
              <a:t>- The shift is normally &lt; 10 </a:t>
            </a:r>
            <a:r>
              <a:rPr lang="el-GR" dirty="0"/>
              <a:t>μ</a:t>
            </a:r>
            <a:r>
              <a:rPr lang="en-US" dirty="0"/>
              <a:t>m; Quad error in </a:t>
            </a:r>
            <a:r>
              <a:rPr lang="en-US" dirty="0" err="1"/>
              <a:t>sextupole</a:t>
            </a:r>
            <a:r>
              <a:rPr lang="en-US" dirty="0"/>
              <a:t> is not significant</a:t>
            </a:r>
          </a:p>
        </p:txBody>
      </p:sp>
    </p:spTree>
    <p:extLst>
      <p:ext uri="{BB962C8B-B14F-4D97-AF65-F5344CB8AC3E}">
        <p14:creationId xmlns:p14="http://schemas.microsoft.com/office/powerpoint/2010/main" val="321771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2A498-95A4-DFFE-E483-630552E6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sext-axis measurement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21E3AF-22D0-1812-2A36-0260CE33F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806" y="3857314"/>
            <a:ext cx="5714645" cy="21248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B6DFB9-D5EF-7967-F418-3D85F2FFC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115" y="1760312"/>
            <a:ext cx="5705795" cy="20970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5FB7C4-8871-C539-1855-414A87A1E574}"/>
              </a:ext>
            </a:extLst>
          </p:cNvPr>
          <p:cNvSpPr txBox="1"/>
          <p:nvPr/>
        </p:nvSpPr>
        <p:spPr>
          <a:xfrm>
            <a:off x="1679743" y="2669684"/>
            <a:ext cx="166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Good </a:t>
            </a:r>
            <a:r>
              <a:rPr lang="en-US" dirty="0" err="1"/>
              <a:t>sextupole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1FA026-9964-B773-4619-5AAED8ACD6D6}"/>
              </a:ext>
            </a:extLst>
          </p:cNvPr>
          <p:cNvSpPr txBox="1"/>
          <p:nvPr/>
        </p:nvSpPr>
        <p:spPr>
          <a:xfrm>
            <a:off x="1638616" y="4638271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</a:t>
            </a:r>
            <a:r>
              <a:rPr lang="en-US" dirty="0" err="1"/>
              <a:t>sextupole</a:t>
            </a:r>
            <a:r>
              <a:rPr lang="en-US" dirty="0"/>
              <a:t> </a:t>
            </a:r>
          </a:p>
          <a:p>
            <a:r>
              <a:rPr lang="en-US" dirty="0"/>
              <a:t>with D+Q errors </a:t>
            </a:r>
          </a:p>
        </p:txBody>
      </p:sp>
    </p:spTree>
    <p:extLst>
      <p:ext uri="{BB962C8B-B14F-4D97-AF65-F5344CB8AC3E}">
        <p14:creationId xmlns:p14="http://schemas.microsoft.com/office/powerpoint/2010/main" val="2485249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96648-3713-1579-0BBF-88FF216A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alignment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12DA89-E1D1-2872-88FF-579D5C5DE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627" y="3135693"/>
            <a:ext cx="2967261" cy="2459417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0049B3D6-52D7-FF3D-40B8-B19F45A28103}"/>
              </a:ext>
            </a:extLst>
          </p:cNvPr>
          <p:cNvSpPr txBox="1"/>
          <p:nvPr/>
        </p:nvSpPr>
        <p:spPr>
          <a:xfrm>
            <a:off x="4263084" y="2734563"/>
            <a:ext cx="251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Quad axes from all SOQs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B20CB7B1-B239-57B4-B299-A72BBAD4BCBB}"/>
              </a:ext>
            </a:extLst>
          </p:cNvPr>
          <p:cNvSpPr txBox="1"/>
          <p:nvPr/>
        </p:nvSpPr>
        <p:spPr>
          <a:xfrm>
            <a:off x="7402733" y="2687638"/>
            <a:ext cx="343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50"/>
                </a:solidFill>
              </a:rPr>
              <a:t>Implementation into Online model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B80E9F84-5C44-A8D1-00EF-B4791B0E167B}"/>
              </a:ext>
            </a:extLst>
          </p:cNvPr>
          <p:cNvSpPr txBox="1"/>
          <p:nvPr/>
        </p:nvSpPr>
        <p:spPr>
          <a:xfrm>
            <a:off x="7096754" y="3195178"/>
            <a:ext cx="432193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# </a:t>
            </a:r>
            <a:r>
              <a:rPr lang="en-US" sz="1200" dirty="0" err="1"/>
              <a:t>Quad_x</a:t>
            </a:r>
            <a:r>
              <a:rPr lang="en-US" sz="1200" dirty="0"/>
              <a:t>, </a:t>
            </a:r>
            <a:r>
              <a:rPr lang="en-US" sz="1200" dirty="0" err="1"/>
              <a:t>Quad_y</a:t>
            </a:r>
            <a:r>
              <a:rPr lang="en-US" sz="1200" dirty="0"/>
              <a:t>, </a:t>
            </a:r>
            <a:r>
              <a:rPr lang="en-US" sz="1200" dirty="0" err="1"/>
              <a:t>Skew_x</a:t>
            </a:r>
            <a:r>
              <a:rPr lang="en-US" sz="1200" dirty="0"/>
              <a:t>, </a:t>
            </a:r>
            <a:r>
              <a:rPr lang="en-US" sz="1200" dirty="0" err="1"/>
              <a:t>Skew_y</a:t>
            </a:r>
            <a:r>
              <a:rPr lang="en-US" sz="1200" dirty="0"/>
              <a:t> [mm]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['ARS01-MOCT-1230']=[0.003, -0.008, 0.02, 0.009]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['ARS01-MOCT-1330']=[-0.004, 0.021, -0.002, 0.024]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['ARS01-MOCT-1440']=[-0.012, 0.004, -0.007, -0.001]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['ARS01-MOCT-1840']=[-0.005, 0.025, 0.007, 0.035]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['ARS01-MOCT-1950']=[-0.011, -0.001, -0.005, -0.002]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['ARS01-MOCT-2230']=[0.013, 0.037, 0.059, 0.038]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['ARS01-MOCT-2360']=[0.004, 0.011, 0.012, 0.018]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['ARS01-MOCT-2450']=[0.002, 0.02, 0.009, 0.019]</a:t>
            </a:r>
          </a:p>
          <a:p>
            <a:r>
              <a:rPr lang="en-US" sz="1200" dirty="0" err="1"/>
              <a:t>self.OctShift</a:t>
            </a:r>
            <a:r>
              <a:rPr lang="en-US" sz="1200" dirty="0"/>
              <a:t>['ARS01-MOCT-2730']=[-0.001, 0.034, 0.015, 0.041]</a:t>
            </a:r>
          </a:p>
          <a:p>
            <a:r>
              <a:rPr lang="en-US" sz="1200" dirty="0"/>
              <a:t>  .</a:t>
            </a:r>
          </a:p>
          <a:p>
            <a:r>
              <a:rPr lang="en-US" sz="1200" dirty="0"/>
              <a:t>  .</a:t>
            </a:r>
          </a:p>
          <a:p>
            <a:r>
              <a:rPr lang="en-US" sz="1200" dirty="0"/>
              <a:t>  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0CF732-697E-B4BE-5055-6F111C633B68}"/>
              </a:ext>
            </a:extLst>
          </p:cNvPr>
          <p:cNvSpPr txBox="1"/>
          <p:nvPr/>
        </p:nvSpPr>
        <p:spPr>
          <a:xfrm>
            <a:off x="6863456" y="5688168"/>
            <a:ext cx="5082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Residual offsets between Quadrupole (of octupole) </a:t>
            </a:r>
          </a:p>
          <a:p>
            <a:r>
              <a:rPr lang="en-US" dirty="0"/>
              <a:t>and Sextupole are taken into account in BBA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1D6152F-D54F-1E2E-B29F-80A63281477B}"/>
              </a:ext>
            </a:extLst>
          </p:cNvPr>
          <p:cNvSpPr txBox="1">
            <a:spLocks/>
          </p:cNvSpPr>
          <p:nvPr/>
        </p:nvSpPr>
        <p:spPr>
          <a:xfrm>
            <a:off x="1305302" y="1493737"/>
            <a:ext cx="9171370" cy="1179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Shifting octupole yoke horizontally, and lifting </a:t>
            </a:r>
            <a:r>
              <a:rPr lang="en-US" dirty="0" err="1"/>
              <a:t>sextupole</a:t>
            </a:r>
            <a:r>
              <a:rPr lang="en-US" dirty="0"/>
              <a:t> yoke vertically with spacer shims based on axis measurements</a:t>
            </a:r>
          </a:p>
          <a:p>
            <a:r>
              <a:rPr lang="en-US" dirty="0"/>
              <a:t>Iteration of measurement and alignment to achieve relative alignment 15 </a:t>
            </a:r>
            <a:r>
              <a:rPr lang="el-GR" dirty="0"/>
              <a:t>μ</a:t>
            </a:r>
            <a:r>
              <a:rPr lang="en-US" dirty="0"/>
              <a:t>m and 45 </a:t>
            </a:r>
            <a:r>
              <a:rPr lang="el-GR" dirty="0"/>
              <a:t>μ</a:t>
            </a:r>
            <a:r>
              <a:rPr lang="en-US" dirty="0"/>
              <a:t>m in H and V; 6 ~ 9 hours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44BA94-5779-98CD-250C-9A0F0515B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919" y="3191529"/>
            <a:ext cx="1943737" cy="27885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727719-636D-66B4-9E1A-D28C450DAC95}"/>
              </a:ext>
            </a:extLst>
          </p:cNvPr>
          <p:cNvSpPr txBox="1"/>
          <p:nvPr/>
        </p:nvSpPr>
        <p:spPr>
          <a:xfrm>
            <a:off x="966329" y="2596064"/>
            <a:ext cx="319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Report generated at the end of  </a:t>
            </a:r>
          </a:p>
          <a:p>
            <a:r>
              <a:rPr lang="en-US" dirty="0">
                <a:solidFill>
                  <a:srgbClr val="00B050"/>
                </a:solidFill>
              </a:rPr>
              <a:t>each SOQ measurement</a:t>
            </a:r>
          </a:p>
        </p:txBody>
      </p:sp>
    </p:spTree>
    <p:extLst>
      <p:ext uri="{BB962C8B-B14F-4D97-AF65-F5344CB8AC3E}">
        <p14:creationId xmlns:p14="http://schemas.microsoft.com/office/powerpoint/2010/main" val="3546510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85CAA-4014-5325-B05F-37B033207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Sextupole axis: CMM vs Vibrating Wire (VW)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9172F-BC47-E63A-ABCE-F86BB13AE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586" y="1543205"/>
            <a:ext cx="5203102" cy="32574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073A9E-5699-3F32-C46B-A6E0B32950D7}"/>
              </a:ext>
            </a:extLst>
          </p:cNvPr>
          <p:cNvSpPr txBox="1"/>
          <p:nvPr/>
        </p:nvSpPr>
        <p:spPr>
          <a:xfrm>
            <a:off x="1627591" y="4877698"/>
            <a:ext cx="9085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 The </a:t>
            </a:r>
            <a:r>
              <a:rPr lang="en-US" sz="2400" dirty="0" err="1"/>
              <a:t>sextupole</a:t>
            </a:r>
            <a:r>
              <a:rPr lang="en-US" sz="2400" dirty="0"/>
              <a:t> axis found from VW is measured with a laser tracker </a:t>
            </a:r>
          </a:p>
          <a:p>
            <a:r>
              <a:rPr lang="en-US" sz="2400" dirty="0"/>
              <a:t>  </a:t>
            </a:r>
            <a:r>
              <a:rPr lang="en-US" sz="2400" dirty="0" err="1"/>
              <a:t>w.r.t.</a:t>
            </a:r>
            <a:r>
              <a:rPr lang="en-US" sz="2400" dirty="0"/>
              <a:t> the </a:t>
            </a:r>
            <a:r>
              <a:rPr lang="en-US" sz="2400" dirty="0" err="1"/>
              <a:t>fiducialization</a:t>
            </a:r>
            <a:r>
              <a:rPr lang="en-US" sz="2400" dirty="0"/>
              <a:t> points on the top surface of the </a:t>
            </a:r>
            <a:r>
              <a:rPr lang="en-US" sz="2400" dirty="0" err="1"/>
              <a:t>sextupole</a:t>
            </a:r>
            <a:r>
              <a:rPr lang="en-US" sz="2400" dirty="0"/>
              <a:t> yoke</a:t>
            </a:r>
          </a:p>
          <a:p>
            <a:r>
              <a:rPr lang="en-US" sz="2400" dirty="0"/>
              <a:t>- Sextupole axis from CMM and Vibrating wire measurement showed a </a:t>
            </a:r>
          </a:p>
          <a:p>
            <a:r>
              <a:rPr lang="en-US" sz="2400" dirty="0"/>
              <a:t>  good agreement → Double checking the laser tracker </a:t>
            </a:r>
            <a:r>
              <a:rPr lang="en-US" sz="2400" dirty="0" err="1"/>
              <a:t>fiducialization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985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BF3C-D486-5FB2-F8F3-D1946A658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curve</a:t>
            </a:r>
            <a:br>
              <a:rPr lang="en-US" dirty="0"/>
            </a:br>
            <a:r>
              <a:rPr lang="en-US" dirty="0"/>
              <a:t>Series measurement over 10 months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0D42260-12A1-82E9-75AF-72D1C172B5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077605"/>
              </p:ext>
            </p:extLst>
          </p:nvPr>
        </p:nvGraphicFramePr>
        <p:xfrm>
          <a:off x="1359496" y="1803712"/>
          <a:ext cx="9544941" cy="3797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C1CA2A7-E5EB-A114-CA2C-CB0CE671E660}"/>
              </a:ext>
            </a:extLst>
          </p:cNvPr>
          <p:cNvSpPr txBox="1"/>
          <p:nvPr/>
        </p:nvSpPr>
        <p:spPr>
          <a:xfrm>
            <a:off x="3237840" y="5970552"/>
            <a:ext cx="6413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Approximately, 2 SOQs/working-day </a:t>
            </a:r>
          </a:p>
          <a:p>
            <a:r>
              <a:rPr lang="en-US" dirty="0"/>
              <a:t>- Three breaks: Christmas and waiting for the delivery of octupoles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5BE335-DCBA-D26E-FA87-AABCCFBF0C54}"/>
              </a:ext>
            </a:extLst>
          </p:cNvPr>
          <p:cNvSpPr txBox="1"/>
          <p:nvPr/>
        </p:nvSpPr>
        <p:spPr>
          <a:xfrm>
            <a:off x="5819124" y="5601220"/>
            <a:ext cx="62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2C9440-F1C6-74D7-43BC-D14F0BD65857}"/>
              </a:ext>
            </a:extLst>
          </p:cNvPr>
          <p:cNvSpPr txBox="1"/>
          <p:nvPr/>
        </p:nvSpPr>
        <p:spPr>
          <a:xfrm rot="16200000">
            <a:off x="273469" y="3674693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SOQs measured</a:t>
            </a:r>
          </a:p>
        </p:txBody>
      </p:sp>
    </p:spTree>
    <p:extLst>
      <p:ext uri="{BB962C8B-B14F-4D97-AF65-F5344CB8AC3E}">
        <p14:creationId xmlns:p14="http://schemas.microsoft.com/office/powerpoint/2010/main" val="4043296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B1364-6EE0-AB12-E785-34C8CC82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9A187-C04E-7CAB-7A81-E43B57636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08141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Measurement and alignment is easier when the initial offset between Sextupole and Octupole is small</a:t>
            </a:r>
          </a:p>
          <a:p>
            <a:pPr lvl="1"/>
            <a:r>
              <a:rPr lang="en-US" dirty="0"/>
              <a:t>A 3D-printed tool was used to achieve a good initial alignment</a:t>
            </a:r>
          </a:p>
          <a:p>
            <a:r>
              <a:rPr lang="en-US" dirty="0"/>
              <a:t>One octupole had an additional winding with wrong polarity (1 of 8 skew-quad coils)</a:t>
            </a:r>
          </a:p>
          <a:p>
            <a:pPr lvl="1"/>
            <a:r>
              <a:rPr lang="en-US" dirty="0"/>
              <a:t>The wrong polarity was found with a hall probe and fixed by R. </a:t>
            </a:r>
            <a:r>
              <a:rPr lang="en-US" dirty="0" err="1"/>
              <a:t>Deckardt</a:t>
            </a:r>
            <a:endParaRPr lang="en-US" dirty="0"/>
          </a:p>
          <a:p>
            <a:r>
              <a:rPr lang="en-US" dirty="0"/>
              <a:t>Measurement is performed at PSI while the magnets are stored in a remote building</a:t>
            </a:r>
          </a:p>
          <a:p>
            <a:pPr lvl="1"/>
            <a:r>
              <a:rPr lang="en-US" dirty="0"/>
              <a:t>Next generation light source storage ring consists of a large number of magnets, and thus the effort required for the logistics and book-keeping should not be underestimated 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53BEB5-87E1-CFFB-3241-12C411ADF462}"/>
              </a:ext>
            </a:extLst>
          </p:cNvPr>
          <p:cNvGrpSpPr/>
          <p:nvPr/>
        </p:nvGrpSpPr>
        <p:grpSpPr>
          <a:xfrm>
            <a:off x="8858702" y="2011863"/>
            <a:ext cx="2732948" cy="3556422"/>
            <a:chOff x="9871074" y="2162086"/>
            <a:chExt cx="2732948" cy="3556422"/>
          </a:xfrm>
        </p:grpSpPr>
        <p:pic>
          <p:nvPicPr>
            <p:cNvPr id="1026" name="Picture 2" descr="Image preview">
              <a:extLst>
                <a:ext uri="{FF2B5EF4-FFF2-40B4-BE49-F238E27FC236}">
                  <a16:creationId xmlns:a16="http://schemas.microsoft.com/office/drawing/2014/main" id="{D78873A9-9C34-9331-2F42-46EF762239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1074" y="2162086"/>
              <a:ext cx="2667317" cy="355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4C943297-99EB-7A92-07DD-ECE03E167A41}"/>
                </a:ext>
              </a:extLst>
            </p:cNvPr>
            <p:cNvCxnSpPr>
              <a:cxnSpLocks/>
            </p:cNvCxnSpPr>
            <p:nvPr/>
          </p:nvCxnSpPr>
          <p:spPr>
            <a:xfrm>
              <a:off x="10404566" y="3363686"/>
              <a:ext cx="574765" cy="9649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C168AEA-0E3A-FF10-8A83-0F89F50C45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17085" y="3550148"/>
              <a:ext cx="468086" cy="8132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91CDA9-3DD8-7A94-B245-F06BD85E3D18}"/>
                </a:ext>
              </a:extLst>
            </p:cNvPr>
            <p:cNvSpPr txBox="1"/>
            <p:nvPr/>
          </p:nvSpPr>
          <p:spPr>
            <a:xfrm>
              <a:off x="11558543" y="2934683"/>
              <a:ext cx="10454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Octupole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aperture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DFC7073-5720-8773-11FD-30036A62E2C8}"/>
                </a:ext>
              </a:extLst>
            </p:cNvPr>
            <p:cNvCxnSpPr>
              <a:cxnSpLocks/>
            </p:cNvCxnSpPr>
            <p:nvPr/>
          </p:nvCxnSpPr>
          <p:spPr>
            <a:xfrm>
              <a:off x="10363080" y="4888451"/>
              <a:ext cx="574765" cy="9649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C6B2229-9F02-AA97-8ABE-9BBFEB0F50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395166" y="5061851"/>
              <a:ext cx="468086" cy="8132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7A1002-7695-5C54-D59C-BD79B91C4ED5}"/>
                </a:ext>
              </a:extLst>
            </p:cNvPr>
            <p:cNvSpPr txBox="1"/>
            <p:nvPr/>
          </p:nvSpPr>
          <p:spPr>
            <a:xfrm>
              <a:off x="9933852" y="4180443"/>
              <a:ext cx="10039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chemeClr val="bg1"/>
                  </a:solidFill>
                </a:rPr>
                <a:t>Sextpole</a:t>
              </a:r>
              <a:endParaRPr lang="en-US" dirty="0">
                <a:solidFill>
                  <a:schemeClr val="bg1"/>
                </a:solidFill>
              </a:endParaRPr>
            </a:p>
            <a:p>
              <a:r>
                <a:rPr lang="en-US" dirty="0">
                  <a:solidFill>
                    <a:schemeClr val="bg1"/>
                  </a:solidFill>
                </a:rPr>
                <a:t>aperture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232B0AC-D73E-2AEA-E7BF-ADA27E98272E}"/>
              </a:ext>
            </a:extLst>
          </p:cNvPr>
          <p:cNvSpPr txBox="1"/>
          <p:nvPr/>
        </p:nvSpPr>
        <p:spPr>
          <a:xfrm>
            <a:off x="8881424" y="5690986"/>
            <a:ext cx="2621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3D-printed alignment tool</a:t>
            </a:r>
          </a:p>
          <a:p>
            <a:pPr algn="r"/>
            <a:r>
              <a:rPr lang="en-US" dirty="0"/>
              <a:t>by Y. Studer </a:t>
            </a:r>
          </a:p>
        </p:txBody>
      </p:sp>
    </p:spTree>
    <p:extLst>
      <p:ext uri="{BB962C8B-B14F-4D97-AF65-F5344CB8AC3E}">
        <p14:creationId xmlns:p14="http://schemas.microsoft.com/office/powerpoint/2010/main" val="349923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F874FB-BF5B-FC46-7509-D6AC0C7EE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36" y="1499232"/>
            <a:ext cx="4766364" cy="2204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49BC26-1BEF-11E1-3156-4E765EA9A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Magnets to measure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DDD27-CE68-6424-36A5-A0449D1F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9356" y="3226323"/>
            <a:ext cx="6793907" cy="322257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264 Sextupole-Octupole pairs (+24 Sextupole) to be installed into SLS2.0 storage ring</a:t>
            </a:r>
          </a:p>
          <a:p>
            <a:pPr lvl="1"/>
            <a:r>
              <a:rPr lang="en-US" dirty="0"/>
              <a:t>Transverse alignments of the </a:t>
            </a:r>
            <a:r>
              <a:rPr lang="en-US" dirty="0" err="1"/>
              <a:t>sextupoles</a:t>
            </a:r>
            <a:r>
              <a:rPr lang="en-US" dirty="0"/>
              <a:t> are important to mitigate optics error sources</a:t>
            </a:r>
          </a:p>
          <a:p>
            <a:pPr lvl="1"/>
            <a:r>
              <a:rPr lang="en-US" dirty="0"/>
              <a:t>Octupole yoke accommodates three functions: Octupole, normal and skew quadrupoles</a:t>
            </a:r>
          </a:p>
          <a:p>
            <a:pPr lvl="1"/>
            <a:r>
              <a:rPr lang="en-US" dirty="0"/>
              <a:t>Beam-based alignment using normal quadrupole function  </a:t>
            </a:r>
          </a:p>
          <a:p>
            <a:pPr lvl="1"/>
            <a:r>
              <a:rPr lang="en-US" i="1" dirty="0"/>
              <a:t>Magnet-axis measurement with vibrating-wire technique → Sextupole and Octupole relative alignment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7D29CD-4A52-6D88-E450-2EA2BE8D6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7503" y="1120396"/>
            <a:ext cx="2396844" cy="24868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3E10A4-325B-F35E-D726-4644725FE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7503" y="3703503"/>
            <a:ext cx="2396844" cy="28666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FE8EE7-58B2-C43D-EE13-1CC507098D65}"/>
              </a:ext>
            </a:extLst>
          </p:cNvPr>
          <p:cNvSpPr txBox="1"/>
          <p:nvPr/>
        </p:nvSpPr>
        <p:spPr>
          <a:xfrm>
            <a:off x="971298" y="1810329"/>
            <a:ext cx="1024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SLS2 Arc </a:t>
            </a:r>
          </a:p>
        </p:txBody>
      </p:sp>
    </p:spTree>
    <p:extLst>
      <p:ext uri="{BB962C8B-B14F-4D97-AF65-F5344CB8AC3E}">
        <p14:creationId xmlns:p14="http://schemas.microsoft.com/office/powerpoint/2010/main" val="4290661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CF755-FC8B-A48C-8C89-E658E2813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06999-0E61-5FA5-461B-2A51548EE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17926" cy="3601992"/>
          </a:xfrm>
        </p:spPr>
        <p:txBody>
          <a:bodyPr/>
          <a:lstStyle/>
          <a:p>
            <a:r>
              <a:rPr lang="en-US" dirty="0"/>
              <a:t>The magnet axes of </a:t>
            </a:r>
            <a:r>
              <a:rPr lang="en-US" dirty="0" err="1"/>
              <a:t>sextupole</a:t>
            </a:r>
            <a:r>
              <a:rPr lang="en-US" dirty="0"/>
              <a:t> and octupole pairs were measured, and the relative alignments of the pairs were completed</a:t>
            </a:r>
          </a:p>
          <a:p>
            <a:pPr lvl="1"/>
            <a:r>
              <a:rPr lang="en-US" dirty="0"/>
              <a:t>There are various approaches to find the magnet axis; we determined the magnet axis by measuring the field along equipotential lines</a:t>
            </a:r>
          </a:p>
          <a:p>
            <a:pPr lvl="1"/>
            <a:r>
              <a:rPr lang="en-US" dirty="0"/>
              <a:t>A phase-lock loop was employed and closed during the measurement to improve signal-to-noise ratio</a:t>
            </a:r>
          </a:p>
          <a:p>
            <a:pPr lvl="1"/>
            <a:r>
              <a:rPr lang="en-US" dirty="0"/>
              <a:t>Series measurement of 264 pairs was completed, and most magnets have been installed into the accelerator tunnel!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BEEA72-D765-F7D9-77CB-2B694FEE9A59}"/>
              </a:ext>
            </a:extLst>
          </p:cNvPr>
          <p:cNvSpPr txBox="1"/>
          <p:nvPr/>
        </p:nvSpPr>
        <p:spPr>
          <a:xfrm>
            <a:off x="1563188" y="5326064"/>
            <a:ext cx="9065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colleagues were involved in the measurement:</a:t>
            </a:r>
          </a:p>
          <a:p>
            <a:r>
              <a:rPr lang="en-US" dirty="0"/>
              <a:t>Special thanks to P. </a:t>
            </a:r>
            <a:r>
              <a:rPr lang="en-US" dirty="0" err="1"/>
              <a:t>Chevtsov</a:t>
            </a:r>
            <a:r>
              <a:rPr lang="en-US" dirty="0"/>
              <a:t>, R. </a:t>
            </a:r>
            <a:r>
              <a:rPr lang="en-US" dirty="0" err="1"/>
              <a:t>Deckardt</a:t>
            </a:r>
            <a:r>
              <a:rPr lang="en-US" dirty="0"/>
              <a:t>, K. Dreyer, T. Ernst, R. Felder, A. </a:t>
            </a:r>
            <a:r>
              <a:rPr lang="en-US" dirty="0" err="1"/>
              <a:t>Gabard</a:t>
            </a:r>
            <a:r>
              <a:rPr lang="en-US" dirty="0"/>
              <a:t>, M. Gregorio, R. </a:t>
            </a:r>
            <a:r>
              <a:rPr lang="en-US" dirty="0" err="1"/>
              <a:t>Riccioli</a:t>
            </a:r>
            <a:r>
              <a:rPr lang="en-US" dirty="0"/>
              <a:t>, S. </a:t>
            </a:r>
            <a:r>
              <a:rPr lang="en-US" dirty="0" err="1"/>
              <a:t>Sanfillipo</a:t>
            </a:r>
            <a:r>
              <a:rPr lang="en-US" dirty="0"/>
              <a:t>, S. Sidorov</a:t>
            </a:r>
            <a:r>
              <a:rPr lang="en-US"/>
              <a:t>, </a:t>
            </a:r>
            <a:r>
              <a:rPr lang="en-US" smtClean="0"/>
              <a:t>R. </a:t>
            </a:r>
            <a:r>
              <a:rPr lang="en-US" dirty="0" smtClean="0"/>
              <a:t>Stefani, Y</a:t>
            </a:r>
            <a:r>
              <a:rPr lang="en-US" dirty="0"/>
              <a:t>. Studer, V. van de </a:t>
            </a:r>
            <a:r>
              <a:rPr lang="en-US" dirty="0" err="1"/>
              <a:t>Vijfeijken</a:t>
            </a:r>
            <a:r>
              <a:rPr lang="en-US" dirty="0"/>
              <a:t>, G. Wang, C. Zoller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2377A4C-99B1-A261-59B3-1ECC9AC3F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inherit"/>
              </a:rPr>
              <a:t>Chevtsov Pavel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19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8EAA13-8C29-2F11-2CA3-BD95CA4EB2B9}"/>
              </a:ext>
            </a:extLst>
          </p:cNvPr>
          <p:cNvSpPr/>
          <p:nvPr/>
        </p:nvSpPr>
        <p:spPr>
          <a:xfrm>
            <a:off x="4059253" y="3050850"/>
            <a:ext cx="1153682" cy="2657741"/>
          </a:xfrm>
          <a:prstGeom prst="rect">
            <a:avLst/>
          </a:prstGeom>
          <a:solidFill>
            <a:srgbClr val="E5B2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CE3D81-DF1F-6CEE-7DD7-8DB3B1EC8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Beam-based alignment (BBA)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86D80-FF09-6E1E-1A49-692DAE799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BPM offset </a:t>
            </a:r>
            <a:r>
              <a:rPr lang="en-US" dirty="0" err="1"/>
              <a:t>w.r.t.</a:t>
            </a:r>
            <a:r>
              <a:rPr lang="en-US" dirty="0"/>
              <a:t> neighboring quadrupole is measured and subtracted from BPM reading: </a:t>
            </a:r>
            <a:r>
              <a:rPr lang="en-US" i="1" dirty="0"/>
              <a:t>No physical alignment </a:t>
            </a:r>
            <a:r>
              <a:rPr lang="en-US" dirty="0"/>
              <a:t>is to be applied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406266-C311-735F-D7B7-91517DD1D488}"/>
              </a:ext>
            </a:extLst>
          </p:cNvPr>
          <p:cNvSpPr/>
          <p:nvPr/>
        </p:nvSpPr>
        <p:spPr>
          <a:xfrm>
            <a:off x="3089305" y="3050850"/>
            <a:ext cx="666572" cy="2486825"/>
          </a:xfrm>
          <a:prstGeom prst="rect">
            <a:avLst/>
          </a:prstGeom>
          <a:solidFill>
            <a:srgbClr val="9E9E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36868B-1678-ACBD-F0CD-0F8B747976C2}"/>
              </a:ext>
            </a:extLst>
          </p:cNvPr>
          <p:cNvCxnSpPr>
            <a:cxnSpLocks/>
          </p:cNvCxnSpPr>
          <p:nvPr/>
        </p:nvCxnSpPr>
        <p:spPr>
          <a:xfrm>
            <a:off x="1418603" y="4512179"/>
            <a:ext cx="52898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5B7BE9-1F03-A4CF-F41A-C7491BE06FC6}"/>
              </a:ext>
            </a:extLst>
          </p:cNvPr>
          <p:cNvCxnSpPr/>
          <p:nvPr/>
        </p:nvCxnSpPr>
        <p:spPr>
          <a:xfrm>
            <a:off x="2845750" y="4298534"/>
            <a:ext cx="11536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1D0C17C-23C1-EE1C-E147-1345F849CBDB}"/>
              </a:ext>
            </a:extLst>
          </p:cNvPr>
          <p:cNvCxnSpPr/>
          <p:nvPr/>
        </p:nvCxnSpPr>
        <p:spPr>
          <a:xfrm>
            <a:off x="3888337" y="4392538"/>
            <a:ext cx="15296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FB2B1F2-4A5D-BD6E-391B-DA46C28BA7E1}"/>
              </a:ext>
            </a:extLst>
          </p:cNvPr>
          <p:cNvSpPr txBox="1"/>
          <p:nvPr/>
        </p:nvSpPr>
        <p:spPr>
          <a:xfrm>
            <a:off x="2973290" y="560417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Oct+Q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B28260-3458-6AC2-8B4B-9911E6513178}"/>
              </a:ext>
            </a:extLst>
          </p:cNvPr>
          <p:cNvSpPr txBox="1"/>
          <p:nvPr/>
        </p:nvSpPr>
        <p:spPr>
          <a:xfrm>
            <a:off x="4363458" y="5757834"/>
            <a:ext cx="57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Sext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6220FE-F4EE-7C3E-88DD-D25D6411F41E}"/>
              </a:ext>
            </a:extLst>
          </p:cNvPr>
          <p:cNvSpPr txBox="1"/>
          <p:nvPr/>
        </p:nvSpPr>
        <p:spPr>
          <a:xfrm>
            <a:off x="5561145" y="457852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 beam orbit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1B64DF-F517-CB48-167D-DF1A5BA4DA90}"/>
              </a:ext>
            </a:extLst>
          </p:cNvPr>
          <p:cNvCxnSpPr>
            <a:cxnSpLocks/>
          </p:cNvCxnSpPr>
          <p:nvPr/>
        </p:nvCxnSpPr>
        <p:spPr>
          <a:xfrm>
            <a:off x="1699711" y="3739716"/>
            <a:ext cx="5008738" cy="261579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4A67FDA-4FEC-91F1-1D49-604049B3DD76}"/>
              </a:ext>
            </a:extLst>
          </p:cNvPr>
          <p:cNvSpPr txBox="1"/>
          <p:nvPr/>
        </p:nvSpPr>
        <p:spPr>
          <a:xfrm>
            <a:off x="5561146" y="3579050"/>
            <a:ext cx="2328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orbit before BBA</a:t>
            </a:r>
          </a:p>
        </p:txBody>
      </p:sp>
      <p:sp>
        <p:nvSpPr>
          <p:cNvPr id="22" name="Flowchart: Or 21">
            <a:extLst>
              <a:ext uri="{FF2B5EF4-FFF2-40B4-BE49-F238E27FC236}">
                <a16:creationId xmlns:a16="http://schemas.microsoft.com/office/drawing/2014/main" id="{3341F211-87B8-434E-226D-31AE17DEC8E4}"/>
              </a:ext>
            </a:extLst>
          </p:cNvPr>
          <p:cNvSpPr/>
          <p:nvPr/>
        </p:nvSpPr>
        <p:spPr>
          <a:xfrm>
            <a:off x="3266483" y="3674691"/>
            <a:ext cx="316194" cy="321331"/>
          </a:xfrm>
          <a:prstGeom prst="flowChar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Or 24">
            <a:extLst>
              <a:ext uri="{FF2B5EF4-FFF2-40B4-BE49-F238E27FC236}">
                <a16:creationId xmlns:a16="http://schemas.microsoft.com/office/drawing/2014/main" id="{CA94DDFA-A315-9CC4-F88E-FDE5641A3865}"/>
              </a:ext>
            </a:extLst>
          </p:cNvPr>
          <p:cNvSpPr/>
          <p:nvPr/>
        </p:nvSpPr>
        <p:spPr>
          <a:xfrm>
            <a:off x="8381140" y="3418385"/>
            <a:ext cx="316194" cy="321331"/>
          </a:xfrm>
          <a:prstGeom prst="flowChar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3A9109-C34F-67FE-D5B8-418E5AD838ED}"/>
              </a:ext>
            </a:extLst>
          </p:cNvPr>
          <p:cNvSpPr txBox="1"/>
          <p:nvPr/>
        </p:nvSpPr>
        <p:spPr>
          <a:xfrm>
            <a:off x="8782728" y="338583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field on the beam orbit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81312F-5A14-6D2E-2A7C-B9B628E920C7}"/>
              </a:ext>
            </a:extLst>
          </p:cNvPr>
          <p:cNvCxnSpPr/>
          <p:nvPr/>
        </p:nvCxnSpPr>
        <p:spPr>
          <a:xfrm>
            <a:off x="1845891" y="3222253"/>
            <a:ext cx="65802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21FD1BA-1B8A-C42D-8946-46092C8FFA33}"/>
              </a:ext>
            </a:extLst>
          </p:cNvPr>
          <p:cNvCxnSpPr/>
          <p:nvPr/>
        </p:nvCxnSpPr>
        <p:spPr>
          <a:xfrm>
            <a:off x="1845891" y="5062267"/>
            <a:ext cx="65802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BFB43C7-1580-DDB2-3B55-4C03D22C282D}"/>
              </a:ext>
            </a:extLst>
          </p:cNvPr>
          <p:cNvCxnSpPr/>
          <p:nvPr/>
        </p:nvCxnSpPr>
        <p:spPr>
          <a:xfrm flipV="1">
            <a:off x="2174904" y="2852646"/>
            <a:ext cx="0" cy="36960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FBDDF69-3149-569E-00C3-DDF53BA8ED01}"/>
              </a:ext>
            </a:extLst>
          </p:cNvPr>
          <p:cNvCxnSpPr/>
          <p:nvPr/>
        </p:nvCxnSpPr>
        <p:spPr>
          <a:xfrm flipV="1">
            <a:off x="2177752" y="5054079"/>
            <a:ext cx="0" cy="36960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DC0CB24-1D66-EA1A-F099-FD0F5FF1F4BF}"/>
              </a:ext>
            </a:extLst>
          </p:cNvPr>
          <p:cNvSpPr txBox="1"/>
          <p:nvPr/>
        </p:nvSpPr>
        <p:spPr>
          <a:xfrm>
            <a:off x="1838443" y="546465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BPM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04B800-8AEC-8B50-16DB-804B991182F4}"/>
              </a:ext>
            </a:extLst>
          </p:cNvPr>
          <p:cNvSpPr txBox="1"/>
          <p:nvPr/>
        </p:nvSpPr>
        <p:spPr>
          <a:xfrm>
            <a:off x="8500806" y="3890746"/>
            <a:ext cx="3589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 Beam orbit shift</a:t>
            </a:r>
          </a:p>
          <a:p>
            <a:r>
              <a:rPr lang="en-US" dirty="0"/>
              <a:t>→ BPM offset </a:t>
            </a:r>
            <a:r>
              <a:rPr lang="en-US" dirty="0" err="1"/>
              <a:t>w.r.t.</a:t>
            </a:r>
            <a:r>
              <a:rPr lang="en-US" dirty="0"/>
              <a:t> Q-axis is found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52BC47-4DCE-8974-0E17-2CA6B30F308F}"/>
              </a:ext>
            </a:extLst>
          </p:cNvPr>
          <p:cNvSpPr txBox="1"/>
          <p:nvPr/>
        </p:nvSpPr>
        <p:spPr>
          <a:xfrm>
            <a:off x="5734261" y="5358626"/>
            <a:ext cx="6227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BPM offset can be several 100 </a:t>
            </a:r>
            <a:r>
              <a:rPr lang="el-GR" dirty="0"/>
              <a:t>μ</a:t>
            </a:r>
            <a:r>
              <a:rPr lang="en-US" dirty="0"/>
              <a:t>m before BBA</a:t>
            </a:r>
          </a:p>
          <a:p>
            <a:r>
              <a:rPr lang="en-US" dirty="0"/>
              <a:t>- For most BPMs, the neighboring quad is permanent magnet, </a:t>
            </a:r>
          </a:p>
          <a:p>
            <a:r>
              <a:rPr lang="en-US" dirty="0"/>
              <a:t>   and thus the quad function is implemented into the octupole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7002BF3-B569-50EC-B950-6F1442927537}"/>
              </a:ext>
            </a:extLst>
          </p:cNvPr>
          <p:cNvCxnSpPr>
            <a:cxnSpLocks/>
          </p:cNvCxnSpPr>
          <p:nvPr/>
        </p:nvCxnSpPr>
        <p:spPr>
          <a:xfrm>
            <a:off x="1656075" y="4229237"/>
            <a:ext cx="4992919" cy="22216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5368D74-644A-490F-82C9-EF448CFC002B}"/>
              </a:ext>
            </a:extLst>
          </p:cNvPr>
          <p:cNvSpPr txBox="1"/>
          <p:nvPr/>
        </p:nvSpPr>
        <p:spPr>
          <a:xfrm>
            <a:off x="5561145" y="4089934"/>
            <a:ext cx="2163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orbit after BBA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9E857AB-9B65-8CD4-D4C2-401EACF402AD}"/>
              </a:ext>
            </a:extLst>
          </p:cNvPr>
          <p:cNvCxnSpPr/>
          <p:nvPr/>
        </p:nvCxnSpPr>
        <p:spPr>
          <a:xfrm>
            <a:off x="2174904" y="3763716"/>
            <a:ext cx="0" cy="50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6C9F20E-287A-855E-AE8E-A3BF0037660E}"/>
              </a:ext>
            </a:extLst>
          </p:cNvPr>
          <p:cNvSpPr txBox="1"/>
          <p:nvPr/>
        </p:nvSpPr>
        <p:spPr>
          <a:xfrm>
            <a:off x="344592" y="3785614"/>
            <a:ext cx="1933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BPM offset update</a:t>
            </a:r>
          </a:p>
        </p:txBody>
      </p:sp>
    </p:spTree>
    <p:extLst>
      <p:ext uri="{BB962C8B-B14F-4D97-AF65-F5344CB8AC3E}">
        <p14:creationId xmlns:p14="http://schemas.microsoft.com/office/powerpoint/2010/main" val="1492110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5992C-76F2-FC91-225D-637872155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bench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337AF2-46CE-284F-B5F1-3B4BD8CAA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740" y="1606607"/>
            <a:ext cx="6770236" cy="39908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67A32B-3395-B7F2-A26F-3CDA08444EAD}"/>
              </a:ext>
            </a:extLst>
          </p:cNvPr>
          <p:cNvSpPr txBox="1"/>
          <p:nvPr/>
        </p:nvSpPr>
        <p:spPr>
          <a:xfrm>
            <a:off x="2097291" y="5734594"/>
            <a:ext cx="7797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measurement system achieved a precision of axis measurement of a few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pPr algn="ctr"/>
            <a:r>
              <a:rPr lang="en-US" dirty="0"/>
              <a:t>(estimated from repeated measurements)</a:t>
            </a:r>
          </a:p>
        </p:txBody>
      </p:sp>
    </p:spTree>
    <p:extLst>
      <p:ext uri="{BB962C8B-B14F-4D97-AF65-F5344CB8AC3E}">
        <p14:creationId xmlns:p14="http://schemas.microsoft.com/office/powerpoint/2010/main" val="304583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8F452-4B3A-269E-8727-7C9FF3963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mover: Motorized linear stages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E3AEA3-AF32-9287-B63B-5FDEC7B9B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419" y="1683317"/>
            <a:ext cx="2583681" cy="39684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92F116-E682-B15A-6536-A686A55DEB75}"/>
              </a:ext>
            </a:extLst>
          </p:cNvPr>
          <p:cNvSpPr txBox="1"/>
          <p:nvPr/>
        </p:nvSpPr>
        <p:spPr>
          <a:xfrm>
            <a:off x="7163355" y="5942568"/>
            <a:ext cx="4087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Newport: https://www.newport.com/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C42294-3B01-3B63-E3C9-495EEF75FA54}"/>
              </a:ext>
            </a:extLst>
          </p:cNvPr>
          <p:cNvSpPr txBox="1"/>
          <p:nvPr/>
        </p:nvSpPr>
        <p:spPr>
          <a:xfrm>
            <a:off x="1856062" y="2431633"/>
            <a:ext cx="1181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X-Y mover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CEE856-71D1-2DB0-E620-047AA97A9DA9}"/>
              </a:ext>
            </a:extLst>
          </p:cNvPr>
          <p:cNvCxnSpPr>
            <a:cxnSpLocks/>
          </p:cNvCxnSpPr>
          <p:nvPr/>
        </p:nvCxnSpPr>
        <p:spPr>
          <a:xfrm>
            <a:off x="3106226" y="2643809"/>
            <a:ext cx="2669246" cy="137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27DD55-7268-DCB1-E6D2-195E65E3DFF5}"/>
              </a:ext>
            </a:extLst>
          </p:cNvPr>
          <p:cNvCxnSpPr>
            <a:cxnSpLocks/>
          </p:cNvCxnSpPr>
          <p:nvPr/>
        </p:nvCxnSpPr>
        <p:spPr>
          <a:xfrm>
            <a:off x="3106226" y="2643809"/>
            <a:ext cx="2380174" cy="2280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C8DFFF-40FC-B170-B882-C764F38382D7}"/>
              </a:ext>
            </a:extLst>
          </p:cNvPr>
          <p:cNvCxnSpPr>
            <a:cxnSpLocks/>
          </p:cNvCxnSpPr>
          <p:nvPr/>
        </p:nvCxnSpPr>
        <p:spPr>
          <a:xfrm flipV="1">
            <a:off x="4167581" y="3950852"/>
            <a:ext cx="1425299" cy="973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F70E130-5F99-5042-3FBB-D2BB53FAC13A}"/>
              </a:ext>
            </a:extLst>
          </p:cNvPr>
          <p:cNvSpPr txBox="1"/>
          <p:nvPr/>
        </p:nvSpPr>
        <p:spPr>
          <a:xfrm>
            <a:off x="1573666" y="4450457"/>
            <a:ext cx="2593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 holder </a:t>
            </a:r>
          </a:p>
          <a:p>
            <a:r>
              <a:rPr lang="en-US" dirty="0"/>
              <a:t>with </a:t>
            </a:r>
            <a:r>
              <a:rPr lang="en-US" dirty="0" err="1"/>
              <a:t>fiducialization</a:t>
            </a:r>
            <a:r>
              <a:rPr lang="en-US" dirty="0"/>
              <a:t> points</a:t>
            </a:r>
          </a:p>
        </p:txBody>
      </p:sp>
    </p:spTree>
    <p:extLst>
      <p:ext uri="{BB962C8B-B14F-4D97-AF65-F5344CB8AC3E}">
        <p14:creationId xmlns:p14="http://schemas.microsoft.com/office/powerpoint/2010/main" val="1987839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6F5F-3553-15E7-2410-224B7A81C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Lock-in amplifier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9B89B4-B738-E5CF-0E33-4B86781B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898" y="2081624"/>
            <a:ext cx="9891406" cy="32358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B8F5F0-CB70-32F9-8478-20FD34117E2D}"/>
              </a:ext>
            </a:extLst>
          </p:cNvPr>
          <p:cNvSpPr txBox="1"/>
          <p:nvPr/>
        </p:nvSpPr>
        <p:spPr>
          <a:xfrm>
            <a:off x="764348" y="5704029"/>
            <a:ext cx="443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Zurich Instruments: https://www.zhinst.com/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B96F59-C585-4400-7E66-9945C0C27141}"/>
              </a:ext>
            </a:extLst>
          </p:cNvPr>
          <p:cNvCxnSpPr>
            <a:cxnSpLocks/>
          </p:cNvCxnSpPr>
          <p:nvPr/>
        </p:nvCxnSpPr>
        <p:spPr>
          <a:xfrm>
            <a:off x="6436217" y="4193503"/>
            <a:ext cx="1642646" cy="56697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407277-EEC9-9ACF-D27E-45326FCB1F7C}"/>
              </a:ext>
            </a:extLst>
          </p:cNvPr>
          <p:cNvCxnSpPr>
            <a:cxnSpLocks/>
          </p:cNvCxnSpPr>
          <p:nvPr/>
        </p:nvCxnSpPr>
        <p:spPr>
          <a:xfrm flipH="1" flipV="1">
            <a:off x="4081670" y="4365314"/>
            <a:ext cx="3160643" cy="127503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A0CDB1-DA91-1C4B-2F3E-14D9E70A2F02}"/>
              </a:ext>
            </a:extLst>
          </p:cNvPr>
          <p:cNvCxnSpPr>
            <a:cxnSpLocks/>
          </p:cNvCxnSpPr>
          <p:nvPr/>
        </p:nvCxnSpPr>
        <p:spPr>
          <a:xfrm flipH="1" flipV="1">
            <a:off x="5088835" y="4255251"/>
            <a:ext cx="2447696" cy="93082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AA98A4D-2626-B23F-649B-DF43BE0C3F2D}"/>
              </a:ext>
            </a:extLst>
          </p:cNvPr>
          <p:cNvSpPr txBox="1"/>
          <p:nvPr/>
        </p:nvSpPr>
        <p:spPr>
          <a:xfrm>
            <a:off x="8078863" y="4575814"/>
            <a:ext cx="226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 current to the wire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F9E6C-64E0-3575-BA09-18279B1ECAB7}"/>
              </a:ext>
            </a:extLst>
          </p:cNvPr>
          <p:cNvSpPr txBox="1"/>
          <p:nvPr/>
        </p:nvSpPr>
        <p:spPr>
          <a:xfrm>
            <a:off x="7658596" y="5018167"/>
            <a:ext cx="283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wire-vibration signal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B1839-D19A-259E-5E04-D7F209CA277A}"/>
              </a:ext>
            </a:extLst>
          </p:cNvPr>
          <p:cNvSpPr txBox="1"/>
          <p:nvPr/>
        </p:nvSpPr>
        <p:spPr>
          <a:xfrm>
            <a:off x="7326572" y="5455682"/>
            <a:ext cx="3207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wire-vibration signal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EC5632-8EFB-2584-B2FE-7921AAB9F397}"/>
              </a:ext>
            </a:extLst>
          </p:cNvPr>
          <p:cNvSpPr txBox="1"/>
          <p:nvPr/>
        </p:nvSpPr>
        <p:spPr>
          <a:xfrm>
            <a:off x="3969026" y="2279374"/>
            <a:ext cx="2627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lock loop in the box</a:t>
            </a:r>
          </a:p>
        </p:txBody>
      </p:sp>
    </p:spTree>
    <p:extLst>
      <p:ext uri="{BB962C8B-B14F-4D97-AF65-F5344CB8AC3E}">
        <p14:creationId xmlns:p14="http://schemas.microsoft.com/office/powerpoint/2010/main" val="278079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9505A-8819-BA47-9416-BDEBFF965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Vibration detector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7A2BAE-FEB3-559C-5B86-02276C25A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967" y="1411698"/>
            <a:ext cx="3580188" cy="35935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88DA90-746D-D891-61C0-214EEB762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897" y="1920378"/>
            <a:ext cx="1238849" cy="8168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CB48CC-5D83-4825-527C-E279BD9A0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0299" y="5137237"/>
            <a:ext cx="2619713" cy="12635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968DE2-F487-E379-B887-EDFD3F2DA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85" y="1920378"/>
            <a:ext cx="6226511" cy="406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6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1DDA8-2B2E-7372-C7DD-12BD97D6D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PLL improves signal-to-noise ratio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824D67-9789-F55F-1177-518A63B4D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38" y="1769055"/>
            <a:ext cx="4889863" cy="2916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7B7733-5A9F-A91B-34F6-3E06E58A4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312" y="1876375"/>
            <a:ext cx="4782367" cy="28832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482518-AC3C-6FA7-5DA1-BE74867365F9}"/>
              </a:ext>
            </a:extLst>
          </p:cNvPr>
          <p:cNvSpPr txBox="1"/>
          <p:nvPr/>
        </p:nvSpPr>
        <p:spPr>
          <a:xfrm>
            <a:off x="8203467" y="1584389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PLL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B4C044-C06B-235A-A1A3-6E5DBBF7E9AD}"/>
              </a:ext>
            </a:extLst>
          </p:cNvPr>
          <p:cNvSpPr txBox="1"/>
          <p:nvPr/>
        </p:nvSpPr>
        <p:spPr>
          <a:xfrm>
            <a:off x="2477586" y="157515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PLL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4FB173-52D0-3723-94A3-7907FEF6C557}"/>
              </a:ext>
            </a:extLst>
          </p:cNvPr>
          <p:cNvSpPr txBox="1"/>
          <p:nvPr/>
        </p:nvSpPr>
        <p:spPr>
          <a:xfrm>
            <a:off x="1685853" y="4879239"/>
            <a:ext cx="90031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Figures from </a:t>
            </a:r>
            <a:r>
              <a:rPr lang="en-US" dirty="0" err="1"/>
              <a:t>SwissFEL</a:t>
            </a:r>
            <a:r>
              <a:rPr lang="en-US" dirty="0"/>
              <a:t> quadrupole measurement:</a:t>
            </a:r>
          </a:p>
          <a:p>
            <a:r>
              <a:rPr lang="en-US" dirty="0"/>
              <a:t>C. </a:t>
            </a:r>
            <a:r>
              <a:rPr lang="en-US" dirty="0" err="1"/>
              <a:t>Wouters</a:t>
            </a:r>
            <a:r>
              <a:rPr lang="en-US" dirty="0"/>
              <a:t>, M. </a:t>
            </a:r>
            <a:r>
              <a:rPr lang="en-US" dirty="0" err="1"/>
              <a:t>Calvi</a:t>
            </a:r>
            <a:r>
              <a:rPr lang="en-US" dirty="0"/>
              <a:t>, V. Vrankovic, S. Sidorov and S. Sanfilippo, </a:t>
            </a:r>
          </a:p>
          <a:p>
            <a:r>
              <a:rPr lang="en-US" dirty="0"/>
              <a:t>``Vibrating Wire Technique and Phase Lock Loop for Finding the Magnet Axis of Quadrupoles'',</a:t>
            </a:r>
          </a:p>
          <a:p>
            <a:r>
              <a:rPr lang="en-US" dirty="0"/>
              <a:t>Proceedings of the 22nd International Conference on Magnet Technology, 4KP1-1 (2011)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6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79F0-6A9D-6EE7-E876-7E9131152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Axis measurement (1)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9E96F7-AF5C-E33C-51E2-CF349FE8F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141" y="4719261"/>
            <a:ext cx="9868282" cy="19879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3DDDDF-4130-60BF-D10C-433C49584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240" y="1577374"/>
            <a:ext cx="7098084" cy="314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41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1107</Words>
  <Application>Microsoft Office PowerPoint</Application>
  <PresentationFormat>Widescreen</PresentationFormat>
  <Paragraphs>163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inherit</vt:lpstr>
      <vt:lpstr>Arial</vt:lpstr>
      <vt:lpstr>Calibri</vt:lpstr>
      <vt:lpstr>Calibri Light</vt:lpstr>
      <vt:lpstr>Segoe UI</vt:lpstr>
      <vt:lpstr>Symbol</vt:lpstr>
      <vt:lpstr>Office Theme</vt:lpstr>
      <vt:lpstr>Vibrating-Wire  Magnetic-Axis Measurement  of  SLS2.0 Multipole Magnet </vt:lpstr>
      <vt:lpstr>Introduction: Magnets to measure</vt:lpstr>
      <vt:lpstr>Beam-based alignment (BBA)</vt:lpstr>
      <vt:lpstr>Measurement bench </vt:lpstr>
      <vt:lpstr>Wire mover: Motorized linear stages</vt:lpstr>
      <vt:lpstr>Lock-in amplifier</vt:lpstr>
      <vt:lpstr>Vibration detector </vt:lpstr>
      <vt:lpstr>PLL improves signal-to-noise ratio</vt:lpstr>
      <vt:lpstr>Axis measurement (1)</vt:lpstr>
      <vt:lpstr>Axis measurement (2)</vt:lpstr>
      <vt:lpstr>Remark on the quadrupole magnet axis</vt:lpstr>
      <vt:lpstr>Remark on the sextupole magnet axis</vt:lpstr>
      <vt:lpstr>Impact of dipole/quad errors on sext-axis measurement</vt:lpstr>
      <vt:lpstr>Impact of quad errors on sext-axis measurement</vt:lpstr>
      <vt:lpstr>Typical sext-axis measurement data</vt:lpstr>
      <vt:lpstr>Relative alignment</vt:lpstr>
      <vt:lpstr>Sextupole axis: CMM vs Vibrating Wire (VW)</vt:lpstr>
      <vt:lpstr>Progress curve Series measurement over 10 months</vt:lpstr>
      <vt:lpstr>Further topics</vt:lpstr>
      <vt:lpstr>Summary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Vibrating-Wire  Magnetic-Axis Measurement  of  SLS2.0 Multipole Magnet </dc:title>
  <dc:creator>Aiba Masamitsu</dc:creator>
  <cp:lastModifiedBy>Aiba Masamitsu</cp:lastModifiedBy>
  <cp:revision>49</cp:revision>
  <dcterms:created xsi:type="dcterms:W3CDTF">2024-09-10T08:23:53Z</dcterms:created>
  <dcterms:modified xsi:type="dcterms:W3CDTF">2024-10-07T07:24:16Z</dcterms:modified>
</cp:coreProperties>
</file>