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comments/modernComment_10A_4B90A67D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sldIdLst>
    <p:sldId id="328" r:id="rId3"/>
    <p:sldId id="292" r:id="rId4"/>
    <p:sldId id="329" r:id="rId5"/>
    <p:sldId id="298" r:id="rId6"/>
    <p:sldId id="330" r:id="rId7"/>
    <p:sldId id="300" r:id="rId8"/>
    <p:sldId id="331" r:id="rId9"/>
    <p:sldId id="293" r:id="rId10"/>
    <p:sldId id="334" r:id="rId11"/>
    <p:sldId id="335" r:id="rId12"/>
    <p:sldId id="332" r:id="rId13"/>
    <p:sldId id="266" r:id="rId14"/>
    <p:sldId id="336" r:id="rId15"/>
    <p:sldId id="310" r:id="rId16"/>
    <p:sldId id="337" r:id="rId17"/>
    <p:sldId id="338" r:id="rId18"/>
    <p:sldId id="308" r:id="rId19"/>
    <p:sldId id="339" r:id="rId20"/>
    <p:sldId id="307" r:id="rId21"/>
    <p:sldId id="341" r:id="rId22"/>
    <p:sldId id="342" r:id="rId23"/>
    <p:sldId id="343" r:id="rId24"/>
    <p:sldId id="344" r:id="rId25"/>
    <p:sldId id="347" r:id="rId26"/>
    <p:sldId id="345" r:id="rId27"/>
    <p:sldId id="348" r:id="rId28"/>
    <p:sldId id="34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4BA4E9-8DE0-E93E-78F5-D801D840BE46}" name="Montenero Giuseppe" initials="MG" userId="S::giuseppe.montenero@psi.ch::b15f3c12-9a43-4c52-9e26-b399f829db7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99FF"/>
    <a:srgbClr val="0000FF"/>
    <a:srgbClr val="6E14DC"/>
    <a:srgbClr val="FFFFFF"/>
    <a:srgbClr val="D5CCF2"/>
    <a:srgbClr val="EBE7F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0247" autoAdjust="0"/>
  </p:normalViewPr>
  <p:slideViewPr>
    <p:cSldViewPr snapToGrid="0">
      <p:cViewPr>
        <p:scale>
          <a:sx n="100" d="100"/>
          <a:sy n="100" d="100"/>
        </p:scale>
        <p:origin x="8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8/10/relationships/authors" Target="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omments/modernComment_10A_4B90A67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4C9DD2F-FDC4-495B-8BA8-6384CC6DC0FF}" authorId="{F54BA4E9-8DE0-E93E-78F5-D801D840BE46}" created="2024-10-06T19:23:52.390">
    <pc:sldMkLst xmlns:pc="http://schemas.microsoft.com/office/powerpoint/2013/main/command">
      <pc:docMk/>
      <pc:sldMk cId="1267771005" sldId="266"/>
    </pc:sldMkLst>
    <p188:txBody>
      <a:bodyPr/>
      <a:lstStyle/>
      <a:p>
        <a:r>
          <a:rPr lang="en-US"/>
          <a:t>speech bubble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607AB-FEA7-0E15-B627-12DFA6C2F3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E53A32-A718-FD36-38CF-DADB7C3291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C5CE4-3DFA-4465-1068-AABEFE1D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628DF-3736-082E-D56C-2615CDC85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29784-5008-BC90-BE7D-237AA5DE1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609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7DD5-C0FB-B581-EC5C-9E06EC694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1342D1-46F3-B362-6CE1-E4E817B7C0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48212-713D-9CBF-E597-2E953EF34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11752-7233-E84A-A237-F6874E8CF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3D758-879F-404E-0264-95DCA28F5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72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7B127F-FAC9-1A99-F824-75D5FDC57B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F53721-AF07-1ECD-5075-D777B9F63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42D07-652E-5B3C-2F84-F09666C6B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5B1B6-0967-4581-2763-01A4B14DC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16EDD-2B24-44EC-F798-CD14346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629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18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257157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525051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21861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03468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095108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64898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049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05832-2066-0D71-60AD-0AE52F4B0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F9201-543F-14F4-B0DB-4E4D7E23A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AFD4C-E6A4-7018-F64A-753D22D35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0D395-B674-27E1-9B24-53C262C3A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9B065-8F85-DE26-2442-6BE73D6D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136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646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206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47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705537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737874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6364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498391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559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81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2759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8729D-1491-C823-6C12-CD2DD907A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083C6C-B11F-5EA4-33B9-AB9265FFC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66C22-879A-5077-18BF-BE2379D90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63BCC-BD91-E9E7-64A7-AD454702D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7B3F-9738-27DA-D725-A76389265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7366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85607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198505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82390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95690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3069532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830324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0586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669897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90977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44722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B7438-A8AC-C3B9-7D1E-2F3C18EF2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9DC8C-A9EB-8AC5-268F-345C6CF47E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5A1E9-553E-7C95-E151-713C11AD2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92CCE9-DE4F-0A73-7A5A-E2418481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7410C-3ED6-344B-81FC-E899A33CD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D0DFB-DED9-8412-3D76-AF64E118C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295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763125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507723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7624104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75293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425360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903311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760144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715108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13935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166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497C0-D2D2-E9C9-7EAA-E3DAAC2E7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05813-817D-9153-303F-BD4E348FB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DB5596-21A9-6CA6-DC92-98A9C9BC3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E6AE99-167C-7512-7D0D-E63B7EC9AB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6D3F62-F4C8-ABF5-05E7-90BAE7B366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E5DB7D-E5BA-A763-CB6D-4C2FC7A50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85F24F-3C7F-8EBB-437F-6DDB8B24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5FDE0A-0A46-844D-5FC9-D065CDB7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200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114476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1133195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695647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6136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8C58E-2028-3CA7-585D-000FF4EAD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1324A8-8B0A-2931-70C6-803A1519F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1062F-BDCC-32E2-F2A7-7D3B6E37F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F36A7-F251-0DFA-28A7-C12410CA2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55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C8444B-5646-CC3E-08D6-9EAAE2B8D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29FF68-B0B2-03FA-6038-494EDAECF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AD2AFD-EAD7-9952-3ED5-E603C8326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9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A84D6-5D1A-4826-5044-B6C56B6C3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0E51F8-492F-EF70-FB39-4157291CA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79EBE-35B0-7120-DCF7-1458F83E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BE3BE-11CE-0A49-FABF-4B1F2C56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92D88-3C45-CEA0-96ED-180E2C094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676D3-541A-36E2-D0DF-2BD1B2763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8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4A300-6605-AC79-7BD3-6B11D5F6C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0F5C27-F2BD-341E-57F8-D923001798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4B747A-E36D-DFC8-928B-9BFF036DF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E87B5-0800-2F49-0504-93B1635D2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C880F-A3C8-505A-0A62-9B70DB4EE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AE08F8-555D-E192-E659-638DD417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32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45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34" Type="http://schemas.openxmlformats.org/officeDocument/2006/relationships/slideLayout" Target="../slideLayouts/slideLayout53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slideLayout" Target="../slideLayouts/slideLayout44.xml"/><Relationship Id="rId3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29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slideLayout" Target="../slideLayouts/slideLayout43.xml"/><Relationship Id="rId32" Type="http://schemas.openxmlformats.org/officeDocument/2006/relationships/slideLayout" Target="../slideLayouts/slideLayout51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7.xml"/><Relationship Id="rId36" Type="http://schemas.openxmlformats.org/officeDocument/2006/relationships/image" Target="../media/image3.emf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31" Type="http://schemas.openxmlformats.org/officeDocument/2006/relationships/slideLayout" Target="../slideLayouts/slideLayout50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6.xml"/><Relationship Id="rId30" Type="http://schemas.openxmlformats.org/officeDocument/2006/relationships/slideLayout" Target="../slideLayouts/slideLayout49.xml"/><Relationship Id="rId35" Type="http://schemas.openxmlformats.org/officeDocument/2006/relationships/theme" Target="../theme/theme2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38A10E-FE84-2E54-52C0-2F18DFBFE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B9A15-A09A-BF65-F09F-E561160D1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78E39E-6BBA-C492-1D10-4BA7E59B1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572BD-7C88-40ED-962F-C9A742DAF0BE}" type="datetimeFigureOut">
              <a:rPr lang="en-GB" smtClean="0"/>
              <a:t>07/10/2024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0643E-7A58-B4D4-1A11-F10DDF96D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9325B-E056-669B-FBA4-98CE205FA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8A8A7-DFAD-437C-A988-C874BF26E6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201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99" r:id="rId16"/>
    <p:sldLayoutId id="2147483700" r:id="rId17"/>
    <p:sldLayoutId id="2147483701" r:id="rId18"/>
    <p:sldLayoutId id="2147483702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07.10.2024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7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  <p:sldLayoutId id="2147483696" r:id="rId32"/>
    <p:sldLayoutId id="2147483697" r:id="rId33"/>
    <p:sldLayoutId id="2147483698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.jfif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8/10/relationships/comments" Target="../comments/modernComment_10A_4B90A67D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5" y="1445464"/>
            <a:ext cx="8063664" cy="200838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</a:t>
            </a:r>
            <a:r>
              <a:rPr lang="en-US" noProof="0" dirty="0" err="1"/>
              <a:t>eries</a:t>
            </a:r>
            <a:r>
              <a:rPr lang="en-US" noProof="0" dirty="0"/>
              <a:t> Measurements of the SLS2.0 Longitudinal Gradient Bends Magnets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Challenges and Results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5841268"/>
            <a:ext cx="7200900" cy="288032"/>
          </a:xfrm>
        </p:spPr>
        <p:txBody>
          <a:bodyPr>
            <a:noAutofit/>
          </a:bodyPr>
          <a:lstStyle/>
          <a:p>
            <a:r>
              <a:rPr lang="en-GB" noProof="0" dirty="0"/>
              <a:t>G. Montenero, M. Aiba, C. Calzolaio, K. Dreyer, P. Lerch, and S. Sanfilippo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6129299"/>
            <a:ext cx="11020425" cy="395325"/>
          </a:xfrm>
        </p:spPr>
        <p:txBody>
          <a:bodyPr>
            <a:normAutofit/>
          </a:bodyPr>
          <a:lstStyle/>
          <a:p>
            <a:r>
              <a:rPr lang="en-US" noProof="0" dirty="0"/>
              <a:t>23rd International Magnetic Measurement Workshop</a:t>
            </a:r>
            <a:r>
              <a:rPr lang="en-GB" noProof="0" dirty="0"/>
              <a:t>Location, </a:t>
            </a:r>
            <a:r>
              <a:rPr lang="en-GB" dirty="0"/>
              <a:t>08</a:t>
            </a:r>
            <a:r>
              <a:rPr lang="en-GB" noProof="0" dirty="0"/>
              <a:t> October 2024, Bad </a:t>
            </a:r>
            <a:r>
              <a:rPr lang="en-GB" noProof="0" dirty="0" err="1"/>
              <a:t>Zurzach</a:t>
            </a:r>
            <a:r>
              <a:rPr lang="en-GB" noProof="0" dirty="0"/>
              <a:t>, Switzerland.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Measurements’ Requirements (2)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7749-10D8-46B3-836C-47B42D283A93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10</a:t>
            </a:fld>
            <a:endParaRPr lang="de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E2E7BE-24E7-D71E-8F72-18461DF8D5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98611" y="3045600"/>
            <a:ext cx="3840000" cy="288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16D588-C9A5-EF38-74AD-F7FECD148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566" y="1340975"/>
            <a:ext cx="4527164" cy="2520000"/>
          </a:xfrm>
          <a:prstGeom prst="rect">
            <a:avLst/>
          </a:prstGeom>
        </p:spPr>
      </p:pic>
      <p:pic>
        <p:nvPicPr>
          <p:cNvPr id="16" name="Picture 15" descr="A blue and red machine in a factory&#10;&#10;Description automatically generated">
            <a:extLst>
              <a:ext uri="{FF2B5EF4-FFF2-40B4-BE49-F238E27FC236}">
                <a16:creationId xmlns:a16="http://schemas.microsoft.com/office/drawing/2014/main" id="{821FB961-44F2-E61D-4B7E-4C5C9FE31D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t="22003" b="5324"/>
          <a:stretch/>
        </p:blipFill>
        <p:spPr>
          <a:xfrm>
            <a:off x="6471566" y="3885600"/>
            <a:ext cx="4527164" cy="252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4873D99-1549-BA69-B04B-A0C7BD5FB6AC}"/>
              </a:ext>
            </a:extLst>
          </p:cNvPr>
          <p:cNvSpPr txBox="1"/>
          <p:nvPr/>
        </p:nvSpPr>
        <p:spPr>
          <a:xfrm>
            <a:off x="7863610" y="3542656"/>
            <a:ext cx="174307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MV_W Bench 2</a:t>
            </a:r>
            <a:endParaRPr lang="en-GB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A97059-9ECB-B805-6F86-96557AB04917}"/>
              </a:ext>
            </a:extLst>
          </p:cNvPr>
          <p:cNvSpPr txBox="1"/>
          <p:nvPr/>
        </p:nvSpPr>
        <p:spPr>
          <a:xfrm>
            <a:off x="3478610" y="2171643"/>
            <a:ext cx="287999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MV_W Bench 1</a:t>
            </a:r>
            <a:endParaRPr lang="en-GB" b="1" dirty="0"/>
          </a:p>
        </p:txBody>
      </p: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D6B5C6C3-D910-232A-67E5-51EBDE3D4AC8}"/>
              </a:ext>
            </a:extLst>
          </p:cNvPr>
          <p:cNvSpPr txBox="1">
            <a:spLocks/>
          </p:cNvSpPr>
          <p:nvPr/>
        </p:nvSpPr>
        <p:spPr>
          <a:xfrm>
            <a:off x="598519" y="1313709"/>
            <a:ext cx="5291474" cy="833310"/>
          </a:xfrm>
          <a:prstGeom prst="rect">
            <a:avLst/>
          </a:prstGeom>
        </p:spPr>
        <p:txBody>
          <a:bodyPr vert="horz" lIns="91440" tIns="1800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dirty="0"/>
              <a:t>RC Bench 2 (0.5 m): Tuning VB(X) magnets</a:t>
            </a:r>
          </a:p>
          <a:p>
            <a:pPr lvl="2"/>
            <a:r>
              <a:rPr lang="en-GB" dirty="0"/>
              <a:t>MV_W Bench 1 (0.8 m): VB(X) axis measurements</a:t>
            </a:r>
          </a:p>
          <a:p>
            <a:pPr lvl="2"/>
            <a:r>
              <a:rPr lang="en-GB" dirty="0"/>
              <a:t>MV_W Bench 2 (1.5 m): BN/BS2 and Triplet tuning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86EC80-74A6-4666-F4C2-8574689E149B}"/>
              </a:ext>
            </a:extLst>
          </p:cNvPr>
          <p:cNvSpPr txBox="1"/>
          <p:nvPr/>
        </p:nvSpPr>
        <p:spPr>
          <a:xfrm>
            <a:off x="287266" y="2171643"/>
            <a:ext cx="272627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RC Bench 2</a:t>
            </a:r>
            <a:endParaRPr lang="en-GB" b="1" dirty="0"/>
          </a:p>
        </p:txBody>
      </p:sp>
      <p:pic>
        <p:nvPicPr>
          <p:cNvPr id="41" name="Picture 40" descr="A machine in a factory&#10;&#10;Description automatically generated">
            <a:extLst>
              <a:ext uri="{FF2B5EF4-FFF2-40B4-BE49-F238E27FC236}">
                <a16:creationId xmlns:a16="http://schemas.microsoft.com/office/drawing/2014/main" id="{B5E373AE-1BF2-B4C8-CA6F-E3611876E5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90"/>
          <a:stretch/>
        </p:blipFill>
        <p:spPr>
          <a:xfrm>
            <a:off x="283724" y="2600975"/>
            <a:ext cx="2726277" cy="38487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93E0CE2-1471-8E12-0864-D6254F92B0CB}"/>
              </a:ext>
            </a:extLst>
          </p:cNvPr>
          <p:cNvSpPr txBox="1"/>
          <p:nvPr/>
        </p:nvSpPr>
        <p:spPr>
          <a:xfrm>
            <a:off x="5725819" y="5189942"/>
            <a:ext cx="67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FF"/>
                </a:solidFill>
              </a:rPr>
              <a:t>Roll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53CBED4-6DA5-AC31-C9B0-587CC30C7BDA}"/>
              </a:ext>
            </a:extLst>
          </p:cNvPr>
          <p:cNvCxnSpPr>
            <a:cxnSpLocks/>
          </p:cNvCxnSpPr>
          <p:nvPr/>
        </p:nvCxnSpPr>
        <p:spPr>
          <a:xfrm flipH="1">
            <a:off x="7649898" y="6130601"/>
            <a:ext cx="148360" cy="509625"/>
          </a:xfrm>
          <a:prstGeom prst="straightConnector1">
            <a:avLst/>
          </a:prstGeom>
          <a:ln w="38100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8A1233E-8A4F-8A2E-4B83-ED2B0A3F88E9}"/>
              </a:ext>
            </a:extLst>
          </p:cNvPr>
          <p:cNvSpPr txBox="1"/>
          <p:nvPr/>
        </p:nvSpPr>
        <p:spPr>
          <a:xfrm>
            <a:off x="7748859" y="4755744"/>
            <a:ext cx="67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FF"/>
                </a:solidFill>
              </a:rPr>
              <a:t>Roll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B855F5-8CA4-4971-9ACA-18B119109EF0}"/>
              </a:ext>
            </a:extLst>
          </p:cNvPr>
          <p:cNvSpPr txBox="1"/>
          <p:nvPr/>
        </p:nvSpPr>
        <p:spPr>
          <a:xfrm>
            <a:off x="7798258" y="6253230"/>
            <a:ext cx="802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C7CAC4-F0B4-E27D-FC1F-2FD74A8F0BDC}"/>
              </a:ext>
            </a:extLst>
          </p:cNvPr>
          <p:cNvSpPr txBox="1"/>
          <p:nvPr/>
        </p:nvSpPr>
        <p:spPr>
          <a:xfrm>
            <a:off x="6774071" y="5318224"/>
            <a:ext cx="801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Yaw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71C6E5-B5DA-9DAD-6273-EE013F5EF438}"/>
              </a:ext>
            </a:extLst>
          </p:cNvPr>
          <p:cNvSpPr txBox="1"/>
          <p:nvPr/>
        </p:nvSpPr>
        <p:spPr>
          <a:xfrm>
            <a:off x="6401670" y="4321768"/>
            <a:ext cx="89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Pitch</a:t>
            </a: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322B5E74-9806-C4C0-5861-C9212235B186}"/>
              </a:ext>
            </a:extLst>
          </p:cNvPr>
          <p:cNvSpPr/>
          <p:nvPr/>
        </p:nvSpPr>
        <p:spPr>
          <a:xfrm>
            <a:off x="5126363" y="5011725"/>
            <a:ext cx="562003" cy="596314"/>
          </a:xfrm>
          <a:prstGeom prst="arc">
            <a:avLst>
              <a:gd name="adj1" fmla="val 16200000"/>
              <a:gd name="adj2" fmla="val 6334410"/>
            </a:avLst>
          </a:prstGeom>
          <a:ln w="38100">
            <a:solidFill>
              <a:srgbClr val="FF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1735B2D4-5790-E6D4-06CE-2DABD36E7886}"/>
              </a:ext>
            </a:extLst>
          </p:cNvPr>
          <p:cNvSpPr/>
          <p:nvPr/>
        </p:nvSpPr>
        <p:spPr>
          <a:xfrm flipH="1">
            <a:off x="7686793" y="4707306"/>
            <a:ext cx="288769" cy="738903"/>
          </a:xfrm>
          <a:prstGeom prst="arc">
            <a:avLst>
              <a:gd name="adj1" fmla="val 16200000"/>
              <a:gd name="adj2" fmla="val 6334410"/>
            </a:avLst>
          </a:prstGeom>
          <a:ln w="38100">
            <a:solidFill>
              <a:srgbClr val="FF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E92B7FC4-45F0-3D8F-670C-276B8E3BEC77}"/>
              </a:ext>
            </a:extLst>
          </p:cNvPr>
          <p:cNvSpPr/>
          <p:nvPr/>
        </p:nvSpPr>
        <p:spPr>
          <a:xfrm rot="5009990">
            <a:off x="7686016" y="5347935"/>
            <a:ext cx="334390" cy="655800"/>
          </a:xfrm>
          <a:prstGeom prst="arc">
            <a:avLst>
              <a:gd name="adj1" fmla="val 16200000"/>
              <a:gd name="adj2" fmla="val 6334410"/>
            </a:avLst>
          </a:prstGeom>
          <a:ln w="38100">
            <a:solidFill>
              <a:schemeClr val="accent4">
                <a:lumMod val="40000"/>
                <a:lumOff val="6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05905AC-E906-81EA-5E52-270D6DB0A7B7}"/>
              </a:ext>
            </a:extLst>
          </p:cNvPr>
          <p:cNvSpPr txBox="1"/>
          <p:nvPr/>
        </p:nvSpPr>
        <p:spPr>
          <a:xfrm>
            <a:off x="10484044" y="2973000"/>
            <a:ext cx="1619056" cy="646331"/>
          </a:xfrm>
          <a:prstGeom prst="rect">
            <a:avLst/>
          </a:prstGeom>
          <a:solidFill>
            <a:schemeClr val="bg1"/>
          </a:solidFill>
          <a:ln>
            <a:solidFill>
              <a:srgbClr val="669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699FF"/>
                </a:solidFill>
              </a:rPr>
              <a:t>3 points plane   </a:t>
            </a:r>
          </a:p>
          <a:p>
            <a:pPr algn="ctr"/>
            <a:r>
              <a:rPr lang="en-US" b="1" dirty="0">
                <a:solidFill>
                  <a:srgbClr val="6699FF"/>
                </a:solidFill>
              </a:rPr>
              <a:t>     adjustment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B80E20-0EC7-BC25-F434-7E91E0627EEE}"/>
              </a:ext>
            </a:extLst>
          </p:cNvPr>
          <p:cNvSpPr/>
          <p:nvPr/>
        </p:nvSpPr>
        <p:spPr>
          <a:xfrm>
            <a:off x="10064750" y="3619331"/>
            <a:ext cx="127051" cy="954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4735634-F37E-9710-C393-E9911C4D46B2}"/>
              </a:ext>
            </a:extLst>
          </p:cNvPr>
          <p:cNvSpPr/>
          <p:nvPr/>
        </p:nvSpPr>
        <p:spPr>
          <a:xfrm>
            <a:off x="8070880" y="2692724"/>
            <a:ext cx="127051" cy="954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B073555-FFFF-A540-2560-CDB25D7874DC}"/>
              </a:ext>
            </a:extLst>
          </p:cNvPr>
          <p:cNvSpPr/>
          <p:nvPr/>
        </p:nvSpPr>
        <p:spPr>
          <a:xfrm>
            <a:off x="10272776" y="2242694"/>
            <a:ext cx="127051" cy="954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07F2A30-F843-6AC9-AEC1-06ECFF59E30C}"/>
              </a:ext>
            </a:extLst>
          </p:cNvPr>
          <p:cNvCxnSpPr>
            <a:cxnSpLocks/>
          </p:cNvCxnSpPr>
          <p:nvPr/>
        </p:nvCxnSpPr>
        <p:spPr>
          <a:xfrm>
            <a:off x="8196132" y="2795371"/>
            <a:ext cx="300168" cy="29911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784B81E-6ABA-8C73-A48F-29223F609D36}"/>
              </a:ext>
            </a:extLst>
          </p:cNvPr>
          <p:cNvCxnSpPr>
            <a:cxnSpLocks/>
          </p:cNvCxnSpPr>
          <p:nvPr/>
        </p:nvCxnSpPr>
        <p:spPr>
          <a:xfrm flipH="1">
            <a:off x="10128275" y="2327162"/>
            <a:ext cx="144501" cy="121238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18974174-3AF0-9492-825A-39B2CC331C5C}"/>
              </a:ext>
            </a:extLst>
          </p:cNvPr>
          <p:cNvSpPr/>
          <p:nvPr/>
        </p:nvSpPr>
        <p:spPr>
          <a:xfrm>
            <a:off x="10598150" y="3403472"/>
            <a:ext cx="127051" cy="9541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Right 50">
            <a:extLst>
              <a:ext uri="{FF2B5EF4-FFF2-40B4-BE49-F238E27FC236}">
                <a16:creationId xmlns:a16="http://schemas.microsoft.com/office/drawing/2014/main" id="{D21F512D-4CB6-C3F5-83DD-DEE175F59D73}"/>
              </a:ext>
            </a:extLst>
          </p:cNvPr>
          <p:cNvSpPr/>
          <p:nvPr/>
        </p:nvSpPr>
        <p:spPr>
          <a:xfrm rot="11483239">
            <a:off x="2620924" y="4469967"/>
            <a:ext cx="504825" cy="14287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C97709-8962-7460-EC94-E9A751109996}"/>
              </a:ext>
            </a:extLst>
          </p:cNvPr>
          <p:cNvSpPr txBox="1"/>
          <p:nvPr/>
        </p:nvSpPr>
        <p:spPr>
          <a:xfrm>
            <a:off x="2931328" y="4130606"/>
            <a:ext cx="42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GB" sz="2400" b="1" baseline="300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217301E3-2C28-6C96-2220-6CF40264A5E9}"/>
              </a:ext>
            </a:extLst>
          </p:cNvPr>
          <p:cNvSpPr/>
          <p:nvPr/>
        </p:nvSpPr>
        <p:spPr>
          <a:xfrm rot="9480059">
            <a:off x="4181252" y="4414163"/>
            <a:ext cx="504825" cy="14287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1A7CB84-F198-02EE-E168-A04244853FB0}"/>
              </a:ext>
            </a:extLst>
          </p:cNvPr>
          <p:cNvSpPr txBox="1"/>
          <p:nvPr/>
        </p:nvSpPr>
        <p:spPr>
          <a:xfrm>
            <a:off x="4285134" y="4458560"/>
            <a:ext cx="42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GB" sz="2400" b="1" baseline="300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2E57DEE9-90A6-E283-EF12-255A67382C66}"/>
              </a:ext>
            </a:extLst>
          </p:cNvPr>
          <p:cNvSpPr/>
          <p:nvPr/>
        </p:nvSpPr>
        <p:spPr>
          <a:xfrm rot="9588000">
            <a:off x="8539894" y="2463028"/>
            <a:ext cx="504825" cy="14287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1F69389-BB00-2028-08F4-7E9D9B67D44A}"/>
              </a:ext>
            </a:extLst>
          </p:cNvPr>
          <p:cNvSpPr txBox="1"/>
          <p:nvPr/>
        </p:nvSpPr>
        <p:spPr>
          <a:xfrm>
            <a:off x="8600404" y="2509600"/>
            <a:ext cx="42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GB" sz="2400" b="1" baseline="300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EADCD724-77C0-7D4E-E95F-85B88C166139}"/>
              </a:ext>
            </a:extLst>
          </p:cNvPr>
          <p:cNvSpPr/>
          <p:nvPr/>
        </p:nvSpPr>
        <p:spPr>
          <a:xfrm rot="10800000">
            <a:off x="9982200" y="4819828"/>
            <a:ext cx="504825" cy="14287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A79937F-96F1-AD65-E0D8-39A0478E72B3}"/>
              </a:ext>
            </a:extLst>
          </p:cNvPr>
          <p:cNvSpPr txBox="1"/>
          <p:nvPr/>
        </p:nvSpPr>
        <p:spPr>
          <a:xfrm>
            <a:off x="10109279" y="4845926"/>
            <a:ext cx="42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GB" sz="2400" b="1" baseline="300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38C960CE-529D-72A5-AF1F-41BBE9CC0C49}"/>
              </a:ext>
            </a:extLst>
          </p:cNvPr>
          <p:cNvSpPr/>
          <p:nvPr/>
        </p:nvSpPr>
        <p:spPr>
          <a:xfrm flipH="1">
            <a:off x="7199721" y="4637643"/>
            <a:ext cx="562003" cy="596314"/>
          </a:xfrm>
          <a:prstGeom prst="arc">
            <a:avLst>
              <a:gd name="adj1" fmla="val 16200000"/>
              <a:gd name="adj2" fmla="val 6334410"/>
            </a:avLst>
          </a:prstGeom>
          <a:ln w="38100">
            <a:solidFill>
              <a:schemeClr val="accent6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5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Series Measurements Results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9140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Triplet Measurement Procedures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487" y="1137372"/>
            <a:ext cx="7339722" cy="5739678"/>
          </a:xfrm>
        </p:spPr>
        <p:txBody>
          <a:bodyPr>
            <a:normAutofit fontScale="55000" lnSpcReduction="20000"/>
          </a:bodyPr>
          <a:lstStyle/>
          <a:p>
            <a:r>
              <a:rPr lang="en-GB" b="1" noProof="0" dirty="0"/>
              <a:t>Step 1: VB and VBX measured and tuned with Rotating Coil</a:t>
            </a:r>
          </a:p>
          <a:p>
            <a:pPr lvl="1"/>
            <a:r>
              <a:rPr lang="en-GB" noProof="0" dirty="0"/>
              <a:t>2 Steps measurement</a:t>
            </a:r>
          </a:p>
          <a:p>
            <a:pPr lvl="2"/>
            <a:r>
              <a:rPr lang="en-GB" noProof="0" dirty="0"/>
              <a:t>Reference position: Adjustment of field value</a:t>
            </a:r>
          </a:p>
          <a:p>
            <a:pPr lvl="2"/>
            <a:r>
              <a:rPr lang="en-GB" dirty="0"/>
              <a:t>Flip position: evaluation of magnet roll</a:t>
            </a:r>
          </a:p>
          <a:p>
            <a:pPr lvl="2"/>
            <a:r>
              <a:rPr lang="en-GB" noProof="0" dirty="0" err="1"/>
              <a:t>Fiducialization</a:t>
            </a:r>
            <a:r>
              <a:rPr lang="en-GB" noProof="0" dirty="0"/>
              <a:t> with hexagon arm: referencing magnetic </a:t>
            </a:r>
            <a:r>
              <a:rPr lang="en-GB" dirty="0"/>
              <a:t>axis ‘estimation’ to </a:t>
            </a:r>
            <a:r>
              <a:rPr lang="en-GB" noProof="0" dirty="0"/>
              <a:t>magnet fiducials </a:t>
            </a:r>
          </a:p>
          <a:p>
            <a:r>
              <a:rPr lang="en-GB" b="1" noProof="0" dirty="0"/>
              <a:t>Step 1: BN and BS2 measured and tuned with Moving Wire</a:t>
            </a:r>
          </a:p>
          <a:p>
            <a:pPr lvl="1"/>
            <a:r>
              <a:rPr lang="en-GB" noProof="0" dirty="0" err="1"/>
              <a:t>Fiducialization</a:t>
            </a:r>
            <a:r>
              <a:rPr lang="en-GB" noProof="0" dirty="0"/>
              <a:t> of the mechanical axis on a reference granite table (AT960 Hexagon)</a:t>
            </a:r>
          </a:p>
          <a:p>
            <a:pPr lvl="1"/>
            <a:r>
              <a:rPr lang="en-GB" dirty="0" err="1"/>
              <a:t>ALignment</a:t>
            </a:r>
            <a:r>
              <a:rPr lang="en-GB" noProof="0" dirty="0"/>
              <a:t> on measurement bench: transfer of axis for stages starting position definition (AT960 Hexagon)</a:t>
            </a:r>
          </a:p>
          <a:p>
            <a:pPr lvl="1"/>
            <a:r>
              <a:rPr lang="en-GB" noProof="0" dirty="0"/>
              <a:t>Measurement: Adjustment of field value </a:t>
            </a:r>
            <a:endParaRPr lang="en-GB" dirty="0"/>
          </a:p>
          <a:p>
            <a:r>
              <a:rPr lang="en-GB" b="1" noProof="0" dirty="0"/>
              <a:t>Step 2: VB and VBX axis measurement with Moving Wire</a:t>
            </a:r>
          </a:p>
          <a:p>
            <a:pPr lvl="1"/>
            <a:r>
              <a:rPr lang="en-GB" noProof="0" dirty="0" err="1"/>
              <a:t>Fiducialization</a:t>
            </a:r>
            <a:r>
              <a:rPr lang="en-GB" noProof="0" dirty="0"/>
              <a:t> of magnet’s fiducials on reference granite table (AT960 Hexagon)</a:t>
            </a:r>
          </a:p>
          <a:p>
            <a:pPr lvl="1"/>
            <a:r>
              <a:rPr lang="en-GB" dirty="0"/>
              <a:t>Roll angle alignment on Moving Wire bench </a:t>
            </a:r>
            <a:r>
              <a:rPr lang="en-GB" noProof="0" dirty="0"/>
              <a:t>(AT960 Hexagon)</a:t>
            </a:r>
          </a:p>
          <a:p>
            <a:pPr lvl="1"/>
            <a:r>
              <a:rPr lang="en-GB" dirty="0"/>
              <a:t>Transfer of magnetic axis from Rotating Coil for initial wire positioning</a:t>
            </a:r>
          </a:p>
          <a:p>
            <a:pPr lvl="1"/>
            <a:r>
              <a:rPr lang="en-GB" noProof="0" dirty="0"/>
              <a:t>Measurement: magnetic axis search</a:t>
            </a:r>
          </a:p>
          <a:p>
            <a:pPr lvl="1"/>
            <a:r>
              <a:rPr lang="en-GB" dirty="0" err="1"/>
              <a:t>Fiducialization</a:t>
            </a:r>
            <a:r>
              <a:rPr lang="en-GB" dirty="0"/>
              <a:t> with </a:t>
            </a:r>
            <a:r>
              <a:rPr lang="en-GB" noProof="0" dirty="0"/>
              <a:t>AT960 Hexagon: referencing </a:t>
            </a:r>
            <a:r>
              <a:rPr lang="en-GB" dirty="0"/>
              <a:t>magnetic axis to magnet fiducials</a:t>
            </a:r>
            <a:endParaRPr lang="en-GB" noProof="0" dirty="0"/>
          </a:p>
          <a:p>
            <a:r>
              <a:rPr lang="en-GB" b="1" noProof="0" dirty="0"/>
              <a:t>Step 3: Triplet measurement and adjustment with Moving Wire </a:t>
            </a:r>
          </a:p>
          <a:p>
            <a:pPr marL="800100" lvl="1" indent="-342900"/>
            <a:r>
              <a:rPr lang="en-GB" noProof="0" dirty="0"/>
              <a:t>Assembly of the Triplet</a:t>
            </a:r>
          </a:p>
          <a:p>
            <a:pPr marL="800100" lvl="1" indent="-342900"/>
            <a:r>
              <a:rPr lang="en-GB" dirty="0"/>
              <a:t>Alignment of the 3 magnets by survey team using </a:t>
            </a:r>
            <a:r>
              <a:rPr lang="en-GB" dirty="0" err="1"/>
              <a:t>fiducialization</a:t>
            </a:r>
            <a:r>
              <a:rPr lang="en-GB" dirty="0"/>
              <a:t> data from Step 1 (BN,BS2) and Step 2 </a:t>
            </a:r>
            <a:r>
              <a:rPr lang="en-GB" noProof="0" dirty="0"/>
              <a:t>(AT960 Hexagon)</a:t>
            </a:r>
          </a:p>
          <a:p>
            <a:pPr marL="800100" lvl="1" indent="-342900"/>
            <a:r>
              <a:rPr lang="en-GB" noProof="0" dirty="0"/>
              <a:t>Cross check of alignment, AT960 Hexagon, and calculations of initial wire set of starting positions</a:t>
            </a:r>
          </a:p>
          <a:p>
            <a:pPr marL="800100" lvl="1" indent="-342900"/>
            <a:r>
              <a:rPr lang="en-GB" dirty="0"/>
              <a:t>Measurement and tuning</a:t>
            </a:r>
          </a:p>
          <a:p>
            <a:pPr marL="800100" lvl="1" indent="-342900"/>
            <a:r>
              <a:rPr lang="en-GB" dirty="0" err="1"/>
              <a:t>Fiducialization</a:t>
            </a:r>
            <a:r>
              <a:rPr lang="en-GB" dirty="0"/>
              <a:t> with </a:t>
            </a:r>
            <a:r>
              <a:rPr lang="en-GB" noProof="0" dirty="0"/>
              <a:t>AT960 Hexagon: referencing Triplet </a:t>
            </a:r>
            <a:r>
              <a:rPr lang="en-GB" dirty="0"/>
              <a:t>magnetic axis to the magnets' assembly  fiducials</a:t>
            </a:r>
          </a:p>
          <a:p>
            <a:pPr marL="800100" lvl="1" indent="-342900"/>
            <a:r>
              <a:rPr lang="en-GB" b="1" noProof="0" dirty="0">
                <a:solidFill>
                  <a:srgbClr val="FFC000"/>
                </a:solidFill>
              </a:rPr>
              <a:t>Cross the fingers until first beam : )!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2C38-EA52-42A0-896E-9AA07ECE4365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BD40B5-ADA2-FE0D-2042-27F99DA50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3538" y="3949365"/>
            <a:ext cx="4033888" cy="2258301"/>
          </a:xfrm>
          <a:prstGeom prst="rect">
            <a:avLst/>
          </a:prstGeom>
        </p:spPr>
      </p:pic>
      <p:pic>
        <p:nvPicPr>
          <p:cNvPr id="9" name="Picture 8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1CDF7F60-5A18-8784-DB20-7DA07C1BA1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538" y="1390452"/>
            <a:ext cx="4012800" cy="2257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72AC80-4FD6-C080-6FEB-94FDC01B9C04}"/>
              </a:ext>
            </a:extLst>
          </p:cNvPr>
          <p:cNvSpPr txBox="1"/>
          <p:nvPr/>
        </p:nvSpPr>
        <p:spPr>
          <a:xfrm>
            <a:off x="7577336" y="999119"/>
            <a:ext cx="366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Prototyping phase (COVID era….)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535F60-08D1-B8BF-9E51-9F45B5FA8E40}"/>
              </a:ext>
            </a:extLst>
          </p:cNvPr>
          <p:cNvSpPr txBox="1"/>
          <p:nvPr/>
        </p:nvSpPr>
        <p:spPr>
          <a:xfrm>
            <a:off x="7577337" y="3627102"/>
            <a:ext cx="434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Series (intermediate steps not shown …)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0729E2-9F43-E51F-2285-4FC54CD416C7}"/>
              </a:ext>
            </a:extLst>
          </p:cNvPr>
          <p:cNvSpPr txBox="1"/>
          <p:nvPr/>
        </p:nvSpPr>
        <p:spPr>
          <a:xfrm>
            <a:off x="8463163" y="587840"/>
            <a:ext cx="2890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</a:rPr>
              <a:t>TRIPLET ASSEMBLY PROCESS</a:t>
            </a:r>
          </a:p>
        </p:txBody>
      </p:sp>
      <p:sp>
        <p:nvSpPr>
          <p:cNvPr id="15" name="Speech Bubble: Oval 14">
            <a:extLst>
              <a:ext uri="{FF2B5EF4-FFF2-40B4-BE49-F238E27FC236}">
                <a16:creationId xmlns:a16="http://schemas.microsoft.com/office/drawing/2014/main" id="{AA3BCBC5-1B6C-37B1-288D-5361B57136BA}"/>
              </a:ext>
            </a:extLst>
          </p:cNvPr>
          <p:cNvSpPr/>
          <p:nvPr/>
        </p:nvSpPr>
        <p:spPr>
          <a:xfrm>
            <a:off x="10763250" y="1704975"/>
            <a:ext cx="676275" cy="384299"/>
          </a:xfrm>
          <a:prstGeom prst="wedgeEllipseCallout">
            <a:avLst>
              <a:gd name="adj1" fmla="val -37734"/>
              <a:gd name="adj2" fmla="val 6745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71FC5104-EFFE-0176-883D-64D797ECB155}"/>
              </a:ext>
            </a:extLst>
          </p:cNvPr>
          <p:cNvSpPr/>
          <p:nvPr/>
        </p:nvSpPr>
        <p:spPr>
          <a:xfrm flipH="1">
            <a:off x="8258175" y="1385568"/>
            <a:ext cx="571500" cy="284596"/>
          </a:xfrm>
          <a:prstGeom prst="wedgeEllipseCallout">
            <a:avLst>
              <a:gd name="adj1" fmla="val -37734"/>
              <a:gd name="adj2" fmla="val 6745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peech Bubble: Oval 16">
            <a:extLst>
              <a:ext uri="{FF2B5EF4-FFF2-40B4-BE49-F238E27FC236}">
                <a16:creationId xmlns:a16="http://schemas.microsoft.com/office/drawing/2014/main" id="{545686DF-D66E-D74A-394B-C92D28C868BC}"/>
              </a:ext>
            </a:extLst>
          </p:cNvPr>
          <p:cNvSpPr/>
          <p:nvPr/>
        </p:nvSpPr>
        <p:spPr>
          <a:xfrm flipH="1">
            <a:off x="8001001" y="1919490"/>
            <a:ext cx="571500" cy="284596"/>
          </a:xfrm>
          <a:prstGeom prst="wedgeEllipseCallout">
            <a:avLst>
              <a:gd name="adj1" fmla="val -37734"/>
              <a:gd name="adj2" fmla="val 6745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DC4D2F-4684-333E-7D76-7CB6585861B7}"/>
              </a:ext>
            </a:extLst>
          </p:cNvPr>
          <p:cNvSpPr txBox="1"/>
          <p:nvPr/>
        </p:nvSpPr>
        <p:spPr>
          <a:xfrm>
            <a:off x="8353929" y="1291150"/>
            <a:ext cx="57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C391C7-0FF1-726E-7AE7-7950B8BEC5BE}"/>
              </a:ext>
            </a:extLst>
          </p:cNvPr>
          <p:cNvSpPr txBox="1"/>
          <p:nvPr/>
        </p:nvSpPr>
        <p:spPr>
          <a:xfrm>
            <a:off x="10920214" y="1651812"/>
            <a:ext cx="57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0ED26A-ADB4-528B-496D-F34D69C9387F}"/>
              </a:ext>
            </a:extLst>
          </p:cNvPr>
          <p:cNvSpPr txBox="1"/>
          <p:nvPr/>
        </p:nvSpPr>
        <p:spPr>
          <a:xfrm>
            <a:off x="8088313" y="1831812"/>
            <a:ext cx="571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126777100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Series Measurements Results: Rotating Coil -&gt; VB and VBX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566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GB" dirty="0"/>
              <a:t>C measurement Results: VBX(I) and VB</a:t>
            </a:r>
            <a:r>
              <a:rPr lang="en-GB" baseline="30000" dirty="0"/>
              <a:t>1</a:t>
            </a:r>
            <a:endParaRPr lang="en-GB" baseline="30000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A4E4-7CDA-444C-8071-A5BFC0CBF99D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66D2DC3-E25F-668B-C3FE-D7F1E97EB7A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496733" y="5984375"/>
            <a:ext cx="2533650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Tuned Integral B1 @ 8.8 mm 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194B5F7-215A-216E-66A8-7E5EEA68017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55925" y="5984375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Normal harmonics vs Simulated one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87F9522-ACB6-7646-0D55-78DF3C75C8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004300" y="5984375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Skew harmonics vs Simulated one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2950" y="5984376"/>
            <a:ext cx="2540001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Tuned Integral B2/</a:t>
            </a:r>
            <a:r>
              <a:rPr lang="en-GB" b="1" noProof="0" dirty="0" err="1"/>
              <a:t>Rref</a:t>
            </a:r>
            <a:r>
              <a:rPr lang="en-GB" b="1" noProof="0" dirty="0"/>
              <a:t> @ 8.8 mm </a:t>
            </a:r>
          </a:p>
        </p:txBody>
      </p:sp>
      <p:pic>
        <p:nvPicPr>
          <p:cNvPr id="30" name="Picture 2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2A09841-C758-6E93-8B7A-DD7644D69D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1462369"/>
            <a:ext cx="2881098" cy="2160000"/>
          </a:xfrm>
          <a:prstGeom prst="rect">
            <a:avLst/>
          </a:prstGeom>
        </p:spPr>
      </p:pic>
      <p:pic>
        <p:nvPicPr>
          <p:cNvPr id="33" name="Picture 3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FB2A284F-8E24-700A-AABB-0D96EB796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878" y="1462369"/>
            <a:ext cx="2881098" cy="2160000"/>
          </a:xfrm>
          <a:prstGeom prst="rect">
            <a:avLst/>
          </a:prstGeom>
        </p:spPr>
      </p:pic>
      <p:pic>
        <p:nvPicPr>
          <p:cNvPr id="34" name="Picture 33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D398E955-A882-D7C8-BBC4-869481B5A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31" y="1462369"/>
            <a:ext cx="2881098" cy="2160000"/>
          </a:xfrm>
          <a:prstGeom prst="rect">
            <a:avLst/>
          </a:prstGeom>
        </p:spPr>
      </p:pic>
      <p:pic>
        <p:nvPicPr>
          <p:cNvPr id="35" name="Picture 34" descr="A screenshot of a graph&#10;&#10;Description automatically generated">
            <a:extLst>
              <a:ext uri="{FF2B5EF4-FFF2-40B4-BE49-F238E27FC236}">
                <a16:creationId xmlns:a16="http://schemas.microsoft.com/office/drawing/2014/main" id="{C65D2F77-67F6-1D14-1CDC-548763C277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984" y="1462369"/>
            <a:ext cx="2881098" cy="2160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9FEAE4DD-937A-2312-2570-DC0D6DA710B9}"/>
              </a:ext>
            </a:extLst>
          </p:cNvPr>
          <p:cNvSpPr txBox="1"/>
          <p:nvPr/>
        </p:nvSpPr>
        <p:spPr>
          <a:xfrm rot="16200000">
            <a:off x="-56702" y="2177702"/>
            <a:ext cx="92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VBX(I)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06C1C7-1EFD-9A56-6EF3-A871BFE196BC}"/>
              </a:ext>
            </a:extLst>
          </p:cNvPr>
          <p:cNvSpPr txBox="1"/>
          <p:nvPr/>
        </p:nvSpPr>
        <p:spPr>
          <a:xfrm rot="16200000">
            <a:off x="-57940" y="4567130"/>
            <a:ext cx="92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VB</a:t>
            </a:r>
            <a:r>
              <a:rPr lang="en-US" baseline="30000" dirty="0"/>
              <a:t>1</a:t>
            </a:r>
            <a:endParaRPr lang="en-GB" baseline="30000" dirty="0"/>
          </a:p>
        </p:txBody>
      </p:sp>
      <p:pic>
        <p:nvPicPr>
          <p:cNvPr id="39" name="Picture 3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34EE5E8-7930-F4D7-7AC2-C3F7003509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4" y="3775597"/>
            <a:ext cx="2881098" cy="2160000"/>
          </a:xfrm>
          <a:prstGeom prst="rect">
            <a:avLst/>
          </a:prstGeom>
        </p:spPr>
      </p:pic>
      <p:pic>
        <p:nvPicPr>
          <p:cNvPr id="41" name="Picture 40" descr="A graph with numbers and a red line&#10;&#10;Description automatically generated">
            <a:extLst>
              <a:ext uri="{FF2B5EF4-FFF2-40B4-BE49-F238E27FC236}">
                <a16:creationId xmlns:a16="http://schemas.microsoft.com/office/drawing/2014/main" id="{F8B522D1-F68A-7E2E-B223-CCA62C02B0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3775597"/>
            <a:ext cx="2881098" cy="2160000"/>
          </a:xfrm>
          <a:prstGeom prst="rect">
            <a:avLst/>
          </a:prstGeom>
        </p:spPr>
      </p:pic>
      <p:pic>
        <p:nvPicPr>
          <p:cNvPr id="43" name="Picture 4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678A57E-95B4-957A-8D24-584AD0BAA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30" y="3747623"/>
            <a:ext cx="2881098" cy="2160000"/>
          </a:xfrm>
          <a:prstGeom prst="rect">
            <a:avLst/>
          </a:prstGeom>
        </p:spPr>
      </p:pic>
      <p:pic>
        <p:nvPicPr>
          <p:cNvPr id="45" name="Picture 44" descr="A graph of numbers and a number&#10;&#10;Description automatically generated with medium confidence">
            <a:extLst>
              <a:ext uri="{FF2B5EF4-FFF2-40B4-BE49-F238E27FC236}">
                <a16:creationId xmlns:a16="http://schemas.microsoft.com/office/drawing/2014/main" id="{3848DE48-8426-9741-6008-6791982D2E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984" y="3747623"/>
            <a:ext cx="2881098" cy="2160000"/>
          </a:xfrm>
          <a:prstGeom prst="rect">
            <a:avLst/>
          </a:prstGeom>
        </p:spPr>
      </p:pic>
      <p:sp>
        <p:nvSpPr>
          <p:cNvPr id="6" name="Text Placeholder 18">
            <a:extLst>
              <a:ext uri="{FF2B5EF4-FFF2-40B4-BE49-F238E27FC236}">
                <a16:creationId xmlns:a16="http://schemas.microsoft.com/office/drawing/2014/main" id="{36F76BC4-2761-09FD-F587-27E72E3976F4}"/>
              </a:ext>
            </a:extLst>
          </p:cNvPr>
          <p:cNvSpPr txBox="1">
            <a:spLocks/>
          </p:cNvSpPr>
          <p:nvPr/>
        </p:nvSpPr>
        <p:spPr>
          <a:xfrm>
            <a:off x="744008" y="3592521"/>
            <a:ext cx="2536825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Tuned Integral B2/</a:t>
            </a:r>
            <a:r>
              <a:rPr lang="en-GB" b="1" dirty="0" err="1"/>
              <a:t>R</a:t>
            </a:r>
            <a:r>
              <a:rPr lang="en-GB" b="1" baseline="-25000" dirty="0" err="1"/>
              <a:t>ref</a:t>
            </a:r>
            <a:r>
              <a:rPr lang="en-GB" b="1" dirty="0"/>
              <a:t> @ 8.8 mm</a:t>
            </a:r>
            <a:endParaRPr lang="en-GB" b="1" baseline="-25000" dirty="0"/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AB48676-4C02-A1EB-B3DA-C41DD0149FE6}"/>
              </a:ext>
            </a:extLst>
          </p:cNvPr>
          <p:cNvSpPr txBox="1">
            <a:spLocks/>
          </p:cNvSpPr>
          <p:nvPr/>
        </p:nvSpPr>
        <p:spPr>
          <a:xfrm>
            <a:off x="3496733" y="3592521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Tuned Integral B1 @ 8.8 mm </a:t>
            </a:r>
            <a:endParaRPr lang="en-GB" b="1" dirty="0"/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4C538095-078F-4517-D7C5-349DC3C38A81}"/>
              </a:ext>
            </a:extLst>
          </p:cNvPr>
          <p:cNvSpPr txBox="1">
            <a:spLocks/>
          </p:cNvSpPr>
          <p:nvPr/>
        </p:nvSpPr>
        <p:spPr>
          <a:xfrm>
            <a:off x="6256983" y="3592521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Normal harmonics vs Simulated one </a:t>
            </a:r>
            <a:endParaRPr lang="en-GB" b="1" dirty="0"/>
          </a:p>
        </p:txBody>
      </p:sp>
      <p:sp>
        <p:nvSpPr>
          <p:cNvPr id="12" name="Text Placeholder 23">
            <a:extLst>
              <a:ext uri="{FF2B5EF4-FFF2-40B4-BE49-F238E27FC236}">
                <a16:creationId xmlns:a16="http://schemas.microsoft.com/office/drawing/2014/main" id="{2B84DB1D-2008-8C3E-952B-6285C2D8DC99}"/>
              </a:ext>
            </a:extLst>
          </p:cNvPr>
          <p:cNvSpPr txBox="1">
            <a:spLocks/>
          </p:cNvSpPr>
          <p:nvPr/>
        </p:nvSpPr>
        <p:spPr>
          <a:xfrm>
            <a:off x="9004300" y="3592521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Skew harmonics vs Simulated one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94761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GB" dirty="0"/>
              <a:t>C measurement Results: VB</a:t>
            </a:r>
            <a:r>
              <a:rPr lang="en-GB" baseline="30000" dirty="0"/>
              <a:t>2</a:t>
            </a:r>
            <a:r>
              <a:rPr lang="en-GB" dirty="0"/>
              <a:t> and VB</a:t>
            </a:r>
            <a:r>
              <a:rPr lang="en-GB" baseline="30000" dirty="0"/>
              <a:t>4</a:t>
            </a:r>
            <a:endParaRPr lang="en-GB" baseline="30000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A4E4-7CDA-444C-8071-A5BFC0CBF99D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ADBFC10-2714-ADFA-B87B-CBE72B05E2B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6775" y="3614202"/>
            <a:ext cx="2536825" cy="332288"/>
          </a:xfrm>
        </p:spPr>
        <p:txBody>
          <a:bodyPr>
            <a:normAutofit/>
          </a:bodyPr>
          <a:lstStyle/>
          <a:p>
            <a:r>
              <a:rPr lang="en-GB" b="1" dirty="0"/>
              <a:t>Tuned Integral B2/</a:t>
            </a:r>
            <a:r>
              <a:rPr lang="en-GB" b="1" dirty="0" err="1"/>
              <a:t>R</a:t>
            </a:r>
            <a:r>
              <a:rPr lang="en-GB" b="1" baseline="-25000" dirty="0" err="1"/>
              <a:t>ref</a:t>
            </a:r>
            <a:r>
              <a:rPr lang="en-GB" b="1" dirty="0"/>
              <a:t> @ 8.8 mm</a:t>
            </a:r>
            <a:endParaRPr lang="en-GB" b="1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66775" y="6003426"/>
            <a:ext cx="2540001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Tuned Integral B2/</a:t>
            </a:r>
            <a:r>
              <a:rPr lang="en-GB" b="1" noProof="0" dirty="0" err="1"/>
              <a:t>Rref</a:t>
            </a:r>
            <a:r>
              <a:rPr lang="en-GB" b="1" noProof="0" dirty="0"/>
              <a:t> @ 8.8 mm</a:t>
            </a:r>
            <a:endParaRPr lang="en-GB" noProof="0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6666B81-CFC5-536C-3959-65D33BD1709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619500" y="3614202"/>
            <a:ext cx="2533650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Tuned Integral B1 @ 8.8 mm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EAE4DD-937A-2312-2570-DC0D6DA710B9}"/>
              </a:ext>
            </a:extLst>
          </p:cNvPr>
          <p:cNvSpPr txBox="1"/>
          <p:nvPr/>
        </p:nvSpPr>
        <p:spPr>
          <a:xfrm rot="16200000">
            <a:off x="-56702" y="2177702"/>
            <a:ext cx="92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VB</a:t>
            </a:r>
            <a:r>
              <a:rPr lang="en-US" baseline="30000" dirty="0"/>
              <a:t>2</a:t>
            </a:r>
            <a:endParaRPr lang="en-GB" baseline="30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06C1C7-1EFD-9A56-6EF3-A871BFE196BC}"/>
              </a:ext>
            </a:extLst>
          </p:cNvPr>
          <p:cNvSpPr txBox="1"/>
          <p:nvPr/>
        </p:nvSpPr>
        <p:spPr>
          <a:xfrm rot="16200000">
            <a:off x="-57940" y="4567130"/>
            <a:ext cx="92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VB</a:t>
            </a:r>
            <a:r>
              <a:rPr lang="en-US" baseline="30000" dirty="0"/>
              <a:t>4</a:t>
            </a:r>
            <a:endParaRPr lang="en-GB" baseline="30000" dirty="0"/>
          </a:p>
        </p:txBody>
      </p:sp>
      <p:pic>
        <p:nvPicPr>
          <p:cNvPr id="8" name="Picture 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BFE28A3C-6E62-8096-151E-5A4CBCFAA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2" y="1462368"/>
            <a:ext cx="2881098" cy="2160000"/>
          </a:xfrm>
          <a:prstGeom prst="rect">
            <a:avLst/>
          </a:prstGeom>
        </p:spPr>
      </p:pic>
      <p:pic>
        <p:nvPicPr>
          <p:cNvPr id="12" name="Picture 1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BDD92551-9A70-2C04-258F-C8A2808EA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48" y="1467130"/>
            <a:ext cx="2881098" cy="2160000"/>
          </a:xfrm>
          <a:prstGeom prst="rect">
            <a:avLst/>
          </a:prstGeom>
        </p:spPr>
      </p:pic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EFD7EBA-A518-E387-9BCE-81E261B215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29" y="1462368"/>
            <a:ext cx="2881098" cy="2160000"/>
          </a:xfrm>
          <a:prstGeom prst="rect">
            <a:avLst/>
          </a:prstGeom>
        </p:spPr>
      </p:pic>
      <p:pic>
        <p:nvPicPr>
          <p:cNvPr id="16" name="Picture 15" descr="A graph of numbers and a number&#10;&#10;Description automatically generated with medium confidence">
            <a:extLst>
              <a:ext uri="{FF2B5EF4-FFF2-40B4-BE49-F238E27FC236}">
                <a16:creationId xmlns:a16="http://schemas.microsoft.com/office/drawing/2014/main" id="{4FEAE526-7F50-79AA-5380-33F6090C2E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884" y="1429139"/>
            <a:ext cx="2881098" cy="2160000"/>
          </a:xfrm>
          <a:prstGeom prst="rect">
            <a:avLst/>
          </a:prstGeom>
        </p:spPr>
      </p:pic>
      <p:pic>
        <p:nvPicPr>
          <p:cNvPr id="21" name="Picture 20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7270AAA0-C595-1EB2-932E-557FC38DAB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2" y="3864679"/>
            <a:ext cx="2881098" cy="2160000"/>
          </a:xfrm>
          <a:prstGeom prst="rect">
            <a:avLst/>
          </a:prstGeom>
        </p:spPr>
      </p:pic>
      <p:pic>
        <p:nvPicPr>
          <p:cNvPr id="25" name="Picture 2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EAC1C32-0A1A-14CF-5F73-49639C90FE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61" y="3851796"/>
            <a:ext cx="2881098" cy="2160000"/>
          </a:xfrm>
          <a:prstGeom prst="rect">
            <a:avLst/>
          </a:prstGeom>
        </p:spPr>
      </p:pic>
      <p:pic>
        <p:nvPicPr>
          <p:cNvPr id="27" name="Picture 26" descr="A graph of a graph of a number&#10;&#10;Description automatically generated with medium confidence">
            <a:extLst>
              <a:ext uri="{FF2B5EF4-FFF2-40B4-BE49-F238E27FC236}">
                <a16:creationId xmlns:a16="http://schemas.microsoft.com/office/drawing/2014/main" id="{A0079B36-8053-2AA9-E376-A9C1BAA7C2C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28" y="3760632"/>
            <a:ext cx="2881098" cy="2160000"/>
          </a:xfrm>
          <a:prstGeom prst="rect">
            <a:avLst/>
          </a:prstGeom>
        </p:spPr>
      </p:pic>
      <p:pic>
        <p:nvPicPr>
          <p:cNvPr id="29" name="Picture 28" descr="A graph of numbers and a number&#10;&#10;Description automatically generated with medium confidence">
            <a:extLst>
              <a:ext uri="{FF2B5EF4-FFF2-40B4-BE49-F238E27FC236}">
                <a16:creationId xmlns:a16="http://schemas.microsoft.com/office/drawing/2014/main" id="{3E1A67EF-A495-FAC1-3966-AF443CDEAC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883" y="3760632"/>
            <a:ext cx="2881098" cy="2160000"/>
          </a:xfrm>
          <a:prstGeom prst="rect">
            <a:avLst/>
          </a:prstGeom>
        </p:spPr>
      </p:pic>
      <p:sp>
        <p:nvSpPr>
          <p:cNvPr id="38" name="Text Placeholder 23">
            <a:extLst>
              <a:ext uri="{FF2B5EF4-FFF2-40B4-BE49-F238E27FC236}">
                <a16:creationId xmlns:a16="http://schemas.microsoft.com/office/drawing/2014/main" id="{DCF95379-C10D-483C-5B04-5CA3EF61A377}"/>
              </a:ext>
            </a:extLst>
          </p:cNvPr>
          <p:cNvSpPr txBox="1">
            <a:spLocks/>
          </p:cNvSpPr>
          <p:nvPr/>
        </p:nvSpPr>
        <p:spPr>
          <a:xfrm>
            <a:off x="8946092" y="4509552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Skew harmonics vs Simulated one</a:t>
            </a:r>
            <a:endParaRPr lang="en-GB" b="1" dirty="0"/>
          </a:p>
        </p:txBody>
      </p:sp>
      <p:sp>
        <p:nvSpPr>
          <p:cNvPr id="39" name="Content Placeholder 9">
            <a:extLst>
              <a:ext uri="{FF2B5EF4-FFF2-40B4-BE49-F238E27FC236}">
                <a16:creationId xmlns:a16="http://schemas.microsoft.com/office/drawing/2014/main" id="{53014893-FD04-E444-02B8-9C8594AE805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620558" y="6003425"/>
            <a:ext cx="2533650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Tuned Integral B1 @ 8.8 mm </a:t>
            </a:r>
          </a:p>
        </p:txBody>
      </p:sp>
      <p:sp>
        <p:nvSpPr>
          <p:cNvPr id="40" name="Content Placeholder 10">
            <a:extLst>
              <a:ext uri="{FF2B5EF4-FFF2-40B4-BE49-F238E27FC236}">
                <a16:creationId xmlns:a16="http://schemas.microsoft.com/office/drawing/2014/main" id="{8C0AF2AF-457B-2D55-A508-64E4C3F63CC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79750" y="6003425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Normal harmonics vs Simulated one</a:t>
            </a:r>
          </a:p>
        </p:txBody>
      </p:sp>
      <p:sp>
        <p:nvSpPr>
          <p:cNvPr id="41" name="Text Placeholder 17">
            <a:extLst>
              <a:ext uri="{FF2B5EF4-FFF2-40B4-BE49-F238E27FC236}">
                <a16:creationId xmlns:a16="http://schemas.microsoft.com/office/drawing/2014/main" id="{9A0ECFA7-04A5-1897-CDC2-93C1EBCF868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128125" y="6003425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Skew harmonics vs Simulated one</a:t>
            </a:r>
          </a:p>
        </p:txBody>
      </p:sp>
      <p:sp>
        <p:nvSpPr>
          <p:cNvPr id="42" name="Text Placeholder 22">
            <a:extLst>
              <a:ext uri="{FF2B5EF4-FFF2-40B4-BE49-F238E27FC236}">
                <a16:creationId xmlns:a16="http://schemas.microsoft.com/office/drawing/2014/main" id="{F53C5D26-7F78-B030-16AB-F6B2D5B387C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379750" y="3614202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Normal harmonics vs Simulated one</a:t>
            </a:r>
            <a:r>
              <a:rPr lang="en-GB" noProof="0" dirty="0"/>
              <a:t> </a:t>
            </a:r>
          </a:p>
        </p:txBody>
      </p:sp>
      <p:sp>
        <p:nvSpPr>
          <p:cNvPr id="43" name="Text Placeholder 23">
            <a:extLst>
              <a:ext uri="{FF2B5EF4-FFF2-40B4-BE49-F238E27FC236}">
                <a16:creationId xmlns:a16="http://schemas.microsoft.com/office/drawing/2014/main" id="{F3114CDB-048B-E859-1ECE-1B7FD74CB14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9127067" y="3614202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Skew harmonics vs Simulated one</a:t>
            </a:r>
          </a:p>
        </p:txBody>
      </p:sp>
    </p:spTree>
    <p:extLst>
      <p:ext uri="{BB962C8B-B14F-4D97-AF65-F5344CB8AC3E}">
        <p14:creationId xmlns:p14="http://schemas.microsoft.com/office/powerpoint/2010/main" val="271046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ED19B683-6594-E6C0-28C0-588B79678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49" y="3804918"/>
            <a:ext cx="2881098" cy="21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GB" dirty="0"/>
              <a:t>C measurement Results: VBX(I) and VB</a:t>
            </a:r>
            <a:r>
              <a:rPr lang="en-GB" baseline="30000" dirty="0"/>
              <a:t>1</a:t>
            </a:r>
            <a:endParaRPr lang="en-GB" baseline="30000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7A4E4-7CDA-444C-8071-A5BFC0CBF99D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FEAE4DD-937A-2312-2570-DC0D6DA710B9}"/>
              </a:ext>
            </a:extLst>
          </p:cNvPr>
          <p:cNvSpPr txBox="1"/>
          <p:nvPr/>
        </p:nvSpPr>
        <p:spPr>
          <a:xfrm rot="16200000">
            <a:off x="-37246" y="2177701"/>
            <a:ext cx="92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VB</a:t>
            </a:r>
            <a:r>
              <a:rPr lang="en-US" baseline="30000" dirty="0"/>
              <a:t>3</a:t>
            </a:r>
            <a:endParaRPr lang="en-GB" baseline="30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D06C1C7-1EFD-9A56-6EF3-A871BFE196BC}"/>
              </a:ext>
            </a:extLst>
          </p:cNvPr>
          <p:cNvSpPr txBox="1"/>
          <p:nvPr/>
        </p:nvSpPr>
        <p:spPr>
          <a:xfrm rot="16200000">
            <a:off x="-57940" y="4567130"/>
            <a:ext cx="92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VBX(O)</a:t>
            </a:r>
            <a:endParaRPr lang="en-GB" baseline="30000" dirty="0"/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4F80B952-CEC0-57F7-D564-7803375A08F4}"/>
              </a:ext>
            </a:extLst>
          </p:cNvPr>
          <p:cNvSpPr txBox="1">
            <a:spLocks/>
          </p:cNvSpPr>
          <p:nvPr/>
        </p:nvSpPr>
        <p:spPr>
          <a:xfrm>
            <a:off x="827946" y="3605267"/>
            <a:ext cx="2536825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Tuned Integral B2/</a:t>
            </a:r>
            <a:r>
              <a:rPr lang="en-GB" b="1" dirty="0" err="1"/>
              <a:t>R</a:t>
            </a:r>
            <a:r>
              <a:rPr lang="en-GB" b="1" baseline="-25000" dirty="0" err="1"/>
              <a:t>ref</a:t>
            </a:r>
            <a:r>
              <a:rPr lang="en-GB" b="1" dirty="0"/>
              <a:t> @ 8.8 mm</a:t>
            </a:r>
          </a:p>
        </p:txBody>
      </p:sp>
      <p:sp>
        <p:nvSpPr>
          <p:cNvPr id="35" name="Content Placeholder 6">
            <a:extLst>
              <a:ext uri="{FF2B5EF4-FFF2-40B4-BE49-F238E27FC236}">
                <a16:creationId xmlns:a16="http://schemas.microsoft.com/office/drawing/2014/main" id="{B0CA9634-7B33-155D-5EDC-D0C71F5D3632}"/>
              </a:ext>
            </a:extLst>
          </p:cNvPr>
          <p:cNvSpPr txBox="1">
            <a:spLocks/>
          </p:cNvSpPr>
          <p:nvPr/>
        </p:nvSpPr>
        <p:spPr>
          <a:xfrm>
            <a:off x="827946" y="5994491"/>
            <a:ext cx="2540001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Tuned Integral B2/Rref @ 8.8 mm</a:t>
            </a:r>
            <a:endParaRPr lang="en-GB" dirty="0"/>
          </a:p>
        </p:txBody>
      </p:sp>
      <p:sp>
        <p:nvSpPr>
          <p:cNvPr id="38" name="Text Placeholder 19">
            <a:extLst>
              <a:ext uri="{FF2B5EF4-FFF2-40B4-BE49-F238E27FC236}">
                <a16:creationId xmlns:a16="http://schemas.microsoft.com/office/drawing/2014/main" id="{5567FE64-1299-2543-8FAE-DFF66EBA41C2}"/>
              </a:ext>
            </a:extLst>
          </p:cNvPr>
          <p:cNvSpPr txBox="1">
            <a:spLocks/>
          </p:cNvSpPr>
          <p:nvPr/>
        </p:nvSpPr>
        <p:spPr>
          <a:xfrm>
            <a:off x="3580671" y="3605267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Tuned Integral B1 @ 8.8 mm </a:t>
            </a:r>
          </a:p>
        </p:txBody>
      </p:sp>
      <p:sp>
        <p:nvSpPr>
          <p:cNvPr id="39" name="Content Placeholder 9">
            <a:extLst>
              <a:ext uri="{FF2B5EF4-FFF2-40B4-BE49-F238E27FC236}">
                <a16:creationId xmlns:a16="http://schemas.microsoft.com/office/drawing/2014/main" id="{E11DB991-3F42-6776-6D10-972E1FF5141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574318" y="5994490"/>
            <a:ext cx="2533650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Tuned Integral B1 @ 8.8 mm </a:t>
            </a:r>
          </a:p>
        </p:txBody>
      </p:sp>
      <p:sp>
        <p:nvSpPr>
          <p:cNvPr id="41" name="Content Placeholder 10">
            <a:extLst>
              <a:ext uri="{FF2B5EF4-FFF2-40B4-BE49-F238E27FC236}">
                <a16:creationId xmlns:a16="http://schemas.microsoft.com/office/drawing/2014/main" id="{D436A840-761C-9508-5E04-43076E75A7B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33510" y="5994490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Normal harmonics vs Simulated one</a:t>
            </a:r>
          </a:p>
        </p:txBody>
      </p:sp>
      <p:sp>
        <p:nvSpPr>
          <p:cNvPr id="42" name="Text Placeholder 17">
            <a:extLst>
              <a:ext uri="{FF2B5EF4-FFF2-40B4-BE49-F238E27FC236}">
                <a16:creationId xmlns:a16="http://schemas.microsoft.com/office/drawing/2014/main" id="{DF2A72CD-1ED3-90DE-6878-C62EA2736A8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080500" y="5994490"/>
            <a:ext cx="2533650" cy="332288"/>
          </a:xfrm>
        </p:spPr>
        <p:txBody>
          <a:bodyPr>
            <a:normAutofit fontScale="92500"/>
          </a:bodyPr>
          <a:lstStyle/>
          <a:p>
            <a:r>
              <a:rPr lang="en-GB" b="1" noProof="0" dirty="0"/>
              <a:t>Skew harmonics vs Simulated one</a:t>
            </a:r>
          </a:p>
        </p:txBody>
      </p:sp>
      <p:sp>
        <p:nvSpPr>
          <p:cNvPr id="43" name="Text Placeholder 22">
            <a:extLst>
              <a:ext uri="{FF2B5EF4-FFF2-40B4-BE49-F238E27FC236}">
                <a16:creationId xmlns:a16="http://schemas.microsoft.com/office/drawing/2014/main" id="{C6DC9F0B-3486-FF91-7B33-F93D01447694}"/>
              </a:ext>
            </a:extLst>
          </p:cNvPr>
          <p:cNvSpPr txBox="1">
            <a:spLocks/>
          </p:cNvSpPr>
          <p:nvPr/>
        </p:nvSpPr>
        <p:spPr>
          <a:xfrm>
            <a:off x="6340921" y="3605267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Normal harmonics vs Simulated one</a:t>
            </a:r>
            <a:r>
              <a:rPr lang="en-GB"/>
              <a:t> </a:t>
            </a:r>
            <a:endParaRPr lang="en-GB" dirty="0"/>
          </a:p>
        </p:txBody>
      </p:sp>
      <p:sp>
        <p:nvSpPr>
          <p:cNvPr id="45" name="Text Placeholder 23">
            <a:extLst>
              <a:ext uri="{FF2B5EF4-FFF2-40B4-BE49-F238E27FC236}">
                <a16:creationId xmlns:a16="http://schemas.microsoft.com/office/drawing/2014/main" id="{6A0A5A84-F36F-D693-F8D1-1656FC52AAFF}"/>
              </a:ext>
            </a:extLst>
          </p:cNvPr>
          <p:cNvSpPr txBox="1">
            <a:spLocks/>
          </p:cNvSpPr>
          <p:nvPr/>
        </p:nvSpPr>
        <p:spPr>
          <a:xfrm>
            <a:off x="9088238" y="3605267"/>
            <a:ext cx="2533650" cy="3322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Skew harmonics vs Simulated one</a:t>
            </a:r>
            <a:endParaRPr lang="en-GB" b="1" dirty="0"/>
          </a:p>
        </p:txBody>
      </p:sp>
      <p:pic>
        <p:nvPicPr>
          <p:cNvPr id="60" name="Picture 5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8BFBFE4-135B-C6BD-2EA5-89D8A07C0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2" y="1456032"/>
            <a:ext cx="2881098" cy="2160000"/>
          </a:xfrm>
          <a:prstGeom prst="rect">
            <a:avLst/>
          </a:prstGeom>
        </p:spPr>
      </p:pic>
      <p:pic>
        <p:nvPicPr>
          <p:cNvPr id="62" name="Picture 6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6AEA3C9-4FE2-67BE-FCB2-AEE6BE6D62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90" y="1485603"/>
            <a:ext cx="2881098" cy="2160000"/>
          </a:xfrm>
          <a:prstGeom prst="rect">
            <a:avLst/>
          </a:prstGeom>
        </p:spPr>
      </p:pic>
      <p:pic>
        <p:nvPicPr>
          <p:cNvPr id="64" name="Picture 63" descr="A graph of a graph of a number&#10;&#10;Description automatically generated with medium confidence">
            <a:extLst>
              <a:ext uri="{FF2B5EF4-FFF2-40B4-BE49-F238E27FC236}">
                <a16:creationId xmlns:a16="http://schemas.microsoft.com/office/drawing/2014/main" id="{975FA5F8-3252-C90B-6892-F5E69BF109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684" y="1458220"/>
            <a:ext cx="2881098" cy="2160000"/>
          </a:xfrm>
          <a:prstGeom prst="rect">
            <a:avLst/>
          </a:prstGeom>
        </p:spPr>
      </p:pic>
      <p:pic>
        <p:nvPicPr>
          <p:cNvPr id="66" name="Picture 65" descr="A graph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2EDB4795-949A-4AB0-8C37-430238136D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382" y="1430481"/>
            <a:ext cx="2881098" cy="2160000"/>
          </a:xfrm>
          <a:prstGeom prst="rect">
            <a:avLst/>
          </a:prstGeom>
        </p:spPr>
      </p:pic>
      <p:pic>
        <p:nvPicPr>
          <p:cNvPr id="70" name="Picture 6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21A8241-6BB8-A77B-7602-4BF9CBB667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67" y="3804918"/>
            <a:ext cx="2881098" cy="2160000"/>
          </a:xfrm>
          <a:prstGeom prst="rect">
            <a:avLst/>
          </a:prstGeom>
        </p:spPr>
      </p:pic>
      <p:pic>
        <p:nvPicPr>
          <p:cNvPr id="72" name="Picture 7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C86BB90-72BD-0846-39A4-9A5C0846B3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684" y="3813933"/>
            <a:ext cx="2881098" cy="2160000"/>
          </a:xfrm>
          <a:prstGeom prst="rect">
            <a:avLst/>
          </a:prstGeom>
        </p:spPr>
      </p:pic>
      <p:pic>
        <p:nvPicPr>
          <p:cNvPr id="74" name="Picture 73" descr="A graph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34F8B313-9BD0-4C83-B5A1-59FF5DE05C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382" y="3824212"/>
            <a:ext cx="2881098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21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numbers and points&#10;&#10;Description automatically generated with medium confidence">
            <a:extLst>
              <a:ext uri="{FF2B5EF4-FFF2-40B4-BE49-F238E27FC236}">
                <a16:creationId xmlns:a16="http://schemas.microsoft.com/office/drawing/2014/main" id="{6B857F1C-3818-1925-308A-FCE0FC14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833" y="1300280"/>
            <a:ext cx="2881098" cy="2160000"/>
          </a:xfrm>
          <a:prstGeom prst="rect">
            <a:avLst/>
          </a:prstGeom>
        </p:spPr>
      </p:pic>
      <p:pic>
        <p:nvPicPr>
          <p:cNvPr id="34" name="Picture 33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572B1BB6-D5CE-A591-1B37-11A5F4238F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559" y="1300280"/>
            <a:ext cx="2881098" cy="2160000"/>
          </a:xfrm>
          <a:prstGeom prst="rect">
            <a:avLst/>
          </a:prstGeom>
        </p:spPr>
      </p:pic>
      <p:pic>
        <p:nvPicPr>
          <p:cNvPr id="36" name="Picture 35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DD226853-B9E5-056C-79E3-B7906CF017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84" y="1300280"/>
            <a:ext cx="2881098" cy="2160000"/>
          </a:xfrm>
          <a:prstGeom prst="rect">
            <a:avLst/>
          </a:prstGeom>
        </p:spPr>
      </p:pic>
      <p:pic>
        <p:nvPicPr>
          <p:cNvPr id="38" name="Picture 37" descr="A graph of different sizes and numbers&#10;&#10;Description automatically generated with medium confidence">
            <a:extLst>
              <a:ext uri="{FF2B5EF4-FFF2-40B4-BE49-F238E27FC236}">
                <a16:creationId xmlns:a16="http://schemas.microsoft.com/office/drawing/2014/main" id="{2E221760-4A51-9A67-2E05-1B3AF05B1F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84" y="3727511"/>
            <a:ext cx="2881098" cy="2160000"/>
          </a:xfrm>
          <a:prstGeom prst="rect">
            <a:avLst/>
          </a:prstGeom>
        </p:spPr>
      </p:pic>
      <p:pic>
        <p:nvPicPr>
          <p:cNvPr id="40" name="Picture 39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3BC9E0EE-39FE-0A48-4793-6A13D84C81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84" y="3727511"/>
            <a:ext cx="2881098" cy="2160000"/>
          </a:xfrm>
          <a:prstGeom prst="rect">
            <a:avLst/>
          </a:prstGeom>
        </p:spPr>
      </p:pic>
      <p:pic>
        <p:nvPicPr>
          <p:cNvPr id="42" name="Picture 41" descr="A graph of numbers and a series index&#10;&#10;Description automatically generated with medium confidence">
            <a:extLst>
              <a:ext uri="{FF2B5EF4-FFF2-40B4-BE49-F238E27FC236}">
                <a16:creationId xmlns:a16="http://schemas.microsoft.com/office/drawing/2014/main" id="{240A9747-113D-C7CA-D06D-C95AD283EC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84" y="3727511"/>
            <a:ext cx="2881098" cy="21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7707"/>
            <a:ext cx="12192000" cy="1325563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GB" dirty="0"/>
              <a:t>C measurement Results: MV_W Correction</a:t>
            </a:r>
            <a:r>
              <a:rPr lang="en-GB" sz="3200" dirty="0"/>
              <a:t>(d=6.36mm)</a:t>
            </a:r>
            <a:endParaRPr lang="en-GB" sz="3200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A1CD0-F8C6-40DB-81C8-C2D566731A58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95325" y="5831976"/>
            <a:ext cx="3457575" cy="332288"/>
          </a:xfrm>
        </p:spPr>
        <p:txBody>
          <a:bodyPr>
            <a:noAutofit/>
          </a:bodyPr>
          <a:lstStyle/>
          <a:p>
            <a:r>
              <a:rPr lang="en-GB" b="1" noProof="0" dirty="0"/>
              <a:t>VBX(I) dipole error</a:t>
            </a:r>
          </a:p>
          <a:p>
            <a:r>
              <a:rPr lang="en-GB" b="1" noProof="0" dirty="0"/>
              <a:t>Axis error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66D2DC3-E25F-668B-C3FE-D7F1E97EB7A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67212" y="5831976"/>
            <a:ext cx="3457575" cy="332288"/>
          </a:xfrm>
        </p:spPr>
        <p:txBody>
          <a:bodyPr>
            <a:noAutofit/>
          </a:bodyPr>
          <a:lstStyle/>
          <a:p>
            <a:r>
              <a:rPr lang="en-GB" b="1" noProof="0" dirty="0"/>
              <a:t>VB1, VB2, VB3, VB4 dipole error</a:t>
            </a:r>
          </a:p>
          <a:p>
            <a:r>
              <a:rPr lang="en-GB" b="1" noProof="0" dirty="0"/>
              <a:t>Axis error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194B5F7-215A-216E-66A8-7E5EEA6801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040688" y="5831976"/>
            <a:ext cx="3457575" cy="332288"/>
          </a:xfrm>
        </p:spPr>
        <p:txBody>
          <a:bodyPr>
            <a:noAutofit/>
          </a:bodyPr>
          <a:lstStyle/>
          <a:p>
            <a:r>
              <a:rPr lang="en-GB" b="1" noProof="0" dirty="0"/>
              <a:t>VBX(O) dipole error</a:t>
            </a:r>
          </a:p>
          <a:p>
            <a:r>
              <a:rPr lang="en-GB" b="1" noProof="0" dirty="0"/>
              <a:t>Axis error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87F9522-ACB6-7646-0D55-78DF3C75C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95325" y="3442752"/>
            <a:ext cx="3457575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VBX(I) gradient error MV_W measurements</a:t>
            </a:r>
          </a:p>
          <a:p>
            <a:pPr marL="0" indent="0">
              <a:buNone/>
            </a:pPr>
            <a:endParaRPr lang="en-GB" b="1" noProof="0" dirty="0"/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ADBFC10-2714-ADFA-B87B-CBE72B05E2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7213" y="3442752"/>
            <a:ext cx="2400915" cy="421744"/>
          </a:xfrm>
        </p:spPr>
        <p:txBody>
          <a:bodyPr>
            <a:noAutofit/>
          </a:bodyPr>
          <a:lstStyle/>
          <a:p>
            <a:r>
              <a:rPr lang="en-GB" b="1" noProof="0" dirty="0"/>
              <a:t>VB1, VB2, VB3, VB4 gradient </a:t>
            </a:r>
          </a:p>
          <a:p>
            <a:pPr marL="0" indent="0">
              <a:buNone/>
            </a:pPr>
            <a:r>
              <a:rPr lang="en-GB" b="1" noProof="0" dirty="0"/>
              <a:t>       error MV_W measurements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6666B81-CFC5-536C-3959-65D33BD1709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316788" y="3442752"/>
            <a:ext cx="3457575" cy="332288"/>
          </a:xfrm>
        </p:spPr>
        <p:txBody>
          <a:bodyPr>
            <a:noAutofit/>
          </a:bodyPr>
          <a:lstStyle/>
          <a:p>
            <a:r>
              <a:rPr lang="en-GB" b="1" noProof="0" dirty="0"/>
              <a:t>VBX(O) gradient error MV_W measurements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17371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684088" cy="46446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Series Measurements Results: Moving Wire-&gt; BN, VB, and VBX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43413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r>
              <a:rPr lang="en-GB" noProof="0" dirty="0"/>
              <a:t>Moving Wire </a:t>
            </a:r>
            <a:r>
              <a:rPr lang="en-GB" sz="3200" noProof="0" dirty="0"/>
              <a:t>(d=6.36mm) </a:t>
            </a:r>
            <a:r>
              <a:rPr lang="en-GB" noProof="0" dirty="0"/>
              <a:t>Measurement Results: BN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D128-CB6B-4B99-A235-D1DDA887B38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0312"/>
            <a:ext cx="2743200" cy="365125"/>
          </a:xfrm>
        </p:spPr>
        <p:txBody>
          <a:bodyPr/>
          <a:lstStyle/>
          <a:p>
            <a:fld id="{442AD375-037F-43D0-B059-5172DA06796A}" type="slidenum">
              <a:rPr lang="de-CH" smtClean="0"/>
              <a:pPr/>
              <a:t>19</a:t>
            </a:fld>
            <a:endParaRPr lang="de-CH" dirty="0"/>
          </a:p>
        </p:txBody>
      </p:sp>
      <p:pic>
        <p:nvPicPr>
          <p:cNvPr id="13" name="Picture Placeholder 12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7DA3BD62-FF68-4C9A-7540-7A5B1E1ADB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9" r="6619"/>
          <a:stretch>
            <a:fillRect/>
          </a:stretch>
        </p:blipFill>
        <p:spPr>
          <a:xfrm>
            <a:off x="0" y="1373189"/>
            <a:ext cx="3749524" cy="3240000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898" y="4824999"/>
            <a:ext cx="3455987" cy="976254"/>
          </a:xfrm>
        </p:spPr>
        <p:txBody>
          <a:bodyPr/>
          <a:lstStyle/>
          <a:p>
            <a:r>
              <a:rPr lang="en-GB" b="1" noProof="0" dirty="0"/>
              <a:t>BN</a:t>
            </a:r>
            <a:r>
              <a:rPr lang="en-GB" b="1" baseline="30000" noProof="0" dirty="0"/>
              <a:t>1</a:t>
            </a:r>
          </a:p>
          <a:p>
            <a:pPr lvl="2"/>
            <a:r>
              <a:rPr lang="en-GB" noProof="0" dirty="0"/>
              <a:t>Tunning process</a:t>
            </a:r>
          </a:p>
          <a:p>
            <a:pPr lvl="2"/>
            <a:r>
              <a:rPr lang="en-GB" dirty="0"/>
              <a:t>Residual mismatch </a:t>
            </a:r>
            <a:endParaRPr lang="en-GB" noProof="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66D2DC3-E25F-668B-C3FE-D7F1E97EB7A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636610" y="4824999"/>
            <a:ext cx="3455987" cy="976254"/>
          </a:xfrm>
        </p:spPr>
        <p:txBody>
          <a:bodyPr/>
          <a:lstStyle/>
          <a:p>
            <a:r>
              <a:rPr lang="en-GB" b="1" noProof="0" dirty="0"/>
              <a:t>BN</a:t>
            </a:r>
            <a:r>
              <a:rPr lang="en-GB" b="1" baseline="30000" noProof="0" dirty="0"/>
              <a:t>2</a:t>
            </a:r>
          </a:p>
          <a:p>
            <a:pPr lvl="2"/>
            <a:r>
              <a:rPr lang="en-GB" noProof="0" dirty="0"/>
              <a:t>Tunning process</a:t>
            </a:r>
          </a:p>
          <a:p>
            <a:pPr lvl="2"/>
            <a:r>
              <a:rPr lang="en-GB" dirty="0"/>
              <a:t>Residual mismatch </a:t>
            </a:r>
            <a:endParaRPr lang="en-GB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194B5F7-215A-216E-66A8-7E5EEA680173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813322" y="4824999"/>
            <a:ext cx="3455987" cy="976254"/>
          </a:xfrm>
        </p:spPr>
        <p:txBody>
          <a:bodyPr/>
          <a:lstStyle/>
          <a:p>
            <a:r>
              <a:rPr lang="en-GB" b="1" noProof="0" dirty="0"/>
              <a:t>BN</a:t>
            </a:r>
            <a:r>
              <a:rPr lang="en-GB" b="1" baseline="30000" noProof="0" dirty="0"/>
              <a:t>3</a:t>
            </a:r>
          </a:p>
          <a:p>
            <a:pPr lvl="2"/>
            <a:r>
              <a:rPr lang="en-GB" noProof="0" dirty="0"/>
              <a:t>Tunning process</a:t>
            </a:r>
          </a:p>
          <a:p>
            <a:pPr lvl="2"/>
            <a:r>
              <a:rPr lang="en-GB" dirty="0"/>
              <a:t>Residual mismatch </a:t>
            </a:r>
            <a:endParaRPr lang="en-GB" noProof="0" dirty="0"/>
          </a:p>
        </p:txBody>
      </p:sp>
      <p:pic>
        <p:nvPicPr>
          <p:cNvPr id="15" name="Picture 14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B295AC8B-CDC6-8946-0B46-4B41C8F5B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658" y="1373189"/>
            <a:ext cx="4321647" cy="3240000"/>
          </a:xfrm>
          <a:prstGeom prst="rect">
            <a:avLst/>
          </a:prstGeom>
        </p:spPr>
      </p:pic>
      <p:pic>
        <p:nvPicPr>
          <p:cNvPr id="17" name="Picture 16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E3AD3ED0-7E7B-2E4A-C7E2-4EAEF76F00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440" y="1373189"/>
            <a:ext cx="432164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079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GB" noProof="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The Triplet’s Magnets (The LGB)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Series Measurements Results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9510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graph of different colored triangles&#10;&#10;Description automatically generated">
            <a:extLst>
              <a:ext uri="{FF2B5EF4-FFF2-40B4-BE49-F238E27FC236}">
                <a16:creationId xmlns:a16="http://schemas.microsoft.com/office/drawing/2014/main" id="{1AE59A71-9B2F-F56D-2158-F6B757A93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2" y="3935811"/>
            <a:ext cx="3121190" cy="23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298305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Moving Wire Measurement Results: VBX(I) and VB1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A1CD0-F8C6-40DB-81C8-C2D566731A58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-6744" y="6261640"/>
            <a:ext cx="3457575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Correction from RC measurements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66D2DC3-E25F-668B-C3FE-D7F1E97EB7A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noProof="0" dirty="0" err="1"/>
              <a:t>bbbb</a:t>
            </a:r>
            <a:endParaRPr lang="en-GB" b="1" noProof="0" dirty="0"/>
          </a:p>
          <a:p>
            <a:r>
              <a:rPr lang="en-GB" noProof="0" dirty="0"/>
              <a:t>Text (Level 2)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87F9522-ACB6-7646-0D55-78DF3C75C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-6744" y="3619096"/>
            <a:ext cx="4364431" cy="332288"/>
          </a:xfrm>
        </p:spPr>
        <p:txBody>
          <a:bodyPr>
            <a:noAutofit/>
          </a:bodyPr>
          <a:lstStyle/>
          <a:p>
            <a:r>
              <a:rPr lang="en-GB" b="1" dirty="0"/>
              <a:t>Dipole on axis</a:t>
            </a:r>
          </a:p>
          <a:p>
            <a:r>
              <a:rPr lang="en-GB" noProof="0" dirty="0"/>
              <a:t>d=6.36 mm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6666B81-CFC5-536C-3959-65D33BD1709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253412" y="4451538"/>
            <a:ext cx="3457575" cy="1097622"/>
          </a:xfrm>
        </p:spPr>
        <p:txBody>
          <a:bodyPr>
            <a:normAutofit/>
          </a:bodyPr>
          <a:lstStyle/>
          <a:p>
            <a:r>
              <a:rPr lang="en-GB" b="1" noProof="0" dirty="0"/>
              <a:t>Initial wire offset </a:t>
            </a:r>
            <a:r>
              <a:rPr lang="en-GB" b="1" noProof="0" dirty="0" err="1"/>
              <a:t>w.r.t.</a:t>
            </a:r>
            <a:r>
              <a:rPr lang="en-GB" b="1" noProof="0" dirty="0"/>
              <a:t> magnetic axis from RC axis transfer </a:t>
            </a:r>
          </a:p>
          <a:p>
            <a:r>
              <a:rPr lang="en-GB" noProof="0" dirty="0"/>
              <a:t>RC uncertainty below 100 µm</a:t>
            </a:r>
          </a:p>
          <a:p>
            <a:r>
              <a:rPr lang="en-GB" dirty="0"/>
              <a:t>Machine requirements 30 µm</a:t>
            </a:r>
            <a:endParaRPr lang="en-GB" noProof="0" dirty="0"/>
          </a:p>
          <a:p>
            <a:endParaRPr lang="en-GB" noProof="0" dirty="0"/>
          </a:p>
        </p:txBody>
      </p:sp>
      <p:pic>
        <p:nvPicPr>
          <p:cNvPr id="13" name="Picture 12" descr="A graph of a number of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39BE88EB-6B1B-7CB3-FEB1-14E4DAA79C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9" y="1308840"/>
            <a:ext cx="3121190" cy="2340000"/>
          </a:xfrm>
          <a:prstGeom prst="rect">
            <a:avLst/>
          </a:prstGeom>
        </p:spPr>
      </p:pic>
      <p:pic>
        <p:nvPicPr>
          <p:cNvPr id="15" name="Picture 14" descr="A graph of multiple lines&#10;&#10;Description automatically generated with medium confidence">
            <a:extLst>
              <a:ext uri="{FF2B5EF4-FFF2-40B4-BE49-F238E27FC236}">
                <a16:creationId xmlns:a16="http://schemas.microsoft.com/office/drawing/2014/main" id="{01A81B73-0124-322C-6458-C613C959DA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39924"/>
            <a:ext cx="3121190" cy="2340000"/>
          </a:xfrm>
          <a:prstGeom prst="rect">
            <a:avLst/>
          </a:prstGeom>
        </p:spPr>
      </p:pic>
      <p:pic>
        <p:nvPicPr>
          <p:cNvPr id="22" name="Picture 21" descr="A graph of multiple lines&#10;&#10;Description automatically generated with medium confidence">
            <a:extLst>
              <a:ext uri="{FF2B5EF4-FFF2-40B4-BE49-F238E27FC236}">
                <a16:creationId xmlns:a16="http://schemas.microsoft.com/office/drawing/2014/main" id="{CA23B5F2-5ED0-42C9-E74E-E64562D6B6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951384"/>
            <a:ext cx="3121190" cy="2340000"/>
          </a:xfrm>
          <a:prstGeom prst="rect">
            <a:avLst/>
          </a:prstGeom>
        </p:spPr>
      </p:pic>
      <p:pic>
        <p:nvPicPr>
          <p:cNvPr id="32" name="Picture 31" descr="A graph of different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9E690C4D-85A5-35D1-C784-98E155984F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787" y="1236659"/>
            <a:ext cx="3985519" cy="2988000"/>
          </a:xfrm>
          <a:prstGeom prst="rect">
            <a:avLst/>
          </a:prstGeom>
        </p:spPr>
      </p:pic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8F3280FC-C63F-3AE1-4727-64D490C7C334}"/>
              </a:ext>
            </a:extLst>
          </p:cNvPr>
          <p:cNvSpPr txBox="1">
            <a:spLocks/>
          </p:cNvSpPr>
          <p:nvPr/>
        </p:nvSpPr>
        <p:spPr>
          <a:xfrm>
            <a:off x="4038600" y="3619096"/>
            <a:ext cx="4364431" cy="33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Gradient from Horizontal and vertical measurements</a:t>
            </a:r>
          </a:p>
          <a:p>
            <a:r>
              <a:rPr lang="en-GB" dirty="0"/>
              <a:t>On axis -&gt; d=6.36 mm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700B07B3-C050-5344-7196-BAD19814DDEB}"/>
              </a:ext>
            </a:extLst>
          </p:cNvPr>
          <p:cNvSpPr txBox="1">
            <a:spLocks/>
          </p:cNvSpPr>
          <p:nvPr/>
        </p:nvSpPr>
        <p:spPr>
          <a:xfrm>
            <a:off x="4038600" y="6260238"/>
            <a:ext cx="3457575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Correction from RC measurements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20763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298305"/>
          </a:xfrm>
        </p:spPr>
        <p:txBody>
          <a:bodyPr>
            <a:normAutofit/>
          </a:bodyPr>
          <a:lstStyle/>
          <a:p>
            <a:r>
              <a:rPr lang="en-GB" noProof="0" dirty="0"/>
              <a:t>Moving Wire Measurement Results: VB2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A1CD0-F8C6-40DB-81C8-C2D566731A58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noProof="0" dirty="0" err="1"/>
              <a:t>bbbb</a:t>
            </a:r>
            <a:endParaRPr lang="en-GB" b="1" noProof="0" dirty="0"/>
          </a:p>
          <a:p>
            <a:r>
              <a:rPr lang="en-GB" noProof="0" dirty="0"/>
              <a:t>Text (Level 2)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66D2DC3-E25F-668B-C3FE-D7F1E97EB7A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noProof="0" dirty="0" err="1"/>
              <a:t>bbbb</a:t>
            </a:r>
            <a:endParaRPr lang="en-GB" b="1" noProof="0" dirty="0"/>
          </a:p>
          <a:p>
            <a:r>
              <a:rPr lang="en-GB" noProof="0" dirty="0"/>
              <a:t>Text (Level 2)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287F9522-ACB6-7646-0D55-78DF3C75C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noProof="0" dirty="0" err="1"/>
              <a:t>bbbb</a:t>
            </a:r>
            <a:endParaRPr lang="en-GB" b="1" noProof="0" dirty="0"/>
          </a:p>
          <a:p>
            <a:r>
              <a:rPr lang="en-GB" noProof="0" dirty="0"/>
              <a:t>Text (Level 2)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ADBFC10-2714-ADFA-B87B-CBE72B05E2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noProof="0" dirty="0" err="1"/>
              <a:t>bbbb</a:t>
            </a:r>
            <a:endParaRPr lang="en-GB" b="1" noProof="0" dirty="0"/>
          </a:p>
          <a:p>
            <a:r>
              <a:rPr lang="en-GB" noProof="0" dirty="0"/>
              <a:t>Text (Level 2)</a:t>
            </a:r>
          </a:p>
        </p:txBody>
      </p:sp>
      <p:pic>
        <p:nvPicPr>
          <p:cNvPr id="8" name="Picture 7" descr="A graph with numbers and dots&#10;&#10;Description automatically generated">
            <a:extLst>
              <a:ext uri="{FF2B5EF4-FFF2-40B4-BE49-F238E27FC236}">
                <a16:creationId xmlns:a16="http://schemas.microsoft.com/office/drawing/2014/main" id="{E766DD12-987B-E10D-D77A-CC7A465F7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28427"/>
            <a:ext cx="3121190" cy="2340000"/>
          </a:xfrm>
          <a:prstGeom prst="rect">
            <a:avLst/>
          </a:prstGeom>
        </p:spPr>
      </p:pic>
      <p:pic>
        <p:nvPicPr>
          <p:cNvPr id="11" name="Picture 10" descr="A graph of different colored triangles&#10;&#10;Description automatically generated">
            <a:extLst>
              <a:ext uri="{FF2B5EF4-FFF2-40B4-BE49-F238E27FC236}">
                <a16:creationId xmlns:a16="http://schemas.microsoft.com/office/drawing/2014/main" id="{42CCFB9A-29D4-4B92-9FD1-149434182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928277"/>
            <a:ext cx="3121190" cy="2340000"/>
          </a:xfrm>
          <a:prstGeom prst="rect">
            <a:avLst/>
          </a:prstGeom>
        </p:spPr>
      </p:pic>
      <p:pic>
        <p:nvPicPr>
          <p:cNvPr id="14" name="Picture 13" descr="A graph of different colored triangles&#10;&#10;Description automatically generated">
            <a:extLst>
              <a:ext uri="{FF2B5EF4-FFF2-40B4-BE49-F238E27FC236}">
                <a16:creationId xmlns:a16="http://schemas.microsoft.com/office/drawing/2014/main" id="{72F4A993-551D-58DB-6E45-F0C7FDEE91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280" y="1328427"/>
            <a:ext cx="3121190" cy="2340000"/>
          </a:xfrm>
          <a:prstGeom prst="rect">
            <a:avLst/>
          </a:prstGeom>
        </p:spPr>
      </p:pic>
      <p:pic>
        <p:nvPicPr>
          <p:cNvPr id="21" name="Picture 20" descr="A graph of multiple dots&#10;&#10;Description automatically generated with medium confidence">
            <a:extLst>
              <a:ext uri="{FF2B5EF4-FFF2-40B4-BE49-F238E27FC236}">
                <a16:creationId xmlns:a16="http://schemas.microsoft.com/office/drawing/2014/main" id="{9AC8832D-6157-2296-2F96-753F836F51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755" y="3972303"/>
            <a:ext cx="3121190" cy="2340000"/>
          </a:xfrm>
          <a:prstGeom prst="rect">
            <a:avLst/>
          </a:prstGeom>
        </p:spPr>
      </p:pic>
      <p:pic>
        <p:nvPicPr>
          <p:cNvPr id="24" name="Picture 23" descr="A graph of different numbers and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BDA64ABC-278B-F786-5092-88505838C4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126" y="1225054"/>
            <a:ext cx="3985519" cy="2988000"/>
          </a:xfrm>
          <a:prstGeom prst="rect">
            <a:avLst/>
          </a:prstGeom>
        </p:spPr>
      </p:pic>
      <p:sp>
        <p:nvSpPr>
          <p:cNvPr id="15" name="Text Placeholder 19">
            <a:extLst>
              <a:ext uri="{FF2B5EF4-FFF2-40B4-BE49-F238E27FC236}">
                <a16:creationId xmlns:a16="http://schemas.microsoft.com/office/drawing/2014/main" id="{F768411C-AA84-E2BC-44B8-A075D870CE4D}"/>
              </a:ext>
            </a:extLst>
          </p:cNvPr>
          <p:cNvSpPr txBox="1">
            <a:spLocks/>
          </p:cNvSpPr>
          <p:nvPr/>
        </p:nvSpPr>
        <p:spPr>
          <a:xfrm>
            <a:off x="8253412" y="4451538"/>
            <a:ext cx="3457575" cy="109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Initial wire offset </a:t>
            </a:r>
            <a:r>
              <a:rPr lang="en-GB" b="1" dirty="0" err="1"/>
              <a:t>w.r.t.</a:t>
            </a:r>
            <a:r>
              <a:rPr lang="en-GB" b="1" dirty="0"/>
              <a:t> magnetic axis from RC axis transfer </a:t>
            </a:r>
          </a:p>
          <a:p>
            <a:r>
              <a:rPr lang="en-GB" dirty="0"/>
              <a:t>RC uncertainty below 100 µm</a:t>
            </a:r>
          </a:p>
          <a:p>
            <a:r>
              <a:rPr lang="en-GB" dirty="0"/>
              <a:t>Machine requirements 30 µm</a:t>
            </a:r>
          </a:p>
          <a:p>
            <a:endParaRPr lang="en-GB" dirty="0"/>
          </a:p>
        </p:txBody>
      </p:sp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7C1787E6-B835-F061-D4BD-E92DA7BE8139}"/>
              </a:ext>
            </a:extLst>
          </p:cNvPr>
          <p:cNvSpPr txBox="1">
            <a:spLocks/>
          </p:cNvSpPr>
          <p:nvPr/>
        </p:nvSpPr>
        <p:spPr>
          <a:xfrm>
            <a:off x="-6744" y="6261640"/>
            <a:ext cx="3457575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Correction from RC measurements</a:t>
            </a:r>
            <a:endParaRPr lang="en-GB" b="1" dirty="0"/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5E11E3D2-2CF9-8B0F-412D-CFA68E1FB237}"/>
              </a:ext>
            </a:extLst>
          </p:cNvPr>
          <p:cNvSpPr txBox="1">
            <a:spLocks/>
          </p:cNvSpPr>
          <p:nvPr/>
        </p:nvSpPr>
        <p:spPr>
          <a:xfrm>
            <a:off x="-6744" y="3619096"/>
            <a:ext cx="4364431" cy="33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Dipole on axis</a:t>
            </a:r>
          </a:p>
          <a:p>
            <a:r>
              <a:rPr lang="en-GB"/>
              <a:t>d=6.36 mm</a:t>
            </a:r>
            <a:endParaRPr lang="en-GB" dirty="0"/>
          </a:p>
        </p:txBody>
      </p:sp>
      <p:sp>
        <p:nvSpPr>
          <p:cNvPr id="25" name="Text Placeholder 17">
            <a:extLst>
              <a:ext uri="{FF2B5EF4-FFF2-40B4-BE49-F238E27FC236}">
                <a16:creationId xmlns:a16="http://schemas.microsoft.com/office/drawing/2014/main" id="{B775512F-64D3-ED5B-EDC6-1639651A8DB2}"/>
              </a:ext>
            </a:extLst>
          </p:cNvPr>
          <p:cNvSpPr txBox="1">
            <a:spLocks/>
          </p:cNvSpPr>
          <p:nvPr/>
        </p:nvSpPr>
        <p:spPr>
          <a:xfrm>
            <a:off x="4038600" y="3619096"/>
            <a:ext cx="4364431" cy="33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Gradient from Horizontal and vertical measurements</a:t>
            </a:r>
          </a:p>
          <a:p>
            <a:r>
              <a:rPr lang="en-GB" dirty="0"/>
              <a:t>On axis -&gt; d=6.36 mm</a:t>
            </a:r>
          </a:p>
        </p:txBody>
      </p:sp>
      <p:sp>
        <p:nvSpPr>
          <p:cNvPr id="26" name="Content Placeholder 6">
            <a:extLst>
              <a:ext uri="{FF2B5EF4-FFF2-40B4-BE49-F238E27FC236}">
                <a16:creationId xmlns:a16="http://schemas.microsoft.com/office/drawing/2014/main" id="{EEB02DF2-7E2E-9957-CB53-FC48BFA1EAD7}"/>
              </a:ext>
            </a:extLst>
          </p:cNvPr>
          <p:cNvSpPr txBox="1">
            <a:spLocks/>
          </p:cNvSpPr>
          <p:nvPr/>
        </p:nvSpPr>
        <p:spPr>
          <a:xfrm>
            <a:off x="4038600" y="6260238"/>
            <a:ext cx="3457575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Correction from RC measurements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519301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multiple triangles&#10;&#10;Description automatically generated with medium confidence">
            <a:extLst>
              <a:ext uri="{FF2B5EF4-FFF2-40B4-BE49-F238E27FC236}">
                <a16:creationId xmlns:a16="http://schemas.microsoft.com/office/drawing/2014/main" id="{9A5E4409-B4EF-2B1D-2289-716F91231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31" y="3903954"/>
            <a:ext cx="3121190" cy="2340000"/>
          </a:xfrm>
          <a:prstGeom prst="rect">
            <a:avLst/>
          </a:prstGeom>
        </p:spPr>
      </p:pic>
      <p:pic>
        <p:nvPicPr>
          <p:cNvPr id="8" name="Picture 7" descr="A graph of multiple lines&#10;&#10;Description automatically generated with medium confidence">
            <a:extLst>
              <a:ext uri="{FF2B5EF4-FFF2-40B4-BE49-F238E27FC236}">
                <a16:creationId xmlns:a16="http://schemas.microsoft.com/office/drawing/2014/main" id="{D36C1D9F-6B13-DD5F-4373-47D3E069C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31" y="1205048"/>
            <a:ext cx="3121190" cy="23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298305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Moving Wire Measurement Results: VB and VBX(O)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A1CD0-F8C6-40DB-81C8-C2D566731A58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ADBFC10-2714-ADFA-B87B-CBE72B05E2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noProof="0" dirty="0" err="1"/>
              <a:t>bbbb</a:t>
            </a:r>
            <a:endParaRPr lang="en-GB" b="1" noProof="0" dirty="0"/>
          </a:p>
          <a:p>
            <a:r>
              <a:rPr lang="en-GB" noProof="0" dirty="0"/>
              <a:t>Text (Level 2)</a:t>
            </a:r>
          </a:p>
        </p:txBody>
      </p:sp>
      <p:pic>
        <p:nvPicPr>
          <p:cNvPr id="14" name="Picture 13" descr="A graph of multiple numbers&#10;&#10;Description automatically generated with medium confidence">
            <a:extLst>
              <a:ext uri="{FF2B5EF4-FFF2-40B4-BE49-F238E27FC236}">
                <a16:creationId xmlns:a16="http://schemas.microsoft.com/office/drawing/2014/main" id="{EF1FD929-E284-C387-ACB8-AA139CF030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268" y="1205048"/>
            <a:ext cx="3121190" cy="2340000"/>
          </a:xfrm>
          <a:prstGeom prst="rect">
            <a:avLst/>
          </a:prstGeom>
        </p:spPr>
      </p:pic>
      <p:pic>
        <p:nvPicPr>
          <p:cNvPr id="21" name="Picture 20" descr="A graph of multiple lines&#10;&#10;Description automatically generated with medium confidence">
            <a:extLst>
              <a:ext uri="{FF2B5EF4-FFF2-40B4-BE49-F238E27FC236}">
                <a16:creationId xmlns:a16="http://schemas.microsoft.com/office/drawing/2014/main" id="{769819B9-0CE5-50C3-6FF2-009C8D6B7A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268" y="3903954"/>
            <a:ext cx="3121190" cy="2340000"/>
          </a:xfrm>
          <a:prstGeom prst="rect">
            <a:avLst/>
          </a:prstGeom>
        </p:spPr>
      </p:pic>
      <p:pic>
        <p:nvPicPr>
          <p:cNvPr id="24" name="Picture 23" descr="A graph of different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5E699BE1-BC88-F7D5-345F-076FB562F3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787" y="1205048"/>
            <a:ext cx="3985519" cy="2988000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8998A5D6-B3EE-DA32-FA18-740B2DAFA2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-6744" y="6261640"/>
            <a:ext cx="3457575" cy="332288"/>
          </a:xfrm>
        </p:spPr>
        <p:txBody>
          <a:bodyPr>
            <a:normAutofit/>
          </a:bodyPr>
          <a:lstStyle/>
          <a:p>
            <a:r>
              <a:rPr lang="en-GB" b="1" noProof="0" dirty="0"/>
              <a:t>Correction from RC measurements</a:t>
            </a:r>
          </a:p>
        </p:txBody>
      </p:sp>
      <p:sp>
        <p:nvSpPr>
          <p:cNvPr id="22" name="Text Placeholder 17">
            <a:extLst>
              <a:ext uri="{FF2B5EF4-FFF2-40B4-BE49-F238E27FC236}">
                <a16:creationId xmlns:a16="http://schemas.microsoft.com/office/drawing/2014/main" id="{05E12815-E87E-4FF1-8885-907F660CEB4B}"/>
              </a:ext>
            </a:extLst>
          </p:cNvPr>
          <p:cNvSpPr txBox="1">
            <a:spLocks/>
          </p:cNvSpPr>
          <p:nvPr/>
        </p:nvSpPr>
        <p:spPr>
          <a:xfrm>
            <a:off x="-6744" y="3619096"/>
            <a:ext cx="4364431" cy="33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Dipole on axis</a:t>
            </a:r>
          </a:p>
          <a:p>
            <a:r>
              <a:rPr lang="en-GB"/>
              <a:t>d=6.36 mm</a:t>
            </a:r>
            <a:endParaRPr lang="en-GB" dirty="0"/>
          </a:p>
        </p:txBody>
      </p:sp>
      <p:sp>
        <p:nvSpPr>
          <p:cNvPr id="23" name="Text Placeholder 17">
            <a:extLst>
              <a:ext uri="{FF2B5EF4-FFF2-40B4-BE49-F238E27FC236}">
                <a16:creationId xmlns:a16="http://schemas.microsoft.com/office/drawing/2014/main" id="{E1540E8B-8D66-2AB2-1B56-DD439AA5D154}"/>
              </a:ext>
            </a:extLst>
          </p:cNvPr>
          <p:cNvSpPr txBox="1">
            <a:spLocks/>
          </p:cNvSpPr>
          <p:nvPr/>
        </p:nvSpPr>
        <p:spPr>
          <a:xfrm>
            <a:off x="4038600" y="3619096"/>
            <a:ext cx="4364431" cy="33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Gradient from Horizontal and vertical measurements</a:t>
            </a:r>
          </a:p>
          <a:p>
            <a:r>
              <a:rPr lang="en-GB" dirty="0"/>
              <a:t>On axis -&gt; d=6.36 mm</a:t>
            </a:r>
          </a:p>
        </p:txBody>
      </p:sp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C34610C9-7C5A-F073-1A92-71B0CD476B13}"/>
              </a:ext>
            </a:extLst>
          </p:cNvPr>
          <p:cNvSpPr txBox="1">
            <a:spLocks/>
          </p:cNvSpPr>
          <p:nvPr/>
        </p:nvSpPr>
        <p:spPr>
          <a:xfrm>
            <a:off x="4038600" y="6260238"/>
            <a:ext cx="3457575" cy="33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/>
              <a:t>Correction from RC measurements</a:t>
            </a:r>
            <a:endParaRPr lang="en-GB" b="1" dirty="0"/>
          </a:p>
        </p:txBody>
      </p:sp>
      <p:sp>
        <p:nvSpPr>
          <p:cNvPr id="26" name="Text Placeholder 19">
            <a:extLst>
              <a:ext uri="{FF2B5EF4-FFF2-40B4-BE49-F238E27FC236}">
                <a16:creationId xmlns:a16="http://schemas.microsoft.com/office/drawing/2014/main" id="{B594CC50-11A0-ED5B-3162-F46EDE7DF429}"/>
              </a:ext>
            </a:extLst>
          </p:cNvPr>
          <p:cNvSpPr txBox="1">
            <a:spLocks/>
          </p:cNvSpPr>
          <p:nvPr/>
        </p:nvSpPr>
        <p:spPr>
          <a:xfrm>
            <a:off x="8253412" y="4451538"/>
            <a:ext cx="3457575" cy="109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2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Initial wire offset </a:t>
            </a:r>
            <a:r>
              <a:rPr lang="en-GB" b="1" dirty="0" err="1"/>
              <a:t>w.r.t.</a:t>
            </a:r>
            <a:r>
              <a:rPr lang="en-GB" b="1" dirty="0"/>
              <a:t> magnetic axis from RC axis transfer </a:t>
            </a:r>
          </a:p>
          <a:p>
            <a:r>
              <a:rPr lang="en-GB" dirty="0"/>
              <a:t>RC uncertainty below 100 µm</a:t>
            </a:r>
          </a:p>
          <a:p>
            <a:r>
              <a:rPr lang="en-GB" dirty="0"/>
              <a:t>Machine requirements 30 µm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811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684088" cy="46446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Series Measurements Results: Moving Wire-&gt; Triplets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96115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Moving Wire Measurement: Triplets Tuning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D128-CB6B-4B99-A235-D1DDA887B38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24</a:t>
            </a:fld>
            <a:endParaRPr lang="de-CH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AA2A88-6B61-857C-0A8B-43428A29ED3D}"/>
              </a:ext>
            </a:extLst>
          </p:cNvPr>
          <p:cNvGrpSpPr/>
          <p:nvPr/>
        </p:nvGrpSpPr>
        <p:grpSpPr>
          <a:xfrm>
            <a:off x="7284542" y="2086009"/>
            <a:ext cx="5165265" cy="2960866"/>
            <a:chOff x="846942" y="2243584"/>
            <a:chExt cx="5165265" cy="296086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AB3D8B3-9D07-C9B2-17D1-31B498222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5872" y="2504450"/>
              <a:ext cx="3898013" cy="27000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E4853F4-EB5F-9D53-BEF4-F00761AB1624}"/>
                </a:ext>
              </a:extLst>
            </p:cNvPr>
            <p:cNvSpPr/>
            <p:nvPr/>
          </p:nvSpPr>
          <p:spPr>
            <a:xfrm>
              <a:off x="1868805" y="2709865"/>
              <a:ext cx="521972" cy="2103120"/>
            </a:xfrm>
            <a:prstGeom prst="rect">
              <a:avLst/>
            </a:prstGeom>
            <a:solidFill>
              <a:srgbClr val="A50021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BC3CD8D-B219-2A11-ABBF-DF2732D868E4}"/>
                </a:ext>
              </a:extLst>
            </p:cNvPr>
            <p:cNvSpPr/>
            <p:nvPr/>
          </p:nvSpPr>
          <p:spPr>
            <a:xfrm>
              <a:off x="3648074" y="2721290"/>
              <a:ext cx="531495" cy="2103120"/>
            </a:xfrm>
            <a:prstGeom prst="rect">
              <a:avLst/>
            </a:prstGeom>
            <a:solidFill>
              <a:srgbClr val="A50021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B746E13-985B-42BE-380A-9686BC31CF20}"/>
                </a:ext>
              </a:extLst>
            </p:cNvPr>
            <p:cNvSpPr/>
            <p:nvPr/>
          </p:nvSpPr>
          <p:spPr>
            <a:xfrm>
              <a:off x="2428875" y="2721290"/>
              <a:ext cx="1181100" cy="2103120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F0A2F249-8BDB-0C04-EDD8-D7A0D537DFB4}"/>
                </a:ext>
              </a:extLst>
            </p:cNvPr>
            <p:cNvSpPr/>
            <p:nvPr/>
          </p:nvSpPr>
          <p:spPr>
            <a:xfrm rot="19165565">
              <a:off x="846942" y="5050630"/>
              <a:ext cx="504825" cy="142875"/>
            </a:xfrm>
            <a:prstGeom prst="right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A9453F1-8339-D3BB-0596-7DFB54715C16}"/>
                </a:ext>
              </a:extLst>
            </p:cNvPr>
            <p:cNvSpPr txBox="1"/>
            <p:nvPr/>
          </p:nvSpPr>
          <p:spPr>
            <a:xfrm>
              <a:off x="888154" y="4629149"/>
              <a:ext cx="422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e</a:t>
              </a:r>
              <a:r>
                <a:rPr lang="en-US" sz="2400" b="1" baseline="30000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-</a:t>
              </a:r>
              <a:endParaRPr lang="en-GB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E5994E8-3A58-54E2-D6DA-21FDC21A1708}"/>
                </a:ext>
              </a:extLst>
            </p:cNvPr>
            <p:cNvSpPr txBox="1"/>
            <p:nvPr/>
          </p:nvSpPr>
          <p:spPr>
            <a:xfrm>
              <a:off x="2401866" y="2243584"/>
              <a:ext cx="118109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BN (BS2)</a:t>
              </a:r>
              <a:endParaRPr lang="en-GB" b="1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3E044EA-251F-B06A-A97E-DA87856A2F7E}"/>
                </a:ext>
              </a:extLst>
            </p:cNvPr>
            <p:cNvSpPr txBox="1"/>
            <p:nvPr/>
          </p:nvSpPr>
          <p:spPr>
            <a:xfrm>
              <a:off x="1241209" y="2243584"/>
              <a:ext cx="109241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A5002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VB(VBXI)</a:t>
              </a:r>
              <a:endParaRPr lang="en-GB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6685785-750A-7E1F-907C-FBBFE8DBE375}"/>
                </a:ext>
              </a:extLst>
            </p:cNvPr>
            <p:cNvSpPr txBox="1"/>
            <p:nvPr/>
          </p:nvSpPr>
          <p:spPr>
            <a:xfrm>
              <a:off x="3651208" y="2243584"/>
              <a:ext cx="118109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A5002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VB(VBXO)</a:t>
              </a:r>
              <a:endParaRPr lang="en-GB" b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2CE8F87-253B-1CDF-5A61-9B9523BC9622}"/>
                </a:ext>
              </a:extLst>
            </p:cNvPr>
            <p:cNvSpPr txBox="1"/>
            <p:nvPr/>
          </p:nvSpPr>
          <p:spPr>
            <a:xfrm>
              <a:off x="4575013" y="4434538"/>
              <a:ext cx="1335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-- VB(X) axis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23A2A30-C7F3-35D9-603C-66996E56A0E4}"/>
                </a:ext>
              </a:extLst>
            </p:cNvPr>
            <p:cNvSpPr txBox="1"/>
            <p:nvPr/>
          </p:nvSpPr>
          <p:spPr>
            <a:xfrm>
              <a:off x="4505128" y="3576302"/>
              <a:ext cx="15070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- BN(BS2) axis</a:t>
              </a:r>
              <a:endParaRPr lang="en-GB" sz="16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80B58EF-5F89-6462-5348-0C723EFE9959}"/>
                </a:ext>
              </a:extLst>
            </p:cNvPr>
            <p:cNvSpPr txBox="1"/>
            <p:nvPr/>
          </p:nvSpPr>
          <p:spPr>
            <a:xfrm>
              <a:off x="1955695" y="4141271"/>
              <a:ext cx="2011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FF"/>
                  </a:solidFill>
                </a:rPr>
                <a:t>- Triplet position 1</a:t>
              </a:r>
              <a:endParaRPr lang="en-GB" b="1" dirty="0">
                <a:solidFill>
                  <a:srgbClr val="FF00FF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359CC4F-603D-9D33-74CF-1CC2E1173134}"/>
                </a:ext>
              </a:extLst>
            </p:cNvPr>
            <p:cNvSpPr txBox="1"/>
            <p:nvPr/>
          </p:nvSpPr>
          <p:spPr>
            <a:xfrm>
              <a:off x="1955695" y="3305837"/>
              <a:ext cx="2011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- Triplet position 3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6D4AD88-3838-59B0-8C02-B50F9966E6B2}"/>
                </a:ext>
              </a:extLst>
            </p:cNvPr>
            <p:cNvSpPr txBox="1"/>
            <p:nvPr/>
          </p:nvSpPr>
          <p:spPr>
            <a:xfrm>
              <a:off x="1955695" y="3723554"/>
              <a:ext cx="2011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 Triplet position 2</a:t>
              </a:r>
              <a:endParaRPr lang="en-GB" b="1" dirty="0"/>
            </a:p>
          </p:txBody>
        </p:sp>
      </p:grp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D457A024-076F-963F-E5B6-A2AD31654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070800"/>
              </p:ext>
            </p:extLst>
          </p:nvPr>
        </p:nvGraphicFramePr>
        <p:xfrm>
          <a:off x="19050" y="2068516"/>
          <a:ext cx="7496175" cy="155067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130555">
                  <a:extLst>
                    <a:ext uri="{9D8B030D-6E8A-4147-A177-3AD203B41FA5}">
                      <a16:colId xmlns:a16="http://schemas.microsoft.com/office/drawing/2014/main" val="1638494165"/>
                    </a:ext>
                  </a:extLst>
                </a:gridCol>
                <a:gridCol w="701363">
                  <a:extLst>
                    <a:ext uri="{9D8B030D-6E8A-4147-A177-3AD203B41FA5}">
                      <a16:colId xmlns:a16="http://schemas.microsoft.com/office/drawing/2014/main" val="2755380017"/>
                    </a:ext>
                  </a:extLst>
                </a:gridCol>
                <a:gridCol w="669959">
                  <a:extLst>
                    <a:ext uri="{9D8B030D-6E8A-4147-A177-3AD203B41FA5}">
                      <a16:colId xmlns:a16="http://schemas.microsoft.com/office/drawing/2014/main" val="622530828"/>
                    </a:ext>
                  </a:extLst>
                </a:gridCol>
                <a:gridCol w="739746">
                  <a:extLst>
                    <a:ext uri="{9D8B030D-6E8A-4147-A177-3AD203B41FA5}">
                      <a16:colId xmlns:a16="http://schemas.microsoft.com/office/drawing/2014/main" val="943219335"/>
                    </a:ext>
                  </a:extLst>
                </a:gridCol>
                <a:gridCol w="669959">
                  <a:extLst>
                    <a:ext uri="{9D8B030D-6E8A-4147-A177-3AD203B41FA5}">
                      <a16:colId xmlns:a16="http://schemas.microsoft.com/office/drawing/2014/main" val="709675167"/>
                    </a:ext>
                  </a:extLst>
                </a:gridCol>
                <a:gridCol w="669959">
                  <a:extLst>
                    <a:ext uri="{9D8B030D-6E8A-4147-A177-3AD203B41FA5}">
                      <a16:colId xmlns:a16="http://schemas.microsoft.com/office/drawing/2014/main" val="176546892"/>
                    </a:ext>
                  </a:extLst>
                </a:gridCol>
                <a:gridCol w="739746">
                  <a:extLst>
                    <a:ext uri="{9D8B030D-6E8A-4147-A177-3AD203B41FA5}">
                      <a16:colId xmlns:a16="http://schemas.microsoft.com/office/drawing/2014/main" val="3066842684"/>
                    </a:ext>
                  </a:extLst>
                </a:gridCol>
                <a:gridCol w="669959">
                  <a:extLst>
                    <a:ext uri="{9D8B030D-6E8A-4147-A177-3AD203B41FA5}">
                      <a16:colId xmlns:a16="http://schemas.microsoft.com/office/drawing/2014/main" val="4249505500"/>
                    </a:ext>
                  </a:extLst>
                </a:gridCol>
                <a:gridCol w="669959">
                  <a:extLst>
                    <a:ext uri="{9D8B030D-6E8A-4147-A177-3AD203B41FA5}">
                      <a16:colId xmlns:a16="http://schemas.microsoft.com/office/drawing/2014/main" val="1492847829"/>
                    </a:ext>
                  </a:extLst>
                </a:gridCol>
                <a:gridCol w="834970">
                  <a:extLst>
                    <a:ext uri="{9D8B030D-6E8A-4147-A177-3AD203B41FA5}">
                      <a16:colId xmlns:a16="http://schemas.microsoft.com/office/drawing/2014/main" val="9604813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Pos.1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Pos.2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Pos.3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18014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Triplet Type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∫G (T)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∫B</a:t>
                      </a:r>
                      <a:r>
                        <a:rPr lang="en-GB" sz="1400" b="1" u="none" strike="noStrike" baseline="-25000" dirty="0">
                          <a:effectLst/>
                          <a:latin typeface="+mn-lt"/>
                        </a:rPr>
                        <a:t>1</a:t>
                      </a:r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 (Tm)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dx.1 (mm)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∫G (T)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∫B</a:t>
                      </a:r>
                      <a:r>
                        <a:rPr lang="en-GB" sz="1400" b="1" u="none" strike="noStrike" baseline="-25000" dirty="0">
                          <a:effectLst/>
                          <a:latin typeface="+mn-lt"/>
                        </a:rPr>
                        <a:t>1</a:t>
                      </a:r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 (Tm)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dx.2 (mm)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∫G (T)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∫B</a:t>
                      </a:r>
                      <a:r>
                        <a:rPr lang="en-GB" sz="1400" b="1" u="none" strike="noStrike" baseline="-25000" dirty="0">
                          <a:effectLst/>
                          <a:latin typeface="+mn-lt"/>
                        </a:rPr>
                        <a:t>1</a:t>
                      </a:r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 (Tm)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dx.3 (mm)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523407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VBX(I)-BN</a:t>
                      </a:r>
                      <a:r>
                        <a:rPr lang="en-GB" sz="140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-VB</a:t>
                      </a:r>
                      <a:r>
                        <a:rPr lang="en-GB" sz="140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14.002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-0.87687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-4.920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13.920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-0.80819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13.860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-0.78761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1.484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35868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VB</a:t>
                      </a:r>
                      <a:r>
                        <a:rPr lang="en-GB" sz="140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-BN</a:t>
                      </a:r>
                      <a:r>
                        <a:rPr lang="en-GB" sz="140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GB" sz="14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-VB</a:t>
                      </a:r>
                      <a:r>
                        <a:rPr lang="en-GB" sz="1400" u="none" strike="noStrike" baseline="30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15.356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-0.87746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-4.914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14.839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-0.80328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14.617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-0.78088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1.524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76793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VB</a:t>
                      </a:r>
                      <a:r>
                        <a:rPr lang="en-GB" sz="140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-BN</a:t>
                      </a:r>
                      <a:r>
                        <a:rPr lang="en-GB" sz="140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VBX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n-GB" sz="13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13.969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-0.87709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-4.921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13.884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-0.80857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13.824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-0.78804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1.484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4193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VB</a:t>
                      </a:r>
                      <a:r>
                        <a:rPr lang="en-GB" sz="140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-BN</a:t>
                      </a:r>
                      <a:r>
                        <a:rPr lang="en-GB" sz="140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en-GB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-VB</a:t>
                      </a:r>
                      <a:r>
                        <a:rPr lang="en-GB" sz="1400" u="none" strike="noStrike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15.282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-0.87619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-4.922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14.799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-0.80217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  <a:latin typeface="+mn-lt"/>
                        </a:rPr>
                        <a:t>14.510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-0.77309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  <a:latin typeface="+mn-lt"/>
                        </a:rPr>
                        <a:t>1.988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27395"/>
                  </a:ext>
                </a:extLst>
              </a:tr>
            </a:tbl>
          </a:graphicData>
        </a:graphic>
      </p:graphicFrame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1892E99-3556-986E-020E-AE6836377215}"/>
              </a:ext>
            </a:extLst>
          </p:cNvPr>
          <p:cNvCxnSpPr>
            <a:cxnSpLocks/>
          </p:cNvCxnSpPr>
          <p:nvPr/>
        </p:nvCxnSpPr>
        <p:spPr>
          <a:xfrm>
            <a:off x="8131144" y="3051629"/>
            <a:ext cx="0" cy="552450"/>
          </a:xfrm>
          <a:prstGeom prst="straightConnector1">
            <a:avLst/>
          </a:prstGeom>
          <a:ln w="254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FB1154A-F165-B55C-96D2-814D61F8F4C6}"/>
              </a:ext>
            </a:extLst>
          </p:cNvPr>
          <p:cNvCxnSpPr>
            <a:cxnSpLocks/>
          </p:cNvCxnSpPr>
          <p:nvPr/>
        </p:nvCxnSpPr>
        <p:spPr>
          <a:xfrm flipV="1">
            <a:off x="8131144" y="3959883"/>
            <a:ext cx="0" cy="552450"/>
          </a:xfrm>
          <a:prstGeom prst="straightConnector1">
            <a:avLst/>
          </a:prstGeom>
          <a:ln w="254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6AA785A-6763-A1E0-E943-CB0090296683}"/>
              </a:ext>
            </a:extLst>
          </p:cNvPr>
          <p:cNvSpPr txBox="1"/>
          <p:nvPr/>
        </p:nvSpPr>
        <p:spPr>
          <a:xfrm>
            <a:off x="7835878" y="2760354"/>
            <a:ext cx="61625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</a:rPr>
              <a:t>dx.1</a:t>
            </a:r>
            <a:endParaRPr lang="en-GB" b="1" dirty="0">
              <a:solidFill>
                <a:srgbClr val="FF00FF"/>
              </a:solidFill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5DF0D23-0F3E-E1E1-F351-32ED6DCC42A5}"/>
              </a:ext>
            </a:extLst>
          </p:cNvPr>
          <p:cNvCxnSpPr>
            <a:cxnSpLocks/>
          </p:cNvCxnSpPr>
          <p:nvPr/>
        </p:nvCxnSpPr>
        <p:spPr>
          <a:xfrm>
            <a:off x="10788619" y="2941022"/>
            <a:ext cx="0" cy="552450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6EA7D2A-3659-68A1-7C9B-ACE628E60224}"/>
              </a:ext>
            </a:extLst>
          </p:cNvPr>
          <p:cNvCxnSpPr>
            <a:cxnSpLocks/>
          </p:cNvCxnSpPr>
          <p:nvPr/>
        </p:nvCxnSpPr>
        <p:spPr>
          <a:xfrm flipV="1">
            <a:off x="10788619" y="3606387"/>
            <a:ext cx="0" cy="552450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38784D91-38E6-EA8C-A029-389FB9EC7999}"/>
              </a:ext>
            </a:extLst>
          </p:cNvPr>
          <p:cNvSpPr txBox="1"/>
          <p:nvPr/>
        </p:nvSpPr>
        <p:spPr>
          <a:xfrm>
            <a:off x="10480490" y="2766984"/>
            <a:ext cx="61625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dx.3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7A880F-91EE-59E3-F8DD-6DDE35CB04A7}"/>
              </a:ext>
            </a:extLst>
          </p:cNvPr>
          <p:cNvSpPr txBox="1"/>
          <p:nvPr/>
        </p:nvSpPr>
        <p:spPr>
          <a:xfrm>
            <a:off x="295275" y="3935311"/>
            <a:ext cx="64606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US" dirty="0"/>
              <a:t>Initial measurement set on the calculated 3 positions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Differences from model assessed</a:t>
            </a:r>
          </a:p>
          <a:p>
            <a:pPr marL="342900" indent="-342900">
              <a:buFont typeface="+mj-lt"/>
              <a:buAutoNum type="alphaUcPeriod"/>
            </a:pPr>
            <a:r>
              <a:rPr lang="en-US" dirty="0"/>
              <a:t>Tuning strategy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/>
              <a:t>Adjust moderator plates VB(X) to minimize gradient difference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dirty="0"/>
              <a:t>Use  wire offset on the 3 positions to accommodate dipole residual mismatch</a:t>
            </a:r>
          </a:p>
          <a:p>
            <a:r>
              <a:rPr lang="en-US" dirty="0"/>
              <a:t>Wire displacement d=3.5 mm to minimize multipole effects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50B75A-D846-3290-F889-7B41C2D51271}"/>
              </a:ext>
            </a:extLst>
          </p:cNvPr>
          <p:cNvSpPr txBox="1"/>
          <p:nvPr/>
        </p:nvSpPr>
        <p:spPr>
          <a:xfrm>
            <a:off x="300686" y="3590551"/>
            <a:ext cx="2966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Tuning Strategy</a:t>
            </a:r>
          </a:p>
        </p:txBody>
      </p:sp>
    </p:spTree>
    <p:extLst>
      <p:ext uri="{BB962C8B-B14F-4D97-AF65-F5344CB8AC3E}">
        <p14:creationId xmlns:p14="http://schemas.microsoft.com/office/powerpoint/2010/main" val="41827154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B3B2C833-1310-F616-B3A3-67FA97E48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439" y="1690759"/>
            <a:ext cx="3840000" cy="288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96195BA-10CF-216A-7799-D420F9959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167" y="1690759"/>
            <a:ext cx="3840000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D8BF3-4510-3330-B2D3-BB98B0307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Moving Wire Measurement Results: Triplets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DC088-6DEB-D796-B3D1-3EC8CB13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D128-CB6B-4B99-A235-D1DDA887B38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7B2613-C13E-249F-45E6-F0BAC8190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51671B-AA4C-4513-8156-B9D186671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25</a:t>
            </a:fld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F97170-FD01-ECEE-880A-69051D331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1" y="4735623"/>
            <a:ext cx="3455987" cy="1033112"/>
          </a:xfrm>
        </p:spPr>
        <p:txBody>
          <a:bodyPr>
            <a:normAutofit/>
          </a:bodyPr>
          <a:lstStyle/>
          <a:p>
            <a:r>
              <a:rPr lang="en-GB" b="1" noProof="0" dirty="0"/>
              <a:t>Triplets VBX(I)-BN</a:t>
            </a:r>
            <a:r>
              <a:rPr lang="en-GB" b="1" baseline="30000" noProof="0" dirty="0"/>
              <a:t>1</a:t>
            </a:r>
            <a:r>
              <a:rPr lang="en-GB" b="1" noProof="0" dirty="0"/>
              <a:t>-VB</a:t>
            </a:r>
            <a:r>
              <a:rPr lang="en-GB" b="1" baseline="30000" noProof="0" dirty="0"/>
              <a:t>1</a:t>
            </a:r>
          </a:p>
          <a:p>
            <a:r>
              <a:rPr lang="en-GB" noProof="0" dirty="0"/>
              <a:t>Residuals of integral dipole vs gradient</a:t>
            </a:r>
          </a:p>
          <a:p>
            <a:endParaRPr lang="en-GB" b="1" noProof="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D715E6-12F7-00E2-3446-3799F13AC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803" y="1690759"/>
            <a:ext cx="3840000" cy="2880000"/>
          </a:xfrm>
          <a:prstGeom prst="rect">
            <a:avLst/>
          </a:prstGeom>
        </p:spPr>
      </p:pic>
      <p:sp>
        <p:nvSpPr>
          <p:cNvPr id="20" name="Arrow: Up 19">
            <a:extLst>
              <a:ext uri="{FF2B5EF4-FFF2-40B4-BE49-F238E27FC236}">
                <a16:creationId xmlns:a16="http://schemas.microsoft.com/office/drawing/2014/main" id="{FA756792-2C12-DB29-59C8-1501621ED756}"/>
              </a:ext>
            </a:extLst>
          </p:cNvPr>
          <p:cNvSpPr/>
          <p:nvPr/>
        </p:nvSpPr>
        <p:spPr>
          <a:xfrm rot="13479777">
            <a:off x="6352376" y="2547679"/>
            <a:ext cx="129840" cy="507595"/>
          </a:xfrm>
          <a:prstGeom prst="up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CB67C0-CCA9-29F1-E6D5-DF59792F88C4}"/>
              </a:ext>
            </a:extLst>
          </p:cNvPr>
          <p:cNvSpPr txBox="1"/>
          <p:nvPr/>
        </p:nvSpPr>
        <p:spPr>
          <a:xfrm>
            <a:off x="6342212" y="2743762"/>
            <a:ext cx="141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rgbClr val="FFCC00"/>
                </a:solidFill>
              </a:rPr>
              <a:t>After </a:t>
            </a:r>
            <a:r>
              <a:rPr lang="de-CH" b="1" dirty="0" err="1">
                <a:solidFill>
                  <a:srgbClr val="FFCC00"/>
                </a:solidFill>
              </a:rPr>
              <a:t>tuning</a:t>
            </a:r>
            <a:endParaRPr lang="en-GB" b="1" dirty="0">
              <a:solidFill>
                <a:srgbClr val="FFCC00"/>
              </a:solidFill>
            </a:endParaRPr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803B44C8-2026-EEE0-E4B2-F87D737ED0E8}"/>
              </a:ext>
            </a:extLst>
          </p:cNvPr>
          <p:cNvSpPr/>
          <p:nvPr/>
        </p:nvSpPr>
        <p:spPr>
          <a:xfrm rot="11893880">
            <a:off x="2680433" y="2682312"/>
            <a:ext cx="129840" cy="507595"/>
          </a:xfrm>
          <a:prstGeom prst="up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67D4D79-EEB4-A9D2-A73F-6D059A83ECAE}"/>
              </a:ext>
            </a:extLst>
          </p:cNvPr>
          <p:cNvSpPr txBox="1"/>
          <p:nvPr/>
        </p:nvSpPr>
        <p:spPr>
          <a:xfrm>
            <a:off x="2734940" y="2733834"/>
            <a:ext cx="141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rgbClr val="FFCC00"/>
                </a:solidFill>
              </a:rPr>
              <a:t>After </a:t>
            </a:r>
            <a:r>
              <a:rPr lang="de-CH" b="1" dirty="0" err="1">
                <a:solidFill>
                  <a:srgbClr val="FFCC00"/>
                </a:solidFill>
              </a:rPr>
              <a:t>tuning</a:t>
            </a:r>
            <a:endParaRPr lang="en-GB" b="1" dirty="0">
              <a:solidFill>
                <a:srgbClr val="FFCC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7C8A88-0133-1C3D-D680-9557908127DF}"/>
              </a:ext>
            </a:extLst>
          </p:cNvPr>
          <p:cNvSpPr txBox="1"/>
          <p:nvPr/>
        </p:nvSpPr>
        <p:spPr>
          <a:xfrm>
            <a:off x="10143424" y="2929047"/>
            <a:ext cx="1413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>
                <a:solidFill>
                  <a:srgbClr val="FFCC00"/>
                </a:solidFill>
              </a:rPr>
              <a:t>After </a:t>
            </a:r>
            <a:r>
              <a:rPr lang="de-CH" b="1" dirty="0" err="1">
                <a:solidFill>
                  <a:srgbClr val="FFCC00"/>
                </a:solidFill>
              </a:rPr>
              <a:t>tuning</a:t>
            </a:r>
            <a:endParaRPr lang="en-GB" b="1" dirty="0">
              <a:solidFill>
                <a:srgbClr val="FFCC00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65620F7-B0F4-FF3F-815A-4E97DDBCBAFB}"/>
              </a:ext>
            </a:extLst>
          </p:cNvPr>
          <p:cNvCxnSpPr>
            <a:cxnSpLocks/>
          </p:cNvCxnSpPr>
          <p:nvPr/>
        </p:nvCxnSpPr>
        <p:spPr>
          <a:xfrm>
            <a:off x="5639468" y="3375025"/>
            <a:ext cx="0" cy="838200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7E41500-16D6-0D00-BB2F-26AAA9ECC76D}"/>
              </a:ext>
            </a:extLst>
          </p:cNvPr>
          <p:cNvCxnSpPr>
            <a:cxnSpLocks/>
          </p:cNvCxnSpPr>
          <p:nvPr/>
        </p:nvCxnSpPr>
        <p:spPr>
          <a:xfrm flipH="1">
            <a:off x="4335841" y="3339743"/>
            <a:ext cx="1260000" cy="0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EF95C9E-B41C-A352-D6D6-E7565F76AA1F}"/>
              </a:ext>
            </a:extLst>
          </p:cNvPr>
          <p:cNvSpPr txBox="1"/>
          <p:nvPr/>
        </p:nvSpPr>
        <p:spPr>
          <a:xfrm>
            <a:off x="5549191" y="3842705"/>
            <a:ext cx="1022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 -5.6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C45642B-756F-6AF8-7102-C809963D0454}"/>
              </a:ext>
            </a:extLst>
          </p:cNvPr>
          <p:cNvSpPr txBox="1"/>
          <p:nvPr/>
        </p:nvSpPr>
        <p:spPr>
          <a:xfrm>
            <a:off x="4133110" y="3270771"/>
            <a:ext cx="612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16.6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00330DD-BD0A-468C-056C-918AEA26C57F}"/>
              </a:ext>
            </a:extLst>
          </p:cNvPr>
          <p:cNvCxnSpPr>
            <a:cxnSpLocks/>
          </p:cNvCxnSpPr>
          <p:nvPr/>
        </p:nvCxnSpPr>
        <p:spPr>
          <a:xfrm>
            <a:off x="5693162" y="3339743"/>
            <a:ext cx="435255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EA10067-B597-6CFA-6E98-4E198857BFA9}"/>
              </a:ext>
            </a:extLst>
          </p:cNvPr>
          <p:cNvCxnSpPr>
            <a:cxnSpLocks/>
          </p:cNvCxnSpPr>
          <p:nvPr/>
        </p:nvCxnSpPr>
        <p:spPr>
          <a:xfrm>
            <a:off x="5640136" y="3099481"/>
            <a:ext cx="0" cy="227083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6137B14-0577-D227-2751-6600CD62B1C1}"/>
              </a:ext>
            </a:extLst>
          </p:cNvPr>
          <p:cNvSpPr txBox="1"/>
          <p:nvPr/>
        </p:nvSpPr>
        <p:spPr>
          <a:xfrm>
            <a:off x="6134334" y="3121466"/>
            <a:ext cx="629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28.3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CC291F-E2C1-15C5-53CB-365C77E8EA74}"/>
              </a:ext>
            </a:extLst>
          </p:cNvPr>
          <p:cNvSpPr txBox="1"/>
          <p:nvPr/>
        </p:nvSpPr>
        <p:spPr>
          <a:xfrm>
            <a:off x="5321604" y="2833390"/>
            <a:ext cx="587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9.8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6C0F01F-647B-6720-C097-C2B1A06D6AA4}"/>
              </a:ext>
            </a:extLst>
          </p:cNvPr>
          <p:cNvCxnSpPr>
            <a:cxnSpLocks/>
          </p:cNvCxnSpPr>
          <p:nvPr/>
        </p:nvCxnSpPr>
        <p:spPr>
          <a:xfrm>
            <a:off x="2465586" y="3435350"/>
            <a:ext cx="0" cy="838200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47AFE74-0A5B-B902-ED26-D12E8358A7F2}"/>
              </a:ext>
            </a:extLst>
          </p:cNvPr>
          <p:cNvCxnSpPr>
            <a:cxnSpLocks/>
          </p:cNvCxnSpPr>
          <p:nvPr/>
        </p:nvCxnSpPr>
        <p:spPr>
          <a:xfrm flipH="1">
            <a:off x="623306" y="3368675"/>
            <a:ext cx="1800000" cy="0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BD8147A-82D8-E157-714F-1726E9246CF4}"/>
              </a:ext>
            </a:extLst>
          </p:cNvPr>
          <p:cNvSpPr txBox="1"/>
          <p:nvPr/>
        </p:nvSpPr>
        <p:spPr>
          <a:xfrm>
            <a:off x="2355505" y="3870935"/>
            <a:ext cx="5332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 3.8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A94BD8D-233A-9790-7C2E-10AFAF412369}"/>
              </a:ext>
            </a:extLst>
          </p:cNvPr>
          <p:cNvSpPr txBox="1"/>
          <p:nvPr/>
        </p:nvSpPr>
        <p:spPr>
          <a:xfrm>
            <a:off x="404849" y="3326967"/>
            <a:ext cx="587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8.0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BAF5DE4-0791-F4EC-3D3A-9647E83E3BA8}"/>
              </a:ext>
            </a:extLst>
          </p:cNvPr>
          <p:cNvCxnSpPr>
            <a:cxnSpLocks/>
          </p:cNvCxnSpPr>
          <p:nvPr/>
        </p:nvCxnSpPr>
        <p:spPr>
          <a:xfrm>
            <a:off x="2474896" y="3379314"/>
            <a:ext cx="717583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9E4DEE1-5B22-CEE4-E6F9-BA9B252A9916}"/>
              </a:ext>
            </a:extLst>
          </p:cNvPr>
          <p:cNvCxnSpPr>
            <a:cxnSpLocks/>
          </p:cNvCxnSpPr>
          <p:nvPr/>
        </p:nvCxnSpPr>
        <p:spPr>
          <a:xfrm>
            <a:off x="2442356" y="3052842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F800B93-0C2C-2CB9-0A78-22BCA7D13498}"/>
              </a:ext>
            </a:extLst>
          </p:cNvPr>
          <p:cNvSpPr txBox="1"/>
          <p:nvPr/>
        </p:nvSpPr>
        <p:spPr>
          <a:xfrm>
            <a:off x="3155422" y="3174127"/>
            <a:ext cx="629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29.0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0A026C0-2FE3-E4EB-55CD-10E882AF90FB}"/>
              </a:ext>
            </a:extLst>
          </p:cNvPr>
          <p:cNvSpPr txBox="1"/>
          <p:nvPr/>
        </p:nvSpPr>
        <p:spPr>
          <a:xfrm>
            <a:off x="1956203" y="2743762"/>
            <a:ext cx="61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11.7</a:t>
            </a:r>
          </a:p>
        </p:txBody>
      </p:sp>
      <p:sp>
        <p:nvSpPr>
          <p:cNvPr id="59" name="Arrow: Up 58">
            <a:extLst>
              <a:ext uri="{FF2B5EF4-FFF2-40B4-BE49-F238E27FC236}">
                <a16:creationId xmlns:a16="http://schemas.microsoft.com/office/drawing/2014/main" id="{20E205CB-4B11-9327-B6DC-AF5BFE6B41DE}"/>
              </a:ext>
            </a:extLst>
          </p:cNvPr>
          <p:cNvSpPr/>
          <p:nvPr/>
        </p:nvSpPr>
        <p:spPr>
          <a:xfrm rot="9067065">
            <a:off x="9388389" y="2907694"/>
            <a:ext cx="129840" cy="507595"/>
          </a:xfrm>
          <a:prstGeom prst="up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B64F11B-60EA-81A4-4D71-2A67452DC724}"/>
              </a:ext>
            </a:extLst>
          </p:cNvPr>
          <p:cNvCxnSpPr>
            <a:cxnSpLocks/>
          </p:cNvCxnSpPr>
          <p:nvPr/>
        </p:nvCxnSpPr>
        <p:spPr>
          <a:xfrm>
            <a:off x="10101850" y="3497444"/>
            <a:ext cx="0" cy="838200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5622EC3-66CF-B4E1-7D37-9D1310A3F2E9}"/>
              </a:ext>
            </a:extLst>
          </p:cNvPr>
          <p:cNvCxnSpPr>
            <a:cxnSpLocks/>
          </p:cNvCxnSpPr>
          <p:nvPr/>
        </p:nvCxnSpPr>
        <p:spPr>
          <a:xfrm flipH="1">
            <a:off x="8220200" y="3486014"/>
            <a:ext cx="1800000" cy="0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7019AABB-1D63-12C8-4806-CFAE35C1F2B9}"/>
              </a:ext>
            </a:extLst>
          </p:cNvPr>
          <p:cNvSpPr txBox="1"/>
          <p:nvPr/>
        </p:nvSpPr>
        <p:spPr>
          <a:xfrm>
            <a:off x="10038038" y="3876551"/>
            <a:ext cx="6195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 2.0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4126C8B-52F2-E5E6-FE84-E11B340B698D}"/>
              </a:ext>
            </a:extLst>
          </p:cNvPr>
          <p:cNvSpPr txBox="1"/>
          <p:nvPr/>
        </p:nvSpPr>
        <p:spPr>
          <a:xfrm>
            <a:off x="7793018" y="3430629"/>
            <a:ext cx="99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10.6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2B730B0-7604-D6E1-D51A-224D99F5A29A}"/>
              </a:ext>
            </a:extLst>
          </p:cNvPr>
          <p:cNvCxnSpPr>
            <a:cxnSpLocks/>
          </p:cNvCxnSpPr>
          <p:nvPr/>
        </p:nvCxnSpPr>
        <p:spPr>
          <a:xfrm>
            <a:off x="10127250" y="3482683"/>
            <a:ext cx="717583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4620F0A-7909-8BC6-91D5-62D2EA227F1A}"/>
              </a:ext>
            </a:extLst>
          </p:cNvPr>
          <p:cNvCxnSpPr>
            <a:cxnSpLocks/>
          </p:cNvCxnSpPr>
          <p:nvPr/>
        </p:nvCxnSpPr>
        <p:spPr>
          <a:xfrm>
            <a:off x="10101850" y="3083016"/>
            <a:ext cx="0" cy="332062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4A07C73-5B90-642E-04F6-71005BA031F2}"/>
              </a:ext>
            </a:extLst>
          </p:cNvPr>
          <p:cNvSpPr txBox="1"/>
          <p:nvPr/>
        </p:nvSpPr>
        <p:spPr>
          <a:xfrm>
            <a:off x="10775568" y="3293469"/>
            <a:ext cx="629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28.2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8EF333C-9362-F3B0-44F3-E95B39F32312}"/>
              </a:ext>
            </a:extLst>
          </p:cNvPr>
          <p:cNvSpPr txBox="1"/>
          <p:nvPr/>
        </p:nvSpPr>
        <p:spPr>
          <a:xfrm>
            <a:off x="9530242" y="2936109"/>
            <a:ext cx="61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11.0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763AA204-C1E4-2528-F381-DE69FC5C86AC}"/>
              </a:ext>
            </a:extLst>
          </p:cNvPr>
          <p:cNvSpPr txBox="1">
            <a:spLocks/>
          </p:cNvSpPr>
          <p:nvPr/>
        </p:nvSpPr>
        <p:spPr>
          <a:xfrm>
            <a:off x="4264564" y="4735623"/>
            <a:ext cx="3455987" cy="1033112"/>
          </a:xfrm>
          <a:prstGeom prst="rect">
            <a:avLst/>
          </a:prstGeom>
        </p:spPr>
        <p:txBody>
          <a:bodyPr vert="horz" lIns="91440" tIns="1800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Triplets VB</a:t>
            </a:r>
            <a:r>
              <a:rPr lang="en-GB" b="1" baseline="30000" dirty="0"/>
              <a:t>2</a:t>
            </a:r>
            <a:r>
              <a:rPr lang="en-GB" b="1" dirty="0"/>
              <a:t>-BN</a:t>
            </a:r>
            <a:r>
              <a:rPr lang="en-GB" b="1" baseline="30000" dirty="0"/>
              <a:t>2</a:t>
            </a:r>
            <a:r>
              <a:rPr lang="en-GB" b="1" dirty="0"/>
              <a:t>-VB</a:t>
            </a:r>
            <a:r>
              <a:rPr lang="en-GB" b="1" baseline="30000" dirty="0"/>
              <a:t>2</a:t>
            </a:r>
          </a:p>
          <a:p>
            <a:r>
              <a:rPr lang="en-GB" dirty="0"/>
              <a:t>Residuals of integral dipole vs gradient</a:t>
            </a:r>
          </a:p>
          <a:p>
            <a:endParaRPr lang="en-GB" b="1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0CBC691-6606-17C0-7D35-60BF02D79473}"/>
              </a:ext>
            </a:extLst>
          </p:cNvPr>
          <p:cNvSpPr txBox="1">
            <a:spLocks/>
          </p:cNvSpPr>
          <p:nvPr/>
        </p:nvSpPr>
        <p:spPr>
          <a:xfrm>
            <a:off x="7995727" y="4735623"/>
            <a:ext cx="3455987" cy="1033112"/>
          </a:xfrm>
          <a:prstGeom prst="rect">
            <a:avLst/>
          </a:prstGeom>
        </p:spPr>
        <p:txBody>
          <a:bodyPr vert="horz" lIns="91440" tIns="1800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Triplets VB</a:t>
            </a:r>
            <a:r>
              <a:rPr lang="en-GB" b="1" baseline="30000" dirty="0"/>
              <a:t>3</a:t>
            </a:r>
            <a:r>
              <a:rPr lang="en-GB" b="1" dirty="0"/>
              <a:t>-BN</a:t>
            </a:r>
            <a:r>
              <a:rPr lang="en-GB" b="1" baseline="30000" dirty="0"/>
              <a:t>3</a:t>
            </a:r>
            <a:r>
              <a:rPr lang="en-GB" b="1" dirty="0"/>
              <a:t>-VBXO</a:t>
            </a:r>
          </a:p>
          <a:p>
            <a:r>
              <a:rPr lang="en-GB" dirty="0"/>
              <a:t>Residuals of integral dipole vs gradient</a:t>
            </a:r>
          </a:p>
          <a:p>
            <a:endParaRPr lang="en-GB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7F0C76-B861-0AE4-71A8-79871AEA1A81}"/>
              </a:ext>
            </a:extLst>
          </p:cNvPr>
          <p:cNvSpPr txBox="1"/>
          <p:nvPr/>
        </p:nvSpPr>
        <p:spPr>
          <a:xfrm>
            <a:off x="2265954" y="5491690"/>
            <a:ext cx="9932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During series, Triplets tuning process successful mainly on position 1 and 2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At position 3 data have a higher spread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Systematics are within specs  </a:t>
            </a:r>
          </a:p>
        </p:txBody>
      </p:sp>
    </p:spTree>
    <p:extLst>
      <p:ext uri="{BB962C8B-B14F-4D97-AF65-F5344CB8AC3E}">
        <p14:creationId xmlns:p14="http://schemas.microsoft.com/office/powerpoint/2010/main" val="3702184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9684088" cy="464461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Series Measurements Results: Moving Wire-&gt; Triplets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009093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r>
              <a:rPr lang="en-US" noProof="0" dirty="0"/>
              <a:t>CONCLUSIONS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376773"/>
            <a:ext cx="11391900" cy="4644616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 complex measurement procedure was devised and resulted effective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A model-based Triplet tuning </a:t>
            </a:r>
            <a:r>
              <a:rPr lang="en-GB" dirty="0"/>
              <a:t>process gave good results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Time schedule is going to be respected (3 triplets every two weeks since beginning of this year)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Tomorrow Triplet 55 (hopefully) will be delivered out of 60</a:t>
            </a:r>
            <a:endParaRPr lang="en-GB" noProof="0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It has been an incredible journey: Thanks to everybody has been involved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noProof="0" dirty="0"/>
          </a:p>
          <a:p>
            <a:pPr>
              <a:buFont typeface="Wingdings" panose="05000000000000000000" pitchFamily="2" charset="2"/>
              <a:buChar char="Ø"/>
            </a:pPr>
            <a:endParaRPr lang="en-GB" noProof="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90736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Series Measurements Results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236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The SLS2.0 Arc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b="1" noProof="0" dirty="0"/>
              <a:t>SLS2.0 keeps the same footprint of SLS-&gt; magnets density along the ring increases of a factor 3.8 </a:t>
            </a:r>
          </a:p>
          <a:p>
            <a:pPr marL="0" indent="0">
              <a:buNone/>
            </a:pPr>
            <a:endParaRPr lang="en-GB" sz="2400" b="1" noProof="0" dirty="0"/>
          </a:p>
          <a:p>
            <a:r>
              <a:rPr lang="en-GB" sz="2400" noProof="0" dirty="0"/>
              <a:t>An SLS2.0 arc is based on a </a:t>
            </a:r>
            <a:r>
              <a:rPr lang="en-US" sz="2400" noProof="0" dirty="0"/>
              <a:t>multi-bend achromatic structure (7BA)-&gt;emittance reduction by a factor ~40</a:t>
            </a:r>
          </a:p>
          <a:p>
            <a:pPr marL="0" indent="0">
              <a:buNone/>
            </a:pPr>
            <a:endParaRPr lang="en-GB" sz="2400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The multi-bend design is implemented through Longitudinal Gradient Bends magnets-&gt; Triplets in the PSI jargon </a:t>
            </a:r>
          </a:p>
          <a:p>
            <a:pPr marL="0" indent="0">
              <a:buNone/>
            </a:pPr>
            <a:r>
              <a:rPr lang="en-GB" sz="2400" noProof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noProof="0" dirty="0"/>
              <a:t>Each arc has 5 triplets installed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CF71-8096-4F9B-9BC2-C8EE931BBAD0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AC942AFF-0BFD-9AEA-C617-7936A9E143B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5618" r="1561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BE64C8F-234C-02D0-EC21-7F878201E295}"/>
              </a:ext>
            </a:extLst>
          </p:cNvPr>
          <p:cNvSpPr/>
          <p:nvPr/>
        </p:nvSpPr>
        <p:spPr>
          <a:xfrm>
            <a:off x="2590800" y="3159000"/>
            <a:ext cx="540000" cy="54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09167F2-DBD5-9E90-8930-41E2379FA317}"/>
              </a:ext>
            </a:extLst>
          </p:cNvPr>
          <p:cNvSpPr/>
          <p:nvPr/>
        </p:nvSpPr>
        <p:spPr>
          <a:xfrm>
            <a:off x="3311400" y="2889000"/>
            <a:ext cx="540000" cy="54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E653E71-1141-B7D7-2857-A38864F22518}"/>
              </a:ext>
            </a:extLst>
          </p:cNvPr>
          <p:cNvSpPr/>
          <p:nvPr/>
        </p:nvSpPr>
        <p:spPr>
          <a:xfrm>
            <a:off x="3983485" y="2706120"/>
            <a:ext cx="540000" cy="54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11C7934-EF04-0F44-E43B-CB268BD3D4D0}"/>
              </a:ext>
            </a:extLst>
          </p:cNvPr>
          <p:cNvSpPr/>
          <p:nvPr/>
        </p:nvSpPr>
        <p:spPr>
          <a:xfrm>
            <a:off x="4649725" y="2543052"/>
            <a:ext cx="540000" cy="54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4D901A3-C563-54FA-37FF-6C70E264819D}"/>
              </a:ext>
            </a:extLst>
          </p:cNvPr>
          <p:cNvSpPr/>
          <p:nvPr/>
        </p:nvSpPr>
        <p:spPr>
          <a:xfrm>
            <a:off x="5286000" y="2436120"/>
            <a:ext cx="540000" cy="54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961762-9F3B-2467-F8B1-191D6DE944A6}"/>
              </a:ext>
            </a:extLst>
          </p:cNvPr>
          <p:cNvSpPr txBox="1"/>
          <p:nvPr/>
        </p:nvSpPr>
        <p:spPr>
          <a:xfrm>
            <a:off x="1073026" y="5318760"/>
            <a:ext cx="475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Wednesday you are going to visit the tunnel!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64AFF8-2ADB-3403-32DF-E689607180A6}"/>
              </a:ext>
            </a:extLst>
          </p:cNvPr>
          <p:cNvSpPr txBox="1"/>
          <p:nvPr/>
        </p:nvSpPr>
        <p:spPr>
          <a:xfrm>
            <a:off x="3581400" y="2235458"/>
            <a:ext cx="182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Triplets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D9588F3-B73B-BAFE-E2DF-8956AC1E9ABE}"/>
              </a:ext>
            </a:extLst>
          </p:cNvPr>
          <p:cNvSpPr/>
          <p:nvPr/>
        </p:nvSpPr>
        <p:spPr>
          <a:xfrm rot="20326754">
            <a:off x="846942" y="4041648"/>
            <a:ext cx="504825" cy="142875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5FC616-F1BC-8BCA-3340-7C557CD42D99}"/>
              </a:ext>
            </a:extLst>
          </p:cNvPr>
          <p:cNvSpPr txBox="1"/>
          <p:nvPr/>
        </p:nvSpPr>
        <p:spPr>
          <a:xfrm>
            <a:off x="888154" y="3620167"/>
            <a:ext cx="42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en-GB" sz="2400" b="1" baseline="30000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882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Series Measurements Results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79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D2808-C4CD-EE7E-F038-11DE0575B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Triplet’s Permanent Magnets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78B0F9-C639-12FA-FA74-AEF9F16B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7EAE-CC47-4730-BFD6-87CB991C9469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1E5E88-D23D-AF70-34D2-9AB6D37C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44805-D18C-DF6A-4B07-A1CDAF08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DBB1EF-94F4-B44E-C82D-51F2438D6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4553982"/>
            <a:ext cx="4499112" cy="903109"/>
          </a:xfrm>
        </p:spPr>
        <p:txBody>
          <a:bodyPr/>
          <a:lstStyle/>
          <a:p>
            <a:r>
              <a:rPr lang="en-GB" b="1" noProof="0" dirty="0"/>
              <a:t>BN and BS2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BN is a normal dipole (56)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BS2 is a longitudinal gradient dipole (4)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8EE120A-8A7C-F0F8-7071-917683A8060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995775" y="4553982"/>
            <a:ext cx="5024775" cy="903109"/>
          </a:xfrm>
        </p:spPr>
        <p:txBody>
          <a:bodyPr/>
          <a:lstStyle/>
          <a:p>
            <a:r>
              <a:rPr lang="en-GB" b="1" noProof="0" dirty="0"/>
              <a:t>VB and VBX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VB is a combined function: </a:t>
            </a:r>
            <a:r>
              <a:rPr lang="en-GB" noProof="0" dirty="0" err="1"/>
              <a:t>quadrupole+dipole</a:t>
            </a:r>
            <a:r>
              <a:rPr lang="en-GB" noProof="0" dirty="0"/>
              <a:t> (96)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noProof="0" dirty="0"/>
              <a:t>VBX is a combined function: quadrupole+ dipole (24)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E651AB7-6F1D-7D69-ADE4-783BF7D74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1" y="1476375"/>
            <a:ext cx="4499112" cy="2988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3E22D36-DA15-1F0E-DBB2-DFDB39687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776" y="1476375"/>
            <a:ext cx="4504377" cy="29880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07DF9496-811D-12DF-AE20-148771C731FC}"/>
              </a:ext>
            </a:extLst>
          </p:cNvPr>
          <p:cNvGrpSpPr/>
          <p:nvPr/>
        </p:nvGrpSpPr>
        <p:grpSpPr>
          <a:xfrm rot="120000">
            <a:off x="1085986" y="2569134"/>
            <a:ext cx="964407" cy="964407"/>
            <a:chOff x="1189436" y="2597312"/>
            <a:chExt cx="964407" cy="964407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041DA39-5EF7-8A3F-7A18-C0F79B056C7A}"/>
                </a:ext>
              </a:extLst>
            </p:cNvPr>
            <p:cNvCxnSpPr>
              <a:cxnSpLocks/>
            </p:cNvCxnSpPr>
            <p:nvPr/>
          </p:nvCxnSpPr>
          <p:spPr>
            <a:xfrm>
              <a:off x="1671640" y="2597312"/>
              <a:ext cx="26191" cy="964407"/>
            </a:xfrm>
            <a:prstGeom prst="line">
              <a:avLst/>
            </a:prstGeom>
            <a:ln w="31750">
              <a:solidFill>
                <a:srgbClr val="FF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144BCEA-DC1B-1CF2-84DF-66DD0FBA9D97}"/>
                </a:ext>
              </a:extLst>
            </p:cNvPr>
            <p:cNvCxnSpPr>
              <a:cxnSpLocks/>
            </p:cNvCxnSpPr>
            <p:nvPr/>
          </p:nvCxnSpPr>
          <p:spPr>
            <a:xfrm rot="-5400000">
              <a:off x="1658544" y="2610407"/>
              <a:ext cx="26191" cy="964407"/>
            </a:xfrm>
            <a:prstGeom prst="line">
              <a:avLst/>
            </a:prstGeom>
            <a:ln w="31750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05A2C709-5A2C-25E5-79F8-39190D64EE61}"/>
              </a:ext>
            </a:extLst>
          </p:cNvPr>
          <p:cNvSpPr/>
          <p:nvPr/>
        </p:nvSpPr>
        <p:spPr>
          <a:xfrm>
            <a:off x="1514388" y="3006649"/>
            <a:ext cx="122400" cy="121835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6E4CD3F-FF15-4241-9352-E2E728ECE6AB}"/>
              </a:ext>
            </a:extLst>
          </p:cNvPr>
          <p:cNvGrpSpPr/>
          <p:nvPr/>
        </p:nvGrpSpPr>
        <p:grpSpPr>
          <a:xfrm rot="60000">
            <a:off x="9785749" y="2600324"/>
            <a:ext cx="964407" cy="964407"/>
            <a:chOff x="9783364" y="2600324"/>
            <a:chExt cx="964407" cy="964407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4F19477-3872-9E1D-DD7C-F9C38CA1F813}"/>
                </a:ext>
              </a:extLst>
            </p:cNvPr>
            <p:cNvCxnSpPr>
              <a:cxnSpLocks/>
            </p:cNvCxnSpPr>
            <p:nvPr/>
          </p:nvCxnSpPr>
          <p:spPr>
            <a:xfrm>
              <a:off x="10265568" y="2600324"/>
              <a:ext cx="26191" cy="964407"/>
            </a:xfrm>
            <a:prstGeom prst="line">
              <a:avLst/>
            </a:prstGeom>
            <a:ln w="31750">
              <a:solidFill>
                <a:srgbClr val="FF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12FF05B-BE65-6AC6-5895-9C57172D9DD9}"/>
                </a:ext>
              </a:extLst>
            </p:cNvPr>
            <p:cNvCxnSpPr>
              <a:cxnSpLocks/>
            </p:cNvCxnSpPr>
            <p:nvPr/>
          </p:nvCxnSpPr>
          <p:spPr>
            <a:xfrm rot="-5400000">
              <a:off x="10252472" y="2613419"/>
              <a:ext cx="26191" cy="964407"/>
            </a:xfrm>
            <a:prstGeom prst="line">
              <a:avLst/>
            </a:prstGeom>
            <a:ln w="31750">
              <a:solidFill>
                <a:schemeClr val="accent6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7169961-1D33-5998-F690-804C1FA60FFA}"/>
                </a:ext>
              </a:extLst>
            </p:cNvPr>
            <p:cNvSpPr/>
            <p:nvPr/>
          </p:nvSpPr>
          <p:spPr>
            <a:xfrm>
              <a:off x="10222939" y="3039600"/>
              <a:ext cx="122400" cy="121835"/>
            </a:xfrm>
            <a:prstGeom prst="ellipse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7FEDDA5-DA35-702A-87B6-B32D57B5FB99}"/>
              </a:ext>
            </a:extLst>
          </p:cNvPr>
          <p:cNvSpPr txBox="1"/>
          <p:nvPr/>
        </p:nvSpPr>
        <p:spPr>
          <a:xfrm>
            <a:off x="714375" y="1572085"/>
            <a:ext cx="50706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BN</a:t>
            </a:r>
            <a:endParaRPr lang="en-GB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412877-BD00-B189-5D68-08F6F39D9674}"/>
              </a:ext>
            </a:extLst>
          </p:cNvPr>
          <p:cNvSpPr txBox="1"/>
          <p:nvPr/>
        </p:nvSpPr>
        <p:spPr>
          <a:xfrm>
            <a:off x="2935273" y="1532013"/>
            <a:ext cx="59088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BS2</a:t>
            </a:r>
            <a:endParaRPr lang="en-GB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40478A3-3E2E-9AF5-B0D9-331CC1ADA3F0}"/>
              </a:ext>
            </a:extLst>
          </p:cNvPr>
          <p:cNvSpPr txBox="1"/>
          <p:nvPr/>
        </p:nvSpPr>
        <p:spPr>
          <a:xfrm>
            <a:off x="7073677" y="1603731"/>
            <a:ext cx="59088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VB</a:t>
            </a:r>
            <a:endParaRPr lang="en-GB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82123A0-A387-07C7-748B-7B75FD3F5E51}"/>
              </a:ext>
            </a:extLst>
          </p:cNvPr>
          <p:cNvSpPr txBox="1"/>
          <p:nvPr/>
        </p:nvSpPr>
        <p:spPr>
          <a:xfrm>
            <a:off x="9470499" y="1520583"/>
            <a:ext cx="59088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VBX</a:t>
            </a:r>
            <a:endParaRPr lang="en-GB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CD92D9-E36C-D32B-0CD9-27CF4C5C327E}"/>
              </a:ext>
            </a:extLst>
          </p:cNvPr>
          <p:cNvSpPr txBox="1"/>
          <p:nvPr/>
        </p:nvSpPr>
        <p:spPr>
          <a:xfrm>
            <a:off x="5156647" y="2675796"/>
            <a:ext cx="168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NdFeB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blocks</a:t>
            </a:r>
            <a:endParaRPr lang="en-GB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71CEBA-C15C-B7B2-5F86-A31700A2B173}"/>
              </a:ext>
            </a:extLst>
          </p:cNvPr>
          <p:cNvSpPr txBox="1"/>
          <p:nvPr/>
        </p:nvSpPr>
        <p:spPr>
          <a:xfrm>
            <a:off x="5156647" y="1949630"/>
            <a:ext cx="168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Moderator plates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50601D-D7D6-2913-7469-ED28C86102FB}"/>
              </a:ext>
            </a:extLst>
          </p:cNvPr>
          <p:cNvSpPr txBox="1"/>
          <p:nvPr/>
        </p:nvSpPr>
        <p:spPr>
          <a:xfrm>
            <a:off x="5186338" y="3629788"/>
            <a:ext cx="168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NiFe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thermal shunts</a:t>
            </a: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2570DC-2BA7-BB8F-B356-DB50387B66F8}"/>
              </a:ext>
            </a:extLst>
          </p:cNvPr>
          <p:cNvSpPr txBox="1"/>
          <p:nvPr/>
        </p:nvSpPr>
        <p:spPr>
          <a:xfrm>
            <a:off x="5156647" y="3146280"/>
            <a:ext cx="168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Steel shims</a:t>
            </a:r>
            <a:endParaRPr lang="en-GB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4DE5382-A62A-2649-41EC-D9B8E3EA1CBD}"/>
              </a:ext>
            </a:extLst>
          </p:cNvPr>
          <p:cNvCxnSpPr/>
          <p:nvPr/>
        </p:nvCxnSpPr>
        <p:spPr>
          <a:xfrm flipH="1">
            <a:off x="3895725" y="2162175"/>
            <a:ext cx="1476375" cy="0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64D160E-0082-D0D7-3F72-BF160F308BC9}"/>
              </a:ext>
            </a:extLst>
          </p:cNvPr>
          <p:cNvCxnSpPr>
            <a:cxnSpLocks/>
          </p:cNvCxnSpPr>
          <p:nvPr/>
        </p:nvCxnSpPr>
        <p:spPr>
          <a:xfrm>
            <a:off x="6619875" y="2183507"/>
            <a:ext cx="952500" cy="305999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8D0DCEE-19C2-3ECB-7264-D53225BECFDA}"/>
              </a:ext>
            </a:extLst>
          </p:cNvPr>
          <p:cNvCxnSpPr>
            <a:cxnSpLocks/>
          </p:cNvCxnSpPr>
          <p:nvPr/>
        </p:nvCxnSpPr>
        <p:spPr>
          <a:xfrm flipH="1">
            <a:off x="4305300" y="2860462"/>
            <a:ext cx="908497" cy="0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29F941A-E9E5-A4A2-31A7-A04CCCE0567D}"/>
              </a:ext>
            </a:extLst>
          </p:cNvPr>
          <p:cNvCxnSpPr>
            <a:cxnSpLocks/>
          </p:cNvCxnSpPr>
          <p:nvPr/>
        </p:nvCxnSpPr>
        <p:spPr>
          <a:xfrm flipV="1">
            <a:off x="6745413" y="2752263"/>
            <a:ext cx="1484187" cy="127249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896C93F2-CAE9-BB74-5133-229D8EC64E19}"/>
              </a:ext>
            </a:extLst>
          </p:cNvPr>
          <p:cNvCxnSpPr>
            <a:cxnSpLocks/>
          </p:cNvCxnSpPr>
          <p:nvPr/>
        </p:nvCxnSpPr>
        <p:spPr>
          <a:xfrm flipH="1" flipV="1">
            <a:off x="4247289" y="3143247"/>
            <a:ext cx="1124811" cy="215887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D0F1262-6858-2697-9F0C-92AEF1CFD6F8}"/>
              </a:ext>
            </a:extLst>
          </p:cNvPr>
          <p:cNvCxnSpPr>
            <a:cxnSpLocks/>
          </p:cNvCxnSpPr>
          <p:nvPr/>
        </p:nvCxnSpPr>
        <p:spPr>
          <a:xfrm flipV="1">
            <a:off x="6619875" y="3322940"/>
            <a:ext cx="1609725" cy="36778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773B1331-98EF-DEF2-537E-5BE85945C6E1}"/>
              </a:ext>
            </a:extLst>
          </p:cNvPr>
          <p:cNvCxnSpPr>
            <a:cxnSpLocks/>
          </p:cNvCxnSpPr>
          <p:nvPr/>
        </p:nvCxnSpPr>
        <p:spPr>
          <a:xfrm flipV="1">
            <a:off x="6745413" y="3629788"/>
            <a:ext cx="1484187" cy="360974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B47BB26-B8D7-EE42-BD5E-E2EEAD919040}"/>
              </a:ext>
            </a:extLst>
          </p:cNvPr>
          <p:cNvCxnSpPr>
            <a:cxnSpLocks/>
          </p:cNvCxnSpPr>
          <p:nvPr/>
        </p:nvCxnSpPr>
        <p:spPr>
          <a:xfrm flipH="1" flipV="1">
            <a:off x="4289918" y="3443393"/>
            <a:ext cx="1005982" cy="495708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8" name="Table 87">
            <a:extLst>
              <a:ext uri="{FF2B5EF4-FFF2-40B4-BE49-F238E27FC236}">
                <a16:creationId xmlns:a16="http://schemas.microsoft.com/office/drawing/2014/main" id="{D43D6F26-4144-43EB-D358-3F8E678938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407774"/>
              </p:ext>
            </p:extLst>
          </p:nvPr>
        </p:nvGraphicFramePr>
        <p:xfrm>
          <a:off x="2120380" y="5401580"/>
          <a:ext cx="7951241" cy="903109"/>
        </p:xfrm>
        <a:graphic>
          <a:graphicData uri="http://schemas.openxmlformats.org/drawingml/2006/table">
            <a:tbl>
              <a:tblPr firstRow="1"/>
              <a:tblGrid>
                <a:gridCol w="806891">
                  <a:extLst>
                    <a:ext uri="{9D8B030D-6E8A-4147-A177-3AD203B41FA5}">
                      <a16:colId xmlns:a16="http://schemas.microsoft.com/office/drawing/2014/main" val="1468741078"/>
                    </a:ext>
                  </a:extLst>
                </a:gridCol>
                <a:gridCol w="1294388">
                  <a:extLst>
                    <a:ext uri="{9D8B030D-6E8A-4147-A177-3AD203B41FA5}">
                      <a16:colId xmlns:a16="http://schemas.microsoft.com/office/drawing/2014/main" val="3439739678"/>
                    </a:ext>
                  </a:extLst>
                </a:gridCol>
                <a:gridCol w="1059045">
                  <a:extLst>
                    <a:ext uri="{9D8B030D-6E8A-4147-A177-3AD203B41FA5}">
                      <a16:colId xmlns:a16="http://schemas.microsoft.com/office/drawing/2014/main" val="3570801181"/>
                    </a:ext>
                  </a:extLst>
                </a:gridCol>
                <a:gridCol w="1059045">
                  <a:extLst>
                    <a:ext uri="{9D8B030D-6E8A-4147-A177-3AD203B41FA5}">
                      <a16:colId xmlns:a16="http://schemas.microsoft.com/office/drawing/2014/main" val="2792960254"/>
                    </a:ext>
                  </a:extLst>
                </a:gridCol>
                <a:gridCol w="1059045">
                  <a:extLst>
                    <a:ext uri="{9D8B030D-6E8A-4147-A177-3AD203B41FA5}">
                      <a16:colId xmlns:a16="http://schemas.microsoft.com/office/drawing/2014/main" val="3639489181"/>
                    </a:ext>
                  </a:extLst>
                </a:gridCol>
                <a:gridCol w="1361629">
                  <a:extLst>
                    <a:ext uri="{9D8B030D-6E8A-4147-A177-3AD203B41FA5}">
                      <a16:colId xmlns:a16="http://schemas.microsoft.com/office/drawing/2014/main" val="3527565219"/>
                    </a:ext>
                  </a:extLst>
                </a:gridCol>
                <a:gridCol w="1311198">
                  <a:extLst>
                    <a:ext uri="{9D8B030D-6E8A-4147-A177-3AD203B41FA5}">
                      <a16:colId xmlns:a16="http://schemas.microsoft.com/office/drawing/2014/main" val="1592735010"/>
                    </a:ext>
                  </a:extLst>
                </a:gridCol>
              </a:tblGrid>
              <a:tr h="29597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Arc type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1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2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3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4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5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Number of Arcs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310365"/>
                  </a:ext>
                </a:extLst>
              </a:tr>
              <a:tr h="30356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VBX(I)-BN</a:t>
                      </a:r>
                      <a:r>
                        <a:rPr lang="en-GB" sz="1400" u="none" strike="noStrike" baseline="30000" dirty="0">
                          <a:effectLst/>
                        </a:rPr>
                        <a:t>1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3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3</a:t>
                      </a:r>
                      <a:r>
                        <a:rPr lang="en-GB" sz="1400" u="none" strike="noStrike" dirty="0">
                          <a:effectLst/>
                        </a:rPr>
                        <a:t>-VBX(O)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720"/>
                  </a:ext>
                </a:extLst>
              </a:tr>
              <a:tr h="30356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VBX(I)-BN</a:t>
                      </a:r>
                      <a:r>
                        <a:rPr lang="en-GB" sz="1400" u="none" strike="noStrike" baseline="30000">
                          <a:effectLst/>
                        </a:rPr>
                        <a:t>1</a:t>
                      </a:r>
                      <a:r>
                        <a:rPr lang="en-GB" sz="1400" u="none" strike="noStrike">
                          <a:effectLst/>
                        </a:rPr>
                        <a:t>-VB</a:t>
                      </a:r>
                      <a:r>
                        <a:rPr lang="en-GB" sz="1400" u="none" strike="noStrike" baseline="30000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-BN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4</a:t>
                      </a:r>
                      <a:r>
                        <a:rPr lang="en-GB" sz="1400" u="none" strike="noStrike">
                          <a:effectLst/>
                        </a:rPr>
                        <a:t>-BS2-VB</a:t>
                      </a:r>
                      <a:r>
                        <a:rPr lang="en-GB" sz="1400" u="none" strike="noStrike" baseline="30000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-BN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3</a:t>
                      </a:r>
                      <a:r>
                        <a:rPr lang="en-GB" sz="1400" u="none" strike="noStrike">
                          <a:effectLst/>
                        </a:rPr>
                        <a:t>-BN</a:t>
                      </a:r>
                      <a:r>
                        <a:rPr lang="en-GB" sz="1400" u="none" strike="noStrike" baseline="30000">
                          <a:effectLst/>
                        </a:rPr>
                        <a:t>3</a:t>
                      </a:r>
                      <a:r>
                        <a:rPr lang="en-GB" sz="1400" u="none" strike="noStrike">
                          <a:effectLst/>
                        </a:rPr>
                        <a:t>-VBX(O)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246609"/>
                  </a:ext>
                </a:extLst>
              </a:tr>
            </a:tbl>
          </a:graphicData>
        </a:graphic>
      </p:graphicFrame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F05F14C-7E5A-1286-09B0-85E8FB58275D}"/>
              </a:ext>
            </a:extLst>
          </p:cNvPr>
          <p:cNvCxnSpPr>
            <a:cxnSpLocks/>
            <a:stCxn id="97" idx="2"/>
            <a:endCxn id="100" idx="0"/>
          </p:cNvCxnSpPr>
          <p:nvPr/>
        </p:nvCxnSpPr>
        <p:spPr>
          <a:xfrm flipH="1">
            <a:off x="10281046" y="1341043"/>
            <a:ext cx="55339" cy="1188949"/>
          </a:xfrm>
          <a:prstGeom prst="straightConnector1">
            <a:avLst/>
          </a:prstGeom>
          <a:ln w="381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130B4301-1979-5734-9EF2-40CDCDB26E63}"/>
              </a:ext>
            </a:extLst>
          </p:cNvPr>
          <p:cNvSpPr txBox="1"/>
          <p:nvPr/>
        </p:nvSpPr>
        <p:spPr>
          <a:xfrm>
            <a:off x="8595121" y="971711"/>
            <a:ext cx="348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Mechanical reference frame</a:t>
            </a:r>
            <a:endParaRPr lang="en-GB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3D56764-0CD8-CFB6-CE50-7E16663B3354}"/>
              </a:ext>
            </a:extLst>
          </p:cNvPr>
          <p:cNvSpPr/>
          <p:nvPr/>
        </p:nvSpPr>
        <p:spPr>
          <a:xfrm>
            <a:off x="9709546" y="2529992"/>
            <a:ext cx="1143000" cy="1167030"/>
          </a:xfrm>
          <a:prstGeom prst="ellipse">
            <a:avLst/>
          </a:prstGeom>
          <a:noFill/>
          <a:ln w="22225"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39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B8BF6-994D-F331-298E-DCBBBBF96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F04EF-CE90-61E7-7535-832EEBD18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SLS2.0 Arc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The Triplet’s Magnets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/>
              <a:t>Measurements’ Challenges &amp; Requirements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Measurement Procedures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Series Measurements Results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noProof="0" dirty="0">
                <a:solidFill>
                  <a:schemeClr val="bg1">
                    <a:lumMod val="95000"/>
                  </a:schemeClr>
                </a:solidFill>
              </a:rPr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C9756-45F9-5EB2-ABD8-7939EBE3B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DFE4-231E-42C7-ABC5-9AF2A9ED731C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00AD6-5C6F-7122-BC7A-9D4579873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ABFE3-7119-B484-EE9F-779778D7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66799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Measurements’ Challenges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2"/>
            <a:ext cx="5291476" cy="497957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b="1" dirty="0"/>
              <a:t>Main Challenges</a:t>
            </a:r>
            <a:endParaRPr lang="en-GB" b="1" noProof="0" dirty="0"/>
          </a:p>
          <a:p>
            <a:pPr lvl="2"/>
            <a:r>
              <a:rPr lang="en-GB" noProof="0" dirty="0"/>
              <a:t>Each individual magnet must be tuned according to the standalone requirements (see also C. Zoller talk)</a:t>
            </a:r>
          </a:p>
          <a:p>
            <a:pPr lvl="2"/>
            <a:endParaRPr lang="en-GB" noProof="0" dirty="0"/>
          </a:p>
          <a:p>
            <a:pPr lvl="2"/>
            <a:r>
              <a:rPr lang="en-GB" dirty="0"/>
              <a:t>As an assembly an extra tuning step is needed to accommodate for cross-talk effects (see also R. Riccioli talk)</a:t>
            </a:r>
          </a:p>
          <a:p>
            <a:pPr lvl="2"/>
            <a:endParaRPr lang="en-GB" dirty="0"/>
          </a:p>
          <a:p>
            <a:pPr lvl="2"/>
            <a:r>
              <a:rPr lang="en-GB" b="1" dirty="0">
                <a:solidFill>
                  <a:srgbClr val="FF0000"/>
                </a:solidFill>
              </a:rPr>
              <a:t>F</a:t>
            </a:r>
            <a:r>
              <a:rPr lang="en-GB" b="1" noProof="0" dirty="0">
                <a:solidFill>
                  <a:srgbClr val="FF0000"/>
                </a:solidFill>
              </a:rPr>
              <a:t>rom beam dynamics</a:t>
            </a:r>
            <a:r>
              <a:rPr lang="en-GB" noProof="0" dirty="0"/>
              <a:t>: </a:t>
            </a:r>
            <a:r>
              <a:rPr lang="en-US" noProof="0" dirty="0"/>
              <a:t>the Triplet integral function must be tuned with an overall uncertainty of 2∙10</a:t>
            </a:r>
            <a:r>
              <a:rPr lang="en-US" baseline="30000" noProof="0" dirty="0"/>
              <a:t>-3</a:t>
            </a:r>
            <a:r>
              <a:rPr lang="en-US" noProof="0" dirty="0"/>
              <a:t> (or 20 (u)) relative to the nominal design (1 (u) = 10</a:t>
            </a:r>
            <a:r>
              <a:rPr lang="en-US" baseline="30000" noProof="0" dirty="0"/>
              <a:t>-3</a:t>
            </a:r>
            <a:r>
              <a:rPr lang="en-US" noProof="0" dirty="0"/>
              <a:t>)</a:t>
            </a:r>
          </a:p>
          <a:p>
            <a:pPr lvl="2"/>
            <a:endParaRPr lang="en-US" noProof="0" dirty="0"/>
          </a:p>
          <a:p>
            <a:pPr lvl="2"/>
            <a:r>
              <a:rPr lang="en-US" dirty="0"/>
              <a:t>Specific tuning parameters depending on the triplet type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dirty="0"/>
              <a:t>VB-&gt; 4 sets of tuning paraments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noProof="0" dirty="0"/>
              <a:t>VBX-</a:t>
            </a:r>
            <a:r>
              <a:rPr lang="en-US" dirty="0"/>
              <a:t>&gt; 2 sets of tuning paraments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noProof="0" dirty="0"/>
              <a:t>BN-&gt; 3 sets of tuning parameters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dirty="0"/>
              <a:t>BS2-&gt; 1 set of tuning parameters</a:t>
            </a:r>
          </a:p>
          <a:p>
            <a:pPr marL="131763" lvl="2" indent="0">
              <a:buNone/>
            </a:pPr>
            <a:r>
              <a:rPr lang="en-US" dirty="0"/>
              <a:t>(true also for other SLS2.0 magnets)</a:t>
            </a:r>
          </a:p>
          <a:p>
            <a:pPr lvl="2"/>
            <a:r>
              <a:rPr lang="en-US" dirty="0"/>
              <a:t>Several measurements steps: time consuming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7749-10D8-46B3-836C-47B42D283A93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9B123D-5A1E-D7A6-52AF-F7C5DC0D5252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GB" b="1" noProof="0" dirty="0"/>
              <a:t>Defining Requirements</a:t>
            </a:r>
          </a:p>
          <a:p>
            <a:pPr lvl="2"/>
            <a:r>
              <a:rPr lang="en-GB" noProof="0" dirty="0"/>
              <a:t>The cross-talk effect, due to extreme dense lattice,  obliges to optimize a Triplet as a full assembly with neighbours (iterative process)</a:t>
            </a:r>
          </a:p>
          <a:p>
            <a:pPr lvl="2"/>
            <a:endParaRPr lang="en-GB" noProof="0" dirty="0"/>
          </a:p>
          <a:p>
            <a:pPr lvl="2"/>
            <a:r>
              <a:rPr lang="en-GB" noProof="0" dirty="0"/>
              <a:t>From an optimized triplet the magnetic axis of the single magnets must be extracted</a:t>
            </a:r>
            <a:endParaRPr lang="en-GB" dirty="0"/>
          </a:p>
          <a:p>
            <a:pPr lvl="2"/>
            <a:endParaRPr lang="en-GB" noProof="0" dirty="0"/>
          </a:p>
          <a:p>
            <a:pPr lvl="2"/>
            <a:r>
              <a:rPr lang="en-GB" noProof="0" dirty="0"/>
              <a:t>Each single magnet must be simulated as a standalone entity</a:t>
            </a:r>
          </a:p>
          <a:p>
            <a:pPr lvl="2"/>
            <a:endParaRPr lang="en-GB" dirty="0"/>
          </a:p>
          <a:p>
            <a:pPr lvl="2"/>
            <a:r>
              <a:rPr lang="en-GB" dirty="0"/>
              <a:t>From field maps, simulations of the measurement process are carried out to calculate the design parameters for the tuning and adjustment of magnets (field quality and integral quantities)</a:t>
            </a:r>
          </a:p>
          <a:p>
            <a:pPr lvl="2"/>
            <a:endParaRPr lang="en-GB" dirty="0"/>
          </a:p>
          <a:p>
            <a:pPr lvl="2"/>
            <a:r>
              <a:rPr lang="en-GB" dirty="0"/>
              <a:t>Each single step needs careful revision to avoid pitfalls</a:t>
            </a:r>
          </a:p>
          <a:p>
            <a:pPr marL="179388" lvl="2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8221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44AB9-A39C-43D8-AB91-29E7F989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Measurements’ Requirements (1)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F1E6AD-5F9D-40E2-9400-77D55F7A0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138" y="2733685"/>
            <a:ext cx="5291476" cy="91875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b="1" noProof="0" dirty="0"/>
              <a:t>Magnetic Axis definition (Triplet alignment)</a:t>
            </a:r>
          </a:p>
          <a:p>
            <a:pPr lvl="2"/>
            <a:r>
              <a:rPr lang="en-GB" noProof="0" dirty="0"/>
              <a:t>Definition of the magnets’ axis from ideal particle trajectory relative to mechanics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46D4CA-3A2C-4D31-81D9-FCE07D6BA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A7749-10D8-46B3-836C-47B42D283A93}" type="datetime1">
              <a:rPr lang="de-CH" smtClean="0"/>
              <a:t>07.10.2024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AAF9BD-D9A1-45DA-A63F-A9AFDC2F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Paul Scherrer Institute PSI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EBFCF1-2587-4BC9-A56B-8BCD854D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9B123D-5A1E-D7A6-52AF-F7C5DC0D52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94976" y="1313708"/>
            <a:ext cx="5291474" cy="1576411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b="1" noProof="0" dirty="0"/>
              <a:t>Systems Requirements</a:t>
            </a:r>
          </a:p>
          <a:p>
            <a:pPr lvl="2"/>
            <a:r>
              <a:rPr lang="en-GB" noProof="0" dirty="0"/>
              <a:t>VB(X): Rotating Coil (RC) and Moving (Stretched) Wire (MV_W) systems</a:t>
            </a:r>
          </a:p>
          <a:p>
            <a:pPr lvl="2"/>
            <a:r>
              <a:rPr lang="en-GB" noProof="0" dirty="0"/>
              <a:t>BN(BS2): Moving (Stretched) Wire</a:t>
            </a:r>
          </a:p>
          <a:p>
            <a:pPr lvl="2"/>
            <a:r>
              <a:rPr lang="en-GB" dirty="0"/>
              <a:t>Assembled Triplet: Moving </a:t>
            </a:r>
            <a:r>
              <a:rPr lang="en-GB" noProof="0" dirty="0"/>
              <a:t>(Stretched) </a:t>
            </a:r>
            <a:r>
              <a:rPr lang="en-GB" dirty="0"/>
              <a:t>Wire</a:t>
            </a:r>
          </a:p>
          <a:p>
            <a:pPr lvl="2"/>
            <a:r>
              <a:rPr lang="en-GB" dirty="0"/>
              <a:t>Each of the above steps needs survey operations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FF78A86-B4B5-C6F0-0AA0-4A4FD198FF18}"/>
              </a:ext>
            </a:extLst>
          </p:cNvPr>
          <p:cNvGrpSpPr/>
          <p:nvPr/>
        </p:nvGrpSpPr>
        <p:grpSpPr>
          <a:xfrm>
            <a:off x="523697" y="3526906"/>
            <a:ext cx="5212851" cy="2960866"/>
            <a:chOff x="846942" y="2243584"/>
            <a:chExt cx="5212851" cy="29608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51EB0A7-3A90-E1AB-17FA-07C816C00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5872" y="2504450"/>
              <a:ext cx="3898013" cy="270000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181B324-6A99-AC01-913C-F13978780B90}"/>
                </a:ext>
              </a:extLst>
            </p:cNvPr>
            <p:cNvSpPr/>
            <p:nvPr/>
          </p:nvSpPr>
          <p:spPr>
            <a:xfrm>
              <a:off x="1868805" y="2709865"/>
              <a:ext cx="521972" cy="2103120"/>
            </a:xfrm>
            <a:prstGeom prst="rect">
              <a:avLst/>
            </a:prstGeom>
            <a:solidFill>
              <a:srgbClr val="A50021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831500F-E974-9290-C995-F129B5ADB09C}"/>
                </a:ext>
              </a:extLst>
            </p:cNvPr>
            <p:cNvSpPr/>
            <p:nvPr/>
          </p:nvSpPr>
          <p:spPr>
            <a:xfrm>
              <a:off x="3648074" y="2721290"/>
              <a:ext cx="531495" cy="2103120"/>
            </a:xfrm>
            <a:prstGeom prst="rect">
              <a:avLst/>
            </a:prstGeom>
            <a:solidFill>
              <a:srgbClr val="A50021">
                <a:alpha val="23922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B897F4B-136C-ECE8-6C42-AD29A9AD8B30}"/>
                </a:ext>
              </a:extLst>
            </p:cNvPr>
            <p:cNvSpPr/>
            <p:nvPr/>
          </p:nvSpPr>
          <p:spPr>
            <a:xfrm>
              <a:off x="2428875" y="2721290"/>
              <a:ext cx="1181100" cy="2103120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42DE881D-F289-C97F-078E-8C9E15ACD69F}"/>
                </a:ext>
              </a:extLst>
            </p:cNvPr>
            <p:cNvSpPr/>
            <p:nvPr/>
          </p:nvSpPr>
          <p:spPr>
            <a:xfrm rot="19165565">
              <a:off x="846942" y="5050630"/>
              <a:ext cx="504825" cy="142875"/>
            </a:xfrm>
            <a:prstGeom prst="rightArrow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16CF563-988C-E6F3-E52B-8F3AD9C30439}"/>
                </a:ext>
              </a:extLst>
            </p:cNvPr>
            <p:cNvSpPr txBox="1"/>
            <p:nvPr/>
          </p:nvSpPr>
          <p:spPr>
            <a:xfrm>
              <a:off x="888154" y="4629149"/>
              <a:ext cx="4223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sz="2400" b="1" baseline="30000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2400" b="1" baseline="300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A8DC381-37D1-D8AA-6959-4088697B494A}"/>
                </a:ext>
              </a:extLst>
            </p:cNvPr>
            <p:cNvSpPr txBox="1"/>
            <p:nvPr/>
          </p:nvSpPr>
          <p:spPr>
            <a:xfrm>
              <a:off x="2401866" y="2243584"/>
              <a:ext cx="118109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BN (BS2)</a:t>
              </a:r>
              <a:endParaRPr lang="en-GB" b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CF0D08-D22C-5AC2-9C14-06733EACE1F7}"/>
                </a:ext>
              </a:extLst>
            </p:cNvPr>
            <p:cNvSpPr txBox="1"/>
            <p:nvPr/>
          </p:nvSpPr>
          <p:spPr>
            <a:xfrm>
              <a:off x="1241209" y="2243584"/>
              <a:ext cx="109241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A5002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VB(VBXI)</a:t>
              </a:r>
              <a:endParaRPr lang="en-GB" b="1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6517D60-8C33-4E20-56F7-D0C4B08928F6}"/>
                </a:ext>
              </a:extLst>
            </p:cNvPr>
            <p:cNvSpPr txBox="1"/>
            <p:nvPr/>
          </p:nvSpPr>
          <p:spPr>
            <a:xfrm>
              <a:off x="3651208" y="2243584"/>
              <a:ext cx="118109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A5002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VB(VBXO)</a:t>
              </a:r>
              <a:endParaRPr lang="en-GB" b="1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B0A609C-8F79-97CE-0FE2-B521BBF82038}"/>
                </a:ext>
              </a:extLst>
            </p:cNvPr>
            <p:cNvSpPr txBox="1"/>
            <p:nvPr/>
          </p:nvSpPr>
          <p:spPr>
            <a:xfrm>
              <a:off x="4575013" y="4434538"/>
              <a:ext cx="13354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-- VB(X) axis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0836E79-2D33-C24F-1D88-9E656CB51CB1}"/>
                </a:ext>
              </a:extLst>
            </p:cNvPr>
            <p:cNvSpPr txBox="1"/>
            <p:nvPr/>
          </p:nvSpPr>
          <p:spPr>
            <a:xfrm>
              <a:off x="4505128" y="3576302"/>
              <a:ext cx="1554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 BN(BS2) axis</a:t>
              </a:r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B911399-8BD5-FC07-BC2D-0134F2C006EF}"/>
                </a:ext>
              </a:extLst>
            </p:cNvPr>
            <p:cNvSpPr txBox="1"/>
            <p:nvPr/>
          </p:nvSpPr>
          <p:spPr>
            <a:xfrm>
              <a:off x="1955695" y="4141271"/>
              <a:ext cx="2011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FF"/>
                  </a:solidFill>
                </a:rPr>
                <a:t>- Triplet position 1</a:t>
              </a:r>
              <a:endParaRPr lang="en-GB" b="1" dirty="0">
                <a:solidFill>
                  <a:srgbClr val="FF00FF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2C4EB23-EC89-1422-6C96-C38A142A687C}"/>
                </a:ext>
              </a:extLst>
            </p:cNvPr>
            <p:cNvSpPr txBox="1"/>
            <p:nvPr/>
          </p:nvSpPr>
          <p:spPr>
            <a:xfrm>
              <a:off x="1955695" y="3305837"/>
              <a:ext cx="2011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- Triplet position 3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796F53-FD6B-A00B-B0E1-D02F0CB08F2F}"/>
                </a:ext>
              </a:extLst>
            </p:cNvPr>
            <p:cNvSpPr txBox="1"/>
            <p:nvPr/>
          </p:nvSpPr>
          <p:spPr>
            <a:xfrm>
              <a:off x="1955695" y="3723554"/>
              <a:ext cx="20118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- Triplet position 2</a:t>
              </a:r>
              <a:endParaRPr lang="en-GB" b="1" dirty="0"/>
            </a:p>
          </p:txBody>
        </p:sp>
      </p:grpSp>
      <p:sp>
        <p:nvSpPr>
          <p:cNvPr id="36" name="Inhaltsplatzhalter 2">
            <a:extLst>
              <a:ext uri="{FF2B5EF4-FFF2-40B4-BE49-F238E27FC236}">
                <a16:creationId xmlns:a16="http://schemas.microsoft.com/office/drawing/2014/main" id="{C410B086-2DBC-D72B-0EBA-D28F6A2CA3CA}"/>
              </a:ext>
            </a:extLst>
          </p:cNvPr>
          <p:cNvSpPr txBox="1">
            <a:spLocks/>
          </p:cNvSpPr>
          <p:nvPr/>
        </p:nvSpPr>
        <p:spPr>
          <a:xfrm>
            <a:off x="5814231" y="1547362"/>
            <a:ext cx="5291476" cy="802258"/>
          </a:xfrm>
          <a:prstGeom prst="rect">
            <a:avLst/>
          </a:prstGeom>
        </p:spPr>
        <p:txBody>
          <a:bodyPr vert="horz" lIns="91440" tIns="1800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/>
              <a:t>VB’s axis: line parallel to the mechanical axis that minimizes the L2 distance with the particle trajectory inside the magnet</a:t>
            </a:r>
            <a:r>
              <a:rPr lang="en-GB" dirty="0"/>
              <a:t>         </a:t>
            </a:r>
          </a:p>
          <a:p>
            <a:pPr marL="179388" lvl="2" indent="0">
              <a:buNone/>
            </a:pPr>
            <a:endParaRPr lang="en-GB" dirty="0"/>
          </a:p>
        </p:txBody>
      </p:sp>
      <p:sp>
        <p:nvSpPr>
          <p:cNvPr id="37" name="Content Placeholder 6">
            <a:extLst>
              <a:ext uri="{FF2B5EF4-FFF2-40B4-BE49-F238E27FC236}">
                <a16:creationId xmlns:a16="http://schemas.microsoft.com/office/drawing/2014/main" id="{6CBD55A3-E1B2-B6C0-5F0D-C82F3A38CC3A}"/>
              </a:ext>
            </a:extLst>
          </p:cNvPr>
          <p:cNvSpPr txBox="1">
            <a:spLocks/>
          </p:cNvSpPr>
          <p:nvPr/>
        </p:nvSpPr>
        <p:spPr>
          <a:xfrm>
            <a:off x="5837614" y="2319150"/>
            <a:ext cx="6346274" cy="365125"/>
          </a:xfrm>
          <a:prstGeom prst="rect">
            <a:avLst/>
          </a:prstGeom>
        </p:spPr>
        <p:txBody>
          <a:bodyPr vert="horz" lIns="91440" tIns="1800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/>
              <a:t>Desing Parameters: standalone (field quality-&gt;see slides 14-17 )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0A05589-8A88-A4F9-26F3-BF5CC459D3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962" y="2655700"/>
            <a:ext cx="3898013" cy="28848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39ED3A03-AD21-ECF1-6FBF-0FE5DF5BC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216311"/>
              </p:ext>
            </p:extLst>
          </p:nvPr>
        </p:nvGraphicFramePr>
        <p:xfrm>
          <a:off x="4803170" y="6166776"/>
          <a:ext cx="7380718" cy="680085"/>
        </p:xfrm>
        <a:graphic>
          <a:graphicData uri="http://schemas.openxmlformats.org/drawingml/2006/table">
            <a:tbl>
              <a:tblPr firstRow="1"/>
              <a:tblGrid>
                <a:gridCol w="748994">
                  <a:extLst>
                    <a:ext uri="{9D8B030D-6E8A-4147-A177-3AD203B41FA5}">
                      <a16:colId xmlns:a16="http://schemas.microsoft.com/office/drawing/2014/main" val="1468741078"/>
                    </a:ext>
                  </a:extLst>
                </a:gridCol>
                <a:gridCol w="1201512">
                  <a:extLst>
                    <a:ext uri="{9D8B030D-6E8A-4147-A177-3AD203B41FA5}">
                      <a16:colId xmlns:a16="http://schemas.microsoft.com/office/drawing/2014/main" val="3439739678"/>
                    </a:ext>
                  </a:extLst>
                </a:gridCol>
                <a:gridCol w="983056">
                  <a:extLst>
                    <a:ext uri="{9D8B030D-6E8A-4147-A177-3AD203B41FA5}">
                      <a16:colId xmlns:a16="http://schemas.microsoft.com/office/drawing/2014/main" val="3570801181"/>
                    </a:ext>
                  </a:extLst>
                </a:gridCol>
                <a:gridCol w="983056">
                  <a:extLst>
                    <a:ext uri="{9D8B030D-6E8A-4147-A177-3AD203B41FA5}">
                      <a16:colId xmlns:a16="http://schemas.microsoft.com/office/drawing/2014/main" val="2792960254"/>
                    </a:ext>
                  </a:extLst>
                </a:gridCol>
                <a:gridCol w="983056">
                  <a:extLst>
                    <a:ext uri="{9D8B030D-6E8A-4147-A177-3AD203B41FA5}">
                      <a16:colId xmlns:a16="http://schemas.microsoft.com/office/drawing/2014/main" val="3639489181"/>
                    </a:ext>
                  </a:extLst>
                </a:gridCol>
                <a:gridCol w="1263928">
                  <a:extLst>
                    <a:ext uri="{9D8B030D-6E8A-4147-A177-3AD203B41FA5}">
                      <a16:colId xmlns:a16="http://schemas.microsoft.com/office/drawing/2014/main" val="3527565219"/>
                    </a:ext>
                  </a:extLst>
                </a:gridCol>
                <a:gridCol w="1217116">
                  <a:extLst>
                    <a:ext uri="{9D8B030D-6E8A-4147-A177-3AD203B41FA5}">
                      <a16:colId xmlns:a16="http://schemas.microsoft.com/office/drawing/2014/main" val="15927350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Arc type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1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2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3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4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Triplet 5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FFFFFF"/>
                          </a:solidFill>
                          <a:effectLst/>
                        </a:rPr>
                        <a:t>Number of Arcs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6E14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31036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VBX(I)-BN</a:t>
                      </a:r>
                      <a:r>
                        <a:rPr lang="en-GB" sz="1400" u="none" strike="noStrike" baseline="30000" dirty="0">
                          <a:effectLst/>
                        </a:rPr>
                        <a:t>1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r>
                        <a:rPr lang="en-GB" sz="1400" u="none" strike="noStrike" dirty="0">
                          <a:effectLst/>
                        </a:rPr>
                        <a:t>-VB</a:t>
                      </a:r>
                      <a:r>
                        <a:rPr lang="en-GB" sz="1400" u="none" strike="noStrike" baseline="30000" dirty="0">
                          <a:effectLst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VB</a:t>
                      </a:r>
                      <a:r>
                        <a:rPr lang="en-GB" sz="1400" u="none" strike="noStrike" baseline="30000" dirty="0">
                          <a:effectLst/>
                        </a:rPr>
                        <a:t>3</a:t>
                      </a:r>
                      <a:r>
                        <a:rPr lang="en-GB" sz="1400" u="none" strike="noStrike" dirty="0">
                          <a:effectLst/>
                        </a:rPr>
                        <a:t>-BN</a:t>
                      </a:r>
                      <a:r>
                        <a:rPr lang="en-GB" sz="1400" u="none" strike="noStrike" baseline="30000" dirty="0">
                          <a:effectLst/>
                        </a:rPr>
                        <a:t>3</a:t>
                      </a:r>
                      <a:r>
                        <a:rPr lang="en-GB" sz="1400" u="none" strike="noStrike" dirty="0">
                          <a:effectLst/>
                        </a:rPr>
                        <a:t>-VBX(O)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EBE7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05672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VBX(I)-BN</a:t>
                      </a:r>
                      <a:r>
                        <a:rPr lang="en-GB" sz="1400" u="none" strike="noStrike" baseline="30000">
                          <a:effectLst/>
                        </a:rPr>
                        <a:t>1</a:t>
                      </a:r>
                      <a:r>
                        <a:rPr lang="en-GB" sz="1400" u="none" strike="noStrike">
                          <a:effectLst/>
                        </a:rPr>
                        <a:t>-VB</a:t>
                      </a:r>
                      <a:r>
                        <a:rPr lang="en-GB" sz="1400" u="none" strike="noStrike" baseline="30000">
                          <a:effectLst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-BN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4</a:t>
                      </a:r>
                      <a:r>
                        <a:rPr lang="en-GB" sz="1400" u="none" strike="noStrike">
                          <a:effectLst/>
                        </a:rPr>
                        <a:t>-BS2-VB</a:t>
                      </a:r>
                      <a:r>
                        <a:rPr lang="en-GB" sz="1400" u="none" strike="noStrike" baseline="30000">
                          <a:effectLst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-BN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r>
                        <a:rPr lang="en-GB" sz="1400" u="none" strike="noStrike">
                          <a:effectLst/>
                        </a:rPr>
                        <a:t>-VB</a:t>
                      </a:r>
                      <a:r>
                        <a:rPr lang="en-GB" sz="1400" u="none" strike="noStrike" baseline="30000">
                          <a:effectLst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>
                          <a:effectLst/>
                        </a:rPr>
                        <a:t>VB</a:t>
                      </a:r>
                      <a:r>
                        <a:rPr lang="en-GB" sz="1400" u="none" strike="noStrike" baseline="30000">
                          <a:effectLst/>
                        </a:rPr>
                        <a:t>3</a:t>
                      </a:r>
                      <a:r>
                        <a:rPr lang="en-GB" sz="1400" u="none" strike="noStrike">
                          <a:effectLst/>
                        </a:rPr>
                        <a:t>-BN</a:t>
                      </a:r>
                      <a:r>
                        <a:rPr lang="en-GB" sz="1400" u="none" strike="noStrike" baseline="30000">
                          <a:effectLst/>
                        </a:rPr>
                        <a:t>3</a:t>
                      </a:r>
                      <a:r>
                        <a:rPr lang="en-GB" sz="1400" u="none" strike="noStrike">
                          <a:effectLst/>
                        </a:rPr>
                        <a:t>-VBX(O)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effectLst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5CC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246609"/>
                  </a:ext>
                </a:extLst>
              </a:tr>
            </a:tbl>
          </a:graphicData>
        </a:graphic>
      </p:graphicFrame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ADB88D58-F219-7E20-AD09-C968319ECC46}"/>
              </a:ext>
            </a:extLst>
          </p:cNvPr>
          <p:cNvSpPr txBox="1">
            <a:spLocks/>
          </p:cNvSpPr>
          <p:nvPr/>
        </p:nvSpPr>
        <p:spPr>
          <a:xfrm>
            <a:off x="5886450" y="5659900"/>
            <a:ext cx="6111067" cy="501552"/>
          </a:xfrm>
          <a:prstGeom prst="rect">
            <a:avLst/>
          </a:prstGeom>
        </p:spPr>
        <p:txBody>
          <a:bodyPr vert="horz" lIns="91440" tIns="1800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9388" indent="-1793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363" indent="-180975" algn="l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en-GB" b="1" dirty="0"/>
              <a:t>Desing Parameters: Triplets-&gt;Integrals for MV_W meas. at Positions 1 to 3 over 1.5 m (slide 24)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613BBD2E-675B-3A0C-416C-ADCF8012D9E5}"/>
              </a:ext>
            </a:extLst>
          </p:cNvPr>
          <p:cNvSpPr/>
          <p:nvPr/>
        </p:nvSpPr>
        <p:spPr>
          <a:xfrm>
            <a:off x="10408974" y="2978082"/>
            <a:ext cx="237465" cy="14034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788D6F3E-06FB-3DE6-A80D-6B6C02945EE1}"/>
              </a:ext>
            </a:extLst>
          </p:cNvPr>
          <p:cNvSpPr/>
          <p:nvPr/>
        </p:nvSpPr>
        <p:spPr>
          <a:xfrm>
            <a:off x="10408974" y="4449361"/>
            <a:ext cx="237465" cy="102335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99AFC8-8EFE-A06E-1CC3-E93BD09478E0}"/>
              </a:ext>
            </a:extLst>
          </p:cNvPr>
          <p:cNvSpPr txBox="1"/>
          <p:nvPr/>
        </p:nvSpPr>
        <p:spPr>
          <a:xfrm>
            <a:off x="10660188" y="3495125"/>
            <a:ext cx="746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0.8 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8BE3A8-0A8F-36F3-7F28-C161B76CAEB7}"/>
              </a:ext>
            </a:extLst>
          </p:cNvPr>
          <p:cNvSpPr txBox="1"/>
          <p:nvPr/>
        </p:nvSpPr>
        <p:spPr>
          <a:xfrm>
            <a:off x="10709024" y="4754432"/>
            <a:ext cx="746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303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2227</Words>
  <Application>Microsoft Office PowerPoint</Application>
  <PresentationFormat>Widescreen</PresentationFormat>
  <Paragraphs>505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Arial</vt:lpstr>
      <vt:lpstr>Calibri</vt:lpstr>
      <vt:lpstr>Calibri Light</vt:lpstr>
      <vt:lpstr>Times New Roman</vt:lpstr>
      <vt:lpstr>Wingdings</vt:lpstr>
      <vt:lpstr>Office Theme</vt:lpstr>
      <vt:lpstr>Benutzerdefiniertes Design</vt:lpstr>
      <vt:lpstr>Series Measurements of the SLS2.0 Longitudinal Gradient Bends Magnets</vt:lpstr>
      <vt:lpstr>Summary</vt:lpstr>
      <vt:lpstr>PowerPoint Presentation</vt:lpstr>
      <vt:lpstr>The SLS2.0 Arc</vt:lpstr>
      <vt:lpstr>PowerPoint Presentation</vt:lpstr>
      <vt:lpstr>Triplet’s Permanent Magnets</vt:lpstr>
      <vt:lpstr>PowerPoint Presentation</vt:lpstr>
      <vt:lpstr>Measurements’ Challenges</vt:lpstr>
      <vt:lpstr>Measurements’ Requirements (1)</vt:lpstr>
      <vt:lpstr>Measurements’ Requirements (2)</vt:lpstr>
      <vt:lpstr>PowerPoint Presentation</vt:lpstr>
      <vt:lpstr>Triplet Measurement Procedures</vt:lpstr>
      <vt:lpstr>PowerPoint Presentation</vt:lpstr>
      <vt:lpstr>RC measurement Results: VBX(I) and VB1</vt:lpstr>
      <vt:lpstr>RC measurement Results: VB2 and VB4</vt:lpstr>
      <vt:lpstr>RC measurement Results: VBX(I) and VB1</vt:lpstr>
      <vt:lpstr>RC measurement Results: MV_W Correction(d=6.36mm)</vt:lpstr>
      <vt:lpstr>PowerPoint Presentation</vt:lpstr>
      <vt:lpstr>Moving Wire (d=6.36mm) Measurement Results: BN</vt:lpstr>
      <vt:lpstr>Moving Wire Measurement Results: VBX(I) and VB1</vt:lpstr>
      <vt:lpstr>Moving Wire Measurement Results: VB2</vt:lpstr>
      <vt:lpstr>Moving Wire Measurement Results: VB and VBX(O)</vt:lpstr>
      <vt:lpstr>PowerPoint Presentation</vt:lpstr>
      <vt:lpstr>Moving Wire Measurement: Triplets Tuning</vt:lpstr>
      <vt:lpstr>Moving Wire Measurement Results: Triplets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Montenero Giuseppe</dc:creator>
  <cp:lastModifiedBy>Montenero Giuseppe</cp:lastModifiedBy>
  <cp:revision>62</cp:revision>
  <dcterms:created xsi:type="dcterms:W3CDTF">2024-10-05T15:33:09Z</dcterms:created>
  <dcterms:modified xsi:type="dcterms:W3CDTF">2024-10-07T23:18:00Z</dcterms:modified>
</cp:coreProperties>
</file>