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1"/>
  </p:notesMasterIdLst>
  <p:handoutMasterIdLst>
    <p:handoutMasterId r:id="rId42"/>
  </p:handoutMasterIdLst>
  <p:sldIdLst>
    <p:sldId id="328" r:id="rId5"/>
    <p:sldId id="292" r:id="rId6"/>
    <p:sldId id="378" r:id="rId7"/>
    <p:sldId id="393" r:id="rId8"/>
    <p:sldId id="384" r:id="rId9"/>
    <p:sldId id="395" r:id="rId10"/>
    <p:sldId id="398" r:id="rId11"/>
    <p:sldId id="402" r:id="rId12"/>
    <p:sldId id="399" r:id="rId13"/>
    <p:sldId id="400" r:id="rId14"/>
    <p:sldId id="401" r:id="rId15"/>
    <p:sldId id="397" r:id="rId16"/>
    <p:sldId id="297" r:id="rId17"/>
    <p:sldId id="396" r:id="rId18"/>
    <p:sldId id="403" r:id="rId19"/>
    <p:sldId id="386" r:id="rId20"/>
    <p:sldId id="392" r:id="rId21"/>
    <p:sldId id="381" r:id="rId22"/>
    <p:sldId id="416" r:id="rId23"/>
    <p:sldId id="404" r:id="rId24"/>
    <p:sldId id="417" r:id="rId25"/>
    <p:sldId id="387" r:id="rId26"/>
    <p:sldId id="405" r:id="rId27"/>
    <p:sldId id="382" r:id="rId28"/>
    <p:sldId id="388" r:id="rId29"/>
    <p:sldId id="383" r:id="rId30"/>
    <p:sldId id="407" r:id="rId31"/>
    <p:sldId id="408" r:id="rId32"/>
    <p:sldId id="389" r:id="rId33"/>
    <p:sldId id="390" r:id="rId34"/>
    <p:sldId id="415" r:id="rId35"/>
    <p:sldId id="410" r:id="rId36"/>
    <p:sldId id="413" r:id="rId37"/>
    <p:sldId id="411" r:id="rId38"/>
    <p:sldId id="412" r:id="rId39"/>
    <p:sldId id="414" r:id="rId4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CCF5"/>
    <a:srgbClr val="F0F0F0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45" autoAdjust="0"/>
  </p:normalViewPr>
  <p:slideViewPr>
    <p:cSldViewPr showGuides="1">
      <p:cViewPr varScale="1">
        <p:scale>
          <a:sx n="119" d="100"/>
          <a:sy n="119" d="100"/>
        </p:scale>
        <p:origin x="84" y="19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08.10.2024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08.10.2024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08.10.2024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g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45.png"/><Relationship Id="rId7" Type="http://schemas.openxmlformats.org/officeDocument/2006/relationships/image" Target="../media/image42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ww.psi.ch/en/photonicsinstr/scientific-highlights/fast-progress-installation-of-the-first-two-front-ends-fo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4680" y="1988840"/>
            <a:ext cx="12082209" cy="2008384"/>
          </a:xfrm>
        </p:spPr>
        <p:txBody>
          <a:bodyPr/>
          <a:lstStyle/>
          <a:p>
            <a:pPr algn="ctr"/>
            <a:r>
              <a:rPr lang="en-US" dirty="0"/>
              <a:t>Magnetic coupling measurements on permanent magnets with hall probe for the upgrade of the Swiss Light Source (SLS2)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6408787" cy="288032"/>
          </a:xfrm>
        </p:spPr>
        <p:txBody>
          <a:bodyPr/>
          <a:lstStyle/>
          <a:p>
            <a:r>
              <a:rPr lang="en-GB" u="sng" dirty="0"/>
              <a:t>R. Riccioli</a:t>
            </a:r>
            <a:r>
              <a:rPr lang="en-GB" dirty="0"/>
              <a:t>, M. Aiba, C. Calzolaio, T. Ernst, G. Montenero, S. Sanfilippo</a:t>
            </a:r>
            <a:endParaRPr lang="en-GB" u="sng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IMMW23, Bad </a:t>
            </a:r>
            <a:r>
              <a:rPr lang="en-GB" noProof="0" dirty="0" err="1"/>
              <a:t>Zurzach</a:t>
            </a:r>
            <a:r>
              <a:rPr lang="en-GB" noProof="0" dirty="0"/>
              <a:t>, 08 October 2024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Single magnets tuning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968627" cy="4644616"/>
          </a:xfrm>
        </p:spPr>
        <p:txBody>
          <a:bodyPr/>
          <a:lstStyle/>
          <a:p>
            <a:r>
              <a:rPr lang="en-GB" b="1" noProof="0" dirty="0"/>
              <a:t>Mechanical axis definition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The dipoles are first measured mechanically on a reference surface defined by a granite table with planarity below</a:t>
            </a:r>
            <a:r>
              <a:rPr lang="en-GB" noProof="0" dirty="0">
                <a:cs typeface="Calibri" panose="020F0502020204030204" pitchFamily="34" charset="0"/>
              </a:rPr>
              <a:t> 2 µm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X and Z coordinates of the centre found with the use of a AT960 Laser tracker, while Y coordinate is found based on CMM (Coordinate Measuring Machine) measurements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pic>
        <p:nvPicPr>
          <p:cNvPr id="13" name="Picture Placeholder 11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755" y="1293492"/>
            <a:ext cx="6602245" cy="400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80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magnets tuning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15" name="Picture Placeholder 14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995" y="3698875"/>
            <a:ext cx="4564848" cy="2717800"/>
          </a:xfr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976739" cy="2628291"/>
          </a:xfrm>
        </p:spPr>
        <p:txBody>
          <a:bodyPr/>
          <a:lstStyle/>
          <a:p>
            <a:r>
              <a:rPr lang="en-GB" b="1" dirty="0"/>
              <a:t>Permanent bending dipoles tuning</a:t>
            </a: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 is then measured pristine first and then it is tuned following the moderators curve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US" dirty="0"/>
              <a:t>pristine values change over a range of 100 units for the BEIs and over 40 units for BEOs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magnets are tuned in order to be below 1 unit from the target value</a:t>
            </a: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163" y="955598"/>
            <a:ext cx="4608512" cy="2624291"/>
          </a:xfrm>
        </p:spPr>
      </p:pic>
      <p:sp>
        <p:nvSpPr>
          <p:cNvPr id="16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</p:spTree>
    <p:extLst>
      <p:ext uri="{BB962C8B-B14F-4D97-AF65-F5344CB8AC3E}">
        <p14:creationId xmlns:p14="http://schemas.microsoft.com/office/powerpoint/2010/main" val="496468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Crosstalk scenarios</a:t>
            </a: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92857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Crosstalk scenarios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25665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high proximity (below 5 cm) of the electromagnets to the permanent ones weakens the PMs strength 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permanent magnets tuning is </a:t>
            </a:r>
            <a:r>
              <a:rPr lang="en-US" i="1" dirty="0"/>
              <a:t>simulation-oriented</a:t>
            </a:r>
            <a:r>
              <a:rPr lang="en-US" dirty="0"/>
              <a:t>: the target values used for the beam optics come from optimization with the simulations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2" b="6672"/>
          <a:stretch>
            <a:fillRect/>
          </a:stretch>
        </p:blipFill>
        <p:spPr/>
      </p:pic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</p:spTree>
    <p:extLst>
      <p:ext uri="{BB962C8B-B14F-4D97-AF65-F5344CB8AC3E}">
        <p14:creationId xmlns:p14="http://schemas.microsoft.com/office/powerpoint/2010/main" val="2869120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27B25-8AEE-48AF-AF77-1540BD0A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Crosstalk scenarios</a:t>
            </a:r>
            <a:endParaRPr lang="en-GB" noProof="0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0875AAFE-BBB2-425A-B6DF-D73F322244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498304"/>
              </p:ext>
            </p:extLst>
          </p:nvPr>
        </p:nvGraphicFramePr>
        <p:xfrm>
          <a:off x="5735960" y="683518"/>
          <a:ext cx="6120680" cy="5699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</a:tblGrid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bg1"/>
                          </a:solidFill>
                        </a:rPr>
                        <a:t>Scenario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Magnet </a:t>
                      </a: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sequence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Crosstalk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attenuation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 [%]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BEI-SXQ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3.84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43618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SXQ-VEI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2.2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849890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ANMI-HS2G-OS2A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2.28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4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HS2G-OS2A-ANO1-CHS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3.11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ANI2-HS2K-OS2E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2.45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309377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HS2K-OS2E-ANO3-CHS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3.15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679792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ANI4-HS2K-OS2E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2.84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829040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HS2K-OS2E-ANO5-CHS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56969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ANI6-OS2F-HS2L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2.87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832669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OS2F- HS2L-ANO7-CHS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3.20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00165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ANI8-OS2F-HS2L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15209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OS2F- HS2L-ANO9-CHS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3847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13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ANI10-OS2B-HS2H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2.79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536473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OS2B-HS2H-ANMO-CHS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2.83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343603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VEO-SXQ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2.18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15128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SXQ-BEO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3.49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220681"/>
                  </a:ext>
                </a:extLst>
              </a:tr>
            </a:tbl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23C3A8-4745-E0D7-BA9F-7C04CEC8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4608587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simulations are also the ones proving the attenuation of the PMs due to electromagnets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accuracy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reproducing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coupling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sufficient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fulfill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beam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optics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(+/-20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Eight scenarios were investigated in order to </a:t>
            </a:r>
            <a:r>
              <a:rPr lang="en-US" b="1" dirty="0"/>
              <a:t>assess the relative difference of the attenuation between simulation and measurement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3198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27B25-8AEE-48AF-AF77-1540BD0A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Crosstalk scenarios</a:t>
            </a:r>
            <a:endParaRPr lang="en-GB" noProof="0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0875AAFE-BBB2-425A-B6DF-D73F3222447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35960" y="683518"/>
          <a:ext cx="6120680" cy="5699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</a:tblGrid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bg1"/>
                          </a:solidFill>
                        </a:rPr>
                        <a:t>Scenario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Magnet </a:t>
                      </a: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sequence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Crosstalk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attenuation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 [%]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BEI-SXQ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3.84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43618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SXQ-VEI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2.2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849890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ANMI-HS2G-OS2A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2.28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4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HS2G-OS2A-ANO1-CHS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3.11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ANI2-HS2K-OS2E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2.45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309377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HS2K-OS2E-ANO3-CHS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3.15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679792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ANI4-HS2K-OS2E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2.84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829040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HS2K-OS2E-ANO5-CHS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de-CH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56969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ANI6-OS2F-HS2L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2.87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832669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OS2F- HS2L-ANO7-CHS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3.20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00165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ANI8-OS2F-HS2L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15209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OS2F- HS2L-ANO9-CHS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3847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13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ANI10-OS2B-HS2H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2.79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536473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OS2B-HS2H-ANMO-CHS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2.83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343603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VEO-SXQ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2.18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151286"/>
                  </a:ext>
                </a:extLst>
              </a:tr>
              <a:tr h="331115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SXQ-BEO 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3.49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220681"/>
                  </a:ext>
                </a:extLst>
              </a:tr>
            </a:tbl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23C3A8-4745-E0D7-BA9F-7C04CEC8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4608587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simulations are also the ones proving the attenuation of the PMs due to electromagnets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accuracy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reproducing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coupling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sufficient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fulfill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beam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optics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(+/-20 </a:t>
            </a:r>
            <a:r>
              <a:rPr lang="de-CH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de-CH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Eight scenarios were investigated in order to </a:t>
            </a:r>
            <a:r>
              <a:rPr lang="en-US" b="1" dirty="0"/>
              <a:t>assess the relative difference of the attenuation between simulation and measurement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5735960" y="1052736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Rectangle 10"/>
          <p:cNvSpPr/>
          <p:nvPr/>
        </p:nvSpPr>
        <p:spPr>
          <a:xfrm>
            <a:off x="5735960" y="1700808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2" name="Rectangle 11"/>
          <p:cNvSpPr/>
          <p:nvPr/>
        </p:nvSpPr>
        <p:spPr>
          <a:xfrm>
            <a:off x="5735960" y="2060848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3" name="Rectangle 12"/>
          <p:cNvSpPr/>
          <p:nvPr/>
        </p:nvSpPr>
        <p:spPr>
          <a:xfrm>
            <a:off x="5735960" y="2708920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Rectangle 13"/>
          <p:cNvSpPr/>
          <p:nvPr/>
        </p:nvSpPr>
        <p:spPr>
          <a:xfrm>
            <a:off x="5735960" y="4077072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5" name="Rectangle 14"/>
          <p:cNvSpPr/>
          <p:nvPr/>
        </p:nvSpPr>
        <p:spPr>
          <a:xfrm>
            <a:off x="5735960" y="5445224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" name="Rectangle 15"/>
          <p:cNvSpPr/>
          <p:nvPr/>
        </p:nvSpPr>
        <p:spPr>
          <a:xfrm>
            <a:off x="5735960" y="5760000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Rectangle 16"/>
          <p:cNvSpPr/>
          <p:nvPr/>
        </p:nvSpPr>
        <p:spPr>
          <a:xfrm>
            <a:off x="5735960" y="6093296"/>
            <a:ext cx="6120680" cy="288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2947229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653080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 approach overview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5" b="19455"/>
          <a:stretch>
            <a:fillRect/>
          </a:stretch>
        </p:blipFill>
        <p:spPr/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Specific base plates were designed for each scenario in order to reproduce the machine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magnets are aligned with a AT500/AT960 Laser tracker based on the theoretical positioning of the magnets within a precision of 30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GB" noProof="0" dirty="0"/>
          </a:p>
        </p:txBody>
      </p:sp>
      <p:sp>
        <p:nvSpPr>
          <p:cNvPr id="9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3" b="125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2869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5B85C6B-B044-77EC-AC5D-21A10A2DEDAC}"/>
              </a:ext>
            </a:extLst>
          </p:cNvPr>
          <p:cNvSpPr txBox="1"/>
          <p:nvPr/>
        </p:nvSpPr>
        <p:spPr>
          <a:xfrm>
            <a:off x="5877183" y="3784301"/>
            <a:ext cx="58354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Measurement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fine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volume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after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re-centering</a:t>
            </a:r>
            <a:endParaRPr lang="de-CH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BD868F-CFE8-80AC-B922-5918C92BD337}"/>
              </a:ext>
            </a:extLst>
          </p:cNvPr>
          <p:cNvSpPr txBox="1"/>
          <p:nvPr/>
        </p:nvSpPr>
        <p:spPr>
          <a:xfrm>
            <a:off x="6462323" y="1556792"/>
            <a:ext cx="417646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Measurement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coarse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volume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4732" t="8376" r="8268" b="79757"/>
          <a:stretch/>
        </p:blipFill>
        <p:spPr>
          <a:xfrm>
            <a:off x="5351240" y="1970234"/>
            <a:ext cx="6766646" cy="1224135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 approach overview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248546" cy="4644616"/>
          </a:xfrm>
        </p:spPr>
        <p:txBody>
          <a:bodyPr/>
          <a:lstStyle/>
          <a:p>
            <a:r>
              <a:rPr lang="en-GB" b="1" noProof="0" dirty="0"/>
              <a:t>Stand-alone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first measurement considers the magnetic axis found with the RC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Due to uncertainties related to the axis transfer and the hall probe positioning, the probe needs to be re-</a:t>
            </a:r>
            <a:r>
              <a:rPr lang="en-GB" dirty="0" err="1"/>
              <a:t>centered</a:t>
            </a:r>
            <a:r>
              <a:rPr lang="en-GB" dirty="0"/>
              <a:t> for a better estimation of the gradient with a coarse volume (x/y=±3mm, step=1mm)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After finding the measurements centre, a small and fine volume (x/y=±1.5, step=0.25mm) is scanned to minimize field error effects on the gradient assessment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123AB4-AAE3-BD1D-7C99-53C79E3A81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37" t="47412" r="40545" b="36351"/>
          <a:stretch/>
        </p:blipFill>
        <p:spPr>
          <a:xfrm>
            <a:off x="5305254" y="4172325"/>
            <a:ext cx="6840760" cy="127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80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 approach overview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960514" cy="4644616"/>
          </a:xfrm>
        </p:spPr>
        <p:txBody>
          <a:bodyPr/>
          <a:lstStyle/>
          <a:p>
            <a:r>
              <a:rPr lang="en-GB" b="1" dirty="0"/>
              <a:t>Crosstalk</a:t>
            </a:r>
            <a:r>
              <a:rPr lang="en-GB" b="1" noProof="0" dirty="0"/>
              <a:t>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PMs are measured first stand-alone and the value is then validated against the RC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 is then measured with the corresponding neighbours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magnetic axis moves with the magnetic coupling, but we always use the stand-alone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Only the integral value over the yoke length is compared to the simulated one </a:t>
            </a:r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71865" y="1700808"/>
          <a:ext cx="7148946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3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8241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10691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VEO-Field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&amp; SXQ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2.2</a:t>
                      </a:r>
                      <a:r>
                        <a:rPr lang="fr-FR" sz="1200" baseline="0" dirty="0"/>
                        <a:t>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1.8 %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  <a:latin typeface="Symbol" panose="05050102010706020507" pitchFamily="18" charset="2"/>
                        </a:rPr>
                        <a:t>-</a:t>
                      </a:r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739444"/>
              </p:ext>
            </p:extLst>
          </p:nvPr>
        </p:nvGraphicFramePr>
        <p:xfrm>
          <a:off x="4871866" y="3220431"/>
          <a:ext cx="7148944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2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6636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60314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ANO7-Field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ANO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CHS_ANO7_HS2L_OS2F 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-10.114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200" dirty="0"/>
                        <a:t>9.790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3.2 %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-9.753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3.6 %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544CE8-790D-BB04-FE8E-8988592FEE6D}"/>
              </a:ext>
            </a:extLst>
          </p:cNvPr>
          <p:cNvSpPr/>
          <p:nvPr/>
        </p:nvSpPr>
        <p:spPr>
          <a:xfrm>
            <a:off x="6672064" y="1524628"/>
            <a:ext cx="1512168" cy="309634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69647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Introduction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noProof="0" dirty="0"/>
              <a:t>Compact field mapper</a:t>
            </a:r>
          </a:p>
          <a:p>
            <a:pPr marL="457200" indent="-457200">
              <a:buAutoNum type="arabicPlain"/>
            </a:pPr>
            <a:r>
              <a:rPr lang="en-GB" dirty="0"/>
              <a:t>Single magnets tuning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/>
              <a:t>Crosstalk scenarios</a:t>
            </a:r>
          </a:p>
          <a:p>
            <a:pPr marL="457200" indent="-457200">
              <a:buAutoNum type="arabicPlain"/>
            </a:pPr>
            <a:r>
              <a:rPr lang="en-GB" noProof="0" dirty="0"/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/>
              <a:t>Simulations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/>
              <a:t>Results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/>
              <a:t>Conclusions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 approach overview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960514" cy="4644616"/>
          </a:xfrm>
        </p:spPr>
        <p:txBody>
          <a:bodyPr/>
          <a:lstStyle/>
          <a:p>
            <a:r>
              <a:rPr lang="en-GB" b="1" dirty="0"/>
              <a:t>Crosstalk</a:t>
            </a:r>
            <a:r>
              <a:rPr lang="en-GB" b="1" noProof="0" dirty="0"/>
              <a:t>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PMs are measured first stand-alone and the value is then validated against the RC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 is then measured with the corresponding neighbours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magnetic axis moves with the magnetic coupling, but we always use the stand-alone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Only the integral value over the yoke length is compared to the simulated one </a:t>
            </a:r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497621"/>
              </p:ext>
            </p:extLst>
          </p:nvPr>
        </p:nvGraphicFramePr>
        <p:xfrm>
          <a:off x="4871865" y="1700808"/>
          <a:ext cx="7148946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3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8241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10691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VEO-Field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&amp; SXQ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2.2</a:t>
                      </a:r>
                      <a:r>
                        <a:rPr lang="fr-FR" sz="1200" baseline="0" dirty="0"/>
                        <a:t>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1.8 %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  <a:latin typeface="Symbol" panose="05050102010706020507" pitchFamily="18" charset="2"/>
                        </a:rPr>
                        <a:t>-</a:t>
                      </a:r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045425"/>
              </p:ext>
            </p:extLst>
          </p:nvPr>
        </p:nvGraphicFramePr>
        <p:xfrm>
          <a:off x="4871866" y="3220431"/>
          <a:ext cx="7148944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2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6636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60314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ANO7-Field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ANO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CHS_ANO7_HS2L_OS2F 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-10.114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200" dirty="0"/>
                        <a:t>9.790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3.2 %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-9.753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3.6 %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D33E17-6627-6685-99DB-D965E7A3A14D}"/>
              </a:ext>
            </a:extLst>
          </p:cNvPr>
          <p:cNvSpPr/>
          <p:nvPr/>
        </p:nvSpPr>
        <p:spPr>
          <a:xfrm>
            <a:off x="8400256" y="1524628"/>
            <a:ext cx="1872208" cy="309634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4019051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 approach overview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960514" cy="4644616"/>
          </a:xfrm>
        </p:spPr>
        <p:txBody>
          <a:bodyPr/>
          <a:lstStyle/>
          <a:p>
            <a:r>
              <a:rPr lang="en-GB" b="1" dirty="0"/>
              <a:t>Crosstalk</a:t>
            </a:r>
            <a:r>
              <a:rPr lang="en-GB" b="1" noProof="0" dirty="0"/>
              <a:t>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PMs are measured first stand-alone and the value is then validated against the RC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 is then measured with the corresponding neighbours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magnetic axis moves with the magnetic coupling, but we always use the stand-alone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Only the integral value over the yoke length is compared to the simulated one </a:t>
            </a:r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71865" y="1700808"/>
          <a:ext cx="7148946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3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8241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10691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VEO-Field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VEO &amp; SXQ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2.2</a:t>
                      </a:r>
                      <a:r>
                        <a:rPr lang="fr-FR" sz="1200" baseline="0" dirty="0"/>
                        <a:t>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1.8 %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  <a:latin typeface="Symbol" panose="05050102010706020507" pitchFamily="18" charset="2"/>
                        </a:rPr>
                        <a:t>-</a:t>
                      </a:r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73298"/>
              </p:ext>
            </p:extLst>
          </p:nvPr>
        </p:nvGraphicFramePr>
        <p:xfrm>
          <a:off x="4871866" y="3220431"/>
          <a:ext cx="7148944" cy="12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722">
                  <a:extLst>
                    <a:ext uri="{9D8B030D-6E8A-4147-A177-3AD203B41FA5}">
                      <a16:colId xmlns:a16="http://schemas.microsoft.com/office/drawing/2014/main" val="1597471537"/>
                    </a:ext>
                  </a:extLst>
                </a:gridCol>
                <a:gridCol w="1336636">
                  <a:extLst>
                    <a:ext uri="{9D8B030D-6E8A-4147-A177-3AD203B41FA5}">
                      <a16:colId xmlns:a16="http://schemas.microsoft.com/office/drawing/2014/main" val="411811017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643114954"/>
                    </a:ext>
                  </a:extLst>
                </a:gridCol>
                <a:gridCol w="1460314">
                  <a:extLst>
                    <a:ext uri="{9D8B030D-6E8A-4147-A177-3AD203B41FA5}">
                      <a16:colId xmlns:a16="http://schemas.microsoft.com/office/drawing/2014/main" val="439337148"/>
                    </a:ext>
                  </a:extLst>
                </a:gridCol>
              </a:tblGrid>
              <a:tr h="440044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/>
                        <a:t>ANO7-Field</a:t>
                      </a:r>
                      <a:r>
                        <a:rPr lang="de-CH" sz="1200" b="1" baseline="0" dirty="0"/>
                        <a:t> integral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ANO </a:t>
                      </a:r>
                      <a:r>
                        <a:rPr lang="de-CH" sz="1200" dirty="0" err="1"/>
                        <a:t>Alone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/>
                        <a:t>CHS_ANO7_HS2L_OS2F 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Attenuation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432684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Computed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-10.114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200" dirty="0"/>
                        <a:t>9.790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3.2 %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60518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err="1"/>
                        <a:t>Measured</a:t>
                      </a:r>
                      <a:r>
                        <a:rPr lang="de-CH" sz="1200" dirty="0"/>
                        <a:t> (T)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-9.753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/>
                        <a:t>3.6 </a:t>
                      </a:r>
                      <a:r>
                        <a:rPr lang="fr-FR" sz="1200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742392"/>
                  </a:ext>
                </a:extLst>
              </a:tr>
              <a:tr h="280519"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200" dirty="0"/>
                        <a:t> [</a:t>
                      </a:r>
                      <a:r>
                        <a:rPr lang="fr-FR" sz="1200" dirty="0" err="1"/>
                        <a:t>units</a:t>
                      </a:r>
                      <a:r>
                        <a:rPr lang="fr-FR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C00000"/>
                          </a:solidFill>
                        </a:rPr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58146"/>
                  </a:ext>
                </a:extLst>
              </a:tr>
            </a:tbl>
          </a:graphicData>
        </a:graphic>
      </p:graphicFrame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D33E17-6627-6685-99DB-D965E7A3A14D}"/>
              </a:ext>
            </a:extLst>
          </p:cNvPr>
          <p:cNvSpPr/>
          <p:nvPr/>
        </p:nvSpPr>
        <p:spPr>
          <a:xfrm>
            <a:off x="10272464" y="1556792"/>
            <a:ext cx="1872208" cy="309634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C99230-C99B-B909-A6EF-5A12728DBD03}"/>
              </a:ext>
            </a:extLst>
          </p:cNvPr>
          <p:cNvSpPr txBox="1"/>
          <p:nvPr/>
        </p:nvSpPr>
        <p:spPr>
          <a:xfrm>
            <a:off x="7392144" y="4763453"/>
            <a:ext cx="476439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What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matters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for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re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-tuning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relative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difference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between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simulations</a:t>
            </a:r>
            <a:r>
              <a:rPr lang="de-CH" sz="2000" b="1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de-CH" sz="2000" b="1" dirty="0" err="1">
                <a:solidFill>
                  <a:schemeClr val="accent6">
                    <a:lumMod val="50000"/>
                  </a:schemeClr>
                </a:solidFill>
              </a:rPr>
              <a:t>measurements</a:t>
            </a:r>
            <a:endParaRPr lang="de-CH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088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Outline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Simulations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22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9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2343266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4936" t="4086" b="996"/>
          <a:stretch/>
        </p:blipFill>
        <p:spPr>
          <a:xfrm>
            <a:off x="2711624" y="980728"/>
            <a:ext cx="8121808" cy="4896544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EDAB-015A-4220-8C31-68E7CDAF5116}" type="datetime1">
              <a:rPr lang="de-CH" smtClean="0"/>
              <a:t>08.10.2024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Simulations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40" y="3188544"/>
            <a:ext cx="2289644" cy="32160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r="91027" b="7567"/>
          <a:stretch/>
        </p:blipFill>
        <p:spPr>
          <a:xfrm>
            <a:off x="10848528" y="708843"/>
            <a:ext cx="1070869" cy="5960517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196752"/>
            <a:ext cx="3888506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Simulations were performed with Opera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have fair comparisons each model accounts for the misalignments coming from the measurements setup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44691" y="5445224"/>
            <a:ext cx="29523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 dirty="0"/>
              <a:t>Models </a:t>
            </a:r>
            <a:r>
              <a:rPr lang="de-CH" sz="1200" dirty="0" err="1"/>
              <a:t>from</a:t>
            </a:r>
            <a:r>
              <a:rPr lang="de-CH" sz="1200" dirty="0"/>
              <a:t> C. Calzolaio</a:t>
            </a:r>
          </a:p>
        </p:txBody>
      </p:sp>
    </p:spTree>
    <p:extLst>
      <p:ext uri="{BB962C8B-B14F-4D97-AF65-F5344CB8AC3E}">
        <p14:creationId xmlns:p14="http://schemas.microsoft.com/office/powerpoint/2010/main" val="1930439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Simulations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26" y="980728"/>
            <a:ext cx="5355332" cy="32897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980032"/>
            <a:ext cx="5834721" cy="3290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8724" t="8624" r="26138" b="23387"/>
          <a:stretch/>
        </p:blipFill>
        <p:spPr>
          <a:xfrm>
            <a:off x="10056440" y="1365848"/>
            <a:ext cx="1946289" cy="16536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3020" y="4566331"/>
            <a:ext cx="5544616" cy="9656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measurement-simulation difference is not always understood and if it comes from measurement uncertainties or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BH curve used for the magnets could be the responsible for these differences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 txBox="1">
            <a:spLocks/>
          </p:cNvSpPr>
          <p:nvPr/>
        </p:nvSpPr>
        <p:spPr>
          <a:xfrm>
            <a:off x="2279576" y="4566331"/>
            <a:ext cx="3858817" cy="10303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field profile is well represented by the models</a:t>
            </a:r>
          </a:p>
        </p:txBody>
      </p:sp>
      <p:sp>
        <p:nvSpPr>
          <p:cNvPr id="1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CCD6560C-A0F8-5561-A439-F578B4E6A4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3" b="12553"/>
          <a:stretch>
            <a:fillRect/>
          </a:stretch>
        </p:blipFill>
        <p:spPr>
          <a:xfrm>
            <a:off x="148806" y="3954850"/>
            <a:ext cx="1796300" cy="237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6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Outline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Results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25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196500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1231306"/>
            <a:ext cx="7344816" cy="4236508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9" y="1412776"/>
            <a:ext cx="3744416" cy="1800200"/>
          </a:xfrm>
        </p:spPr>
        <p:txBody>
          <a:bodyPr/>
          <a:lstStyle/>
          <a:p>
            <a:r>
              <a:rPr lang="en-GB" b="1" dirty="0"/>
              <a:t>Key-points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The measurement-simulation difference can be grouped into three main families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84278"/>
            <a:ext cx="8964613" cy="810444"/>
          </a:xfrm>
        </p:spPr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" t="4786" b="5756"/>
          <a:stretch/>
        </p:blipFill>
        <p:spPr>
          <a:xfrm>
            <a:off x="8392147" y="633225"/>
            <a:ext cx="1037748" cy="9949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4857619"/>
            <a:ext cx="1091661" cy="10916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9" b="5983"/>
          <a:stretch/>
        </p:blipFill>
        <p:spPr>
          <a:xfrm>
            <a:off x="10902243" y="3667614"/>
            <a:ext cx="1188715" cy="9848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29263" r="22002" b="14038"/>
          <a:stretch/>
        </p:blipFill>
        <p:spPr>
          <a:xfrm>
            <a:off x="5159896" y="3345451"/>
            <a:ext cx="112012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682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9" y="1412776"/>
            <a:ext cx="3744416" cy="1800200"/>
          </a:xfrm>
        </p:spPr>
        <p:txBody>
          <a:bodyPr/>
          <a:lstStyle/>
          <a:p>
            <a:r>
              <a:rPr lang="en-GB" b="1" dirty="0"/>
              <a:t>Key-points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The ANs and ANMs families show a quite similar behaviour with a spread of about 30 units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More scenarios are going to be studied during the machine commissioning to better understand the crosstalk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General trend, no matter which scenario is analysed</a:t>
            </a:r>
            <a:r>
              <a:rPr lang="en-GB"/>
              <a:t>: the CHS decrease the measured strength of 60-70 units and 40-50 units in the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1231306"/>
            <a:ext cx="7344816" cy="4236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" t="4786" b="5756"/>
          <a:stretch/>
        </p:blipFill>
        <p:spPr>
          <a:xfrm>
            <a:off x="8392147" y="633225"/>
            <a:ext cx="1037748" cy="9949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4857619"/>
            <a:ext cx="1091661" cy="10916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9" b="5983"/>
          <a:stretch/>
        </p:blipFill>
        <p:spPr>
          <a:xfrm>
            <a:off x="10902243" y="3667614"/>
            <a:ext cx="1188715" cy="9848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29263" r="22002" b="14038"/>
          <a:stretch/>
        </p:blipFill>
        <p:spPr>
          <a:xfrm>
            <a:off x="5159896" y="3345451"/>
            <a:ext cx="112012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99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 txBox="1">
            <a:spLocks/>
          </p:cNvSpPr>
          <p:nvPr/>
        </p:nvSpPr>
        <p:spPr>
          <a:xfrm>
            <a:off x="407369" y="1412776"/>
            <a:ext cx="3456383" cy="180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Implemented strategies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average difference per family has been considered for a fine re-tuning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magnets are now being retuned directly on the girder after installation </a:t>
            </a:r>
            <a:r>
              <a:rPr lang="en-GB" dirty="0">
                <a:sym typeface="Wingdings" panose="05000000000000000000" pitchFamily="2" charset="2"/>
              </a:rPr>
              <a:t> special tool is used for adjusting with Ti tip</a:t>
            </a:r>
            <a:endParaRPr lang="en-GB" dirty="0"/>
          </a:p>
        </p:txBody>
      </p:sp>
      <p:sp>
        <p:nvSpPr>
          <p:cNvPr id="12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633" y="1868986"/>
            <a:ext cx="2008628" cy="26781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357" y="1868986"/>
            <a:ext cx="2008627" cy="267817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8103916" y="805606"/>
            <a:ext cx="3992923" cy="5449607"/>
            <a:chOff x="2382601" y="2158392"/>
            <a:chExt cx="3992923" cy="544960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2601" y="2357646"/>
              <a:ext cx="3937765" cy="525035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22" t="40383" r="24679" b="1"/>
            <a:stretch/>
          </p:blipFill>
          <p:spPr>
            <a:xfrm>
              <a:off x="4167485" y="2158392"/>
              <a:ext cx="2208039" cy="321455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t="35300" r="1471" b="36350"/>
          <a:stretch/>
        </p:blipFill>
        <p:spPr>
          <a:xfrm>
            <a:off x="676277" y="4650806"/>
            <a:ext cx="7296984" cy="161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90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Outline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29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384432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Introduction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166979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06692"/>
            <a:ext cx="10945291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The </a:t>
            </a:r>
            <a:r>
              <a:rPr lang="en-GB" b="1" noProof="0" dirty="0"/>
              <a:t>compact field mapper </a:t>
            </a:r>
            <a:r>
              <a:rPr lang="en-GB" noProof="0" dirty="0"/>
              <a:t>was successfully used </a:t>
            </a:r>
            <a:r>
              <a:rPr lang="en-GB" b="1" noProof="0" dirty="0"/>
              <a:t>for permanent dipoles tuning </a:t>
            </a:r>
            <a:r>
              <a:rPr lang="en-GB" noProof="0" dirty="0"/>
              <a:t>during the SLS2.0 magnets qualification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Thanks to the </a:t>
            </a:r>
            <a:r>
              <a:rPr lang="en-GB" b="1" noProof="0" dirty="0"/>
              <a:t>Hall probe</a:t>
            </a:r>
            <a:r>
              <a:rPr lang="en-GB" noProof="0" dirty="0"/>
              <a:t>, it was possible </a:t>
            </a:r>
            <a:r>
              <a:rPr lang="en-GB" b="1" noProof="0" dirty="0"/>
              <a:t>to scan a volume within the yoke </a:t>
            </a:r>
            <a:r>
              <a:rPr lang="en-GB" noProof="0" dirty="0"/>
              <a:t>of the permanent magnets </a:t>
            </a:r>
            <a:r>
              <a:rPr lang="en-GB" b="1" noProof="0" dirty="0"/>
              <a:t>for assessing the magnetic coupling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For each crosstalk scenario, the </a:t>
            </a:r>
            <a:r>
              <a:rPr lang="en-GB" b="1" noProof="0" dirty="0"/>
              <a:t>measurement procedure </a:t>
            </a:r>
            <a:r>
              <a:rPr lang="en-GB" noProof="0" dirty="0"/>
              <a:t>requires several steps including alignment each magnet between two and three times plus several scanned volumes </a:t>
            </a:r>
            <a:r>
              <a:rPr lang="en-GB" noProof="0" dirty="0">
                <a:sym typeface="Wingdings" panose="05000000000000000000" pitchFamily="2" charset="2"/>
              </a:rPr>
              <a:t> </a:t>
            </a:r>
            <a:r>
              <a:rPr lang="en-GB" b="1" noProof="0" dirty="0">
                <a:sym typeface="Wingdings" panose="05000000000000000000" pitchFamily="2" charset="2"/>
              </a:rPr>
              <a:t>full measurement time: min 3 days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Thanks to the reproducible difference </a:t>
            </a:r>
            <a:r>
              <a:rPr lang="en-GB" dirty="0"/>
              <a:t>for the </a:t>
            </a:r>
            <a:r>
              <a:rPr lang="en-GB" b="1" dirty="0"/>
              <a:t>dipoles BEs and the quadrupoles VEs</a:t>
            </a:r>
            <a:r>
              <a:rPr lang="en-GB" dirty="0"/>
              <a:t>, it is possible to extrapolate a </a:t>
            </a:r>
            <a:r>
              <a:rPr lang="en-GB" b="1" dirty="0"/>
              <a:t>systematic attenuation to be used for fine re-tuning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In the case of the </a:t>
            </a:r>
            <a:r>
              <a:rPr lang="en-GB" b="1" noProof="0" dirty="0"/>
              <a:t>quadrupoles ANs and ANMs </a:t>
            </a:r>
            <a:r>
              <a:rPr lang="en-GB" noProof="0" dirty="0"/>
              <a:t>the </a:t>
            </a:r>
            <a:r>
              <a:rPr lang="en-GB" b="1" noProof="0" dirty="0"/>
              <a:t>difference between simulated attenuation and measurement</a:t>
            </a:r>
            <a:r>
              <a:rPr lang="en-GB" noProof="0" dirty="0"/>
              <a:t> has a spread of about 30 units (</a:t>
            </a:r>
            <a:r>
              <a:rPr lang="en-GB" b="1" noProof="0" dirty="0"/>
              <a:t>bigger than the instrument accuracy</a:t>
            </a:r>
            <a:r>
              <a:rPr lang="en-GB" noProof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Up to now, the spread of the </a:t>
            </a:r>
            <a:r>
              <a:rPr lang="en-GB" b="1" dirty="0"/>
              <a:t>measurement-simulation difference</a:t>
            </a:r>
            <a:r>
              <a:rPr lang="en-GB" dirty="0"/>
              <a:t> in </a:t>
            </a:r>
            <a:r>
              <a:rPr lang="en-GB" b="1" dirty="0"/>
              <a:t>some cases </a:t>
            </a:r>
            <a:r>
              <a:rPr lang="en-GB" dirty="0"/>
              <a:t>is not yet understood and therefore </a:t>
            </a:r>
            <a:r>
              <a:rPr lang="en-GB" b="1" dirty="0"/>
              <a:t>not fully predictable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ym typeface="Wingdings" panose="05000000000000000000" pitchFamily="2" charset="2"/>
              </a:rPr>
              <a:t>more measurements will come with spare magnets during commissioning</a:t>
            </a:r>
            <a:endParaRPr lang="en-GB" b="1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30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Conclusions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1270778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B206A-E860-9E18-D76E-2C48E075D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6362-6223-43E4-8750-2AB47B64558C}" type="datetime1">
              <a:rPr lang="de-CH" smtClean="0"/>
              <a:t>08.10.2024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24EB8-4877-9A25-EF36-138AA562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1DBFD-284A-261C-47CC-8AEC5BE2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31</a:t>
            </a:fld>
            <a:endParaRPr lang="de-CH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b="9091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1A71D499-0036-CB10-B47E-9C3F1DF9AB66}"/>
              </a:ext>
            </a:extLst>
          </p:cNvPr>
          <p:cNvSpPr txBox="1">
            <a:spLocks/>
          </p:cNvSpPr>
          <p:nvPr/>
        </p:nvSpPr>
        <p:spPr>
          <a:xfrm>
            <a:off x="712311" y="116632"/>
            <a:ext cx="10945291" cy="46446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Thanks to: </a:t>
            </a:r>
            <a:r>
              <a:rPr lang="en-US" dirty="0"/>
              <a:t>Y. Studer, R. Felder, R. Deckardt, J. Martinez, K. Dreyer, T. Höwler, and M. M. Wurm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b="1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And thanks to you for attending the workshop !</a:t>
            </a:r>
          </a:p>
        </p:txBody>
      </p:sp>
    </p:spTree>
    <p:extLst>
      <p:ext uri="{BB962C8B-B14F-4D97-AF65-F5344CB8AC3E}">
        <p14:creationId xmlns:p14="http://schemas.microsoft.com/office/powerpoint/2010/main" val="15213206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32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Annexes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8336273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Attenuation difference correlations ?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836712"/>
            <a:ext cx="10451447" cy="1728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2708920"/>
            <a:ext cx="564457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2046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Attenuation difference correlations ?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836712"/>
            <a:ext cx="10451447" cy="1728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3376" r="33093"/>
          <a:stretch/>
        </p:blipFill>
        <p:spPr>
          <a:xfrm>
            <a:off x="466233" y="2773433"/>
            <a:ext cx="5508759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0637"/>
          <a:stretch/>
        </p:blipFill>
        <p:spPr>
          <a:xfrm>
            <a:off x="5979892" y="2773433"/>
            <a:ext cx="5391528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707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35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Attenuation difference correlations ?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836712"/>
            <a:ext cx="10451447" cy="1728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49363"/>
          <a:stretch/>
        </p:blipFill>
        <p:spPr>
          <a:xfrm>
            <a:off x="565406" y="2708920"/>
            <a:ext cx="5530594" cy="32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66625"/>
          <a:stretch/>
        </p:blipFill>
        <p:spPr>
          <a:xfrm>
            <a:off x="6093786" y="2708920"/>
            <a:ext cx="5483094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9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Quadrupole magnetic axis</a:t>
            </a:r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783" y="980728"/>
            <a:ext cx="522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 the mapper frame </a:t>
            </a:r>
            <a:r>
              <a:rPr lang="en-US" b="1" dirty="0" err="1"/>
              <a:t>x’Oy</a:t>
            </a:r>
            <a:r>
              <a:rPr lang="en-US" b="1" dirty="0"/>
              <a:t>’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8782" y="1389396"/>
                <a:ext cx="6769346" cy="1028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82" y="1389396"/>
                <a:ext cx="6769346" cy="10289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866032" y="1389396"/>
            <a:ext cx="2717800" cy="952391"/>
          </a:xfrm>
          <a:prstGeom prst="rect">
            <a:avLst/>
          </a:prstGeom>
          <a:solidFill>
            <a:schemeClr val="accent4">
              <a:alpha val="23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83832" y="1385615"/>
            <a:ext cx="2717800" cy="952391"/>
          </a:xfrm>
          <a:prstGeom prst="rect">
            <a:avLst/>
          </a:prstGeom>
          <a:solidFill>
            <a:schemeClr val="accent4">
              <a:lumMod val="75000"/>
              <a:alpha val="23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69595" y="2334117"/>
            <a:ext cx="4457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Dipole feed-down contribution with roll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9632" y="2277616"/>
            <a:ext cx="339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Roll angle contribution quad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9136371" y="769646"/>
            <a:ext cx="2677069" cy="2230746"/>
            <a:chOff x="863938" y="1235196"/>
            <a:chExt cx="2677069" cy="2230746"/>
          </a:xfrm>
        </p:grpSpPr>
        <p:grpSp>
          <p:nvGrpSpPr>
            <p:cNvPr id="52" name="Group 51"/>
            <p:cNvGrpSpPr/>
            <p:nvPr/>
          </p:nvGrpSpPr>
          <p:grpSpPr>
            <a:xfrm>
              <a:off x="1144645" y="1475777"/>
              <a:ext cx="1990165" cy="1990165"/>
              <a:chOff x="1313183" y="4523273"/>
              <a:chExt cx="1990165" cy="1990165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V="1">
                <a:off x="2210248" y="4523273"/>
                <a:ext cx="0" cy="19901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rot="5400000" flipV="1">
                <a:off x="2308266" y="4488984"/>
                <a:ext cx="0" cy="19901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2798057" y="2332598"/>
              <a:ext cx="742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  <a:endParaRPr lang="de-CH" baseline="-25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11153" y="1319536"/>
              <a:ext cx="742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</a:t>
              </a:r>
              <a:endParaRPr lang="de-CH" baseline="-25000" dirty="0"/>
            </a:p>
          </p:txBody>
        </p:sp>
        <p:grpSp>
          <p:nvGrpSpPr>
            <p:cNvPr id="28" name="Group 27"/>
            <p:cNvGrpSpPr/>
            <p:nvPr/>
          </p:nvGrpSpPr>
          <p:grpSpPr>
            <a:xfrm rot="20959716">
              <a:off x="863938" y="1308385"/>
              <a:ext cx="1990165" cy="1990165"/>
              <a:chOff x="4037334" y="4255968"/>
              <a:chExt cx="1990165" cy="1990165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4934399" y="4255968"/>
                <a:ext cx="0" cy="1990165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rot="5400000" flipV="1">
                <a:off x="5032417" y="4221679"/>
                <a:ext cx="0" cy="1990165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2646359" y="2012680"/>
              <a:ext cx="742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</a:rPr>
                <a:t>x’</a:t>
              </a:r>
              <a:endParaRPr lang="de-CH" baseline="-25000" dirty="0">
                <a:solidFill>
                  <a:schemeClr val="accent4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79716" y="1235196"/>
              <a:ext cx="742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</a:rPr>
                <a:t>y’</a:t>
              </a:r>
              <a:endParaRPr lang="de-CH" baseline="-25000" dirty="0">
                <a:solidFill>
                  <a:schemeClr val="accent4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1761003" y="2259348"/>
              <a:ext cx="280707" cy="1772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979598" y="2188551"/>
              <a:ext cx="63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(x</a:t>
              </a:r>
              <a:r>
                <a:rPr lang="en-US" sz="1200" baseline="-25000" dirty="0">
                  <a:solidFill>
                    <a:srgbClr val="FF0000"/>
                  </a:solidFill>
                </a:rPr>
                <a:t>0</a:t>
              </a:r>
              <a:r>
                <a:rPr lang="en-US" sz="1200" dirty="0">
                  <a:solidFill>
                    <a:srgbClr val="FF0000"/>
                  </a:solidFill>
                </a:rPr>
                <a:t>,y</a:t>
              </a:r>
              <a:r>
                <a:rPr lang="en-US" sz="1200" baseline="-25000" dirty="0">
                  <a:solidFill>
                    <a:srgbClr val="FF0000"/>
                  </a:solidFill>
                </a:rPr>
                <a:t>0</a:t>
              </a:r>
              <a:r>
                <a:rPr lang="en-US" sz="1200" dirty="0">
                  <a:solidFill>
                    <a:srgbClr val="FF0000"/>
                  </a:solidFill>
                </a:rPr>
                <a:t>)</a:t>
              </a:r>
              <a:endParaRPr lang="de-CH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09036" y="4514651"/>
            <a:ext cx="746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Assuming 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θr</a:t>
            </a:r>
            <a:r>
              <a:rPr lang="en-US" b="1" dirty="0"/>
              <a:t> &lt;&lt; 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593738" y="4945368"/>
                <a:ext cx="2512468" cy="9859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≈−(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38" y="4945368"/>
                <a:ext cx="2512468" cy="9859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/>
          <p:cNvSpPr txBox="1"/>
          <p:nvPr/>
        </p:nvSpPr>
        <p:spPr>
          <a:xfrm>
            <a:off x="5416888" y="5979806"/>
            <a:ext cx="5357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Line functions of x’ and y’ allow estimating the</a:t>
            </a:r>
          </a:p>
          <a:p>
            <a:r>
              <a:rPr lang="en-US" b="1" dirty="0">
                <a:solidFill>
                  <a:schemeClr val="accent6"/>
                </a:solidFill>
              </a:rPr>
              <a:t>roll angle (linear fit) and the axis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09036" y="3000393"/>
                <a:ext cx="1626524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de-CH" b="1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CH" b="1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?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36" y="3000393"/>
                <a:ext cx="1626524" cy="391261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485963" y="3490858"/>
                <a:ext cx="5176764" cy="1330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b="0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0=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func>
                        <m:func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de-CH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63" y="3490858"/>
                <a:ext cx="5176764" cy="13308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1913410" y="3000392"/>
                <a:ext cx="1626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sub>
                      </m:sSub>
                      <m:d>
                        <m:dPr>
                          <m:ctrlPr>
                            <a:rPr lang="de-CH" b="1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CH" b="1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?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10" y="3000392"/>
                <a:ext cx="1626524" cy="369332"/>
              </a:xfrm>
              <a:prstGeom prst="rect">
                <a:avLst/>
              </a:prstGeom>
              <a:blipFill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BB719DE1-7F22-DA07-89CE-8538E6F88C3F}"/>
              </a:ext>
            </a:extLst>
          </p:cNvPr>
          <p:cNvGrpSpPr/>
          <p:nvPr/>
        </p:nvGrpSpPr>
        <p:grpSpPr>
          <a:xfrm>
            <a:off x="5830535" y="2833941"/>
            <a:ext cx="5721362" cy="3086568"/>
            <a:chOff x="5999384" y="717713"/>
            <a:chExt cx="4993160" cy="292731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11C928C-73F1-FA50-EA1D-A9CFAAAED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23992" y="717713"/>
              <a:ext cx="4968552" cy="29273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1DD9F487-02DB-E36B-4249-F63F7FA2565B}"/>
                    </a:ext>
                  </a:extLst>
                </p:cNvPr>
                <p:cNvSpPr/>
                <p:nvPr/>
              </p:nvSpPr>
              <p:spPr>
                <a:xfrm rot="16200000">
                  <a:off x="5791618" y="2684740"/>
                  <a:ext cx="78486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CH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de-CH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CH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de-CH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791618" y="2684740"/>
                  <a:ext cx="784864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8197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99162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0" r="9890"/>
          <a:stretch>
            <a:fillRect/>
          </a:stretch>
        </p:blipFill>
        <p:spPr>
          <a:xfrm>
            <a:off x="8040688" y="1197461"/>
            <a:ext cx="3455986" cy="2177999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5" b="11405"/>
          <a:stretch>
            <a:fillRect/>
          </a:stretch>
        </p:blipFill>
        <p:spPr>
          <a:xfrm>
            <a:off x="8040688" y="3591459"/>
            <a:ext cx="3455986" cy="2178001"/>
          </a:xfr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80728"/>
            <a:ext cx="7344965" cy="5760640"/>
          </a:xfrm>
        </p:spPr>
        <p:txBody>
          <a:bodyPr/>
          <a:lstStyle/>
          <a:p>
            <a:r>
              <a:rPr lang="en-GB" b="1" noProof="0" dirty="0"/>
              <a:t>Swiss Light Source upgrade: SLS2.0 project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Goal: Increase photon flux and beam brilliance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High magnet density: from 388 to 1270 with same storage ring dimensions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Use of 327 permanent magnets (PMs)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See oral ‘</a:t>
            </a:r>
            <a:r>
              <a:rPr lang="en-US" dirty="0"/>
              <a:t>Summary of Projects and Challenges  in the Magnet Section at the Paul </a:t>
            </a:r>
            <a:r>
              <a:rPr lang="en-US" dirty="0" err="1"/>
              <a:t>Scherrer</a:t>
            </a:r>
            <a:r>
              <a:rPr lang="en-US" dirty="0"/>
              <a:t> Institute’ by S. Sanfilippo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r>
              <a:rPr lang="en-GB" b="1" noProof="0" dirty="0"/>
              <a:t>Permanent magnets tuning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All the permanent magnets were tuned by adding shims and adjusting the moderator plates </a:t>
            </a:r>
            <a:r>
              <a:rPr lang="en-GB" dirty="0"/>
              <a:t>(see C. Zoller’s talk)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All the quadrupoles (VEs, ANs, ANMs, VBs, VBXs) were tuned with the rotating coil measurement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dipoles were tuned with hall probe mapping system and moving wire system (see G. </a:t>
            </a:r>
            <a:r>
              <a:rPr lang="en-GB" dirty="0" err="1"/>
              <a:t>Montenero’s</a:t>
            </a:r>
            <a:r>
              <a:rPr lang="en-GB" dirty="0"/>
              <a:t> talk)</a:t>
            </a:r>
            <a:endParaRPr lang="en-GB" noProof="0" dirty="0"/>
          </a:p>
        </p:txBody>
      </p:sp>
      <p:sp>
        <p:nvSpPr>
          <p:cNvPr id="14" name="Rectangle 13"/>
          <p:cNvSpPr/>
          <p:nvPr/>
        </p:nvSpPr>
        <p:spPr>
          <a:xfrm>
            <a:off x="8040290" y="3352831"/>
            <a:ext cx="34563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hlinkClick r:id="rId4"/>
              </a:rPr>
              <a:t>Installation of the first two front ends for the SLS2.0 completed | Photonics Instrumentation | PSI</a:t>
            </a:r>
            <a:endParaRPr lang="de-CH" sz="600" dirty="0"/>
          </a:p>
        </p:txBody>
      </p:sp>
      <p:sp>
        <p:nvSpPr>
          <p:cNvPr id="16" name="Rectangle 15"/>
          <p:cNvSpPr/>
          <p:nvPr/>
        </p:nvSpPr>
        <p:spPr>
          <a:xfrm>
            <a:off x="8040290" y="5769360"/>
            <a:ext cx="34563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" dirty="0"/>
              <a:t>Tuning of Permanent magnets with rotating coil measurements</a:t>
            </a:r>
            <a:endParaRPr lang="de-CH" sz="600" dirty="0"/>
          </a:p>
        </p:txBody>
      </p:sp>
    </p:spTree>
    <p:extLst>
      <p:ext uri="{BB962C8B-B14F-4D97-AF65-F5344CB8AC3E}">
        <p14:creationId xmlns:p14="http://schemas.microsoft.com/office/powerpoint/2010/main" val="630220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Single magnets tuning</a:t>
            </a:r>
            <a:endParaRPr lang="en-GB" dirty="0"/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941522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2808-C4CD-EE7E-F038-11DE0575B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Compact field mapper</a:t>
            </a:r>
            <a:endParaRPr lang="en-GB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78B0F9-C639-12FA-FA74-AEF9F16B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1E5E88-D23D-AF70-34D2-9AB6D37C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44805-D18C-DF6A-4B07-A1CDAF08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DBB1EF-94F4-B44E-C82D-51F2438D6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4085321"/>
            <a:ext cx="5291476" cy="1467406"/>
          </a:xfrm>
        </p:spPr>
        <p:txBody>
          <a:bodyPr/>
          <a:lstStyle/>
          <a:p>
            <a:r>
              <a:rPr lang="en-GB" b="1" noProof="0" dirty="0"/>
              <a:t>Compact field mapper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XY motion range: ± 125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Z motion length: 925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Probe positioning with</a:t>
            </a:r>
            <a:r>
              <a:rPr lang="en-GB" noProof="0" dirty="0"/>
              <a:t> reference dipole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 ‘</a:t>
            </a:r>
            <a:r>
              <a:rPr lang="en-US" dirty="0"/>
              <a:t>Design and construction of a high accuracy field</a:t>
            </a:r>
          </a:p>
          <a:p>
            <a:r>
              <a:rPr lang="nb-NO" dirty="0"/>
              <a:t>mapper for longitudinal gradient </a:t>
            </a:r>
            <a:r>
              <a:rPr lang="nb-NO" dirty="0" err="1"/>
              <a:t>bending</a:t>
            </a:r>
            <a:r>
              <a:rPr lang="nb-NO" dirty="0"/>
              <a:t> magnets</a:t>
            </a:r>
            <a:r>
              <a:rPr lang="en-GB" dirty="0"/>
              <a:t>’ by P. La </a:t>
            </a:r>
            <a:r>
              <a:rPr lang="en-GB" dirty="0" err="1"/>
              <a:t>Marca</a:t>
            </a:r>
            <a:endParaRPr lang="en-GB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8EE120A-8A7C-F0F8-7071-917683A8060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5201" y="4085321"/>
            <a:ext cx="5291474" cy="1467406"/>
          </a:xfrm>
        </p:spPr>
        <p:txBody>
          <a:bodyPr/>
          <a:lstStyle/>
          <a:p>
            <a:r>
              <a:rPr lang="en-GB" b="1" noProof="0" dirty="0"/>
              <a:t>SENIS 3D Hall probe type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Sensitive volume 150x150x1 </a:t>
            </a:r>
            <a:r>
              <a:rPr lang="en-US" dirty="0"/>
              <a:t>µm</a:t>
            </a:r>
            <a:r>
              <a:rPr lang="en-US" baseline="30000" dirty="0"/>
              <a:t>3</a:t>
            </a:r>
            <a:endParaRPr lang="en-GB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Probe dimension 10mm x 1.4mm x 10mm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 measured field: ± 2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Probe sensitivity: 5 V/T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Probe maximum accuracy: ± 25 units of maximum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/>
          </a:p>
          <a:p>
            <a:endParaRPr lang="en-GB" noProof="0" dirty="0"/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" b="3967"/>
          <a:stretch>
            <a:fillRect/>
          </a:stretch>
        </p:blipFill>
        <p:spPr>
          <a:xfrm>
            <a:off x="695326" y="980728"/>
            <a:ext cx="5292724" cy="2987723"/>
          </a:xfrm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8" r="9078"/>
          <a:stretch>
            <a:fillRect/>
          </a:stretch>
        </p:blipFill>
        <p:spPr>
          <a:xfrm>
            <a:off x="6203948" y="980728"/>
            <a:ext cx="5292725" cy="2987723"/>
          </a:xfrm>
        </p:spPr>
      </p:pic>
    </p:spTree>
    <p:extLst>
      <p:ext uri="{BB962C8B-B14F-4D97-AF65-F5344CB8AC3E}">
        <p14:creationId xmlns:p14="http://schemas.microsoft.com/office/powerpoint/2010/main" val="1389213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Compact field mapper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Single magnets tuning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Crosstalk scenarios</a:t>
            </a: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Measurements approach</a:t>
            </a: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Simulations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Conclusions</a:t>
            </a:r>
            <a:endParaRPr lang="en-GB" noProof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71" y="776141"/>
            <a:ext cx="8155260" cy="54368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977270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Single magnets tuning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 txBox="1">
            <a:spLocks/>
          </p:cNvSpPr>
          <p:nvPr/>
        </p:nvSpPr>
        <p:spPr>
          <a:xfrm>
            <a:off x="551384" y="1088740"/>
            <a:ext cx="3384451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compact field mapper (CFM) system was not foreseen for series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Due to the huge number of magnets to be measured (&gt;1000) in a limited amount of time, seven measurement benches were running in parallel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Hall probe system was then used for tuning 24 permanent dipoles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759" y="908485"/>
            <a:ext cx="7993241" cy="532882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rot="2084452">
            <a:off x="4864617" y="2110383"/>
            <a:ext cx="2880320" cy="13810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" name="TextBox 4"/>
          <p:cNvSpPr txBox="1"/>
          <p:nvPr/>
        </p:nvSpPr>
        <p:spPr>
          <a:xfrm>
            <a:off x="4295800" y="1484784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rgbClr val="FF0000"/>
                </a:solidFill>
              </a:rPr>
              <a:t>2 </a:t>
            </a:r>
            <a:r>
              <a:rPr lang="de-CH" sz="2000" b="1" dirty="0" err="1">
                <a:solidFill>
                  <a:srgbClr val="FF0000"/>
                </a:solidFill>
              </a:rPr>
              <a:t>vibrating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wire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benches</a:t>
            </a:r>
            <a:endParaRPr lang="de-CH" sz="2000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794924">
            <a:off x="5285076" y="3531953"/>
            <a:ext cx="5256584" cy="196216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" name="TextBox 15"/>
          <p:cNvSpPr txBox="1"/>
          <p:nvPr/>
        </p:nvSpPr>
        <p:spPr>
          <a:xfrm>
            <a:off x="6888088" y="5641503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rgbClr val="FFFF00"/>
                </a:solidFill>
              </a:rPr>
              <a:t>2 </a:t>
            </a:r>
            <a:r>
              <a:rPr lang="de-CH" sz="2000" b="1" dirty="0" err="1">
                <a:solidFill>
                  <a:srgbClr val="FFFF00"/>
                </a:solidFill>
              </a:rPr>
              <a:t>rotating</a:t>
            </a:r>
            <a:r>
              <a:rPr lang="de-CH" sz="2000" b="1" dirty="0">
                <a:solidFill>
                  <a:srgbClr val="FFFF00"/>
                </a:solidFill>
              </a:rPr>
              <a:t> </a:t>
            </a:r>
            <a:r>
              <a:rPr lang="de-CH" sz="2000" b="1" dirty="0" err="1">
                <a:solidFill>
                  <a:srgbClr val="FFFF00"/>
                </a:solidFill>
              </a:rPr>
              <a:t>coil</a:t>
            </a:r>
            <a:r>
              <a:rPr lang="de-CH" sz="2000" b="1" dirty="0">
                <a:solidFill>
                  <a:srgbClr val="FFFF00"/>
                </a:solidFill>
              </a:rPr>
              <a:t> </a:t>
            </a:r>
            <a:r>
              <a:rPr lang="de-CH" sz="2000" b="1" dirty="0" err="1">
                <a:solidFill>
                  <a:srgbClr val="FFFF00"/>
                </a:solidFill>
              </a:rPr>
              <a:t>benches</a:t>
            </a:r>
            <a:endParaRPr lang="de-CH" sz="2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345853">
            <a:off x="9496694" y="3562305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chemeClr val="accent6">
                    <a:lumMod val="75000"/>
                  </a:schemeClr>
                </a:solidFill>
              </a:rPr>
              <a:t>2 </a:t>
            </a:r>
            <a:r>
              <a:rPr lang="de-CH" sz="2000" b="1" dirty="0" err="1">
                <a:solidFill>
                  <a:schemeClr val="accent6">
                    <a:lumMod val="75000"/>
                  </a:schemeClr>
                </a:solidFill>
              </a:rPr>
              <a:t>moving</a:t>
            </a:r>
            <a:r>
              <a:rPr lang="de-CH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75000"/>
                  </a:schemeClr>
                </a:solidFill>
              </a:rPr>
              <a:t>wire</a:t>
            </a:r>
            <a:r>
              <a:rPr lang="de-CH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CH" sz="2000" b="1" dirty="0" err="1">
                <a:solidFill>
                  <a:schemeClr val="accent6">
                    <a:lumMod val="75000"/>
                  </a:schemeClr>
                </a:solidFill>
              </a:rPr>
              <a:t>benches</a:t>
            </a:r>
            <a:endParaRPr lang="de-CH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1029116">
            <a:off x="10063268" y="2576371"/>
            <a:ext cx="2195174" cy="108767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9" name="Oval 18"/>
          <p:cNvSpPr/>
          <p:nvPr/>
        </p:nvSpPr>
        <p:spPr>
          <a:xfrm rot="1029116">
            <a:off x="9193782" y="2262422"/>
            <a:ext cx="1189109" cy="77496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TextBox 19"/>
          <p:cNvSpPr txBox="1"/>
          <p:nvPr/>
        </p:nvSpPr>
        <p:spPr>
          <a:xfrm>
            <a:off x="9048328" y="1897087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chemeClr val="accent2"/>
                </a:solidFill>
              </a:rPr>
              <a:t>1 </a:t>
            </a:r>
            <a:r>
              <a:rPr lang="de-CH" sz="2000" b="1" dirty="0" err="1">
                <a:solidFill>
                  <a:schemeClr val="accent2"/>
                </a:solidFill>
              </a:rPr>
              <a:t>field</a:t>
            </a:r>
            <a:r>
              <a:rPr lang="de-CH" sz="2000" b="1" dirty="0">
                <a:solidFill>
                  <a:schemeClr val="accent2"/>
                </a:solidFill>
              </a:rPr>
              <a:t> </a:t>
            </a:r>
            <a:r>
              <a:rPr lang="de-CH" sz="2000" b="1" dirty="0" err="1">
                <a:solidFill>
                  <a:schemeClr val="accent2"/>
                </a:solidFill>
              </a:rPr>
              <a:t>mapper</a:t>
            </a:r>
            <a:endParaRPr lang="de-CH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18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Single magnets tuning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de-CH" dirty="0"/>
              <a:t>08.10.2024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dirty="0"/>
              <a:t>R. Riccioli, </a:t>
            </a:r>
            <a:r>
              <a:rPr lang="en-US" i="1" dirty="0"/>
              <a:t>IMM23</a:t>
            </a:r>
            <a:r>
              <a:rPr lang="en-US" dirty="0"/>
              <a:t>, Bad </a:t>
            </a:r>
            <a:r>
              <a:rPr lang="en-US" dirty="0" err="1"/>
              <a:t>Zurzach</a:t>
            </a:r>
            <a:r>
              <a:rPr lang="en-US" dirty="0"/>
              <a:t>, 8</a:t>
            </a:r>
            <a:r>
              <a:rPr lang="en-US" baseline="30000" dirty="0"/>
              <a:t>th</a:t>
            </a:r>
            <a:r>
              <a:rPr lang="en-US" dirty="0"/>
              <a:t> October 2024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" t="19551" r="2401" b="651"/>
          <a:stretch/>
        </p:blipFill>
        <p:spPr>
          <a:xfrm>
            <a:off x="6816154" y="674693"/>
            <a:ext cx="4680520" cy="5472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72" b="19896"/>
          <a:stretch/>
        </p:blipFill>
        <p:spPr>
          <a:xfrm>
            <a:off x="6816154" y="4284608"/>
            <a:ext cx="3600400" cy="2609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Oval 13"/>
          <p:cNvSpPr/>
          <p:nvPr/>
        </p:nvSpPr>
        <p:spPr>
          <a:xfrm>
            <a:off x="6888088" y="4365104"/>
            <a:ext cx="3384376" cy="24482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 txBox="1">
            <a:spLocks/>
          </p:cNvSpPr>
          <p:nvPr/>
        </p:nvSpPr>
        <p:spPr>
          <a:xfrm>
            <a:off x="695325" y="1376773"/>
            <a:ext cx="5976739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Permanent bending dipoles 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BEs needed to be tuned at the optimized integrated target value defined by simulations over a length of 720 mm: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BEIs: -0.30419 Tm 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BEOs: -0.29621Tm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Measurement performed on the mechanical axis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tuning was done by shimming and moderator plates closure, similar to the procedure presented by C. Zoller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Compared to MW measurement: </a:t>
            </a:r>
            <a:r>
              <a:rPr lang="en-GB" dirty="0">
                <a:cs typeface="Calibri" panose="020F0502020204030204" pitchFamily="34" charset="0"/>
              </a:rPr>
              <a:t>± 10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cs typeface="Calibri" panose="020F0502020204030204" pitchFamily="34" charset="0"/>
              </a:rPr>
              <a:t>The magnets are tuned at 1 unit close to target value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2957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c9077d15-72ed-4fec-bcfe-3472729e9195"/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2558</Words>
  <Application>Microsoft Office PowerPoint</Application>
  <PresentationFormat>Widescreen</PresentationFormat>
  <Paragraphs>538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Aptos</vt:lpstr>
      <vt:lpstr>Arial</vt:lpstr>
      <vt:lpstr>Calibri</vt:lpstr>
      <vt:lpstr>Cambria Math</vt:lpstr>
      <vt:lpstr>Symbol</vt:lpstr>
      <vt:lpstr>Times New Roman</vt:lpstr>
      <vt:lpstr>Benutzerdefiniertes Design</vt:lpstr>
      <vt:lpstr>Magnetic coupling measurements on permanent magnets with hall probe for the upgrade of the Swiss Light Source (SLS2)</vt:lpstr>
      <vt:lpstr>Outline</vt:lpstr>
      <vt:lpstr>Outline</vt:lpstr>
      <vt:lpstr>Introduction</vt:lpstr>
      <vt:lpstr>Outline</vt:lpstr>
      <vt:lpstr>Compact field mapper</vt:lpstr>
      <vt:lpstr>Outline</vt:lpstr>
      <vt:lpstr>Single magnets tuning</vt:lpstr>
      <vt:lpstr>Single magnets tuning</vt:lpstr>
      <vt:lpstr>Single magnets tuning</vt:lpstr>
      <vt:lpstr>Single magnets tuning</vt:lpstr>
      <vt:lpstr>Outline</vt:lpstr>
      <vt:lpstr>Crosstalk scenarios</vt:lpstr>
      <vt:lpstr>Crosstalk scenarios</vt:lpstr>
      <vt:lpstr>Crosstalk scenarios</vt:lpstr>
      <vt:lpstr>Outline</vt:lpstr>
      <vt:lpstr>Measurements approach overview</vt:lpstr>
      <vt:lpstr>Measurements approach overview</vt:lpstr>
      <vt:lpstr>Measurements approach overview</vt:lpstr>
      <vt:lpstr>Measurements approach overview</vt:lpstr>
      <vt:lpstr>Measurements approach overview</vt:lpstr>
      <vt:lpstr>Outline</vt:lpstr>
      <vt:lpstr>Simulations</vt:lpstr>
      <vt:lpstr>Simulations</vt:lpstr>
      <vt:lpstr>Outline</vt:lpstr>
      <vt:lpstr>Results</vt:lpstr>
      <vt:lpstr>Results</vt:lpstr>
      <vt:lpstr>Results</vt:lpstr>
      <vt:lpstr>Outline</vt:lpstr>
      <vt:lpstr>Conclusions</vt:lpstr>
      <vt:lpstr>PowerPoint Presentation</vt:lpstr>
      <vt:lpstr>Annexes</vt:lpstr>
      <vt:lpstr>Attenuation difference correlations ?</vt:lpstr>
      <vt:lpstr>Attenuation difference correlations ?</vt:lpstr>
      <vt:lpstr>Attenuation difference correlations ?</vt:lpstr>
      <vt:lpstr>Quadrupole magnetic axis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Riccioli Rebecca</dc:creator>
  <dc:description>erstellt durch Vorlagenbauer.ch</dc:description>
  <cp:lastModifiedBy>Riccioli Rebecca</cp:lastModifiedBy>
  <cp:revision>235</cp:revision>
  <dcterms:created xsi:type="dcterms:W3CDTF">2024-09-27T14:53:02Z</dcterms:created>
  <dcterms:modified xsi:type="dcterms:W3CDTF">2024-10-08T11:50:20Z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