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sldIdLst>
    <p:sldId id="316" r:id="rId2"/>
    <p:sldId id="300" r:id="rId3"/>
    <p:sldId id="295" r:id="rId4"/>
    <p:sldId id="375" r:id="rId5"/>
    <p:sldId id="305" r:id="rId6"/>
    <p:sldId id="306" r:id="rId7"/>
    <p:sldId id="1469" r:id="rId8"/>
    <p:sldId id="320" r:id="rId9"/>
    <p:sldId id="376" r:id="rId10"/>
    <p:sldId id="397" r:id="rId11"/>
    <p:sldId id="378" r:id="rId12"/>
    <p:sldId id="379" r:id="rId13"/>
    <p:sldId id="381" r:id="rId14"/>
    <p:sldId id="377" r:id="rId15"/>
    <p:sldId id="380" r:id="rId16"/>
    <p:sldId id="382" r:id="rId17"/>
    <p:sldId id="383" r:id="rId18"/>
    <p:sldId id="384" r:id="rId19"/>
    <p:sldId id="385" r:id="rId20"/>
    <p:sldId id="396" r:id="rId21"/>
    <p:sldId id="386" r:id="rId22"/>
    <p:sldId id="388" r:id="rId23"/>
    <p:sldId id="389" r:id="rId24"/>
    <p:sldId id="392" r:id="rId25"/>
    <p:sldId id="387" r:id="rId26"/>
    <p:sldId id="1471" r:id="rId27"/>
    <p:sldId id="390" r:id="rId28"/>
    <p:sldId id="1470" r:id="rId29"/>
    <p:sldId id="374" r:id="rId30"/>
    <p:sldId id="398" r:id="rId3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7" autoAdjust="0"/>
    <p:restoredTop sz="92244" autoAdjust="0"/>
  </p:normalViewPr>
  <p:slideViewPr>
    <p:cSldViewPr snapToGrid="0">
      <p:cViewPr>
        <p:scale>
          <a:sx n="100" d="100"/>
          <a:sy n="100" d="100"/>
        </p:scale>
        <p:origin x="852" y="1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841C8E6-20A5-4EDE-B1A3-FEE203AB7BDC}" type="datetimeFigureOut">
              <a:rPr lang="en-GB" smtClean="0"/>
              <a:t>24/09/2024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81E6C0C-D33A-4349-8C5A-A533D1B77BB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178612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Thanks Organization for inviting to give this talk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CCA41C8-293B-EF4D-B6A0-B59951CEC87B}" type="slidenum">
              <a:rPr lang="en-150" smtClean="0"/>
              <a:t>1</a:t>
            </a:fld>
            <a:endParaRPr lang="en-150"/>
          </a:p>
        </p:txBody>
      </p:sp>
    </p:spTree>
    <p:extLst>
      <p:ext uri="{BB962C8B-B14F-4D97-AF65-F5344CB8AC3E}">
        <p14:creationId xmlns:p14="http://schemas.microsoft.com/office/powerpoint/2010/main" val="168410355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CCA41C8-293B-EF4D-B6A0-B59951CEC87B}" type="slidenum">
              <a:rPr lang="fr-FR"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8120596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600" b="1" dirty="0">
                <a:solidFill>
                  <a:srgbClr val="002060"/>
                </a:solidFill>
                <a:latin typeface="Arial" panose="020B0604020202020204" pitchFamily="34" charset="0"/>
                <a:ea typeface="Open Sans" pitchFamily="2" charset="0"/>
                <a:cs typeface="Arial" panose="020B0604020202020204" pitchFamily="34" charset="0"/>
              </a:rPr>
              <a:t>STATUS</a:t>
            </a:r>
          </a:p>
          <a:p>
            <a:pPr marR="0" algn="l" rtl="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Pts val="1200"/>
            </a:pPr>
            <a:r>
              <a:rPr lang="en-US" sz="1200" dirty="0">
                <a:solidFill>
                  <a:srgbClr val="FF0000"/>
                </a:solidFill>
                <a:latin typeface="Arial" panose="020B0604020202020204" pitchFamily="34" charset="0"/>
                <a:ea typeface="Open Sans" pitchFamily="2" charset="0"/>
                <a:cs typeface="Arial" panose="020B0604020202020204" pitchFamily="34" charset="0"/>
              </a:rPr>
              <a:t>Sector 5 (at EU Supplier): successfully repaired</a:t>
            </a:r>
          </a:p>
          <a:p>
            <a:pPr marR="0" algn="l" rtl="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Pts val="1200"/>
            </a:pPr>
            <a:r>
              <a:rPr lang="en-US" sz="1200" i="0" u="none" strike="noStrike" dirty="0">
                <a:solidFill>
                  <a:srgbClr val="FF0000"/>
                </a:solidFill>
                <a:effectLst/>
                <a:latin typeface="Arial" panose="020B0604020202020204" pitchFamily="34" charset="0"/>
                <a:ea typeface="Open Sans" pitchFamily="2" charset="0"/>
                <a:cs typeface="Arial" panose="020B0604020202020204" pitchFamily="34" charset="0"/>
              </a:rPr>
              <a:t>Sector 7 (at ITER): successfully repaired</a:t>
            </a:r>
          </a:p>
          <a:p>
            <a:pPr marR="0" algn="l" rtl="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Pts val="1200"/>
            </a:pPr>
            <a:r>
              <a:rPr lang="en-US" sz="1200" dirty="0">
                <a:solidFill>
                  <a:srgbClr val="002060"/>
                </a:solidFill>
                <a:latin typeface="Arial" panose="020B0604020202020204" pitchFamily="34" charset="0"/>
                <a:ea typeface="Open Sans" pitchFamily="2" charset="0"/>
                <a:cs typeface="Arial" panose="020B0604020202020204" pitchFamily="34" charset="0"/>
              </a:rPr>
              <a:t>Sectors 6 &amp; 8 (at ITER): repairs in progress</a:t>
            </a:r>
          </a:p>
          <a:p>
            <a:pPr marR="0" algn="l" rtl="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Pts val="1200"/>
            </a:pPr>
            <a:r>
              <a:rPr lang="en-US" sz="1200" i="0" u="none" strike="noStrike" dirty="0">
                <a:solidFill>
                  <a:srgbClr val="002060"/>
                </a:solidFill>
                <a:effectLst/>
                <a:latin typeface="Arial" panose="020B0604020202020204" pitchFamily="34" charset="0"/>
                <a:ea typeface="Open Sans" pitchFamily="2" charset="0"/>
                <a:cs typeface="Arial" panose="020B0604020202020204" pitchFamily="34" charset="0"/>
              </a:rPr>
              <a:t>Sector 1 (at ITER): repair to start soon</a:t>
            </a:r>
          </a:p>
          <a:p>
            <a:pPr marR="0" algn="l" rtl="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Pts val="1200"/>
            </a:pPr>
            <a:r>
              <a:rPr lang="en-US" sz="1200" dirty="0">
                <a:solidFill>
                  <a:srgbClr val="002060"/>
                </a:solidFill>
                <a:latin typeface="Arial" panose="020B0604020202020204" pitchFamily="34" charset="0"/>
                <a:ea typeface="Open Sans" pitchFamily="2" charset="0"/>
                <a:cs typeface="Arial" panose="020B0604020202020204" pitchFamily="34" charset="0"/>
              </a:rPr>
              <a:t>Sectors 2, 3, 4, 9: manufacturing still in progress</a:t>
            </a:r>
            <a:endParaRPr lang="en-GB" sz="1200" i="0" u="none" strike="noStrike" dirty="0">
              <a:solidFill>
                <a:srgbClr val="002060"/>
              </a:solidFill>
              <a:effectLst/>
              <a:latin typeface="Arial" panose="020B0604020202020204" pitchFamily="34" charset="0"/>
            </a:endParaRP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81E6C0C-D33A-4349-8C5A-A533D1B77BB4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057651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CA41C8-293B-EF4D-B6A0-B59951CEC87B}" type="slidenum">
              <a:rPr lang="en-GB" smtClean="0"/>
              <a:t>29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88766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sv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sv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RichSlid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ZoneTexte 8">
            <a:extLst>
              <a:ext uri="{FF2B5EF4-FFF2-40B4-BE49-F238E27FC236}">
                <a16:creationId xmlns:a16="http://schemas.microsoft.com/office/drawing/2014/main" id="{511143E7-9EC8-11F4-EE6D-2A04807E9021}"/>
              </a:ext>
            </a:extLst>
          </p:cNvPr>
          <p:cNvSpPr txBox="1"/>
          <p:nvPr userDrawn="1"/>
        </p:nvSpPr>
        <p:spPr>
          <a:xfrm>
            <a:off x="10263141" y="6271108"/>
            <a:ext cx="45762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7C4C52B0-8C01-7849-9FBD-81D69A89DA73}" type="slidenum">
              <a:rPr lang="fr-FR" sz="1000">
                <a:solidFill>
                  <a:schemeClr val="bg1">
                    <a:lumMod val="65000"/>
                  </a:schemeClr>
                </a:solidFill>
                <a:latin typeface="+mn-lt"/>
                <a:ea typeface="Open Sans" pitchFamily="2" charset="0"/>
                <a:cs typeface="Open Sans" pitchFamily="2" charset="0"/>
              </a:rPr>
              <a:t>‹#›</a:t>
            </a:fld>
            <a:endParaRPr lang="fr-FR" sz="1000" dirty="0">
              <a:solidFill>
                <a:schemeClr val="bg1">
                  <a:lumMod val="65000"/>
                </a:schemeClr>
              </a:solidFill>
              <a:latin typeface="+mn-lt"/>
              <a:ea typeface="Open Sans" pitchFamily="2" charset="0"/>
              <a:cs typeface="Open Sans" pitchFamily="2" charset="0"/>
            </a:endParaRPr>
          </a:p>
        </p:txBody>
      </p:sp>
      <p:cxnSp>
        <p:nvCxnSpPr>
          <p:cNvPr id="10" name="Connecteur droit 9">
            <a:extLst>
              <a:ext uri="{FF2B5EF4-FFF2-40B4-BE49-F238E27FC236}">
                <a16:creationId xmlns:a16="http://schemas.microsoft.com/office/drawing/2014/main" id="{4FBC44AE-DB0E-BBD8-F18F-F54E40BAEA68}"/>
              </a:ext>
            </a:extLst>
          </p:cNvPr>
          <p:cNvCxnSpPr>
            <a:cxnSpLocks/>
          </p:cNvCxnSpPr>
          <p:nvPr userDrawn="1"/>
        </p:nvCxnSpPr>
        <p:spPr>
          <a:xfrm>
            <a:off x="10291015" y="6248982"/>
            <a:ext cx="0" cy="270391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ZoneTexte 16">
            <a:extLst>
              <a:ext uri="{FF2B5EF4-FFF2-40B4-BE49-F238E27FC236}">
                <a16:creationId xmlns:a16="http://schemas.microsoft.com/office/drawing/2014/main" id="{1EE29EDE-FCC0-39DE-2FD1-6D37651A67D3}"/>
              </a:ext>
            </a:extLst>
          </p:cNvPr>
          <p:cNvSpPr txBox="1"/>
          <p:nvPr userDrawn="1"/>
        </p:nvSpPr>
        <p:spPr>
          <a:xfrm>
            <a:off x="2717321" y="6076928"/>
            <a:ext cx="753027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Open Sans" pitchFamily="2" charset="0"/>
                <a:cs typeface="Arial" panose="020B0604020202020204" pitchFamily="34" charset="0"/>
              </a:rPr>
              <a:t>‘</a:t>
            </a:r>
            <a:r>
              <a:rPr lang="en-GB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Open Sans" pitchFamily="2" charset="0"/>
                <a:cs typeface="Arial" panose="020B0604020202020204" pitchFamily="34" charset="0"/>
              </a:rPr>
              <a:t>Overview of the ITER magnetics diagnostic</a:t>
            </a:r>
            <a:r>
              <a:rPr lang="fr-FR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Open Sans" pitchFamily="2" charset="0"/>
                <a:cs typeface="Arial" panose="020B0604020202020204" pitchFamily="34" charset="0"/>
              </a:rPr>
              <a:t>’, </a:t>
            </a:r>
            <a:r>
              <a:rPr lang="fr-FR" sz="900" dirty="0" err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Open Sans" pitchFamily="2" charset="0"/>
                <a:cs typeface="Arial" panose="020B0604020202020204" pitchFamily="34" charset="0"/>
              </a:rPr>
              <a:t>October</a:t>
            </a:r>
            <a:r>
              <a:rPr lang="fr-FR" sz="900" baseline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Open Sans" pitchFamily="2" charset="0"/>
                <a:cs typeface="Arial" panose="020B0604020202020204" pitchFamily="34" charset="0"/>
              </a:rPr>
              <a:t> 07, 2024</a:t>
            </a:r>
            <a:r>
              <a:rPr lang="fr-FR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Open Sans" pitchFamily="2" charset="0"/>
                <a:cs typeface="Arial" panose="020B0604020202020204" pitchFamily="34" charset="0"/>
              </a:rPr>
              <a:t> </a:t>
            </a:r>
          </a:p>
          <a:p>
            <a:pPr algn="r"/>
            <a:r>
              <a:rPr lang="en-GB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Open Sans" pitchFamily="2" charset="0"/>
                <a:cs typeface="Arial" panose="020B0604020202020204" pitchFamily="34" charset="0"/>
              </a:rPr>
              <a:t>23th International Magnetic Measurement Workshop (IMMW23 2024), 6-11 October, 2024   -   Bad </a:t>
            </a:r>
            <a:r>
              <a:rPr lang="en-GB" sz="900" dirty="0" err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Open Sans" pitchFamily="2" charset="0"/>
                <a:cs typeface="Arial" panose="020B0604020202020204" pitchFamily="34" charset="0"/>
              </a:rPr>
              <a:t>Zurzach</a:t>
            </a:r>
            <a:r>
              <a:rPr lang="en-GB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Open Sans" pitchFamily="2" charset="0"/>
                <a:cs typeface="Arial" panose="020B0604020202020204" pitchFamily="34" charset="0"/>
              </a:rPr>
              <a:t>, Switzerland</a:t>
            </a:r>
          </a:p>
          <a:p>
            <a:pPr algn="r"/>
            <a:endParaRPr lang="en-GB" sz="9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Open Sans" pitchFamily="2" charset="0"/>
              <a:cs typeface="Arial" panose="020B0604020202020204" pitchFamily="34" charset="0"/>
            </a:endParaRPr>
          </a:p>
          <a:p>
            <a:pPr algn="ctr"/>
            <a:r>
              <a:rPr lang="fr-FR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Open Sans" pitchFamily="2" charset="0"/>
                <a:cs typeface="Arial" panose="020B0604020202020204" pitchFamily="34" charset="0"/>
              </a:rPr>
              <a:t>© 2024, ITER </a:t>
            </a:r>
            <a:r>
              <a:rPr lang="fr-FR" sz="900" dirty="0" err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Open Sans" pitchFamily="2" charset="0"/>
                <a:cs typeface="Arial" panose="020B0604020202020204" pitchFamily="34" charset="0"/>
              </a:rPr>
              <a:t>Organization</a:t>
            </a:r>
            <a:endParaRPr lang="fr-FR" sz="9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Open Sans" pitchFamily="2" charset="0"/>
              <a:cs typeface="Arial" panose="020B0604020202020204" pitchFamily="34" charset="0"/>
            </a:endParaRP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C26BC208-B99B-C6A1-9437-7AC7BD6B8FC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911" y="5955968"/>
            <a:ext cx="11808178" cy="258304"/>
          </a:xfrm>
          <a:prstGeom prst="rect">
            <a:avLst/>
          </a:prstGeom>
        </p:spPr>
      </p:pic>
      <p:pic>
        <p:nvPicPr>
          <p:cNvPr id="13" name="Graphique 12">
            <a:extLst>
              <a:ext uri="{FF2B5EF4-FFF2-40B4-BE49-F238E27FC236}">
                <a16:creationId xmlns:a16="http://schemas.microsoft.com/office/drawing/2014/main" id="{B293B4AA-4BAA-70CD-79BB-3EE093EB605F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1002679" y="6104226"/>
            <a:ext cx="866227" cy="432000"/>
          </a:xfrm>
          <a:prstGeom prst="rect">
            <a:avLst/>
          </a:prstGeom>
        </p:spPr>
      </p:pic>
      <p:sp>
        <p:nvSpPr>
          <p:cNvPr id="14" name="Espace réservé pour une image  3">
            <a:extLst>
              <a:ext uri="{FF2B5EF4-FFF2-40B4-BE49-F238E27FC236}">
                <a16:creationId xmlns:a16="http://schemas.microsoft.com/office/drawing/2014/main" id="{68D1566A-1AED-031F-B9D4-ABC61F9E322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304902" y="1230515"/>
            <a:ext cx="2609865" cy="1468049"/>
          </a:xfrm>
          <a:prstGeom prst="rect">
            <a:avLst/>
          </a:prstGeom>
          <a:solidFill>
            <a:schemeClr val="bg2"/>
          </a:solidFill>
        </p:spPr>
        <p:txBody>
          <a:bodyPr/>
          <a:lstStyle>
            <a:lvl1pPr marL="0" indent="0">
              <a:buNone/>
              <a:defRPr sz="1600">
                <a:noFill/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GB"/>
          </a:p>
        </p:txBody>
      </p:sp>
      <p:sp>
        <p:nvSpPr>
          <p:cNvPr id="15" name="Espace réservé pour une image  3">
            <a:extLst>
              <a:ext uri="{FF2B5EF4-FFF2-40B4-BE49-F238E27FC236}">
                <a16:creationId xmlns:a16="http://schemas.microsoft.com/office/drawing/2014/main" id="{F36F08B9-9289-486A-086A-82BE8E982607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9029208" y="1230515"/>
            <a:ext cx="2609865" cy="1468049"/>
          </a:xfrm>
          <a:prstGeom prst="rect">
            <a:avLst/>
          </a:prstGeom>
          <a:solidFill>
            <a:schemeClr val="bg2"/>
          </a:solidFill>
        </p:spPr>
        <p:txBody>
          <a:bodyPr/>
          <a:lstStyle>
            <a:lvl1pPr marL="0" indent="0">
              <a:buNone/>
              <a:defRPr sz="1600">
                <a:noFill/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GB"/>
          </a:p>
        </p:txBody>
      </p:sp>
      <p:sp>
        <p:nvSpPr>
          <p:cNvPr id="16" name="Espace réservé pour une image  3">
            <a:extLst>
              <a:ext uri="{FF2B5EF4-FFF2-40B4-BE49-F238E27FC236}">
                <a16:creationId xmlns:a16="http://schemas.microsoft.com/office/drawing/2014/main" id="{01F4F76B-136B-6EC8-3982-6D9D215F4D7B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303205" y="2794899"/>
            <a:ext cx="2609865" cy="1468049"/>
          </a:xfrm>
          <a:prstGeom prst="rect">
            <a:avLst/>
          </a:prstGeom>
          <a:solidFill>
            <a:schemeClr val="bg2"/>
          </a:solidFill>
        </p:spPr>
        <p:txBody>
          <a:bodyPr/>
          <a:lstStyle>
            <a:lvl1pPr marL="0" indent="0">
              <a:buNone/>
              <a:defRPr sz="1600">
                <a:noFill/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GB"/>
          </a:p>
        </p:txBody>
      </p:sp>
      <p:sp>
        <p:nvSpPr>
          <p:cNvPr id="17" name="Espace réservé pour une image  3">
            <a:extLst>
              <a:ext uri="{FF2B5EF4-FFF2-40B4-BE49-F238E27FC236}">
                <a16:creationId xmlns:a16="http://schemas.microsoft.com/office/drawing/2014/main" id="{6E8341BD-19A4-573D-B628-C94418B67F3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9027511" y="2794899"/>
            <a:ext cx="2609865" cy="1468049"/>
          </a:xfrm>
          <a:prstGeom prst="rect">
            <a:avLst/>
          </a:prstGeom>
          <a:solidFill>
            <a:schemeClr val="bg2"/>
          </a:solidFill>
        </p:spPr>
        <p:txBody>
          <a:bodyPr/>
          <a:lstStyle>
            <a:lvl1pPr marL="0" indent="0">
              <a:buNone/>
              <a:defRPr sz="1600">
                <a:noFill/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08935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imageFull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pour une image  3">
            <a:extLst>
              <a:ext uri="{FF2B5EF4-FFF2-40B4-BE49-F238E27FC236}">
                <a16:creationId xmlns:a16="http://schemas.microsoft.com/office/drawing/2014/main" id="{BF307E7C-4B7E-A13A-0E0F-E18E752A1AD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/>
          </a:solidFill>
        </p:spPr>
        <p:txBody>
          <a:bodyPr/>
          <a:lstStyle>
            <a:lvl1pPr marL="0" indent="0">
              <a:buNone/>
              <a:defRPr sz="1600">
                <a:noFill/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165086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ontentRichSlid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ZoneTexte 8">
            <a:extLst>
              <a:ext uri="{FF2B5EF4-FFF2-40B4-BE49-F238E27FC236}">
                <a16:creationId xmlns:a16="http://schemas.microsoft.com/office/drawing/2014/main" id="{511143E7-9EC8-11F4-EE6D-2A04807E9021}"/>
              </a:ext>
            </a:extLst>
          </p:cNvPr>
          <p:cNvSpPr txBox="1"/>
          <p:nvPr userDrawn="1"/>
        </p:nvSpPr>
        <p:spPr>
          <a:xfrm>
            <a:off x="10263141" y="6271108"/>
            <a:ext cx="45762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7C4C52B0-8C01-7849-9FBD-81D69A89DA73}" type="slidenum">
              <a:rPr lang="fr-FR" sz="1000">
                <a:solidFill>
                  <a:schemeClr val="bg1">
                    <a:lumMod val="65000"/>
                  </a:schemeClr>
                </a:solidFill>
                <a:latin typeface="+mn-lt"/>
                <a:ea typeface="Open Sans" pitchFamily="2" charset="0"/>
                <a:cs typeface="Open Sans" pitchFamily="2" charset="0"/>
              </a:rPr>
              <a:t>‹#›</a:t>
            </a:fld>
            <a:endParaRPr lang="fr-FR" sz="1000" dirty="0">
              <a:solidFill>
                <a:schemeClr val="bg1">
                  <a:lumMod val="65000"/>
                </a:schemeClr>
              </a:solidFill>
              <a:latin typeface="+mn-lt"/>
              <a:ea typeface="Open Sans" pitchFamily="2" charset="0"/>
              <a:cs typeface="Open Sans" pitchFamily="2" charset="0"/>
            </a:endParaRPr>
          </a:p>
        </p:txBody>
      </p:sp>
      <p:cxnSp>
        <p:nvCxnSpPr>
          <p:cNvPr id="10" name="Connecteur droit 9">
            <a:extLst>
              <a:ext uri="{FF2B5EF4-FFF2-40B4-BE49-F238E27FC236}">
                <a16:creationId xmlns:a16="http://schemas.microsoft.com/office/drawing/2014/main" id="{4FBC44AE-DB0E-BBD8-F18F-F54E40BAEA68}"/>
              </a:ext>
            </a:extLst>
          </p:cNvPr>
          <p:cNvCxnSpPr>
            <a:cxnSpLocks/>
          </p:cNvCxnSpPr>
          <p:nvPr userDrawn="1"/>
        </p:nvCxnSpPr>
        <p:spPr>
          <a:xfrm>
            <a:off x="10291015" y="6248982"/>
            <a:ext cx="0" cy="270391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Espace réservé du texte 21">
            <a:extLst>
              <a:ext uri="{FF2B5EF4-FFF2-40B4-BE49-F238E27FC236}">
                <a16:creationId xmlns:a16="http://schemas.microsoft.com/office/drawing/2014/main" id="{C06C4116-E05B-CFE8-996B-0AC7B5EF61AF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32000" y="6274467"/>
            <a:ext cx="4610100" cy="25830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 b="0" i="0">
                <a:solidFill>
                  <a:srgbClr val="003D58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1400"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400"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400"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400"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C26BC208-B99B-C6A1-9437-7AC7BD6B8FC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91911" y="5955968"/>
            <a:ext cx="11808178" cy="258304"/>
          </a:xfrm>
          <a:prstGeom prst="rect">
            <a:avLst/>
          </a:prstGeom>
        </p:spPr>
      </p:pic>
      <p:pic>
        <p:nvPicPr>
          <p:cNvPr id="13" name="Graphique 12">
            <a:extLst>
              <a:ext uri="{FF2B5EF4-FFF2-40B4-BE49-F238E27FC236}">
                <a16:creationId xmlns:a16="http://schemas.microsoft.com/office/drawing/2014/main" id="{B293B4AA-4BAA-70CD-79BB-3EE093EB605F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1002679" y="6104226"/>
            <a:ext cx="866227" cy="432000"/>
          </a:xfrm>
          <a:prstGeom prst="rect">
            <a:avLst/>
          </a:prstGeom>
        </p:spPr>
      </p:pic>
      <p:sp>
        <p:nvSpPr>
          <p:cNvPr id="14" name="Espace réservé pour une image  3">
            <a:extLst>
              <a:ext uri="{FF2B5EF4-FFF2-40B4-BE49-F238E27FC236}">
                <a16:creationId xmlns:a16="http://schemas.microsoft.com/office/drawing/2014/main" id="{68D1566A-1AED-031F-B9D4-ABC61F9E322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304902" y="1230515"/>
            <a:ext cx="2609865" cy="1468049"/>
          </a:xfrm>
          <a:prstGeom prst="rect">
            <a:avLst/>
          </a:prstGeom>
          <a:solidFill>
            <a:schemeClr val="bg2"/>
          </a:solidFill>
        </p:spPr>
        <p:txBody>
          <a:bodyPr/>
          <a:lstStyle>
            <a:lvl1pPr marL="0" indent="0">
              <a:buNone/>
              <a:defRPr sz="1600">
                <a:noFill/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15" name="Espace réservé pour une image  3">
            <a:extLst>
              <a:ext uri="{FF2B5EF4-FFF2-40B4-BE49-F238E27FC236}">
                <a16:creationId xmlns:a16="http://schemas.microsoft.com/office/drawing/2014/main" id="{F36F08B9-9289-486A-086A-82BE8E982607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9029208" y="1230515"/>
            <a:ext cx="2609865" cy="1468049"/>
          </a:xfrm>
          <a:prstGeom prst="rect">
            <a:avLst/>
          </a:prstGeom>
          <a:solidFill>
            <a:schemeClr val="bg2"/>
          </a:solidFill>
        </p:spPr>
        <p:txBody>
          <a:bodyPr/>
          <a:lstStyle>
            <a:lvl1pPr marL="0" indent="0">
              <a:buNone/>
              <a:defRPr sz="1600">
                <a:noFill/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16" name="Espace réservé pour une image  3">
            <a:extLst>
              <a:ext uri="{FF2B5EF4-FFF2-40B4-BE49-F238E27FC236}">
                <a16:creationId xmlns:a16="http://schemas.microsoft.com/office/drawing/2014/main" id="{01F4F76B-136B-6EC8-3982-6D9D215F4D7B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303205" y="2794899"/>
            <a:ext cx="2609865" cy="1468049"/>
          </a:xfrm>
          <a:prstGeom prst="rect">
            <a:avLst/>
          </a:prstGeom>
          <a:solidFill>
            <a:schemeClr val="bg2"/>
          </a:solidFill>
        </p:spPr>
        <p:txBody>
          <a:bodyPr/>
          <a:lstStyle>
            <a:lvl1pPr marL="0" indent="0">
              <a:buNone/>
              <a:defRPr sz="1600">
                <a:noFill/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17" name="Espace réservé pour une image  3">
            <a:extLst>
              <a:ext uri="{FF2B5EF4-FFF2-40B4-BE49-F238E27FC236}">
                <a16:creationId xmlns:a16="http://schemas.microsoft.com/office/drawing/2014/main" id="{6E8341BD-19A4-573D-B628-C94418B67F3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9027511" y="2794899"/>
            <a:ext cx="2609865" cy="1468049"/>
          </a:xfrm>
          <a:prstGeom prst="rect">
            <a:avLst/>
          </a:prstGeom>
          <a:solidFill>
            <a:schemeClr val="bg2"/>
          </a:solidFill>
        </p:spPr>
        <p:txBody>
          <a:bodyPr/>
          <a:lstStyle>
            <a:lvl1pPr marL="0" indent="0">
              <a:buNone/>
              <a:defRPr sz="1600">
                <a:noFill/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Click icon to add picture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818324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123395"/>
            <a:ext cx="12192000" cy="611155"/>
          </a:xfrm>
        </p:spPr>
        <p:txBody>
          <a:bodyPr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5360" y="644691"/>
            <a:ext cx="11521280" cy="5304589"/>
          </a:xfrm>
        </p:spPr>
        <p:txBody>
          <a:bodyPr/>
          <a:lstStyle>
            <a:lvl1pPr>
              <a:defRPr sz="2667"/>
            </a:lvl1pPr>
            <a:lvl2pPr>
              <a:defRPr sz="2400"/>
            </a:lvl2pPr>
            <a:lvl3pPr>
              <a:defRPr sz="2133"/>
            </a:lvl3pPr>
            <a:lvl4pPr>
              <a:defRPr sz="2133"/>
            </a:lvl4pPr>
            <a:lvl5pPr>
              <a:defRPr sz="2133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676613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01A92CC-13F8-229E-2227-06FDE3BCAF4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1B081FB-851A-4D4C-B68A-7BE5A42EBA0B}" type="datetimeFigureOut">
              <a:rPr lang="en-GB" smtClean="0"/>
              <a:t>24/09/2024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3AC089-0FAD-47BD-DD2E-2AF4A40346F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71C692-6A65-2D2D-841D-564A499C680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CC739B-DBC9-4E5A-ADFA-D857E02193E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424548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0" r:id="rId2"/>
    <p:sldLayoutId id="2147483662" r:id="rId3"/>
    <p:sldLayoutId id="2147483663" r:id="rId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svg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5.jpeg"/><Relationship Id="rId5" Type="http://schemas.openxmlformats.org/officeDocument/2006/relationships/image" Target="../media/image34.png"/><Relationship Id="rId4" Type="http://schemas.openxmlformats.org/officeDocument/2006/relationships/image" Target="../media/image33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png"/><Relationship Id="rId3" Type="http://schemas.openxmlformats.org/officeDocument/2006/relationships/image" Target="../media/image3.svg"/><Relationship Id="rId7" Type="http://schemas.openxmlformats.org/officeDocument/2006/relationships/image" Target="../media/image39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8.png"/><Relationship Id="rId5" Type="http://schemas.openxmlformats.org/officeDocument/2006/relationships/image" Target="../media/image37.png"/><Relationship Id="rId4" Type="http://schemas.openxmlformats.org/officeDocument/2006/relationships/image" Target="../media/image36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44.emf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3.png"/><Relationship Id="rId5" Type="http://schemas.openxmlformats.org/officeDocument/2006/relationships/image" Target="../media/image42.emf"/><Relationship Id="rId4" Type="http://schemas.openxmlformats.org/officeDocument/2006/relationships/image" Target="../media/image3.sv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7" Type="http://schemas.openxmlformats.org/officeDocument/2006/relationships/image" Target="../media/image48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7.jpeg"/><Relationship Id="rId5" Type="http://schemas.openxmlformats.org/officeDocument/2006/relationships/image" Target="../media/image46.png"/><Relationship Id="rId4" Type="http://schemas.openxmlformats.org/officeDocument/2006/relationships/image" Target="../media/image4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7" Type="http://schemas.openxmlformats.org/officeDocument/2006/relationships/image" Target="../media/image52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1.jpeg"/><Relationship Id="rId5" Type="http://schemas.openxmlformats.org/officeDocument/2006/relationships/image" Target="../media/image50.jpeg"/><Relationship Id="rId4" Type="http://schemas.openxmlformats.org/officeDocument/2006/relationships/image" Target="../media/image49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7" Type="http://schemas.openxmlformats.org/officeDocument/2006/relationships/image" Target="../media/image56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5.jpeg"/><Relationship Id="rId5" Type="http://schemas.openxmlformats.org/officeDocument/2006/relationships/image" Target="../media/image54.png"/><Relationship Id="rId4" Type="http://schemas.openxmlformats.org/officeDocument/2006/relationships/image" Target="../media/image5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7" Type="http://schemas.openxmlformats.org/officeDocument/2006/relationships/image" Target="../media/image60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9.jpeg"/><Relationship Id="rId5" Type="http://schemas.openxmlformats.org/officeDocument/2006/relationships/image" Target="../media/image58.png"/><Relationship Id="rId4" Type="http://schemas.openxmlformats.org/officeDocument/2006/relationships/image" Target="../media/image57.jpe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64.jpeg"/><Relationship Id="rId3" Type="http://schemas.openxmlformats.org/officeDocument/2006/relationships/image" Target="../media/image3.svg"/><Relationship Id="rId7" Type="http://schemas.openxmlformats.org/officeDocument/2006/relationships/image" Target="../media/image6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62.jpeg"/><Relationship Id="rId5" Type="http://schemas.openxmlformats.org/officeDocument/2006/relationships/image" Target="../media/image61.jpeg"/><Relationship Id="rId4" Type="http://schemas.openxmlformats.org/officeDocument/2006/relationships/image" Target="../media/image57.jpeg"/><Relationship Id="rId9" Type="http://schemas.openxmlformats.org/officeDocument/2006/relationships/image" Target="../media/image65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7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67.png"/><Relationship Id="rId5" Type="http://schemas.openxmlformats.org/officeDocument/2006/relationships/image" Target="../media/image66.png"/><Relationship Id="rId4" Type="http://schemas.openxmlformats.org/officeDocument/2006/relationships/image" Target="../media/image57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71.png"/><Relationship Id="rId3" Type="http://schemas.openxmlformats.org/officeDocument/2006/relationships/image" Target="../media/image2.png"/><Relationship Id="rId7" Type="http://schemas.openxmlformats.org/officeDocument/2006/relationships/image" Target="../media/image70.jpeg"/><Relationship Id="rId2" Type="http://schemas.openxmlformats.org/officeDocument/2006/relationships/image" Target="../media/image68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69.png"/><Relationship Id="rId5" Type="http://schemas.openxmlformats.org/officeDocument/2006/relationships/image" Target="../media/image57.jpeg"/><Relationship Id="rId4" Type="http://schemas.openxmlformats.org/officeDocument/2006/relationships/image" Target="../media/image3.sv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7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7" Type="http://schemas.openxmlformats.org/officeDocument/2006/relationships/image" Target="../media/image7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73.png"/><Relationship Id="rId5" Type="http://schemas.openxmlformats.org/officeDocument/2006/relationships/image" Target="../media/image72.png"/><Relationship Id="rId4" Type="http://schemas.openxmlformats.org/officeDocument/2006/relationships/image" Target="../media/image57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7" Type="http://schemas.openxmlformats.org/officeDocument/2006/relationships/image" Target="../media/image7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76.png"/><Relationship Id="rId5" Type="http://schemas.openxmlformats.org/officeDocument/2006/relationships/image" Target="../media/image75.jpeg"/><Relationship Id="rId4" Type="http://schemas.openxmlformats.org/officeDocument/2006/relationships/image" Target="../media/image57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8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79.JPEG"/><Relationship Id="rId5" Type="http://schemas.openxmlformats.org/officeDocument/2006/relationships/image" Target="../media/image57.jpeg"/><Relationship Id="rId4" Type="http://schemas.openxmlformats.org/officeDocument/2006/relationships/image" Target="../media/image3.sv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83.png"/><Relationship Id="rId3" Type="http://schemas.openxmlformats.org/officeDocument/2006/relationships/image" Target="../media/image3.svg"/><Relationship Id="rId7" Type="http://schemas.openxmlformats.org/officeDocument/2006/relationships/image" Target="../media/image82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81.jpeg"/><Relationship Id="rId5" Type="http://schemas.openxmlformats.org/officeDocument/2006/relationships/image" Target="../media/image80.png"/><Relationship Id="rId4" Type="http://schemas.openxmlformats.org/officeDocument/2006/relationships/image" Target="../media/image57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7" Type="http://schemas.openxmlformats.org/officeDocument/2006/relationships/image" Target="../media/image8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85.png"/><Relationship Id="rId5" Type="http://schemas.openxmlformats.org/officeDocument/2006/relationships/image" Target="../media/image84.png"/><Relationship Id="rId4" Type="http://schemas.openxmlformats.org/officeDocument/2006/relationships/image" Target="../media/image57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7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7.jpeg"/><Relationship Id="rId4" Type="http://schemas.openxmlformats.org/officeDocument/2006/relationships/image" Target="../media/image3.sv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svg"/><Relationship Id="rId4" Type="http://schemas.openxmlformats.org/officeDocument/2006/relationships/image" Target="../media/image13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88.png"/><Relationship Id="rId4" Type="http://schemas.openxmlformats.org/officeDocument/2006/relationships/image" Target="../media/image57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2.png"/><Relationship Id="rId7" Type="http://schemas.openxmlformats.org/officeDocument/2006/relationships/image" Target="../media/image1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10" Type="http://schemas.openxmlformats.org/officeDocument/2006/relationships/image" Target="../media/image20.png"/><Relationship Id="rId4" Type="http://schemas.openxmlformats.org/officeDocument/2006/relationships/image" Target="../media/image3.svg"/><Relationship Id="rId9" Type="http://schemas.openxmlformats.org/officeDocument/2006/relationships/image" Target="../media/image1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jpeg"/><Relationship Id="rId5" Type="http://schemas.openxmlformats.org/officeDocument/2006/relationships/image" Target="../media/image22.png"/><Relationship Id="rId4" Type="http://schemas.openxmlformats.org/officeDocument/2006/relationships/image" Target="../media/image3.sv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svg"/><Relationship Id="rId3" Type="http://schemas.openxmlformats.org/officeDocument/2006/relationships/image" Target="../media/image24.jpg"/><Relationship Id="rId7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jpeg"/><Relationship Id="rId5" Type="http://schemas.openxmlformats.org/officeDocument/2006/relationships/image" Target="../media/image26.png"/><Relationship Id="rId4" Type="http://schemas.openxmlformats.org/officeDocument/2006/relationships/image" Target="../media/image25.jpeg"/><Relationship Id="rId9" Type="http://schemas.openxmlformats.org/officeDocument/2006/relationships/image" Target="../media/image2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0.png"/><Relationship Id="rId4" Type="http://schemas.openxmlformats.org/officeDocument/2006/relationships/image" Target="../media/image14.sv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.sv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/>
          <p:cNvPicPr>
            <a:picLocks noGrp="1" noChangeAspect="1" noChangeArrowheads="1"/>
          </p:cNvPicPr>
          <p:nvPr>
            <p:ph type="pic" sz="quarter" idx="10"/>
          </p:nvPr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249383" y="251618"/>
            <a:ext cx="11683946" cy="63196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Rectangle 32">
            <a:extLst>
              <a:ext uri="{FF2B5EF4-FFF2-40B4-BE49-F238E27FC236}">
                <a16:creationId xmlns:a16="http://schemas.microsoft.com/office/drawing/2014/main" id="{5DA64322-1F30-10CE-0262-B7AEF92DCFFE}"/>
              </a:ext>
            </a:extLst>
          </p:cNvPr>
          <p:cNvSpPr/>
          <p:nvPr/>
        </p:nvSpPr>
        <p:spPr>
          <a:xfrm>
            <a:off x="249383" y="3056965"/>
            <a:ext cx="11683946" cy="3514317"/>
          </a:xfrm>
          <a:custGeom>
            <a:avLst/>
            <a:gdLst>
              <a:gd name="connsiteX0" fmla="*/ 0 w 12192001"/>
              <a:gd name="connsiteY0" fmla="*/ 0 h 2272897"/>
              <a:gd name="connsiteX1" fmla="*/ 12192001 w 12192001"/>
              <a:gd name="connsiteY1" fmla="*/ 0 h 2272897"/>
              <a:gd name="connsiteX2" fmla="*/ 12192001 w 12192001"/>
              <a:gd name="connsiteY2" fmla="*/ 2272897 h 2272897"/>
              <a:gd name="connsiteX3" fmla="*/ 0 w 12192001"/>
              <a:gd name="connsiteY3" fmla="*/ 2272897 h 2272897"/>
              <a:gd name="connsiteX4" fmla="*/ 0 w 12192001"/>
              <a:gd name="connsiteY4" fmla="*/ 0 h 2272897"/>
              <a:gd name="connsiteX0" fmla="*/ 0 w 12192001"/>
              <a:gd name="connsiteY0" fmla="*/ 0 h 2272897"/>
              <a:gd name="connsiteX1" fmla="*/ 12192001 w 12192001"/>
              <a:gd name="connsiteY1" fmla="*/ 553155 h 2272897"/>
              <a:gd name="connsiteX2" fmla="*/ 12192001 w 12192001"/>
              <a:gd name="connsiteY2" fmla="*/ 2272897 h 2272897"/>
              <a:gd name="connsiteX3" fmla="*/ 0 w 12192001"/>
              <a:gd name="connsiteY3" fmla="*/ 2272897 h 2272897"/>
              <a:gd name="connsiteX4" fmla="*/ 0 w 12192001"/>
              <a:gd name="connsiteY4" fmla="*/ 0 h 2272897"/>
              <a:gd name="connsiteX0" fmla="*/ 0 w 12192001"/>
              <a:gd name="connsiteY0" fmla="*/ 0 h 2272897"/>
              <a:gd name="connsiteX1" fmla="*/ 12192001 w 12192001"/>
              <a:gd name="connsiteY1" fmla="*/ 553155 h 2272897"/>
              <a:gd name="connsiteX2" fmla="*/ 12192001 w 12192001"/>
              <a:gd name="connsiteY2" fmla="*/ 2272897 h 2272897"/>
              <a:gd name="connsiteX3" fmla="*/ 0 w 12192001"/>
              <a:gd name="connsiteY3" fmla="*/ 2272897 h 2272897"/>
              <a:gd name="connsiteX4" fmla="*/ 0 w 12192001"/>
              <a:gd name="connsiteY4" fmla="*/ 0 h 2272897"/>
              <a:gd name="connsiteX0" fmla="*/ 0 w 12192001"/>
              <a:gd name="connsiteY0" fmla="*/ 1720 h 2274617"/>
              <a:gd name="connsiteX1" fmla="*/ 12192001 w 12192001"/>
              <a:gd name="connsiteY1" fmla="*/ 554875 h 2274617"/>
              <a:gd name="connsiteX2" fmla="*/ 12192001 w 12192001"/>
              <a:gd name="connsiteY2" fmla="*/ 2274617 h 2274617"/>
              <a:gd name="connsiteX3" fmla="*/ 0 w 12192001"/>
              <a:gd name="connsiteY3" fmla="*/ 2274617 h 2274617"/>
              <a:gd name="connsiteX4" fmla="*/ 0 w 12192001"/>
              <a:gd name="connsiteY4" fmla="*/ 1720 h 2274617"/>
              <a:gd name="connsiteX0" fmla="*/ 0 w 12192001"/>
              <a:gd name="connsiteY0" fmla="*/ 12991 h 2285888"/>
              <a:gd name="connsiteX1" fmla="*/ 12180278 w 12192001"/>
              <a:gd name="connsiteY1" fmla="*/ 465499 h 2285888"/>
              <a:gd name="connsiteX2" fmla="*/ 12192001 w 12192001"/>
              <a:gd name="connsiteY2" fmla="*/ 2285888 h 2285888"/>
              <a:gd name="connsiteX3" fmla="*/ 0 w 12192001"/>
              <a:gd name="connsiteY3" fmla="*/ 2285888 h 2285888"/>
              <a:gd name="connsiteX4" fmla="*/ 0 w 12192001"/>
              <a:gd name="connsiteY4" fmla="*/ 12991 h 2285888"/>
              <a:gd name="connsiteX0" fmla="*/ 0 w 12192001"/>
              <a:gd name="connsiteY0" fmla="*/ 14880 h 2287777"/>
              <a:gd name="connsiteX1" fmla="*/ 12180278 w 12192001"/>
              <a:gd name="connsiteY1" fmla="*/ 467388 h 2287777"/>
              <a:gd name="connsiteX2" fmla="*/ 12192001 w 12192001"/>
              <a:gd name="connsiteY2" fmla="*/ 2287777 h 2287777"/>
              <a:gd name="connsiteX3" fmla="*/ 0 w 12192001"/>
              <a:gd name="connsiteY3" fmla="*/ 2287777 h 2287777"/>
              <a:gd name="connsiteX4" fmla="*/ 0 w 12192001"/>
              <a:gd name="connsiteY4" fmla="*/ 14880 h 2287777"/>
              <a:gd name="connsiteX0" fmla="*/ 0 w 12192001"/>
              <a:gd name="connsiteY0" fmla="*/ 10434 h 2283331"/>
              <a:gd name="connsiteX1" fmla="*/ 12180278 w 12192001"/>
              <a:gd name="connsiteY1" fmla="*/ 462942 h 2283331"/>
              <a:gd name="connsiteX2" fmla="*/ 12192001 w 12192001"/>
              <a:gd name="connsiteY2" fmla="*/ 2283331 h 2283331"/>
              <a:gd name="connsiteX3" fmla="*/ 0 w 12192001"/>
              <a:gd name="connsiteY3" fmla="*/ 2283331 h 2283331"/>
              <a:gd name="connsiteX4" fmla="*/ 0 w 12192001"/>
              <a:gd name="connsiteY4" fmla="*/ 10434 h 22833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192001" h="2283331">
                <a:moveTo>
                  <a:pt x="0" y="10434"/>
                </a:moveTo>
                <a:cubicBezTo>
                  <a:pt x="26487" y="12974"/>
                  <a:pt x="5218072" y="-115331"/>
                  <a:pt x="12180278" y="462942"/>
                </a:cubicBezTo>
                <a:cubicBezTo>
                  <a:pt x="12184186" y="1069738"/>
                  <a:pt x="12188093" y="1676535"/>
                  <a:pt x="12192001" y="2283331"/>
                </a:cubicBezTo>
                <a:lnTo>
                  <a:pt x="0" y="2283331"/>
                </a:lnTo>
                <a:lnTo>
                  <a:pt x="0" y="10434"/>
                </a:lnTo>
                <a:close/>
              </a:path>
            </a:pathLst>
          </a:custGeom>
          <a:solidFill>
            <a:schemeClr val="bg1">
              <a:alpha val="89804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C438B5B8-CA14-BEB6-EAA3-3456B1FDD9EB}"/>
              </a:ext>
            </a:extLst>
          </p:cNvPr>
          <p:cNvSpPr txBox="1"/>
          <p:nvPr/>
        </p:nvSpPr>
        <p:spPr>
          <a:xfrm>
            <a:off x="527792" y="3462788"/>
            <a:ext cx="1126824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GB" sz="4200" b="1" spc="-150" dirty="0">
                <a:solidFill>
                  <a:schemeClr val="accent1"/>
                </a:solidFill>
                <a:latin typeface="Arial" panose="020B0604020202020204" pitchFamily="34" charset="0"/>
                <a:ea typeface="Open Sans" pitchFamily="2" charset="0"/>
                <a:cs typeface="Arial" panose="020B0604020202020204" pitchFamily="34" charset="0"/>
              </a:rPr>
              <a:t>Overview of the ITER magnetics </a:t>
            </a:r>
            <a:r>
              <a:rPr lang="en-US" sz="4200" b="1" spc="-150" dirty="0">
                <a:solidFill>
                  <a:schemeClr val="accent1"/>
                </a:solidFill>
                <a:latin typeface="Arial" panose="020B0604020202020204" pitchFamily="34" charset="0"/>
                <a:ea typeface="Open Sans" pitchFamily="2" charset="0"/>
                <a:cs typeface="Arial" panose="020B0604020202020204" pitchFamily="34" charset="0"/>
              </a:rPr>
              <a:t>Diagnostic</a:t>
            </a:r>
            <a:endParaRPr lang="en-GB" sz="4200" b="1" spc="-150" dirty="0">
              <a:solidFill>
                <a:schemeClr val="accent1"/>
              </a:solidFill>
              <a:latin typeface="Arial" panose="020B0604020202020204" pitchFamily="34" charset="0"/>
              <a:ea typeface="Open Sans" pitchFamily="2" charset="0"/>
              <a:cs typeface="Arial" panose="020B0604020202020204" pitchFamily="34" charset="0"/>
            </a:endParaRP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9F4EF857-EA7A-474F-C32F-BC729B027792}"/>
              </a:ext>
            </a:extLst>
          </p:cNvPr>
          <p:cNvSpPr txBox="1"/>
          <p:nvPr/>
        </p:nvSpPr>
        <p:spPr>
          <a:xfrm>
            <a:off x="527792" y="4773151"/>
            <a:ext cx="819320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tx2"/>
                </a:solidFill>
                <a:latin typeface="Arial" panose="020B0604020202020204" pitchFamily="34" charset="0"/>
                <a:ea typeface="Open Sans" pitchFamily="2" charset="0"/>
                <a:cs typeface="Arial" panose="020B0604020202020204" pitchFamily="34" charset="0"/>
              </a:rPr>
              <a:t>G. Golluccio</a:t>
            </a:r>
            <a:endParaRPr lang="en-GB" dirty="0">
              <a:solidFill>
                <a:schemeClr val="tx2"/>
              </a:solidFill>
              <a:latin typeface="Arial" panose="020B0604020202020204" pitchFamily="34" charset="0"/>
              <a:ea typeface="Open Sans" pitchFamily="2" charset="0"/>
              <a:cs typeface="Arial" panose="020B0604020202020204" pitchFamily="34" charset="0"/>
            </a:endParaRPr>
          </a:p>
          <a:p>
            <a:endParaRPr lang="en-US" dirty="0">
              <a:solidFill>
                <a:schemeClr val="tx2"/>
              </a:solidFill>
              <a:latin typeface="Arial" panose="020B0604020202020204" pitchFamily="34" charset="0"/>
              <a:ea typeface="Open Sans" pitchFamily="2" charset="0"/>
              <a:cs typeface="Arial" panose="020B0604020202020204" pitchFamily="34" charset="0"/>
            </a:endParaRPr>
          </a:p>
          <a:p>
            <a:r>
              <a:rPr lang="en-US" dirty="0">
                <a:solidFill>
                  <a:schemeClr val="tx2"/>
                </a:solidFill>
                <a:latin typeface="Arial" panose="020B0604020202020204" pitchFamily="34" charset="0"/>
                <a:ea typeface="Open Sans" pitchFamily="2" charset="0"/>
                <a:cs typeface="Arial" panose="020B0604020202020204" pitchFamily="34" charset="0"/>
              </a:rPr>
              <a:t>On behalf of the ITER Diagnostics Program</a:t>
            </a:r>
          </a:p>
          <a:p>
            <a:r>
              <a:rPr lang="en-US" dirty="0">
                <a:solidFill>
                  <a:schemeClr val="tx2"/>
                </a:solidFill>
                <a:latin typeface="Arial" panose="020B0604020202020204" pitchFamily="34" charset="0"/>
                <a:ea typeface="Open Sans" pitchFamily="2" charset="0"/>
                <a:cs typeface="Arial" panose="020B0604020202020204" pitchFamily="34" charset="0"/>
              </a:rPr>
              <a:t>and with the support of the electromagnetic measurement group</a:t>
            </a:r>
          </a:p>
        </p:txBody>
      </p:sp>
      <p:pic>
        <p:nvPicPr>
          <p:cNvPr id="11" name="Graphique 10">
            <a:extLst>
              <a:ext uri="{FF2B5EF4-FFF2-40B4-BE49-F238E27FC236}">
                <a16:creationId xmlns:a16="http://schemas.microsoft.com/office/drawing/2014/main" id="{949C68AE-032A-46A1-1ACD-E07091A6064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8720997" y="4954641"/>
            <a:ext cx="3075040" cy="1590538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5110738D-128A-9CB8-288D-FB21892B22F2}"/>
              </a:ext>
            </a:extLst>
          </p:cNvPr>
          <p:cNvSpPr txBox="1"/>
          <p:nvPr/>
        </p:nvSpPr>
        <p:spPr>
          <a:xfrm>
            <a:off x="267909" y="6044109"/>
            <a:ext cx="806342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The views and opinions expressed herein do not necessarily reflect those of the ITER Organization.</a:t>
            </a:r>
          </a:p>
          <a:p>
            <a:r>
              <a:rPr lang="en-US" sz="1400" dirty="0"/>
              <a:t>© 2024, ITER Organization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422953391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32">
            <a:extLst>
              <a:ext uri="{FF2B5EF4-FFF2-40B4-BE49-F238E27FC236}">
                <a16:creationId xmlns:a16="http://schemas.microsoft.com/office/drawing/2014/main" id="{E97E95CA-7283-5B46-9EFB-EE7D6DEDBBB2}"/>
              </a:ext>
            </a:extLst>
          </p:cNvPr>
          <p:cNvSpPr/>
          <p:nvPr/>
        </p:nvSpPr>
        <p:spPr>
          <a:xfrm rot="5400000">
            <a:off x="-1844465" y="1832864"/>
            <a:ext cx="6853683" cy="3215640"/>
          </a:xfrm>
          <a:custGeom>
            <a:avLst/>
            <a:gdLst>
              <a:gd name="connsiteX0" fmla="*/ 0 w 12192001"/>
              <a:gd name="connsiteY0" fmla="*/ 0 h 2272897"/>
              <a:gd name="connsiteX1" fmla="*/ 12192001 w 12192001"/>
              <a:gd name="connsiteY1" fmla="*/ 0 h 2272897"/>
              <a:gd name="connsiteX2" fmla="*/ 12192001 w 12192001"/>
              <a:gd name="connsiteY2" fmla="*/ 2272897 h 2272897"/>
              <a:gd name="connsiteX3" fmla="*/ 0 w 12192001"/>
              <a:gd name="connsiteY3" fmla="*/ 2272897 h 2272897"/>
              <a:gd name="connsiteX4" fmla="*/ 0 w 12192001"/>
              <a:gd name="connsiteY4" fmla="*/ 0 h 2272897"/>
              <a:gd name="connsiteX0" fmla="*/ 0 w 12192001"/>
              <a:gd name="connsiteY0" fmla="*/ 0 h 2272897"/>
              <a:gd name="connsiteX1" fmla="*/ 12192001 w 12192001"/>
              <a:gd name="connsiteY1" fmla="*/ 553155 h 2272897"/>
              <a:gd name="connsiteX2" fmla="*/ 12192001 w 12192001"/>
              <a:gd name="connsiteY2" fmla="*/ 2272897 h 2272897"/>
              <a:gd name="connsiteX3" fmla="*/ 0 w 12192001"/>
              <a:gd name="connsiteY3" fmla="*/ 2272897 h 2272897"/>
              <a:gd name="connsiteX4" fmla="*/ 0 w 12192001"/>
              <a:gd name="connsiteY4" fmla="*/ 0 h 2272897"/>
              <a:gd name="connsiteX0" fmla="*/ 0 w 12192001"/>
              <a:gd name="connsiteY0" fmla="*/ 0 h 2272897"/>
              <a:gd name="connsiteX1" fmla="*/ 12192001 w 12192001"/>
              <a:gd name="connsiteY1" fmla="*/ 553155 h 2272897"/>
              <a:gd name="connsiteX2" fmla="*/ 12192001 w 12192001"/>
              <a:gd name="connsiteY2" fmla="*/ 2272897 h 2272897"/>
              <a:gd name="connsiteX3" fmla="*/ 0 w 12192001"/>
              <a:gd name="connsiteY3" fmla="*/ 2272897 h 2272897"/>
              <a:gd name="connsiteX4" fmla="*/ 0 w 12192001"/>
              <a:gd name="connsiteY4" fmla="*/ 0 h 2272897"/>
              <a:gd name="connsiteX0" fmla="*/ 0 w 12192001"/>
              <a:gd name="connsiteY0" fmla="*/ 1720 h 2274617"/>
              <a:gd name="connsiteX1" fmla="*/ 12192001 w 12192001"/>
              <a:gd name="connsiteY1" fmla="*/ 554875 h 2274617"/>
              <a:gd name="connsiteX2" fmla="*/ 12192001 w 12192001"/>
              <a:gd name="connsiteY2" fmla="*/ 2274617 h 2274617"/>
              <a:gd name="connsiteX3" fmla="*/ 0 w 12192001"/>
              <a:gd name="connsiteY3" fmla="*/ 2274617 h 2274617"/>
              <a:gd name="connsiteX4" fmla="*/ 0 w 12192001"/>
              <a:gd name="connsiteY4" fmla="*/ 1720 h 2274617"/>
              <a:gd name="connsiteX0" fmla="*/ 0 w 12213973"/>
              <a:gd name="connsiteY0" fmla="*/ 15781 h 2288678"/>
              <a:gd name="connsiteX1" fmla="*/ 12213973 w 12213973"/>
              <a:gd name="connsiteY1" fmla="*/ 455559 h 2288678"/>
              <a:gd name="connsiteX2" fmla="*/ 12192001 w 12213973"/>
              <a:gd name="connsiteY2" fmla="*/ 2288678 h 2288678"/>
              <a:gd name="connsiteX3" fmla="*/ 0 w 12213973"/>
              <a:gd name="connsiteY3" fmla="*/ 2288678 h 2288678"/>
              <a:gd name="connsiteX4" fmla="*/ 0 w 12213973"/>
              <a:gd name="connsiteY4" fmla="*/ 15781 h 2288678"/>
              <a:gd name="connsiteX0" fmla="*/ 0 w 12213973"/>
              <a:gd name="connsiteY0" fmla="*/ 754 h 2273651"/>
              <a:gd name="connsiteX1" fmla="*/ 12213973 w 12213973"/>
              <a:gd name="connsiteY1" fmla="*/ 440532 h 2273651"/>
              <a:gd name="connsiteX2" fmla="*/ 12192001 w 12213973"/>
              <a:gd name="connsiteY2" fmla="*/ 2273651 h 2273651"/>
              <a:gd name="connsiteX3" fmla="*/ 0 w 12213973"/>
              <a:gd name="connsiteY3" fmla="*/ 2273651 h 2273651"/>
              <a:gd name="connsiteX4" fmla="*/ 0 w 12213973"/>
              <a:gd name="connsiteY4" fmla="*/ 754 h 2273651"/>
              <a:gd name="connsiteX0" fmla="*/ 0 w 12213973"/>
              <a:gd name="connsiteY0" fmla="*/ 286 h 2273183"/>
              <a:gd name="connsiteX1" fmla="*/ 12213973 w 12213973"/>
              <a:gd name="connsiteY1" fmla="*/ 440064 h 2273183"/>
              <a:gd name="connsiteX2" fmla="*/ 12192001 w 12213973"/>
              <a:gd name="connsiteY2" fmla="*/ 2273183 h 2273183"/>
              <a:gd name="connsiteX3" fmla="*/ 0 w 12213973"/>
              <a:gd name="connsiteY3" fmla="*/ 2273183 h 2273183"/>
              <a:gd name="connsiteX4" fmla="*/ 0 w 12213973"/>
              <a:gd name="connsiteY4" fmla="*/ 286 h 2273183"/>
              <a:gd name="connsiteX0" fmla="*/ 0 w 12235941"/>
              <a:gd name="connsiteY0" fmla="*/ 780 h 2273677"/>
              <a:gd name="connsiteX1" fmla="*/ 12235941 w 12235941"/>
              <a:gd name="connsiteY1" fmla="*/ 341354 h 2273677"/>
              <a:gd name="connsiteX2" fmla="*/ 12192001 w 12235941"/>
              <a:gd name="connsiteY2" fmla="*/ 2273677 h 2273677"/>
              <a:gd name="connsiteX3" fmla="*/ 0 w 12235941"/>
              <a:gd name="connsiteY3" fmla="*/ 2273677 h 2273677"/>
              <a:gd name="connsiteX4" fmla="*/ 0 w 12235941"/>
              <a:gd name="connsiteY4" fmla="*/ 780 h 2273677"/>
              <a:gd name="connsiteX0" fmla="*/ 0 w 12257907"/>
              <a:gd name="connsiteY0" fmla="*/ 2331 h 2275228"/>
              <a:gd name="connsiteX1" fmla="*/ 12257907 w 12257907"/>
              <a:gd name="connsiteY1" fmla="*/ 293303 h 2275228"/>
              <a:gd name="connsiteX2" fmla="*/ 12192001 w 12257907"/>
              <a:gd name="connsiteY2" fmla="*/ 2275228 h 2275228"/>
              <a:gd name="connsiteX3" fmla="*/ 0 w 12257907"/>
              <a:gd name="connsiteY3" fmla="*/ 2275228 h 2275228"/>
              <a:gd name="connsiteX4" fmla="*/ 0 w 12257907"/>
              <a:gd name="connsiteY4" fmla="*/ 2331 h 2275228"/>
              <a:gd name="connsiteX0" fmla="*/ 0 w 12257907"/>
              <a:gd name="connsiteY0" fmla="*/ 712 h 2273609"/>
              <a:gd name="connsiteX1" fmla="*/ 12257907 w 12257907"/>
              <a:gd name="connsiteY1" fmla="*/ 291684 h 2273609"/>
              <a:gd name="connsiteX2" fmla="*/ 12192001 w 12257907"/>
              <a:gd name="connsiteY2" fmla="*/ 2273609 h 2273609"/>
              <a:gd name="connsiteX3" fmla="*/ 0 w 12257907"/>
              <a:gd name="connsiteY3" fmla="*/ 2273609 h 2273609"/>
              <a:gd name="connsiteX4" fmla="*/ 0 w 12257907"/>
              <a:gd name="connsiteY4" fmla="*/ 712 h 2273609"/>
              <a:gd name="connsiteX0" fmla="*/ 0 w 12279997"/>
              <a:gd name="connsiteY0" fmla="*/ 457 h 2273354"/>
              <a:gd name="connsiteX1" fmla="*/ 12279998 w 12279997"/>
              <a:gd name="connsiteY1" fmla="*/ 326859 h 2273354"/>
              <a:gd name="connsiteX2" fmla="*/ 12192001 w 12279997"/>
              <a:gd name="connsiteY2" fmla="*/ 2273354 h 2273354"/>
              <a:gd name="connsiteX3" fmla="*/ 0 w 12279997"/>
              <a:gd name="connsiteY3" fmla="*/ 2273354 h 2273354"/>
              <a:gd name="connsiteX4" fmla="*/ 0 w 12279997"/>
              <a:gd name="connsiteY4" fmla="*/ 457 h 22733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279997" h="2273354">
                <a:moveTo>
                  <a:pt x="0" y="457"/>
                </a:moveTo>
                <a:cubicBezTo>
                  <a:pt x="4188178" y="-7069"/>
                  <a:pt x="7698848" y="77523"/>
                  <a:pt x="12279998" y="326859"/>
                </a:cubicBezTo>
                <a:lnTo>
                  <a:pt x="12192001" y="2273354"/>
                </a:lnTo>
                <a:lnTo>
                  <a:pt x="0" y="2273354"/>
                </a:lnTo>
                <a:lnTo>
                  <a:pt x="0" y="457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400"/>
          </a:p>
        </p:txBody>
      </p:sp>
      <p:sp>
        <p:nvSpPr>
          <p:cNvPr id="43" name="ZoneTexte 11">
            <a:extLst>
              <a:ext uri="{FF2B5EF4-FFF2-40B4-BE49-F238E27FC236}">
                <a16:creationId xmlns:a16="http://schemas.microsoft.com/office/drawing/2014/main" id="{71FA8DDF-DFDE-4604-E4E5-71ED21F29D16}"/>
              </a:ext>
            </a:extLst>
          </p:cNvPr>
          <p:cNvSpPr txBox="1"/>
          <p:nvPr/>
        </p:nvSpPr>
        <p:spPr>
          <a:xfrm>
            <a:off x="10657251" y="6376325"/>
            <a:ext cx="45762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7C4C52B0-8C01-7849-9FBD-81D69A89DA73}" type="slidenum">
              <a:rPr lang="fr-FR" sz="1200" b="1">
                <a:solidFill>
                  <a:srgbClr val="003D58"/>
                </a:solidFill>
                <a:ea typeface="Open Sans" pitchFamily="2" charset="0"/>
                <a:cs typeface="Open Sans" pitchFamily="2" charset="0"/>
              </a:rPr>
              <a:t>10</a:t>
            </a:fld>
            <a:endParaRPr lang="fr-FR" sz="1000" b="1" dirty="0">
              <a:solidFill>
                <a:srgbClr val="003D58"/>
              </a:solidFill>
              <a:ea typeface="Open Sans" pitchFamily="2" charset="0"/>
              <a:cs typeface="Open Sans" pitchFamily="2" charset="0"/>
            </a:endParaRPr>
          </a:p>
        </p:txBody>
      </p:sp>
      <p:pic>
        <p:nvPicPr>
          <p:cNvPr id="44" name="Graphique 13">
            <a:extLst>
              <a:ext uri="{FF2B5EF4-FFF2-40B4-BE49-F238E27FC236}">
                <a16:creationId xmlns:a16="http://schemas.microsoft.com/office/drawing/2014/main" id="{E430A7D1-E2BC-F6AE-E1D4-92D9F1A8234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142017" y="6261419"/>
            <a:ext cx="866227" cy="432000"/>
          </a:xfrm>
          <a:prstGeom prst="rect">
            <a:avLst/>
          </a:prstGeom>
        </p:spPr>
      </p:pic>
      <p:sp>
        <p:nvSpPr>
          <p:cNvPr id="38" name="Rectangle 37"/>
          <p:cNvSpPr/>
          <p:nvPr/>
        </p:nvSpPr>
        <p:spPr>
          <a:xfrm>
            <a:off x="10539188" y="6633905"/>
            <a:ext cx="171713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000" dirty="0"/>
              <a:t>© 2023, ITER Organization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DDDEFE9-C9DD-F3C6-DF79-CBEC76D7FC52}"/>
              </a:ext>
            </a:extLst>
          </p:cNvPr>
          <p:cNvSpPr txBox="1"/>
          <p:nvPr/>
        </p:nvSpPr>
        <p:spPr>
          <a:xfrm>
            <a:off x="5918200" y="0"/>
            <a:ext cx="6006054" cy="780835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US" sz="2000" b="1" dirty="0">
                <a:solidFill>
                  <a:schemeClr val="accent1"/>
                </a:solidFill>
                <a:latin typeface="Arial" panose="020B0604020202020204" pitchFamily="34" charset="0"/>
                <a:ea typeface="Open Sans" pitchFamily="2" charset="0"/>
                <a:cs typeface="Arial" panose="020B0604020202020204" pitchFamily="34" charset="0"/>
              </a:rPr>
              <a:t>Which sensors?</a:t>
            </a:r>
          </a:p>
          <a:p>
            <a:pPr algn="l">
              <a:lnSpc>
                <a:spcPct val="150000"/>
              </a:lnSpc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External Rogowski (A1) and Fiber optic current sensors (A8) around the Vacuum vessel </a:t>
            </a:r>
          </a:p>
          <a:p>
            <a:pPr algn="l">
              <a:lnSpc>
                <a:spcPct val="150000"/>
              </a:lnSpc>
            </a:pPr>
            <a:endParaRPr lang="en-US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>
              <a:lnSpc>
                <a:spcPct val="150000"/>
              </a:lnSpc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Tangential (A3), radial (A4) and toroidal coils (A9) and hall probes (A5) , flux loops (A7) on the external skin of the vacuum vessel</a:t>
            </a:r>
          </a:p>
          <a:p>
            <a:pPr algn="l">
              <a:lnSpc>
                <a:spcPct val="150000"/>
              </a:lnSpc>
            </a:pPr>
            <a:endParaRPr lang="en-US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>
              <a:lnSpc>
                <a:spcPct val="150000"/>
              </a:lnSpc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Tangential (AA,AJ), radial (AB) and toroidal coils (AC,AG) inside the vacuum vessel and on divertors (AL,AO)</a:t>
            </a:r>
          </a:p>
          <a:p>
            <a:pPr algn="l">
              <a:lnSpc>
                <a:spcPct val="150000"/>
              </a:lnSpc>
            </a:pPr>
            <a:endParaRPr lang="en-US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>
              <a:lnSpc>
                <a:spcPct val="150000"/>
              </a:lnSpc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Continuous and partial flux loops inside the vessel (AE,AF,AG,AI)</a:t>
            </a:r>
          </a:p>
          <a:p>
            <a:pPr algn="l">
              <a:lnSpc>
                <a:spcPct val="150000"/>
              </a:lnSpc>
            </a:pPr>
            <a:endParaRPr lang="en-US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>
              <a:lnSpc>
                <a:spcPct val="150000"/>
              </a:lnSpc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Rogowski coils behind the blanket modules and on the divertor structure (AN,AP)</a:t>
            </a:r>
          </a:p>
          <a:p>
            <a:pPr algn="l">
              <a:lnSpc>
                <a:spcPct val="150000"/>
              </a:lnSpc>
            </a:pPr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>
              <a:lnSpc>
                <a:spcPct val="150000"/>
              </a:lnSpc>
            </a:pPr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 algn="l">
              <a:lnSpc>
                <a:spcPct val="150000"/>
              </a:lnSpc>
            </a:pPr>
            <a:endParaRPr lang="en-US" sz="14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4815108-2E65-52FD-35FB-E6FAF2B7B5F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7746" y="242224"/>
            <a:ext cx="5485355" cy="64329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532049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32">
            <a:extLst>
              <a:ext uri="{FF2B5EF4-FFF2-40B4-BE49-F238E27FC236}">
                <a16:creationId xmlns:a16="http://schemas.microsoft.com/office/drawing/2014/main" id="{E97E95CA-7283-5B46-9EFB-EE7D6DEDBBB2}"/>
              </a:ext>
            </a:extLst>
          </p:cNvPr>
          <p:cNvSpPr/>
          <p:nvPr/>
        </p:nvSpPr>
        <p:spPr>
          <a:xfrm rot="5400000">
            <a:off x="-1844465" y="1832864"/>
            <a:ext cx="6853683" cy="3215640"/>
          </a:xfrm>
          <a:custGeom>
            <a:avLst/>
            <a:gdLst>
              <a:gd name="connsiteX0" fmla="*/ 0 w 12192001"/>
              <a:gd name="connsiteY0" fmla="*/ 0 h 2272897"/>
              <a:gd name="connsiteX1" fmla="*/ 12192001 w 12192001"/>
              <a:gd name="connsiteY1" fmla="*/ 0 h 2272897"/>
              <a:gd name="connsiteX2" fmla="*/ 12192001 w 12192001"/>
              <a:gd name="connsiteY2" fmla="*/ 2272897 h 2272897"/>
              <a:gd name="connsiteX3" fmla="*/ 0 w 12192001"/>
              <a:gd name="connsiteY3" fmla="*/ 2272897 h 2272897"/>
              <a:gd name="connsiteX4" fmla="*/ 0 w 12192001"/>
              <a:gd name="connsiteY4" fmla="*/ 0 h 2272897"/>
              <a:gd name="connsiteX0" fmla="*/ 0 w 12192001"/>
              <a:gd name="connsiteY0" fmla="*/ 0 h 2272897"/>
              <a:gd name="connsiteX1" fmla="*/ 12192001 w 12192001"/>
              <a:gd name="connsiteY1" fmla="*/ 553155 h 2272897"/>
              <a:gd name="connsiteX2" fmla="*/ 12192001 w 12192001"/>
              <a:gd name="connsiteY2" fmla="*/ 2272897 h 2272897"/>
              <a:gd name="connsiteX3" fmla="*/ 0 w 12192001"/>
              <a:gd name="connsiteY3" fmla="*/ 2272897 h 2272897"/>
              <a:gd name="connsiteX4" fmla="*/ 0 w 12192001"/>
              <a:gd name="connsiteY4" fmla="*/ 0 h 2272897"/>
              <a:gd name="connsiteX0" fmla="*/ 0 w 12192001"/>
              <a:gd name="connsiteY0" fmla="*/ 0 h 2272897"/>
              <a:gd name="connsiteX1" fmla="*/ 12192001 w 12192001"/>
              <a:gd name="connsiteY1" fmla="*/ 553155 h 2272897"/>
              <a:gd name="connsiteX2" fmla="*/ 12192001 w 12192001"/>
              <a:gd name="connsiteY2" fmla="*/ 2272897 h 2272897"/>
              <a:gd name="connsiteX3" fmla="*/ 0 w 12192001"/>
              <a:gd name="connsiteY3" fmla="*/ 2272897 h 2272897"/>
              <a:gd name="connsiteX4" fmla="*/ 0 w 12192001"/>
              <a:gd name="connsiteY4" fmla="*/ 0 h 2272897"/>
              <a:gd name="connsiteX0" fmla="*/ 0 w 12192001"/>
              <a:gd name="connsiteY0" fmla="*/ 1720 h 2274617"/>
              <a:gd name="connsiteX1" fmla="*/ 12192001 w 12192001"/>
              <a:gd name="connsiteY1" fmla="*/ 554875 h 2274617"/>
              <a:gd name="connsiteX2" fmla="*/ 12192001 w 12192001"/>
              <a:gd name="connsiteY2" fmla="*/ 2274617 h 2274617"/>
              <a:gd name="connsiteX3" fmla="*/ 0 w 12192001"/>
              <a:gd name="connsiteY3" fmla="*/ 2274617 h 2274617"/>
              <a:gd name="connsiteX4" fmla="*/ 0 w 12192001"/>
              <a:gd name="connsiteY4" fmla="*/ 1720 h 2274617"/>
              <a:gd name="connsiteX0" fmla="*/ 0 w 12213973"/>
              <a:gd name="connsiteY0" fmla="*/ 15781 h 2288678"/>
              <a:gd name="connsiteX1" fmla="*/ 12213973 w 12213973"/>
              <a:gd name="connsiteY1" fmla="*/ 455559 h 2288678"/>
              <a:gd name="connsiteX2" fmla="*/ 12192001 w 12213973"/>
              <a:gd name="connsiteY2" fmla="*/ 2288678 h 2288678"/>
              <a:gd name="connsiteX3" fmla="*/ 0 w 12213973"/>
              <a:gd name="connsiteY3" fmla="*/ 2288678 h 2288678"/>
              <a:gd name="connsiteX4" fmla="*/ 0 w 12213973"/>
              <a:gd name="connsiteY4" fmla="*/ 15781 h 2288678"/>
              <a:gd name="connsiteX0" fmla="*/ 0 w 12213973"/>
              <a:gd name="connsiteY0" fmla="*/ 754 h 2273651"/>
              <a:gd name="connsiteX1" fmla="*/ 12213973 w 12213973"/>
              <a:gd name="connsiteY1" fmla="*/ 440532 h 2273651"/>
              <a:gd name="connsiteX2" fmla="*/ 12192001 w 12213973"/>
              <a:gd name="connsiteY2" fmla="*/ 2273651 h 2273651"/>
              <a:gd name="connsiteX3" fmla="*/ 0 w 12213973"/>
              <a:gd name="connsiteY3" fmla="*/ 2273651 h 2273651"/>
              <a:gd name="connsiteX4" fmla="*/ 0 w 12213973"/>
              <a:gd name="connsiteY4" fmla="*/ 754 h 2273651"/>
              <a:gd name="connsiteX0" fmla="*/ 0 w 12213973"/>
              <a:gd name="connsiteY0" fmla="*/ 286 h 2273183"/>
              <a:gd name="connsiteX1" fmla="*/ 12213973 w 12213973"/>
              <a:gd name="connsiteY1" fmla="*/ 440064 h 2273183"/>
              <a:gd name="connsiteX2" fmla="*/ 12192001 w 12213973"/>
              <a:gd name="connsiteY2" fmla="*/ 2273183 h 2273183"/>
              <a:gd name="connsiteX3" fmla="*/ 0 w 12213973"/>
              <a:gd name="connsiteY3" fmla="*/ 2273183 h 2273183"/>
              <a:gd name="connsiteX4" fmla="*/ 0 w 12213973"/>
              <a:gd name="connsiteY4" fmla="*/ 286 h 2273183"/>
              <a:gd name="connsiteX0" fmla="*/ 0 w 12235941"/>
              <a:gd name="connsiteY0" fmla="*/ 780 h 2273677"/>
              <a:gd name="connsiteX1" fmla="*/ 12235941 w 12235941"/>
              <a:gd name="connsiteY1" fmla="*/ 341354 h 2273677"/>
              <a:gd name="connsiteX2" fmla="*/ 12192001 w 12235941"/>
              <a:gd name="connsiteY2" fmla="*/ 2273677 h 2273677"/>
              <a:gd name="connsiteX3" fmla="*/ 0 w 12235941"/>
              <a:gd name="connsiteY3" fmla="*/ 2273677 h 2273677"/>
              <a:gd name="connsiteX4" fmla="*/ 0 w 12235941"/>
              <a:gd name="connsiteY4" fmla="*/ 780 h 2273677"/>
              <a:gd name="connsiteX0" fmla="*/ 0 w 12257907"/>
              <a:gd name="connsiteY0" fmla="*/ 2331 h 2275228"/>
              <a:gd name="connsiteX1" fmla="*/ 12257907 w 12257907"/>
              <a:gd name="connsiteY1" fmla="*/ 293303 h 2275228"/>
              <a:gd name="connsiteX2" fmla="*/ 12192001 w 12257907"/>
              <a:gd name="connsiteY2" fmla="*/ 2275228 h 2275228"/>
              <a:gd name="connsiteX3" fmla="*/ 0 w 12257907"/>
              <a:gd name="connsiteY3" fmla="*/ 2275228 h 2275228"/>
              <a:gd name="connsiteX4" fmla="*/ 0 w 12257907"/>
              <a:gd name="connsiteY4" fmla="*/ 2331 h 2275228"/>
              <a:gd name="connsiteX0" fmla="*/ 0 w 12257907"/>
              <a:gd name="connsiteY0" fmla="*/ 712 h 2273609"/>
              <a:gd name="connsiteX1" fmla="*/ 12257907 w 12257907"/>
              <a:gd name="connsiteY1" fmla="*/ 291684 h 2273609"/>
              <a:gd name="connsiteX2" fmla="*/ 12192001 w 12257907"/>
              <a:gd name="connsiteY2" fmla="*/ 2273609 h 2273609"/>
              <a:gd name="connsiteX3" fmla="*/ 0 w 12257907"/>
              <a:gd name="connsiteY3" fmla="*/ 2273609 h 2273609"/>
              <a:gd name="connsiteX4" fmla="*/ 0 w 12257907"/>
              <a:gd name="connsiteY4" fmla="*/ 712 h 2273609"/>
              <a:gd name="connsiteX0" fmla="*/ 0 w 12279997"/>
              <a:gd name="connsiteY0" fmla="*/ 457 h 2273354"/>
              <a:gd name="connsiteX1" fmla="*/ 12279998 w 12279997"/>
              <a:gd name="connsiteY1" fmla="*/ 326859 h 2273354"/>
              <a:gd name="connsiteX2" fmla="*/ 12192001 w 12279997"/>
              <a:gd name="connsiteY2" fmla="*/ 2273354 h 2273354"/>
              <a:gd name="connsiteX3" fmla="*/ 0 w 12279997"/>
              <a:gd name="connsiteY3" fmla="*/ 2273354 h 2273354"/>
              <a:gd name="connsiteX4" fmla="*/ 0 w 12279997"/>
              <a:gd name="connsiteY4" fmla="*/ 457 h 22733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279997" h="2273354">
                <a:moveTo>
                  <a:pt x="0" y="457"/>
                </a:moveTo>
                <a:cubicBezTo>
                  <a:pt x="4188178" y="-7069"/>
                  <a:pt x="7698848" y="77523"/>
                  <a:pt x="12279998" y="326859"/>
                </a:cubicBezTo>
                <a:lnTo>
                  <a:pt x="12192001" y="2273354"/>
                </a:lnTo>
                <a:lnTo>
                  <a:pt x="0" y="2273354"/>
                </a:lnTo>
                <a:lnTo>
                  <a:pt x="0" y="457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400"/>
          </a:p>
        </p:txBody>
      </p:sp>
      <p:sp>
        <p:nvSpPr>
          <p:cNvPr id="43" name="ZoneTexte 11">
            <a:extLst>
              <a:ext uri="{FF2B5EF4-FFF2-40B4-BE49-F238E27FC236}">
                <a16:creationId xmlns:a16="http://schemas.microsoft.com/office/drawing/2014/main" id="{71FA8DDF-DFDE-4604-E4E5-71ED21F29D16}"/>
              </a:ext>
            </a:extLst>
          </p:cNvPr>
          <p:cNvSpPr txBox="1"/>
          <p:nvPr/>
        </p:nvSpPr>
        <p:spPr>
          <a:xfrm>
            <a:off x="10657251" y="6376325"/>
            <a:ext cx="45762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7C4C52B0-8C01-7849-9FBD-81D69A89DA73}" type="slidenum">
              <a:rPr lang="fr-FR" sz="1200" b="1">
                <a:solidFill>
                  <a:srgbClr val="003D58"/>
                </a:solidFill>
                <a:ea typeface="Open Sans" pitchFamily="2" charset="0"/>
                <a:cs typeface="Open Sans" pitchFamily="2" charset="0"/>
              </a:rPr>
              <a:t>11</a:t>
            </a:fld>
            <a:endParaRPr lang="fr-FR" sz="1000" b="1" dirty="0">
              <a:solidFill>
                <a:srgbClr val="003D58"/>
              </a:solidFill>
              <a:ea typeface="Open Sans" pitchFamily="2" charset="0"/>
              <a:cs typeface="Open Sans" pitchFamily="2" charset="0"/>
            </a:endParaRPr>
          </a:p>
        </p:txBody>
      </p:sp>
      <p:pic>
        <p:nvPicPr>
          <p:cNvPr id="44" name="Graphique 13">
            <a:extLst>
              <a:ext uri="{FF2B5EF4-FFF2-40B4-BE49-F238E27FC236}">
                <a16:creationId xmlns:a16="http://schemas.microsoft.com/office/drawing/2014/main" id="{E430A7D1-E2BC-F6AE-E1D4-92D9F1A8234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142017" y="6261419"/>
            <a:ext cx="866227" cy="432000"/>
          </a:xfrm>
          <a:prstGeom prst="rect">
            <a:avLst/>
          </a:prstGeom>
        </p:spPr>
      </p:pic>
      <p:sp>
        <p:nvSpPr>
          <p:cNvPr id="38" name="Rectangle 37"/>
          <p:cNvSpPr/>
          <p:nvPr/>
        </p:nvSpPr>
        <p:spPr>
          <a:xfrm>
            <a:off x="10539188" y="6633905"/>
            <a:ext cx="171713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000" dirty="0"/>
              <a:t>© 2023, ITER Organization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C1DF639-3DBF-DE8F-0307-064767640910}"/>
              </a:ext>
            </a:extLst>
          </p:cNvPr>
          <p:cNvSpPr txBox="1"/>
          <p:nvPr/>
        </p:nvSpPr>
        <p:spPr>
          <a:xfrm>
            <a:off x="-25444" y="-115776"/>
            <a:ext cx="7177015" cy="12988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US" sz="2000" b="1" dirty="0">
                <a:solidFill>
                  <a:schemeClr val="accent1"/>
                </a:solidFill>
                <a:latin typeface="Arial" panose="020B0604020202020204" pitchFamily="34" charset="0"/>
                <a:ea typeface="Open Sans" pitchFamily="2" charset="0"/>
                <a:cs typeface="Arial" panose="020B0604020202020204" pitchFamily="34" charset="0"/>
              </a:rPr>
              <a:t>Magnetic diagnostic for plasma measurements: measuring the plasma position and </a:t>
            </a:r>
            <a:r>
              <a:rPr lang="en-US" sz="2000" b="1" dirty="0">
                <a:solidFill>
                  <a:srgbClr val="FF0000"/>
                </a:solidFill>
                <a:latin typeface="Arial" panose="020B0604020202020204" pitchFamily="34" charset="0"/>
                <a:ea typeface="Open Sans" pitchFamily="2" charset="0"/>
                <a:cs typeface="Arial" panose="020B0604020202020204" pitchFamily="34" charset="0"/>
              </a:rPr>
              <a:t>shape</a:t>
            </a:r>
          </a:p>
          <a:p>
            <a:pPr lvl="1" algn="l">
              <a:lnSpc>
                <a:spcPct val="150000"/>
              </a:lnSpc>
            </a:pPr>
            <a:endParaRPr lang="en-US" sz="14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EBFC6487-15C2-3094-E274-09EBD97068FA}"/>
              </a:ext>
            </a:extLst>
          </p:cNvPr>
          <p:cNvGrpSpPr>
            <a:grpSpLocks noChangeAspect="1"/>
          </p:cNvGrpSpPr>
          <p:nvPr/>
        </p:nvGrpSpPr>
        <p:grpSpPr>
          <a:xfrm>
            <a:off x="5447899" y="465775"/>
            <a:ext cx="6666009" cy="2424796"/>
            <a:chOff x="747947" y="2854842"/>
            <a:chExt cx="5192205" cy="1888692"/>
          </a:xfrm>
        </p:grpSpPr>
        <p:pic>
          <p:nvPicPr>
            <p:cNvPr id="6" name="Picture 5" descr="http://origin-ars.els-cdn.com/content/image/1-s2.0-S0022311511001620-gr3.jpg">
              <a:extLst>
                <a:ext uri="{FF2B5EF4-FFF2-40B4-BE49-F238E27FC236}">
                  <a16:creationId xmlns:a16="http://schemas.microsoft.com/office/drawing/2014/main" id="{12935527-80C3-20C6-8E58-97D3C0FE29A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47947" y="2854842"/>
              <a:ext cx="5192205" cy="166844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92752F6F-7062-A996-89F4-8F98D440A4F6}"/>
                </a:ext>
              </a:extLst>
            </p:cNvPr>
            <p:cNvSpPr/>
            <p:nvPr/>
          </p:nvSpPr>
          <p:spPr>
            <a:xfrm>
              <a:off x="868934" y="4528090"/>
              <a:ext cx="4134465" cy="21544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en-US" sz="800" i="1" dirty="0"/>
                <a:t>R.A.  Pitts et al, Journal of Nuclear Materials Volume 415, Issue 1, Supplement 2011 S957 - S964</a:t>
              </a:r>
            </a:p>
          </p:txBody>
        </p:sp>
      </p:grpSp>
      <p:sp>
        <p:nvSpPr>
          <p:cNvPr id="14" name="TextBox 13">
            <a:extLst>
              <a:ext uri="{FF2B5EF4-FFF2-40B4-BE49-F238E27FC236}">
                <a16:creationId xmlns:a16="http://schemas.microsoft.com/office/drawing/2014/main" id="{739C5B4B-C107-B6D1-3BF8-16AF82EFCA9A}"/>
              </a:ext>
            </a:extLst>
          </p:cNvPr>
          <p:cNvSpPr txBox="1"/>
          <p:nvPr/>
        </p:nvSpPr>
        <p:spPr>
          <a:xfrm>
            <a:off x="134753" y="905817"/>
            <a:ext cx="5313146" cy="13539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67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400" dirty="0"/>
              <a:t>For an ITER pulse to run, the plasma has to grow from a modest cylinder to a size that almost fills the machine</a:t>
            </a:r>
          </a:p>
          <a:p>
            <a:pPr marL="267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400" dirty="0"/>
              <a:t>Form the X-point for proper power exhaust</a:t>
            </a:r>
          </a:p>
          <a:p>
            <a:pPr marL="267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400" dirty="0"/>
              <a:t>At the end of the pulse, reverse the process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3D54D23-79A0-FAE2-6CDF-07E2BBAC5DEF}"/>
              </a:ext>
            </a:extLst>
          </p:cNvPr>
          <p:cNvSpPr txBox="1"/>
          <p:nvPr/>
        </p:nvSpPr>
        <p:spPr>
          <a:xfrm>
            <a:off x="-12193" y="2660521"/>
            <a:ext cx="5615421" cy="418576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/>
              <a:t>There are surfaces of </a:t>
            </a:r>
            <a:r>
              <a:rPr lang="en-US" sz="1400" dirty="0">
                <a:solidFill>
                  <a:srgbClr val="7030A0"/>
                </a:solidFill>
              </a:rPr>
              <a:t>constant magnetic flux (flux surfaces)</a:t>
            </a:r>
          </a:p>
          <a:p>
            <a:r>
              <a:rPr lang="en-US" sz="1400" dirty="0"/>
              <a:t>For an axisymmetric plasma, the set of (R,Z) coordinates of this flux surface is “the shape”</a:t>
            </a:r>
          </a:p>
          <a:p>
            <a:pPr lvl="1"/>
            <a:r>
              <a:rPr lang="en-US" sz="1400" dirty="0"/>
              <a:t>The shape is a function of flux surface – but the one that matters most is the one that touches the first wall.</a:t>
            </a:r>
          </a:p>
          <a:p>
            <a:endParaRPr lang="en-US" sz="1400" dirty="0"/>
          </a:p>
          <a:p>
            <a:r>
              <a:rPr lang="en-US" sz="1400" dirty="0"/>
              <a:t>To measure the shape, we need to make a topographic map of magnetic flux and find the outermost contour of this map that touches the first wall</a:t>
            </a:r>
          </a:p>
          <a:p>
            <a:pPr lvl="1" indent="-457200"/>
            <a:r>
              <a:rPr lang="en-US" sz="1400" dirty="0"/>
              <a:t>How do we make this flux map?</a:t>
            </a:r>
          </a:p>
          <a:p>
            <a:pPr marL="0" lvl="1" indent="182563">
              <a:buFontTx/>
              <a:buChar char="-"/>
            </a:pPr>
            <a:r>
              <a:rPr lang="en-US" sz="1400" dirty="0">
                <a:solidFill>
                  <a:srgbClr val="00B050"/>
                </a:solidFill>
              </a:rPr>
              <a:t>Measure flux pattern at the edge and extrapolate to the plasma surface with a combination of coils and partial and saddles loops</a:t>
            </a:r>
          </a:p>
          <a:p>
            <a:pPr marL="0" lvl="1" indent="182563">
              <a:buFontTx/>
              <a:buChar char="-"/>
            </a:pPr>
            <a:endParaRPr lang="en-US" sz="1400" dirty="0">
              <a:solidFill>
                <a:srgbClr val="00B050"/>
              </a:solidFill>
            </a:endParaRPr>
          </a:p>
          <a:p>
            <a:pPr marL="0" lvl="1" indent="182563">
              <a:buFontTx/>
              <a:buChar char="-"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The best performance is obtained using all measurements and physical constraints (Grad-</a:t>
            </a:r>
            <a:r>
              <a:rPr kumimoji="0" 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Shafranov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equation), to deduce the most probable shape</a:t>
            </a:r>
          </a:p>
          <a:p>
            <a:pPr marL="0" lvl="1" indent="182563">
              <a:buFontTx/>
              <a:buChar char="-"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Solutions are never unique but are strongly constrained near the edge by the  magnetics.</a:t>
            </a:r>
          </a:p>
          <a:p>
            <a:pPr marL="0" lvl="1" indent="182563">
              <a:buFontTx/>
              <a:buChar char="-"/>
            </a:pPr>
            <a:r>
              <a:rPr lang="en-US" sz="1400" dirty="0">
                <a:solidFill>
                  <a:prstClr val="black"/>
                </a:solidFill>
                <a:latin typeface="Calibri"/>
              </a:rPr>
              <a:t>Other diagnostics can be used to constrain internal current profiles</a:t>
            </a:r>
            <a:endParaRPr lang="en-US" sz="1400" dirty="0">
              <a:solidFill>
                <a:srgbClr val="00B050"/>
              </a:solidFill>
            </a:endParaRPr>
          </a:p>
          <a:p>
            <a:pPr lvl="1"/>
            <a:endParaRPr lang="en-US" sz="1400" dirty="0"/>
          </a:p>
        </p:txBody>
      </p:sp>
      <p:pic>
        <p:nvPicPr>
          <p:cNvPr id="17" name="Picture 2">
            <a:extLst>
              <a:ext uri="{FF2B5EF4-FFF2-40B4-BE49-F238E27FC236}">
                <a16:creationId xmlns:a16="http://schemas.microsoft.com/office/drawing/2014/main" id="{79F38F64-3E25-F7D6-03B2-C91C4473C1D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74815" y="3117373"/>
            <a:ext cx="2588188" cy="35760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" name="Picture 10" descr="Description: Coil combo">
            <a:extLst>
              <a:ext uri="{FF2B5EF4-FFF2-40B4-BE49-F238E27FC236}">
                <a16:creationId xmlns:a16="http://schemas.microsoft.com/office/drawing/2014/main" id="{9A16D370-9CC4-AF1E-1C28-60563EBC79D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22034" y="3272640"/>
            <a:ext cx="3654639" cy="2949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" name="Rectangle 20">
            <a:extLst>
              <a:ext uri="{FF2B5EF4-FFF2-40B4-BE49-F238E27FC236}">
                <a16:creationId xmlns:a16="http://schemas.microsoft.com/office/drawing/2014/main" id="{CFBE2AC6-F8BB-CD89-1849-1A92BE962910}"/>
              </a:ext>
            </a:extLst>
          </p:cNvPr>
          <p:cNvSpPr/>
          <p:nvPr/>
        </p:nvSpPr>
        <p:spPr>
          <a:xfrm>
            <a:off x="10657250" y="3440684"/>
            <a:ext cx="1250089" cy="29391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26180D5A-E209-AC76-FDF8-4B109FDE1FEE}"/>
              </a:ext>
            </a:extLst>
          </p:cNvPr>
          <p:cNvSpPr/>
          <p:nvPr/>
        </p:nvSpPr>
        <p:spPr>
          <a:xfrm>
            <a:off x="10653212" y="3987292"/>
            <a:ext cx="1250089" cy="29391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3164861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32">
            <a:extLst>
              <a:ext uri="{FF2B5EF4-FFF2-40B4-BE49-F238E27FC236}">
                <a16:creationId xmlns:a16="http://schemas.microsoft.com/office/drawing/2014/main" id="{E97E95CA-7283-5B46-9EFB-EE7D6DEDBBB2}"/>
              </a:ext>
            </a:extLst>
          </p:cNvPr>
          <p:cNvSpPr/>
          <p:nvPr/>
        </p:nvSpPr>
        <p:spPr>
          <a:xfrm rot="5400000">
            <a:off x="-1844465" y="1832864"/>
            <a:ext cx="6853683" cy="3215640"/>
          </a:xfrm>
          <a:custGeom>
            <a:avLst/>
            <a:gdLst>
              <a:gd name="connsiteX0" fmla="*/ 0 w 12192001"/>
              <a:gd name="connsiteY0" fmla="*/ 0 h 2272897"/>
              <a:gd name="connsiteX1" fmla="*/ 12192001 w 12192001"/>
              <a:gd name="connsiteY1" fmla="*/ 0 h 2272897"/>
              <a:gd name="connsiteX2" fmla="*/ 12192001 w 12192001"/>
              <a:gd name="connsiteY2" fmla="*/ 2272897 h 2272897"/>
              <a:gd name="connsiteX3" fmla="*/ 0 w 12192001"/>
              <a:gd name="connsiteY3" fmla="*/ 2272897 h 2272897"/>
              <a:gd name="connsiteX4" fmla="*/ 0 w 12192001"/>
              <a:gd name="connsiteY4" fmla="*/ 0 h 2272897"/>
              <a:gd name="connsiteX0" fmla="*/ 0 w 12192001"/>
              <a:gd name="connsiteY0" fmla="*/ 0 h 2272897"/>
              <a:gd name="connsiteX1" fmla="*/ 12192001 w 12192001"/>
              <a:gd name="connsiteY1" fmla="*/ 553155 h 2272897"/>
              <a:gd name="connsiteX2" fmla="*/ 12192001 w 12192001"/>
              <a:gd name="connsiteY2" fmla="*/ 2272897 h 2272897"/>
              <a:gd name="connsiteX3" fmla="*/ 0 w 12192001"/>
              <a:gd name="connsiteY3" fmla="*/ 2272897 h 2272897"/>
              <a:gd name="connsiteX4" fmla="*/ 0 w 12192001"/>
              <a:gd name="connsiteY4" fmla="*/ 0 h 2272897"/>
              <a:gd name="connsiteX0" fmla="*/ 0 w 12192001"/>
              <a:gd name="connsiteY0" fmla="*/ 0 h 2272897"/>
              <a:gd name="connsiteX1" fmla="*/ 12192001 w 12192001"/>
              <a:gd name="connsiteY1" fmla="*/ 553155 h 2272897"/>
              <a:gd name="connsiteX2" fmla="*/ 12192001 w 12192001"/>
              <a:gd name="connsiteY2" fmla="*/ 2272897 h 2272897"/>
              <a:gd name="connsiteX3" fmla="*/ 0 w 12192001"/>
              <a:gd name="connsiteY3" fmla="*/ 2272897 h 2272897"/>
              <a:gd name="connsiteX4" fmla="*/ 0 w 12192001"/>
              <a:gd name="connsiteY4" fmla="*/ 0 h 2272897"/>
              <a:gd name="connsiteX0" fmla="*/ 0 w 12192001"/>
              <a:gd name="connsiteY0" fmla="*/ 1720 h 2274617"/>
              <a:gd name="connsiteX1" fmla="*/ 12192001 w 12192001"/>
              <a:gd name="connsiteY1" fmla="*/ 554875 h 2274617"/>
              <a:gd name="connsiteX2" fmla="*/ 12192001 w 12192001"/>
              <a:gd name="connsiteY2" fmla="*/ 2274617 h 2274617"/>
              <a:gd name="connsiteX3" fmla="*/ 0 w 12192001"/>
              <a:gd name="connsiteY3" fmla="*/ 2274617 h 2274617"/>
              <a:gd name="connsiteX4" fmla="*/ 0 w 12192001"/>
              <a:gd name="connsiteY4" fmla="*/ 1720 h 2274617"/>
              <a:gd name="connsiteX0" fmla="*/ 0 w 12213973"/>
              <a:gd name="connsiteY0" fmla="*/ 15781 h 2288678"/>
              <a:gd name="connsiteX1" fmla="*/ 12213973 w 12213973"/>
              <a:gd name="connsiteY1" fmla="*/ 455559 h 2288678"/>
              <a:gd name="connsiteX2" fmla="*/ 12192001 w 12213973"/>
              <a:gd name="connsiteY2" fmla="*/ 2288678 h 2288678"/>
              <a:gd name="connsiteX3" fmla="*/ 0 w 12213973"/>
              <a:gd name="connsiteY3" fmla="*/ 2288678 h 2288678"/>
              <a:gd name="connsiteX4" fmla="*/ 0 w 12213973"/>
              <a:gd name="connsiteY4" fmla="*/ 15781 h 2288678"/>
              <a:gd name="connsiteX0" fmla="*/ 0 w 12213973"/>
              <a:gd name="connsiteY0" fmla="*/ 754 h 2273651"/>
              <a:gd name="connsiteX1" fmla="*/ 12213973 w 12213973"/>
              <a:gd name="connsiteY1" fmla="*/ 440532 h 2273651"/>
              <a:gd name="connsiteX2" fmla="*/ 12192001 w 12213973"/>
              <a:gd name="connsiteY2" fmla="*/ 2273651 h 2273651"/>
              <a:gd name="connsiteX3" fmla="*/ 0 w 12213973"/>
              <a:gd name="connsiteY3" fmla="*/ 2273651 h 2273651"/>
              <a:gd name="connsiteX4" fmla="*/ 0 w 12213973"/>
              <a:gd name="connsiteY4" fmla="*/ 754 h 2273651"/>
              <a:gd name="connsiteX0" fmla="*/ 0 w 12213973"/>
              <a:gd name="connsiteY0" fmla="*/ 286 h 2273183"/>
              <a:gd name="connsiteX1" fmla="*/ 12213973 w 12213973"/>
              <a:gd name="connsiteY1" fmla="*/ 440064 h 2273183"/>
              <a:gd name="connsiteX2" fmla="*/ 12192001 w 12213973"/>
              <a:gd name="connsiteY2" fmla="*/ 2273183 h 2273183"/>
              <a:gd name="connsiteX3" fmla="*/ 0 w 12213973"/>
              <a:gd name="connsiteY3" fmla="*/ 2273183 h 2273183"/>
              <a:gd name="connsiteX4" fmla="*/ 0 w 12213973"/>
              <a:gd name="connsiteY4" fmla="*/ 286 h 2273183"/>
              <a:gd name="connsiteX0" fmla="*/ 0 w 12235941"/>
              <a:gd name="connsiteY0" fmla="*/ 780 h 2273677"/>
              <a:gd name="connsiteX1" fmla="*/ 12235941 w 12235941"/>
              <a:gd name="connsiteY1" fmla="*/ 341354 h 2273677"/>
              <a:gd name="connsiteX2" fmla="*/ 12192001 w 12235941"/>
              <a:gd name="connsiteY2" fmla="*/ 2273677 h 2273677"/>
              <a:gd name="connsiteX3" fmla="*/ 0 w 12235941"/>
              <a:gd name="connsiteY3" fmla="*/ 2273677 h 2273677"/>
              <a:gd name="connsiteX4" fmla="*/ 0 w 12235941"/>
              <a:gd name="connsiteY4" fmla="*/ 780 h 2273677"/>
              <a:gd name="connsiteX0" fmla="*/ 0 w 12257907"/>
              <a:gd name="connsiteY0" fmla="*/ 2331 h 2275228"/>
              <a:gd name="connsiteX1" fmla="*/ 12257907 w 12257907"/>
              <a:gd name="connsiteY1" fmla="*/ 293303 h 2275228"/>
              <a:gd name="connsiteX2" fmla="*/ 12192001 w 12257907"/>
              <a:gd name="connsiteY2" fmla="*/ 2275228 h 2275228"/>
              <a:gd name="connsiteX3" fmla="*/ 0 w 12257907"/>
              <a:gd name="connsiteY3" fmla="*/ 2275228 h 2275228"/>
              <a:gd name="connsiteX4" fmla="*/ 0 w 12257907"/>
              <a:gd name="connsiteY4" fmla="*/ 2331 h 2275228"/>
              <a:gd name="connsiteX0" fmla="*/ 0 w 12257907"/>
              <a:gd name="connsiteY0" fmla="*/ 712 h 2273609"/>
              <a:gd name="connsiteX1" fmla="*/ 12257907 w 12257907"/>
              <a:gd name="connsiteY1" fmla="*/ 291684 h 2273609"/>
              <a:gd name="connsiteX2" fmla="*/ 12192001 w 12257907"/>
              <a:gd name="connsiteY2" fmla="*/ 2273609 h 2273609"/>
              <a:gd name="connsiteX3" fmla="*/ 0 w 12257907"/>
              <a:gd name="connsiteY3" fmla="*/ 2273609 h 2273609"/>
              <a:gd name="connsiteX4" fmla="*/ 0 w 12257907"/>
              <a:gd name="connsiteY4" fmla="*/ 712 h 2273609"/>
              <a:gd name="connsiteX0" fmla="*/ 0 w 12279997"/>
              <a:gd name="connsiteY0" fmla="*/ 457 h 2273354"/>
              <a:gd name="connsiteX1" fmla="*/ 12279998 w 12279997"/>
              <a:gd name="connsiteY1" fmla="*/ 326859 h 2273354"/>
              <a:gd name="connsiteX2" fmla="*/ 12192001 w 12279997"/>
              <a:gd name="connsiteY2" fmla="*/ 2273354 h 2273354"/>
              <a:gd name="connsiteX3" fmla="*/ 0 w 12279997"/>
              <a:gd name="connsiteY3" fmla="*/ 2273354 h 2273354"/>
              <a:gd name="connsiteX4" fmla="*/ 0 w 12279997"/>
              <a:gd name="connsiteY4" fmla="*/ 457 h 22733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279997" h="2273354">
                <a:moveTo>
                  <a:pt x="0" y="457"/>
                </a:moveTo>
                <a:cubicBezTo>
                  <a:pt x="4188178" y="-7069"/>
                  <a:pt x="7698848" y="77523"/>
                  <a:pt x="12279998" y="326859"/>
                </a:cubicBezTo>
                <a:lnTo>
                  <a:pt x="12192001" y="2273354"/>
                </a:lnTo>
                <a:lnTo>
                  <a:pt x="0" y="2273354"/>
                </a:lnTo>
                <a:lnTo>
                  <a:pt x="0" y="457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400"/>
          </a:p>
        </p:txBody>
      </p:sp>
      <p:sp>
        <p:nvSpPr>
          <p:cNvPr id="43" name="ZoneTexte 11">
            <a:extLst>
              <a:ext uri="{FF2B5EF4-FFF2-40B4-BE49-F238E27FC236}">
                <a16:creationId xmlns:a16="http://schemas.microsoft.com/office/drawing/2014/main" id="{71FA8DDF-DFDE-4604-E4E5-71ED21F29D16}"/>
              </a:ext>
            </a:extLst>
          </p:cNvPr>
          <p:cNvSpPr txBox="1"/>
          <p:nvPr/>
        </p:nvSpPr>
        <p:spPr>
          <a:xfrm>
            <a:off x="10657251" y="6376325"/>
            <a:ext cx="45762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7C4C52B0-8C01-7849-9FBD-81D69A89DA73}" type="slidenum">
              <a:rPr lang="fr-FR" sz="1200" b="1">
                <a:solidFill>
                  <a:srgbClr val="003D58"/>
                </a:solidFill>
                <a:ea typeface="Open Sans" pitchFamily="2" charset="0"/>
                <a:cs typeface="Open Sans" pitchFamily="2" charset="0"/>
              </a:rPr>
              <a:t>12</a:t>
            </a:fld>
            <a:endParaRPr lang="fr-FR" sz="1000" b="1" dirty="0">
              <a:solidFill>
                <a:srgbClr val="003D58"/>
              </a:solidFill>
              <a:ea typeface="Open Sans" pitchFamily="2" charset="0"/>
              <a:cs typeface="Open Sans" pitchFamily="2" charset="0"/>
            </a:endParaRPr>
          </a:p>
        </p:txBody>
      </p:sp>
      <p:pic>
        <p:nvPicPr>
          <p:cNvPr id="44" name="Graphique 13">
            <a:extLst>
              <a:ext uri="{FF2B5EF4-FFF2-40B4-BE49-F238E27FC236}">
                <a16:creationId xmlns:a16="http://schemas.microsoft.com/office/drawing/2014/main" id="{E430A7D1-E2BC-F6AE-E1D4-92D9F1A8234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142017" y="6261419"/>
            <a:ext cx="866227" cy="432000"/>
          </a:xfrm>
          <a:prstGeom prst="rect">
            <a:avLst/>
          </a:prstGeom>
        </p:spPr>
      </p:pic>
      <p:sp>
        <p:nvSpPr>
          <p:cNvPr id="38" name="Rectangle 37"/>
          <p:cNvSpPr/>
          <p:nvPr/>
        </p:nvSpPr>
        <p:spPr>
          <a:xfrm>
            <a:off x="10539188" y="6633905"/>
            <a:ext cx="171713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000" dirty="0"/>
              <a:t>© 2023, ITER Organization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C1DF639-3DBF-DE8F-0307-064767640910}"/>
              </a:ext>
            </a:extLst>
          </p:cNvPr>
          <p:cNvSpPr txBox="1"/>
          <p:nvPr/>
        </p:nvSpPr>
        <p:spPr>
          <a:xfrm>
            <a:off x="-25444" y="-115776"/>
            <a:ext cx="7177015" cy="12988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US" sz="2000" b="1" dirty="0">
                <a:solidFill>
                  <a:schemeClr val="accent1"/>
                </a:solidFill>
                <a:latin typeface="Arial" panose="020B0604020202020204" pitchFamily="34" charset="0"/>
                <a:ea typeface="Open Sans" pitchFamily="2" charset="0"/>
                <a:cs typeface="Arial" panose="020B0604020202020204" pitchFamily="34" charset="0"/>
              </a:rPr>
              <a:t>Magnetic diagnostic for plasma measurements: measuring the plasma </a:t>
            </a:r>
            <a:r>
              <a:rPr lang="en-US" sz="2000" b="1" dirty="0">
                <a:solidFill>
                  <a:srgbClr val="92D050"/>
                </a:solidFill>
                <a:latin typeface="Arial" panose="020B0604020202020204" pitchFamily="34" charset="0"/>
                <a:ea typeface="Open Sans" pitchFamily="2" charset="0"/>
                <a:cs typeface="Arial" panose="020B0604020202020204" pitchFamily="34" charset="0"/>
              </a:rPr>
              <a:t>position</a:t>
            </a:r>
            <a:r>
              <a:rPr lang="en-US" sz="2000" b="1" dirty="0">
                <a:solidFill>
                  <a:schemeClr val="accent1"/>
                </a:solidFill>
                <a:latin typeface="Arial" panose="020B0604020202020204" pitchFamily="34" charset="0"/>
                <a:ea typeface="Open Sans" pitchFamily="2" charset="0"/>
                <a:cs typeface="Arial" panose="020B0604020202020204" pitchFamily="34" charset="0"/>
              </a:rPr>
              <a:t> and shape</a:t>
            </a:r>
          </a:p>
          <a:p>
            <a:pPr lvl="1" algn="l">
              <a:lnSpc>
                <a:spcPct val="150000"/>
              </a:lnSpc>
            </a:pPr>
            <a:endParaRPr lang="en-US" sz="14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889DCEDD-6F96-2AC1-7455-04AFB6CA0C87}"/>
              </a:ext>
            </a:extLst>
          </p:cNvPr>
          <p:cNvGrpSpPr/>
          <p:nvPr/>
        </p:nvGrpSpPr>
        <p:grpSpPr>
          <a:xfrm>
            <a:off x="3916238" y="1150287"/>
            <a:ext cx="4881010" cy="3977059"/>
            <a:chOff x="6428675" y="381476"/>
            <a:chExt cx="4881010" cy="3977059"/>
          </a:xfrm>
        </p:grpSpPr>
        <p:pic>
          <p:nvPicPr>
            <p:cNvPr id="2" name="Picture 10" descr="Coil combo">
              <a:extLst>
                <a:ext uri="{FF2B5EF4-FFF2-40B4-BE49-F238E27FC236}">
                  <a16:creationId xmlns:a16="http://schemas.microsoft.com/office/drawing/2014/main" id="{72389303-80AD-3B0B-9784-DCEF8AA539A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28675" y="419397"/>
              <a:ext cx="4881010" cy="39391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66AF90DB-23F7-54CE-C264-2F9A3F19FAD0}"/>
                </a:ext>
              </a:extLst>
            </p:cNvPr>
            <p:cNvGrpSpPr/>
            <p:nvPr/>
          </p:nvGrpSpPr>
          <p:grpSpPr>
            <a:xfrm>
              <a:off x="6675799" y="381476"/>
              <a:ext cx="2374848" cy="3470311"/>
              <a:chOff x="3533905" y="1650805"/>
              <a:chExt cx="1368152" cy="2145081"/>
            </a:xfrm>
          </p:grpSpPr>
          <p:sp>
            <p:nvSpPr>
              <p:cNvPr id="7" name="Oval 6">
                <a:extLst>
                  <a:ext uri="{FF2B5EF4-FFF2-40B4-BE49-F238E27FC236}">
                    <a16:creationId xmlns:a16="http://schemas.microsoft.com/office/drawing/2014/main" id="{0858A964-BC4F-69A1-4A2C-C6F38CD1A7B9}"/>
                  </a:ext>
                </a:extLst>
              </p:cNvPr>
              <p:cNvSpPr/>
              <p:nvPr/>
            </p:nvSpPr>
            <p:spPr>
              <a:xfrm>
                <a:off x="3533905" y="1650805"/>
                <a:ext cx="1368152" cy="648072"/>
              </a:xfrm>
              <a:prstGeom prst="ellipse">
                <a:avLst/>
              </a:prstGeom>
              <a:solidFill>
                <a:srgbClr val="FF0000">
                  <a:alpha val="27000"/>
                </a:srgb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8" name="Oval 7">
                <a:extLst>
                  <a:ext uri="{FF2B5EF4-FFF2-40B4-BE49-F238E27FC236}">
                    <a16:creationId xmlns:a16="http://schemas.microsoft.com/office/drawing/2014/main" id="{5772D10C-F142-5E76-52DA-597AD179E189}"/>
                  </a:ext>
                </a:extLst>
              </p:cNvPr>
              <p:cNvSpPr/>
              <p:nvPr/>
            </p:nvSpPr>
            <p:spPr>
              <a:xfrm>
                <a:off x="3533905" y="3147814"/>
                <a:ext cx="1368152" cy="648072"/>
              </a:xfrm>
              <a:prstGeom prst="ellipse">
                <a:avLst/>
              </a:prstGeom>
              <a:solidFill>
                <a:srgbClr val="0070C0">
                  <a:alpha val="27000"/>
                </a:srgb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09AD8B60-88D0-A4EE-1C84-93CA5461B44A}"/>
                  </a:ext>
                </a:extLst>
              </p:cNvPr>
              <p:cNvSpPr txBox="1"/>
              <p:nvPr/>
            </p:nvSpPr>
            <p:spPr>
              <a:xfrm>
                <a:off x="-4408" y="1150287"/>
                <a:ext cx="3215641" cy="441691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180000" indent="-180000"/>
                <a:r>
                  <a:rPr lang="en-US" sz="1400" dirty="0">
                    <a:latin typeface="Arial" panose="020B0604020202020204" pitchFamily="34" charset="0"/>
                    <a:cs typeface="Arial" panose="020B0604020202020204" pitchFamily="34" charset="0"/>
                  </a:rPr>
                  <a:t>The force balance of the plasma is sensitive to the vertical position of the plasma current centroid,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4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smtClean="0">
                            <a:latin typeface="Cambria Math"/>
                          </a:rPr>
                          <m:t>𝑍</m:t>
                        </m:r>
                      </m:e>
                      <m:sub>
                        <m:r>
                          <a:rPr lang="en-US" sz="1400" smtClean="0">
                            <a:latin typeface="Cambria Math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sz="1400" dirty="0">
                    <a:latin typeface="Arial" panose="020B0604020202020204" pitchFamily="34" charset="0"/>
                    <a:cs typeface="Arial" panose="020B0604020202020204" pitchFamily="34" charset="0"/>
                  </a:rPr>
                  <a:t>.</a:t>
                </a:r>
              </a:p>
              <a:p>
                <a:pPr marL="180000" indent="-180000"/>
                <a:r>
                  <a:rPr lang="en-US" sz="1400" dirty="0"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</a:p>
              <a:p>
                <a:pPr marL="180000" indent="-180000"/>
                <a:r>
                  <a:rPr lang="en-US" sz="1400" dirty="0"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4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smtClean="0">
                            <a:latin typeface="Cambria Math"/>
                          </a:rPr>
                          <m:t>𝑍</m:t>
                        </m:r>
                      </m:e>
                      <m:sub>
                        <m:r>
                          <a:rPr lang="en-US" sz="1400" smtClean="0">
                            <a:latin typeface="Cambria Math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sz="1400" dirty="0">
                    <a:latin typeface="Arial" panose="020B0604020202020204" pitchFamily="34" charset="0"/>
                    <a:cs typeface="Arial" panose="020B0604020202020204" pitchFamily="34" charset="0"/>
                  </a:rPr>
                  <a:t> is unstable. If nothing is adjusted, the plasma will accelerate up/down, leading to a disruption.</a:t>
                </a:r>
              </a:p>
              <a:p>
                <a:pPr algn="r" defTabSz="895350">
                  <a:buFont typeface="Wingdings" panose="05000000000000000000" pitchFamily="2" charset="2"/>
                  <a:buChar char="Ø"/>
                </a:pPr>
                <a:r>
                  <a:rPr lang="en-US" sz="1400" dirty="0"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>
                            <a:latin typeface="Cambria Math"/>
                          </a:rPr>
                          <m:t>𝑍</m:t>
                        </m:r>
                      </m:e>
                      <m:sub>
                        <m:r>
                          <a:rPr lang="en-US" sz="1400">
                            <a:latin typeface="Cambria Math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sz="1400" dirty="0">
                    <a:latin typeface="Arial" panose="020B0604020202020204" pitchFamily="34" charset="0"/>
                    <a:cs typeface="Arial" panose="020B0604020202020204" pitchFamily="34" charset="0"/>
                  </a:rPr>
                  <a:t>  must be controlled. </a:t>
                </a:r>
              </a:p>
              <a:p>
                <a:pPr marL="180000" indent="-180000"/>
                <a:endParaRPr lang="en-US" sz="14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180000" indent="-180000"/>
                <a:r>
                  <a:rPr lang="en-US" sz="1400" dirty="0">
                    <a:latin typeface="Arial" panose="020B0604020202020204" pitchFamily="34" charset="0"/>
                    <a:cs typeface="Arial" panose="020B0604020202020204" pitchFamily="34" charset="0"/>
                  </a:rPr>
                  <a:t>It turns out that it is better to make a controller that attempts, to keep the vertical speed, </a:t>
                </a:r>
              </a:p>
              <a:p>
                <a:pPr marL="180000" indent="-18000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̇"/>
                          <m:ctrlPr>
                            <a:rPr lang="en-US" sz="140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sSub>
                            <m:sSubPr>
                              <m:ctrlPr>
                                <a:rPr lang="en-US" sz="140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400" smtClean="0">
                                  <a:latin typeface="Cambria Math"/>
                                </a:rPr>
                                <m:t>𝑍</m:t>
                              </m:r>
                            </m:e>
                            <m:sub>
                              <m:r>
                                <a:rPr lang="en-US" sz="1400" smtClean="0">
                                  <a:latin typeface="Cambria Math"/>
                                </a:rPr>
                                <m:t>0</m:t>
                              </m:r>
                            </m:sub>
                          </m:sSub>
                        </m:e>
                      </m:acc>
                      <m:r>
                        <a:rPr lang="en-US" sz="1400" dirty="0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1400" i="1" dirty="0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400" dirty="0" smtClean="0">
                              <a:latin typeface="Cambria Math"/>
                            </a:rPr>
                            <m:t>𝑑</m:t>
                          </m:r>
                          <m:sSub>
                            <m:sSubPr>
                              <m:ctrlPr>
                                <a:rPr lang="en-US" sz="1400" i="1" dirty="0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400" dirty="0" smtClean="0">
                                  <a:latin typeface="Cambria Math"/>
                                </a:rPr>
                                <m:t>𝑍</m:t>
                              </m:r>
                            </m:e>
                            <m:sub>
                              <m:r>
                                <a:rPr lang="en-US" sz="1400" dirty="0" smtClean="0">
                                  <a:latin typeface="Cambria Math"/>
                                </a:rPr>
                                <m:t>0</m:t>
                              </m:r>
                            </m:sub>
                          </m:sSub>
                        </m:num>
                        <m:den>
                          <m:r>
                            <a:rPr lang="en-US" sz="1400" dirty="0" smtClean="0">
                              <a:latin typeface="Cambria Math"/>
                            </a:rPr>
                            <m:t>𝑑𝑡</m:t>
                          </m:r>
                        </m:den>
                      </m:f>
                      <m:r>
                        <a:rPr lang="en-US" sz="1400" b="0" i="0" dirty="0" smtClean="0">
                          <a:latin typeface="Cambria Math"/>
                        </a:rPr>
                        <m:t>=0</m:t>
                      </m:r>
                    </m:oMath>
                  </m:oMathPara>
                </a14:m>
                <a:endParaRPr lang="en-US" sz="14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180000" lvl="1" indent="-180000">
                  <a:buNone/>
                </a:pPr>
                <a:r>
                  <a:rPr lang="en-US" sz="1600" dirty="0">
                    <a:latin typeface="Arial" panose="020B0604020202020204" pitchFamily="34" charset="0"/>
                    <a:cs typeface="Arial" panose="020B0604020202020204" pitchFamily="34" charset="0"/>
                  </a:rPr>
                  <a:t>	</a:t>
                </a:r>
              </a:p>
              <a:p>
                <a:pPr marL="180000" lvl="1" indent="-180000">
                  <a:buNone/>
                </a:pPr>
                <a:endParaRPr lang="en-US" sz="14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180000" indent="-180000"/>
                <a:r>
                  <a:rPr lang="en-US" sz="1400" dirty="0">
                    <a:latin typeface="Arial" panose="020B0604020202020204" pitchFamily="34" charset="0"/>
                    <a:cs typeface="Arial" panose="020B0604020202020204" pitchFamily="34" charset="0"/>
                  </a:rPr>
                  <a:t>For fast movements, the plasma initially moves more or less as a rigid body , so we could derive </a:t>
                </a:r>
                <a14:m>
                  <m:oMath xmlns:m="http://schemas.openxmlformats.org/officeDocument/2006/math">
                    <m:acc>
                      <m:accPr>
                        <m:chr m:val="̇"/>
                        <m:ctrlPr>
                          <a:rPr lang="en-US" sz="140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1400" smtClean="0">
                            <a:latin typeface="Cambria Math"/>
                          </a:rPr>
                          <m:t>𝑍</m:t>
                        </m:r>
                      </m:e>
                    </m:acc>
                  </m:oMath>
                </a14:m>
                <a:r>
                  <a:rPr lang="en-US" sz="1400" dirty="0">
                    <a:latin typeface="Arial" panose="020B0604020202020204" pitchFamily="34" charset="0"/>
                    <a:cs typeface="Arial" panose="020B0604020202020204" pitchFamily="34" charset="0"/>
                  </a:rPr>
                  <a:t> from the shape measurements</a:t>
                </a:r>
              </a:p>
            </p:txBody>
          </p:sp>
        </mc:Choice>
        <mc:Fallback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09AD8B60-88D0-A4EE-1C84-93CA5461B44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4408" y="1150287"/>
                <a:ext cx="3215641" cy="4416915"/>
              </a:xfrm>
              <a:prstGeom prst="rect">
                <a:avLst/>
              </a:prstGeom>
              <a:blipFill>
                <a:blip r:embed="rId5"/>
                <a:stretch>
                  <a:fillRect l="-568" t="-276" r="-1705" b="-55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9" name="Content Placeholder 2">
                <a:extLst>
                  <a:ext uri="{FF2B5EF4-FFF2-40B4-BE49-F238E27FC236}">
                    <a16:creationId xmlns:a16="http://schemas.microsoft.com/office/drawing/2014/main" id="{9E0B3E9E-F8BC-80F7-7527-0E9052B22566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8833763" y="217466"/>
                <a:ext cx="3023730" cy="6158859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Comic Sans MS" pitchFamily="66" charset="0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400" kern="1200">
                    <a:solidFill>
                      <a:schemeClr val="tx1"/>
                    </a:solidFill>
                    <a:latin typeface="Comic Sans MS" pitchFamily="66" charset="0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Comic Sans MS" pitchFamily="66" charset="0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1800" kern="1200">
                    <a:solidFill>
                      <a:schemeClr val="tx1"/>
                    </a:solidFill>
                    <a:latin typeface="Comic Sans MS" pitchFamily="66" charset="0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1800" kern="1200">
                    <a:solidFill>
                      <a:schemeClr val="tx1"/>
                    </a:solidFill>
                    <a:latin typeface="Comic Sans MS" pitchFamily="66" charset="0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sz="1400" dirty="0">
                    <a:latin typeface="Arial" panose="020B0604020202020204" pitchFamily="34" charset="0"/>
                    <a:cs typeface="Arial" panose="020B0604020202020204" pitchFamily="34" charset="0"/>
                  </a:rPr>
                  <a:t> inductive magnetic sensors measure the time-derivative directly</a:t>
                </a:r>
              </a:p>
              <a:p>
                <a:endParaRPr lang="en-US" sz="14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r>
                  <a:rPr lang="en-US" sz="1400" dirty="0">
                    <a:latin typeface="Arial" panose="020B0604020202020204" pitchFamily="34" charset="0"/>
                    <a:cs typeface="Arial" panose="020B0604020202020204" pitchFamily="34" charset="0"/>
                  </a:rPr>
                  <a:t>Even better, a simple weighted sum of the magnetic field around the plasma gives a quantity proportional to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>
                            <a:latin typeface="Cambria Math"/>
                          </a:rPr>
                          <m:t>𝑍</m:t>
                        </m:r>
                      </m:e>
                      <m:sub>
                        <m:r>
                          <a:rPr lang="en-US" sz="1400">
                            <a:latin typeface="Cambria Math"/>
                          </a:rPr>
                          <m:t>0</m:t>
                        </m:r>
                      </m:sub>
                    </m:sSub>
                  </m:oMath>
                </a14:m>
                <a:endParaRPr lang="en-US" sz="14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endParaRPr lang="en-US" sz="14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r>
                  <a:rPr lang="en-US" sz="1400" dirty="0">
                    <a:latin typeface="Arial" panose="020B0604020202020204" pitchFamily="34" charset="0"/>
                    <a:cs typeface="Arial" panose="020B0604020202020204" pitchFamily="34" charset="0"/>
                  </a:rPr>
                  <a:t>For a movement upwards, field tangential to the vessel increases at the top and decreases near the bottom of the machine</a:t>
                </a:r>
                <a:br>
                  <a:rPr lang="en-US" sz="1400" dirty="0">
                    <a:latin typeface="Arial" panose="020B0604020202020204" pitchFamily="34" charset="0"/>
                    <a:cs typeface="Arial" panose="020B0604020202020204" pitchFamily="34" charset="0"/>
                  </a:rPr>
                </a:br>
                <a:endParaRPr lang="en-US" sz="14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r>
                  <a:rPr lang="en-US" sz="1400" dirty="0">
                    <a:latin typeface="Arial" panose="020B0604020202020204" pitchFamily="34" charset="0"/>
                    <a:cs typeface="Arial" panose="020B0604020202020204" pitchFamily="34" charset="0"/>
                  </a:rPr>
                  <a:t>In principle, only a pair of pickup could do it (but higher perturbing modes are present)</a:t>
                </a:r>
              </a:p>
              <a:p>
                <a:endParaRPr lang="en-US" sz="14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r>
                  <a:rPr lang="en-GB" sz="1400" dirty="0">
                    <a:latin typeface="Arial" panose="020B0604020202020204" pitchFamily="34" charset="0"/>
                    <a:cs typeface="Arial" panose="020B0604020202020204" pitchFamily="34" charset="0"/>
                  </a:rPr>
                  <a:t>This is a faster process than the shape, measurements every 1 </a:t>
                </a:r>
                <a:r>
                  <a:rPr lang="en-GB" sz="14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ms</a:t>
                </a:r>
                <a:r>
                  <a:rPr lang="en-GB" sz="1400" dirty="0">
                    <a:latin typeface="Arial" panose="020B0604020202020204" pitchFamily="34" charset="0"/>
                    <a:cs typeface="Arial" panose="020B0604020202020204" pitchFamily="34" charset="0"/>
                  </a:rPr>
                  <a:t> are required</a:t>
                </a:r>
              </a:p>
              <a:p>
                <a:endParaRPr lang="en-US" sz="14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endParaRPr lang="en-US" sz="14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endParaRPr lang="en-US" sz="1100" dirty="0"/>
              </a:p>
            </p:txBody>
          </p:sp>
        </mc:Choice>
        <mc:Fallback>
          <p:sp>
            <p:nvSpPr>
              <p:cNvPr id="19" name="Content Placeholder 2">
                <a:extLst>
                  <a:ext uri="{FF2B5EF4-FFF2-40B4-BE49-F238E27FC236}">
                    <a16:creationId xmlns:a16="http://schemas.microsoft.com/office/drawing/2014/main" id="{9E0B3E9E-F8BC-80F7-7527-0E9052B2256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833763" y="217466"/>
                <a:ext cx="3023730" cy="6158859"/>
              </a:xfrm>
              <a:prstGeom prst="rect">
                <a:avLst/>
              </a:prstGeom>
              <a:blipFill>
                <a:blip r:embed="rId6"/>
                <a:stretch>
                  <a:fillRect l="-202" t="-19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" name="Rectangle 19">
            <a:extLst>
              <a:ext uri="{FF2B5EF4-FFF2-40B4-BE49-F238E27FC236}">
                <a16:creationId xmlns:a16="http://schemas.microsoft.com/office/drawing/2014/main" id="{5530C09A-4381-A548-F8B4-3D7CA13E6A07}"/>
              </a:ext>
            </a:extLst>
          </p:cNvPr>
          <p:cNvSpPr/>
          <p:nvPr/>
        </p:nvSpPr>
        <p:spPr>
          <a:xfrm>
            <a:off x="7026443" y="1396698"/>
            <a:ext cx="1456004" cy="229971"/>
          </a:xfrm>
          <a:prstGeom prst="rect">
            <a:avLst/>
          </a:pr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66680CEB-6F64-3678-0112-094A57288C8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6627" y="5390370"/>
            <a:ext cx="5081344" cy="14436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9" name="Group 8">
            <a:extLst>
              <a:ext uri="{FF2B5EF4-FFF2-40B4-BE49-F238E27FC236}">
                <a16:creationId xmlns:a16="http://schemas.microsoft.com/office/drawing/2014/main" id="{EC915D0D-2FFE-B2D7-5B35-63D4D9D8B0E4}"/>
              </a:ext>
            </a:extLst>
          </p:cNvPr>
          <p:cNvGrpSpPr/>
          <p:nvPr/>
        </p:nvGrpSpPr>
        <p:grpSpPr>
          <a:xfrm>
            <a:off x="7985463" y="4944404"/>
            <a:ext cx="2664296" cy="1968899"/>
            <a:chOff x="251520" y="3687851"/>
            <a:chExt cx="3337532" cy="2503149"/>
          </a:xfrm>
        </p:grpSpPr>
        <p:pic>
          <p:nvPicPr>
            <p:cNvPr id="10" name="Picture 2" descr="File:Toroidal coord.png">
              <a:extLst>
                <a:ext uri="{FF2B5EF4-FFF2-40B4-BE49-F238E27FC236}">
                  <a16:creationId xmlns:a16="http://schemas.microsoft.com/office/drawing/2014/main" id="{1B96E70F-F296-527B-A0E2-4CE43E02A03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1520" y="3687851"/>
              <a:ext cx="3337532" cy="250314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18440E88-5171-6A82-BDA5-E714CC030612}"/>
                </a:ext>
              </a:extLst>
            </p:cNvPr>
            <p:cNvSpPr/>
            <p:nvPr/>
          </p:nvSpPr>
          <p:spPr>
            <a:xfrm>
              <a:off x="2411871" y="4509121"/>
              <a:ext cx="144017" cy="72008"/>
            </a:xfrm>
            <a:prstGeom prst="ellipse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E" u="sng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38B66639-17E7-DF5B-BAA2-CC787B632BF0}"/>
                </a:ext>
              </a:extLst>
            </p:cNvPr>
            <p:cNvSpPr/>
            <p:nvPr/>
          </p:nvSpPr>
          <p:spPr>
            <a:xfrm>
              <a:off x="1815878" y="5183326"/>
              <a:ext cx="144017" cy="72008"/>
            </a:xfrm>
            <a:prstGeom prst="ellipse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E" u="sng"/>
            </a:p>
          </p:txBody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A8C31BC1-D61A-27DB-F9FC-39D241F3B346}"/>
                </a:ext>
              </a:extLst>
            </p:cNvPr>
            <p:cNvSpPr/>
            <p:nvPr/>
          </p:nvSpPr>
          <p:spPr>
            <a:xfrm>
              <a:off x="1078675" y="4581128"/>
              <a:ext cx="144017" cy="72008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E" u="sng"/>
            </a:p>
          </p:txBody>
        </p:sp>
      </p:grpSp>
    </p:spTree>
    <p:extLst>
      <p:ext uri="{BB962C8B-B14F-4D97-AF65-F5344CB8AC3E}">
        <p14:creationId xmlns:p14="http://schemas.microsoft.com/office/powerpoint/2010/main" val="206389276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F00261CD-D010-243C-B4A5-1D62414F040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1432" y="3699995"/>
            <a:ext cx="4524678" cy="31580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6" name="Rectangle 32">
            <a:extLst>
              <a:ext uri="{FF2B5EF4-FFF2-40B4-BE49-F238E27FC236}">
                <a16:creationId xmlns:a16="http://schemas.microsoft.com/office/drawing/2014/main" id="{E97E95CA-7283-5B46-9EFB-EE7D6DEDBBB2}"/>
              </a:ext>
            </a:extLst>
          </p:cNvPr>
          <p:cNvSpPr/>
          <p:nvPr/>
        </p:nvSpPr>
        <p:spPr>
          <a:xfrm rot="5400000">
            <a:off x="-1844465" y="1832864"/>
            <a:ext cx="6853683" cy="3215640"/>
          </a:xfrm>
          <a:custGeom>
            <a:avLst/>
            <a:gdLst>
              <a:gd name="connsiteX0" fmla="*/ 0 w 12192001"/>
              <a:gd name="connsiteY0" fmla="*/ 0 h 2272897"/>
              <a:gd name="connsiteX1" fmla="*/ 12192001 w 12192001"/>
              <a:gd name="connsiteY1" fmla="*/ 0 h 2272897"/>
              <a:gd name="connsiteX2" fmla="*/ 12192001 w 12192001"/>
              <a:gd name="connsiteY2" fmla="*/ 2272897 h 2272897"/>
              <a:gd name="connsiteX3" fmla="*/ 0 w 12192001"/>
              <a:gd name="connsiteY3" fmla="*/ 2272897 h 2272897"/>
              <a:gd name="connsiteX4" fmla="*/ 0 w 12192001"/>
              <a:gd name="connsiteY4" fmla="*/ 0 h 2272897"/>
              <a:gd name="connsiteX0" fmla="*/ 0 w 12192001"/>
              <a:gd name="connsiteY0" fmla="*/ 0 h 2272897"/>
              <a:gd name="connsiteX1" fmla="*/ 12192001 w 12192001"/>
              <a:gd name="connsiteY1" fmla="*/ 553155 h 2272897"/>
              <a:gd name="connsiteX2" fmla="*/ 12192001 w 12192001"/>
              <a:gd name="connsiteY2" fmla="*/ 2272897 h 2272897"/>
              <a:gd name="connsiteX3" fmla="*/ 0 w 12192001"/>
              <a:gd name="connsiteY3" fmla="*/ 2272897 h 2272897"/>
              <a:gd name="connsiteX4" fmla="*/ 0 w 12192001"/>
              <a:gd name="connsiteY4" fmla="*/ 0 h 2272897"/>
              <a:gd name="connsiteX0" fmla="*/ 0 w 12192001"/>
              <a:gd name="connsiteY0" fmla="*/ 0 h 2272897"/>
              <a:gd name="connsiteX1" fmla="*/ 12192001 w 12192001"/>
              <a:gd name="connsiteY1" fmla="*/ 553155 h 2272897"/>
              <a:gd name="connsiteX2" fmla="*/ 12192001 w 12192001"/>
              <a:gd name="connsiteY2" fmla="*/ 2272897 h 2272897"/>
              <a:gd name="connsiteX3" fmla="*/ 0 w 12192001"/>
              <a:gd name="connsiteY3" fmla="*/ 2272897 h 2272897"/>
              <a:gd name="connsiteX4" fmla="*/ 0 w 12192001"/>
              <a:gd name="connsiteY4" fmla="*/ 0 h 2272897"/>
              <a:gd name="connsiteX0" fmla="*/ 0 w 12192001"/>
              <a:gd name="connsiteY0" fmla="*/ 1720 h 2274617"/>
              <a:gd name="connsiteX1" fmla="*/ 12192001 w 12192001"/>
              <a:gd name="connsiteY1" fmla="*/ 554875 h 2274617"/>
              <a:gd name="connsiteX2" fmla="*/ 12192001 w 12192001"/>
              <a:gd name="connsiteY2" fmla="*/ 2274617 h 2274617"/>
              <a:gd name="connsiteX3" fmla="*/ 0 w 12192001"/>
              <a:gd name="connsiteY3" fmla="*/ 2274617 h 2274617"/>
              <a:gd name="connsiteX4" fmla="*/ 0 w 12192001"/>
              <a:gd name="connsiteY4" fmla="*/ 1720 h 2274617"/>
              <a:gd name="connsiteX0" fmla="*/ 0 w 12213973"/>
              <a:gd name="connsiteY0" fmla="*/ 15781 h 2288678"/>
              <a:gd name="connsiteX1" fmla="*/ 12213973 w 12213973"/>
              <a:gd name="connsiteY1" fmla="*/ 455559 h 2288678"/>
              <a:gd name="connsiteX2" fmla="*/ 12192001 w 12213973"/>
              <a:gd name="connsiteY2" fmla="*/ 2288678 h 2288678"/>
              <a:gd name="connsiteX3" fmla="*/ 0 w 12213973"/>
              <a:gd name="connsiteY3" fmla="*/ 2288678 h 2288678"/>
              <a:gd name="connsiteX4" fmla="*/ 0 w 12213973"/>
              <a:gd name="connsiteY4" fmla="*/ 15781 h 2288678"/>
              <a:gd name="connsiteX0" fmla="*/ 0 w 12213973"/>
              <a:gd name="connsiteY0" fmla="*/ 754 h 2273651"/>
              <a:gd name="connsiteX1" fmla="*/ 12213973 w 12213973"/>
              <a:gd name="connsiteY1" fmla="*/ 440532 h 2273651"/>
              <a:gd name="connsiteX2" fmla="*/ 12192001 w 12213973"/>
              <a:gd name="connsiteY2" fmla="*/ 2273651 h 2273651"/>
              <a:gd name="connsiteX3" fmla="*/ 0 w 12213973"/>
              <a:gd name="connsiteY3" fmla="*/ 2273651 h 2273651"/>
              <a:gd name="connsiteX4" fmla="*/ 0 w 12213973"/>
              <a:gd name="connsiteY4" fmla="*/ 754 h 2273651"/>
              <a:gd name="connsiteX0" fmla="*/ 0 w 12213973"/>
              <a:gd name="connsiteY0" fmla="*/ 286 h 2273183"/>
              <a:gd name="connsiteX1" fmla="*/ 12213973 w 12213973"/>
              <a:gd name="connsiteY1" fmla="*/ 440064 h 2273183"/>
              <a:gd name="connsiteX2" fmla="*/ 12192001 w 12213973"/>
              <a:gd name="connsiteY2" fmla="*/ 2273183 h 2273183"/>
              <a:gd name="connsiteX3" fmla="*/ 0 w 12213973"/>
              <a:gd name="connsiteY3" fmla="*/ 2273183 h 2273183"/>
              <a:gd name="connsiteX4" fmla="*/ 0 w 12213973"/>
              <a:gd name="connsiteY4" fmla="*/ 286 h 2273183"/>
              <a:gd name="connsiteX0" fmla="*/ 0 w 12235941"/>
              <a:gd name="connsiteY0" fmla="*/ 780 h 2273677"/>
              <a:gd name="connsiteX1" fmla="*/ 12235941 w 12235941"/>
              <a:gd name="connsiteY1" fmla="*/ 341354 h 2273677"/>
              <a:gd name="connsiteX2" fmla="*/ 12192001 w 12235941"/>
              <a:gd name="connsiteY2" fmla="*/ 2273677 h 2273677"/>
              <a:gd name="connsiteX3" fmla="*/ 0 w 12235941"/>
              <a:gd name="connsiteY3" fmla="*/ 2273677 h 2273677"/>
              <a:gd name="connsiteX4" fmla="*/ 0 w 12235941"/>
              <a:gd name="connsiteY4" fmla="*/ 780 h 2273677"/>
              <a:gd name="connsiteX0" fmla="*/ 0 w 12257907"/>
              <a:gd name="connsiteY0" fmla="*/ 2331 h 2275228"/>
              <a:gd name="connsiteX1" fmla="*/ 12257907 w 12257907"/>
              <a:gd name="connsiteY1" fmla="*/ 293303 h 2275228"/>
              <a:gd name="connsiteX2" fmla="*/ 12192001 w 12257907"/>
              <a:gd name="connsiteY2" fmla="*/ 2275228 h 2275228"/>
              <a:gd name="connsiteX3" fmla="*/ 0 w 12257907"/>
              <a:gd name="connsiteY3" fmla="*/ 2275228 h 2275228"/>
              <a:gd name="connsiteX4" fmla="*/ 0 w 12257907"/>
              <a:gd name="connsiteY4" fmla="*/ 2331 h 2275228"/>
              <a:gd name="connsiteX0" fmla="*/ 0 w 12257907"/>
              <a:gd name="connsiteY0" fmla="*/ 712 h 2273609"/>
              <a:gd name="connsiteX1" fmla="*/ 12257907 w 12257907"/>
              <a:gd name="connsiteY1" fmla="*/ 291684 h 2273609"/>
              <a:gd name="connsiteX2" fmla="*/ 12192001 w 12257907"/>
              <a:gd name="connsiteY2" fmla="*/ 2273609 h 2273609"/>
              <a:gd name="connsiteX3" fmla="*/ 0 w 12257907"/>
              <a:gd name="connsiteY3" fmla="*/ 2273609 h 2273609"/>
              <a:gd name="connsiteX4" fmla="*/ 0 w 12257907"/>
              <a:gd name="connsiteY4" fmla="*/ 712 h 2273609"/>
              <a:gd name="connsiteX0" fmla="*/ 0 w 12279997"/>
              <a:gd name="connsiteY0" fmla="*/ 457 h 2273354"/>
              <a:gd name="connsiteX1" fmla="*/ 12279998 w 12279997"/>
              <a:gd name="connsiteY1" fmla="*/ 326859 h 2273354"/>
              <a:gd name="connsiteX2" fmla="*/ 12192001 w 12279997"/>
              <a:gd name="connsiteY2" fmla="*/ 2273354 h 2273354"/>
              <a:gd name="connsiteX3" fmla="*/ 0 w 12279997"/>
              <a:gd name="connsiteY3" fmla="*/ 2273354 h 2273354"/>
              <a:gd name="connsiteX4" fmla="*/ 0 w 12279997"/>
              <a:gd name="connsiteY4" fmla="*/ 457 h 22733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279997" h="2273354">
                <a:moveTo>
                  <a:pt x="0" y="457"/>
                </a:moveTo>
                <a:cubicBezTo>
                  <a:pt x="4188178" y="-7069"/>
                  <a:pt x="7698848" y="77523"/>
                  <a:pt x="12279998" y="326859"/>
                </a:cubicBezTo>
                <a:lnTo>
                  <a:pt x="12192001" y="2273354"/>
                </a:lnTo>
                <a:lnTo>
                  <a:pt x="0" y="2273354"/>
                </a:lnTo>
                <a:lnTo>
                  <a:pt x="0" y="457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400"/>
          </a:p>
        </p:txBody>
      </p:sp>
      <p:sp>
        <p:nvSpPr>
          <p:cNvPr id="43" name="ZoneTexte 11">
            <a:extLst>
              <a:ext uri="{FF2B5EF4-FFF2-40B4-BE49-F238E27FC236}">
                <a16:creationId xmlns:a16="http://schemas.microsoft.com/office/drawing/2014/main" id="{71FA8DDF-DFDE-4604-E4E5-71ED21F29D16}"/>
              </a:ext>
            </a:extLst>
          </p:cNvPr>
          <p:cNvSpPr txBox="1"/>
          <p:nvPr/>
        </p:nvSpPr>
        <p:spPr>
          <a:xfrm>
            <a:off x="10657251" y="6376325"/>
            <a:ext cx="45762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7C4C52B0-8C01-7849-9FBD-81D69A89DA73}" type="slidenum">
              <a:rPr lang="fr-FR" sz="1200" b="1">
                <a:solidFill>
                  <a:srgbClr val="003D58"/>
                </a:solidFill>
                <a:ea typeface="Open Sans" pitchFamily="2" charset="0"/>
                <a:cs typeface="Open Sans" pitchFamily="2" charset="0"/>
              </a:rPr>
              <a:t>13</a:t>
            </a:fld>
            <a:endParaRPr lang="fr-FR" sz="1000" b="1" dirty="0">
              <a:solidFill>
                <a:srgbClr val="003D58"/>
              </a:solidFill>
              <a:ea typeface="Open Sans" pitchFamily="2" charset="0"/>
              <a:cs typeface="Open Sans" pitchFamily="2" charset="0"/>
            </a:endParaRPr>
          </a:p>
        </p:txBody>
      </p:sp>
      <p:pic>
        <p:nvPicPr>
          <p:cNvPr id="44" name="Graphique 13">
            <a:extLst>
              <a:ext uri="{FF2B5EF4-FFF2-40B4-BE49-F238E27FC236}">
                <a16:creationId xmlns:a16="http://schemas.microsoft.com/office/drawing/2014/main" id="{E430A7D1-E2BC-F6AE-E1D4-92D9F1A8234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1142017" y="6261419"/>
            <a:ext cx="866227" cy="432000"/>
          </a:xfrm>
          <a:prstGeom prst="rect">
            <a:avLst/>
          </a:prstGeom>
        </p:spPr>
      </p:pic>
      <p:sp>
        <p:nvSpPr>
          <p:cNvPr id="38" name="Rectangle 37"/>
          <p:cNvSpPr/>
          <p:nvPr/>
        </p:nvSpPr>
        <p:spPr>
          <a:xfrm>
            <a:off x="10539188" y="6633905"/>
            <a:ext cx="171713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000" dirty="0"/>
              <a:t>© 2023, ITER Organization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C1DF639-3DBF-DE8F-0307-064767640910}"/>
              </a:ext>
            </a:extLst>
          </p:cNvPr>
          <p:cNvSpPr txBox="1"/>
          <p:nvPr/>
        </p:nvSpPr>
        <p:spPr>
          <a:xfrm>
            <a:off x="-25444" y="-115776"/>
            <a:ext cx="12033688" cy="9182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US" sz="2000" b="1" dirty="0">
                <a:solidFill>
                  <a:schemeClr val="accent1"/>
                </a:solidFill>
                <a:latin typeface="Arial" panose="020B0604020202020204" pitchFamily="34" charset="0"/>
                <a:ea typeface="Open Sans" pitchFamily="2" charset="0"/>
                <a:cs typeface="Arial" panose="020B0604020202020204" pitchFamily="34" charset="0"/>
              </a:rPr>
              <a:t>Magnetic diagnostic for plasma measurements: measuring plasma position and shape</a:t>
            </a:r>
          </a:p>
          <a:p>
            <a:pPr lvl="1" algn="l">
              <a:lnSpc>
                <a:spcPct val="150000"/>
              </a:lnSpc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Which sensor, where and how many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B909A6A8-9F34-5C95-AD6B-D44F2E1E574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5840" y="790185"/>
            <a:ext cx="3487031" cy="5375298"/>
          </a:xfrm>
        </p:spPr>
        <p:txBody>
          <a:bodyPr>
            <a:noAutofit/>
          </a:bodyPr>
          <a:lstStyle/>
          <a:p>
            <a:pPr marL="180000" indent="-180000" algn="ctr">
              <a:buNone/>
            </a:pPr>
            <a:r>
              <a:rPr lang="en-US" sz="1400" b="1" dirty="0"/>
              <a:t>SHAPE</a:t>
            </a:r>
            <a:endParaRPr lang="en-US" sz="1200" dirty="0"/>
          </a:p>
          <a:p>
            <a:pPr marL="180000" indent="-180000"/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6 sets of 36 coils (tangential and normal to the vessel</a:t>
            </a:r>
          </a:p>
          <a:p>
            <a:pPr marL="180000" indent="-180000"/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6 sets of  ~22 saddle loops</a:t>
            </a:r>
          </a:p>
          <a:p>
            <a:pPr marL="180000" indent="-180000"/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6 sets of divertor sensors (coils and 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rogoswki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marL="180000" indent="-180000"/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Effective redundancy is [x 6] for the saddles and [x 2] for the coils</a:t>
            </a:r>
          </a:p>
          <a:p>
            <a:pPr marL="180000" indent="-180000" algn="ctr">
              <a:buNone/>
            </a:pPr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SPEED</a:t>
            </a:r>
          </a:p>
          <a:p>
            <a:pPr marL="180000" indent="-180000"/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The same 6 sets of coils in two independent triplets [x 2] redundancy</a:t>
            </a:r>
          </a:p>
          <a:p>
            <a:pPr marL="180000" indent="-180000"/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Coils near the top and bottom of the machine most useful</a:t>
            </a:r>
          </a:p>
          <a:p>
            <a:pPr marL="180000" indent="-180000"/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80000" indent="-180000" algn="ctr">
              <a:buNone/>
            </a:pPr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Why so much redundancy?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80000" indent="-180000"/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Saddle loops can’t be maintained</a:t>
            </a:r>
          </a:p>
          <a:p>
            <a:pPr marL="180000" indent="-180000"/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Pickup coils can be replaced only by first removing the blanket</a:t>
            </a:r>
          </a:p>
          <a:p>
            <a:pPr marL="180000" indent="-180000"/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In-vessel coils also used for interlock measurements (higher availability requirements)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888AC15-181C-C8D1-BC0C-0A0EDA23C30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7794" y="271396"/>
            <a:ext cx="6499881" cy="39540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2A8016B1-5F72-94A5-3A4B-6023781FE2F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690585" y="484771"/>
            <a:ext cx="4041363" cy="3158005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DA384C67-0372-63F8-A614-24C47136B73C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47800" t="403" b="1"/>
          <a:stretch/>
        </p:blipFill>
        <p:spPr>
          <a:xfrm>
            <a:off x="8189415" y="3535973"/>
            <a:ext cx="2696650" cy="2516242"/>
          </a:xfrm>
          <a:prstGeom prst="rect">
            <a:avLst/>
          </a:prstGeom>
        </p:spPr>
      </p:pic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1F983F27-5282-2052-BD46-B2CD16F5E4BD}"/>
              </a:ext>
            </a:extLst>
          </p:cNvPr>
          <p:cNvCxnSpPr/>
          <p:nvPr/>
        </p:nvCxnSpPr>
        <p:spPr>
          <a:xfrm flipV="1">
            <a:off x="4903768" y="5743575"/>
            <a:ext cx="258782" cy="238125"/>
          </a:xfrm>
          <a:prstGeom prst="straightConnector1">
            <a:avLst/>
          </a:prstGeom>
          <a:ln w="28575">
            <a:solidFill>
              <a:srgbClr val="FF0000"/>
            </a:solidFill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E374C4FB-1F4C-4370-2F2F-C456747F35E6}"/>
              </a:ext>
            </a:extLst>
          </p:cNvPr>
          <p:cNvCxnSpPr/>
          <p:nvPr/>
        </p:nvCxnSpPr>
        <p:spPr>
          <a:xfrm flipV="1">
            <a:off x="5538343" y="6455294"/>
            <a:ext cx="258782" cy="238125"/>
          </a:xfrm>
          <a:prstGeom prst="straightConnector1">
            <a:avLst/>
          </a:prstGeom>
          <a:ln w="28575">
            <a:solidFill>
              <a:srgbClr val="FF0000"/>
            </a:solidFill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03640623-CF4F-D527-EEE8-1B4A38EB8852}"/>
              </a:ext>
            </a:extLst>
          </p:cNvPr>
          <p:cNvCxnSpPr/>
          <p:nvPr/>
        </p:nvCxnSpPr>
        <p:spPr>
          <a:xfrm flipV="1">
            <a:off x="6514619" y="6295169"/>
            <a:ext cx="258782" cy="238125"/>
          </a:xfrm>
          <a:prstGeom prst="straightConnector1">
            <a:avLst/>
          </a:prstGeom>
          <a:ln w="28575">
            <a:solidFill>
              <a:srgbClr val="FF0000"/>
            </a:solidFill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70934A9B-889F-4E77-2A65-3879A69C0BB7}"/>
              </a:ext>
            </a:extLst>
          </p:cNvPr>
          <p:cNvCxnSpPr>
            <a:cxnSpLocks/>
          </p:cNvCxnSpPr>
          <p:nvPr/>
        </p:nvCxnSpPr>
        <p:spPr>
          <a:xfrm flipH="1" flipV="1">
            <a:off x="7396059" y="5981700"/>
            <a:ext cx="84796" cy="277560"/>
          </a:xfrm>
          <a:prstGeom prst="straightConnector1">
            <a:avLst/>
          </a:prstGeom>
          <a:ln w="28575">
            <a:solidFill>
              <a:srgbClr val="FF0000"/>
            </a:solidFill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7502495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32">
            <a:extLst>
              <a:ext uri="{FF2B5EF4-FFF2-40B4-BE49-F238E27FC236}">
                <a16:creationId xmlns:a16="http://schemas.microsoft.com/office/drawing/2014/main" id="{E97E95CA-7283-5B46-9EFB-EE7D6DEDBBB2}"/>
              </a:ext>
            </a:extLst>
          </p:cNvPr>
          <p:cNvSpPr/>
          <p:nvPr/>
        </p:nvSpPr>
        <p:spPr>
          <a:xfrm rot="5400000">
            <a:off x="-1844465" y="1832864"/>
            <a:ext cx="6853683" cy="3215640"/>
          </a:xfrm>
          <a:custGeom>
            <a:avLst/>
            <a:gdLst>
              <a:gd name="connsiteX0" fmla="*/ 0 w 12192001"/>
              <a:gd name="connsiteY0" fmla="*/ 0 h 2272897"/>
              <a:gd name="connsiteX1" fmla="*/ 12192001 w 12192001"/>
              <a:gd name="connsiteY1" fmla="*/ 0 h 2272897"/>
              <a:gd name="connsiteX2" fmla="*/ 12192001 w 12192001"/>
              <a:gd name="connsiteY2" fmla="*/ 2272897 h 2272897"/>
              <a:gd name="connsiteX3" fmla="*/ 0 w 12192001"/>
              <a:gd name="connsiteY3" fmla="*/ 2272897 h 2272897"/>
              <a:gd name="connsiteX4" fmla="*/ 0 w 12192001"/>
              <a:gd name="connsiteY4" fmla="*/ 0 h 2272897"/>
              <a:gd name="connsiteX0" fmla="*/ 0 w 12192001"/>
              <a:gd name="connsiteY0" fmla="*/ 0 h 2272897"/>
              <a:gd name="connsiteX1" fmla="*/ 12192001 w 12192001"/>
              <a:gd name="connsiteY1" fmla="*/ 553155 h 2272897"/>
              <a:gd name="connsiteX2" fmla="*/ 12192001 w 12192001"/>
              <a:gd name="connsiteY2" fmla="*/ 2272897 h 2272897"/>
              <a:gd name="connsiteX3" fmla="*/ 0 w 12192001"/>
              <a:gd name="connsiteY3" fmla="*/ 2272897 h 2272897"/>
              <a:gd name="connsiteX4" fmla="*/ 0 w 12192001"/>
              <a:gd name="connsiteY4" fmla="*/ 0 h 2272897"/>
              <a:gd name="connsiteX0" fmla="*/ 0 w 12192001"/>
              <a:gd name="connsiteY0" fmla="*/ 0 h 2272897"/>
              <a:gd name="connsiteX1" fmla="*/ 12192001 w 12192001"/>
              <a:gd name="connsiteY1" fmla="*/ 553155 h 2272897"/>
              <a:gd name="connsiteX2" fmla="*/ 12192001 w 12192001"/>
              <a:gd name="connsiteY2" fmla="*/ 2272897 h 2272897"/>
              <a:gd name="connsiteX3" fmla="*/ 0 w 12192001"/>
              <a:gd name="connsiteY3" fmla="*/ 2272897 h 2272897"/>
              <a:gd name="connsiteX4" fmla="*/ 0 w 12192001"/>
              <a:gd name="connsiteY4" fmla="*/ 0 h 2272897"/>
              <a:gd name="connsiteX0" fmla="*/ 0 w 12192001"/>
              <a:gd name="connsiteY0" fmla="*/ 1720 h 2274617"/>
              <a:gd name="connsiteX1" fmla="*/ 12192001 w 12192001"/>
              <a:gd name="connsiteY1" fmla="*/ 554875 h 2274617"/>
              <a:gd name="connsiteX2" fmla="*/ 12192001 w 12192001"/>
              <a:gd name="connsiteY2" fmla="*/ 2274617 h 2274617"/>
              <a:gd name="connsiteX3" fmla="*/ 0 w 12192001"/>
              <a:gd name="connsiteY3" fmla="*/ 2274617 h 2274617"/>
              <a:gd name="connsiteX4" fmla="*/ 0 w 12192001"/>
              <a:gd name="connsiteY4" fmla="*/ 1720 h 2274617"/>
              <a:gd name="connsiteX0" fmla="*/ 0 w 12213973"/>
              <a:gd name="connsiteY0" fmla="*/ 15781 h 2288678"/>
              <a:gd name="connsiteX1" fmla="*/ 12213973 w 12213973"/>
              <a:gd name="connsiteY1" fmla="*/ 455559 h 2288678"/>
              <a:gd name="connsiteX2" fmla="*/ 12192001 w 12213973"/>
              <a:gd name="connsiteY2" fmla="*/ 2288678 h 2288678"/>
              <a:gd name="connsiteX3" fmla="*/ 0 w 12213973"/>
              <a:gd name="connsiteY3" fmla="*/ 2288678 h 2288678"/>
              <a:gd name="connsiteX4" fmla="*/ 0 w 12213973"/>
              <a:gd name="connsiteY4" fmla="*/ 15781 h 2288678"/>
              <a:gd name="connsiteX0" fmla="*/ 0 w 12213973"/>
              <a:gd name="connsiteY0" fmla="*/ 754 h 2273651"/>
              <a:gd name="connsiteX1" fmla="*/ 12213973 w 12213973"/>
              <a:gd name="connsiteY1" fmla="*/ 440532 h 2273651"/>
              <a:gd name="connsiteX2" fmla="*/ 12192001 w 12213973"/>
              <a:gd name="connsiteY2" fmla="*/ 2273651 h 2273651"/>
              <a:gd name="connsiteX3" fmla="*/ 0 w 12213973"/>
              <a:gd name="connsiteY3" fmla="*/ 2273651 h 2273651"/>
              <a:gd name="connsiteX4" fmla="*/ 0 w 12213973"/>
              <a:gd name="connsiteY4" fmla="*/ 754 h 2273651"/>
              <a:gd name="connsiteX0" fmla="*/ 0 w 12213973"/>
              <a:gd name="connsiteY0" fmla="*/ 286 h 2273183"/>
              <a:gd name="connsiteX1" fmla="*/ 12213973 w 12213973"/>
              <a:gd name="connsiteY1" fmla="*/ 440064 h 2273183"/>
              <a:gd name="connsiteX2" fmla="*/ 12192001 w 12213973"/>
              <a:gd name="connsiteY2" fmla="*/ 2273183 h 2273183"/>
              <a:gd name="connsiteX3" fmla="*/ 0 w 12213973"/>
              <a:gd name="connsiteY3" fmla="*/ 2273183 h 2273183"/>
              <a:gd name="connsiteX4" fmla="*/ 0 w 12213973"/>
              <a:gd name="connsiteY4" fmla="*/ 286 h 2273183"/>
              <a:gd name="connsiteX0" fmla="*/ 0 w 12235941"/>
              <a:gd name="connsiteY0" fmla="*/ 780 h 2273677"/>
              <a:gd name="connsiteX1" fmla="*/ 12235941 w 12235941"/>
              <a:gd name="connsiteY1" fmla="*/ 341354 h 2273677"/>
              <a:gd name="connsiteX2" fmla="*/ 12192001 w 12235941"/>
              <a:gd name="connsiteY2" fmla="*/ 2273677 h 2273677"/>
              <a:gd name="connsiteX3" fmla="*/ 0 w 12235941"/>
              <a:gd name="connsiteY3" fmla="*/ 2273677 h 2273677"/>
              <a:gd name="connsiteX4" fmla="*/ 0 w 12235941"/>
              <a:gd name="connsiteY4" fmla="*/ 780 h 2273677"/>
              <a:gd name="connsiteX0" fmla="*/ 0 w 12257907"/>
              <a:gd name="connsiteY0" fmla="*/ 2331 h 2275228"/>
              <a:gd name="connsiteX1" fmla="*/ 12257907 w 12257907"/>
              <a:gd name="connsiteY1" fmla="*/ 293303 h 2275228"/>
              <a:gd name="connsiteX2" fmla="*/ 12192001 w 12257907"/>
              <a:gd name="connsiteY2" fmla="*/ 2275228 h 2275228"/>
              <a:gd name="connsiteX3" fmla="*/ 0 w 12257907"/>
              <a:gd name="connsiteY3" fmla="*/ 2275228 h 2275228"/>
              <a:gd name="connsiteX4" fmla="*/ 0 w 12257907"/>
              <a:gd name="connsiteY4" fmla="*/ 2331 h 2275228"/>
              <a:gd name="connsiteX0" fmla="*/ 0 w 12257907"/>
              <a:gd name="connsiteY0" fmla="*/ 712 h 2273609"/>
              <a:gd name="connsiteX1" fmla="*/ 12257907 w 12257907"/>
              <a:gd name="connsiteY1" fmla="*/ 291684 h 2273609"/>
              <a:gd name="connsiteX2" fmla="*/ 12192001 w 12257907"/>
              <a:gd name="connsiteY2" fmla="*/ 2273609 h 2273609"/>
              <a:gd name="connsiteX3" fmla="*/ 0 w 12257907"/>
              <a:gd name="connsiteY3" fmla="*/ 2273609 h 2273609"/>
              <a:gd name="connsiteX4" fmla="*/ 0 w 12257907"/>
              <a:gd name="connsiteY4" fmla="*/ 712 h 2273609"/>
              <a:gd name="connsiteX0" fmla="*/ 0 w 12279997"/>
              <a:gd name="connsiteY0" fmla="*/ 457 h 2273354"/>
              <a:gd name="connsiteX1" fmla="*/ 12279998 w 12279997"/>
              <a:gd name="connsiteY1" fmla="*/ 326859 h 2273354"/>
              <a:gd name="connsiteX2" fmla="*/ 12192001 w 12279997"/>
              <a:gd name="connsiteY2" fmla="*/ 2273354 h 2273354"/>
              <a:gd name="connsiteX3" fmla="*/ 0 w 12279997"/>
              <a:gd name="connsiteY3" fmla="*/ 2273354 h 2273354"/>
              <a:gd name="connsiteX4" fmla="*/ 0 w 12279997"/>
              <a:gd name="connsiteY4" fmla="*/ 457 h 22733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279997" h="2273354">
                <a:moveTo>
                  <a:pt x="0" y="457"/>
                </a:moveTo>
                <a:cubicBezTo>
                  <a:pt x="4188178" y="-7069"/>
                  <a:pt x="7698848" y="77523"/>
                  <a:pt x="12279998" y="326859"/>
                </a:cubicBezTo>
                <a:lnTo>
                  <a:pt x="12192001" y="2273354"/>
                </a:lnTo>
                <a:lnTo>
                  <a:pt x="0" y="2273354"/>
                </a:lnTo>
                <a:lnTo>
                  <a:pt x="0" y="457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400"/>
          </a:p>
        </p:txBody>
      </p:sp>
      <p:sp>
        <p:nvSpPr>
          <p:cNvPr id="43" name="ZoneTexte 11">
            <a:extLst>
              <a:ext uri="{FF2B5EF4-FFF2-40B4-BE49-F238E27FC236}">
                <a16:creationId xmlns:a16="http://schemas.microsoft.com/office/drawing/2014/main" id="{71FA8DDF-DFDE-4604-E4E5-71ED21F29D16}"/>
              </a:ext>
            </a:extLst>
          </p:cNvPr>
          <p:cNvSpPr txBox="1"/>
          <p:nvPr/>
        </p:nvSpPr>
        <p:spPr>
          <a:xfrm>
            <a:off x="10657251" y="6376325"/>
            <a:ext cx="45762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7C4C52B0-8C01-7849-9FBD-81D69A89DA73}" type="slidenum">
              <a:rPr lang="fr-FR" sz="1200" b="1">
                <a:solidFill>
                  <a:srgbClr val="003D58"/>
                </a:solidFill>
                <a:ea typeface="Open Sans" pitchFamily="2" charset="0"/>
                <a:cs typeface="Open Sans" pitchFamily="2" charset="0"/>
              </a:rPr>
              <a:t>14</a:t>
            </a:fld>
            <a:endParaRPr lang="fr-FR" sz="1000" b="1" dirty="0">
              <a:solidFill>
                <a:srgbClr val="003D58"/>
              </a:solidFill>
              <a:ea typeface="Open Sans" pitchFamily="2" charset="0"/>
              <a:cs typeface="Open Sans" pitchFamily="2" charset="0"/>
            </a:endParaRPr>
          </a:p>
        </p:txBody>
      </p:sp>
      <p:pic>
        <p:nvPicPr>
          <p:cNvPr id="44" name="Graphique 13">
            <a:extLst>
              <a:ext uri="{FF2B5EF4-FFF2-40B4-BE49-F238E27FC236}">
                <a16:creationId xmlns:a16="http://schemas.microsoft.com/office/drawing/2014/main" id="{E430A7D1-E2BC-F6AE-E1D4-92D9F1A8234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142017" y="6261419"/>
            <a:ext cx="866227" cy="432000"/>
          </a:xfrm>
          <a:prstGeom prst="rect">
            <a:avLst/>
          </a:prstGeom>
        </p:spPr>
      </p:pic>
      <p:sp>
        <p:nvSpPr>
          <p:cNvPr id="38" name="Rectangle 37"/>
          <p:cNvSpPr/>
          <p:nvPr/>
        </p:nvSpPr>
        <p:spPr>
          <a:xfrm>
            <a:off x="10539188" y="6633905"/>
            <a:ext cx="171713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000" dirty="0"/>
              <a:t>© 2023, ITER Organization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C1DF639-3DBF-DE8F-0307-064767640910}"/>
              </a:ext>
            </a:extLst>
          </p:cNvPr>
          <p:cNvSpPr txBox="1"/>
          <p:nvPr/>
        </p:nvSpPr>
        <p:spPr>
          <a:xfrm>
            <a:off x="-25444" y="-115776"/>
            <a:ext cx="8550319" cy="125271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US" sz="2000" b="1" dirty="0">
                <a:solidFill>
                  <a:schemeClr val="accent1"/>
                </a:solidFill>
                <a:latin typeface="Arial" panose="020B0604020202020204" pitchFamily="34" charset="0"/>
                <a:ea typeface="Open Sans" pitchFamily="2" charset="0"/>
                <a:cs typeface="Arial" panose="020B0604020202020204" pitchFamily="34" charset="0"/>
              </a:rPr>
              <a:t>The Magnetics diagnostic zoo: Measure the plasma current</a:t>
            </a:r>
          </a:p>
          <a:p>
            <a:pPr algn="l">
              <a:lnSpc>
                <a:spcPct val="150000"/>
              </a:lnSpc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Fiber-Optic current sensors (FOCS)</a:t>
            </a:r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 algn="l">
              <a:lnSpc>
                <a:spcPct val="150000"/>
              </a:lnSpc>
            </a:pPr>
            <a:endParaRPr lang="en-US" sz="14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55E993AC-F2BD-9C58-151B-1573AA91FD9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862458"/>
            <a:ext cx="3030860" cy="1894288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5A36918D-B95E-6BA0-FFA2-C25E3B0810D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77832" y="3177752"/>
            <a:ext cx="3901982" cy="3579263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869CA1D7-69FB-6FE4-F5DC-DD9B078BC9F1}"/>
              </a:ext>
            </a:extLst>
          </p:cNvPr>
          <p:cNvSpPr txBox="1"/>
          <p:nvPr/>
        </p:nvSpPr>
        <p:spPr>
          <a:xfrm>
            <a:off x="-25444" y="3128221"/>
            <a:ext cx="2576139" cy="36009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Working principle is the Faraday Effect:</a:t>
            </a:r>
          </a:p>
          <a:p>
            <a:pPr marL="342900" indent="-342900" algn="l">
              <a:buFont typeface="Wingdings" panose="05000000000000000000" pitchFamily="2" charset="2"/>
              <a:buChar char="Ø"/>
            </a:pPr>
            <a:endParaRPr lang="en-GB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lvl="1" indent="-285750">
              <a:buFont typeface="Arial" panose="020B0604020202020204" pitchFamily="34" charset="0"/>
              <a:buChar char="•"/>
            </a:pP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Polarized light is sent through an optical fiber around the vessel;</a:t>
            </a:r>
            <a:endParaRPr lang="en-GB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lvl="1" indent="-285750">
              <a:buFont typeface="Arial" panose="020B0604020202020204" pitchFamily="34" charset="0"/>
              <a:buChar char="•"/>
            </a:pP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a rotation of polarization is proportional to the enclosed current;</a:t>
            </a:r>
          </a:p>
          <a:p>
            <a:pPr marL="285750" lvl="1" indent="-285750">
              <a:buFont typeface="Arial" panose="020B0604020202020204" pitchFamily="34" charset="0"/>
              <a:buChar char="•"/>
            </a:pP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the ITER total toroidal current is measured</a:t>
            </a:r>
            <a:r>
              <a:rPr lang="en-US" sz="1400" dirty="0">
                <a:latin typeface="Garamond" panose="02020404030301010803" pitchFamily="18" charset="0"/>
              </a:rPr>
              <a:t>.</a:t>
            </a:r>
          </a:p>
          <a:p>
            <a:pPr marL="285750" lvl="1" indent="-285750">
              <a:buFont typeface="Arial" panose="020B0604020202020204" pitchFamily="34" charset="0"/>
              <a:buChar char="•"/>
            </a:pPr>
            <a:endParaRPr lang="en-US" sz="1400" dirty="0">
              <a:latin typeface="Garamond" panose="02020404030301010803" pitchFamily="18" charset="0"/>
            </a:endParaRPr>
          </a:p>
          <a:p>
            <a:pPr marL="285750" lvl="1" indent="-285750">
              <a:buFont typeface="Arial" panose="020B0604020202020204" pitchFamily="34" charset="0"/>
              <a:buChar char="•"/>
            </a:pP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FOCS measurement will be used as safety interlock measurement</a:t>
            </a:r>
            <a:endParaRPr lang="en-GB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E12A53F-6F34-131E-627F-F5E214BE3B5A}"/>
              </a:ext>
            </a:extLst>
          </p:cNvPr>
          <p:cNvSpPr txBox="1"/>
          <p:nvPr/>
        </p:nvSpPr>
        <p:spPr>
          <a:xfrm>
            <a:off x="5020016" y="324795"/>
            <a:ext cx="5637235" cy="162204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External continuous Rogowski coil </a:t>
            </a:r>
          </a:p>
          <a:p>
            <a:pPr algn="l">
              <a:lnSpc>
                <a:spcPct val="150000"/>
              </a:lnSpc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integrated in the Toroidal field coils case</a:t>
            </a:r>
          </a:p>
          <a:p>
            <a:pPr algn="l">
              <a:lnSpc>
                <a:spcPct val="150000"/>
              </a:lnSpc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 Halves Rogowski loop </a:t>
            </a:r>
          </a:p>
          <a:p>
            <a:pPr lvl="1" algn="l">
              <a:lnSpc>
                <a:spcPct val="150000"/>
              </a:lnSpc>
            </a:pPr>
            <a:endParaRPr lang="en-US" sz="14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A35B1F46-E1F5-5CFD-0517-B991CA9A6C2F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90753" y="1173683"/>
            <a:ext cx="3901982" cy="5202642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F806F4CB-52AC-E5F2-1949-7D659FD5EA7D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9814" y="5021884"/>
            <a:ext cx="3199192" cy="1735131"/>
          </a:xfrm>
          <a:prstGeom prst="rect">
            <a:avLst/>
          </a:prstGeom>
          <a:noFill/>
          <a:ln>
            <a:noFill/>
          </a:ln>
        </p:spPr>
      </p:pic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1D470040-939A-DACF-260A-3BF4B3CCE9E3}"/>
              </a:ext>
            </a:extLst>
          </p:cNvPr>
          <p:cNvSpPr/>
          <p:nvPr/>
        </p:nvSpPr>
        <p:spPr>
          <a:xfrm>
            <a:off x="9614168" y="3648480"/>
            <a:ext cx="539434" cy="926649"/>
          </a:xfrm>
          <a:custGeom>
            <a:avLst/>
            <a:gdLst>
              <a:gd name="connsiteX0" fmla="*/ 280943 w 539434"/>
              <a:gd name="connsiteY0" fmla="*/ 0 h 926649"/>
              <a:gd name="connsiteX1" fmla="*/ 502324 w 539434"/>
              <a:gd name="connsiteY1" fmla="*/ 105878 h 926649"/>
              <a:gd name="connsiteX2" fmla="*/ 531200 w 539434"/>
              <a:gd name="connsiteY2" fmla="*/ 375385 h 926649"/>
              <a:gd name="connsiteX3" fmla="*/ 415696 w 539434"/>
              <a:gd name="connsiteY3" fmla="*/ 683393 h 926649"/>
              <a:gd name="connsiteX4" fmla="*/ 271317 w 539434"/>
              <a:gd name="connsiteY4" fmla="*/ 866273 h 926649"/>
              <a:gd name="connsiteX5" fmla="*/ 98063 w 539434"/>
              <a:gd name="connsiteY5" fmla="*/ 924025 h 926649"/>
              <a:gd name="connsiteX6" fmla="*/ 11435 w 539434"/>
              <a:gd name="connsiteY6" fmla="*/ 837398 h 926649"/>
              <a:gd name="connsiteX7" fmla="*/ 21061 w 539434"/>
              <a:gd name="connsiteY7" fmla="*/ 192505 h 926649"/>
              <a:gd name="connsiteX8" fmla="*/ 194315 w 539434"/>
              <a:gd name="connsiteY8" fmla="*/ 19250 h 926649"/>
              <a:gd name="connsiteX9" fmla="*/ 434947 w 539434"/>
              <a:gd name="connsiteY9" fmla="*/ 57751 h 9266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539434" h="926649">
                <a:moveTo>
                  <a:pt x="280943" y="0"/>
                </a:moveTo>
                <a:cubicBezTo>
                  <a:pt x="370779" y="21657"/>
                  <a:pt x="460615" y="43314"/>
                  <a:pt x="502324" y="105878"/>
                </a:cubicBezTo>
                <a:cubicBezTo>
                  <a:pt x="544033" y="168442"/>
                  <a:pt x="545638" y="279133"/>
                  <a:pt x="531200" y="375385"/>
                </a:cubicBezTo>
                <a:cubicBezTo>
                  <a:pt x="516762" y="471637"/>
                  <a:pt x="459010" y="601578"/>
                  <a:pt x="415696" y="683393"/>
                </a:cubicBezTo>
                <a:cubicBezTo>
                  <a:pt x="372382" y="765208"/>
                  <a:pt x="324256" y="826168"/>
                  <a:pt x="271317" y="866273"/>
                </a:cubicBezTo>
                <a:cubicBezTo>
                  <a:pt x="218378" y="906378"/>
                  <a:pt x="141377" y="928838"/>
                  <a:pt x="98063" y="924025"/>
                </a:cubicBezTo>
                <a:cubicBezTo>
                  <a:pt x="54749" y="919213"/>
                  <a:pt x="24269" y="959318"/>
                  <a:pt x="11435" y="837398"/>
                </a:cubicBezTo>
                <a:cubicBezTo>
                  <a:pt x="-1399" y="715478"/>
                  <a:pt x="-9419" y="328863"/>
                  <a:pt x="21061" y="192505"/>
                </a:cubicBezTo>
                <a:cubicBezTo>
                  <a:pt x="51541" y="56147"/>
                  <a:pt x="125334" y="41709"/>
                  <a:pt x="194315" y="19250"/>
                </a:cubicBezTo>
                <a:cubicBezTo>
                  <a:pt x="263296" y="-3209"/>
                  <a:pt x="349121" y="27271"/>
                  <a:pt x="434947" y="57751"/>
                </a:cubicBezTo>
              </a:path>
            </a:pathLst>
          </a:custGeom>
          <a:ln w="28575">
            <a:solidFill>
              <a:srgbClr val="FF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161A9CD-AC94-96E4-2875-D19A79E1C7EA}"/>
              </a:ext>
            </a:extLst>
          </p:cNvPr>
          <p:cNvSpPr txBox="1"/>
          <p:nvPr/>
        </p:nvSpPr>
        <p:spPr>
          <a:xfrm>
            <a:off x="3030860" y="2084333"/>
            <a:ext cx="2699697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FOCS system already used at JET currently in use in the EAST tokamak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230996833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32">
            <a:extLst>
              <a:ext uri="{FF2B5EF4-FFF2-40B4-BE49-F238E27FC236}">
                <a16:creationId xmlns:a16="http://schemas.microsoft.com/office/drawing/2014/main" id="{E97E95CA-7283-5B46-9EFB-EE7D6DEDBBB2}"/>
              </a:ext>
            </a:extLst>
          </p:cNvPr>
          <p:cNvSpPr/>
          <p:nvPr/>
        </p:nvSpPr>
        <p:spPr>
          <a:xfrm rot="5400000">
            <a:off x="-1844465" y="1832864"/>
            <a:ext cx="6853683" cy="3215640"/>
          </a:xfrm>
          <a:custGeom>
            <a:avLst/>
            <a:gdLst>
              <a:gd name="connsiteX0" fmla="*/ 0 w 12192001"/>
              <a:gd name="connsiteY0" fmla="*/ 0 h 2272897"/>
              <a:gd name="connsiteX1" fmla="*/ 12192001 w 12192001"/>
              <a:gd name="connsiteY1" fmla="*/ 0 h 2272897"/>
              <a:gd name="connsiteX2" fmla="*/ 12192001 w 12192001"/>
              <a:gd name="connsiteY2" fmla="*/ 2272897 h 2272897"/>
              <a:gd name="connsiteX3" fmla="*/ 0 w 12192001"/>
              <a:gd name="connsiteY3" fmla="*/ 2272897 h 2272897"/>
              <a:gd name="connsiteX4" fmla="*/ 0 w 12192001"/>
              <a:gd name="connsiteY4" fmla="*/ 0 h 2272897"/>
              <a:gd name="connsiteX0" fmla="*/ 0 w 12192001"/>
              <a:gd name="connsiteY0" fmla="*/ 0 h 2272897"/>
              <a:gd name="connsiteX1" fmla="*/ 12192001 w 12192001"/>
              <a:gd name="connsiteY1" fmla="*/ 553155 h 2272897"/>
              <a:gd name="connsiteX2" fmla="*/ 12192001 w 12192001"/>
              <a:gd name="connsiteY2" fmla="*/ 2272897 h 2272897"/>
              <a:gd name="connsiteX3" fmla="*/ 0 w 12192001"/>
              <a:gd name="connsiteY3" fmla="*/ 2272897 h 2272897"/>
              <a:gd name="connsiteX4" fmla="*/ 0 w 12192001"/>
              <a:gd name="connsiteY4" fmla="*/ 0 h 2272897"/>
              <a:gd name="connsiteX0" fmla="*/ 0 w 12192001"/>
              <a:gd name="connsiteY0" fmla="*/ 0 h 2272897"/>
              <a:gd name="connsiteX1" fmla="*/ 12192001 w 12192001"/>
              <a:gd name="connsiteY1" fmla="*/ 553155 h 2272897"/>
              <a:gd name="connsiteX2" fmla="*/ 12192001 w 12192001"/>
              <a:gd name="connsiteY2" fmla="*/ 2272897 h 2272897"/>
              <a:gd name="connsiteX3" fmla="*/ 0 w 12192001"/>
              <a:gd name="connsiteY3" fmla="*/ 2272897 h 2272897"/>
              <a:gd name="connsiteX4" fmla="*/ 0 w 12192001"/>
              <a:gd name="connsiteY4" fmla="*/ 0 h 2272897"/>
              <a:gd name="connsiteX0" fmla="*/ 0 w 12192001"/>
              <a:gd name="connsiteY0" fmla="*/ 1720 h 2274617"/>
              <a:gd name="connsiteX1" fmla="*/ 12192001 w 12192001"/>
              <a:gd name="connsiteY1" fmla="*/ 554875 h 2274617"/>
              <a:gd name="connsiteX2" fmla="*/ 12192001 w 12192001"/>
              <a:gd name="connsiteY2" fmla="*/ 2274617 h 2274617"/>
              <a:gd name="connsiteX3" fmla="*/ 0 w 12192001"/>
              <a:gd name="connsiteY3" fmla="*/ 2274617 h 2274617"/>
              <a:gd name="connsiteX4" fmla="*/ 0 w 12192001"/>
              <a:gd name="connsiteY4" fmla="*/ 1720 h 2274617"/>
              <a:gd name="connsiteX0" fmla="*/ 0 w 12213973"/>
              <a:gd name="connsiteY0" fmla="*/ 15781 h 2288678"/>
              <a:gd name="connsiteX1" fmla="*/ 12213973 w 12213973"/>
              <a:gd name="connsiteY1" fmla="*/ 455559 h 2288678"/>
              <a:gd name="connsiteX2" fmla="*/ 12192001 w 12213973"/>
              <a:gd name="connsiteY2" fmla="*/ 2288678 h 2288678"/>
              <a:gd name="connsiteX3" fmla="*/ 0 w 12213973"/>
              <a:gd name="connsiteY3" fmla="*/ 2288678 h 2288678"/>
              <a:gd name="connsiteX4" fmla="*/ 0 w 12213973"/>
              <a:gd name="connsiteY4" fmla="*/ 15781 h 2288678"/>
              <a:gd name="connsiteX0" fmla="*/ 0 w 12213973"/>
              <a:gd name="connsiteY0" fmla="*/ 754 h 2273651"/>
              <a:gd name="connsiteX1" fmla="*/ 12213973 w 12213973"/>
              <a:gd name="connsiteY1" fmla="*/ 440532 h 2273651"/>
              <a:gd name="connsiteX2" fmla="*/ 12192001 w 12213973"/>
              <a:gd name="connsiteY2" fmla="*/ 2273651 h 2273651"/>
              <a:gd name="connsiteX3" fmla="*/ 0 w 12213973"/>
              <a:gd name="connsiteY3" fmla="*/ 2273651 h 2273651"/>
              <a:gd name="connsiteX4" fmla="*/ 0 w 12213973"/>
              <a:gd name="connsiteY4" fmla="*/ 754 h 2273651"/>
              <a:gd name="connsiteX0" fmla="*/ 0 w 12213973"/>
              <a:gd name="connsiteY0" fmla="*/ 286 h 2273183"/>
              <a:gd name="connsiteX1" fmla="*/ 12213973 w 12213973"/>
              <a:gd name="connsiteY1" fmla="*/ 440064 h 2273183"/>
              <a:gd name="connsiteX2" fmla="*/ 12192001 w 12213973"/>
              <a:gd name="connsiteY2" fmla="*/ 2273183 h 2273183"/>
              <a:gd name="connsiteX3" fmla="*/ 0 w 12213973"/>
              <a:gd name="connsiteY3" fmla="*/ 2273183 h 2273183"/>
              <a:gd name="connsiteX4" fmla="*/ 0 w 12213973"/>
              <a:gd name="connsiteY4" fmla="*/ 286 h 2273183"/>
              <a:gd name="connsiteX0" fmla="*/ 0 w 12235941"/>
              <a:gd name="connsiteY0" fmla="*/ 780 h 2273677"/>
              <a:gd name="connsiteX1" fmla="*/ 12235941 w 12235941"/>
              <a:gd name="connsiteY1" fmla="*/ 341354 h 2273677"/>
              <a:gd name="connsiteX2" fmla="*/ 12192001 w 12235941"/>
              <a:gd name="connsiteY2" fmla="*/ 2273677 h 2273677"/>
              <a:gd name="connsiteX3" fmla="*/ 0 w 12235941"/>
              <a:gd name="connsiteY3" fmla="*/ 2273677 h 2273677"/>
              <a:gd name="connsiteX4" fmla="*/ 0 w 12235941"/>
              <a:gd name="connsiteY4" fmla="*/ 780 h 2273677"/>
              <a:gd name="connsiteX0" fmla="*/ 0 w 12257907"/>
              <a:gd name="connsiteY0" fmla="*/ 2331 h 2275228"/>
              <a:gd name="connsiteX1" fmla="*/ 12257907 w 12257907"/>
              <a:gd name="connsiteY1" fmla="*/ 293303 h 2275228"/>
              <a:gd name="connsiteX2" fmla="*/ 12192001 w 12257907"/>
              <a:gd name="connsiteY2" fmla="*/ 2275228 h 2275228"/>
              <a:gd name="connsiteX3" fmla="*/ 0 w 12257907"/>
              <a:gd name="connsiteY3" fmla="*/ 2275228 h 2275228"/>
              <a:gd name="connsiteX4" fmla="*/ 0 w 12257907"/>
              <a:gd name="connsiteY4" fmla="*/ 2331 h 2275228"/>
              <a:gd name="connsiteX0" fmla="*/ 0 w 12257907"/>
              <a:gd name="connsiteY0" fmla="*/ 712 h 2273609"/>
              <a:gd name="connsiteX1" fmla="*/ 12257907 w 12257907"/>
              <a:gd name="connsiteY1" fmla="*/ 291684 h 2273609"/>
              <a:gd name="connsiteX2" fmla="*/ 12192001 w 12257907"/>
              <a:gd name="connsiteY2" fmla="*/ 2273609 h 2273609"/>
              <a:gd name="connsiteX3" fmla="*/ 0 w 12257907"/>
              <a:gd name="connsiteY3" fmla="*/ 2273609 h 2273609"/>
              <a:gd name="connsiteX4" fmla="*/ 0 w 12257907"/>
              <a:gd name="connsiteY4" fmla="*/ 712 h 2273609"/>
              <a:gd name="connsiteX0" fmla="*/ 0 w 12279997"/>
              <a:gd name="connsiteY0" fmla="*/ 457 h 2273354"/>
              <a:gd name="connsiteX1" fmla="*/ 12279998 w 12279997"/>
              <a:gd name="connsiteY1" fmla="*/ 326859 h 2273354"/>
              <a:gd name="connsiteX2" fmla="*/ 12192001 w 12279997"/>
              <a:gd name="connsiteY2" fmla="*/ 2273354 h 2273354"/>
              <a:gd name="connsiteX3" fmla="*/ 0 w 12279997"/>
              <a:gd name="connsiteY3" fmla="*/ 2273354 h 2273354"/>
              <a:gd name="connsiteX4" fmla="*/ 0 w 12279997"/>
              <a:gd name="connsiteY4" fmla="*/ 457 h 22733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279997" h="2273354">
                <a:moveTo>
                  <a:pt x="0" y="457"/>
                </a:moveTo>
                <a:cubicBezTo>
                  <a:pt x="4188178" y="-7069"/>
                  <a:pt x="7698848" y="77523"/>
                  <a:pt x="12279998" y="326859"/>
                </a:cubicBezTo>
                <a:lnTo>
                  <a:pt x="12192001" y="2273354"/>
                </a:lnTo>
                <a:lnTo>
                  <a:pt x="0" y="2273354"/>
                </a:lnTo>
                <a:lnTo>
                  <a:pt x="0" y="457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400"/>
          </a:p>
        </p:txBody>
      </p:sp>
      <p:sp>
        <p:nvSpPr>
          <p:cNvPr id="43" name="ZoneTexte 11">
            <a:extLst>
              <a:ext uri="{FF2B5EF4-FFF2-40B4-BE49-F238E27FC236}">
                <a16:creationId xmlns:a16="http://schemas.microsoft.com/office/drawing/2014/main" id="{71FA8DDF-DFDE-4604-E4E5-71ED21F29D16}"/>
              </a:ext>
            </a:extLst>
          </p:cNvPr>
          <p:cNvSpPr txBox="1"/>
          <p:nvPr/>
        </p:nvSpPr>
        <p:spPr>
          <a:xfrm>
            <a:off x="10657251" y="6376325"/>
            <a:ext cx="45762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7C4C52B0-8C01-7849-9FBD-81D69A89DA73}" type="slidenum">
              <a:rPr lang="fr-FR" sz="1200" b="1">
                <a:solidFill>
                  <a:srgbClr val="003D58"/>
                </a:solidFill>
                <a:ea typeface="Open Sans" pitchFamily="2" charset="0"/>
                <a:cs typeface="Open Sans" pitchFamily="2" charset="0"/>
              </a:rPr>
              <a:t>15</a:t>
            </a:fld>
            <a:endParaRPr lang="fr-FR" sz="1000" b="1" dirty="0">
              <a:solidFill>
                <a:srgbClr val="003D58"/>
              </a:solidFill>
              <a:ea typeface="Open Sans" pitchFamily="2" charset="0"/>
              <a:cs typeface="Open Sans" pitchFamily="2" charset="0"/>
            </a:endParaRPr>
          </a:p>
        </p:txBody>
      </p:sp>
      <p:pic>
        <p:nvPicPr>
          <p:cNvPr id="44" name="Graphique 13">
            <a:extLst>
              <a:ext uri="{FF2B5EF4-FFF2-40B4-BE49-F238E27FC236}">
                <a16:creationId xmlns:a16="http://schemas.microsoft.com/office/drawing/2014/main" id="{E430A7D1-E2BC-F6AE-E1D4-92D9F1A8234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142017" y="6261419"/>
            <a:ext cx="866227" cy="432000"/>
          </a:xfrm>
          <a:prstGeom prst="rect">
            <a:avLst/>
          </a:prstGeom>
        </p:spPr>
      </p:pic>
      <p:sp>
        <p:nvSpPr>
          <p:cNvPr id="38" name="Rectangle 37"/>
          <p:cNvSpPr/>
          <p:nvPr/>
        </p:nvSpPr>
        <p:spPr>
          <a:xfrm>
            <a:off x="10539188" y="6633905"/>
            <a:ext cx="171713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000" dirty="0"/>
              <a:t>© 2023, ITER Organization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C1DF639-3DBF-DE8F-0307-064767640910}"/>
              </a:ext>
            </a:extLst>
          </p:cNvPr>
          <p:cNvSpPr txBox="1"/>
          <p:nvPr/>
        </p:nvSpPr>
        <p:spPr>
          <a:xfrm>
            <a:off x="-25444" y="-115776"/>
            <a:ext cx="12033688" cy="4969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000" b="1" dirty="0">
                <a:solidFill>
                  <a:schemeClr val="accent1"/>
                </a:solidFill>
                <a:latin typeface="Arial" panose="020B0604020202020204" pitchFamily="34" charset="0"/>
                <a:ea typeface="Open Sans" pitchFamily="2" charset="0"/>
                <a:cs typeface="Arial" panose="020B0604020202020204" pitchFamily="34" charset="0"/>
              </a:rPr>
              <a:t>The Magnetics diagnostic zoo: making and installing saddle loops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B909A6A8-9F34-5C95-AD6B-D44F2E1E574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510838"/>
            <a:ext cx="4454734" cy="4861262"/>
          </a:xfrm>
        </p:spPr>
        <p:txBody>
          <a:bodyPr>
            <a:noAutofit/>
          </a:bodyPr>
          <a:lstStyle/>
          <a:p>
            <a:pPr marL="180000" indent="-180000"/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Loops made of Mineral insulated Cables (MIC)</a:t>
            </a:r>
          </a:p>
          <a:p>
            <a:pPr marL="637200" lvl="1" indent="-180000"/>
            <a:r>
              <a:rPr lang="en-US" sz="1200" dirty="0"/>
              <a:t>Robust to handle</a:t>
            </a:r>
          </a:p>
          <a:p>
            <a:pPr marL="637200" lvl="1" indent="-180000"/>
            <a:r>
              <a:rPr lang="en-US" sz="1200" dirty="0"/>
              <a:t>Good experience on many devices (JET, DIIID, KSTAR, Tore-Supra, RFX)</a:t>
            </a:r>
          </a:p>
          <a:p>
            <a:pPr lvl="1"/>
            <a:r>
              <a:rPr lang="en-US" sz="1200" dirty="0"/>
              <a:t>Highly radiation resistant (used in fission plants world wide)</a:t>
            </a:r>
          </a:p>
          <a:p>
            <a:pPr lvl="1"/>
            <a:r>
              <a:rPr lang="en-US" sz="1200" dirty="0"/>
              <a:t>Wide temperature range</a:t>
            </a:r>
          </a:p>
          <a:p>
            <a:pPr lvl="1"/>
            <a:r>
              <a:rPr lang="en-US" sz="1200" dirty="0"/>
              <a:t>Outstanding UHV performance</a:t>
            </a:r>
          </a:p>
          <a:p>
            <a:pPr marL="180000" indent="-180000"/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Distributed cooling to suppress thermoelectric effects and cope with the ECH  strays</a:t>
            </a:r>
          </a:p>
          <a:p>
            <a:pPr marL="180000" indent="-180000"/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Good quality seals</a:t>
            </a:r>
          </a:p>
          <a:p>
            <a:pPr marL="637200" lvl="1" indent="-180000"/>
            <a:r>
              <a:rPr lang="en-GB" sz="1133" dirty="0">
                <a:latin typeface="Arial" panose="020B0604020202020204" pitchFamily="34" charset="0"/>
                <a:cs typeface="Arial" panose="020B0604020202020204" pitchFamily="34" charset="0"/>
              </a:rPr>
              <a:t>Miniature feedthroughs</a:t>
            </a:r>
          </a:p>
          <a:p>
            <a:pPr marL="637200" lvl="1" indent="-180000"/>
            <a:r>
              <a:rPr lang="en-GB" sz="1133" dirty="0">
                <a:latin typeface="Arial" panose="020B0604020202020204" pitchFamily="34" charset="0"/>
                <a:cs typeface="Arial" panose="020B0604020202020204" pitchFamily="34" charset="0"/>
              </a:rPr>
              <a:t>Radiation hard materials</a:t>
            </a:r>
          </a:p>
          <a:p>
            <a:pPr marL="637200" lvl="1" indent="-180000"/>
            <a:r>
              <a:rPr lang="en-GB" sz="1133" dirty="0">
                <a:latin typeface="Arial" panose="020B0604020202020204" pitchFamily="34" charset="0"/>
                <a:cs typeface="Arial" panose="020B0604020202020204" pitchFamily="34" charset="0"/>
              </a:rPr>
              <a:t>Able to cope with extreme temperatures (up to 1100 K)</a:t>
            </a:r>
          </a:p>
          <a:p>
            <a:pPr marL="180000" indent="-180000"/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Robust, permanent connectors</a:t>
            </a:r>
          </a:p>
          <a:p>
            <a:pPr marL="180000" indent="-180000"/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Precise metrology needed</a:t>
            </a:r>
          </a:p>
          <a:p>
            <a:pPr marL="180000" indent="-180000"/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Exhaustive analysis against the ITER loads</a:t>
            </a:r>
          </a:p>
          <a:p>
            <a:pPr marL="180000" indent="-180000"/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Main error sources </a:t>
            </a:r>
          </a:p>
          <a:p>
            <a:pPr marL="637200" lvl="1" indent="-180000"/>
            <a:r>
              <a:rPr lang="en-GB" sz="1133" dirty="0">
                <a:latin typeface="Arial" panose="020B0604020202020204" pitchFamily="34" charset="0"/>
                <a:cs typeface="Arial" panose="020B0604020202020204" pitchFamily="34" charset="0"/>
              </a:rPr>
              <a:t>Thermoelectric effects</a:t>
            </a:r>
          </a:p>
          <a:p>
            <a:pPr marL="1094400" lvl="2" indent="-180000"/>
            <a:r>
              <a:rPr lang="en-US" sz="1100" dirty="0"/>
              <a:t>Aging (transmutation near blanket gaps, RITES)</a:t>
            </a:r>
          </a:p>
          <a:p>
            <a:pPr marL="1094400" lvl="2" indent="-180000"/>
            <a:r>
              <a:rPr lang="en-US" sz="1100" dirty="0"/>
              <a:t>From manufacturing defects (TIEMF)</a:t>
            </a:r>
            <a:endParaRPr lang="en-US" sz="933" dirty="0"/>
          </a:p>
          <a:p>
            <a:pPr marL="180000" indent="-180000"/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67" dirty="0"/>
              <a:t>For large saddle loops, expected errors ~0.5 </a:t>
            </a:r>
            <a:r>
              <a:rPr lang="en-US" sz="1467" dirty="0" err="1"/>
              <a:t>mT</a:t>
            </a:r>
            <a:r>
              <a:rPr lang="en-US" sz="1467" dirty="0"/>
              <a:t> – good enough for field identification</a:t>
            </a:r>
          </a:p>
          <a:p>
            <a:pPr marL="637200" lvl="1" indent="-180000"/>
            <a:endParaRPr lang="en-GB" sz="1133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80000" indent="-180000"/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F847C8C-15B0-BFA3-72E2-A2CA2BA9362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11117" y="1989515"/>
            <a:ext cx="5386995" cy="2069642"/>
          </a:xfrm>
          <a:prstGeom prst="rect">
            <a:avLst/>
          </a:prstGeom>
        </p:spPr>
      </p:pic>
      <p:pic>
        <p:nvPicPr>
          <p:cNvPr id="8" name="Picture 7" descr="C:\Users\cloughm\Documents\Work\CAD cables\10.jpg">
            <a:extLst>
              <a:ext uri="{FF2B5EF4-FFF2-40B4-BE49-F238E27FC236}">
                <a16:creationId xmlns:a16="http://schemas.microsoft.com/office/drawing/2014/main" id="{FB789EAA-5F40-8D51-0E7B-8C24D59050DC}"/>
              </a:ext>
            </a:extLst>
          </p:cNvPr>
          <p:cNvPicPr/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92" r="6542" b="2763"/>
          <a:stretch/>
        </p:blipFill>
        <p:spPr bwMode="auto">
          <a:xfrm>
            <a:off x="5141851" y="435165"/>
            <a:ext cx="2744659" cy="165095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0" name="Picture 2">
            <a:extLst>
              <a:ext uri="{FF2B5EF4-FFF2-40B4-BE49-F238E27FC236}">
                <a16:creationId xmlns:a16="http://schemas.microsoft.com/office/drawing/2014/main" id="{EB3899F6-9C94-0712-A452-C5A2E91036A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49753" y="3609569"/>
            <a:ext cx="4104742" cy="3024336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2" descr="IMG_20200804_121405">
            <a:extLst>
              <a:ext uri="{FF2B5EF4-FFF2-40B4-BE49-F238E27FC236}">
                <a16:creationId xmlns:a16="http://schemas.microsoft.com/office/drawing/2014/main" id="{1DBCC539-A76C-94C0-23C6-3B166BC20C6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27786" y="377330"/>
            <a:ext cx="3429178" cy="19151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3113061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32">
            <a:extLst>
              <a:ext uri="{FF2B5EF4-FFF2-40B4-BE49-F238E27FC236}">
                <a16:creationId xmlns:a16="http://schemas.microsoft.com/office/drawing/2014/main" id="{E97E95CA-7283-5B46-9EFB-EE7D6DEDBBB2}"/>
              </a:ext>
            </a:extLst>
          </p:cNvPr>
          <p:cNvSpPr/>
          <p:nvPr/>
        </p:nvSpPr>
        <p:spPr>
          <a:xfrm rot="5400000">
            <a:off x="-1844465" y="1832864"/>
            <a:ext cx="6853683" cy="3215640"/>
          </a:xfrm>
          <a:custGeom>
            <a:avLst/>
            <a:gdLst>
              <a:gd name="connsiteX0" fmla="*/ 0 w 12192001"/>
              <a:gd name="connsiteY0" fmla="*/ 0 h 2272897"/>
              <a:gd name="connsiteX1" fmla="*/ 12192001 w 12192001"/>
              <a:gd name="connsiteY1" fmla="*/ 0 h 2272897"/>
              <a:gd name="connsiteX2" fmla="*/ 12192001 w 12192001"/>
              <a:gd name="connsiteY2" fmla="*/ 2272897 h 2272897"/>
              <a:gd name="connsiteX3" fmla="*/ 0 w 12192001"/>
              <a:gd name="connsiteY3" fmla="*/ 2272897 h 2272897"/>
              <a:gd name="connsiteX4" fmla="*/ 0 w 12192001"/>
              <a:gd name="connsiteY4" fmla="*/ 0 h 2272897"/>
              <a:gd name="connsiteX0" fmla="*/ 0 w 12192001"/>
              <a:gd name="connsiteY0" fmla="*/ 0 h 2272897"/>
              <a:gd name="connsiteX1" fmla="*/ 12192001 w 12192001"/>
              <a:gd name="connsiteY1" fmla="*/ 553155 h 2272897"/>
              <a:gd name="connsiteX2" fmla="*/ 12192001 w 12192001"/>
              <a:gd name="connsiteY2" fmla="*/ 2272897 h 2272897"/>
              <a:gd name="connsiteX3" fmla="*/ 0 w 12192001"/>
              <a:gd name="connsiteY3" fmla="*/ 2272897 h 2272897"/>
              <a:gd name="connsiteX4" fmla="*/ 0 w 12192001"/>
              <a:gd name="connsiteY4" fmla="*/ 0 h 2272897"/>
              <a:gd name="connsiteX0" fmla="*/ 0 w 12192001"/>
              <a:gd name="connsiteY0" fmla="*/ 0 h 2272897"/>
              <a:gd name="connsiteX1" fmla="*/ 12192001 w 12192001"/>
              <a:gd name="connsiteY1" fmla="*/ 553155 h 2272897"/>
              <a:gd name="connsiteX2" fmla="*/ 12192001 w 12192001"/>
              <a:gd name="connsiteY2" fmla="*/ 2272897 h 2272897"/>
              <a:gd name="connsiteX3" fmla="*/ 0 w 12192001"/>
              <a:gd name="connsiteY3" fmla="*/ 2272897 h 2272897"/>
              <a:gd name="connsiteX4" fmla="*/ 0 w 12192001"/>
              <a:gd name="connsiteY4" fmla="*/ 0 h 2272897"/>
              <a:gd name="connsiteX0" fmla="*/ 0 w 12192001"/>
              <a:gd name="connsiteY0" fmla="*/ 1720 h 2274617"/>
              <a:gd name="connsiteX1" fmla="*/ 12192001 w 12192001"/>
              <a:gd name="connsiteY1" fmla="*/ 554875 h 2274617"/>
              <a:gd name="connsiteX2" fmla="*/ 12192001 w 12192001"/>
              <a:gd name="connsiteY2" fmla="*/ 2274617 h 2274617"/>
              <a:gd name="connsiteX3" fmla="*/ 0 w 12192001"/>
              <a:gd name="connsiteY3" fmla="*/ 2274617 h 2274617"/>
              <a:gd name="connsiteX4" fmla="*/ 0 w 12192001"/>
              <a:gd name="connsiteY4" fmla="*/ 1720 h 2274617"/>
              <a:gd name="connsiteX0" fmla="*/ 0 w 12213973"/>
              <a:gd name="connsiteY0" fmla="*/ 15781 h 2288678"/>
              <a:gd name="connsiteX1" fmla="*/ 12213973 w 12213973"/>
              <a:gd name="connsiteY1" fmla="*/ 455559 h 2288678"/>
              <a:gd name="connsiteX2" fmla="*/ 12192001 w 12213973"/>
              <a:gd name="connsiteY2" fmla="*/ 2288678 h 2288678"/>
              <a:gd name="connsiteX3" fmla="*/ 0 w 12213973"/>
              <a:gd name="connsiteY3" fmla="*/ 2288678 h 2288678"/>
              <a:gd name="connsiteX4" fmla="*/ 0 w 12213973"/>
              <a:gd name="connsiteY4" fmla="*/ 15781 h 2288678"/>
              <a:gd name="connsiteX0" fmla="*/ 0 w 12213973"/>
              <a:gd name="connsiteY0" fmla="*/ 754 h 2273651"/>
              <a:gd name="connsiteX1" fmla="*/ 12213973 w 12213973"/>
              <a:gd name="connsiteY1" fmla="*/ 440532 h 2273651"/>
              <a:gd name="connsiteX2" fmla="*/ 12192001 w 12213973"/>
              <a:gd name="connsiteY2" fmla="*/ 2273651 h 2273651"/>
              <a:gd name="connsiteX3" fmla="*/ 0 w 12213973"/>
              <a:gd name="connsiteY3" fmla="*/ 2273651 h 2273651"/>
              <a:gd name="connsiteX4" fmla="*/ 0 w 12213973"/>
              <a:gd name="connsiteY4" fmla="*/ 754 h 2273651"/>
              <a:gd name="connsiteX0" fmla="*/ 0 w 12213973"/>
              <a:gd name="connsiteY0" fmla="*/ 286 h 2273183"/>
              <a:gd name="connsiteX1" fmla="*/ 12213973 w 12213973"/>
              <a:gd name="connsiteY1" fmla="*/ 440064 h 2273183"/>
              <a:gd name="connsiteX2" fmla="*/ 12192001 w 12213973"/>
              <a:gd name="connsiteY2" fmla="*/ 2273183 h 2273183"/>
              <a:gd name="connsiteX3" fmla="*/ 0 w 12213973"/>
              <a:gd name="connsiteY3" fmla="*/ 2273183 h 2273183"/>
              <a:gd name="connsiteX4" fmla="*/ 0 w 12213973"/>
              <a:gd name="connsiteY4" fmla="*/ 286 h 2273183"/>
              <a:gd name="connsiteX0" fmla="*/ 0 w 12235941"/>
              <a:gd name="connsiteY0" fmla="*/ 780 h 2273677"/>
              <a:gd name="connsiteX1" fmla="*/ 12235941 w 12235941"/>
              <a:gd name="connsiteY1" fmla="*/ 341354 h 2273677"/>
              <a:gd name="connsiteX2" fmla="*/ 12192001 w 12235941"/>
              <a:gd name="connsiteY2" fmla="*/ 2273677 h 2273677"/>
              <a:gd name="connsiteX3" fmla="*/ 0 w 12235941"/>
              <a:gd name="connsiteY3" fmla="*/ 2273677 h 2273677"/>
              <a:gd name="connsiteX4" fmla="*/ 0 w 12235941"/>
              <a:gd name="connsiteY4" fmla="*/ 780 h 2273677"/>
              <a:gd name="connsiteX0" fmla="*/ 0 w 12257907"/>
              <a:gd name="connsiteY0" fmla="*/ 2331 h 2275228"/>
              <a:gd name="connsiteX1" fmla="*/ 12257907 w 12257907"/>
              <a:gd name="connsiteY1" fmla="*/ 293303 h 2275228"/>
              <a:gd name="connsiteX2" fmla="*/ 12192001 w 12257907"/>
              <a:gd name="connsiteY2" fmla="*/ 2275228 h 2275228"/>
              <a:gd name="connsiteX3" fmla="*/ 0 w 12257907"/>
              <a:gd name="connsiteY3" fmla="*/ 2275228 h 2275228"/>
              <a:gd name="connsiteX4" fmla="*/ 0 w 12257907"/>
              <a:gd name="connsiteY4" fmla="*/ 2331 h 2275228"/>
              <a:gd name="connsiteX0" fmla="*/ 0 w 12257907"/>
              <a:gd name="connsiteY0" fmla="*/ 712 h 2273609"/>
              <a:gd name="connsiteX1" fmla="*/ 12257907 w 12257907"/>
              <a:gd name="connsiteY1" fmla="*/ 291684 h 2273609"/>
              <a:gd name="connsiteX2" fmla="*/ 12192001 w 12257907"/>
              <a:gd name="connsiteY2" fmla="*/ 2273609 h 2273609"/>
              <a:gd name="connsiteX3" fmla="*/ 0 w 12257907"/>
              <a:gd name="connsiteY3" fmla="*/ 2273609 h 2273609"/>
              <a:gd name="connsiteX4" fmla="*/ 0 w 12257907"/>
              <a:gd name="connsiteY4" fmla="*/ 712 h 2273609"/>
              <a:gd name="connsiteX0" fmla="*/ 0 w 12279997"/>
              <a:gd name="connsiteY0" fmla="*/ 457 h 2273354"/>
              <a:gd name="connsiteX1" fmla="*/ 12279998 w 12279997"/>
              <a:gd name="connsiteY1" fmla="*/ 326859 h 2273354"/>
              <a:gd name="connsiteX2" fmla="*/ 12192001 w 12279997"/>
              <a:gd name="connsiteY2" fmla="*/ 2273354 h 2273354"/>
              <a:gd name="connsiteX3" fmla="*/ 0 w 12279997"/>
              <a:gd name="connsiteY3" fmla="*/ 2273354 h 2273354"/>
              <a:gd name="connsiteX4" fmla="*/ 0 w 12279997"/>
              <a:gd name="connsiteY4" fmla="*/ 457 h 22733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279997" h="2273354">
                <a:moveTo>
                  <a:pt x="0" y="457"/>
                </a:moveTo>
                <a:cubicBezTo>
                  <a:pt x="4188178" y="-7069"/>
                  <a:pt x="7698848" y="77523"/>
                  <a:pt x="12279998" y="326859"/>
                </a:cubicBezTo>
                <a:lnTo>
                  <a:pt x="12192001" y="2273354"/>
                </a:lnTo>
                <a:lnTo>
                  <a:pt x="0" y="2273354"/>
                </a:lnTo>
                <a:lnTo>
                  <a:pt x="0" y="457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400"/>
          </a:p>
        </p:txBody>
      </p:sp>
      <p:sp>
        <p:nvSpPr>
          <p:cNvPr id="43" name="ZoneTexte 11">
            <a:extLst>
              <a:ext uri="{FF2B5EF4-FFF2-40B4-BE49-F238E27FC236}">
                <a16:creationId xmlns:a16="http://schemas.microsoft.com/office/drawing/2014/main" id="{71FA8DDF-DFDE-4604-E4E5-71ED21F29D16}"/>
              </a:ext>
            </a:extLst>
          </p:cNvPr>
          <p:cNvSpPr txBox="1"/>
          <p:nvPr/>
        </p:nvSpPr>
        <p:spPr>
          <a:xfrm>
            <a:off x="10657251" y="6376325"/>
            <a:ext cx="45762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7C4C52B0-8C01-7849-9FBD-81D69A89DA73}" type="slidenum">
              <a:rPr lang="fr-FR" sz="1200" b="1">
                <a:solidFill>
                  <a:srgbClr val="003D58"/>
                </a:solidFill>
                <a:ea typeface="Open Sans" pitchFamily="2" charset="0"/>
                <a:cs typeface="Open Sans" pitchFamily="2" charset="0"/>
              </a:rPr>
              <a:t>16</a:t>
            </a:fld>
            <a:endParaRPr lang="fr-FR" sz="1000" b="1" dirty="0">
              <a:solidFill>
                <a:srgbClr val="003D58"/>
              </a:solidFill>
              <a:ea typeface="Open Sans" pitchFamily="2" charset="0"/>
              <a:cs typeface="Open Sans" pitchFamily="2" charset="0"/>
            </a:endParaRPr>
          </a:p>
        </p:txBody>
      </p:sp>
      <p:pic>
        <p:nvPicPr>
          <p:cNvPr id="44" name="Graphique 13">
            <a:extLst>
              <a:ext uri="{FF2B5EF4-FFF2-40B4-BE49-F238E27FC236}">
                <a16:creationId xmlns:a16="http://schemas.microsoft.com/office/drawing/2014/main" id="{E430A7D1-E2BC-F6AE-E1D4-92D9F1A8234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142017" y="6261419"/>
            <a:ext cx="866227" cy="432000"/>
          </a:xfrm>
          <a:prstGeom prst="rect">
            <a:avLst/>
          </a:prstGeom>
        </p:spPr>
      </p:pic>
      <p:sp>
        <p:nvSpPr>
          <p:cNvPr id="38" name="Rectangle 37"/>
          <p:cNvSpPr/>
          <p:nvPr/>
        </p:nvSpPr>
        <p:spPr>
          <a:xfrm>
            <a:off x="10539188" y="6633905"/>
            <a:ext cx="171713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000" dirty="0"/>
              <a:t>© 2023, ITER Organization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C1DF639-3DBF-DE8F-0307-064767640910}"/>
              </a:ext>
            </a:extLst>
          </p:cNvPr>
          <p:cNvSpPr txBox="1"/>
          <p:nvPr/>
        </p:nvSpPr>
        <p:spPr>
          <a:xfrm>
            <a:off x="-25444" y="-115776"/>
            <a:ext cx="12033688" cy="4969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000" b="1" dirty="0">
                <a:solidFill>
                  <a:schemeClr val="accent1"/>
                </a:solidFill>
                <a:latin typeface="Arial" panose="020B0604020202020204" pitchFamily="34" charset="0"/>
                <a:ea typeface="Open Sans" pitchFamily="2" charset="0"/>
                <a:cs typeface="Arial" panose="020B0604020202020204" pitchFamily="34" charset="0"/>
              </a:rPr>
              <a:t>The Magnetics diagnostic zoo: making in-vessel coils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B909A6A8-9F34-5C95-AD6B-D44F2E1E574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2545" y="3975200"/>
            <a:ext cx="4454734" cy="5375298"/>
          </a:xfrm>
        </p:spPr>
        <p:txBody>
          <a:bodyPr>
            <a:noAutofit/>
          </a:bodyPr>
          <a:lstStyle/>
          <a:p>
            <a:pPr marL="180000" indent="-180000"/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Ultimately essential – so mounted on replaceable platforms much larger than the coil (from remote handling system )</a:t>
            </a:r>
          </a:p>
          <a:p>
            <a:pPr marL="180000" indent="-180000"/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Small effective area (0.25 m2), so vulnerable to thermal gradients, nuclear transmutation and radiation induced conductivity and currents </a:t>
            </a:r>
          </a:p>
          <a:p>
            <a:pPr marL="180000" indent="-180000"/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Stray ~DC voltage &lt;𝟓𝟎𝟎 𝒏𝑽 for 1 h pulses</a:t>
            </a:r>
          </a:p>
          <a:p>
            <a:pPr marL="180000" indent="-180000"/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Several rounds of prototyping</a:t>
            </a:r>
          </a:p>
          <a:p>
            <a:pPr marL="637200" lvl="1" indent="-180000"/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Irradiation, thermal tests , multiple supplier qualification</a:t>
            </a:r>
          </a:p>
          <a:p>
            <a:pPr marL="180000" indent="-180000"/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Adopted Low Temperature Co-fired Ceramic (LTCC) technology with Ag windings </a:t>
            </a:r>
          </a:p>
          <a:p>
            <a:pPr marL="180000" indent="-180000"/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Compact = small internal Δ𝑇, easy to mount</a:t>
            </a:r>
          </a:p>
          <a:p>
            <a:pPr marL="180000" indent="-180000"/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9AEBF8B6-F1C1-5DF5-42A1-9331CC704348}"/>
              </a:ext>
            </a:extLst>
          </p:cNvPr>
          <p:cNvGrpSpPr/>
          <p:nvPr/>
        </p:nvGrpSpPr>
        <p:grpSpPr>
          <a:xfrm>
            <a:off x="7729582" y="333939"/>
            <a:ext cx="4278662" cy="5602276"/>
            <a:chOff x="-5365105" y="-126348"/>
            <a:chExt cx="4278662" cy="5602275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DAE7DFF3-B5DB-E1D9-ED78-411E02EEF28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18280" t="60228" r="38842" b="7659"/>
            <a:stretch/>
          </p:blipFill>
          <p:spPr>
            <a:xfrm rot="16200000">
              <a:off x="-5212867" y="2932485"/>
              <a:ext cx="2144984" cy="2449457"/>
            </a:xfrm>
            <a:prstGeom prst="rect">
              <a:avLst/>
            </a:prstGeom>
          </p:spPr>
        </p:pic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2DC38E19-1328-7864-8427-1E3D4A42384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286" t="433"/>
            <a:stretch/>
          </p:blipFill>
          <p:spPr bwMode="auto">
            <a:xfrm>
              <a:off x="-5365105" y="-126348"/>
              <a:ext cx="4248473" cy="3140850"/>
            </a:xfrm>
            <a:prstGeom prst="rect">
              <a:avLst/>
            </a:prstGeom>
            <a:noFill/>
          </p:spPr>
        </p:pic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332D1923-0BC6-EE7A-73E9-71D32F3368D3}"/>
                </a:ext>
              </a:extLst>
            </p:cNvPr>
            <p:cNvSpPr txBox="1"/>
            <p:nvPr/>
          </p:nvSpPr>
          <p:spPr>
            <a:xfrm>
              <a:off x="-2885457" y="4306376"/>
              <a:ext cx="1799014" cy="1169551"/>
            </a:xfrm>
            <a:prstGeom prst="rect">
              <a:avLst/>
            </a:prstGeom>
            <a:ln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>
              <a:defPPr>
                <a:defRPr lang="en-GB"/>
              </a:defPPr>
              <a:lvl1pPr algn="ctr">
                <a:defRPr sz="1800">
                  <a:solidFill>
                    <a:schemeClr val="dk1"/>
                  </a:solidFill>
                  <a:latin typeface="Helvetica" pitchFamily="34" charset="0"/>
                </a:defRPr>
              </a:lvl1pPr>
              <a:lvl2pPr>
                <a:defRPr>
                  <a:solidFill>
                    <a:schemeClr val="dk1"/>
                  </a:solidFill>
                  <a:latin typeface="+mn-lt"/>
                </a:defRPr>
              </a:lvl2pPr>
              <a:lvl3pPr>
                <a:defRPr>
                  <a:solidFill>
                    <a:schemeClr val="dk1"/>
                  </a:solidFill>
                  <a:latin typeface="+mn-lt"/>
                </a:defRPr>
              </a:lvl3pPr>
              <a:lvl4pPr>
                <a:defRPr>
                  <a:solidFill>
                    <a:schemeClr val="dk1"/>
                  </a:solidFill>
                  <a:latin typeface="+mn-lt"/>
                </a:defRPr>
              </a:lvl4pPr>
              <a:lvl5pPr>
                <a:defRPr>
                  <a:solidFill>
                    <a:schemeClr val="dk1"/>
                  </a:solidFill>
                  <a:latin typeface="+mn-lt"/>
                </a:defRPr>
              </a:lvl5pPr>
              <a:lvl6pPr>
                <a:defRPr>
                  <a:solidFill>
                    <a:schemeClr val="dk1"/>
                  </a:solidFill>
                  <a:latin typeface="+mn-lt"/>
                </a:defRPr>
              </a:lvl6pPr>
              <a:lvl7pPr>
                <a:defRPr>
                  <a:solidFill>
                    <a:schemeClr val="dk1"/>
                  </a:solidFill>
                  <a:latin typeface="+mn-lt"/>
                </a:defRPr>
              </a:lvl7pPr>
              <a:lvl8pPr>
                <a:defRPr>
                  <a:solidFill>
                    <a:schemeClr val="dk1"/>
                  </a:solidFill>
                  <a:latin typeface="+mn-lt"/>
                </a:defRPr>
              </a:lvl8pPr>
              <a:lvl9pPr>
                <a:defRPr>
                  <a:solidFill>
                    <a:schemeClr val="dk1"/>
                  </a:solidFill>
                  <a:latin typeface="+mn-lt"/>
                </a:defRPr>
              </a:lvl9pPr>
            </a:lstStyle>
            <a:p>
              <a:r>
                <a:rPr lang="en-US" sz="1400" dirty="0"/>
                <a:t>30-layer</a:t>
              </a:r>
            </a:p>
            <a:p>
              <a:r>
                <a:rPr lang="en-US" sz="1400" dirty="0"/>
                <a:t>Ceramic-metal hybrid</a:t>
              </a:r>
            </a:p>
            <a:p>
              <a:r>
                <a:rPr lang="en-US" sz="1400" dirty="0"/>
                <a:t>Coil (LTCC), </a:t>
              </a:r>
            </a:p>
            <a:p>
              <a:r>
                <a:rPr lang="en-US" sz="1400" dirty="0"/>
                <a:t>30 x 40 x  8 mm3</a:t>
              </a:r>
              <a:endParaRPr lang="en-GB" sz="1400" dirty="0"/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F35A74DC-0F7E-9015-D54E-D12AA8019C4F}"/>
                </a:ext>
              </a:extLst>
            </p:cNvPr>
            <p:cNvSpPr txBox="1"/>
            <p:nvPr/>
          </p:nvSpPr>
          <p:spPr>
            <a:xfrm>
              <a:off x="-2885457" y="3034627"/>
              <a:ext cx="1799014" cy="584775"/>
            </a:xfrm>
            <a:prstGeom prst="rect">
              <a:avLst/>
            </a:prstGeom>
            <a:ln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>
              <a:defPPr>
                <a:defRPr lang="en-GB"/>
              </a:defPPr>
              <a:lvl1pPr algn="ctr">
                <a:defRPr sz="1800">
                  <a:solidFill>
                    <a:schemeClr val="dk1"/>
                  </a:solidFill>
                  <a:latin typeface="Helvetica" pitchFamily="34" charset="0"/>
                </a:defRPr>
              </a:lvl1pPr>
              <a:lvl2pPr>
                <a:defRPr>
                  <a:solidFill>
                    <a:schemeClr val="dk1"/>
                  </a:solidFill>
                  <a:latin typeface="+mn-lt"/>
                </a:defRPr>
              </a:lvl2pPr>
              <a:lvl3pPr>
                <a:defRPr>
                  <a:solidFill>
                    <a:schemeClr val="dk1"/>
                  </a:solidFill>
                  <a:latin typeface="+mn-lt"/>
                </a:defRPr>
              </a:lvl3pPr>
              <a:lvl4pPr>
                <a:defRPr>
                  <a:solidFill>
                    <a:schemeClr val="dk1"/>
                  </a:solidFill>
                  <a:latin typeface="+mn-lt"/>
                </a:defRPr>
              </a:lvl4pPr>
              <a:lvl5pPr>
                <a:defRPr>
                  <a:solidFill>
                    <a:schemeClr val="dk1"/>
                  </a:solidFill>
                  <a:latin typeface="+mn-lt"/>
                </a:defRPr>
              </a:lvl5pPr>
              <a:lvl6pPr>
                <a:defRPr>
                  <a:solidFill>
                    <a:schemeClr val="dk1"/>
                  </a:solidFill>
                  <a:latin typeface="+mn-lt"/>
                </a:defRPr>
              </a:lvl6pPr>
              <a:lvl7pPr>
                <a:defRPr>
                  <a:solidFill>
                    <a:schemeClr val="dk1"/>
                  </a:solidFill>
                  <a:latin typeface="+mn-lt"/>
                </a:defRPr>
              </a:lvl7pPr>
              <a:lvl8pPr>
                <a:defRPr>
                  <a:solidFill>
                    <a:schemeClr val="dk1"/>
                  </a:solidFill>
                  <a:latin typeface="+mn-lt"/>
                </a:defRPr>
              </a:lvl8pPr>
              <a:lvl9pPr>
                <a:defRPr>
                  <a:solidFill>
                    <a:schemeClr val="dk1"/>
                  </a:solidFill>
                  <a:latin typeface="+mn-lt"/>
                </a:defRPr>
              </a:lvl9pPr>
            </a:lstStyle>
            <a:p>
              <a:r>
                <a:rPr lang="en-US" sz="1600" dirty="0"/>
                <a:t>Platform Prototype</a:t>
              </a:r>
              <a:endParaRPr lang="en-GB" sz="1600" dirty="0"/>
            </a:p>
          </p:txBody>
        </p:sp>
      </p:grpSp>
      <p:sp>
        <p:nvSpPr>
          <p:cNvPr id="17" name="TextBox 16">
            <a:extLst>
              <a:ext uri="{FF2B5EF4-FFF2-40B4-BE49-F238E27FC236}">
                <a16:creationId xmlns:a16="http://schemas.microsoft.com/office/drawing/2014/main" id="{ACE0BC33-EE03-13EA-D66D-C65A41917B1E}"/>
              </a:ext>
            </a:extLst>
          </p:cNvPr>
          <p:cNvSpPr txBox="1"/>
          <p:nvPr/>
        </p:nvSpPr>
        <p:spPr>
          <a:xfrm>
            <a:off x="0" y="618857"/>
            <a:ext cx="4019550" cy="32316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The same thermoelectric error sources, with RITES dominating in this case</a:t>
            </a:r>
          </a:p>
          <a:p>
            <a:endParaRPr lang="en-GB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RIEMF due to beta emission from activation products can also dominate</a:t>
            </a:r>
          </a:p>
          <a:p>
            <a:endParaRPr lang="en-GB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Ratio of effective area to length of cable is much smaller so coils are much more sensitive to radiation induced effects.</a:t>
            </a:r>
          </a:p>
          <a:p>
            <a:endParaRPr lang="en-GB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MITIGATION</a:t>
            </a:r>
          </a:p>
          <a:p>
            <a:endParaRPr lang="en-GB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Place carefully! -&gt;hide</a:t>
            </a:r>
          </a:p>
          <a:p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Material choices – but this may be difficult</a:t>
            </a:r>
          </a:p>
          <a:p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Good cooling paths</a:t>
            </a:r>
          </a:p>
          <a:p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Small sensors to reduce surface exposed</a:t>
            </a:r>
          </a:p>
          <a:p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Protect from ECH -&gt; cover</a:t>
            </a:r>
          </a:p>
        </p:txBody>
      </p:sp>
      <p:pic>
        <p:nvPicPr>
          <p:cNvPr id="18" name="Picture 2">
            <a:extLst>
              <a:ext uri="{FF2B5EF4-FFF2-40B4-BE49-F238E27FC236}">
                <a16:creationId xmlns:a16="http://schemas.microsoft.com/office/drawing/2014/main" id="{8F1902C2-EA68-701F-9F06-690081FBFC6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4791" y="618857"/>
            <a:ext cx="3703782" cy="26182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93CD100E-EDEA-9BDE-FCAE-9E13E667D798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0505"/>
          <a:stretch/>
        </p:blipFill>
        <p:spPr bwMode="auto">
          <a:xfrm>
            <a:off x="4845360" y="3787302"/>
            <a:ext cx="2577917" cy="192675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18835259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32">
            <a:extLst>
              <a:ext uri="{FF2B5EF4-FFF2-40B4-BE49-F238E27FC236}">
                <a16:creationId xmlns:a16="http://schemas.microsoft.com/office/drawing/2014/main" id="{E97E95CA-7283-5B46-9EFB-EE7D6DEDBBB2}"/>
              </a:ext>
            </a:extLst>
          </p:cNvPr>
          <p:cNvSpPr/>
          <p:nvPr/>
        </p:nvSpPr>
        <p:spPr>
          <a:xfrm rot="5400000">
            <a:off x="-1844465" y="1832864"/>
            <a:ext cx="6853683" cy="3215640"/>
          </a:xfrm>
          <a:custGeom>
            <a:avLst/>
            <a:gdLst>
              <a:gd name="connsiteX0" fmla="*/ 0 w 12192001"/>
              <a:gd name="connsiteY0" fmla="*/ 0 h 2272897"/>
              <a:gd name="connsiteX1" fmla="*/ 12192001 w 12192001"/>
              <a:gd name="connsiteY1" fmla="*/ 0 h 2272897"/>
              <a:gd name="connsiteX2" fmla="*/ 12192001 w 12192001"/>
              <a:gd name="connsiteY2" fmla="*/ 2272897 h 2272897"/>
              <a:gd name="connsiteX3" fmla="*/ 0 w 12192001"/>
              <a:gd name="connsiteY3" fmla="*/ 2272897 h 2272897"/>
              <a:gd name="connsiteX4" fmla="*/ 0 w 12192001"/>
              <a:gd name="connsiteY4" fmla="*/ 0 h 2272897"/>
              <a:gd name="connsiteX0" fmla="*/ 0 w 12192001"/>
              <a:gd name="connsiteY0" fmla="*/ 0 h 2272897"/>
              <a:gd name="connsiteX1" fmla="*/ 12192001 w 12192001"/>
              <a:gd name="connsiteY1" fmla="*/ 553155 h 2272897"/>
              <a:gd name="connsiteX2" fmla="*/ 12192001 w 12192001"/>
              <a:gd name="connsiteY2" fmla="*/ 2272897 h 2272897"/>
              <a:gd name="connsiteX3" fmla="*/ 0 w 12192001"/>
              <a:gd name="connsiteY3" fmla="*/ 2272897 h 2272897"/>
              <a:gd name="connsiteX4" fmla="*/ 0 w 12192001"/>
              <a:gd name="connsiteY4" fmla="*/ 0 h 2272897"/>
              <a:gd name="connsiteX0" fmla="*/ 0 w 12192001"/>
              <a:gd name="connsiteY0" fmla="*/ 0 h 2272897"/>
              <a:gd name="connsiteX1" fmla="*/ 12192001 w 12192001"/>
              <a:gd name="connsiteY1" fmla="*/ 553155 h 2272897"/>
              <a:gd name="connsiteX2" fmla="*/ 12192001 w 12192001"/>
              <a:gd name="connsiteY2" fmla="*/ 2272897 h 2272897"/>
              <a:gd name="connsiteX3" fmla="*/ 0 w 12192001"/>
              <a:gd name="connsiteY3" fmla="*/ 2272897 h 2272897"/>
              <a:gd name="connsiteX4" fmla="*/ 0 w 12192001"/>
              <a:gd name="connsiteY4" fmla="*/ 0 h 2272897"/>
              <a:gd name="connsiteX0" fmla="*/ 0 w 12192001"/>
              <a:gd name="connsiteY0" fmla="*/ 1720 h 2274617"/>
              <a:gd name="connsiteX1" fmla="*/ 12192001 w 12192001"/>
              <a:gd name="connsiteY1" fmla="*/ 554875 h 2274617"/>
              <a:gd name="connsiteX2" fmla="*/ 12192001 w 12192001"/>
              <a:gd name="connsiteY2" fmla="*/ 2274617 h 2274617"/>
              <a:gd name="connsiteX3" fmla="*/ 0 w 12192001"/>
              <a:gd name="connsiteY3" fmla="*/ 2274617 h 2274617"/>
              <a:gd name="connsiteX4" fmla="*/ 0 w 12192001"/>
              <a:gd name="connsiteY4" fmla="*/ 1720 h 2274617"/>
              <a:gd name="connsiteX0" fmla="*/ 0 w 12213973"/>
              <a:gd name="connsiteY0" fmla="*/ 15781 h 2288678"/>
              <a:gd name="connsiteX1" fmla="*/ 12213973 w 12213973"/>
              <a:gd name="connsiteY1" fmla="*/ 455559 h 2288678"/>
              <a:gd name="connsiteX2" fmla="*/ 12192001 w 12213973"/>
              <a:gd name="connsiteY2" fmla="*/ 2288678 h 2288678"/>
              <a:gd name="connsiteX3" fmla="*/ 0 w 12213973"/>
              <a:gd name="connsiteY3" fmla="*/ 2288678 h 2288678"/>
              <a:gd name="connsiteX4" fmla="*/ 0 w 12213973"/>
              <a:gd name="connsiteY4" fmla="*/ 15781 h 2288678"/>
              <a:gd name="connsiteX0" fmla="*/ 0 w 12213973"/>
              <a:gd name="connsiteY0" fmla="*/ 754 h 2273651"/>
              <a:gd name="connsiteX1" fmla="*/ 12213973 w 12213973"/>
              <a:gd name="connsiteY1" fmla="*/ 440532 h 2273651"/>
              <a:gd name="connsiteX2" fmla="*/ 12192001 w 12213973"/>
              <a:gd name="connsiteY2" fmla="*/ 2273651 h 2273651"/>
              <a:gd name="connsiteX3" fmla="*/ 0 w 12213973"/>
              <a:gd name="connsiteY3" fmla="*/ 2273651 h 2273651"/>
              <a:gd name="connsiteX4" fmla="*/ 0 w 12213973"/>
              <a:gd name="connsiteY4" fmla="*/ 754 h 2273651"/>
              <a:gd name="connsiteX0" fmla="*/ 0 w 12213973"/>
              <a:gd name="connsiteY0" fmla="*/ 286 h 2273183"/>
              <a:gd name="connsiteX1" fmla="*/ 12213973 w 12213973"/>
              <a:gd name="connsiteY1" fmla="*/ 440064 h 2273183"/>
              <a:gd name="connsiteX2" fmla="*/ 12192001 w 12213973"/>
              <a:gd name="connsiteY2" fmla="*/ 2273183 h 2273183"/>
              <a:gd name="connsiteX3" fmla="*/ 0 w 12213973"/>
              <a:gd name="connsiteY3" fmla="*/ 2273183 h 2273183"/>
              <a:gd name="connsiteX4" fmla="*/ 0 w 12213973"/>
              <a:gd name="connsiteY4" fmla="*/ 286 h 2273183"/>
              <a:gd name="connsiteX0" fmla="*/ 0 w 12235941"/>
              <a:gd name="connsiteY0" fmla="*/ 780 h 2273677"/>
              <a:gd name="connsiteX1" fmla="*/ 12235941 w 12235941"/>
              <a:gd name="connsiteY1" fmla="*/ 341354 h 2273677"/>
              <a:gd name="connsiteX2" fmla="*/ 12192001 w 12235941"/>
              <a:gd name="connsiteY2" fmla="*/ 2273677 h 2273677"/>
              <a:gd name="connsiteX3" fmla="*/ 0 w 12235941"/>
              <a:gd name="connsiteY3" fmla="*/ 2273677 h 2273677"/>
              <a:gd name="connsiteX4" fmla="*/ 0 w 12235941"/>
              <a:gd name="connsiteY4" fmla="*/ 780 h 2273677"/>
              <a:gd name="connsiteX0" fmla="*/ 0 w 12257907"/>
              <a:gd name="connsiteY0" fmla="*/ 2331 h 2275228"/>
              <a:gd name="connsiteX1" fmla="*/ 12257907 w 12257907"/>
              <a:gd name="connsiteY1" fmla="*/ 293303 h 2275228"/>
              <a:gd name="connsiteX2" fmla="*/ 12192001 w 12257907"/>
              <a:gd name="connsiteY2" fmla="*/ 2275228 h 2275228"/>
              <a:gd name="connsiteX3" fmla="*/ 0 w 12257907"/>
              <a:gd name="connsiteY3" fmla="*/ 2275228 h 2275228"/>
              <a:gd name="connsiteX4" fmla="*/ 0 w 12257907"/>
              <a:gd name="connsiteY4" fmla="*/ 2331 h 2275228"/>
              <a:gd name="connsiteX0" fmla="*/ 0 w 12257907"/>
              <a:gd name="connsiteY0" fmla="*/ 712 h 2273609"/>
              <a:gd name="connsiteX1" fmla="*/ 12257907 w 12257907"/>
              <a:gd name="connsiteY1" fmla="*/ 291684 h 2273609"/>
              <a:gd name="connsiteX2" fmla="*/ 12192001 w 12257907"/>
              <a:gd name="connsiteY2" fmla="*/ 2273609 h 2273609"/>
              <a:gd name="connsiteX3" fmla="*/ 0 w 12257907"/>
              <a:gd name="connsiteY3" fmla="*/ 2273609 h 2273609"/>
              <a:gd name="connsiteX4" fmla="*/ 0 w 12257907"/>
              <a:gd name="connsiteY4" fmla="*/ 712 h 2273609"/>
              <a:gd name="connsiteX0" fmla="*/ 0 w 12279997"/>
              <a:gd name="connsiteY0" fmla="*/ 457 h 2273354"/>
              <a:gd name="connsiteX1" fmla="*/ 12279998 w 12279997"/>
              <a:gd name="connsiteY1" fmla="*/ 326859 h 2273354"/>
              <a:gd name="connsiteX2" fmla="*/ 12192001 w 12279997"/>
              <a:gd name="connsiteY2" fmla="*/ 2273354 h 2273354"/>
              <a:gd name="connsiteX3" fmla="*/ 0 w 12279997"/>
              <a:gd name="connsiteY3" fmla="*/ 2273354 h 2273354"/>
              <a:gd name="connsiteX4" fmla="*/ 0 w 12279997"/>
              <a:gd name="connsiteY4" fmla="*/ 457 h 22733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279997" h="2273354">
                <a:moveTo>
                  <a:pt x="0" y="457"/>
                </a:moveTo>
                <a:cubicBezTo>
                  <a:pt x="4188178" y="-7069"/>
                  <a:pt x="7698848" y="77523"/>
                  <a:pt x="12279998" y="326859"/>
                </a:cubicBezTo>
                <a:lnTo>
                  <a:pt x="12192001" y="2273354"/>
                </a:lnTo>
                <a:lnTo>
                  <a:pt x="0" y="2273354"/>
                </a:lnTo>
                <a:lnTo>
                  <a:pt x="0" y="457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400"/>
          </a:p>
        </p:txBody>
      </p:sp>
      <p:sp>
        <p:nvSpPr>
          <p:cNvPr id="43" name="ZoneTexte 11">
            <a:extLst>
              <a:ext uri="{FF2B5EF4-FFF2-40B4-BE49-F238E27FC236}">
                <a16:creationId xmlns:a16="http://schemas.microsoft.com/office/drawing/2014/main" id="{71FA8DDF-DFDE-4604-E4E5-71ED21F29D16}"/>
              </a:ext>
            </a:extLst>
          </p:cNvPr>
          <p:cNvSpPr txBox="1"/>
          <p:nvPr/>
        </p:nvSpPr>
        <p:spPr>
          <a:xfrm>
            <a:off x="10657251" y="6376325"/>
            <a:ext cx="45762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7C4C52B0-8C01-7849-9FBD-81D69A89DA73}" type="slidenum">
              <a:rPr lang="fr-FR" sz="1200" b="1">
                <a:solidFill>
                  <a:srgbClr val="003D58"/>
                </a:solidFill>
                <a:ea typeface="Open Sans" pitchFamily="2" charset="0"/>
                <a:cs typeface="Open Sans" pitchFamily="2" charset="0"/>
              </a:rPr>
              <a:t>17</a:t>
            </a:fld>
            <a:endParaRPr lang="fr-FR" sz="1000" b="1" dirty="0">
              <a:solidFill>
                <a:srgbClr val="003D58"/>
              </a:solidFill>
              <a:ea typeface="Open Sans" pitchFamily="2" charset="0"/>
              <a:cs typeface="Open Sans" pitchFamily="2" charset="0"/>
            </a:endParaRPr>
          </a:p>
        </p:txBody>
      </p:sp>
      <p:pic>
        <p:nvPicPr>
          <p:cNvPr id="44" name="Graphique 13">
            <a:extLst>
              <a:ext uri="{FF2B5EF4-FFF2-40B4-BE49-F238E27FC236}">
                <a16:creationId xmlns:a16="http://schemas.microsoft.com/office/drawing/2014/main" id="{E430A7D1-E2BC-F6AE-E1D4-92D9F1A8234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142017" y="6261419"/>
            <a:ext cx="866227" cy="432000"/>
          </a:xfrm>
          <a:prstGeom prst="rect">
            <a:avLst/>
          </a:prstGeom>
        </p:spPr>
      </p:pic>
      <p:sp>
        <p:nvSpPr>
          <p:cNvPr id="38" name="Rectangle 37"/>
          <p:cNvSpPr/>
          <p:nvPr/>
        </p:nvSpPr>
        <p:spPr>
          <a:xfrm>
            <a:off x="10539188" y="6633905"/>
            <a:ext cx="171713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000" dirty="0"/>
              <a:t>© 2023, ITER Organization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C1DF639-3DBF-DE8F-0307-064767640910}"/>
              </a:ext>
            </a:extLst>
          </p:cNvPr>
          <p:cNvSpPr txBox="1"/>
          <p:nvPr/>
        </p:nvSpPr>
        <p:spPr>
          <a:xfrm>
            <a:off x="-25444" y="-115776"/>
            <a:ext cx="12033688" cy="4969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000" b="1" dirty="0">
                <a:solidFill>
                  <a:schemeClr val="accent1"/>
                </a:solidFill>
                <a:latin typeface="Arial" panose="020B0604020202020204" pitchFamily="34" charset="0"/>
                <a:ea typeface="Open Sans" pitchFamily="2" charset="0"/>
                <a:cs typeface="Arial" panose="020B0604020202020204" pitchFamily="34" charset="0"/>
              </a:rPr>
              <a:t>The Magnetics diagnostic zoo: outer vessel coils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ACE0BC33-EE03-13EA-D66D-C65A41917B1E}"/>
              </a:ext>
            </a:extLst>
          </p:cNvPr>
          <p:cNvSpPr txBox="1"/>
          <p:nvPr/>
        </p:nvSpPr>
        <p:spPr>
          <a:xfrm>
            <a:off x="0" y="510838"/>
            <a:ext cx="5299788" cy="329320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Sensors basically used to compensate and correct the internal measurements</a:t>
            </a:r>
          </a:p>
          <a:p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endParaRPr lang="en-GB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60 positions tangential needed on three different sectors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60 positions radial needed on three different sectors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Large (2 m2 effective area, 2 kg weight) and robust (Inconel frames), with spring support from the vessel using welded bosses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Not replaceable</a:t>
            </a:r>
          </a:p>
          <a:p>
            <a:pPr marL="285750" indent="-285750">
              <a:buFontTx/>
              <a:buChar char="-"/>
            </a:pPr>
            <a:endParaRPr lang="en-GB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051" name="Picture 3">
            <a:extLst>
              <a:ext uri="{FF2B5EF4-FFF2-40B4-BE49-F238E27FC236}">
                <a16:creationId xmlns:a16="http://schemas.microsoft.com/office/drawing/2014/main" id="{3D8FC52E-54DF-DBD7-6FED-8DF8DB15B0A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41623" y="11658599"/>
            <a:ext cx="3663951" cy="2747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3">
            <a:extLst>
              <a:ext uri="{FF2B5EF4-FFF2-40B4-BE49-F238E27FC236}">
                <a16:creationId xmlns:a16="http://schemas.microsoft.com/office/drawing/2014/main" id="{AE573580-AF61-A9EB-BBE4-49CFAE64520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38948" y="520123"/>
            <a:ext cx="5850373" cy="43877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0" name="Group 9">
            <a:extLst>
              <a:ext uri="{FF2B5EF4-FFF2-40B4-BE49-F238E27FC236}">
                <a16:creationId xmlns:a16="http://schemas.microsoft.com/office/drawing/2014/main" id="{17989EE3-3369-EA25-31CB-B0FE5EDD8EFB}"/>
              </a:ext>
            </a:extLst>
          </p:cNvPr>
          <p:cNvGrpSpPr/>
          <p:nvPr/>
        </p:nvGrpSpPr>
        <p:grpSpPr>
          <a:xfrm>
            <a:off x="2630958" y="3821931"/>
            <a:ext cx="7887516" cy="2874399"/>
            <a:chOff x="616691" y="3187965"/>
            <a:chExt cx="7887516" cy="2874399"/>
          </a:xfrm>
        </p:grpSpPr>
        <p:pic>
          <p:nvPicPr>
            <p:cNvPr id="14" name="Picture 2">
              <a:extLst>
                <a:ext uri="{FF2B5EF4-FFF2-40B4-BE49-F238E27FC236}">
                  <a16:creationId xmlns:a16="http://schemas.microsoft.com/office/drawing/2014/main" id="{CA59C75E-763D-6A9B-40AC-E0DA1FD8621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6691" y="3187965"/>
              <a:ext cx="4860032" cy="28743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5" name="Picture 2" descr="IMG_8374">
              <a:extLst>
                <a:ext uri="{FF2B5EF4-FFF2-40B4-BE49-F238E27FC236}">
                  <a16:creationId xmlns:a16="http://schemas.microsoft.com/office/drawing/2014/main" id="{3FAAD199-75B2-7EAA-0B9B-7B23D5CA891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684487" y="3940945"/>
              <a:ext cx="2819720" cy="21214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6" name="Picture 15">
            <a:extLst>
              <a:ext uri="{FF2B5EF4-FFF2-40B4-BE49-F238E27FC236}">
                <a16:creationId xmlns:a16="http://schemas.microsoft.com/office/drawing/2014/main" id="{F2C05F69-92DA-E6C1-B087-0947984FE5F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37162" y="3998178"/>
            <a:ext cx="2331190" cy="27183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230626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32">
            <a:extLst>
              <a:ext uri="{FF2B5EF4-FFF2-40B4-BE49-F238E27FC236}">
                <a16:creationId xmlns:a16="http://schemas.microsoft.com/office/drawing/2014/main" id="{E97E95CA-7283-5B46-9EFB-EE7D6DEDBBB2}"/>
              </a:ext>
            </a:extLst>
          </p:cNvPr>
          <p:cNvSpPr/>
          <p:nvPr/>
        </p:nvSpPr>
        <p:spPr>
          <a:xfrm rot="5400000">
            <a:off x="-1844465" y="1832864"/>
            <a:ext cx="6853683" cy="3215640"/>
          </a:xfrm>
          <a:custGeom>
            <a:avLst/>
            <a:gdLst>
              <a:gd name="connsiteX0" fmla="*/ 0 w 12192001"/>
              <a:gd name="connsiteY0" fmla="*/ 0 h 2272897"/>
              <a:gd name="connsiteX1" fmla="*/ 12192001 w 12192001"/>
              <a:gd name="connsiteY1" fmla="*/ 0 h 2272897"/>
              <a:gd name="connsiteX2" fmla="*/ 12192001 w 12192001"/>
              <a:gd name="connsiteY2" fmla="*/ 2272897 h 2272897"/>
              <a:gd name="connsiteX3" fmla="*/ 0 w 12192001"/>
              <a:gd name="connsiteY3" fmla="*/ 2272897 h 2272897"/>
              <a:gd name="connsiteX4" fmla="*/ 0 w 12192001"/>
              <a:gd name="connsiteY4" fmla="*/ 0 h 2272897"/>
              <a:gd name="connsiteX0" fmla="*/ 0 w 12192001"/>
              <a:gd name="connsiteY0" fmla="*/ 0 h 2272897"/>
              <a:gd name="connsiteX1" fmla="*/ 12192001 w 12192001"/>
              <a:gd name="connsiteY1" fmla="*/ 553155 h 2272897"/>
              <a:gd name="connsiteX2" fmla="*/ 12192001 w 12192001"/>
              <a:gd name="connsiteY2" fmla="*/ 2272897 h 2272897"/>
              <a:gd name="connsiteX3" fmla="*/ 0 w 12192001"/>
              <a:gd name="connsiteY3" fmla="*/ 2272897 h 2272897"/>
              <a:gd name="connsiteX4" fmla="*/ 0 w 12192001"/>
              <a:gd name="connsiteY4" fmla="*/ 0 h 2272897"/>
              <a:gd name="connsiteX0" fmla="*/ 0 w 12192001"/>
              <a:gd name="connsiteY0" fmla="*/ 0 h 2272897"/>
              <a:gd name="connsiteX1" fmla="*/ 12192001 w 12192001"/>
              <a:gd name="connsiteY1" fmla="*/ 553155 h 2272897"/>
              <a:gd name="connsiteX2" fmla="*/ 12192001 w 12192001"/>
              <a:gd name="connsiteY2" fmla="*/ 2272897 h 2272897"/>
              <a:gd name="connsiteX3" fmla="*/ 0 w 12192001"/>
              <a:gd name="connsiteY3" fmla="*/ 2272897 h 2272897"/>
              <a:gd name="connsiteX4" fmla="*/ 0 w 12192001"/>
              <a:gd name="connsiteY4" fmla="*/ 0 h 2272897"/>
              <a:gd name="connsiteX0" fmla="*/ 0 w 12192001"/>
              <a:gd name="connsiteY0" fmla="*/ 1720 h 2274617"/>
              <a:gd name="connsiteX1" fmla="*/ 12192001 w 12192001"/>
              <a:gd name="connsiteY1" fmla="*/ 554875 h 2274617"/>
              <a:gd name="connsiteX2" fmla="*/ 12192001 w 12192001"/>
              <a:gd name="connsiteY2" fmla="*/ 2274617 h 2274617"/>
              <a:gd name="connsiteX3" fmla="*/ 0 w 12192001"/>
              <a:gd name="connsiteY3" fmla="*/ 2274617 h 2274617"/>
              <a:gd name="connsiteX4" fmla="*/ 0 w 12192001"/>
              <a:gd name="connsiteY4" fmla="*/ 1720 h 2274617"/>
              <a:gd name="connsiteX0" fmla="*/ 0 w 12213973"/>
              <a:gd name="connsiteY0" fmla="*/ 15781 h 2288678"/>
              <a:gd name="connsiteX1" fmla="*/ 12213973 w 12213973"/>
              <a:gd name="connsiteY1" fmla="*/ 455559 h 2288678"/>
              <a:gd name="connsiteX2" fmla="*/ 12192001 w 12213973"/>
              <a:gd name="connsiteY2" fmla="*/ 2288678 h 2288678"/>
              <a:gd name="connsiteX3" fmla="*/ 0 w 12213973"/>
              <a:gd name="connsiteY3" fmla="*/ 2288678 h 2288678"/>
              <a:gd name="connsiteX4" fmla="*/ 0 w 12213973"/>
              <a:gd name="connsiteY4" fmla="*/ 15781 h 2288678"/>
              <a:gd name="connsiteX0" fmla="*/ 0 w 12213973"/>
              <a:gd name="connsiteY0" fmla="*/ 754 h 2273651"/>
              <a:gd name="connsiteX1" fmla="*/ 12213973 w 12213973"/>
              <a:gd name="connsiteY1" fmla="*/ 440532 h 2273651"/>
              <a:gd name="connsiteX2" fmla="*/ 12192001 w 12213973"/>
              <a:gd name="connsiteY2" fmla="*/ 2273651 h 2273651"/>
              <a:gd name="connsiteX3" fmla="*/ 0 w 12213973"/>
              <a:gd name="connsiteY3" fmla="*/ 2273651 h 2273651"/>
              <a:gd name="connsiteX4" fmla="*/ 0 w 12213973"/>
              <a:gd name="connsiteY4" fmla="*/ 754 h 2273651"/>
              <a:gd name="connsiteX0" fmla="*/ 0 w 12213973"/>
              <a:gd name="connsiteY0" fmla="*/ 286 h 2273183"/>
              <a:gd name="connsiteX1" fmla="*/ 12213973 w 12213973"/>
              <a:gd name="connsiteY1" fmla="*/ 440064 h 2273183"/>
              <a:gd name="connsiteX2" fmla="*/ 12192001 w 12213973"/>
              <a:gd name="connsiteY2" fmla="*/ 2273183 h 2273183"/>
              <a:gd name="connsiteX3" fmla="*/ 0 w 12213973"/>
              <a:gd name="connsiteY3" fmla="*/ 2273183 h 2273183"/>
              <a:gd name="connsiteX4" fmla="*/ 0 w 12213973"/>
              <a:gd name="connsiteY4" fmla="*/ 286 h 2273183"/>
              <a:gd name="connsiteX0" fmla="*/ 0 w 12235941"/>
              <a:gd name="connsiteY0" fmla="*/ 780 h 2273677"/>
              <a:gd name="connsiteX1" fmla="*/ 12235941 w 12235941"/>
              <a:gd name="connsiteY1" fmla="*/ 341354 h 2273677"/>
              <a:gd name="connsiteX2" fmla="*/ 12192001 w 12235941"/>
              <a:gd name="connsiteY2" fmla="*/ 2273677 h 2273677"/>
              <a:gd name="connsiteX3" fmla="*/ 0 w 12235941"/>
              <a:gd name="connsiteY3" fmla="*/ 2273677 h 2273677"/>
              <a:gd name="connsiteX4" fmla="*/ 0 w 12235941"/>
              <a:gd name="connsiteY4" fmla="*/ 780 h 2273677"/>
              <a:gd name="connsiteX0" fmla="*/ 0 w 12257907"/>
              <a:gd name="connsiteY0" fmla="*/ 2331 h 2275228"/>
              <a:gd name="connsiteX1" fmla="*/ 12257907 w 12257907"/>
              <a:gd name="connsiteY1" fmla="*/ 293303 h 2275228"/>
              <a:gd name="connsiteX2" fmla="*/ 12192001 w 12257907"/>
              <a:gd name="connsiteY2" fmla="*/ 2275228 h 2275228"/>
              <a:gd name="connsiteX3" fmla="*/ 0 w 12257907"/>
              <a:gd name="connsiteY3" fmla="*/ 2275228 h 2275228"/>
              <a:gd name="connsiteX4" fmla="*/ 0 w 12257907"/>
              <a:gd name="connsiteY4" fmla="*/ 2331 h 2275228"/>
              <a:gd name="connsiteX0" fmla="*/ 0 w 12257907"/>
              <a:gd name="connsiteY0" fmla="*/ 712 h 2273609"/>
              <a:gd name="connsiteX1" fmla="*/ 12257907 w 12257907"/>
              <a:gd name="connsiteY1" fmla="*/ 291684 h 2273609"/>
              <a:gd name="connsiteX2" fmla="*/ 12192001 w 12257907"/>
              <a:gd name="connsiteY2" fmla="*/ 2273609 h 2273609"/>
              <a:gd name="connsiteX3" fmla="*/ 0 w 12257907"/>
              <a:gd name="connsiteY3" fmla="*/ 2273609 h 2273609"/>
              <a:gd name="connsiteX4" fmla="*/ 0 w 12257907"/>
              <a:gd name="connsiteY4" fmla="*/ 712 h 2273609"/>
              <a:gd name="connsiteX0" fmla="*/ 0 w 12279997"/>
              <a:gd name="connsiteY0" fmla="*/ 457 h 2273354"/>
              <a:gd name="connsiteX1" fmla="*/ 12279998 w 12279997"/>
              <a:gd name="connsiteY1" fmla="*/ 326859 h 2273354"/>
              <a:gd name="connsiteX2" fmla="*/ 12192001 w 12279997"/>
              <a:gd name="connsiteY2" fmla="*/ 2273354 h 2273354"/>
              <a:gd name="connsiteX3" fmla="*/ 0 w 12279997"/>
              <a:gd name="connsiteY3" fmla="*/ 2273354 h 2273354"/>
              <a:gd name="connsiteX4" fmla="*/ 0 w 12279997"/>
              <a:gd name="connsiteY4" fmla="*/ 457 h 22733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279997" h="2273354">
                <a:moveTo>
                  <a:pt x="0" y="457"/>
                </a:moveTo>
                <a:cubicBezTo>
                  <a:pt x="4188178" y="-7069"/>
                  <a:pt x="7698848" y="77523"/>
                  <a:pt x="12279998" y="326859"/>
                </a:cubicBezTo>
                <a:lnTo>
                  <a:pt x="12192001" y="2273354"/>
                </a:lnTo>
                <a:lnTo>
                  <a:pt x="0" y="2273354"/>
                </a:lnTo>
                <a:lnTo>
                  <a:pt x="0" y="457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400"/>
          </a:p>
        </p:txBody>
      </p:sp>
      <p:sp>
        <p:nvSpPr>
          <p:cNvPr id="43" name="ZoneTexte 11">
            <a:extLst>
              <a:ext uri="{FF2B5EF4-FFF2-40B4-BE49-F238E27FC236}">
                <a16:creationId xmlns:a16="http://schemas.microsoft.com/office/drawing/2014/main" id="{71FA8DDF-DFDE-4604-E4E5-71ED21F29D16}"/>
              </a:ext>
            </a:extLst>
          </p:cNvPr>
          <p:cNvSpPr txBox="1"/>
          <p:nvPr/>
        </p:nvSpPr>
        <p:spPr>
          <a:xfrm>
            <a:off x="10657251" y="6376325"/>
            <a:ext cx="45762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7C4C52B0-8C01-7849-9FBD-81D69A89DA73}" type="slidenum">
              <a:rPr lang="fr-FR" sz="1200" b="1">
                <a:solidFill>
                  <a:srgbClr val="003D58"/>
                </a:solidFill>
                <a:ea typeface="Open Sans" pitchFamily="2" charset="0"/>
                <a:cs typeface="Open Sans" pitchFamily="2" charset="0"/>
              </a:rPr>
              <a:t>18</a:t>
            </a:fld>
            <a:endParaRPr lang="fr-FR" sz="1000" b="1" dirty="0">
              <a:solidFill>
                <a:srgbClr val="003D58"/>
              </a:solidFill>
              <a:ea typeface="Open Sans" pitchFamily="2" charset="0"/>
              <a:cs typeface="Open Sans" pitchFamily="2" charset="0"/>
            </a:endParaRPr>
          </a:p>
        </p:txBody>
      </p:sp>
      <p:pic>
        <p:nvPicPr>
          <p:cNvPr id="44" name="Graphique 13">
            <a:extLst>
              <a:ext uri="{FF2B5EF4-FFF2-40B4-BE49-F238E27FC236}">
                <a16:creationId xmlns:a16="http://schemas.microsoft.com/office/drawing/2014/main" id="{E430A7D1-E2BC-F6AE-E1D4-92D9F1A8234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142017" y="6261419"/>
            <a:ext cx="866227" cy="432000"/>
          </a:xfrm>
          <a:prstGeom prst="rect">
            <a:avLst/>
          </a:prstGeom>
        </p:spPr>
      </p:pic>
      <p:sp>
        <p:nvSpPr>
          <p:cNvPr id="38" name="Rectangle 37"/>
          <p:cNvSpPr/>
          <p:nvPr/>
        </p:nvSpPr>
        <p:spPr>
          <a:xfrm>
            <a:off x="10539188" y="6633905"/>
            <a:ext cx="171713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000" dirty="0"/>
              <a:t>© 2023, ITER Organization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C1DF639-3DBF-DE8F-0307-064767640910}"/>
              </a:ext>
            </a:extLst>
          </p:cNvPr>
          <p:cNvSpPr txBox="1"/>
          <p:nvPr/>
        </p:nvSpPr>
        <p:spPr>
          <a:xfrm>
            <a:off x="-25444" y="-115776"/>
            <a:ext cx="12033688" cy="4969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US" sz="2000" b="1" dirty="0">
                <a:solidFill>
                  <a:schemeClr val="accent1"/>
                </a:solidFill>
                <a:latin typeface="Arial" panose="020B0604020202020204" pitchFamily="34" charset="0"/>
                <a:ea typeface="Open Sans" pitchFamily="2" charset="0"/>
                <a:cs typeface="Arial" panose="020B0604020202020204" pitchFamily="34" charset="0"/>
              </a:rPr>
              <a:t>The Magnetics diagnostic zoo: Hall Probe sensors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ACE0BC33-EE03-13EA-D66D-C65A41917B1E}"/>
              </a:ext>
            </a:extLst>
          </p:cNvPr>
          <p:cNvSpPr txBox="1"/>
          <p:nvPr/>
        </p:nvSpPr>
        <p:spPr>
          <a:xfrm>
            <a:off x="-1" y="510838"/>
            <a:ext cx="5476875" cy="28623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Sensors basically used to compensate drift on long pulses (3600 s)</a:t>
            </a:r>
          </a:p>
          <a:p>
            <a:endParaRPr lang="en-GB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24 positions on three sectors.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Holder contains radial, tangential and temperature sensors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60 positions radial needed on three different sectors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Sensor tested for neutron irradiation and ~200° C baking temp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Absolute calibration (field, angles and temperature)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Require dedicated electronics (spinning current)</a:t>
            </a:r>
          </a:p>
          <a:p>
            <a:endParaRPr lang="en-GB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051" name="Picture 3">
            <a:extLst>
              <a:ext uri="{FF2B5EF4-FFF2-40B4-BE49-F238E27FC236}">
                <a16:creationId xmlns:a16="http://schemas.microsoft.com/office/drawing/2014/main" id="{3D8FC52E-54DF-DBD7-6FED-8DF8DB15B0A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41623" y="11658599"/>
            <a:ext cx="3663951" cy="2747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Obrázek 10">
            <a:extLst>
              <a:ext uri="{FF2B5EF4-FFF2-40B4-BE49-F238E27FC236}">
                <a16:creationId xmlns:a16="http://schemas.microsoft.com/office/drawing/2014/main" id="{48FBCF65-A39F-A62A-546C-2A426EEAB95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1432" y="512580"/>
            <a:ext cx="3360000" cy="2520000"/>
          </a:xfrm>
          <a:prstGeom prst="rect">
            <a:avLst/>
          </a:prstGeom>
        </p:spPr>
      </p:pic>
      <p:grpSp>
        <p:nvGrpSpPr>
          <p:cNvPr id="4" name="Skupina 31">
            <a:extLst>
              <a:ext uri="{FF2B5EF4-FFF2-40B4-BE49-F238E27FC236}">
                <a16:creationId xmlns:a16="http://schemas.microsoft.com/office/drawing/2014/main" id="{A1A9EDF9-9A1B-4E25-31C1-F7AA644440E3}"/>
              </a:ext>
            </a:extLst>
          </p:cNvPr>
          <p:cNvGrpSpPr/>
          <p:nvPr/>
        </p:nvGrpSpPr>
        <p:grpSpPr>
          <a:xfrm>
            <a:off x="8845846" y="70700"/>
            <a:ext cx="1811405" cy="2402677"/>
            <a:chOff x="646382" y="1106835"/>
            <a:chExt cx="2376264" cy="2755062"/>
          </a:xfrm>
        </p:grpSpPr>
        <p:sp>
          <p:nvSpPr>
            <p:cNvPr id="5" name="TextovéPole 10">
              <a:extLst>
                <a:ext uri="{FF2B5EF4-FFF2-40B4-BE49-F238E27FC236}">
                  <a16:creationId xmlns:a16="http://schemas.microsoft.com/office/drawing/2014/main" id="{B39EEA13-6F31-0E25-AC3E-7F1A24F83FA2}"/>
                </a:ext>
              </a:extLst>
            </p:cNvPr>
            <p:cNvSpPr txBox="1"/>
            <p:nvPr/>
          </p:nvSpPr>
          <p:spPr>
            <a:xfrm>
              <a:off x="812439" y="1106835"/>
              <a:ext cx="204414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581025" fontAlgn="base">
                <a:spcBef>
                  <a:spcPct val="50000"/>
                </a:spcBef>
                <a:spcAft>
                  <a:spcPct val="0"/>
                </a:spcAft>
                <a:buSzPct val="50000"/>
                <a:buFont typeface="Arial" panose="020B0604020202020204" pitchFamily="34" charset="0"/>
                <a:buNone/>
              </a:pPr>
              <a:r>
                <a:rPr lang="en-GB" sz="1800" b="1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SENSOR PROBE</a:t>
              </a:r>
              <a:endParaRPr lang="cs-CZ" sz="18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6" name="Obrázek 20">
              <a:extLst>
                <a:ext uri="{FF2B5EF4-FFF2-40B4-BE49-F238E27FC236}">
                  <a16:creationId xmlns:a16="http://schemas.microsoft.com/office/drawing/2014/main" id="{2A571DB9-6F2D-A89C-FDAE-AE94E2616D0E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46382" y="1488902"/>
              <a:ext cx="2376264" cy="2372995"/>
            </a:xfrm>
            <a:prstGeom prst="rect">
              <a:avLst/>
            </a:prstGeom>
          </p:spPr>
        </p:pic>
      </p:grpSp>
      <p:pic>
        <p:nvPicPr>
          <p:cNvPr id="13" name="Obrázek 26">
            <a:extLst>
              <a:ext uri="{FF2B5EF4-FFF2-40B4-BE49-F238E27FC236}">
                <a16:creationId xmlns:a16="http://schemas.microsoft.com/office/drawing/2014/main" id="{0DEE9761-752D-32F7-7619-171897F8BF8D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50" t="12949" r="15847" b="9020"/>
          <a:stretch/>
        </p:blipFill>
        <p:spPr>
          <a:xfrm>
            <a:off x="8408244" y="3296819"/>
            <a:ext cx="3600000" cy="2340001"/>
          </a:xfrm>
          <a:prstGeom prst="rect">
            <a:avLst/>
          </a:prstGeom>
        </p:spPr>
      </p:pic>
      <p:pic>
        <p:nvPicPr>
          <p:cNvPr id="18" name="Obrázek 1">
            <a:extLst>
              <a:ext uri="{FF2B5EF4-FFF2-40B4-BE49-F238E27FC236}">
                <a16:creationId xmlns:a16="http://schemas.microsoft.com/office/drawing/2014/main" id="{4AD20F15-D0E8-74B0-5CE1-7532683A5330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73358" y="3296819"/>
            <a:ext cx="3847404" cy="2160000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85AFD700-F85E-827B-1AD2-5955FD1A6235}"/>
              </a:ext>
            </a:extLst>
          </p:cNvPr>
          <p:cNvSpPr txBox="1"/>
          <p:nvPr/>
        </p:nvSpPr>
        <p:spPr>
          <a:xfrm>
            <a:off x="4375553" y="5527008"/>
            <a:ext cx="4185225" cy="9079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99% Al</a:t>
            </a:r>
            <a:r>
              <a:rPr lang="en-US" sz="1100" baseline="-250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O</a:t>
            </a:r>
            <a:r>
              <a:rPr lang="en-US" sz="1100" baseline="-25000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 substrate 1 mm thick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Antimony sensitive layer 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Tick printed copper metallization, thicker at contact pads </a:t>
            </a:r>
          </a:p>
        </p:txBody>
      </p:sp>
      <p:pic>
        <p:nvPicPr>
          <p:cNvPr id="21" name="Obrázek 6">
            <a:extLst>
              <a:ext uri="{FF2B5EF4-FFF2-40B4-BE49-F238E27FC236}">
                <a16:creationId xmlns:a16="http://schemas.microsoft.com/office/drawing/2014/main" id="{F283D45F-B564-E9E9-BC30-F1A028AD8463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533" y="3676554"/>
            <a:ext cx="1510681" cy="2880000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E3E9165F-A1B4-7550-7076-18058D9AFD6C}"/>
              </a:ext>
            </a:extLst>
          </p:cNvPr>
          <p:cNvSpPr txBox="1"/>
          <p:nvPr/>
        </p:nvSpPr>
        <p:spPr>
          <a:xfrm>
            <a:off x="1803485" y="6070163"/>
            <a:ext cx="2773424" cy="61555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Ultrasonically bonded Cu wires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D840B8F9-4ACE-94DA-7339-9CD8B8148533}"/>
              </a:ext>
            </a:extLst>
          </p:cNvPr>
          <p:cNvSpPr txBox="1"/>
          <p:nvPr/>
        </p:nvSpPr>
        <p:spPr>
          <a:xfrm>
            <a:off x="8893765" y="2559826"/>
            <a:ext cx="3526971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99% Al</a:t>
            </a:r>
            <a:r>
              <a:rPr lang="en-US" sz="1100" baseline="-250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O</a:t>
            </a:r>
            <a:r>
              <a:rPr lang="en-US" sz="1100" baseline="-25000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 substrate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Bismuth sensing layer</a:t>
            </a:r>
            <a:endParaRPr lang="en-GB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823AF50-D073-5715-CFCE-57F4984E9B5D}"/>
              </a:ext>
            </a:extLst>
          </p:cNvPr>
          <p:cNvSpPr txBox="1"/>
          <p:nvPr/>
        </p:nvSpPr>
        <p:spPr>
          <a:xfrm>
            <a:off x="8326814" y="5778902"/>
            <a:ext cx="304916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Courtesy of I. Duran (IPP Prague)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387647306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32">
            <a:extLst>
              <a:ext uri="{FF2B5EF4-FFF2-40B4-BE49-F238E27FC236}">
                <a16:creationId xmlns:a16="http://schemas.microsoft.com/office/drawing/2014/main" id="{E97E95CA-7283-5B46-9EFB-EE7D6DEDBBB2}"/>
              </a:ext>
            </a:extLst>
          </p:cNvPr>
          <p:cNvSpPr/>
          <p:nvPr/>
        </p:nvSpPr>
        <p:spPr>
          <a:xfrm rot="5400000">
            <a:off x="-1844465" y="1832864"/>
            <a:ext cx="6853683" cy="3215640"/>
          </a:xfrm>
          <a:custGeom>
            <a:avLst/>
            <a:gdLst>
              <a:gd name="connsiteX0" fmla="*/ 0 w 12192001"/>
              <a:gd name="connsiteY0" fmla="*/ 0 h 2272897"/>
              <a:gd name="connsiteX1" fmla="*/ 12192001 w 12192001"/>
              <a:gd name="connsiteY1" fmla="*/ 0 h 2272897"/>
              <a:gd name="connsiteX2" fmla="*/ 12192001 w 12192001"/>
              <a:gd name="connsiteY2" fmla="*/ 2272897 h 2272897"/>
              <a:gd name="connsiteX3" fmla="*/ 0 w 12192001"/>
              <a:gd name="connsiteY3" fmla="*/ 2272897 h 2272897"/>
              <a:gd name="connsiteX4" fmla="*/ 0 w 12192001"/>
              <a:gd name="connsiteY4" fmla="*/ 0 h 2272897"/>
              <a:gd name="connsiteX0" fmla="*/ 0 w 12192001"/>
              <a:gd name="connsiteY0" fmla="*/ 0 h 2272897"/>
              <a:gd name="connsiteX1" fmla="*/ 12192001 w 12192001"/>
              <a:gd name="connsiteY1" fmla="*/ 553155 h 2272897"/>
              <a:gd name="connsiteX2" fmla="*/ 12192001 w 12192001"/>
              <a:gd name="connsiteY2" fmla="*/ 2272897 h 2272897"/>
              <a:gd name="connsiteX3" fmla="*/ 0 w 12192001"/>
              <a:gd name="connsiteY3" fmla="*/ 2272897 h 2272897"/>
              <a:gd name="connsiteX4" fmla="*/ 0 w 12192001"/>
              <a:gd name="connsiteY4" fmla="*/ 0 h 2272897"/>
              <a:gd name="connsiteX0" fmla="*/ 0 w 12192001"/>
              <a:gd name="connsiteY0" fmla="*/ 0 h 2272897"/>
              <a:gd name="connsiteX1" fmla="*/ 12192001 w 12192001"/>
              <a:gd name="connsiteY1" fmla="*/ 553155 h 2272897"/>
              <a:gd name="connsiteX2" fmla="*/ 12192001 w 12192001"/>
              <a:gd name="connsiteY2" fmla="*/ 2272897 h 2272897"/>
              <a:gd name="connsiteX3" fmla="*/ 0 w 12192001"/>
              <a:gd name="connsiteY3" fmla="*/ 2272897 h 2272897"/>
              <a:gd name="connsiteX4" fmla="*/ 0 w 12192001"/>
              <a:gd name="connsiteY4" fmla="*/ 0 h 2272897"/>
              <a:gd name="connsiteX0" fmla="*/ 0 w 12192001"/>
              <a:gd name="connsiteY0" fmla="*/ 1720 h 2274617"/>
              <a:gd name="connsiteX1" fmla="*/ 12192001 w 12192001"/>
              <a:gd name="connsiteY1" fmla="*/ 554875 h 2274617"/>
              <a:gd name="connsiteX2" fmla="*/ 12192001 w 12192001"/>
              <a:gd name="connsiteY2" fmla="*/ 2274617 h 2274617"/>
              <a:gd name="connsiteX3" fmla="*/ 0 w 12192001"/>
              <a:gd name="connsiteY3" fmla="*/ 2274617 h 2274617"/>
              <a:gd name="connsiteX4" fmla="*/ 0 w 12192001"/>
              <a:gd name="connsiteY4" fmla="*/ 1720 h 2274617"/>
              <a:gd name="connsiteX0" fmla="*/ 0 w 12213973"/>
              <a:gd name="connsiteY0" fmla="*/ 15781 h 2288678"/>
              <a:gd name="connsiteX1" fmla="*/ 12213973 w 12213973"/>
              <a:gd name="connsiteY1" fmla="*/ 455559 h 2288678"/>
              <a:gd name="connsiteX2" fmla="*/ 12192001 w 12213973"/>
              <a:gd name="connsiteY2" fmla="*/ 2288678 h 2288678"/>
              <a:gd name="connsiteX3" fmla="*/ 0 w 12213973"/>
              <a:gd name="connsiteY3" fmla="*/ 2288678 h 2288678"/>
              <a:gd name="connsiteX4" fmla="*/ 0 w 12213973"/>
              <a:gd name="connsiteY4" fmla="*/ 15781 h 2288678"/>
              <a:gd name="connsiteX0" fmla="*/ 0 w 12213973"/>
              <a:gd name="connsiteY0" fmla="*/ 754 h 2273651"/>
              <a:gd name="connsiteX1" fmla="*/ 12213973 w 12213973"/>
              <a:gd name="connsiteY1" fmla="*/ 440532 h 2273651"/>
              <a:gd name="connsiteX2" fmla="*/ 12192001 w 12213973"/>
              <a:gd name="connsiteY2" fmla="*/ 2273651 h 2273651"/>
              <a:gd name="connsiteX3" fmla="*/ 0 w 12213973"/>
              <a:gd name="connsiteY3" fmla="*/ 2273651 h 2273651"/>
              <a:gd name="connsiteX4" fmla="*/ 0 w 12213973"/>
              <a:gd name="connsiteY4" fmla="*/ 754 h 2273651"/>
              <a:gd name="connsiteX0" fmla="*/ 0 w 12213973"/>
              <a:gd name="connsiteY0" fmla="*/ 286 h 2273183"/>
              <a:gd name="connsiteX1" fmla="*/ 12213973 w 12213973"/>
              <a:gd name="connsiteY1" fmla="*/ 440064 h 2273183"/>
              <a:gd name="connsiteX2" fmla="*/ 12192001 w 12213973"/>
              <a:gd name="connsiteY2" fmla="*/ 2273183 h 2273183"/>
              <a:gd name="connsiteX3" fmla="*/ 0 w 12213973"/>
              <a:gd name="connsiteY3" fmla="*/ 2273183 h 2273183"/>
              <a:gd name="connsiteX4" fmla="*/ 0 w 12213973"/>
              <a:gd name="connsiteY4" fmla="*/ 286 h 2273183"/>
              <a:gd name="connsiteX0" fmla="*/ 0 w 12235941"/>
              <a:gd name="connsiteY0" fmla="*/ 780 h 2273677"/>
              <a:gd name="connsiteX1" fmla="*/ 12235941 w 12235941"/>
              <a:gd name="connsiteY1" fmla="*/ 341354 h 2273677"/>
              <a:gd name="connsiteX2" fmla="*/ 12192001 w 12235941"/>
              <a:gd name="connsiteY2" fmla="*/ 2273677 h 2273677"/>
              <a:gd name="connsiteX3" fmla="*/ 0 w 12235941"/>
              <a:gd name="connsiteY3" fmla="*/ 2273677 h 2273677"/>
              <a:gd name="connsiteX4" fmla="*/ 0 w 12235941"/>
              <a:gd name="connsiteY4" fmla="*/ 780 h 2273677"/>
              <a:gd name="connsiteX0" fmla="*/ 0 w 12257907"/>
              <a:gd name="connsiteY0" fmla="*/ 2331 h 2275228"/>
              <a:gd name="connsiteX1" fmla="*/ 12257907 w 12257907"/>
              <a:gd name="connsiteY1" fmla="*/ 293303 h 2275228"/>
              <a:gd name="connsiteX2" fmla="*/ 12192001 w 12257907"/>
              <a:gd name="connsiteY2" fmla="*/ 2275228 h 2275228"/>
              <a:gd name="connsiteX3" fmla="*/ 0 w 12257907"/>
              <a:gd name="connsiteY3" fmla="*/ 2275228 h 2275228"/>
              <a:gd name="connsiteX4" fmla="*/ 0 w 12257907"/>
              <a:gd name="connsiteY4" fmla="*/ 2331 h 2275228"/>
              <a:gd name="connsiteX0" fmla="*/ 0 w 12257907"/>
              <a:gd name="connsiteY0" fmla="*/ 712 h 2273609"/>
              <a:gd name="connsiteX1" fmla="*/ 12257907 w 12257907"/>
              <a:gd name="connsiteY1" fmla="*/ 291684 h 2273609"/>
              <a:gd name="connsiteX2" fmla="*/ 12192001 w 12257907"/>
              <a:gd name="connsiteY2" fmla="*/ 2273609 h 2273609"/>
              <a:gd name="connsiteX3" fmla="*/ 0 w 12257907"/>
              <a:gd name="connsiteY3" fmla="*/ 2273609 h 2273609"/>
              <a:gd name="connsiteX4" fmla="*/ 0 w 12257907"/>
              <a:gd name="connsiteY4" fmla="*/ 712 h 2273609"/>
              <a:gd name="connsiteX0" fmla="*/ 0 w 12279997"/>
              <a:gd name="connsiteY0" fmla="*/ 457 h 2273354"/>
              <a:gd name="connsiteX1" fmla="*/ 12279998 w 12279997"/>
              <a:gd name="connsiteY1" fmla="*/ 326859 h 2273354"/>
              <a:gd name="connsiteX2" fmla="*/ 12192001 w 12279997"/>
              <a:gd name="connsiteY2" fmla="*/ 2273354 h 2273354"/>
              <a:gd name="connsiteX3" fmla="*/ 0 w 12279997"/>
              <a:gd name="connsiteY3" fmla="*/ 2273354 h 2273354"/>
              <a:gd name="connsiteX4" fmla="*/ 0 w 12279997"/>
              <a:gd name="connsiteY4" fmla="*/ 457 h 22733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279997" h="2273354">
                <a:moveTo>
                  <a:pt x="0" y="457"/>
                </a:moveTo>
                <a:cubicBezTo>
                  <a:pt x="4188178" y="-7069"/>
                  <a:pt x="7698848" y="77523"/>
                  <a:pt x="12279998" y="326859"/>
                </a:cubicBezTo>
                <a:lnTo>
                  <a:pt x="12192001" y="2273354"/>
                </a:lnTo>
                <a:lnTo>
                  <a:pt x="0" y="2273354"/>
                </a:lnTo>
                <a:lnTo>
                  <a:pt x="0" y="457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400"/>
          </a:p>
        </p:txBody>
      </p:sp>
      <p:sp>
        <p:nvSpPr>
          <p:cNvPr id="43" name="ZoneTexte 11">
            <a:extLst>
              <a:ext uri="{FF2B5EF4-FFF2-40B4-BE49-F238E27FC236}">
                <a16:creationId xmlns:a16="http://schemas.microsoft.com/office/drawing/2014/main" id="{71FA8DDF-DFDE-4604-E4E5-71ED21F29D16}"/>
              </a:ext>
            </a:extLst>
          </p:cNvPr>
          <p:cNvSpPr txBox="1"/>
          <p:nvPr/>
        </p:nvSpPr>
        <p:spPr>
          <a:xfrm>
            <a:off x="10657251" y="6376325"/>
            <a:ext cx="45762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7C4C52B0-8C01-7849-9FBD-81D69A89DA73}" type="slidenum">
              <a:rPr lang="fr-FR" sz="1200" b="1">
                <a:solidFill>
                  <a:srgbClr val="003D58"/>
                </a:solidFill>
                <a:ea typeface="Open Sans" pitchFamily="2" charset="0"/>
                <a:cs typeface="Open Sans" pitchFamily="2" charset="0"/>
              </a:rPr>
              <a:t>19</a:t>
            </a:fld>
            <a:endParaRPr lang="fr-FR" sz="1000" b="1" dirty="0">
              <a:solidFill>
                <a:srgbClr val="003D58"/>
              </a:solidFill>
              <a:ea typeface="Open Sans" pitchFamily="2" charset="0"/>
              <a:cs typeface="Open Sans" pitchFamily="2" charset="0"/>
            </a:endParaRPr>
          </a:p>
        </p:txBody>
      </p:sp>
      <p:pic>
        <p:nvPicPr>
          <p:cNvPr id="44" name="Graphique 13">
            <a:extLst>
              <a:ext uri="{FF2B5EF4-FFF2-40B4-BE49-F238E27FC236}">
                <a16:creationId xmlns:a16="http://schemas.microsoft.com/office/drawing/2014/main" id="{E430A7D1-E2BC-F6AE-E1D4-92D9F1A8234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142017" y="6261419"/>
            <a:ext cx="866227" cy="432000"/>
          </a:xfrm>
          <a:prstGeom prst="rect">
            <a:avLst/>
          </a:prstGeom>
        </p:spPr>
      </p:pic>
      <p:sp>
        <p:nvSpPr>
          <p:cNvPr id="38" name="Rectangle 37"/>
          <p:cNvSpPr/>
          <p:nvPr/>
        </p:nvSpPr>
        <p:spPr>
          <a:xfrm>
            <a:off x="10539188" y="6633905"/>
            <a:ext cx="171713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000" dirty="0"/>
              <a:t>© 2023, ITER Organization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C1DF639-3DBF-DE8F-0307-064767640910}"/>
              </a:ext>
            </a:extLst>
          </p:cNvPr>
          <p:cNvSpPr txBox="1"/>
          <p:nvPr/>
        </p:nvSpPr>
        <p:spPr>
          <a:xfrm>
            <a:off x="-25444" y="-115776"/>
            <a:ext cx="12033688" cy="4969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US" sz="2000" b="1" dirty="0">
                <a:solidFill>
                  <a:schemeClr val="accent1"/>
                </a:solidFill>
                <a:latin typeface="Arial" panose="020B0604020202020204" pitchFamily="34" charset="0"/>
                <a:ea typeface="Open Sans" pitchFamily="2" charset="0"/>
                <a:cs typeface="Arial" panose="020B0604020202020204" pitchFamily="34" charset="0"/>
              </a:rPr>
              <a:t>The Magnetics diagnostic zoo: possible developments 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ACE0BC33-EE03-13EA-D66D-C65A41917B1E}"/>
              </a:ext>
            </a:extLst>
          </p:cNvPr>
          <p:cNvSpPr txBox="1"/>
          <p:nvPr/>
        </p:nvSpPr>
        <p:spPr>
          <a:xfrm>
            <a:off x="0" y="510838"/>
            <a:ext cx="5927464" cy="12618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b="1" dirty="0">
                <a:latin typeface="Arial" panose="020B0604020202020204" pitchFamily="34" charset="0"/>
                <a:cs typeface="Arial" panose="020B0604020202020204" pitchFamily="34" charset="0"/>
              </a:rPr>
              <a:t>TPC </a:t>
            </a: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(thin-film printing ceramic) is metallization technology for ceramic substrates. Ink-jet like technique is used to deposit copper ink onto ceramic substrate in predefined pattern followed by firing  at ~ 900 </a:t>
            </a:r>
            <a:r>
              <a:rPr lang="cs-CZ" sz="16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°</a:t>
            </a: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C in nitrogen.</a:t>
            </a:r>
          </a:p>
          <a:p>
            <a:endParaRPr lang="en-GB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051" name="Picture 3">
            <a:extLst>
              <a:ext uri="{FF2B5EF4-FFF2-40B4-BE49-F238E27FC236}">
                <a16:creationId xmlns:a16="http://schemas.microsoft.com/office/drawing/2014/main" id="{3D8FC52E-54DF-DBD7-6FED-8DF8DB15B0A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41623" y="11658599"/>
            <a:ext cx="3663951" cy="2747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ovéPole 12">
            <a:extLst>
              <a:ext uri="{FF2B5EF4-FFF2-40B4-BE49-F238E27FC236}">
                <a16:creationId xmlns:a16="http://schemas.microsoft.com/office/drawing/2014/main" id="{08ADE86A-6E94-3622-9DEF-4CF47B58866F}"/>
              </a:ext>
            </a:extLst>
          </p:cNvPr>
          <p:cNvSpPr txBox="1"/>
          <p:nvPr/>
        </p:nvSpPr>
        <p:spPr>
          <a:xfrm>
            <a:off x="67025" y="2128710"/>
            <a:ext cx="651951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581025" fontAlgn="base">
              <a:spcBef>
                <a:spcPct val="50000"/>
              </a:spcBef>
              <a:spcAft>
                <a:spcPct val="0"/>
              </a:spcAft>
              <a:buSzPct val="50000"/>
              <a:buFont typeface="Arial" panose="020B0604020202020204" pitchFamily="34" charset="0"/>
              <a:buNone/>
            </a:pPr>
            <a:r>
              <a:rPr lang="en-US" sz="18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Some features of TPC:</a:t>
            </a:r>
          </a:p>
          <a:p>
            <a:pPr marL="285750" indent="-285750" defTabSz="581025" fontAlgn="base">
              <a:spcBef>
                <a:spcPct val="500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Cu film thickness variable from 20 µm to 300 µm on a single ceramic substrate.</a:t>
            </a:r>
          </a:p>
          <a:p>
            <a:pPr marL="285750" indent="-285750" defTabSz="581025" fontAlgn="base">
              <a:spcBef>
                <a:spcPct val="500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Allows printing on nonplanar substrates.  </a:t>
            </a:r>
          </a:p>
          <a:p>
            <a:pPr marL="285750" indent="-285750" defTabSz="581025" fontAlgn="base">
              <a:spcBef>
                <a:spcPct val="500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High thermal shock resistance</a:t>
            </a:r>
            <a:r>
              <a:rPr lang="cs-CZ" sz="18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(&gt;500</a:t>
            </a:r>
            <a:r>
              <a:rPr lang="en-US" sz="18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8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°C)</a:t>
            </a:r>
            <a:endParaRPr lang="en-US" sz="18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defTabSz="581025" fontAlgn="base">
              <a:spcBef>
                <a:spcPct val="500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Stacking and multilayered structures. Reliable technology for </a:t>
            </a:r>
            <a:r>
              <a:rPr lang="en-US" sz="1800" dirty="0" err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vias</a:t>
            </a:r>
            <a:r>
              <a:rPr lang="en-US" sz="18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available.</a:t>
            </a:r>
          </a:p>
          <a:p>
            <a:pPr marL="285750" indent="-285750" defTabSz="581025" fontAlgn="base">
              <a:spcBef>
                <a:spcPct val="500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Extendable for printing other metals like </a:t>
            </a:r>
            <a:r>
              <a:rPr lang="en-US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Platinum</a:t>
            </a:r>
            <a:endParaRPr lang="en-US" sz="18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defTabSz="581025" fontAlgn="base">
              <a:spcBef>
                <a:spcPct val="500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 changes </a:t>
            </a:r>
            <a:r>
              <a:rPr lang="en-US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 microstructure due to irradiation</a:t>
            </a:r>
            <a:r>
              <a:rPr lang="en-US" sz="18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GB" sz="18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" name="Picture 4">
            <a:extLst>
              <a:ext uri="{FF2B5EF4-FFF2-40B4-BE49-F238E27FC236}">
                <a16:creationId xmlns:a16="http://schemas.microsoft.com/office/drawing/2014/main" id="{25613094-768E-12BB-DED0-4F62D9E27B6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90348" y="350988"/>
            <a:ext cx="4594197" cy="2334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66E1A804-624B-822A-699F-AC238EAF7F51}"/>
              </a:ext>
            </a:extLst>
          </p:cNvPr>
          <p:cNvSpPr txBox="1"/>
          <p:nvPr/>
        </p:nvSpPr>
        <p:spPr>
          <a:xfrm>
            <a:off x="6199560" y="6427069"/>
            <a:ext cx="304916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Courtesy of I. Duran (IPP Prague)</a:t>
            </a:r>
            <a:endParaRPr lang="en-GB" sz="1600" dirty="0"/>
          </a:p>
        </p:txBody>
      </p:sp>
      <p:sp>
        <p:nvSpPr>
          <p:cNvPr id="15" name="Obdélník 7">
            <a:extLst>
              <a:ext uri="{FF2B5EF4-FFF2-40B4-BE49-F238E27FC236}">
                <a16:creationId xmlns:a16="http://schemas.microsoft.com/office/drawing/2014/main" id="{78365F77-4781-28EC-2933-061FC42E75B1}"/>
              </a:ext>
            </a:extLst>
          </p:cNvPr>
          <p:cNvSpPr/>
          <p:nvPr/>
        </p:nvSpPr>
        <p:spPr>
          <a:xfrm>
            <a:off x="7010134" y="2759812"/>
            <a:ext cx="4774411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GB" sz="1600" b="1" dirty="0">
                <a:solidFill>
                  <a:prstClr val="black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1</a:t>
            </a:r>
            <a:r>
              <a:rPr lang="en-GB" sz="1600" b="1" baseline="30000" dirty="0">
                <a:solidFill>
                  <a:prstClr val="black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st</a:t>
            </a:r>
            <a:r>
              <a:rPr lang="en-GB" sz="1600" b="1" dirty="0">
                <a:solidFill>
                  <a:prstClr val="black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set of prototype coils</a:t>
            </a:r>
            <a:r>
              <a:rPr lang="cs-CZ" sz="1600" b="1" dirty="0">
                <a:solidFill>
                  <a:prstClr val="black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:</a:t>
            </a:r>
            <a:r>
              <a:rPr lang="en-GB" sz="1600" b="1" dirty="0">
                <a:solidFill>
                  <a:prstClr val="black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 </a:t>
            </a:r>
            <a:endParaRPr lang="cs-CZ" sz="1600" b="1" dirty="0">
              <a:solidFill>
                <a:prstClr val="black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cs-CZ" sz="1600" dirty="0">
              <a:solidFill>
                <a:prstClr val="black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342900" indent="-342900" defTabSz="9144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prstClr val="black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size: 15×40×6.7 mm</a:t>
            </a:r>
            <a:r>
              <a:rPr lang="en-GB" sz="1600" baseline="30000" dirty="0">
                <a:solidFill>
                  <a:prstClr val="black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3</a:t>
            </a:r>
          </a:p>
          <a:p>
            <a:pPr marL="342900" indent="-342900" defTabSz="9144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prstClr val="black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effective area: 0.02 m</a:t>
            </a:r>
            <a:r>
              <a:rPr lang="en-GB" sz="1600" baseline="30000" dirty="0">
                <a:solidFill>
                  <a:prstClr val="black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2</a:t>
            </a:r>
          </a:p>
          <a:p>
            <a:pPr marL="285750" indent="-285750" defTabSz="9144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prstClr val="black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8 layers, </a:t>
            </a:r>
          </a:p>
          <a:p>
            <a:pPr marL="285750" indent="-285750" defTabSz="9144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prstClr val="black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line/gap: 0.5 mm</a:t>
            </a:r>
            <a:endParaRPr lang="en-GB" sz="2000" dirty="0">
              <a:solidFill>
                <a:prstClr val="black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grpSp>
        <p:nvGrpSpPr>
          <p:cNvPr id="16" name="Skupina 7">
            <a:extLst>
              <a:ext uri="{FF2B5EF4-FFF2-40B4-BE49-F238E27FC236}">
                <a16:creationId xmlns:a16="http://schemas.microsoft.com/office/drawing/2014/main" id="{9A7FD16A-99BB-33B0-B4A0-0CBD2148832D}"/>
              </a:ext>
            </a:extLst>
          </p:cNvPr>
          <p:cNvGrpSpPr/>
          <p:nvPr/>
        </p:nvGrpSpPr>
        <p:grpSpPr>
          <a:xfrm>
            <a:off x="7110074" y="4427803"/>
            <a:ext cx="3043013" cy="2009913"/>
            <a:chOff x="74678" y="2275185"/>
            <a:chExt cx="4642392" cy="3797857"/>
          </a:xfrm>
        </p:grpSpPr>
        <p:pic>
          <p:nvPicPr>
            <p:cNvPr id="19" name="Obrázek 8" descr="Obsah obrázku text, elektronika, bílá&#10;&#10;Popis byl vytvořen automaticky">
              <a:extLst>
                <a:ext uri="{FF2B5EF4-FFF2-40B4-BE49-F238E27FC236}">
                  <a16:creationId xmlns:a16="http://schemas.microsoft.com/office/drawing/2014/main" id="{FDA53CD6-59FF-A942-0CA2-C666D112C06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 cstate="print"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brightnessContrast brigh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466" t="13947" r="11534" b="7052"/>
            <a:stretch/>
          </p:blipFill>
          <p:spPr>
            <a:xfrm>
              <a:off x="417292" y="2314221"/>
              <a:ext cx="4299778" cy="3224834"/>
            </a:xfrm>
            <a:prstGeom prst="rect">
              <a:avLst/>
            </a:prstGeom>
          </p:spPr>
        </p:pic>
        <p:sp>
          <p:nvSpPr>
            <p:cNvPr id="22" name="TextovéPole 9">
              <a:extLst>
                <a:ext uri="{FF2B5EF4-FFF2-40B4-BE49-F238E27FC236}">
                  <a16:creationId xmlns:a16="http://schemas.microsoft.com/office/drawing/2014/main" id="{6087C8EA-7FA4-B78E-94FA-B956548A2769}"/>
                </a:ext>
              </a:extLst>
            </p:cNvPr>
            <p:cNvSpPr txBox="1"/>
            <p:nvPr/>
          </p:nvSpPr>
          <p:spPr>
            <a:xfrm rot="16200000">
              <a:off x="-427730" y="2777593"/>
              <a:ext cx="1724495" cy="71967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cs-CZ" sz="1100" dirty="0" err="1">
                  <a:solidFill>
                    <a:srgbClr val="30669A"/>
                  </a:solidFill>
                  <a:latin typeface="Arial"/>
                  <a:cs typeface="Arial" charset="0"/>
                </a:rPr>
                <a:t>Before</a:t>
              </a:r>
              <a:r>
                <a:rPr lang="cs-CZ" sz="1100" dirty="0">
                  <a:solidFill>
                    <a:srgbClr val="30669A"/>
                  </a:solidFill>
                  <a:latin typeface="Arial"/>
                  <a:cs typeface="Arial" charset="0"/>
                </a:rPr>
                <a:t> </a:t>
              </a:r>
              <a:r>
                <a:rPr lang="en-US" sz="1100" dirty="0" err="1">
                  <a:solidFill>
                    <a:srgbClr val="30669A"/>
                  </a:solidFill>
                  <a:latin typeface="Arial"/>
                  <a:cs typeface="Arial" charset="0"/>
                </a:rPr>
                <a:t>ir</a:t>
              </a:r>
              <a:r>
                <a:rPr lang="cs-CZ" sz="1100" dirty="0" err="1">
                  <a:solidFill>
                    <a:srgbClr val="30669A"/>
                  </a:solidFill>
                  <a:latin typeface="Arial"/>
                  <a:cs typeface="Arial" charset="0"/>
                </a:rPr>
                <a:t>radiation</a:t>
              </a:r>
              <a:endParaRPr lang="cs-CZ" sz="1100" dirty="0">
                <a:solidFill>
                  <a:srgbClr val="30669A"/>
                </a:solidFill>
                <a:latin typeface="Arial"/>
                <a:cs typeface="Arial" charset="0"/>
              </a:endParaRPr>
            </a:p>
          </p:txBody>
        </p:sp>
        <p:sp>
          <p:nvSpPr>
            <p:cNvPr id="23" name="TextovéPole 10">
              <a:extLst>
                <a:ext uri="{FF2B5EF4-FFF2-40B4-BE49-F238E27FC236}">
                  <a16:creationId xmlns:a16="http://schemas.microsoft.com/office/drawing/2014/main" id="{D8832645-E870-CA92-C396-16333D626D13}"/>
                </a:ext>
              </a:extLst>
            </p:cNvPr>
            <p:cNvSpPr txBox="1"/>
            <p:nvPr/>
          </p:nvSpPr>
          <p:spPr>
            <a:xfrm>
              <a:off x="1982999" y="5175494"/>
              <a:ext cx="1259757" cy="897548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>
              <a:defPPr>
                <a:defRPr lang="cs-CZ"/>
              </a:defPPr>
              <a:lvl1pPr algn="ctr">
                <a:defRPr sz="1400">
                  <a:solidFill>
                    <a:srgbClr val="30669A"/>
                  </a:solidFill>
                  <a:latin typeface="Arial"/>
                </a:defRPr>
              </a:lvl1pPr>
            </a:lstStyle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cs-CZ" sz="1100" dirty="0">
                  <a:cs typeface="Arial" charset="0"/>
                </a:rPr>
                <a:t>99% Al</a:t>
              </a:r>
              <a:r>
                <a:rPr lang="cs-CZ" sz="1100" baseline="-25000" dirty="0">
                  <a:cs typeface="Arial" charset="0"/>
                </a:rPr>
                <a:t>2</a:t>
              </a:r>
              <a:r>
                <a:rPr lang="cs-CZ" sz="1100" dirty="0">
                  <a:cs typeface="Arial" charset="0"/>
                </a:rPr>
                <a:t>O</a:t>
              </a:r>
              <a:r>
                <a:rPr lang="cs-CZ" sz="1100" baseline="-25000" dirty="0">
                  <a:cs typeface="Arial" charset="0"/>
                </a:rPr>
                <a:t>3</a:t>
              </a:r>
            </a:p>
          </p:txBody>
        </p:sp>
        <p:sp>
          <p:nvSpPr>
            <p:cNvPr id="24" name="TextovéPole 11">
              <a:extLst>
                <a:ext uri="{FF2B5EF4-FFF2-40B4-BE49-F238E27FC236}">
                  <a16:creationId xmlns:a16="http://schemas.microsoft.com/office/drawing/2014/main" id="{F02EBD85-8717-FD69-8216-F69D53A65C64}"/>
                </a:ext>
              </a:extLst>
            </p:cNvPr>
            <p:cNvSpPr txBox="1"/>
            <p:nvPr/>
          </p:nvSpPr>
          <p:spPr>
            <a:xfrm>
              <a:off x="3343325" y="5165379"/>
              <a:ext cx="1259757" cy="897548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cs-CZ" sz="1100" dirty="0">
                  <a:solidFill>
                    <a:srgbClr val="30669A"/>
                  </a:solidFill>
                  <a:latin typeface="Arial"/>
                  <a:ea typeface="Verdana" panose="020B0604030504040204" pitchFamily="34" charset="0"/>
                  <a:cs typeface="Verdana" panose="020B0604030504040204" pitchFamily="34" charset="0"/>
                </a:rPr>
                <a:t>96% Al</a:t>
              </a:r>
              <a:r>
                <a:rPr lang="cs-CZ" sz="1100" baseline="-25000" dirty="0">
                  <a:solidFill>
                    <a:srgbClr val="30669A"/>
                  </a:solidFill>
                  <a:latin typeface="Arial"/>
                  <a:ea typeface="Verdana" panose="020B0604030504040204" pitchFamily="34" charset="0"/>
                  <a:cs typeface="Verdana" panose="020B0604030504040204" pitchFamily="34" charset="0"/>
                </a:rPr>
                <a:t>2</a:t>
              </a:r>
              <a:r>
                <a:rPr lang="cs-CZ" sz="1100" dirty="0">
                  <a:solidFill>
                    <a:srgbClr val="30669A"/>
                  </a:solidFill>
                  <a:latin typeface="Arial"/>
                  <a:ea typeface="Verdana" panose="020B0604030504040204" pitchFamily="34" charset="0"/>
                  <a:cs typeface="Verdana" panose="020B0604030504040204" pitchFamily="34" charset="0"/>
                </a:rPr>
                <a:t>O</a:t>
              </a:r>
              <a:r>
                <a:rPr lang="cs-CZ" sz="1100" baseline="-25000" dirty="0">
                  <a:solidFill>
                    <a:srgbClr val="30669A"/>
                  </a:solidFill>
                  <a:latin typeface="Arial"/>
                  <a:ea typeface="Verdana" panose="020B0604030504040204" pitchFamily="34" charset="0"/>
                  <a:cs typeface="Verdana" panose="020B0604030504040204" pitchFamily="34" charset="0"/>
                </a:rPr>
                <a:t>3</a:t>
              </a:r>
            </a:p>
          </p:txBody>
        </p:sp>
        <p:sp>
          <p:nvSpPr>
            <p:cNvPr id="28" name="TextovéPole 12">
              <a:extLst>
                <a:ext uri="{FF2B5EF4-FFF2-40B4-BE49-F238E27FC236}">
                  <a16:creationId xmlns:a16="http://schemas.microsoft.com/office/drawing/2014/main" id="{F76F3557-22C5-863B-E5ED-99B54B3AF374}"/>
                </a:ext>
              </a:extLst>
            </p:cNvPr>
            <p:cNvSpPr txBox="1"/>
            <p:nvPr/>
          </p:nvSpPr>
          <p:spPr>
            <a:xfrm rot="16200000">
              <a:off x="-305255" y="4429273"/>
              <a:ext cx="1476060" cy="61686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cs-CZ" sz="900" dirty="0" err="1">
                  <a:solidFill>
                    <a:srgbClr val="30669A"/>
                  </a:solidFill>
                  <a:latin typeface="Arial"/>
                  <a:cs typeface="Arial" charset="0"/>
                </a:rPr>
                <a:t>After</a:t>
              </a:r>
              <a:r>
                <a:rPr lang="cs-CZ" sz="900" dirty="0">
                  <a:solidFill>
                    <a:srgbClr val="30669A"/>
                  </a:solidFill>
                  <a:latin typeface="Arial"/>
                  <a:cs typeface="Arial" charset="0"/>
                </a:rPr>
                <a:t> </a:t>
              </a:r>
              <a:r>
                <a:rPr lang="en-US" sz="900" dirty="0" err="1">
                  <a:solidFill>
                    <a:srgbClr val="30669A"/>
                  </a:solidFill>
                  <a:latin typeface="Arial"/>
                  <a:cs typeface="Arial" charset="0"/>
                </a:rPr>
                <a:t>ir</a:t>
              </a:r>
              <a:r>
                <a:rPr lang="cs-CZ" sz="900" dirty="0" err="1">
                  <a:solidFill>
                    <a:srgbClr val="30669A"/>
                  </a:solidFill>
                  <a:latin typeface="Arial"/>
                  <a:cs typeface="Arial" charset="0"/>
                </a:rPr>
                <a:t>radiation</a:t>
              </a:r>
              <a:endParaRPr lang="cs-CZ" sz="900" dirty="0">
                <a:solidFill>
                  <a:srgbClr val="30669A"/>
                </a:solidFill>
                <a:latin typeface="Arial"/>
                <a:cs typeface="Arial" charset="0"/>
              </a:endParaRPr>
            </a:p>
          </p:txBody>
        </p:sp>
        <p:sp>
          <p:nvSpPr>
            <p:cNvPr id="29" name="TextovéPole 13">
              <a:extLst>
                <a:ext uri="{FF2B5EF4-FFF2-40B4-BE49-F238E27FC236}">
                  <a16:creationId xmlns:a16="http://schemas.microsoft.com/office/drawing/2014/main" id="{FAF8A25E-4958-FDA2-C961-DB9CB7EB05A1}"/>
                </a:ext>
              </a:extLst>
            </p:cNvPr>
            <p:cNvSpPr txBox="1"/>
            <p:nvPr/>
          </p:nvSpPr>
          <p:spPr>
            <a:xfrm>
              <a:off x="797389" y="5165379"/>
              <a:ext cx="936105" cy="57699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cs-CZ" sz="1200" dirty="0" err="1">
                  <a:solidFill>
                    <a:srgbClr val="30669A"/>
                  </a:solidFill>
                  <a:latin typeface="Arial"/>
                  <a:cs typeface="Arial" charset="0"/>
                </a:rPr>
                <a:t>AlN</a:t>
              </a:r>
              <a:endParaRPr lang="cs-CZ" sz="1200" dirty="0">
                <a:solidFill>
                  <a:srgbClr val="30669A"/>
                </a:solidFill>
                <a:latin typeface="Arial"/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537745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Content Placeholder 2"/>
          <p:cNvSpPr txBox="1">
            <a:spLocks/>
          </p:cNvSpPr>
          <p:nvPr/>
        </p:nvSpPr>
        <p:spPr>
          <a:xfrm>
            <a:off x="432001" y="575999"/>
            <a:ext cx="4806749" cy="509545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spcBef>
                <a:spcPts val="0"/>
              </a:spcBef>
              <a:spcAft>
                <a:spcPts val="1200"/>
              </a:spcAft>
            </a:pPr>
            <a:r>
              <a:rPr lang="en-US" sz="2000" b="1" kern="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CONTENT</a:t>
            </a:r>
          </a:p>
          <a:p>
            <a:pPr marL="457200" indent="-457200" algn="l">
              <a:lnSpc>
                <a:spcPct val="150000"/>
              </a:lnSpc>
              <a:buFont typeface="+mj-lt"/>
              <a:buAutoNum type="arabicPeriod"/>
            </a:pPr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Introduction to the ITER project</a:t>
            </a:r>
          </a:p>
          <a:p>
            <a:pPr marL="457200" indent="-457200" algn="l">
              <a:lnSpc>
                <a:spcPct val="150000"/>
              </a:lnSpc>
              <a:buFont typeface="+mj-lt"/>
              <a:buAutoNum type="arabicPeriod"/>
            </a:pPr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Diagnostics: the “eyes” and “ears” of ITER</a:t>
            </a:r>
          </a:p>
          <a:p>
            <a:pPr marL="457200" indent="-457200" algn="l">
              <a:lnSpc>
                <a:spcPct val="150000"/>
              </a:lnSpc>
              <a:buFont typeface="+mj-lt"/>
              <a:buAutoNum type="arabicPeriod"/>
            </a:pPr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Magnetics diagnostic for plasma measurements</a:t>
            </a:r>
          </a:p>
          <a:p>
            <a:pPr marL="457200" indent="-457200" algn="l">
              <a:lnSpc>
                <a:spcPct val="150000"/>
              </a:lnSpc>
              <a:buFont typeface="+mj-lt"/>
              <a:buAutoNum type="arabicPeriod"/>
            </a:pPr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Magnetics diagnostic zoo</a:t>
            </a:r>
          </a:p>
          <a:p>
            <a:pPr marL="457200" indent="-457200" algn="l">
              <a:lnSpc>
                <a:spcPct val="150000"/>
              </a:lnSpc>
              <a:buFont typeface="+mj-lt"/>
              <a:buAutoNum type="arabicPeriod"/>
            </a:pPr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Electronics and software</a:t>
            </a:r>
          </a:p>
          <a:p>
            <a:pPr marL="457200" indent="-457200" algn="l">
              <a:lnSpc>
                <a:spcPct val="150000"/>
              </a:lnSpc>
              <a:buFont typeface="+mj-lt"/>
              <a:buAutoNum type="arabicPeriod"/>
            </a:pPr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Conclusions</a:t>
            </a:r>
          </a:p>
          <a:p>
            <a:pPr marL="457200" indent="-457200" algn="l">
              <a:lnSpc>
                <a:spcPct val="150000"/>
              </a:lnSpc>
              <a:buFont typeface="+mj-lt"/>
              <a:buAutoNum type="arabicPeriod"/>
            </a:pPr>
            <a:endParaRPr lang="en-US" sz="20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endParaRPr lang="en-US" sz="20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Placeholder 3"/>
          <p:cNvPicPr>
            <a:picLocks noGrp="1" noChangeAspect="1"/>
          </p:cNvPicPr>
          <p:nvPr>
            <p:ph type="pic" sz="quarter" idx="10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2" t="5218" r="3208" b="7884"/>
          <a:stretch/>
        </p:blipFill>
        <p:spPr>
          <a:xfrm>
            <a:off x="5333259" y="1225911"/>
            <a:ext cx="3224954" cy="1934972"/>
          </a:xfrm>
        </p:spPr>
      </p:pic>
      <p:pic>
        <p:nvPicPr>
          <p:cNvPr id="2052" name="Picture 4" descr="https://www.iter.org/doc/all/content/com/photo%20galleries%202/construction/tokamakassembly/sm6_out_5-jul-2023_9.jpg"/>
          <p:cNvPicPr>
            <a:picLocks noGrp="1" noChangeAspect="1" noChangeArrowheads="1"/>
          </p:cNvPicPr>
          <p:nvPr>
            <p:ph type="pic" sz="quarter" idx="1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39" b="2839"/>
          <a:stretch>
            <a:fillRect/>
          </a:stretch>
        </p:blipFill>
        <p:spPr bwMode="auto">
          <a:xfrm>
            <a:off x="8791866" y="3400963"/>
            <a:ext cx="3224954" cy="20304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https://www.iter.org/img/resize-2000-70/all/content/com/photo%20galleries%202/construction/tokamakassembly/sm6_out_5-jul-2023_00.jpg"/>
          <p:cNvPicPr>
            <a:picLocks noGrp="1" noChangeAspect="1" noChangeArrowheads="1"/>
          </p:cNvPicPr>
          <p:nvPr>
            <p:ph type="pic" sz="quarter" idx="14"/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36" t="4755" r="1062" b="4685"/>
          <a:stretch/>
        </p:blipFill>
        <p:spPr bwMode="auto">
          <a:xfrm>
            <a:off x="5313097" y="3400963"/>
            <a:ext cx="3245116" cy="20304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 descr="https://www.iter.org/doc/all/content/com/photo%20galleries%202/media/4%20-%20aerial/iter-aerial-view-02-hd_ed_small.jpg"/>
          <p:cNvPicPr>
            <a:picLocks noGrp="1" noChangeAspect="1" noChangeArrowheads="1"/>
          </p:cNvPicPr>
          <p:nvPr>
            <p:ph type="pic" sz="quarter" idx="12"/>
          </p:nvPr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27" t="1349" r="2327" b="1349"/>
          <a:stretch/>
        </p:blipFill>
        <p:spPr bwMode="auto">
          <a:xfrm>
            <a:off x="8781785" y="1225911"/>
            <a:ext cx="3245116" cy="19470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10309764" y="6611779"/>
            <a:ext cx="171713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000" dirty="0"/>
              <a:t>© 2023, ITER Organization</a:t>
            </a:r>
          </a:p>
        </p:txBody>
      </p:sp>
    </p:spTree>
    <p:extLst>
      <p:ext uri="{BB962C8B-B14F-4D97-AF65-F5344CB8AC3E}">
        <p14:creationId xmlns:p14="http://schemas.microsoft.com/office/powerpoint/2010/main" val="329190589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ROGOWSKI_04">
            <a:extLst>
              <a:ext uri="{FF2B5EF4-FFF2-40B4-BE49-F238E27FC236}">
                <a16:creationId xmlns:a16="http://schemas.microsoft.com/office/drawing/2014/main" id="{2927F03F-C4AC-B9E1-308A-A1649091473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14654" y="13842"/>
            <a:ext cx="4302438" cy="2975056"/>
          </a:xfrm>
          <a:prstGeom prst="rect">
            <a:avLst/>
          </a:prstGeom>
          <a:noFill/>
          <a:ln>
            <a:noFill/>
          </a:ln>
        </p:spPr>
      </p:pic>
      <p:sp>
        <p:nvSpPr>
          <p:cNvPr id="26" name="Rectangle 32">
            <a:extLst>
              <a:ext uri="{FF2B5EF4-FFF2-40B4-BE49-F238E27FC236}">
                <a16:creationId xmlns:a16="http://schemas.microsoft.com/office/drawing/2014/main" id="{E97E95CA-7283-5B46-9EFB-EE7D6DEDBBB2}"/>
              </a:ext>
            </a:extLst>
          </p:cNvPr>
          <p:cNvSpPr/>
          <p:nvPr/>
        </p:nvSpPr>
        <p:spPr>
          <a:xfrm rot="5400000">
            <a:off x="-1844465" y="1832864"/>
            <a:ext cx="6853683" cy="3215640"/>
          </a:xfrm>
          <a:custGeom>
            <a:avLst/>
            <a:gdLst>
              <a:gd name="connsiteX0" fmla="*/ 0 w 12192001"/>
              <a:gd name="connsiteY0" fmla="*/ 0 h 2272897"/>
              <a:gd name="connsiteX1" fmla="*/ 12192001 w 12192001"/>
              <a:gd name="connsiteY1" fmla="*/ 0 h 2272897"/>
              <a:gd name="connsiteX2" fmla="*/ 12192001 w 12192001"/>
              <a:gd name="connsiteY2" fmla="*/ 2272897 h 2272897"/>
              <a:gd name="connsiteX3" fmla="*/ 0 w 12192001"/>
              <a:gd name="connsiteY3" fmla="*/ 2272897 h 2272897"/>
              <a:gd name="connsiteX4" fmla="*/ 0 w 12192001"/>
              <a:gd name="connsiteY4" fmla="*/ 0 h 2272897"/>
              <a:gd name="connsiteX0" fmla="*/ 0 w 12192001"/>
              <a:gd name="connsiteY0" fmla="*/ 0 h 2272897"/>
              <a:gd name="connsiteX1" fmla="*/ 12192001 w 12192001"/>
              <a:gd name="connsiteY1" fmla="*/ 553155 h 2272897"/>
              <a:gd name="connsiteX2" fmla="*/ 12192001 w 12192001"/>
              <a:gd name="connsiteY2" fmla="*/ 2272897 h 2272897"/>
              <a:gd name="connsiteX3" fmla="*/ 0 w 12192001"/>
              <a:gd name="connsiteY3" fmla="*/ 2272897 h 2272897"/>
              <a:gd name="connsiteX4" fmla="*/ 0 w 12192001"/>
              <a:gd name="connsiteY4" fmla="*/ 0 h 2272897"/>
              <a:gd name="connsiteX0" fmla="*/ 0 w 12192001"/>
              <a:gd name="connsiteY0" fmla="*/ 0 h 2272897"/>
              <a:gd name="connsiteX1" fmla="*/ 12192001 w 12192001"/>
              <a:gd name="connsiteY1" fmla="*/ 553155 h 2272897"/>
              <a:gd name="connsiteX2" fmla="*/ 12192001 w 12192001"/>
              <a:gd name="connsiteY2" fmla="*/ 2272897 h 2272897"/>
              <a:gd name="connsiteX3" fmla="*/ 0 w 12192001"/>
              <a:gd name="connsiteY3" fmla="*/ 2272897 h 2272897"/>
              <a:gd name="connsiteX4" fmla="*/ 0 w 12192001"/>
              <a:gd name="connsiteY4" fmla="*/ 0 h 2272897"/>
              <a:gd name="connsiteX0" fmla="*/ 0 w 12192001"/>
              <a:gd name="connsiteY0" fmla="*/ 1720 h 2274617"/>
              <a:gd name="connsiteX1" fmla="*/ 12192001 w 12192001"/>
              <a:gd name="connsiteY1" fmla="*/ 554875 h 2274617"/>
              <a:gd name="connsiteX2" fmla="*/ 12192001 w 12192001"/>
              <a:gd name="connsiteY2" fmla="*/ 2274617 h 2274617"/>
              <a:gd name="connsiteX3" fmla="*/ 0 w 12192001"/>
              <a:gd name="connsiteY3" fmla="*/ 2274617 h 2274617"/>
              <a:gd name="connsiteX4" fmla="*/ 0 w 12192001"/>
              <a:gd name="connsiteY4" fmla="*/ 1720 h 2274617"/>
              <a:gd name="connsiteX0" fmla="*/ 0 w 12213973"/>
              <a:gd name="connsiteY0" fmla="*/ 15781 h 2288678"/>
              <a:gd name="connsiteX1" fmla="*/ 12213973 w 12213973"/>
              <a:gd name="connsiteY1" fmla="*/ 455559 h 2288678"/>
              <a:gd name="connsiteX2" fmla="*/ 12192001 w 12213973"/>
              <a:gd name="connsiteY2" fmla="*/ 2288678 h 2288678"/>
              <a:gd name="connsiteX3" fmla="*/ 0 w 12213973"/>
              <a:gd name="connsiteY3" fmla="*/ 2288678 h 2288678"/>
              <a:gd name="connsiteX4" fmla="*/ 0 w 12213973"/>
              <a:gd name="connsiteY4" fmla="*/ 15781 h 2288678"/>
              <a:gd name="connsiteX0" fmla="*/ 0 w 12213973"/>
              <a:gd name="connsiteY0" fmla="*/ 754 h 2273651"/>
              <a:gd name="connsiteX1" fmla="*/ 12213973 w 12213973"/>
              <a:gd name="connsiteY1" fmla="*/ 440532 h 2273651"/>
              <a:gd name="connsiteX2" fmla="*/ 12192001 w 12213973"/>
              <a:gd name="connsiteY2" fmla="*/ 2273651 h 2273651"/>
              <a:gd name="connsiteX3" fmla="*/ 0 w 12213973"/>
              <a:gd name="connsiteY3" fmla="*/ 2273651 h 2273651"/>
              <a:gd name="connsiteX4" fmla="*/ 0 w 12213973"/>
              <a:gd name="connsiteY4" fmla="*/ 754 h 2273651"/>
              <a:gd name="connsiteX0" fmla="*/ 0 w 12213973"/>
              <a:gd name="connsiteY0" fmla="*/ 286 h 2273183"/>
              <a:gd name="connsiteX1" fmla="*/ 12213973 w 12213973"/>
              <a:gd name="connsiteY1" fmla="*/ 440064 h 2273183"/>
              <a:gd name="connsiteX2" fmla="*/ 12192001 w 12213973"/>
              <a:gd name="connsiteY2" fmla="*/ 2273183 h 2273183"/>
              <a:gd name="connsiteX3" fmla="*/ 0 w 12213973"/>
              <a:gd name="connsiteY3" fmla="*/ 2273183 h 2273183"/>
              <a:gd name="connsiteX4" fmla="*/ 0 w 12213973"/>
              <a:gd name="connsiteY4" fmla="*/ 286 h 2273183"/>
              <a:gd name="connsiteX0" fmla="*/ 0 w 12235941"/>
              <a:gd name="connsiteY0" fmla="*/ 780 h 2273677"/>
              <a:gd name="connsiteX1" fmla="*/ 12235941 w 12235941"/>
              <a:gd name="connsiteY1" fmla="*/ 341354 h 2273677"/>
              <a:gd name="connsiteX2" fmla="*/ 12192001 w 12235941"/>
              <a:gd name="connsiteY2" fmla="*/ 2273677 h 2273677"/>
              <a:gd name="connsiteX3" fmla="*/ 0 w 12235941"/>
              <a:gd name="connsiteY3" fmla="*/ 2273677 h 2273677"/>
              <a:gd name="connsiteX4" fmla="*/ 0 w 12235941"/>
              <a:gd name="connsiteY4" fmla="*/ 780 h 2273677"/>
              <a:gd name="connsiteX0" fmla="*/ 0 w 12257907"/>
              <a:gd name="connsiteY0" fmla="*/ 2331 h 2275228"/>
              <a:gd name="connsiteX1" fmla="*/ 12257907 w 12257907"/>
              <a:gd name="connsiteY1" fmla="*/ 293303 h 2275228"/>
              <a:gd name="connsiteX2" fmla="*/ 12192001 w 12257907"/>
              <a:gd name="connsiteY2" fmla="*/ 2275228 h 2275228"/>
              <a:gd name="connsiteX3" fmla="*/ 0 w 12257907"/>
              <a:gd name="connsiteY3" fmla="*/ 2275228 h 2275228"/>
              <a:gd name="connsiteX4" fmla="*/ 0 w 12257907"/>
              <a:gd name="connsiteY4" fmla="*/ 2331 h 2275228"/>
              <a:gd name="connsiteX0" fmla="*/ 0 w 12257907"/>
              <a:gd name="connsiteY0" fmla="*/ 712 h 2273609"/>
              <a:gd name="connsiteX1" fmla="*/ 12257907 w 12257907"/>
              <a:gd name="connsiteY1" fmla="*/ 291684 h 2273609"/>
              <a:gd name="connsiteX2" fmla="*/ 12192001 w 12257907"/>
              <a:gd name="connsiteY2" fmla="*/ 2273609 h 2273609"/>
              <a:gd name="connsiteX3" fmla="*/ 0 w 12257907"/>
              <a:gd name="connsiteY3" fmla="*/ 2273609 h 2273609"/>
              <a:gd name="connsiteX4" fmla="*/ 0 w 12257907"/>
              <a:gd name="connsiteY4" fmla="*/ 712 h 2273609"/>
              <a:gd name="connsiteX0" fmla="*/ 0 w 12279997"/>
              <a:gd name="connsiteY0" fmla="*/ 457 h 2273354"/>
              <a:gd name="connsiteX1" fmla="*/ 12279998 w 12279997"/>
              <a:gd name="connsiteY1" fmla="*/ 326859 h 2273354"/>
              <a:gd name="connsiteX2" fmla="*/ 12192001 w 12279997"/>
              <a:gd name="connsiteY2" fmla="*/ 2273354 h 2273354"/>
              <a:gd name="connsiteX3" fmla="*/ 0 w 12279997"/>
              <a:gd name="connsiteY3" fmla="*/ 2273354 h 2273354"/>
              <a:gd name="connsiteX4" fmla="*/ 0 w 12279997"/>
              <a:gd name="connsiteY4" fmla="*/ 457 h 22733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279997" h="2273354">
                <a:moveTo>
                  <a:pt x="0" y="457"/>
                </a:moveTo>
                <a:cubicBezTo>
                  <a:pt x="4188178" y="-7069"/>
                  <a:pt x="7698848" y="77523"/>
                  <a:pt x="12279998" y="326859"/>
                </a:cubicBezTo>
                <a:lnTo>
                  <a:pt x="12192001" y="2273354"/>
                </a:lnTo>
                <a:lnTo>
                  <a:pt x="0" y="2273354"/>
                </a:lnTo>
                <a:lnTo>
                  <a:pt x="0" y="457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400"/>
          </a:p>
        </p:txBody>
      </p:sp>
      <p:sp>
        <p:nvSpPr>
          <p:cNvPr id="43" name="ZoneTexte 11">
            <a:extLst>
              <a:ext uri="{FF2B5EF4-FFF2-40B4-BE49-F238E27FC236}">
                <a16:creationId xmlns:a16="http://schemas.microsoft.com/office/drawing/2014/main" id="{71FA8DDF-DFDE-4604-E4E5-71ED21F29D16}"/>
              </a:ext>
            </a:extLst>
          </p:cNvPr>
          <p:cNvSpPr txBox="1"/>
          <p:nvPr/>
        </p:nvSpPr>
        <p:spPr>
          <a:xfrm>
            <a:off x="10657251" y="6376325"/>
            <a:ext cx="45762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7C4C52B0-8C01-7849-9FBD-81D69A89DA73}" type="slidenum">
              <a:rPr lang="fr-FR" sz="1200" b="1">
                <a:solidFill>
                  <a:srgbClr val="003D58"/>
                </a:solidFill>
                <a:ea typeface="Open Sans" pitchFamily="2" charset="0"/>
                <a:cs typeface="Open Sans" pitchFamily="2" charset="0"/>
              </a:rPr>
              <a:t>20</a:t>
            </a:fld>
            <a:endParaRPr lang="fr-FR" sz="1000" b="1" dirty="0">
              <a:solidFill>
                <a:srgbClr val="003D58"/>
              </a:solidFill>
              <a:ea typeface="Open Sans" pitchFamily="2" charset="0"/>
              <a:cs typeface="Open Sans" pitchFamily="2" charset="0"/>
            </a:endParaRPr>
          </a:p>
        </p:txBody>
      </p:sp>
      <p:pic>
        <p:nvPicPr>
          <p:cNvPr id="44" name="Graphique 13">
            <a:extLst>
              <a:ext uri="{FF2B5EF4-FFF2-40B4-BE49-F238E27FC236}">
                <a16:creationId xmlns:a16="http://schemas.microsoft.com/office/drawing/2014/main" id="{E430A7D1-E2BC-F6AE-E1D4-92D9F1A8234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1142017" y="6261419"/>
            <a:ext cx="866227" cy="432000"/>
          </a:xfrm>
          <a:prstGeom prst="rect">
            <a:avLst/>
          </a:prstGeom>
        </p:spPr>
      </p:pic>
      <p:sp>
        <p:nvSpPr>
          <p:cNvPr id="38" name="Rectangle 37"/>
          <p:cNvSpPr/>
          <p:nvPr/>
        </p:nvSpPr>
        <p:spPr>
          <a:xfrm>
            <a:off x="10539188" y="6633905"/>
            <a:ext cx="171713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000" dirty="0"/>
              <a:t>© 2023, ITER Organization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C1DF639-3DBF-DE8F-0307-064767640910}"/>
              </a:ext>
            </a:extLst>
          </p:cNvPr>
          <p:cNvSpPr txBox="1"/>
          <p:nvPr/>
        </p:nvSpPr>
        <p:spPr>
          <a:xfrm>
            <a:off x="-25444" y="-115776"/>
            <a:ext cx="12033688" cy="958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US" sz="2000" b="1" dirty="0">
                <a:solidFill>
                  <a:schemeClr val="accent1"/>
                </a:solidFill>
                <a:latin typeface="Arial" panose="020B0604020202020204" pitchFamily="34" charset="0"/>
                <a:ea typeface="Open Sans" pitchFamily="2" charset="0"/>
                <a:cs typeface="Arial" panose="020B0604020202020204" pitchFamily="34" charset="0"/>
              </a:rPr>
              <a:t>Rogowski coils in blanket and divertor structures</a:t>
            </a:r>
          </a:p>
          <a:p>
            <a:pPr algn="l">
              <a:lnSpc>
                <a:spcPct val="150000"/>
              </a:lnSpc>
            </a:pPr>
            <a:endParaRPr lang="en-US" sz="2000" b="1" dirty="0">
              <a:solidFill>
                <a:schemeClr val="accent1"/>
              </a:solidFill>
              <a:latin typeface="Arial" panose="020B0604020202020204" pitchFamily="34" charset="0"/>
              <a:ea typeface="Open Sans" pitchFamily="2" charset="0"/>
              <a:cs typeface="Arial" panose="020B0604020202020204" pitchFamily="34" charset="0"/>
            </a:endParaRPr>
          </a:p>
        </p:txBody>
      </p:sp>
      <p:pic>
        <p:nvPicPr>
          <p:cNvPr id="2051" name="Picture 3">
            <a:extLst>
              <a:ext uri="{FF2B5EF4-FFF2-40B4-BE49-F238E27FC236}">
                <a16:creationId xmlns:a16="http://schemas.microsoft.com/office/drawing/2014/main" id="{3D8FC52E-54DF-DBD7-6FED-8DF8DB15B0A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41623" y="11658599"/>
            <a:ext cx="3663951" cy="2747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38C5B4DB-BDDC-EF38-ABFA-399167550ED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340753" y="77150"/>
            <a:ext cx="2603869" cy="2975056"/>
          </a:xfrm>
          <a:prstGeom prst="rect">
            <a:avLst/>
          </a:prstGeom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3FB74B06-AC0E-E37E-3417-5F3BD9A4ECD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3979" y="4654104"/>
            <a:ext cx="3100912" cy="21634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524B99A4-357A-8605-02DE-EBA4025FBCBA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614654" y="3301530"/>
            <a:ext cx="6194172" cy="3145668"/>
          </a:xfrm>
          <a:prstGeom prst="rect">
            <a:avLst/>
          </a:prstGeom>
        </p:spPr>
      </p:pic>
      <p:sp>
        <p:nvSpPr>
          <p:cNvPr id="8" name="TextovéPole 12">
            <a:extLst>
              <a:ext uri="{FF2B5EF4-FFF2-40B4-BE49-F238E27FC236}">
                <a16:creationId xmlns:a16="http://schemas.microsoft.com/office/drawing/2014/main" id="{7C0F8002-60D6-84B5-D200-CDB5457B4825}"/>
              </a:ext>
            </a:extLst>
          </p:cNvPr>
          <p:cNvSpPr txBox="1"/>
          <p:nvPr/>
        </p:nvSpPr>
        <p:spPr>
          <a:xfrm>
            <a:off x="183756" y="679303"/>
            <a:ext cx="4635894" cy="41088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581025" fontAlgn="base">
              <a:spcBef>
                <a:spcPct val="50000"/>
              </a:spcBef>
              <a:spcAft>
                <a:spcPct val="0"/>
              </a:spcAft>
              <a:buSzPct val="50000"/>
              <a:buFont typeface="Arial" panose="020B0604020202020204" pitchFamily="34" charset="0"/>
              <a:buNone/>
            </a:pPr>
            <a:r>
              <a:rPr lang="en-US" sz="18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Some features of Rogowski coils:</a:t>
            </a:r>
          </a:p>
          <a:p>
            <a:pPr marL="285750" indent="-285750" defTabSz="581025" fontAlgn="base">
              <a:spcBef>
                <a:spcPct val="500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</a:pPr>
            <a:r>
              <a:rPr lang="en-GB" sz="18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 be used to measure the halo currents, i.e</a:t>
            </a:r>
            <a:r>
              <a:rPr lang="en-GB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GB" sz="18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currents flowing outside the plasma through plasma facing components</a:t>
            </a:r>
            <a:endParaRPr lang="en-US" sz="18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defTabSz="581025" fontAlgn="base">
              <a:spcBef>
                <a:spcPct val="500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</a:pPr>
            <a:r>
              <a:rPr lang="en-GB" sz="18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Around 30% of all the blanket panels are sampled (~250)</a:t>
            </a:r>
            <a:endParaRPr lang="en-US" sz="18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defTabSz="581025" fontAlgn="base">
              <a:spcBef>
                <a:spcPct val="500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40 to 300 m of 0.5 mm diameter MI cable.</a:t>
            </a:r>
          </a:p>
          <a:p>
            <a:pPr marL="285750" indent="-285750" defTabSz="581025" fontAlgn="base">
              <a:spcBef>
                <a:spcPct val="500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Coils are </a:t>
            </a:r>
            <a:r>
              <a:rPr lang="en-US" sz="1800" dirty="0" err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CuPh</a:t>
            </a:r>
            <a:r>
              <a:rPr lang="en-US" sz="18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brazed (reduced temp brazing).  </a:t>
            </a:r>
          </a:p>
          <a:p>
            <a:pPr marL="285750" indent="-285750" defTabSz="581025" fontAlgn="base">
              <a:spcBef>
                <a:spcPct val="500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Each coils termination it is a vacuum seal -&gt; need x-ray</a:t>
            </a:r>
            <a:endParaRPr lang="en-GB" sz="18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5841635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32">
            <a:extLst>
              <a:ext uri="{FF2B5EF4-FFF2-40B4-BE49-F238E27FC236}">
                <a16:creationId xmlns:a16="http://schemas.microsoft.com/office/drawing/2014/main" id="{E97E95CA-7283-5B46-9EFB-EE7D6DEDBBB2}"/>
              </a:ext>
            </a:extLst>
          </p:cNvPr>
          <p:cNvSpPr/>
          <p:nvPr/>
        </p:nvSpPr>
        <p:spPr>
          <a:xfrm rot="5400000">
            <a:off x="-1844465" y="1832864"/>
            <a:ext cx="6853683" cy="3215640"/>
          </a:xfrm>
          <a:custGeom>
            <a:avLst/>
            <a:gdLst>
              <a:gd name="connsiteX0" fmla="*/ 0 w 12192001"/>
              <a:gd name="connsiteY0" fmla="*/ 0 h 2272897"/>
              <a:gd name="connsiteX1" fmla="*/ 12192001 w 12192001"/>
              <a:gd name="connsiteY1" fmla="*/ 0 h 2272897"/>
              <a:gd name="connsiteX2" fmla="*/ 12192001 w 12192001"/>
              <a:gd name="connsiteY2" fmla="*/ 2272897 h 2272897"/>
              <a:gd name="connsiteX3" fmla="*/ 0 w 12192001"/>
              <a:gd name="connsiteY3" fmla="*/ 2272897 h 2272897"/>
              <a:gd name="connsiteX4" fmla="*/ 0 w 12192001"/>
              <a:gd name="connsiteY4" fmla="*/ 0 h 2272897"/>
              <a:gd name="connsiteX0" fmla="*/ 0 w 12192001"/>
              <a:gd name="connsiteY0" fmla="*/ 0 h 2272897"/>
              <a:gd name="connsiteX1" fmla="*/ 12192001 w 12192001"/>
              <a:gd name="connsiteY1" fmla="*/ 553155 h 2272897"/>
              <a:gd name="connsiteX2" fmla="*/ 12192001 w 12192001"/>
              <a:gd name="connsiteY2" fmla="*/ 2272897 h 2272897"/>
              <a:gd name="connsiteX3" fmla="*/ 0 w 12192001"/>
              <a:gd name="connsiteY3" fmla="*/ 2272897 h 2272897"/>
              <a:gd name="connsiteX4" fmla="*/ 0 w 12192001"/>
              <a:gd name="connsiteY4" fmla="*/ 0 h 2272897"/>
              <a:gd name="connsiteX0" fmla="*/ 0 w 12192001"/>
              <a:gd name="connsiteY0" fmla="*/ 0 h 2272897"/>
              <a:gd name="connsiteX1" fmla="*/ 12192001 w 12192001"/>
              <a:gd name="connsiteY1" fmla="*/ 553155 h 2272897"/>
              <a:gd name="connsiteX2" fmla="*/ 12192001 w 12192001"/>
              <a:gd name="connsiteY2" fmla="*/ 2272897 h 2272897"/>
              <a:gd name="connsiteX3" fmla="*/ 0 w 12192001"/>
              <a:gd name="connsiteY3" fmla="*/ 2272897 h 2272897"/>
              <a:gd name="connsiteX4" fmla="*/ 0 w 12192001"/>
              <a:gd name="connsiteY4" fmla="*/ 0 h 2272897"/>
              <a:gd name="connsiteX0" fmla="*/ 0 w 12192001"/>
              <a:gd name="connsiteY0" fmla="*/ 1720 h 2274617"/>
              <a:gd name="connsiteX1" fmla="*/ 12192001 w 12192001"/>
              <a:gd name="connsiteY1" fmla="*/ 554875 h 2274617"/>
              <a:gd name="connsiteX2" fmla="*/ 12192001 w 12192001"/>
              <a:gd name="connsiteY2" fmla="*/ 2274617 h 2274617"/>
              <a:gd name="connsiteX3" fmla="*/ 0 w 12192001"/>
              <a:gd name="connsiteY3" fmla="*/ 2274617 h 2274617"/>
              <a:gd name="connsiteX4" fmla="*/ 0 w 12192001"/>
              <a:gd name="connsiteY4" fmla="*/ 1720 h 2274617"/>
              <a:gd name="connsiteX0" fmla="*/ 0 w 12213973"/>
              <a:gd name="connsiteY0" fmla="*/ 15781 h 2288678"/>
              <a:gd name="connsiteX1" fmla="*/ 12213973 w 12213973"/>
              <a:gd name="connsiteY1" fmla="*/ 455559 h 2288678"/>
              <a:gd name="connsiteX2" fmla="*/ 12192001 w 12213973"/>
              <a:gd name="connsiteY2" fmla="*/ 2288678 h 2288678"/>
              <a:gd name="connsiteX3" fmla="*/ 0 w 12213973"/>
              <a:gd name="connsiteY3" fmla="*/ 2288678 h 2288678"/>
              <a:gd name="connsiteX4" fmla="*/ 0 w 12213973"/>
              <a:gd name="connsiteY4" fmla="*/ 15781 h 2288678"/>
              <a:gd name="connsiteX0" fmla="*/ 0 w 12213973"/>
              <a:gd name="connsiteY0" fmla="*/ 754 h 2273651"/>
              <a:gd name="connsiteX1" fmla="*/ 12213973 w 12213973"/>
              <a:gd name="connsiteY1" fmla="*/ 440532 h 2273651"/>
              <a:gd name="connsiteX2" fmla="*/ 12192001 w 12213973"/>
              <a:gd name="connsiteY2" fmla="*/ 2273651 h 2273651"/>
              <a:gd name="connsiteX3" fmla="*/ 0 w 12213973"/>
              <a:gd name="connsiteY3" fmla="*/ 2273651 h 2273651"/>
              <a:gd name="connsiteX4" fmla="*/ 0 w 12213973"/>
              <a:gd name="connsiteY4" fmla="*/ 754 h 2273651"/>
              <a:gd name="connsiteX0" fmla="*/ 0 w 12213973"/>
              <a:gd name="connsiteY0" fmla="*/ 286 h 2273183"/>
              <a:gd name="connsiteX1" fmla="*/ 12213973 w 12213973"/>
              <a:gd name="connsiteY1" fmla="*/ 440064 h 2273183"/>
              <a:gd name="connsiteX2" fmla="*/ 12192001 w 12213973"/>
              <a:gd name="connsiteY2" fmla="*/ 2273183 h 2273183"/>
              <a:gd name="connsiteX3" fmla="*/ 0 w 12213973"/>
              <a:gd name="connsiteY3" fmla="*/ 2273183 h 2273183"/>
              <a:gd name="connsiteX4" fmla="*/ 0 w 12213973"/>
              <a:gd name="connsiteY4" fmla="*/ 286 h 2273183"/>
              <a:gd name="connsiteX0" fmla="*/ 0 w 12235941"/>
              <a:gd name="connsiteY0" fmla="*/ 780 h 2273677"/>
              <a:gd name="connsiteX1" fmla="*/ 12235941 w 12235941"/>
              <a:gd name="connsiteY1" fmla="*/ 341354 h 2273677"/>
              <a:gd name="connsiteX2" fmla="*/ 12192001 w 12235941"/>
              <a:gd name="connsiteY2" fmla="*/ 2273677 h 2273677"/>
              <a:gd name="connsiteX3" fmla="*/ 0 w 12235941"/>
              <a:gd name="connsiteY3" fmla="*/ 2273677 h 2273677"/>
              <a:gd name="connsiteX4" fmla="*/ 0 w 12235941"/>
              <a:gd name="connsiteY4" fmla="*/ 780 h 2273677"/>
              <a:gd name="connsiteX0" fmla="*/ 0 w 12257907"/>
              <a:gd name="connsiteY0" fmla="*/ 2331 h 2275228"/>
              <a:gd name="connsiteX1" fmla="*/ 12257907 w 12257907"/>
              <a:gd name="connsiteY1" fmla="*/ 293303 h 2275228"/>
              <a:gd name="connsiteX2" fmla="*/ 12192001 w 12257907"/>
              <a:gd name="connsiteY2" fmla="*/ 2275228 h 2275228"/>
              <a:gd name="connsiteX3" fmla="*/ 0 w 12257907"/>
              <a:gd name="connsiteY3" fmla="*/ 2275228 h 2275228"/>
              <a:gd name="connsiteX4" fmla="*/ 0 w 12257907"/>
              <a:gd name="connsiteY4" fmla="*/ 2331 h 2275228"/>
              <a:gd name="connsiteX0" fmla="*/ 0 w 12257907"/>
              <a:gd name="connsiteY0" fmla="*/ 712 h 2273609"/>
              <a:gd name="connsiteX1" fmla="*/ 12257907 w 12257907"/>
              <a:gd name="connsiteY1" fmla="*/ 291684 h 2273609"/>
              <a:gd name="connsiteX2" fmla="*/ 12192001 w 12257907"/>
              <a:gd name="connsiteY2" fmla="*/ 2273609 h 2273609"/>
              <a:gd name="connsiteX3" fmla="*/ 0 w 12257907"/>
              <a:gd name="connsiteY3" fmla="*/ 2273609 h 2273609"/>
              <a:gd name="connsiteX4" fmla="*/ 0 w 12257907"/>
              <a:gd name="connsiteY4" fmla="*/ 712 h 2273609"/>
              <a:gd name="connsiteX0" fmla="*/ 0 w 12279997"/>
              <a:gd name="connsiteY0" fmla="*/ 457 h 2273354"/>
              <a:gd name="connsiteX1" fmla="*/ 12279998 w 12279997"/>
              <a:gd name="connsiteY1" fmla="*/ 326859 h 2273354"/>
              <a:gd name="connsiteX2" fmla="*/ 12192001 w 12279997"/>
              <a:gd name="connsiteY2" fmla="*/ 2273354 h 2273354"/>
              <a:gd name="connsiteX3" fmla="*/ 0 w 12279997"/>
              <a:gd name="connsiteY3" fmla="*/ 2273354 h 2273354"/>
              <a:gd name="connsiteX4" fmla="*/ 0 w 12279997"/>
              <a:gd name="connsiteY4" fmla="*/ 457 h 22733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279997" h="2273354">
                <a:moveTo>
                  <a:pt x="0" y="457"/>
                </a:moveTo>
                <a:cubicBezTo>
                  <a:pt x="4188178" y="-7069"/>
                  <a:pt x="7698848" y="77523"/>
                  <a:pt x="12279998" y="326859"/>
                </a:cubicBezTo>
                <a:lnTo>
                  <a:pt x="12192001" y="2273354"/>
                </a:lnTo>
                <a:lnTo>
                  <a:pt x="0" y="2273354"/>
                </a:lnTo>
                <a:lnTo>
                  <a:pt x="0" y="457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400"/>
          </a:p>
        </p:txBody>
      </p:sp>
      <p:sp>
        <p:nvSpPr>
          <p:cNvPr id="43" name="ZoneTexte 11">
            <a:extLst>
              <a:ext uri="{FF2B5EF4-FFF2-40B4-BE49-F238E27FC236}">
                <a16:creationId xmlns:a16="http://schemas.microsoft.com/office/drawing/2014/main" id="{71FA8DDF-DFDE-4604-E4E5-71ED21F29D16}"/>
              </a:ext>
            </a:extLst>
          </p:cNvPr>
          <p:cNvSpPr txBox="1"/>
          <p:nvPr/>
        </p:nvSpPr>
        <p:spPr>
          <a:xfrm>
            <a:off x="10657251" y="6376325"/>
            <a:ext cx="45762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7C4C52B0-8C01-7849-9FBD-81D69A89DA73}" type="slidenum">
              <a:rPr lang="fr-FR" sz="1200" b="1">
                <a:solidFill>
                  <a:srgbClr val="003D58"/>
                </a:solidFill>
                <a:ea typeface="Open Sans" pitchFamily="2" charset="0"/>
                <a:cs typeface="Open Sans" pitchFamily="2" charset="0"/>
              </a:rPr>
              <a:t>21</a:t>
            </a:fld>
            <a:endParaRPr lang="fr-FR" sz="1000" b="1" dirty="0">
              <a:solidFill>
                <a:srgbClr val="003D58"/>
              </a:solidFill>
              <a:ea typeface="Open Sans" pitchFamily="2" charset="0"/>
              <a:cs typeface="Open Sans" pitchFamily="2" charset="0"/>
            </a:endParaRPr>
          </a:p>
        </p:txBody>
      </p:sp>
      <p:pic>
        <p:nvPicPr>
          <p:cNvPr id="44" name="Graphique 13">
            <a:extLst>
              <a:ext uri="{FF2B5EF4-FFF2-40B4-BE49-F238E27FC236}">
                <a16:creationId xmlns:a16="http://schemas.microsoft.com/office/drawing/2014/main" id="{E430A7D1-E2BC-F6AE-E1D4-92D9F1A8234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142017" y="6261419"/>
            <a:ext cx="866227" cy="432000"/>
          </a:xfrm>
          <a:prstGeom prst="rect">
            <a:avLst/>
          </a:prstGeom>
        </p:spPr>
      </p:pic>
      <p:sp>
        <p:nvSpPr>
          <p:cNvPr id="38" name="Rectangle 37"/>
          <p:cNvSpPr/>
          <p:nvPr/>
        </p:nvSpPr>
        <p:spPr>
          <a:xfrm>
            <a:off x="10539188" y="6633905"/>
            <a:ext cx="171713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000" dirty="0"/>
              <a:t>© 2023, ITER Organization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C1DF639-3DBF-DE8F-0307-064767640910}"/>
              </a:ext>
            </a:extLst>
          </p:cNvPr>
          <p:cNvSpPr txBox="1"/>
          <p:nvPr/>
        </p:nvSpPr>
        <p:spPr>
          <a:xfrm>
            <a:off x="-25444" y="-115776"/>
            <a:ext cx="12033688" cy="4969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US" sz="2000" b="1" dirty="0">
                <a:solidFill>
                  <a:schemeClr val="accent1"/>
                </a:solidFill>
                <a:latin typeface="Arial" panose="020B0604020202020204" pitchFamily="34" charset="0"/>
                <a:ea typeface="Open Sans" pitchFamily="2" charset="0"/>
                <a:cs typeface="Arial" panose="020B0604020202020204" pitchFamily="34" charset="0"/>
              </a:rPr>
              <a:t>Magnetics electronics and software</a:t>
            </a:r>
          </a:p>
        </p:txBody>
      </p:sp>
      <p:pic>
        <p:nvPicPr>
          <p:cNvPr id="2051" name="Picture 3">
            <a:extLst>
              <a:ext uri="{FF2B5EF4-FFF2-40B4-BE49-F238E27FC236}">
                <a16:creationId xmlns:a16="http://schemas.microsoft.com/office/drawing/2014/main" id="{3D8FC52E-54DF-DBD7-6FED-8DF8DB15B0A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41623" y="11658599"/>
            <a:ext cx="3663951" cy="2747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190" name="Group 2189">
            <a:extLst>
              <a:ext uri="{FF2B5EF4-FFF2-40B4-BE49-F238E27FC236}">
                <a16:creationId xmlns:a16="http://schemas.microsoft.com/office/drawing/2014/main" id="{4CB9B5A0-26E7-6BED-27EA-B47693877729}"/>
              </a:ext>
            </a:extLst>
          </p:cNvPr>
          <p:cNvGrpSpPr/>
          <p:nvPr/>
        </p:nvGrpSpPr>
        <p:grpSpPr>
          <a:xfrm>
            <a:off x="378092" y="927810"/>
            <a:ext cx="11049327" cy="4787018"/>
            <a:chOff x="107504" y="1110412"/>
            <a:chExt cx="9108503" cy="3333546"/>
          </a:xfrm>
        </p:grpSpPr>
        <p:sp>
          <p:nvSpPr>
            <p:cNvPr id="2191" name="Rectangle 2190">
              <a:extLst>
                <a:ext uri="{FF2B5EF4-FFF2-40B4-BE49-F238E27FC236}">
                  <a16:creationId xmlns:a16="http://schemas.microsoft.com/office/drawing/2014/main" id="{DB16D3AB-9A67-438C-2BC6-156DE8D3975C}"/>
                </a:ext>
              </a:extLst>
            </p:cNvPr>
            <p:cNvSpPr/>
            <p:nvPr/>
          </p:nvSpPr>
          <p:spPr bwMode="auto">
            <a:xfrm>
              <a:off x="107504" y="2021527"/>
              <a:ext cx="1224136" cy="360040"/>
            </a:xfrm>
            <a:prstGeom prst="rect">
              <a:avLst/>
            </a:prstGeom>
            <a:solidFill>
              <a:srgbClr val="BBE0E3"/>
            </a:solidFill>
            <a:ln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entury Gothic" pitchFamily="34" charset="0"/>
                </a:rPr>
                <a:t>SENSORS</a:t>
              </a:r>
              <a:endParaRPr kumimoji="0" lang="en-GB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itchFamily="34" charset="0"/>
              </a:endParaRPr>
            </a:p>
          </p:txBody>
        </p:sp>
        <p:sp>
          <p:nvSpPr>
            <p:cNvPr id="2192" name="Rectangle 2191">
              <a:extLst>
                <a:ext uri="{FF2B5EF4-FFF2-40B4-BE49-F238E27FC236}">
                  <a16:creationId xmlns:a16="http://schemas.microsoft.com/office/drawing/2014/main" id="{5E11BF9F-5F4D-84E7-58EF-4BE3F0CCF23B}"/>
                </a:ext>
              </a:extLst>
            </p:cNvPr>
            <p:cNvSpPr/>
            <p:nvPr/>
          </p:nvSpPr>
          <p:spPr bwMode="auto">
            <a:xfrm>
              <a:off x="3521807" y="1110412"/>
              <a:ext cx="1842281" cy="3117522"/>
            </a:xfrm>
            <a:prstGeom prst="rect">
              <a:avLst/>
            </a:prstGeom>
            <a:solidFill>
              <a:srgbClr val="BBE0E3"/>
            </a:solidFill>
            <a:ln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entury Gothic" pitchFamily="34" charset="0"/>
                </a:rPr>
                <a:t>CUBICLES</a:t>
              </a:r>
              <a:endParaRPr kumimoji="0" lang="en-GB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itchFamily="34" charset="0"/>
              </a:endParaRPr>
            </a:p>
          </p:txBody>
        </p:sp>
        <p:sp>
          <p:nvSpPr>
            <p:cNvPr id="2193" name="Rectangle 2192">
              <a:extLst>
                <a:ext uri="{FF2B5EF4-FFF2-40B4-BE49-F238E27FC236}">
                  <a16:creationId xmlns:a16="http://schemas.microsoft.com/office/drawing/2014/main" id="{A57C3666-0600-EC8A-08DD-57905D60A064}"/>
                </a:ext>
              </a:extLst>
            </p:cNvPr>
            <p:cNvSpPr/>
            <p:nvPr/>
          </p:nvSpPr>
          <p:spPr bwMode="auto">
            <a:xfrm>
              <a:off x="3756064" y="1419622"/>
              <a:ext cx="1152128" cy="288032"/>
            </a:xfrm>
            <a:prstGeom prst="rect">
              <a:avLst/>
            </a:prstGeom>
            <a:solidFill>
              <a:srgbClr val="BBE0E3"/>
            </a:solidFill>
            <a:ln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entury Gothic" pitchFamily="34" charset="0"/>
                </a:rPr>
                <a:t>Main FPGA 1</a:t>
              </a:r>
              <a:endParaRPr kumimoji="0" lang="en-GB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itchFamily="34" charset="0"/>
              </a:endParaRPr>
            </a:p>
          </p:txBody>
        </p:sp>
        <p:sp>
          <p:nvSpPr>
            <p:cNvPr id="2194" name="Rectangle 2193">
              <a:extLst>
                <a:ext uri="{FF2B5EF4-FFF2-40B4-BE49-F238E27FC236}">
                  <a16:creationId xmlns:a16="http://schemas.microsoft.com/office/drawing/2014/main" id="{D4F0BE8E-49D9-DEBF-3ABD-0A57AB37B6EC}"/>
                </a:ext>
              </a:extLst>
            </p:cNvPr>
            <p:cNvSpPr/>
            <p:nvPr/>
          </p:nvSpPr>
          <p:spPr bwMode="auto">
            <a:xfrm>
              <a:off x="3563888" y="1756249"/>
              <a:ext cx="815936" cy="288032"/>
            </a:xfrm>
            <a:prstGeom prst="rect">
              <a:avLst/>
            </a:prstGeom>
            <a:solidFill>
              <a:srgbClr val="BBE0E3"/>
            </a:solidFill>
            <a:ln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entury Gothic" pitchFamily="34" charset="0"/>
                </a:rPr>
                <a:t>Integrator 1</a:t>
              </a:r>
              <a:endParaRPr kumimoji="0" lang="en-GB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itchFamily="34" charset="0"/>
              </a:endParaRPr>
            </a:p>
          </p:txBody>
        </p:sp>
        <p:sp>
          <p:nvSpPr>
            <p:cNvPr id="2195" name="Rectangle 2194">
              <a:extLst>
                <a:ext uri="{FF2B5EF4-FFF2-40B4-BE49-F238E27FC236}">
                  <a16:creationId xmlns:a16="http://schemas.microsoft.com/office/drawing/2014/main" id="{D443A089-71B4-F79F-72ED-19A48996A775}"/>
                </a:ext>
              </a:extLst>
            </p:cNvPr>
            <p:cNvSpPr/>
            <p:nvPr/>
          </p:nvSpPr>
          <p:spPr bwMode="auto">
            <a:xfrm>
              <a:off x="3563888" y="2211710"/>
              <a:ext cx="815936" cy="288032"/>
            </a:xfrm>
            <a:prstGeom prst="rect">
              <a:avLst/>
            </a:prstGeom>
            <a:solidFill>
              <a:srgbClr val="BBE0E3"/>
            </a:solidFill>
            <a:ln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entury Gothic" pitchFamily="34" charset="0"/>
                </a:rPr>
                <a:t>Integrator 30</a:t>
              </a:r>
              <a:endParaRPr kumimoji="0" lang="en-GB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itchFamily="34" charset="0"/>
              </a:endParaRPr>
            </a:p>
          </p:txBody>
        </p:sp>
        <p:sp>
          <p:nvSpPr>
            <p:cNvPr id="2196" name="Rectangle 2195">
              <a:extLst>
                <a:ext uri="{FF2B5EF4-FFF2-40B4-BE49-F238E27FC236}">
                  <a16:creationId xmlns:a16="http://schemas.microsoft.com/office/drawing/2014/main" id="{40D1173F-3CA9-BD72-B124-886A925B50A1}"/>
                </a:ext>
              </a:extLst>
            </p:cNvPr>
            <p:cNvSpPr/>
            <p:nvPr/>
          </p:nvSpPr>
          <p:spPr bwMode="auto">
            <a:xfrm>
              <a:off x="5940152" y="2571750"/>
              <a:ext cx="1440160" cy="504056"/>
            </a:xfrm>
            <a:prstGeom prst="rect">
              <a:avLst/>
            </a:prstGeom>
            <a:solidFill>
              <a:srgbClr val="BBE0E3"/>
            </a:solidFill>
            <a:ln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entury Gothic" pitchFamily="34" charset="0"/>
                </a:rPr>
                <a:t>Fast controller</a:t>
              </a:r>
            </a:p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entury Gothic" pitchFamily="34" charset="0"/>
                </a:rPr>
                <a:t>(servers)</a:t>
              </a:r>
              <a:endParaRPr kumimoji="0" lang="en-GB" sz="12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itchFamily="34" charset="0"/>
              </a:endParaRPr>
            </a:p>
          </p:txBody>
        </p:sp>
        <p:sp>
          <p:nvSpPr>
            <p:cNvPr id="2197" name="Rectangle 2196">
              <a:extLst>
                <a:ext uri="{FF2B5EF4-FFF2-40B4-BE49-F238E27FC236}">
                  <a16:creationId xmlns:a16="http://schemas.microsoft.com/office/drawing/2014/main" id="{6365F4FD-7B90-C9DE-A654-2F6B8FA5A24C}"/>
                </a:ext>
              </a:extLst>
            </p:cNvPr>
            <p:cNvSpPr/>
            <p:nvPr/>
          </p:nvSpPr>
          <p:spPr bwMode="auto">
            <a:xfrm>
              <a:off x="3563888" y="2571750"/>
              <a:ext cx="1152128" cy="288032"/>
            </a:xfrm>
            <a:prstGeom prst="rect">
              <a:avLst/>
            </a:prstGeom>
            <a:solidFill>
              <a:srgbClr val="BBE0E3"/>
            </a:solidFill>
            <a:ln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entury Gothic" pitchFamily="34" charset="0"/>
                </a:rPr>
                <a:t>Main FPGA n</a:t>
              </a:r>
              <a:endParaRPr kumimoji="0" lang="en-GB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itchFamily="34" charset="0"/>
              </a:endParaRPr>
            </a:p>
          </p:txBody>
        </p:sp>
        <p:sp>
          <p:nvSpPr>
            <p:cNvPr id="2198" name="Rectangle 2197">
              <a:extLst>
                <a:ext uri="{FF2B5EF4-FFF2-40B4-BE49-F238E27FC236}">
                  <a16:creationId xmlns:a16="http://schemas.microsoft.com/office/drawing/2014/main" id="{68D70F0B-4679-92C1-5C83-6C358C434F2C}"/>
                </a:ext>
              </a:extLst>
            </p:cNvPr>
            <p:cNvSpPr/>
            <p:nvPr/>
          </p:nvSpPr>
          <p:spPr bwMode="auto">
            <a:xfrm>
              <a:off x="1856906" y="1900046"/>
              <a:ext cx="1198466" cy="597862"/>
            </a:xfrm>
            <a:prstGeom prst="rect">
              <a:avLst/>
            </a:prstGeom>
            <a:solidFill>
              <a:srgbClr val="BBE0E3"/>
            </a:solidFill>
            <a:ln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entury Gothic" pitchFamily="34" charset="0"/>
                </a:rPr>
                <a:t>Resistor cabinets</a:t>
              </a:r>
              <a:endParaRPr kumimoji="0" lang="en-GB" sz="11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itchFamily="34" charset="0"/>
              </a:endParaRPr>
            </a:p>
          </p:txBody>
        </p:sp>
        <p:cxnSp>
          <p:nvCxnSpPr>
            <p:cNvPr id="2199" name="Straight Connector 2198">
              <a:extLst>
                <a:ext uri="{FF2B5EF4-FFF2-40B4-BE49-F238E27FC236}">
                  <a16:creationId xmlns:a16="http://schemas.microsoft.com/office/drawing/2014/main" id="{5649C6D9-F840-782E-0C9B-A4AEA577E494}"/>
                </a:ext>
              </a:extLst>
            </p:cNvPr>
            <p:cNvCxnSpPr/>
            <p:nvPr/>
          </p:nvCxnSpPr>
          <p:spPr bwMode="auto">
            <a:xfrm>
              <a:off x="1691680" y="1347614"/>
              <a:ext cx="0" cy="3096344"/>
            </a:xfrm>
            <a:prstGeom prst="line">
              <a:avLst/>
            </a:prstGeom>
            <a:solidFill>
              <a:srgbClr val="BBE0E3"/>
            </a:solidFill>
            <a:ln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200" name="Straight Connector 2199">
              <a:extLst>
                <a:ext uri="{FF2B5EF4-FFF2-40B4-BE49-F238E27FC236}">
                  <a16:creationId xmlns:a16="http://schemas.microsoft.com/office/drawing/2014/main" id="{8C98AA14-C5F6-5C76-9060-76B403BA510B}"/>
                </a:ext>
              </a:extLst>
            </p:cNvPr>
            <p:cNvCxnSpPr/>
            <p:nvPr/>
          </p:nvCxnSpPr>
          <p:spPr bwMode="auto">
            <a:xfrm>
              <a:off x="3347864" y="1344774"/>
              <a:ext cx="0" cy="3096344"/>
            </a:xfrm>
            <a:prstGeom prst="line">
              <a:avLst/>
            </a:prstGeom>
            <a:solidFill>
              <a:srgbClr val="BBE0E3"/>
            </a:solidFill>
            <a:ln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201" name="Straight Connector 2200">
              <a:extLst>
                <a:ext uri="{FF2B5EF4-FFF2-40B4-BE49-F238E27FC236}">
                  <a16:creationId xmlns:a16="http://schemas.microsoft.com/office/drawing/2014/main" id="{D349C3CC-F365-8361-0F14-0C9DDD9DA60B}"/>
                </a:ext>
              </a:extLst>
            </p:cNvPr>
            <p:cNvCxnSpPr/>
            <p:nvPr/>
          </p:nvCxnSpPr>
          <p:spPr bwMode="auto">
            <a:xfrm>
              <a:off x="5652120" y="1344774"/>
              <a:ext cx="0" cy="3096344"/>
            </a:xfrm>
            <a:prstGeom prst="line">
              <a:avLst/>
            </a:prstGeom>
            <a:solidFill>
              <a:srgbClr val="BBE0E3"/>
            </a:solidFill>
            <a:ln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202" name="Straight Connector 2201">
              <a:extLst>
                <a:ext uri="{FF2B5EF4-FFF2-40B4-BE49-F238E27FC236}">
                  <a16:creationId xmlns:a16="http://schemas.microsoft.com/office/drawing/2014/main" id="{C33F8D5C-A97D-9041-1187-97E4961415C2}"/>
                </a:ext>
              </a:extLst>
            </p:cNvPr>
            <p:cNvCxnSpPr/>
            <p:nvPr/>
          </p:nvCxnSpPr>
          <p:spPr bwMode="auto">
            <a:xfrm>
              <a:off x="7740352" y="1240487"/>
              <a:ext cx="0" cy="3096344"/>
            </a:xfrm>
            <a:prstGeom prst="line">
              <a:avLst/>
            </a:prstGeom>
            <a:solidFill>
              <a:srgbClr val="BBE0E3"/>
            </a:solidFill>
            <a:ln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2203" name="Rectangle 2202">
              <a:extLst>
                <a:ext uri="{FF2B5EF4-FFF2-40B4-BE49-F238E27FC236}">
                  <a16:creationId xmlns:a16="http://schemas.microsoft.com/office/drawing/2014/main" id="{15F5CEF3-E728-6004-3091-7EDCBC4F6357}"/>
                </a:ext>
              </a:extLst>
            </p:cNvPr>
            <p:cNvSpPr/>
            <p:nvPr/>
          </p:nvSpPr>
          <p:spPr bwMode="auto">
            <a:xfrm>
              <a:off x="7956376" y="1497969"/>
              <a:ext cx="1259631" cy="504056"/>
            </a:xfrm>
            <a:prstGeom prst="rect">
              <a:avLst/>
            </a:prstGeom>
            <a:solidFill>
              <a:srgbClr val="BBE0E3"/>
            </a:solidFill>
            <a:ln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entury Gothic" pitchFamily="34" charset="0"/>
                </a:rPr>
                <a:t>Plasma control</a:t>
              </a:r>
              <a:endParaRPr kumimoji="0" lang="en-GB" sz="2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itchFamily="34" charset="0"/>
              </a:endParaRPr>
            </a:p>
          </p:txBody>
        </p:sp>
        <p:sp>
          <p:nvSpPr>
            <p:cNvPr id="2204" name="Rectangle 2203">
              <a:extLst>
                <a:ext uri="{FF2B5EF4-FFF2-40B4-BE49-F238E27FC236}">
                  <a16:creationId xmlns:a16="http://schemas.microsoft.com/office/drawing/2014/main" id="{2065BF95-D02B-71A6-3B48-B44A9C774D16}"/>
                </a:ext>
              </a:extLst>
            </p:cNvPr>
            <p:cNvSpPr/>
            <p:nvPr/>
          </p:nvSpPr>
          <p:spPr bwMode="auto">
            <a:xfrm>
              <a:off x="7961637" y="2569592"/>
              <a:ext cx="1254370" cy="504056"/>
            </a:xfrm>
            <a:prstGeom prst="rect">
              <a:avLst/>
            </a:prstGeom>
            <a:solidFill>
              <a:srgbClr val="BBE0E3"/>
            </a:solidFill>
            <a:ln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entury Gothic" pitchFamily="34" charset="0"/>
                </a:rPr>
                <a:t>Interlock</a:t>
              </a:r>
              <a:endParaRPr kumimoji="0" lang="en-GB" sz="2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itchFamily="34" charset="0"/>
              </a:endParaRPr>
            </a:p>
          </p:txBody>
        </p:sp>
        <p:sp>
          <p:nvSpPr>
            <p:cNvPr id="2205" name="Rectangle 2204">
              <a:extLst>
                <a:ext uri="{FF2B5EF4-FFF2-40B4-BE49-F238E27FC236}">
                  <a16:creationId xmlns:a16="http://schemas.microsoft.com/office/drawing/2014/main" id="{FA1E805E-1131-E919-F91B-DCCB6BEC3824}"/>
                </a:ext>
              </a:extLst>
            </p:cNvPr>
            <p:cNvSpPr/>
            <p:nvPr/>
          </p:nvSpPr>
          <p:spPr bwMode="auto">
            <a:xfrm>
              <a:off x="7881588" y="3651870"/>
              <a:ext cx="1259632" cy="504056"/>
            </a:xfrm>
            <a:prstGeom prst="rect">
              <a:avLst/>
            </a:prstGeom>
            <a:solidFill>
              <a:srgbClr val="BBE0E3"/>
            </a:solidFill>
            <a:ln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entury Gothic" pitchFamily="34" charset="0"/>
                </a:rPr>
                <a:t>Plant control</a:t>
              </a:r>
              <a:endParaRPr kumimoji="0" lang="en-GB" sz="2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itchFamily="34" charset="0"/>
              </a:endParaRPr>
            </a:p>
          </p:txBody>
        </p:sp>
        <p:sp>
          <p:nvSpPr>
            <p:cNvPr id="2206" name="TextBox 2205">
              <a:extLst>
                <a:ext uri="{FF2B5EF4-FFF2-40B4-BE49-F238E27FC236}">
                  <a16:creationId xmlns:a16="http://schemas.microsoft.com/office/drawing/2014/main" id="{30CC74FD-5754-A895-A443-1441AFCDD65E}"/>
                </a:ext>
              </a:extLst>
            </p:cNvPr>
            <p:cNvSpPr txBox="1"/>
            <p:nvPr/>
          </p:nvSpPr>
          <p:spPr>
            <a:xfrm>
              <a:off x="7950433" y="4220631"/>
              <a:ext cx="1192198" cy="19289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</a:rPr>
                <a:t>Main Control room</a:t>
              </a:r>
              <a:endParaRPr kumimoji="0" lang="en-GB" sz="12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endParaRPr>
            </a:p>
          </p:txBody>
        </p:sp>
        <p:sp>
          <p:nvSpPr>
            <p:cNvPr id="2207" name="TextBox 2206">
              <a:extLst>
                <a:ext uri="{FF2B5EF4-FFF2-40B4-BE49-F238E27FC236}">
                  <a16:creationId xmlns:a16="http://schemas.microsoft.com/office/drawing/2014/main" id="{1EAFB6F9-2E10-C5E5-7A0D-AE6F64119070}"/>
                </a:ext>
              </a:extLst>
            </p:cNvPr>
            <p:cNvSpPr txBox="1"/>
            <p:nvPr/>
          </p:nvSpPr>
          <p:spPr>
            <a:xfrm>
              <a:off x="6162115" y="4163617"/>
              <a:ext cx="102944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</a:rPr>
                <a:t>Server room</a:t>
              </a:r>
              <a:endParaRPr kumimoji="0" lang="en-GB" sz="12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endParaRPr>
            </a:p>
          </p:txBody>
        </p:sp>
        <p:sp>
          <p:nvSpPr>
            <p:cNvPr id="2208" name="TextBox 2207">
              <a:extLst>
                <a:ext uri="{FF2B5EF4-FFF2-40B4-BE49-F238E27FC236}">
                  <a16:creationId xmlns:a16="http://schemas.microsoft.com/office/drawing/2014/main" id="{1D5C60FB-4009-9DB0-0CA4-167FC0F174C5}"/>
                </a:ext>
              </a:extLst>
            </p:cNvPr>
            <p:cNvSpPr txBox="1"/>
            <p:nvPr/>
          </p:nvSpPr>
          <p:spPr>
            <a:xfrm>
              <a:off x="3934822" y="4247722"/>
              <a:ext cx="1246376" cy="19289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</a:rPr>
                <a:t>Diagnostic  building</a:t>
              </a:r>
              <a:endParaRPr kumimoji="0" lang="en-GB" sz="12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endParaRPr>
            </a:p>
          </p:txBody>
        </p:sp>
        <p:sp>
          <p:nvSpPr>
            <p:cNvPr id="2209" name="TextBox 2208">
              <a:extLst>
                <a:ext uri="{FF2B5EF4-FFF2-40B4-BE49-F238E27FC236}">
                  <a16:creationId xmlns:a16="http://schemas.microsoft.com/office/drawing/2014/main" id="{B602A52D-2823-CA88-08B3-A32F9DF251AB}"/>
                </a:ext>
              </a:extLst>
            </p:cNvPr>
            <p:cNvSpPr txBox="1"/>
            <p:nvPr/>
          </p:nvSpPr>
          <p:spPr>
            <a:xfrm>
              <a:off x="2042274" y="4163617"/>
              <a:ext cx="73930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</a:rPr>
                <a:t>Port cell</a:t>
              </a:r>
              <a:endParaRPr kumimoji="0" lang="en-GB" sz="12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endParaRPr>
            </a:p>
          </p:txBody>
        </p:sp>
        <p:sp>
          <p:nvSpPr>
            <p:cNvPr id="2210" name="TextBox 2209">
              <a:extLst>
                <a:ext uri="{FF2B5EF4-FFF2-40B4-BE49-F238E27FC236}">
                  <a16:creationId xmlns:a16="http://schemas.microsoft.com/office/drawing/2014/main" id="{BDC059D9-A912-05E7-2103-293DBC54D025}"/>
                </a:ext>
              </a:extLst>
            </p:cNvPr>
            <p:cNvSpPr txBox="1"/>
            <p:nvPr/>
          </p:nvSpPr>
          <p:spPr>
            <a:xfrm>
              <a:off x="283887" y="4163617"/>
              <a:ext cx="123078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</a:rPr>
                <a:t>Vacuum Vessel</a:t>
              </a:r>
              <a:endParaRPr kumimoji="0" lang="en-GB" sz="12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endParaRPr>
            </a:p>
          </p:txBody>
        </p:sp>
        <p:cxnSp>
          <p:nvCxnSpPr>
            <p:cNvPr id="2211" name="Straight Connector 2210">
              <a:extLst>
                <a:ext uri="{FF2B5EF4-FFF2-40B4-BE49-F238E27FC236}">
                  <a16:creationId xmlns:a16="http://schemas.microsoft.com/office/drawing/2014/main" id="{B9691484-4442-55EB-9B47-792FB8C59273}"/>
                </a:ext>
              </a:extLst>
            </p:cNvPr>
            <p:cNvCxnSpPr>
              <a:stCxn id="2191" idx="3"/>
              <a:endCxn id="2198" idx="1"/>
            </p:cNvCxnSpPr>
            <p:nvPr/>
          </p:nvCxnSpPr>
          <p:spPr bwMode="auto">
            <a:xfrm flipV="1">
              <a:off x="1331640" y="2198977"/>
              <a:ext cx="525266" cy="2570"/>
            </a:xfrm>
            <a:prstGeom prst="line">
              <a:avLst/>
            </a:prstGeom>
            <a:solidFill>
              <a:srgbClr val="BBE0E3"/>
            </a:solidFill>
            <a:ln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2212" name="Rectangle 2211">
              <a:extLst>
                <a:ext uri="{FF2B5EF4-FFF2-40B4-BE49-F238E27FC236}">
                  <a16:creationId xmlns:a16="http://schemas.microsoft.com/office/drawing/2014/main" id="{B3AFC64A-C3BE-46CF-7639-F639A35F4B07}"/>
                </a:ext>
              </a:extLst>
            </p:cNvPr>
            <p:cNvSpPr/>
            <p:nvPr/>
          </p:nvSpPr>
          <p:spPr bwMode="auto">
            <a:xfrm>
              <a:off x="3611867" y="3759773"/>
              <a:ext cx="1680213" cy="288032"/>
            </a:xfrm>
            <a:prstGeom prst="rect">
              <a:avLst/>
            </a:prstGeom>
            <a:solidFill>
              <a:srgbClr val="BBE0E3"/>
            </a:solidFill>
            <a:ln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9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entury Gothic" pitchFamily="34" charset="0"/>
                </a:rPr>
                <a:t>Slow Controller (PLC)</a:t>
              </a:r>
              <a:endParaRPr kumimoji="0" lang="en-GB" sz="9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itchFamily="34" charset="0"/>
              </a:endParaRPr>
            </a:p>
          </p:txBody>
        </p:sp>
        <p:cxnSp>
          <p:nvCxnSpPr>
            <p:cNvPr id="2213" name="Elbow Connector 14">
              <a:extLst>
                <a:ext uri="{FF2B5EF4-FFF2-40B4-BE49-F238E27FC236}">
                  <a16:creationId xmlns:a16="http://schemas.microsoft.com/office/drawing/2014/main" id="{31761EBF-86CE-E03B-FF7C-875CCC95B5D3}"/>
                </a:ext>
              </a:extLst>
            </p:cNvPr>
            <p:cNvCxnSpPr>
              <a:stCxn id="2194" idx="3"/>
            </p:cNvCxnSpPr>
            <p:nvPr/>
          </p:nvCxnSpPr>
          <p:spPr bwMode="auto">
            <a:xfrm flipV="1">
              <a:off x="4379824" y="1694921"/>
              <a:ext cx="72008" cy="205344"/>
            </a:xfrm>
            <a:prstGeom prst="bentConnector2">
              <a:avLst/>
            </a:prstGeom>
            <a:solidFill>
              <a:srgbClr val="BBE0E3"/>
            </a:solidFill>
            <a:ln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214" name="Straight Connector 2213">
              <a:extLst>
                <a:ext uri="{FF2B5EF4-FFF2-40B4-BE49-F238E27FC236}">
                  <a16:creationId xmlns:a16="http://schemas.microsoft.com/office/drawing/2014/main" id="{F16586D6-69DC-E5E0-84D4-03B608DDF1D9}"/>
                </a:ext>
              </a:extLst>
            </p:cNvPr>
            <p:cNvCxnSpPr/>
            <p:nvPr/>
          </p:nvCxnSpPr>
          <p:spPr bwMode="auto">
            <a:xfrm>
              <a:off x="3923928" y="2067694"/>
              <a:ext cx="0" cy="95421"/>
            </a:xfrm>
            <a:prstGeom prst="line">
              <a:avLst/>
            </a:prstGeom>
            <a:solidFill>
              <a:srgbClr val="BBE0E3"/>
            </a:solidFill>
            <a:ln w="9525" cap="flat" cmpd="sng" algn="ctr">
              <a:solidFill>
                <a:srgbClr val="000000"/>
              </a:solidFill>
              <a:prstDash val="sysDash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215" name="Elbow Connector 45">
              <a:extLst>
                <a:ext uri="{FF2B5EF4-FFF2-40B4-BE49-F238E27FC236}">
                  <a16:creationId xmlns:a16="http://schemas.microsoft.com/office/drawing/2014/main" id="{0A3471C1-6AB5-5F7D-9600-8909CBDFF075}"/>
                </a:ext>
              </a:extLst>
            </p:cNvPr>
            <p:cNvCxnSpPr>
              <a:stCxn id="2195" idx="3"/>
            </p:cNvCxnSpPr>
            <p:nvPr/>
          </p:nvCxnSpPr>
          <p:spPr bwMode="auto">
            <a:xfrm flipV="1">
              <a:off x="4379824" y="1707655"/>
              <a:ext cx="210923" cy="648071"/>
            </a:xfrm>
            <a:prstGeom prst="bentConnector2">
              <a:avLst/>
            </a:prstGeom>
            <a:solidFill>
              <a:srgbClr val="BBE0E3"/>
            </a:solidFill>
            <a:ln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216" name="Elbow Connector 24">
              <a:extLst>
                <a:ext uri="{FF2B5EF4-FFF2-40B4-BE49-F238E27FC236}">
                  <a16:creationId xmlns:a16="http://schemas.microsoft.com/office/drawing/2014/main" id="{7B6DCE55-F887-773D-4439-50B9C1087FB8}"/>
                </a:ext>
              </a:extLst>
            </p:cNvPr>
            <p:cNvCxnSpPr>
              <a:stCxn id="2219" idx="3"/>
              <a:endCxn id="2196" idx="1"/>
            </p:cNvCxnSpPr>
            <p:nvPr/>
          </p:nvCxnSpPr>
          <p:spPr bwMode="auto">
            <a:xfrm flipV="1">
              <a:off x="5292081" y="2823778"/>
              <a:ext cx="648071" cy="732671"/>
            </a:xfrm>
            <a:prstGeom prst="bentConnector3">
              <a:avLst>
                <a:gd name="adj1" fmla="val 50000"/>
              </a:avLst>
            </a:prstGeom>
            <a:solidFill>
              <a:srgbClr val="BBE0E3"/>
            </a:solidFill>
            <a:ln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2217" name="Rectangle 2216">
              <a:extLst>
                <a:ext uri="{FF2B5EF4-FFF2-40B4-BE49-F238E27FC236}">
                  <a16:creationId xmlns:a16="http://schemas.microsoft.com/office/drawing/2014/main" id="{86743599-7590-8133-8E83-DFD6A9751B96}"/>
                </a:ext>
              </a:extLst>
            </p:cNvPr>
            <p:cNvSpPr/>
            <p:nvPr/>
          </p:nvSpPr>
          <p:spPr bwMode="auto">
            <a:xfrm>
              <a:off x="109037" y="2515164"/>
              <a:ext cx="1224136" cy="360040"/>
            </a:xfrm>
            <a:prstGeom prst="rect">
              <a:avLst/>
            </a:prstGeom>
            <a:solidFill>
              <a:srgbClr val="BBE0E3"/>
            </a:solidFill>
            <a:ln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entury Gothic" pitchFamily="34" charset="0"/>
                </a:rPr>
                <a:t>SENSORS</a:t>
              </a:r>
              <a:endParaRPr kumimoji="0" lang="en-GB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itchFamily="34" charset="0"/>
              </a:endParaRPr>
            </a:p>
          </p:txBody>
        </p:sp>
        <p:cxnSp>
          <p:nvCxnSpPr>
            <p:cNvPr id="2218" name="Elbow Connector 55">
              <a:extLst>
                <a:ext uri="{FF2B5EF4-FFF2-40B4-BE49-F238E27FC236}">
                  <a16:creationId xmlns:a16="http://schemas.microsoft.com/office/drawing/2014/main" id="{B5DEF40F-5404-47D0-6451-4AE202AAB853}"/>
                </a:ext>
              </a:extLst>
            </p:cNvPr>
            <p:cNvCxnSpPr>
              <a:endCxn id="2194" idx="1"/>
            </p:cNvCxnSpPr>
            <p:nvPr/>
          </p:nvCxnSpPr>
          <p:spPr bwMode="auto">
            <a:xfrm flipV="1">
              <a:off x="3029062" y="1900265"/>
              <a:ext cx="534826" cy="167429"/>
            </a:xfrm>
            <a:prstGeom prst="bentConnector3">
              <a:avLst/>
            </a:prstGeom>
            <a:solidFill>
              <a:srgbClr val="BBE0E3"/>
            </a:solidFill>
            <a:ln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2219" name="Rectangle 2218">
              <a:extLst>
                <a:ext uri="{FF2B5EF4-FFF2-40B4-BE49-F238E27FC236}">
                  <a16:creationId xmlns:a16="http://schemas.microsoft.com/office/drawing/2014/main" id="{68C911BB-F668-452D-36D7-7A5C727F4999}"/>
                </a:ext>
              </a:extLst>
            </p:cNvPr>
            <p:cNvSpPr/>
            <p:nvPr/>
          </p:nvSpPr>
          <p:spPr bwMode="auto">
            <a:xfrm>
              <a:off x="3612947" y="3412433"/>
              <a:ext cx="1679134" cy="288032"/>
            </a:xfrm>
            <a:prstGeom prst="rect">
              <a:avLst/>
            </a:prstGeom>
            <a:solidFill>
              <a:srgbClr val="BBE0E3"/>
            </a:solidFill>
            <a:ln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9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entury Gothic" pitchFamily="34" charset="0"/>
                </a:rPr>
                <a:t>CODAC switches/network </a:t>
              </a:r>
              <a:endParaRPr kumimoji="0" lang="en-GB" sz="9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itchFamily="34" charset="0"/>
              </a:endParaRPr>
            </a:p>
          </p:txBody>
        </p:sp>
        <p:cxnSp>
          <p:nvCxnSpPr>
            <p:cNvPr id="2220" name="Elbow Connector 69">
              <a:extLst>
                <a:ext uri="{FF2B5EF4-FFF2-40B4-BE49-F238E27FC236}">
                  <a16:creationId xmlns:a16="http://schemas.microsoft.com/office/drawing/2014/main" id="{4B84F623-70DE-7C00-73AA-67104FC9EA36}"/>
                </a:ext>
              </a:extLst>
            </p:cNvPr>
            <p:cNvCxnSpPr>
              <a:stCxn id="2197" idx="3"/>
            </p:cNvCxnSpPr>
            <p:nvPr/>
          </p:nvCxnSpPr>
          <p:spPr bwMode="auto">
            <a:xfrm>
              <a:off x="4716016" y="2715766"/>
              <a:ext cx="288032" cy="692324"/>
            </a:xfrm>
            <a:prstGeom prst="bentConnector2">
              <a:avLst/>
            </a:prstGeom>
            <a:solidFill>
              <a:srgbClr val="BBE0E3"/>
            </a:solidFill>
            <a:ln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221" name="Elbow Connector 70">
              <a:extLst>
                <a:ext uri="{FF2B5EF4-FFF2-40B4-BE49-F238E27FC236}">
                  <a16:creationId xmlns:a16="http://schemas.microsoft.com/office/drawing/2014/main" id="{3E14C085-2E5A-4BEC-4A8F-165D478B248B}"/>
                </a:ext>
              </a:extLst>
            </p:cNvPr>
            <p:cNvCxnSpPr>
              <a:stCxn id="2193" idx="3"/>
            </p:cNvCxnSpPr>
            <p:nvPr/>
          </p:nvCxnSpPr>
          <p:spPr bwMode="auto">
            <a:xfrm>
              <a:off x="4908192" y="1563638"/>
              <a:ext cx="239872" cy="1848795"/>
            </a:xfrm>
            <a:prstGeom prst="bentConnector2">
              <a:avLst/>
            </a:prstGeom>
            <a:solidFill>
              <a:srgbClr val="BBE0E3"/>
            </a:solidFill>
            <a:ln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2222" name="Rectangle 2221">
              <a:extLst>
                <a:ext uri="{FF2B5EF4-FFF2-40B4-BE49-F238E27FC236}">
                  <a16:creationId xmlns:a16="http://schemas.microsoft.com/office/drawing/2014/main" id="{8B4C9374-A521-39CE-82B2-CC0FE6A87A0C}"/>
                </a:ext>
              </a:extLst>
            </p:cNvPr>
            <p:cNvSpPr/>
            <p:nvPr/>
          </p:nvSpPr>
          <p:spPr bwMode="auto">
            <a:xfrm>
              <a:off x="3596335" y="2926856"/>
              <a:ext cx="815936" cy="199100"/>
            </a:xfrm>
            <a:prstGeom prst="rect">
              <a:avLst/>
            </a:prstGeom>
            <a:solidFill>
              <a:srgbClr val="BBE0E3"/>
            </a:solidFill>
            <a:ln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entury Gothic" pitchFamily="34" charset="0"/>
                </a:rPr>
                <a:t>Integrator 1</a:t>
              </a:r>
              <a:endParaRPr kumimoji="0" lang="en-GB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itchFamily="34" charset="0"/>
              </a:endParaRPr>
            </a:p>
          </p:txBody>
        </p:sp>
        <p:sp>
          <p:nvSpPr>
            <p:cNvPr id="2223" name="Rectangle 2222">
              <a:extLst>
                <a:ext uri="{FF2B5EF4-FFF2-40B4-BE49-F238E27FC236}">
                  <a16:creationId xmlns:a16="http://schemas.microsoft.com/office/drawing/2014/main" id="{FA126231-D0E1-0208-2D73-73B9D13B7BE6}"/>
                </a:ext>
              </a:extLst>
            </p:cNvPr>
            <p:cNvSpPr/>
            <p:nvPr/>
          </p:nvSpPr>
          <p:spPr bwMode="auto">
            <a:xfrm>
              <a:off x="3596335" y="3198745"/>
              <a:ext cx="815936" cy="183566"/>
            </a:xfrm>
            <a:prstGeom prst="rect">
              <a:avLst/>
            </a:prstGeom>
            <a:solidFill>
              <a:srgbClr val="BBE0E3"/>
            </a:solidFill>
            <a:ln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entury Gothic" pitchFamily="34" charset="0"/>
                </a:rPr>
                <a:t>Integrator 30</a:t>
              </a:r>
              <a:endParaRPr kumimoji="0" lang="en-GB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itchFamily="34" charset="0"/>
              </a:endParaRPr>
            </a:p>
          </p:txBody>
        </p:sp>
        <p:cxnSp>
          <p:nvCxnSpPr>
            <p:cNvPr id="2224" name="Straight Connector 2223">
              <a:extLst>
                <a:ext uri="{FF2B5EF4-FFF2-40B4-BE49-F238E27FC236}">
                  <a16:creationId xmlns:a16="http://schemas.microsoft.com/office/drawing/2014/main" id="{10F35249-F1B0-16D7-8558-AE08911B991D}"/>
                </a:ext>
              </a:extLst>
            </p:cNvPr>
            <p:cNvCxnSpPr/>
            <p:nvPr/>
          </p:nvCxnSpPr>
          <p:spPr bwMode="auto">
            <a:xfrm>
              <a:off x="3956375" y="3150514"/>
              <a:ext cx="0" cy="50258"/>
            </a:xfrm>
            <a:prstGeom prst="line">
              <a:avLst/>
            </a:prstGeom>
            <a:solidFill>
              <a:srgbClr val="BBE0E3"/>
            </a:solidFill>
            <a:ln w="9525" cap="flat" cmpd="sng" algn="ctr">
              <a:solidFill>
                <a:srgbClr val="000000"/>
              </a:solidFill>
              <a:prstDash val="sysDash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225" name="Elbow Connector 81">
              <a:extLst>
                <a:ext uri="{FF2B5EF4-FFF2-40B4-BE49-F238E27FC236}">
                  <a16:creationId xmlns:a16="http://schemas.microsoft.com/office/drawing/2014/main" id="{2D828CD7-1785-5EAA-C8B4-8C88BA877F13}"/>
                </a:ext>
              </a:extLst>
            </p:cNvPr>
            <p:cNvCxnSpPr/>
            <p:nvPr/>
          </p:nvCxnSpPr>
          <p:spPr bwMode="auto">
            <a:xfrm rot="5400000" flipH="1" flipV="1">
              <a:off x="4302485" y="3009337"/>
              <a:ext cx="419191" cy="198688"/>
            </a:xfrm>
            <a:prstGeom prst="bentConnector3">
              <a:avLst>
                <a:gd name="adj1" fmla="val 3040"/>
              </a:avLst>
            </a:prstGeom>
            <a:solidFill>
              <a:srgbClr val="BBE0E3"/>
            </a:solidFill>
            <a:ln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226" name="Elbow Connector 84">
              <a:extLst>
                <a:ext uri="{FF2B5EF4-FFF2-40B4-BE49-F238E27FC236}">
                  <a16:creationId xmlns:a16="http://schemas.microsoft.com/office/drawing/2014/main" id="{8CE75193-12B6-283F-A0C9-1135E5D84837}"/>
                </a:ext>
              </a:extLst>
            </p:cNvPr>
            <p:cNvCxnSpPr/>
            <p:nvPr/>
          </p:nvCxnSpPr>
          <p:spPr bwMode="auto">
            <a:xfrm rot="5400000" flipH="1" flipV="1">
              <a:off x="4386021" y="2911015"/>
              <a:ext cx="145150" cy="104606"/>
            </a:xfrm>
            <a:prstGeom prst="bentConnector3">
              <a:avLst>
                <a:gd name="adj1" fmla="val -2497"/>
              </a:avLst>
            </a:prstGeom>
            <a:solidFill>
              <a:srgbClr val="BBE0E3"/>
            </a:solidFill>
            <a:ln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227" name="Elbow Connector 89">
              <a:extLst>
                <a:ext uri="{FF2B5EF4-FFF2-40B4-BE49-F238E27FC236}">
                  <a16:creationId xmlns:a16="http://schemas.microsoft.com/office/drawing/2014/main" id="{B040E0B1-07B6-B72E-37B2-32A3669B4DE7}"/>
                </a:ext>
              </a:extLst>
            </p:cNvPr>
            <p:cNvCxnSpPr>
              <a:stCxn id="2217" idx="3"/>
            </p:cNvCxnSpPr>
            <p:nvPr/>
          </p:nvCxnSpPr>
          <p:spPr bwMode="auto">
            <a:xfrm flipV="1">
              <a:off x="1333173" y="2355726"/>
              <a:ext cx="523733" cy="339458"/>
            </a:xfrm>
            <a:prstGeom prst="bentConnector3">
              <a:avLst/>
            </a:prstGeom>
            <a:solidFill>
              <a:srgbClr val="BBE0E3"/>
            </a:solidFill>
            <a:ln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triangle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228" name="Elbow Connector 94">
              <a:extLst>
                <a:ext uri="{FF2B5EF4-FFF2-40B4-BE49-F238E27FC236}">
                  <a16:creationId xmlns:a16="http://schemas.microsoft.com/office/drawing/2014/main" id="{AF4DF29D-8AFA-0E44-96B2-7C95F065BBEA}"/>
                </a:ext>
              </a:extLst>
            </p:cNvPr>
            <p:cNvCxnSpPr>
              <a:stCxn id="2198" idx="3"/>
              <a:endCxn id="2195" idx="1"/>
            </p:cNvCxnSpPr>
            <p:nvPr/>
          </p:nvCxnSpPr>
          <p:spPr bwMode="auto">
            <a:xfrm>
              <a:off x="3055372" y="2198977"/>
              <a:ext cx="508516" cy="156749"/>
            </a:xfrm>
            <a:prstGeom prst="bentConnector3">
              <a:avLst/>
            </a:prstGeom>
            <a:solidFill>
              <a:srgbClr val="BBE0E3"/>
            </a:solidFill>
            <a:ln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229" name="Straight Connector 2228">
              <a:extLst>
                <a:ext uri="{FF2B5EF4-FFF2-40B4-BE49-F238E27FC236}">
                  <a16:creationId xmlns:a16="http://schemas.microsoft.com/office/drawing/2014/main" id="{7A6D66D6-7A30-2EED-0E19-4AD753E9BFD9}"/>
                </a:ext>
              </a:extLst>
            </p:cNvPr>
            <p:cNvCxnSpPr/>
            <p:nvPr/>
          </p:nvCxnSpPr>
          <p:spPr bwMode="auto">
            <a:xfrm flipH="1">
              <a:off x="689211" y="2381567"/>
              <a:ext cx="1" cy="129184"/>
            </a:xfrm>
            <a:prstGeom prst="line">
              <a:avLst/>
            </a:prstGeom>
            <a:solidFill>
              <a:srgbClr val="BBE0E3"/>
            </a:solidFill>
            <a:ln w="9525" cap="flat" cmpd="sng" algn="ctr">
              <a:solidFill>
                <a:srgbClr val="000000"/>
              </a:solidFill>
              <a:prstDash val="sysDash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2230" name="Rectangle 2229">
              <a:extLst>
                <a:ext uri="{FF2B5EF4-FFF2-40B4-BE49-F238E27FC236}">
                  <a16:creationId xmlns:a16="http://schemas.microsoft.com/office/drawing/2014/main" id="{AD91CAB3-E041-39B4-7801-65D6B785C0C9}"/>
                </a:ext>
              </a:extLst>
            </p:cNvPr>
            <p:cNvSpPr/>
            <p:nvPr/>
          </p:nvSpPr>
          <p:spPr bwMode="auto">
            <a:xfrm>
              <a:off x="107504" y="3048050"/>
              <a:ext cx="1224136" cy="360040"/>
            </a:xfrm>
            <a:prstGeom prst="rect">
              <a:avLst/>
            </a:prstGeom>
            <a:solidFill>
              <a:srgbClr val="BBE0E3"/>
            </a:solidFill>
            <a:ln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entury Gothic" pitchFamily="34" charset="0"/>
                </a:rPr>
                <a:t>SENSORS</a:t>
              </a:r>
              <a:endParaRPr kumimoji="0" lang="en-GB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itchFamily="34" charset="0"/>
              </a:endParaRPr>
            </a:p>
          </p:txBody>
        </p:sp>
        <p:sp>
          <p:nvSpPr>
            <p:cNvPr id="2231" name="Rectangle 2230">
              <a:extLst>
                <a:ext uri="{FF2B5EF4-FFF2-40B4-BE49-F238E27FC236}">
                  <a16:creationId xmlns:a16="http://schemas.microsoft.com/office/drawing/2014/main" id="{77745AE6-3FC9-7668-C040-37492DF20CBB}"/>
                </a:ext>
              </a:extLst>
            </p:cNvPr>
            <p:cNvSpPr/>
            <p:nvPr/>
          </p:nvSpPr>
          <p:spPr bwMode="auto">
            <a:xfrm>
              <a:off x="109037" y="3541687"/>
              <a:ext cx="1224136" cy="360040"/>
            </a:xfrm>
            <a:prstGeom prst="rect">
              <a:avLst/>
            </a:prstGeom>
            <a:solidFill>
              <a:srgbClr val="BBE0E3"/>
            </a:solidFill>
            <a:ln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entury Gothic" pitchFamily="34" charset="0"/>
                </a:rPr>
                <a:t>SENSORS</a:t>
              </a:r>
              <a:endParaRPr kumimoji="0" lang="en-GB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itchFamily="34" charset="0"/>
              </a:endParaRPr>
            </a:p>
          </p:txBody>
        </p:sp>
        <p:cxnSp>
          <p:nvCxnSpPr>
            <p:cNvPr id="2232" name="Straight Connector 2231">
              <a:extLst>
                <a:ext uri="{FF2B5EF4-FFF2-40B4-BE49-F238E27FC236}">
                  <a16:creationId xmlns:a16="http://schemas.microsoft.com/office/drawing/2014/main" id="{8683FF40-25F2-491D-98D0-A83F1AC77F2F}"/>
                </a:ext>
              </a:extLst>
            </p:cNvPr>
            <p:cNvCxnSpPr/>
            <p:nvPr/>
          </p:nvCxnSpPr>
          <p:spPr bwMode="auto">
            <a:xfrm flipH="1">
              <a:off x="644974" y="3409851"/>
              <a:ext cx="1" cy="129184"/>
            </a:xfrm>
            <a:prstGeom prst="line">
              <a:avLst/>
            </a:prstGeom>
            <a:solidFill>
              <a:srgbClr val="BBE0E3"/>
            </a:solidFill>
            <a:ln w="9525" cap="flat" cmpd="sng" algn="ctr">
              <a:solidFill>
                <a:srgbClr val="000000"/>
              </a:solidFill>
              <a:prstDash val="sysDash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233" name="Elbow Connector 107">
              <a:extLst>
                <a:ext uri="{FF2B5EF4-FFF2-40B4-BE49-F238E27FC236}">
                  <a16:creationId xmlns:a16="http://schemas.microsoft.com/office/drawing/2014/main" id="{363A5442-31E7-1F2F-7A31-B4AE244BDFAC}"/>
                </a:ext>
              </a:extLst>
            </p:cNvPr>
            <p:cNvCxnSpPr>
              <a:stCxn id="2230" idx="3"/>
              <a:endCxn id="2222" idx="1"/>
            </p:cNvCxnSpPr>
            <p:nvPr/>
          </p:nvCxnSpPr>
          <p:spPr bwMode="auto">
            <a:xfrm flipV="1">
              <a:off x="1331640" y="3026406"/>
              <a:ext cx="2264695" cy="201664"/>
            </a:xfrm>
            <a:prstGeom prst="bentConnector3">
              <a:avLst>
                <a:gd name="adj1" fmla="val 50000"/>
              </a:avLst>
            </a:prstGeom>
            <a:solidFill>
              <a:srgbClr val="BBE0E3"/>
            </a:solidFill>
            <a:ln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triangle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234" name="Elbow Connector 110">
              <a:extLst>
                <a:ext uri="{FF2B5EF4-FFF2-40B4-BE49-F238E27FC236}">
                  <a16:creationId xmlns:a16="http://schemas.microsoft.com/office/drawing/2014/main" id="{76193B97-9852-9E20-5D2C-6C319BD882AD}"/>
                </a:ext>
              </a:extLst>
            </p:cNvPr>
            <p:cNvCxnSpPr>
              <a:stCxn id="2231" idx="3"/>
              <a:endCxn id="2223" idx="1"/>
            </p:cNvCxnSpPr>
            <p:nvPr/>
          </p:nvCxnSpPr>
          <p:spPr bwMode="auto">
            <a:xfrm flipV="1">
              <a:off x="1333173" y="3290528"/>
              <a:ext cx="2263162" cy="431179"/>
            </a:xfrm>
            <a:prstGeom prst="bentConnector3">
              <a:avLst>
                <a:gd name="adj1" fmla="val 50000"/>
              </a:avLst>
            </a:prstGeom>
            <a:solidFill>
              <a:srgbClr val="BBE0E3"/>
            </a:solidFill>
            <a:ln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triangle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235" name="Elbow Connector 120">
              <a:extLst>
                <a:ext uri="{FF2B5EF4-FFF2-40B4-BE49-F238E27FC236}">
                  <a16:creationId xmlns:a16="http://schemas.microsoft.com/office/drawing/2014/main" id="{F9086FDB-9CE0-96B3-50D5-BA5B7F299E9A}"/>
                </a:ext>
              </a:extLst>
            </p:cNvPr>
            <p:cNvCxnSpPr>
              <a:stCxn id="2212" idx="3"/>
              <a:endCxn id="2205" idx="1"/>
            </p:cNvCxnSpPr>
            <p:nvPr/>
          </p:nvCxnSpPr>
          <p:spPr bwMode="auto">
            <a:xfrm>
              <a:off x="5292080" y="3903789"/>
              <a:ext cx="2589507" cy="109"/>
            </a:xfrm>
            <a:prstGeom prst="bentConnector3">
              <a:avLst>
                <a:gd name="adj1" fmla="val 50000"/>
              </a:avLst>
            </a:prstGeom>
            <a:solidFill>
              <a:srgbClr val="BBE0E3"/>
            </a:solidFill>
            <a:ln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triangle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236" name="Elbow Connector 125">
              <a:extLst>
                <a:ext uri="{FF2B5EF4-FFF2-40B4-BE49-F238E27FC236}">
                  <a16:creationId xmlns:a16="http://schemas.microsoft.com/office/drawing/2014/main" id="{85048F5F-B96E-C1A2-5B15-F5E580961AAD}"/>
                </a:ext>
              </a:extLst>
            </p:cNvPr>
            <p:cNvCxnSpPr>
              <a:stCxn id="2196" idx="3"/>
              <a:endCxn id="2203" idx="1"/>
            </p:cNvCxnSpPr>
            <p:nvPr/>
          </p:nvCxnSpPr>
          <p:spPr bwMode="auto">
            <a:xfrm flipV="1">
              <a:off x="7380313" y="1749997"/>
              <a:ext cx="576063" cy="1073781"/>
            </a:xfrm>
            <a:prstGeom prst="bentConnector3">
              <a:avLst>
                <a:gd name="adj1" fmla="val 63352"/>
              </a:avLst>
            </a:prstGeom>
            <a:solidFill>
              <a:srgbClr val="BBE0E3"/>
            </a:solidFill>
            <a:ln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237" name="Elbow Connector 129">
              <a:extLst>
                <a:ext uri="{FF2B5EF4-FFF2-40B4-BE49-F238E27FC236}">
                  <a16:creationId xmlns:a16="http://schemas.microsoft.com/office/drawing/2014/main" id="{76771D82-222B-F300-3D65-99F020BAA715}"/>
                </a:ext>
              </a:extLst>
            </p:cNvPr>
            <p:cNvCxnSpPr>
              <a:stCxn id="2196" idx="3"/>
              <a:endCxn id="2204" idx="1"/>
            </p:cNvCxnSpPr>
            <p:nvPr/>
          </p:nvCxnSpPr>
          <p:spPr bwMode="auto">
            <a:xfrm flipV="1">
              <a:off x="7380313" y="2821621"/>
              <a:ext cx="581324" cy="2158"/>
            </a:xfrm>
            <a:prstGeom prst="bentConnector3">
              <a:avLst>
                <a:gd name="adj1" fmla="val 50000"/>
              </a:avLst>
            </a:prstGeom>
            <a:solidFill>
              <a:srgbClr val="BBE0E3"/>
            </a:solidFill>
            <a:ln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238" name="Elbow Connector 144">
              <a:extLst>
                <a:ext uri="{FF2B5EF4-FFF2-40B4-BE49-F238E27FC236}">
                  <a16:creationId xmlns:a16="http://schemas.microsoft.com/office/drawing/2014/main" id="{6C01FCC1-6524-9EC3-CFDB-0B188D5F3378}"/>
                </a:ext>
              </a:extLst>
            </p:cNvPr>
            <p:cNvCxnSpPr>
              <a:endCxn id="2205" idx="0"/>
            </p:cNvCxnSpPr>
            <p:nvPr/>
          </p:nvCxnSpPr>
          <p:spPr bwMode="auto">
            <a:xfrm rot="16200000" flipH="1">
              <a:off x="7709327" y="2849792"/>
              <a:ext cx="830323" cy="773831"/>
            </a:xfrm>
            <a:prstGeom prst="bentConnector3">
              <a:avLst>
                <a:gd name="adj1" fmla="val 50000"/>
              </a:avLst>
            </a:prstGeom>
            <a:solidFill>
              <a:srgbClr val="BBE0E3"/>
            </a:solidFill>
            <a:ln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triangle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239" name="Elbow Connector 50">
              <a:extLst>
                <a:ext uri="{FF2B5EF4-FFF2-40B4-BE49-F238E27FC236}">
                  <a16:creationId xmlns:a16="http://schemas.microsoft.com/office/drawing/2014/main" id="{56238A84-F1DD-55D9-7177-D68559745748}"/>
                </a:ext>
              </a:extLst>
            </p:cNvPr>
            <p:cNvCxnSpPr/>
            <p:nvPr/>
          </p:nvCxnSpPr>
          <p:spPr bwMode="auto">
            <a:xfrm rot="16200000" flipH="1">
              <a:off x="3209241" y="3501162"/>
              <a:ext cx="613259" cy="191993"/>
            </a:xfrm>
            <a:prstGeom prst="bentConnector2">
              <a:avLst/>
            </a:prstGeom>
            <a:solidFill>
              <a:srgbClr val="BBE0E3"/>
            </a:solidFill>
            <a:ln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triangle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sp>
        <p:nvSpPr>
          <p:cNvPr id="2243" name="Rectangle 2242">
            <a:extLst>
              <a:ext uri="{FF2B5EF4-FFF2-40B4-BE49-F238E27FC236}">
                <a16:creationId xmlns:a16="http://schemas.microsoft.com/office/drawing/2014/main" id="{EA4CA31C-1E14-7F59-5D5A-D72928ED18BE}"/>
              </a:ext>
            </a:extLst>
          </p:cNvPr>
          <p:cNvSpPr/>
          <p:nvPr/>
        </p:nvSpPr>
        <p:spPr>
          <a:xfrm>
            <a:off x="4570956" y="1856487"/>
            <a:ext cx="983414" cy="422125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44" name="Rectangle 2243">
            <a:extLst>
              <a:ext uri="{FF2B5EF4-FFF2-40B4-BE49-F238E27FC236}">
                <a16:creationId xmlns:a16="http://schemas.microsoft.com/office/drawing/2014/main" id="{9B78007E-0590-6A0E-1A81-97FCD9A8531D}"/>
              </a:ext>
            </a:extLst>
          </p:cNvPr>
          <p:cNvSpPr/>
          <p:nvPr/>
        </p:nvSpPr>
        <p:spPr>
          <a:xfrm>
            <a:off x="4580992" y="3039082"/>
            <a:ext cx="1419488" cy="422125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7931250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32">
            <a:extLst>
              <a:ext uri="{FF2B5EF4-FFF2-40B4-BE49-F238E27FC236}">
                <a16:creationId xmlns:a16="http://schemas.microsoft.com/office/drawing/2014/main" id="{E97E95CA-7283-5B46-9EFB-EE7D6DEDBBB2}"/>
              </a:ext>
            </a:extLst>
          </p:cNvPr>
          <p:cNvSpPr/>
          <p:nvPr/>
        </p:nvSpPr>
        <p:spPr>
          <a:xfrm rot="5400000">
            <a:off x="-1844465" y="1832864"/>
            <a:ext cx="6853683" cy="3215640"/>
          </a:xfrm>
          <a:custGeom>
            <a:avLst/>
            <a:gdLst>
              <a:gd name="connsiteX0" fmla="*/ 0 w 12192001"/>
              <a:gd name="connsiteY0" fmla="*/ 0 h 2272897"/>
              <a:gd name="connsiteX1" fmla="*/ 12192001 w 12192001"/>
              <a:gd name="connsiteY1" fmla="*/ 0 h 2272897"/>
              <a:gd name="connsiteX2" fmla="*/ 12192001 w 12192001"/>
              <a:gd name="connsiteY2" fmla="*/ 2272897 h 2272897"/>
              <a:gd name="connsiteX3" fmla="*/ 0 w 12192001"/>
              <a:gd name="connsiteY3" fmla="*/ 2272897 h 2272897"/>
              <a:gd name="connsiteX4" fmla="*/ 0 w 12192001"/>
              <a:gd name="connsiteY4" fmla="*/ 0 h 2272897"/>
              <a:gd name="connsiteX0" fmla="*/ 0 w 12192001"/>
              <a:gd name="connsiteY0" fmla="*/ 0 h 2272897"/>
              <a:gd name="connsiteX1" fmla="*/ 12192001 w 12192001"/>
              <a:gd name="connsiteY1" fmla="*/ 553155 h 2272897"/>
              <a:gd name="connsiteX2" fmla="*/ 12192001 w 12192001"/>
              <a:gd name="connsiteY2" fmla="*/ 2272897 h 2272897"/>
              <a:gd name="connsiteX3" fmla="*/ 0 w 12192001"/>
              <a:gd name="connsiteY3" fmla="*/ 2272897 h 2272897"/>
              <a:gd name="connsiteX4" fmla="*/ 0 w 12192001"/>
              <a:gd name="connsiteY4" fmla="*/ 0 h 2272897"/>
              <a:gd name="connsiteX0" fmla="*/ 0 w 12192001"/>
              <a:gd name="connsiteY0" fmla="*/ 0 h 2272897"/>
              <a:gd name="connsiteX1" fmla="*/ 12192001 w 12192001"/>
              <a:gd name="connsiteY1" fmla="*/ 553155 h 2272897"/>
              <a:gd name="connsiteX2" fmla="*/ 12192001 w 12192001"/>
              <a:gd name="connsiteY2" fmla="*/ 2272897 h 2272897"/>
              <a:gd name="connsiteX3" fmla="*/ 0 w 12192001"/>
              <a:gd name="connsiteY3" fmla="*/ 2272897 h 2272897"/>
              <a:gd name="connsiteX4" fmla="*/ 0 w 12192001"/>
              <a:gd name="connsiteY4" fmla="*/ 0 h 2272897"/>
              <a:gd name="connsiteX0" fmla="*/ 0 w 12192001"/>
              <a:gd name="connsiteY0" fmla="*/ 1720 h 2274617"/>
              <a:gd name="connsiteX1" fmla="*/ 12192001 w 12192001"/>
              <a:gd name="connsiteY1" fmla="*/ 554875 h 2274617"/>
              <a:gd name="connsiteX2" fmla="*/ 12192001 w 12192001"/>
              <a:gd name="connsiteY2" fmla="*/ 2274617 h 2274617"/>
              <a:gd name="connsiteX3" fmla="*/ 0 w 12192001"/>
              <a:gd name="connsiteY3" fmla="*/ 2274617 h 2274617"/>
              <a:gd name="connsiteX4" fmla="*/ 0 w 12192001"/>
              <a:gd name="connsiteY4" fmla="*/ 1720 h 2274617"/>
              <a:gd name="connsiteX0" fmla="*/ 0 w 12213973"/>
              <a:gd name="connsiteY0" fmla="*/ 15781 h 2288678"/>
              <a:gd name="connsiteX1" fmla="*/ 12213973 w 12213973"/>
              <a:gd name="connsiteY1" fmla="*/ 455559 h 2288678"/>
              <a:gd name="connsiteX2" fmla="*/ 12192001 w 12213973"/>
              <a:gd name="connsiteY2" fmla="*/ 2288678 h 2288678"/>
              <a:gd name="connsiteX3" fmla="*/ 0 w 12213973"/>
              <a:gd name="connsiteY3" fmla="*/ 2288678 h 2288678"/>
              <a:gd name="connsiteX4" fmla="*/ 0 w 12213973"/>
              <a:gd name="connsiteY4" fmla="*/ 15781 h 2288678"/>
              <a:gd name="connsiteX0" fmla="*/ 0 w 12213973"/>
              <a:gd name="connsiteY0" fmla="*/ 754 h 2273651"/>
              <a:gd name="connsiteX1" fmla="*/ 12213973 w 12213973"/>
              <a:gd name="connsiteY1" fmla="*/ 440532 h 2273651"/>
              <a:gd name="connsiteX2" fmla="*/ 12192001 w 12213973"/>
              <a:gd name="connsiteY2" fmla="*/ 2273651 h 2273651"/>
              <a:gd name="connsiteX3" fmla="*/ 0 w 12213973"/>
              <a:gd name="connsiteY3" fmla="*/ 2273651 h 2273651"/>
              <a:gd name="connsiteX4" fmla="*/ 0 w 12213973"/>
              <a:gd name="connsiteY4" fmla="*/ 754 h 2273651"/>
              <a:gd name="connsiteX0" fmla="*/ 0 w 12213973"/>
              <a:gd name="connsiteY0" fmla="*/ 286 h 2273183"/>
              <a:gd name="connsiteX1" fmla="*/ 12213973 w 12213973"/>
              <a:gd name="connsiteY1" fmla="*/ 440064 h 2273183"/>
              <a:gd name="connsiteX2" fmla="*/ 12192001 w 12213973"/>
              <a:gd name="connsiteY2" fmla="*/ 2273183 h 2273183"/>
              <a:gd name="connsiteX3" fmla="*/ 0 w 12213973"/>
              <a:gd name="connsiteY3" fmla="*/ 2273183 h 2273183"/>
              <a:gd name="connsiteX4" fmla="*/ 0 w 12213973"/>
              <a:gd name="connsiteY4" fmla="*/ 286 h 2273183"/>
              <a:gd name="connsiteX0" fmla="*/ 0 w 12235941"/>
              <a:gd name="connsiteY0" fmla="*/ 780 h 2273677"/>
              <a:gd name="connsiteX1" fmla="*/ 12235941 w 12235941"/>
              <a:gd name="connsiteY1" fmla="*/ 341354 h 2273677"/>
              <a:gd name="connsiteX2" fmla="*/ 12192001 w 12235941"/>
              <a:gd name="connsiteY2" fmla="*/ 2273677 h 2273677"/>
              <a:gd name="connsiteX3" fmla="*/ 0 w 12235941"/>
              <a:gd name="connsiteY3" fmla="*/ 2273677 h 2273677"/>
              <a:gd name="connsiteX4" fmla="*/ 0 w 12235941"/>
              <a:gd name="connsiteY4" fmla="*/ 780 h 2273677"/>
              <a:gd name="connsiteX0" fmla="*/ 0 w 12257907"/>
              <a:gd name="connsiteY0" fmla="*/ 2331 h 2275228"/>
              <a:gd name="connsiteX1" fmla="*/ 12257907 w 12257907"/>
              <a:gd name="connsiteY1" fmla="*/ 293303 h 2275228"/>
              <a:gd name="connsiteX2" fmla="*/ 12192001 w 12257907"/>
              <a:gd name="connsiteY2" fmla="*/ 2275228 h 2275228"/>
              <a:gd name="connsiteX3" fmla="*/ 0 w 12257907"/>
              <a:gd name="connsiteY3" fmla="*/ 2275228 h 2275228"/>
              <a:gd name="connsiteX4" fmla="*/ 0 w 12257907"/>
              <a:gd name="connsiteY4" fmla="*/ 2331 h 2275228"/>
              <a:gd name="connsiteX0" fmla="*/ 0 w 12257907"/>
              <a:gd name="connsiteY0" fmla="*/ 712 h 2273609"/>
              <a:gd name="connsiteX1" fmla="*/ 12257907 w 12257907"/>
              <a:gd name="connsiteY1" fmla="*/ 291684 h 2273609"/>
              <a:gd name="connsiteX2" fmla="*/ 12192001 w 12257907"/>
              <a:gd name="connsiteY2" fmla="*/ 2273609 h 2273609"/>
              <a:gd name="connsiteX3" fmla="*/ 0 w 12257907"/>
              <a:gd name="connsiteY3" fmla="*/ 2273609 h 2273609"/>
              <a:gd name="connsiteX4" fmla="*/ 0 w 12257907"/>
              <a:gd name="connsiteY4" fmla="*/ 712 h 2273609"/>
              <a:gd name="connsiteX0" fmla="*/ 0 w 12279997"/>
              <a:gd name="connsiteY0" fmla="*/ 457 h 2273354"/>
              <a:gd name="connsiteX1" fmla="*/ 12279998 w 12279997"/>
              <a:gd name="connsiteY1" fmla="*/ 326859 h 2273354"/>
              <a:gd name="connsiteX2" fmla="*/ 12192001 w 12279997"/>
              <a:gd name="connsiteY2" fmla="*/ 2273354 h 2273354"/>
              <a:gd name="connsiteX3" fmla="*/ 0 w 12279997"/>
              <a:gd name="connsiteY3" fmla="*/ 2273354 h 2273354"/>
              <a:gd name="connsiteX4" fmla="*/ 0 w 12279997"/>
              <a:gd name="connsiteY4" fmla="*/ 457 h 22733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279997" h="2273354">
                <a:moveTo>
                  <a:pt x="0" y="457"/>
                </a:moveTo>
                <a:cubicBezTo>
                  <a:pt x="4188178" y="-7069"/>
                  <a:pt x="7698848" y="77523"/>
                  <a:pt x="12279998" y="326859"/>
                </a:cubicBezTo>
                <a:lnTo>
                  <a:pt x="12192001" y="2273354"/>
                </a:lnTo>
                <a:lnTo>
                  <a:pt x="0" y="2273354"/>
                </a:lnTo>
                <a:lnTo>
                  <a:pt x="0" y="457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400"/>
          </a:p>
        </p:txBody>
      </p:sp>
      <p:sp>
        <p:nvSpPr>
          <p:cNvPr id="43" name="ZoneTexte 11">
            <a:extLst>
              <a:ext uri="{FF2B5EF4-FFF2-40B4-BE49-F238E27FC236}">
                <a16:creationId xmlns:a16="http://schemas.microsoft.com/office/drawing/2014/main" id="{71FA8DDF-DFDE-4604-E4E5-71ED21F29D16}"/>
              </a:ext>
            </a:extLst>
          </p:cNvPr>
          <p:cNvSpPr txBox="1"/>
          <p:nvPr/>
        </p:nvSpPr>
        <p:spPr>
          <a:xfrm>
            <a:off x="10657251" y="6376325"/>
            <a:ext cx="45762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7C4C52B0-8C01-7849-9FBD-81D69A89DA73}" type="slidenum">
              <a:rPr lang="fr-FR" sz="1200" b="1">
                <a:solidFill>
                  <a:srgbClr val="003D58"/>
                </a:solidFill>
                <a:ea typeface="Open Sans" pitchFamily="2" charset="0"/>
                <a:cs typeface="Open Sans" pitchFamily="2" charset="0"/>
              </a:rPr>
              <a:t>22</a:t>
            </a:fld>
            <a:endParaRPr lang="fr-FR" sz="1000" b="1" dirty="0">
              <a:solidFill>
                <a:srgbClr val="003D58"/>
              </a:solidFill>
              <a:ea typeface="Open Sans" pitchFamily="2" charset="0"/>
              <a:cs typeface="Open Sans" pitchFamily="2" charset="0"/>
            </a:endParaRPr>
          </a:p>
        </p:txBody>
      </p:sp>
      <p:pic>
        <p:nvPicPr>
          <p:cNvPr id="44" name="Graphique 13">
            <a:extLst>
              <a:ext uri="{FF2B5EF4-FFF2-40B4-BE49-F238E27FC236}">
                <a16:creationId xmlns:a16="http://schemas.microsoft.com/office/drawing/2014/main" id="{E430A7D1-E2BC-F6AE-E1D4-92D9F1A8234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142017" y="6261419"/>
            <a:ext cx="866227" cy="432000"/>
          </a:xfrm>
          <a:prstGeom prst="rect">
            <a:avLst/>
          </a:prstGeom>
        </p:spPr>
      </p:pic>
      <p:sp>
        <p:nvSpPr>
          <p:cNvPr id="38" name="Rectangle 37"/>
          <p:cNvSpPr/>
          <p:nvPr/>
        </p:nvSpPr>
        <p:spPr>
          <a:xfrm>
            <a:off x="10539188" y="6633905"/>
            <a:ext cx="171713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000" dirty="0"/>
              <a:t>© 2023, ITER Organization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C1DF639-3DBF-DE8F-0307-064767640910}"/>
              </a:ext>
            </a:extLst>
          </p:cNvPr>
          <p:cNvSpPr txBox="1"/>
          <p:nvPr/>
        </p:nvSpPr>
        <p:spPr>
          <a:xfrm>
            <a:off x="-25444" y="-115776"/>
            <a:ext cx="12033688" cy="4969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000" b="1" dirty="0">
                <a:solidFill>
                  <a:schemeClr val="accent1"/>
                </a:solidFill>
                <a:latin typeface="Arial" panose="020B0604020202020204" pitchFamily="34" charset="0"/>
                <a:ea typeface="Open Sans" pitchFamily="2" charset="0"/>
                <a:cs typeface="Arial" panose="020B0604020202020204" pitchFamily="34" charset="0"/>
              </a:rPr>
              <a:t>Magnetics electronics and software: Integrators</a:t>
            </a:r>
          </a:p>
        </p:txBody>
      </p:sp>
      <p:pic>
        <p:nvPicPr>
          <p:cNvPr id="2051" name="Picture 3">
            <a:extLst>
              <a:ext uri="{FF2B5EF4-FFF2-40B4-BE49-F238E27FC236}">
                <a16:creationId xmlns:a16="http://schemas.microsoft.com/office/drawing/2014/main" id="{3D8FC52E-54DF-DBD7-6FED-8DF8DB15B0A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41623" y="11658599"/>
            <a:ext cx="3663951" cy="2747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ovéPole 12">
            <a:extLst>
              <a:ext uri="{FF2B5EF4-FFF2-40B4-BE49-F238E27FC236}">
                <a16:creationId xmlns:a16="http://schemas.microsoft.com/office/drawing/2014/main" id="{3E90B8A3-70AD-C715-79CE-87C549A59AD4}"/>
              </a:ext>
            </a:extLst>
          </p:cNvPr>
          <p:cNvSpPr txBox="1"/>
          <p:nvPr/>
        </p:nvSpPr>
        <p:spPr>
          <a:xfrm>
            <a:off x="95731" y="408909"/>
            <a:ext cx="4370294" cy="30777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581025" fontAlgn="base">
              <a:spcBef>
                <a:spcPct val="50000"/>
              </a:spcBef>
              <a:spcAft>
                <a:spcPct val="0"/>
              </a:spcAft>
              <a:buSzPct val="50000"/>
              <a:buFont typeface="Arial" panose="020B0604020202020204" pitchFamily="34" charset="0"/>
              <a:buNone/>
            </a:pPr>
            <a:r>
              <a:rPr lang="en-US" sz="18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Some features of Integrators:</a:t>
            </a:r>
          </a:p>
          <a:p>
            <a:pPr marL="285750" indent="-285750" defTabSz="581025" fontAlgn="base">
              <a:spcBef>
                <a:spcPct val="500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Real time digital integration based on signal chopping concept</a:t>
            </a:r>
          </a:p>
          <a:p>
            <a:pPr marL="285750" indent="-285750" defTabSz="581025" fontAlgn="base">
              <a:spcBef>
                <a:spcPct val="500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Sampling rate 2 MSPS </a:t>
            </a:r>
          </a:p>
          <a:p>
            <a:pPr marL="285750" indent="-285750" defTabSz="581025" fontAlgn="base">
              <a:spcBef>
                <a:spcPct val="500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Dual channel proportional and integrated  </a:t>
            </a:r>
          </a:p>
          <a:p>
            <a:pPr marL="285750" indent="-285750" defTabSz="581025" fontAlgn="base">
              <a:spcBef>
                <a:spcPct val="500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18 bits ADC (one per channel)</a:t>
            </a:r>
          </a:p>
          <a:p>
            <a:pPr marL="285750" indent="-285750" defTabSz="581025" fontAlgn="base">
              <a:spcBef>
                <a:spcPct val="500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Analog front end adapted to the sensor characteristic impedance  </a:t>
            </a:r>
          </a:p>
          <a:p>
            <a:pPr marL="285750" indent="-285750" defTabSz="581025" fontAlgn="base">
              <a:spcBef>
                <a:spcPct val="500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Tested on an operational tokamak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B9D61E9-FDCE-3F5E-4567-7ADE7660EAC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335644" y="3056964"/>
            <a:ext cx="7482353" cy="340165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C0D9DE87-24BB-4608-185C-86368D575CA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466025" y="354344"/>
            <a:ext cx="7440063" cy="2600688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E90073F8-64FE-4668-D797-FD98CC41665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0" y="3580180"/>
            <a:ext cx="4246634" cy="327782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1B61550B-E883-ACC6-E478-B7AE3C4E5D06}"/>
              </a:ext>
            </a:extLst>
          </p:cNvPr>
          <p:cNvSpPr txBox="1"/>
          <p:nvPr/>
        </p:nvSpPr>
        <p:spPr>
          <a:xfrm>
            <a:off x="6234850" y="6388349"/>
            <a:ext cx="26686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Courtesy of A. Neto (F4E)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9592224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ZoneTexte 11">
            <a:extLst>
              <a:ext uri="{FF2B5EF4-FFF2-40B4-BE49-F238E27FC236}">
                <a16:creationId xmlns:a16="http://schemas.microsoft.com/office/drawing/2014/main" id="{71FA8DDF-DFDE-4604-E4E5-71ED21F29D16}"/>
              </a:ext>
            </a:extLst>
          </p:cNvPr>
          <p:cNvSpPr txBox="1"/>
          <p:nvPr/>
        </p:nvSpPr>
        <p:spPr>
          <a:xfrm>
            <a:off x="10657251" y="6376325"/>
            <a:ext cx="45762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7C4C52B0-8C01-7849-9FBD-81D69A89DA73}" type="slidenum">
              <a:rPr lang="fr-FR" sz="1200" b="1">
                <a:solidFill>
                  <a:srgbClr val="003D58"/>
                </a:solidFill>
                <a:ea typeface="Open Sans" pitchFamily="2" charset="0"/>
                <a:cs typeface="Open Sans" pitchFamily="2" charset="0"/>
              </a:rPr>
              <a:t>23</a:t>
            </a:fld>
            <a:endParaRPr lang="fr-FR" sz="1000" b="1" dirty="0">
              <a:solidFill>
                <a:srgbClr val="003D58"/>
              </a:solidFill>
              <a:ea typeface="Open Sans" pitchFamily="2" charset="0"/>
              <a:cs typeface="Open Sans" pitchFamily="2" charset="0"/>
            </a:endParaRPr>
          </a:p>
        </p:txBody>
      </p:sp>
      <p:pic>
        <p:nvPicPr>
          <p:cNvPr id="44" name="Graphique 13">
            <a:extLst>
              <a:ext uri="{FF2B5EF4-FFF2-40B4-BE49-F238E27FC236}">
                <a16:creationId xmlns:a16="http://schemas.microsoft.com/office/drawing/2014/main" id="{E430A7D1-E2BC-F6AE-E1D4-92D9F1A8234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142017" y="6261419"/>
            <a:ext cx="866227" cy="432000"/>
          </a:xfrm>
          <a:prstGeom prst="rect">
            <a:avLst/>
          </a:prstGeom>
        </p:spPr>
      </p:pic>
      <p:sp>
        <p:nvSpPr>
          <p:cNvPr id="38" name="Rectangle 37"/>
          <p:cNvSpPr/>
          <p:nvPr/>
        </p:nvSpPr>
        <p:spPr>
          <a:xfrm>
            <a:off x="10539188" y="6633905"/>
            <a:ext cx="171713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000" dirty="0"/>
              <a:t>© 2023, ITER Organization</a:t>
            </a:r>
          </a:p>
        </p:txBody>
      </p:sp>
      <p:pic>
        <p:nvPicPr>
          <p:cNvPr id="2051" name="Picture 3">
            <a:extLst>
              <a:ext uri="{FF2B5EF4-FFF2-40B4-BE49-F238E27FC236}">
                <a16:creationId xmlns:a16="http://schemas.microsoft.com/office/drawing/2014/main" id="{3D8FC52E-54DF-DBD7-6FED-8DF8DB15B0A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41623" y="11658599"/>
            <a:ext cx="3663951" cy="2747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ovéPole 12">
            <a:extLst>
              <a:ext uri="{FF2B5EF4-FFF2-40B4-BE49-F238E27FC236}">
                <a16:creationId xmlns:a16="http://schemas.microsoft.com/office/drawing/2014/main" id="{A5038C05-2DED-2A28-B1D2-835A8DB71A41}"/>
              </a:ext>
            </a:extLst>
          </p:cNvPr>
          <p:cNvSpPr txBox="1"/>
          <p:nvPr/>
        </p:nvSpPr>
        <p:spPr>
          <a:xfrm>
            <a:off x="133053" y="556132"/>
            <a:ext cx="5896925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581025" fontAlgn="base">
              <a:spcBef>
                <a:spcPct val="50000"/>
              </a:spcBef>
              <a:spcAft>
                <a:spcPct val="0"/>
              </a:spcAft>
              <a:buSzPct val="50000"/>
              <a:buFont typeface="Arial" panose="020B0604020202020204" pitchFamily="34" charset="0"/>
              <a:buNone/>
            </a:pPr>
            <a:r>
              <a:rPr lang="en-US" sz="18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Some features of FPGA board:</a:t>
            </a:r>
          </a:p>
          <a:p>
            <a:pPr marL="285750" indent="-285750" defTabSz="581025" fontAlgn="base">
              <a:spcBef>
                <a:spcPct val="500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Based on </a:t>
            </a:r>
            <a:r>
              <a:rPr lang="en-GB" sz="1600" dirty="0" err="1">
                <a:latin typeface="+mj-lt"/>
              </a:rPr>
              <a:t>Trenz</a:t>
            </a:r>
            <a:r>
              <a:rPr lang="en-GB" sz="1600" dirty="0">
                <a:latin typeface="+mj-lt"/>
              </a:rPr>
              <a:t> Zynq </a:t>
            </a:r>
            <a:r>
              <a:rPr lang="en-GB" sz="1600" dirty="0" err="1">
                <a:latin typeface="+mj-lt"/>
              </a:rPr>
              <a:t>UltraScale</a:t>
            </a:r>
            <a:r>
              <a:rPr lang="en-GB" sz="1600" dirty="0">
                <a:latin typeface="+mj-lt"/>
              </a:rPr>
              <a:t>+ Multi processor</a:t>
            </a:r>
            <a:endParaRPr lang="en-US" sz="16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defTabSz="581025" fontAlgn="base">
              <a:spcBef>
                <a:spcPct val="500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Collect signals from a total of 30 integrators (60 channels)</a:t>
            </a:r>
          </a:p>
          <a:p>
            <a:pPr marL="285750" indent="-285750" defTabSz="581025" fontAlgn="base">
              <a:spcBef>
                <a:spcPct val="500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Elaborates signals (demodulation, decimation, time stamping)</a:t>
            </a:r>
          </a:p>
          <a:p>
            <a:pPr marL="285750" indent="-285750" defTabSz="581025" fontAlgn="base">
              <a:spcBef>
                <a:spcPct val="500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Aggregates data and compute some plasma parameters (i.e. Plasma current for interlock and vertical speed)</a:t>
            </a:r>
          </a:p>
          <a:p>
            <a:pPr marL="285750" indent="-285750" defTabSz="581025" fontAlgn="base">
              <a:spcBef>
                <a:spcPct val="500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Data streaming to real time network (10 </a:t>
            </a:r>
            <a:r>
              <a:rPr lang="en-US" sz="1600" dirty="0" err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kS</a:t>
            </a:r>
            <a:r>
              <a:rPr lang="en-US" sz="16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/s *60 channels) and data archiving (2 MS/s *60 channels)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F484567-9E9F-D4AF-1EC2-15CD713BC7F2}"/>
              </a:ext>
            </a:extLst>
          </p:cNvPr>
          <p:cNvSpPr txBox="1"/>
          <p:nvPr/>
        </p:nvSpPr>
        <p:spPr>
          <a:xfrm>
            <a:off x="-25444" y="-115776"/>
            <a:ext cx="12033688" cy="4969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US" sz="2000" b="1" dirty="0">
                <a:solidFill>
                  <a:schemeClr val="accent1"/>
                </a:solidFill>
                <a:latin typeface="Arial" panose="020B0604020202020204" pitchFamily="34" charset="0"/>
                <a:ea typeface="Open Sans" pitchFamily="2" charset="0"/>
                <a:cs typeface="Arial" panose="020B0604020202020204" pitchFamily="34" charset="0"/>
              </a:rPr>
              <a:t>Magnetics electronics and software: Main FPGA board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B75CD7AC-3264-806F-EDF6-786C799EDDE2}"/>
              </a:ext>
            </a:extLst>
          </p:cNvPr>
          <p:cNvGrpSpPr/>
          <p:nvPr/>
        </p:nvGrpSpPr>
        <p:grpSpPr>
          <a:xfrm>
            <a:off x="2999831" y="3666649"/>
            <a:ext cx="2812286" cy="3191351"/>
            <a:chOff x="371244" y="1844824"/>
            <a:chExt cx="3905948" cy="4380247"/>
          </a:xfrm>
        </p:grpSpPr>
        <p:pic>
          <p:nvPicPr>
            <p:cNvPr id="11" name="Picture 4" descr="UltraSOM+ MPSoC Module with Zynq UltraScale+ XCZU9EG, 4 GByte DDR4, low profile">
              <a:extLst>
                <a:ext uri="{FF2B5EF4-FFF2-40B4-BE49-F238E27FC236}">
                  <a16:creationId xmlns:a16="http://schemas.microsoft.com/office/drawing/2014/main" id="{A9C2C698-1A38-D788-6C66-6B611DC4233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20785023">
              <a:off x="788988" y="1844824"/>
              <a:ext cx="2922240" cy="178256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2" name="Imagen 7">
              <a:extLst>
                <a:ext uri="{FF2B5EF4-FFF2-40B4-BE49-F238E27FC236}">
                  <a16:creationId xmlns:a16="http://schemas.microsoft.com/office/drawing/2014/main" id="{893299D3-6F5E-E7BE-230A-2DF7DE0EA7B0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371244" y="3780963"/>
              <a:ext cx="3905948" cy="2444108"/>
            </a:xfrm>
            <a:prstGeom prst="rect">
              <a:avLst/>
            </a:prstGeom>
          </p:spPr>
        </p:pic>
        <p:cxnSp>
          <p:nvCxnSpPr>
            <p:cNvPr id="13" name="Conector recto 9">
              <a:extLst>
                <a:ext uri="{FF2B5EF4-FFF2-40B4-BE49-F238E27FC236}">
                  <a16:creationId xmlns:a16="http://schemas.microsoft.com/office/drawing/2014/main" id="{6C68D53D-6DB1-780E-2F61-68694EFF2E5E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931333" y="3230609"/>
              <a:ext cx="1227667" cy="1290591"/>
            </a:xfrm>
            <a:prstGeom prst="lin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4" name="Conector recto 10">
              <a:extLst>
                <a:ext uri="{FF2B5EF4-FFF2-40B4-BE49-F238E27FC236}">
                  <a16:creationId xmlns:a16="http://schemas.microsoft.com/office/drawing/2014/main" id="{26A821BD-B45E-FFC8-4694-2B4769D35E47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204552" y="3607344"/>
              <a:ext cx="249088" cy="1040856"/>
            </a:xfrm>
            <a:prstGeom prst="lin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5" name="Conector recto 11">
              <a:extLst>
                <a:ext uri="{FF2B5EF4-FFF2-40B4-BE49-F238E27FC236}">
                  <a16:creationId xmlns:a16="http://schemas.microsoft.com/office/drawing/2014/main" id="{233216D9-9C2A-3B76-8DB6-735420C064AE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2625956" y="2218267"/>
              <a:ext cx="931580" cy="2186093"/>
            </a:xfrm>
            <a:prstGeom prst="lin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pic>
        <p:nvPicPr>
          <p:cNvPr id="18" name="Picture 17">
            <a:extLst>
              <a:ext uri="{FF2B5EF4-FFF2-40B4-BE49-F238E27FC236}">
                <a16:creationId xmlns:a16="http://schemas.microsoft.com/office/drawing/2014/main" id="{9D6AC99C-1EA9-2C13-332F-7416F87AF1D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162022" y="381220"/>
            <a:ext cx="6033167" cy="4295081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B6123CF2-65C0-EDB5-4808-A09FB1764D50}"/>
              </a:ext>
            </a:extLst>
          </p:cNvPr>
          <p:cNvSpPr txBox="1"/>
          <p:nvPr/>
        </p:nvSpPr>
        <p:spPr>
          <a:xfrm>
            <a:off x="6941975" y="6107448"/>
            <a:ext cx="26686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Courtesy of A. Neto (F4E)</a:t>
            </a:r>
            <a:endParaRPr lang="en-GB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10A5A851-67D5-84C9-AA91-AA80CBFD5F10}"/>
              </a:ext>
            </a:extLst>
          </p:cNvPr>
          <p:cNvSpPr txBox="1"/>
          <p:nvPr/>
        </p:nvSpPr>
        <p:spPr>
          <a:xfrm>
            <a:off x="200516" y="3627634"/>
            <a:ext cx="3373108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defTabSz="581025" fontAlgn="base">
              <a:spcBef>
                <a:spcPct val="500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Firmware implemented with real-time framework (MARTe2) </a:t>
            </a:r>
          </a:p>
        </p:txBody>
      </p:sp>
    </p:spTree>
    <p:extLst>
      <p:ext uri="{BB962C8B-B14F-4D97-AF65-F5344CB8AC3E}">
        <p14:creationId xmlns:p14="http://schemas.microsoft.com/office/powerpoint/2010/main" val="352543955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close-up of a server&#10;&#10;Description automatically generated">
            <a:extLst>
              <a:ext uri="{FF2B5EF4-FFF2-40B4-BE49-F238E27FC236}">
                <a16:creationId xmlns:a16="http://schemas.microsoft.com/office/drawing/2014/main" id="{07407902-D560-2A4E-B685-5B1AE93D1AD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40525" y="39429"/>
            <a:ext cx="4828013" cy="6437351"/>
          </a:xfrm>
          <a:prstGeom prst="rect">
            <a:avLst/>
          </a:prstGeom>
        </p:spPr>
      </p:pic>
      <p:sp>
        <p:nvSpPr>
          <p:cNvPr id="43" name="ZoneTexte 11">
            <a:extLst>
              <a:ext uri="{FF2B5EF4-FFF2-40B4-BE49-F238E27FC236}">
                <a16:creationId xmlns:a16="http://schemas.microsoft.com/office/drawing/2014/main" id="{71FA8DDF-DFDE-4604-E4E5-71ED21F29D16}"/>
              </a:ext>
            </a:extLst>
          </p:cNvPr>
          <p:cNvSpPr txBox="1"/>
          <p:nvPr/>
        </p:nvSpPr>
        <p:spPr>
          <a:xfrm>
            <a:off x="10657251" y="6376325"/>
            <a:ext cx="45762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7C4C52B0-8C01-7849-9FBD-81D69A89DA73}" type="slidenum">
              <a:rPr lang="fr-FR" sz="1200" b="1">
                <a:solidFill>
                  <a:srgbClr val="003D58"/>
                </a:solidFill>
                <a:ea typeface="Open Sans" pitchFamily="2" charset="0"/>
                <a:cs typeface="Open Sans" pitchFamily="2" charset="0"/>
              </a:rPr>
              <a:t>24</a:t>
            </a:fld>
            <a:endParaRPr lang="fr-FR" sz="1000" b="1" dirty="0">
              <a:solidFill>
                <a:srgbClr val="003D58"/>
              </a:solidFill>
              <a:ea typeface="Open Sans" pitchFamily="2" charset="0"/>
              <a:cs typeface="Open Sans" pitchFamily="2" charset="0"/>
            </a:endParaRPr>
          </a:p>
        </p:txBody>
      </p:sp>
      <p:pic>
        <p:nvPicPr>
          <p:cNvPr id="44" name="Graphique 13">
            <a:extLst>
              <a:ext uri="{FF2B5EF4-FFF2-40B4-BE49-F238E27FC236}">
                <a16:creationId xmlns:a16="http://schemas.microsoft.com/office/drawing/2014/main" id="{E430A7D1-E2BC-F6AE-E1D4-92D9F1A8234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1142017" y="6261419"/>
            <a:ext cx="866227" cy="432000"/>
          </a:xfrm>
          <a:prstGeom prst="rect">
            <a:avLst/>
          </a:prstGeom>
        </p:spPr>
      </p:pic>
      <p:sp>
        <p:nvSpPr>
          <p:cNvPr id="38" name="Rectangle 37"/>
          <p:cNvSpPr/>
          <p:nvPr/>
        </p:nvSpPr>
        <p:spPr>
          <a:xfrm>
            <a:off x="10539188" y="6633905"/>
            <a:ext cx="171713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000" dirty="0"/>
              <a:t>© 2023, ITER Organization</a:t>
            </a:r>
          </a:p>
        </p:txBody>
      </p:sp>
      <p:pic>
        <p:nvPicPr>
          <p:cNvPr id="2051" name="Picture 3">
            <a:extLst>
              <a:ext uri="{FF2B5EF4-FFF2-40B4-BE49-F238E27FC236}">
                <a16:creationId xmlns:a16="http://schemas.microsoft.com/office/drawing/2014/main" id="{3D8FC52E-54DF-DBD7-6FED-8DF8DB15B0A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41623" y="11658599"/>
            <a:ext cx="3663951" cy="2747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ovéPole 12">
            <a:extLst>
              <a:ext uri="{FF2B5EF4-FFF2-40B4-BE49-F238E27FC236}">
                <a16:creationId xmlns:a16="http://schemas.microsoft.com/office/drawing/2014/main" id="{A5038C05-2DED-2A28-B1D2-835A8DB71A41}"/>
              </a:ext>
            </a:extLst>
          </p:cNvPr>
          <p:cNvSpPr txBox="1"/>
          <p:nvPr/>
        </p:nvSpPr>
        <p:spPr>
          <a:xfrm>
            <a:off x="252943" y="1322143"/>
            <a:ext cx="3580530" cy="21852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defTabSz="581025" fontAlgn="base">
              <a:spcBef>
                <a:spcPct val="500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~ 2000 integrators and 75 FPGA aggregators installed in 17   racks</a:t>
            </a:r>
          </a:p>
          <a:p>
            <a:pPr marL="285750" indent="-285750" defTabSz="581025" fontAlgn="base">
              <a:spcBef>
                <a:spcPct val="500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Performed functional tests and EMC tests</a:t>
            </a:r>
          </a:p>
          <a:p>
            <a:pPr marL="285750" indent="-285750" defTabSz="581025" fontAlgn="base">
              <a:spcBef>
                <a:spcPct val="500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 cubicles delivered to ITER and ready for installation</a:t>
            </a:r>
          </a:p>
          <a:p>
            <a:pPr marL="285750" indent="-285750" defTabSz="581025" fontAlgn="base">
              <a:spcBef>
                <a:spcPct val="500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</a:pPr>
            <a:endParaRPr lang="en-US" sz="16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F484567-9E9F-D4AF-1EC2-15CD713BC7F2}"/>
              </a:ext>
            </a:extLst>
          </p:cNvPr>
          <p:cNvSpPr txBox="1"/>
          <p:nvPr/>
        </p:nvSpPr>
        <p:spPr>
          <a:xfrm>
            <a:off x="-25444" y="-115776"/>
            <a:ext cx="12033688" cy="4969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US" sz="2000" b="1" dirty="0">
                <a:solidFill>
                  <a:schemeClr val="accent1"/>
                </a:solidFill>
                <a:latin typeface="Arial" panose="020B0604020202020204" pitchFamily="34" charset="0"/>
                <a:ea typeface="Open Sans" pitchFamily="2" charset="0"/>
                <a:cs typeface="Arial" panose="020B0604020202020204" pitchFamily="34" charset="0"/>
              </a:rPr>
              <a:t>Magnetics electronics and software: cubicles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B6123CF2-65C0-EDB5-4808-A09FB1764D50}"/>
              </a:ext>
            </a:extLst>
          </p:cNvPr>
          <p:cNvSpPr txBox="1"/>
          <p:nvPr/>
        </p:nvSpPr>
        <p:spPr>
          <a:xfrm>
            <a:off x="6941975" y="6449239"/>
            <a:ext cx="26686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Courtesy of A. Neto (F4E)</a:t>
            </a:r>
            <a:endParaRPr lang="en-GB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1FF8DE3-6AA4-EE7D-8A39-6AAA567951AE}"/>
              </a:ext>
            </a:extLst>
          </p:cNvPr>
          <p:cNvSpPr/>
          <p:nvPr/>
        </p:nvSpPr>
        <p:spPr>
          <a:xfrm>
            <a:off x="4080588" y="1296769"/>
            <a:ext cx="2015412" cy="496996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Network switches</a:t>
            </a:r>
            <a:endParaRPr lang="en-GB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8A749E6-2F6F-40A3-F0E0-E625C8911053}"/>
              </a:ext>
            </a:extLst>
          </p:cNvPr>
          <p:cNvSpPr/>
          <p:nvPr/>
        </p:nvSpPr>
        <p:spPr>
          <a:xfrm>
            <a:off x="4063852" y="2720177"/>
            <a:ext cx="2015412" cy="49699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Integrators </a:t>
            </a:r>
            <a:endParaRPr lang="en-GB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446C1876-CBE7-EE52-4D4C-5FA4915F65B4}"/>
              </a:ext>
            </a:extLst>
          </p:cNvPr>
          <p:cNvSpPr/>
          <p:nvPr/>
        </p:nvSpPr>
        <p:spPr>
          <a:xfrm>
            <a:off x="4063852" y="3497916"/>
            <a:ext cx="2015412" cy="496996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Main FPGAs </a:t>
            </a:r>
            <a:endParaRPr lang="en-GB" dirty="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0D76B536-1588-743F-32B1-62C582556EA1}"/>
              </a:ext>
            </a:extLst>
          </p:cNvPr>
          <p:cNvSpPr/>
          <p:nvPr/>
        </p:nvSpPr>
        <p:spPr>
          <a:xfrm>
            <a:off x="4094495" y="2016799"/>
            <a:ext cx="2015412" cy="496996"/>
          </a:xfrm>
          <a:prstGeom prst="rect">
            <a:avLst/>
          </a:prstGeom>
          <a:solidFill>
            <a:schemeClr val="tx2">
              <a:lumMod val="50000"/>
              <a:lumOff val="5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Power supplies</a:t>
            </a:r>
            <a:endParaRPr lang="en-GB" dirty="0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244784D5-A6DA-CC59-CB23-89D91F2A13E6}"/>
              </a:ext>
            </a:extLst>
          </p:cNvPr>
          <p:cNvSpPr/>
          <p:nvPr/>
        </p:nvSpPr>
        <p:spPr>
          <a:xfrm>
            <a:off x="4063852" y="4907829"/>
            <a:ext cx="2015412" cy="496996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Acquisition Unit</a:t>
            </a:r>
            <a:endParaRPr lang="en-GB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EF0E4917-F58E-7365-60FA-5E0B444FA1EE}"/>
              </a:ext>
            </a:extLst>
          </p:cNvPr>
          <p:cNvSpPr/>
          <p:nvPr/>
        </p:nvSpPr>
        <p:spPr>
          <a:xfrm>
            <a:off x="4080588" y="5764423"/>
            <a:ext cx="2015412" cy="496996"/>
          </a:xfrm>
          <a:prstGeom prst="rect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PLC</a:t>
            </a:r>
            <a:endParaRPr lang="en-GB" dirty="0"/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15B8E73A-FD9F-8002-CBAE-DD463920FE8C}"/>
              </a:ext>
            </a:extLst>
          </p:cNvPr>
          <p:cNvCxnSpPr>
            <a:stCxn id="7" idx="3"/>
          </p:cNvCxnSpPr>
          <p:nvPr/>
        </p:nvCxnSpPr>
        <p:spPr>
          <a:xfrm flipV="1">
            <a:off x="6096000" y="366492"/>
            <a:ext cx="2068286" cy="117877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E4EE1306-2ACA-9EC2-E646-3F0A46870F79}"/>
              </a:ext>
            </a:extLst>
          </p:cNvPr>
          <p:cNvCxnSpPr>
            <a:cxnSpLocks/>
            <a:stCxn id="8" idx="3"/>
          </p:cNvCxnSpPr>
          <p:nvPr/>
        </p:nvCxnSpPr>
        <p:spPr>
          <a:xfrm flipV="1">
            <a:off x="6079264" y="2043066"/>
            <a:ext cx="2180283" cy="925609"/>
          </a:xfrm>
          <a:prstGeom prst="straightConnector1">
            <a:avLst/>
          </a:prstGeom>
          <a:ln>
            <a:solidFill>
              <a:schemeClr val="accent1">
                <a:lumMod val="20000"/>
                <a:lumOff val="80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047A512B-9218-3E23-68E4-3488880B7C90}"/>
              </a:ext>
            </a:extLst>
          </p:cNvPr>
          <p:cNvCxnSpPr>
            <a:cxnSpLocks/>
            <a:stCxn id="8" idx="3"/>
          </p:cNvCxnSpPr>
          <p:nvPr/>
        </p:nvCxnSpPr>
        <p:spPr>
          <a:xfrm flipV="1">
            <a:off x="6079264" y="2891803"/>
            <a:ext cx="2278833" cy="76872"/>
          </a:xfrm>
          <a:prstGeom prst="straightConnector1">
            <a:avLst/>
          </a:prstGeom>
          <a:ln>
            <a:solidFill>
              <a:schemeClr val="accent1">
                <a:lumMod val="20000"/>
                <a:lumOff val="80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CCA03F6E-CA3A-C20F-A945-FB5C84EF5984}"/>
              </a:ext>
            </a:extLst>
          </p:cNvPr>
          <p:cNvCxnSpPr>
            <a:cxnSpLocks/>
            <a:stCxn id="8" idx="3"/>
          </p:cNvCxnSpPr>
          <p:nvPr/>
        </p:nvCxnSpPr>
        <p:spPr>
          <a:xfrm>
            <a:off x="6079264" y="2968675"/>
            <a:ext cx="2360647" cy="622990"/>
          </a:xfrm>
          <a:prstGeom prst="straightConnector1">
            <a:avLst/>
          </a:prstGeom>
          <a:ln>
            <a:solidFill>
              <a:schemeClr val="accent1">
                <a:lumMod val="20000"/>
                <a:lumOff val="80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Rectangle 33">
            <a:extLst>
              <a:ext uri="{FF2B5EF4-FFF2-40B4-BE49-F238E27FC236}">
                <a16:creationId xmlns:a16="http://schemas.microsoft.com/office/drawing/2014/main" id="{5C81677F-89F0-8AA5-06BA-16343F430A4F}"/>
              </a:ext>
            </a:extLst>
          </p:cNvPr>
          <p:cNvSpPr/>
          <p:nvPr/>
        </p:nvSpPr>
        <p:spPr>
          <a:xfrm>
            <a:off x="4063852" y="4199761"/>
            <a:ext cx="2015412" cy="496996"/>
          </a:xfrm>
          <a:prstGeom prst="rect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FPGA board to interlock </a:t>
            </a:r>
            <a:endParaRPr lang="en-GB" dirty="0"/>
          </a:p>
        </p:txBody>
      </p: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98C698C9-AC59-2196-5377-0F6DA9DD9991}"/>
              </a:ext>
            </a:extLst>
          </p:cNvPr>
          <p:cNvCxnSpPr>
            <a:cxnSpLocks/>
            <a:stCxn id="9" idx="3"/>
          </p:cNvCxnSpPr>
          <p:nvPr/>
        </p:nvCxnSpPr>
        <p:spPr>
          <a:xfrm flipV="1">
            <a:off x="6079264" y="1252032"/>
            <a:ext cx="2360647" cy="2494382"/>
          </a:xfrm>
          <a:prstGeom prst="straightConnector1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3DF66911-125F-E951-77A4-D05858E9B6A8}"/>
              </a:ext>
            </a:extLst>
          </p:cNvPr>
          <p:cNvCxnSpPr>
            <a:cxnSpLocks/>
            <a:stCxn id="9" idx="3"/>
          </p:cNvCxnSpPr>
          <p:nvPr/>
        </p:nvCxnSpPr>
        <p:spPr>
          <a:xfrm flipV="1">
            <a:off x="6079264" y="2584744"/>
            <a:ext cx="2377383" cy="1161670"/>
          </a:xfrm>
          <a:prstGeom prst="straightConnector1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979CA10D-F73E-6598-B38F-C2418158070D}"/>
              </a:ext>
            </a:extLst>
          </p:cNvPr>
          <p:cNvCxnSpPr>
            <a:cxnSpLocks/>
            <a:stCxn id="9" idx="3"/>
          </p:cNvCxnSpPr>
          <p:nvPr/>
        </p:nvCxnSpPr>
        <p:spPr>
          <a:xfrm flipV="1">
            <a:off x="6079264" y="3384348"/>
            <a:ext cx="2377383" cy="362066"/>
          </a:xfrm>
          <a:prstGeom prst="straightConnector1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48">
            <a:extLst>
              <a:ext uri="{FF2B5EF4-FFF2-40B4-BE49-F238E27FC236}">
                <a16:creationId xmlns:a16="http://schemas.microsoft.com/office/drawing/2014/main" id="{CF56E6F8-116D-85C4-9E1B-1B30C6661FB2}"/>
              </a:ext>
            </a:extLst>
          </p:cNvPr>
          <p:cNvCxnSpPr>
            <a:cxnSpLocks/>
            <a:stCxn id="16" idx="3"/>
          </p:cNvCxnSpPr>
          <p:nvPr/>
        </p:nvCxnSpPr>
        <p:spPr>
          <a:xfrm flipV="1">
            <a:off x="6109907" y="613763"/>
            <a:ext cx="2248190" cy="1651534"/>
          </a:xfrm>
          <a:prstGeom prst="straightConnector1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2" name="Straight Arrow Connector 51">
            <a:extLst>
              <a:ext uri="{FF2B5EF4-FFF2-40B4-BE49-F238E27FC236}">
                <a16:creationId xmlns:a16="http://schemas.microsoft.com/office/drawing/2014/main" id="{8D460ECD-2AC0-9062-E036-F9371E9E23CC}"/>
              </a:ext>
            </a:extLst>
          </p:cNvPr>
          <p:cNvCxnSpPr>
            <a:cxnSpLocks/>
            <a:stCxn id="17" idx="3"/>
          </p:cNvCxnSpPr>
          <p:nvPr/>
        </p:nvCxnSpPr>
        <p:spPr>
          <a:xfrm flipV="1">
            <a:off x="6079264" y="4244213"/>
            <a:ext cx="2458246" cy="912114"/>
          </a:xfrm>
          <a:prstGeom prst="straightConnector1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7" name="Straight Arrow Connector 56">
            <a:extLst>
              <a:ext uri="{FF2B5EF4-FFF2-40B4-BE49-F238E27FC236}">
                <a16:creationId xmlns:a16="http://schemas.microsoft.com/office/drawing/2014/main" id="{84D112DB-5B17-2B46-D07A-6ECBEEBF755E}"/>
              </a:ext>
            </a:extLst>
          </p:cNvPr>
          <p:cNvCxnSpPr>
            <a:cxnSpLocks/>
            <a:stCxn id="34" idx="3"/>
          </p:cNvCxnSpPr>
          <p:nvPr/>
        </p:nvCxnSpPr>
        <p:spPr>
          <a:xfrm flipV="1">
            <a:off x="6079264" y="3937114"/>
            <a:ext cx="2377383" cy="511145"/>
          </a:xfrm>
          <a:prstGeom prst="straightConnector1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0" name="Straight Arrow Connector 59">
            <a:extLst>
              <a:ext uri="{FF2B5EF4-FFF2-40B4-BE49-F238E27FC236}">
                <a16:creationId xmlns:a16="http://schemas.microsoft.com/office/drawing/2014/main" id="{704354F2-26AF-7027-B0C3-508332A8AB68}"/>
              </a:ext>
            </a:extLst>
          </p:cNvPr>
          <p:cNvCxnSpPr>
            <a:cxnSpLocks/>
          </p:cNvCxnSpPr>
          <p:nvPr/>
        </p:nvCxnSpPr>
        <p:spPr>
          <a:xfrm flipV="1">
            <a:off x="6079264" y="5949938"/>
            <a:ext cx="2850132" cy="58267"/>
          </a:xfrm>
          <a:prstGeom prst="straightConnector1">
            <a:avLst/>
          </a:prstGeom>
          <a:ln>
            <a:solidFill>
              <a:srgbClr val="0070C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052" name="Picture 2051" descr="A computer and a monitor on a table&#10;&#10;Description automatically generated">
            <a:extLst>
              <a:ext uri="{FF2B5EF4-FFF2-40B4-BE49-F238E27FC236}">
                <a16:creationId xmlns:a16="http://schemas.microsoft.com/office/drawing/2014/main" id="{447D06A7-DC93-D76A-9B49-304E0E8B9BD5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354" t="12391" r="118" b="14091"/>
          <a:stretch/>
        </p:blipFill>
        <p:spPr>
          <a:xfrm>
            <a:off x="84011" y="3628995"/>
            <a:ext cx="3898741" cy="30479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307115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32">
            <a:extLst>
              <a:ext uri="{FF2B5EF4-FFF2-40B4-BE49-F238E27FC236}">
                <a16:creationId xmlns:a16="http://schemas.microsoft.com/office/drawing/2014/main" id="{E97E95CA-7283-5B46-9EFB-EE7D6DEDBBB2}"/>
              </a:ext>
            </a:extLst>
          </p:cNvPr>
          <p:cNvSpPr/>
          <p:nvPr/>
        </p:nvSpPr>
        <p:spPr>
          <a:xfrm rot="5400000">
            <a:off x="-1819021" y="1823337"/>
            <a:ext cx="6853683" cy="3215640"/>
          </a:xfrm>
          <a:custGeom>
            <a:avLst/>
            <a:gdLst>
              <a:gd name="connsiteX0" fmla="*/ 0 w 12192001"/>
              <a:gd name="connsiteY0" fmla="*/ 0 h 2272897"/>
              <a:gd name="connsiteX1" fmla="*/ 12192001 w 12192001"/>
              <a:gd name="connsiteY1" fmla="*/ 0 h 2272897"/>
              <a:gd name="connsiteX2" fmla="*/ 12192001 w 12192001"/>
              <a:gd name="connsiteY2" fmla="*/ 2272897 h 2272897"/>
              <a:gd name="connsiteX3" fmla="*/ 0 w 12192001"/>
              <a:gd name="connsiteY3" fmla="*/ 2272897 h 2272897"/>
              <a:gd name="connsiteX4" fmla="*/ 0 w 12192001"/>
              <a:gd name="connsiteY4" fmla="*/ 0 h 2272897"/>
              <a:gd name="connsiteX0" fmla="*/ 0 w 12192001"/>
              <a:gd name="connsiteY0" fmla="*/ 0 h 2272897"/>
              <a:gd name="connsiteX1" fmla="*/ 12192001 w 12192001"/>
              <a:gd name="connsiteY1" fmla="*/ 553155 h 2272897"/>
              <a:gd name="connsiteX2" fmla="*/ 12192001 w 12192001"/>
              <a:gd name="connsiteY2" fmla="*/ 2272897 h 2272897"/>
              <a:gd name="connsiteX3" fmla="*/ 0 w 12192001"/>
              <a:gd name="connsiteY3" fmla="*/ 2272897 h 2272897"/>
              <a:gd name="connsiteX4" fmla="*/ 0 w 12192001"/>
              <a:gd name="connsiteY4" fmla="*/ 0 h 2272897"/>
              <a:gd name="connsiteX0" fmla="*/ 0 w 12192001"/>
              <a:gd name="connsiteY0" fmla="*/ 0 h 2272897"/>
              <a:gd name="connsiteX1" fmla="*/ 12192001 w 12192001"/>
              <a:gd name="connsiteY1" fmla="*/ 553155 h 2272897"/>
              <a:gd name="connsiteX2" fmla="*/ 12192001 w 12192001"/>
              <a:gd name="connsiteY2" fmla="*/ 2272897 h 2272897"/>
              <a:gd name="connsiteX3" fmla="*/ 0 w 12192001"/>
              <a:gd name="connsiteY3" fmla="*/ 2272897 h 2272897"/>
              <a:gd name="connsiteX4" fmla="*/ 0 w 12192001"/>
              <a:gd name="connsiteY4" fmla="*/ 0 h 2272897"/>
              <a:gd name="connsiteX0" fmla="*/ 0 w 12192001"/>
              <a:gd name="connsiteY0" fmla="*/ 1720 h 2274617"/>
              <a:gd name="connsiteX1" fmla="*/ 12192001 w 12192001"/>
              <a:gd name="connsiteY1" fmla="*/ 554875 h 2274617"/>
              <a:gd name="connsiteX2" fmla="*/ 12192001 w 12192001"/>
              <a:gd name="connsiteY2" fmla="*/ 2274617 h 2274617"/>
              <a:gd name="connsiteX3" fmla="*/ 0 w 12192001"/>
              <a:gd name="connsiteY3" fmla="*/ 2274617 h 2274617"/>
              <a:gd name="connsiteX4" fmla="*/ 0 w 12192001"/>
              <a:gd name="connsiteY4" fmla="*/ 1720 h 2274617"/>
              <a:gd name="connsiteX0" fmla="*/ 0 w 12213973"/>
              <a:gd name="connsiteY0" fmla="*/ 15781 h 2288678"/>
              <a:gd name="connsiteX1" fmla="*/ 12213973 w 12213973"/>
              <a:gd name="connsiteY1" fmla="*/ 455559 h 2288678"/>
              <a:gd name="connsiteX2" fmla="*/ 12192001 w 12213973"/>
              <a:gd name="connsiteY2" fmla="*/ 2288678 h 2288678"/>
              <a:gd name="connsiteX3" fmla="*/ 0 w 12213973"/>
              <a:gd name="connsiteY3" fmla="*/ 2288678 h 2288678"/>
              <a:gd name="connsiteX4" fmla="*/ 0 w 12213973"/>
              <a:gd name="connsiteY4" fmla="*/ 15781 h 2288678"/>
              <a:gd name="connsiteX0" fmla="*/ 0 w 12213973"/>
              <a:gd name="connsiteY0" fmla="*/ 754 h 2273651"/>
              <a:gd name="connsiteX1" fmla="*/ 12213973 w 12213973"/>
              <a:gd name="connsiteY1" fmla="*/ 440532 h 2273651"/>
              <a:gd name="connsiteX2" fmla="*/ 12192001 w 12213973"/>
              <a:gd name="connsiteY2" fmla="*/ 2273651 h 2273651"/>
              <a:gd name="connsiteX3" fmla="*/ 0 w 12213973"/>
              <a:gd name="connsiteY3" fmla="*/ 2273651 h 2273651"/>
              <a:gd name="connsiteX4" fmla="*/ 0 w 12213973"/>
              <a:gd name="connsiteY4" fmla="*/ 754 h 2273651"/>
              <a:gd name="connsiteX0" fmla="*/ 0 w 12213973"/>
              <a:gd name="connsiteY0" fmla="*/ 286 h 2273183"/>
              <a:gd name="connsiteX1" fmla="*/ 12213973 w 12213973"/>
              <a:gd name="connsiteY1" fmla="*/ 440064 h 2273183"/>
              <a:gd name="connsiteX2" fmla="*/ 12192001 w 12213973"/>
              <a:gd name="connsiteY2" fmla="*/ 2273183 h 2273183"/>
              <a:gd name="connsiteX3" fmla="*/ 0 w 12213973"/>
              <a:gd name="connsiteY3" fmla="*/ 2273183 h 2273183"/>
              <a:gd name="connsiteX4" fmla="*/ 0 w 12213973"/>
              <a:gd name="connsiteY4" fmla="*/ 286 h 2273183"/>
              <a:gd name="connsiteX0" fmla="*/ 0 w 12235941"/>
              <a:gd name="connsiteY0" fmla="*/ 780 h 2273677"/>
              <a:gd name="connsiteX1" fmla="*/ 12235941 w 12235941"/>
              <a:gd name="connsiteY1" fmla="*/ 341354 h 2273677"/>
              <a:gd name="connsiteX2" fmla="*/ 12192001 w 12235941"/>
              <a:gd name="connsiteY2" fmla="*/ 2273677 h 2273677"/>
              <a:gd name="connsiteX3" fmla="*/ 0 w 12235941"/>
              <a:gd name="connsiteY3" fmla="*/ 2273677 h 2273677"/>
              <a:gd name="connsiteX4" fmla="*/ 0 w 12235941"/>
              <a:gd name="connsiteY4" fmla="*/ 780 h 2273677"/>
              <a:gd name="connsiteX0" fmla="*/ 0 w 12257907"/>
              <a:gd name="connsiteY0" fmla="*/ 2331 h 2275228"/>
              <a:gd name="connsiteX1" fmla="*/ 12257907 w 12257907"/>
              <a:gd name="connsiteY1" fmla="*/ 293303 h 2275228"/>
              <a:gd name="connsiteX2" fmla="*/ 12192001 w 12257907"/>
              <a:gd name="connsiteY2" fmla="*/ 2275228 h 2275228"/>
              <a:gd name="connsiteX3" fmla="*/ 0 w 12257907"/>
              <a:gd name="connsiteY3" fmla="*/ 2275228 h 2275228"/>
              <a:gd name="connsiteX4" fmla="*/ 0 w 12257907"/>
              <a:gd name="connsiteY4" fmla="*/ 2331 h 2275228"/>
              <a:gd name="connsiteX0" fmla="*/ 0 w 12257907"/>
              <a:gd name="connsiteY0" fmla="*/ 712 h 2273609"/>
              <a:gd name="connsiteX1" fmla="*/ 12257907 w 12257907"/>
              <a:gd name="connsiteY1" fmla="*/ 291684 h 2273609"/>
              <a:gd name="connsiteX2" fmla="*/ 12192001 w 12257907"/>
              <a:gd name="connsiteY2" fmla="*/ 2273609 h 2273609"/>
              <a:gd name="connsiteX3" fmla="*/ 0 w 12257907"/>
              <a:gd name="connsiteY3" fmla="*/ 2273609 h 2273609"/>
              <a:gd name="connsiteX4" fmla="*/ 0 w 12257907"/>
              <a:gd name="connsiteY4" fmla="*/ 712 h 2273609"/>
              <a:gd name="connsiteX0" fmla="*/ 0 w 12279997"/>
              <a:gd name="connsiteY0" fmla="*/ 457 h 2273354"/>
              <a:gd name="connsiteX1" fmla="*/ 12279998 w 12279997"/>
              <a:gd name="connsiteY1" fmla="*/ 326859 h 2273354"/>
              <a:gd name="connsiteX2" fmla="*/ 12192001 w 12279997"/>
              <a:gd name="connsiteY2" fmla="*/ 2273354 h 2273354"/>
              <a:gd name="connsiteX3" fmla="*/ 0 w 12279997"/>
              <a:gd name="connsiteY3" fmla="*/ 2273354 h 2273354"/>
              <a:gd name="connsiteX4" fmla="*/ 0 w 12279997"/>
              <a:gd name="connsiteY4" fmla="*/ 457 h 22733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279997" h="2273354">
                <a:moveTo>
                  <a:pt x="0" y="457"/>
                </a:moveTo>
                <a:cubicBezTo>
                  <a:pt x="4188178" y="-7069"/>
                  <a:pt x="7698848" y="77523"/>
                  <a:pt x="12279998" y="326859"/>
                </a:cubicBezTo>
                <a:lnTo>
                  <a:pt x="12192001" y="2273354"/>
                </a:lnTo>
                <a:lnTo>
                  <a:pt x="0" y="2273354"/>
                </a:lnTo>
                <a:lnTo>
                  <a:pt x="0" y="457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400"/>
          </a:p>
        </p:txBody>
      </p:sp>
      <p:sp>
        <p:nvSpPr>
          <p:cNvPr id="43" name="ZoneTexte 11">
            <a:extLst>
              <a:ext uri="{FF2B5EF4-FFF2-40B4-BE49-F238E27FC236}">
                <a16:creationId xmlns:a16="http://schemas.microsoft.com/office/drawing/2014/main" id="{71FA8DDF-DFDE-4604-E4E5-71ED21F29D16}"/>
              </a:ext>
            </a:extLst>
          </p:cNvPr>
          <p:cNvSpPr txBox="1"/>
          <p:nvPr/>
        </p:nvSpPr>
        <p:spPr>
          <a:xfrm>
            <a:off x="10657251" y="6376325"/>
            <a:ext cx="45762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7C4C52B0-8C01-7849-9FBD-81D69A89DA73}" type="slidenum">
              <a:rPr lang="fr-FR" sz="1200" b="1">
                <a:solidFill>
                  <a:srgbClr val="003D58"/>
                </a:solidFill>
                <a:ea typeface="Open Sans" pitchFamily="2" charset="0"/>
                <a:cs typeface="Open Sans" pitchFamily="2" charset="0"/>
              </a:rPr>
              <a:t>25</a:t>
            </a:fld>
            <a:endParaRPr lang="fr-FR" sz="1000" b="1" dirty="0">
              <a:solidFill>
                <a:srgbClr val="003D58"/>
              </a:solidFill>
              <a:ea typeface="Open Sans" pitchFamily="2" charset="0"/>
              <a:cs typeface="Open Sans" pitchFamily="2" charset="0"/>
            </a:endParaRPr>
          </a:p>
        </p:txBody>
      </p:sp>
      <p:pic>
        <p:nvPicPr>
          <p:cNvPr id="44" name="Graphique 13">
            <a:extLst>
              <a:ext uri="{FF2B5EF4-FFF2-40B4-BE49-F238E27FC236}">
                <a16:creationId xmlns:a16="http://schemas.microsoft.com/office/drawing/2014/main" id="{E430A7D1-E2BC-F6AE-E1D4-92D9F1A8234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142017" y="6261419"/>
            <a:ext cx="866227" cy="432000"/>
          </a:xfrm>
          <a:prstGeom prst="rect">
            <a:avLst/>
          </a:prstGeom>
        </p:spPr>
      </p:pic>
      <p:sp>
        <p:nvSpPr>
          <p:cNvPr id="38" name="Rectangle 37"/>
          <p:cNvSpPr/>
          <p:nvPr/>
        </p:nvSpPr>
        <p:spPr>
          <a:xfrm>
            <a:off x="10539188" y="6633905"/>
            <a:ext cx="171713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000" dirty="0"/>
              <a:t>© 2023, ITER Organization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C1DF639-3DBF-DE8F-0307-064767640910}"/>
              </a:ext>
            </a:extLst>
          </p:cNvPr>
          <p:cNvSpPr txBox="1"/>
          <p:nvPr/>
        </p:nvSpPr>
        <p:spPr>
          <a:xfrm>
            <a:off x="-25444" y="-115776"/>
            <a:ext cx="12033688" cy="4969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US" sz="2000" b="1" dirty="0">
                <a:solidFill>
                  <a:schemeClr val="accent1"/>
                </a:solidFill>
                <a:latin typeface="Arial" panose="020B0604020202020204" pitchFamily="34" charset="0"/>
                <a:ea typeface="Open Sans" pitchFamily="2" charset="0"/>
                <a:cs typeface="Arial" panose="020B0604020202020204" pitchFamily="34" charset="0"/>
              </a:rPr>
              <a:t>Magnetic diagnostic for plasma measurements: cabling</a:t>
            </a:r>
          </a:p>
        </p:txBody>
      </p:sp>
      <p:pic>
        <p:nvPicPr>
          <p:cNvPr id="2051" name="Picture 3">
            <a:extLst>
              <a:ext uri="{FF2B5EF4-FFF2-40B4-BE49-F238E27FC236}">
                <a16:creationId xmlns:a16="http://schemas.microsoft.com/office/drawing/2014/main" id="{3D8FC52E-54DF-DBD7-6FED-8DF8DB15B0A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41623" y="11658599"/>
            <a:ext cx="3663951" cy="2747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78F2C2A9-15A0-05C9-811F-34FB7A1CFDDD}"/>
              </a:ext>
            </a:extLst>
          </p:cNvPr>
          <p:cNvSpPr txBox="1"/>
          <p:nvPr/>
        </p:nvSpPr>
        <p:spPr>
          <a:xfrm>
            <a:off x="93308" y="603200"/>
            <a:ext cx="5393092" cy="28623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Cabling sounds simple, but is challenging in ITER</a:t>
            </a:r>
          </a:p>
          <a:p>
            <a:pPr lvl="1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High thermal loads and passive cooling</a:t>
            </a:r>
          </a:p>
          <a:p>
            <a:pPr lvl="1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Stringent rules for attachment</a:t>
            </a:r>
          </a:p>
          <a:p>
            <a:pPr lvl="1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A crowded environment</a:t>
            </a:r>
          </a:p>
          <a:p>
            <a:pPr lvl="1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Wide range of clients: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nA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to 10s of A,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nV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to kV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Cables are designed, routed and installed as a piping system of mineral insulated cables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~ 6000 cables, ~ 40 km and ~60000 clips</a:t>
            </a:r>
          </a:p>
          <a:p>
            <a:pPr lvl="1"/>
            <a:r>
              <a:rPr lang="en-US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Each MI cable is “vacuum boundary” </a:t>
            </a:r>
            <a:endParaRPr lang="en-US" sz="18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B941001C-C2BE-C157-46F5-08129A4572B6}"/>
              </a:ext>
            </a:extLst>
          </p:cNvPr>
          <p:cNvGrpSpPr/>
          <p:nvPr/>
        </p:nvGrpSpPr>
        <p:grpSpPr>
          <a:xfrm>
            <a:off x="4643787" y="603200"/>
            <a:ext cx="7454905" cy="5589516"/>
            <a:chOff x="4325057" y="638800"/>
            <a:chExt cx="7866943" cy="5473874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B85CA803-355A-283E-5965-A98C2CC23F1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t="148" b="1"/>
            <a:stretch/>
          </p:blipFill>
          <p:spPr>
            <a:xfrm>
              <a:off x="5513300" y="638800"/>
              <a:ext cx="5408533" cy="4508587"/>
            </a:xfrm>
            <a:prstGeom prst="rect">
              <a:avLst/>
            </a:prstGeom>
          </p:spPr>
        </p:pic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F6A78B95-FC56-950A-2419-1760D7250C99}"/>
                </a:ext>
              </a:extLst>
            </p:cNvPr>
            <p:cNvPicPr/>
            <p:nvPr/>
          </p:nvPicPr>
          <p:blipFill>
            <a:blip r:embed="rId6" cstate="print">
              <a:clrChange>
                <a:clrFrom>
                  <a:srgbClr val="CDDFED"/>
                </a:clrFrom>
                <a:clrTo>
                  <a:srgbClr val="CDDFED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25057" y="4554745"/>
              <a:ext cx="2583434" cy="1470635"/>
            </a:xfrm>
            <a:prstGeom prst="rect">
              <a:avLst/>
            </a:prstGeom>
          </p:spPr>
        </p:pic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8D4FCCAD-6772-D316-7D9F-3E7FBE6EC227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9050987" y="4773616"/>
              <a:ext cx="1700485" cy="1339058"/>
            </a:xfrm>
            <a:prstGeom prst="rect">
              <a:avLst/>
            </a:prstGeom>
            <a:ln w="9525">
              <a:noFill/>
            </a:ln>
          </p:spPr>
        </p:pic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5361141A-3EDA-6F92-F274-A7849B139840}"/>
                </a:ext>
              </a:extLst>
            </p:cNvPr>
            <p:cNvSpPr/>
            <p:nvPr/>
          </p:nvSpPr>
          <p:spPr>
            <a:xfrm>
              <a:off x="10680217" y="5460408"/>
              <a:ext cx="1511783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600" dirty="0"/>
                <a:t>Loom clamp variant</a:t>
              </a:r>
              <a:endParaRPr lang="en-GB" sz="1600" dirty="0"/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72F8BB40-6F59-21C2-A4EC-CB1A3C41D7B4}"/>
                </a:ext>
              </a:extLst>
            </p:cNvPr>
            <p:cNvSpPr txBox="1"/>
            <p:nvPr/>
          </p:nvSpPr>
          <p:spPr>
            <a:xfrm>
              <a:off x="10367213" y="1719466"/>
              <a:ext cx="1662636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400" dirty="0">
                  <a:latin typeface="Arial" panose="020B0604020202020204" pitchFamily="34" charset="0"/>
                  <a:cs typeface="Arial" panose="020B0604020202020204" pitchFamily="34" charset="0"/>
                </a:rPr>
                <a:t>Cabling</a:t>
              </a:r>
            </a:p>
            <a:p>
              <a:pPr algn="ctr"/>
              <a:r>
                <a:rPr lang="en-GB" sz="1400" dirty="0">
                  <a:latin typeface="Arial" panose="020B0604020202020204" pitchFamily="34" charset="0"/>
                  <a:cs typeface="Arial" panose="020B0604020202020204" pitchFamily="34" charset="0"/>
                </a:rPr>
                <a:t>(whole VV + ports)</a:t>
              </a:r>
            </a:p>
          </p:txBody>
        </p:sp>
      </p:grpSp>
      <p:pic>
        <p:nvPicPr>
          <p:cNvPr id="13" name="Picture 12">
            <a:extLst>
              <a:ext uri="{FF2B5EF4-FFF2-40B4-BE49-F238E27FC236}">
                <a16:creationId xmlns:a16="http://schemas.microsoft.com/office/drawing/2014/main" id="{59E4C7D2-B3B5-CF55-6E0F-2874A2BEF015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b="9550"/>
          <a:stretch/>
        </p:blipFill>
        <p:spPr>
          <a:xfrm>
            <a:off x="658756" y="3932632"/>
            <a:ext cx="3572026" cy="28401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616355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32">
            <a:extLst>
              <a:ext uri="{FF2B5EF4-FFF2-40B4-BE49-F238E27FC236}">
                <a16:creationId xmlns:a16="http://schemas.microsoft.com/office/drawing/2014/main" id="{E97E95CA-7283-5B46-9EFB-EE7D6DEDBBB2}"/>
              </a:ext>
            </a:extLst>
          </p:cNvPr>
          <p:cNvSpPr/>
          <p:nvPr/>
        </p:nvSpPr>
        <p:spPr>
          <a:xfrm rot="5400000">
            <a:off x="-1819021" y="1823337"/>
            <a:ext cx="6853683" cy="3215640"/>
          </a:xfrm>
          <a:custGeom>
            <a:avLst/>
            <a:gdLst>
              <a:gd name="connsiteX0" fmla="*/ 0 w 12192001"/>
              <a:gd name="connsiteY0" fmla="*/ 0 h 2272897"/>
              <a:gd name="connsiteX1" fmla="*/ 12192001 w 12192001"/>
              <a:gd name="connsiteY1" fmla="*/ 0 h 2272897"/>
              <a:gd name="connsiteX2" fmla="*/ 12192001 w 12192001"/>
              <a:gd name="connsiteY2" fmla="*/ 2272897 h 2272897"/>
              <a:gd name="connsiteX3" fmla="*/ 0 w 12192001"/>
              <a:gd name="connsiteY3" fmla="*/ 2272897 h 2272897"/>
              <a:gd name="connsiteX4" fmla="*/ 0 w 12192001"/>
              <a:gd name="connsiteY4" fmla="*/ 0 h 2272897"/>
              <a:gd name="connsiteX0" fmla="*/ 0 w 12192001"/>
              <a:gd name="connsiteY0" fmla="*/ 0 h 2272897"/>
              <a:gd name="connsiteX1" fmla="*/ 12192001 w 12192001"/>
              <a:gd name="connsiteY1" fmla="*/ 553155 h 2272897"/>
              <a:gd name="connsiteX2" fmla="*/ 12192001 w 12192001"/>
              <a:gd name="connsiteY2" fmla="*/ 2272897 h 2272897"/>
              <a:gd name="connsiteX3" fmla="*/ 0 w 12192001"/>
              <a:gd name="connsiteY3" fmla="*/ 2272897 h 2272897"/>
              <a:gd name="connsiteX4" fmla="*/ 0 w 12192001"/>
              <a:gd name="connsiteY4" fmla="*/ 0 h 2272897"/>
              <a:gd name="connsiteX0" fmla="*/ 0 w 12192001"/>
              <a:gd name="connsiteY0" fmla="*/ 0 h 2272897"/>
              <a:gd name="connsiteX1" fmla="*/ 12192001 w 12192001"/>
              <a:gd name="connsiteY1" fmla="*/ 553155 h 2272897"/>
              <a:gd name="connsiteX2" fmla="*/ 12192001 w 12192001"/>
              <a:gd name="connsiteY2" fmla="*/ 2272897 h 2272897"/>
              <a:gd name="connsiteX3" fmla="*/ 0 w 12192001"/>
              <a:gd name="connsiteY3" fmla="*/ 2272897 h 2272897"/>
              <a:gd name="connsiteX4" fmla="*/ 0 w 12192001"/>
              <a:gd name="connsiteY4" fmla="*/ 0 h 2272897"/>
              <a:gd name="connsiteX0" fmla="*/ 0 w 12192001"/>
              <a:gd name="connsiteY0" fmla="*/ 1720 h 2274617"/>
              <a:gd name="connsiteX1" fmla="*/ 12192001 w 12192001"/>
              <a:gd name="connsiteY1" fmla="*/ 554875 h 2274617"/>
              <a:gd name="connsiteX2" fmla="*/ 12192001 w 12192001"/>
              <a:gd name="connsiteY2" fmla="*/ 2274617 h 2274617"/>
              <a:gd name="connsiteX3" fmla="*/ 0 w 12192001"/>
              <a:gd name="connsiteY3" fmla="*/ 2274617 h 2274617"/>
              <a:gd name="connsiteX4" fmla="*/ 0 w 12192001"/>
              <a:gd name="connsiteY4" fmla="*/ 1720 h 2274617"/>
              <a:gd name="connsiteX0" fmla="*/ 0 w 12213973"/>
              <a:gd name="connsiteY0" fmla="*/ 15781 h 2288678"/>
              <a:gd name="connsiteX1" fmla="*/ 12213973 w 12213973"/>
              <a:gd name="connsiteY1" fmla="*/ 455559 h 2288678"/>
              <a:gd name="connsiteX2" fmla="*/ 12192001 w 12213973"/>
              <a:gd name="connsiteY2" fmla="*/ 2288678 h 2288678"/>
              <a:gd name="connsiteX3" fmla="*/ 0 w 12213973"/>
              <a:gd name="connsiteY3" fmla="*/ 2288678 h 2288678"/>
              <a:gd name="connsiteX4" fmla="*/ 0 w 12213973"/>
              <a:gd name="connsiteY4" fmla="*/ 15781 h 2288678"/>
              <a:gd name="connsiteX0" fmla="*/ 0 w 12213973"/>
              <a:gd name="connsiteY0" fmla="*/ 754 h 2273651"/>
              <a:gd name="connsiteX1" fmla="*/ 12213973 w 12213973"/>
              <a:gd name="connsiteY1" fmla="*/ 440532 h 2273651"/>
              <a:gd name="connsiteX2" fmla="*/ 12192001 w 12213973"/>
              <a:gd name="connsiteY2" fmla="*/ 2273651 h 2273651"/>
              <a:gd name="connsiteX3" fmla="*/ 0 w 12213973"/>
              <a:gd name="connsiteY3" fmla="*/ 2273651 h 2273651"/>
              <a:gd name="connsiteX4" fmla="*/ 0 w 12213973"/>
              <a:gd name="connsiteY4" fmla="*/ 754 h 2273651"/>
              <a:gd name="connsiteX0" fmla="*/ 0 w 12213973"/>
              <a:gd name="connsiteY0" fmla="*/ 286 h 2273183"/>
              <a:gd name="connsiteX1" fmla="*/ 12213973 w 12213973"/>
              <a:gd name="connsiteY1" fmla="*/ 440064 h 2273183"/>
              <a:gd name="connsiteX2" fmla="*/ 12192001 w 12213973"/>
              <a:gd name="connsiteY2" fmla="*/ 2273183 h 2273183"/>
              <a:gd name="connsiteX3" fmla="*/ 0 w 12213973"/>
              <a:gd name="connsiteY3" fmla="*/ 2273183 h 2273183"/>
              <a:gd name="connsiteX4" fmla="*/ 0 w 12213973"/>
              <a:gd name="connsiteY4" fmla="*/ 286 h 2273183"/>
              <a:gd name="connsiteX0" fmla="*/ 0 w 12235941"/>
              <a:gd name="connsiteY0" fmla="*/ 780 h 2273677"/>
              <a:gd name="connsiteX1" fmla="*/ 12235941 w 12235941"/>
              <a:gd name="connsiteY1" fmla="*/ 341354 h 2273677"/>
              <a:gd name="connsiteX2" fmla="*/ 12192001 w 12235941"/>
              <a:gd name="connsiteY2" fmla="*/ 2273677 h 2273677"/>
              <a:gd name="connsiteX3" fmla="*/ 0 w 12235941"/>
              <a:gd name="connsiteY3" fmla="*/ 2273677 h 2273677"/>
              <a:gd name="connsiteX4" fmla="*/ 0 w 12235941"/>
              <a:gd name="connsiteY4" fmla="*/ 780 h 2273677"/>
              <a:gd name="connsiteX0" fmla="*/ 0 w 12257907"/>
              <a:gd name="connsiteY0" fmla="*/ 2331 h 2275228"/>
              <a:gd name="connsiteX1" fmla="*/ 12257907 w 12257907"/>
              <a:gd name="connsiteY1" fmla="*/ 293303 h 2275228"/>
              <a:gd name="connsiteX2" fmla="*/ 12192001 w 12257907"/>
              <a:gd name="connsiteY2" fmla="*/ 2275228 h 2275228"/>
              <a:gd name="connsiteX3" fmla="*/ 0 w 12257907"/>
              <a:gd name="connsiteY3" fmla="*/ 2275228 h 2275228"/>
              <a:gd name="connsiteX4" fmla="*/ 0 w 12257907"/>
              <a:gd name="connsiteY4" fmla="*/ 2331 h 2275228"/>
              <a:gd name="connsiteX0" fmla="*/ 0 w 12257907"/>
              <a:gd name="connsiteY0" fmla="*/ 712 h 2273609"/>
              <a:gd name="connsiteX1" fmla="*/ 12257907 w 12257907"/>
              <a:gd name="connsiteY1" fmla="*/ 291684 h 2273609"/>
              <a:gd name="connsiteX2" fmla="*/ 12192001 w 12257907"/>
              <a:gd name="connsiteY2" fmla="*/ 2273609 h 2273609"/>
              <a:gd name="connsiteX3" fmla="*/ 0 w 12257907"/>
              <a:gd name="connsiteY3" fmla="*/ 2273609 h 2273609"/>
              <a:gd name="connsiteX4" fmla="*/ 0 w 12257907"/>
              <a:gd name="connsiteY4" fmla="*/ 712 h 2273609"/>
              <a:gd name="connsiteX0" fmla="*/ 0 w 12279997"/>
              <a:gd name="connsiteY0" fmla="*/ 457 h 2273354"/>
              <a:gd name="connsiteX1" fmla="*/ 12279998 w 12279997"/>
              <a:gd name="connsiteY1" fmla="*/ 326859 h 2273354"/>
              <a:gd name="connsiteX2" fmla="*/ 12192001 w 12279997"/>
              <a:gd name="connsiteY2" fmla="*/ 2273354 h 2273354"/>
              <a:gd name="connsiteX3" fmla="*/ 0 w 12279997"/>
              <a:gd name="connsiteY3" fmla="*/ 2273354 h 2273354"/>
              <a:gd name="connsiteX4" fmla="*/ 0 w 12279997"/>
              <a:gd name="connsiteY4" fmla="*/ 457 h 22733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279997" h="2273354">
                <a:moveTo>
                  <a:pt x="0" y="457"/>
                </a:moveTo>
                <a:cubicBezTo>
                  <a:pt x="4188178" y="-7069"/>
                  <a:pt x="7698848" y="77523"/>
                  <a:pt x="12279998" y="326859"/>
                </a:cubicBezTo>
                <a:lnTo>
                  <a:pt x="12192001" y="2273354"/>
                </a:lnTo>
                <a:lnTo>
                  <a:pt x="0" y="2273354"/>
                </a:lnTo>
                <a:lnTo>
                  <a:pt x="0" y="457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400"/>
          </a:p>
        </p:txBody>
      </p:sp>
      <p:sp>
        <p:nvSpPr>
          <p:cNvPr id="43" name="ZoneTexte 11">
            <a:extLst>
              <a:ext uri="{FF2B5EF4-FFF2-40B4-BE49-F238E27FC236}">
                <a16:creationId xmlns:a16="http://schemas.microsoft.com/office/drawing/2014/main" id="{71FA8DDF-DFDE-4604-E4E5-71ED21F29D16}"/>
              </a:ext>
            </a:extLst>
          </p:cNvPr>
          <p:cNvSpPr txBox="1"/>
          <p:nvPr/>
        </p:nvSpPr>
        <p:spPr>
          <a:xfrm>
            <a:off x="10657251" y="6376325"/>
            <a:ext cx="45762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7C4C52B0-8C01-7849-9FBD-81D69A89DA73}" type="slidenum">
              <a:rPr lang="fr-FR" sz="1200" b="1">
                <a:solidFill>
                  <a:srgbClr val="003D58"/>
                </a:solidFill>
                <a:ea typeface="Open Sans" pitchFamily="2" charset="0"/>
                <a:cs typeface="Open Sans" pitchFamily="2" charset="0"/>
              </a:rPr>
              <a:t>26</a:t>
            </a:fld>
            <a:endParaRPr lang="fr-FR" sz="1000" b="1" dirty="0">
              <a:solidFill>
                <a:srgbClr val="003D58"/>
              </a:solidFill>
              <a:ea typeface="Open Sans" pitchFamily="2" charset="0"/>
              <a:cs typeface="Open Sans" pitchFamily="2" charset="0"/>
            </a:endParaRPr>
          </a:p>
        </p:txBody>
      </p:sp>
      <p:pic>
        <p:nvPicPr>
          <p:cNvPr id="44" name="Graphique 13">
            <a:extLst>
              <a:ext uri="{FF2B5EF4-FFF2-40B4-BE49-F238E27FC236}">
                <a16:creationId xmlns:a16="http://schemas.microsoft.com/office/drawing/2014/main" id="{E430A7D1-E2BC-F6AE-E1D4-92D9F1A8234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142017" y="6261419"/>
            <a:ext cx="866227" cy="432000"/>
          </a:xfrm>
          <a:prstGeom prst="rect">
            <a:avLst/>
          </a:prstGeom>
        </p:spPr>
      </p:pic>
      <p:sp>
        <p:nvSpPr>
          <p:cNvPr id="38" name="Rectangle 37"/>
          <p:cNvSpPr/>
          <p:nvPr/>
        </p:nvSpPr>
        <p:spPr>
          <a:xfrm>
            <a:off x="10539188" y="6633905"/>
            <a:ext cx="171713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000" dirty="0"/>
              <a:t>© 2023, ITER Organization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C1DF639-3DBF-DE8F-0307-064767640910}"/>
              </a:ext>
            </a:extLst>
          </p:cNvPr>
          <p:cNvSpPr txBox="1"/>
          <p:nvPr/>
        </p:nvSpPr>
        <p:spPr>
          <a:xfrm>
            <a:off x="-25444" y="-115776"/>
            <a:ext cx="12033688" cy="4969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US" sz="2000" b="1" dirty="0">
                <a:solidFill>
                  <a:schemeClr val="accent1"/>
                </a:solidFill>
                <a:latin typeface="Arial" panose="020B0604020202020204" pitchFamily="34" charset="0"/>
                <a:ea typeface="Open Sans" pitchFamily="2" charset="0"/>
                <a:cs typeface="Arial" panose="020B0604020202020204" pitchFamily="34" charset="0"/>
              </a:rPr>
              <a:t>Magnetic diagnostic for plasma measurements: NMR toroidal field mapping</a:t>
            </a:r>
          </a:p>
        </p:txBody>
      </p:sp>
      <p:pic>
        <p:nvPicPr>
          <p:cNvPr id="2051" name="Picture 3">
            <a:extLst>
              <a:ext uri="{FF2B5EF4-FFF2-40B4-BE49-F238E27FC236}">
                <a16:creationId xmlns:a16="http://schemas.microsoft.com/office/drawing/2014/main" id="{3D8FC52E-54DF-DBD7-6FED-8DF8DB15B0A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41623" y="11658599"/>
            <a:ext cx="3663951" cy="2747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8E6EFD73-9B95-595A-A7FA-95A8E8B26FFA}"/>
              </a:ext>
            </a:extLst>
          </p:cNvPr>
          <p:cNvSpPr txBox="1"/>
          <p:nvPr/>
        </p:nvSpPr>
        <p:spPr>
          <a:xfrm>
            <a:off x="147638" y="501311"/>
            <a:ext cx="11701462" cy="24622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The First wall blankets needs to be aligned to the magnetic toroidal axis to prevent local heat loads on the first wall.</a:t>
            </a:r>
          </a:p>
          <a:p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The geometrical axis can be different from the magnetic 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centre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line due to several sources of errors like:</a:t>
            </a:r>
          </a:p>
          <a:p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46" indent="-171446">
              <a:buFont typeface="Arial" panose="020B0604020202020204" pitchFamily="34" charset="0"/>
              <a:buChar char="•"/>
            </a:pP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Uncertainties in the TF winding pack inside the TF coil casing</a:t>
            </a:r>
          </a:p>
          <a:p>
            <a:pPr marL="171446" indent="-171446">
              <a:buFont typeface="Arial" panose="020B0604020202020204" pitchFamily="34" charset="0"/>
              <a:buChar char="•"/>
            </a:pP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Uncertainties in the TF coils due to the behavior of coils supports during energization </a:t>
            </a:r>
          </a:p>
          <a:p>
            <a:pPr marL="171446" indent="-171446">
              <a:buFont typeface="Arial" panose="020B0604020202020204" pitchFamily="34" charset="0"/>
              <a:buChar char="•"/>
            </a:pP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Possible deformation of the VV</a:t>
            </a:r>
          </a:p>
          <a:p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The misalignment of the blankets modules with the magnetic field will cause a peaking of the heat load on the first wall</a:t>
            </a:r>
          </a:p>
          <a:p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A set of 18 NMR giving absolute magnetic field measurement of the TF can provide the reference for the first wall alignment.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895E1259-7E69-E4D6-6DDE-45CF1A5B1756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57201"/>
          <a:stretch/>
        </p:blipFill>
        <p:spPr>
          <a:xfrm>
            <a:off x="419100" y="3664779"/>
            <a:ext cx="3042286" cy="2930111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A88F4D41-D64E-35F9-142C-2158421E0B44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53579"/>
          <a:stretch/>
        </p:blipFill>
        <p:spPr>
          <a:xfrm>
            <a:off x="3629220" y="3757768"/>
            <a:ext cx="1935821" cy="2405476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3225F63B-F006-F733-7DFD-7A82206D1D7C}"/>
              </a:ext>
            </a:extLst>
          </p:cNvPr>
          <p:cNvSpPr txBox="1"/>
          <p:nvPr/>
        </p:nvSpPr>
        <p:spPr>
          <a:xfrm>
            <a:off x="5123441" y="3745361"/>
            <a:ext cx="4620634" cy="13849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Main challenges: </a:t>
            </a:r>
          </a:p>
          <a:p>
            <a:pPr marL="285750" indent="-285750">
              <a:buFontTx/>
              <a:buChar char="-"/>
            </a:pP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Gradient field</a:t>
            </a:r>
          </a:p>
          <a:p>
            <a:pPr marL="285750" indent="-285750">
              <a:buFontTx/>
              <a:buChar char="-"/>
            </a:pP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Baking temperature (~200 degrees)</a:t>
            </a:r>
          </a:p>
          <a:p>
            <a:pPr marL="285750" indent="-285750">
              <a:buFontTx/>
              <a:buChar char="-"/>
            </a:pP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Cabling: RF signals over mineral insulated cables and connectors</a:t>
            </a:r>
          </a:p>
          <a:p>
            <a:pPr marL="285750" indent="-285750">
              <a:buFontTx/>
              <a:buChar char="-"/>
            </a:pP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6AFFB7F7-1AAD-0AE5-76DB-2E3FA4E121B8}"/>
              </a:ext>
            </a:extLst>
          </p:cNvPr>
          <p:cNvSpPr txBox="1"/>
          <p:nvPr/>
        </p:nvSpPr>
        <p:spPr>
          <a:xfrm>
            <a:off x="5191770" y="5129834"/>
            <a:ext cx="4552305" cy="11695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The contract with 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Metrolab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was signed to start the manufacturing of the sensors </a:t>
            </a:r>
          </a:p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Metrolab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NMR sensors developed for ITER were successfully tested for resilience to radial gradient and for baking cycles up 210 degrees.</a:t>
            </a:r>
            <a:endParaRPr lang="en-GB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D7B8B072-2DC7-6148-76E2-199583041C2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918154" y="3643765"/>
            <a:ext cx="1935822" cy="2168121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17F99816-2093-84CB-E30C-92B35D7AF115}"/>
              </a:ext>
            </a:extLst>
          </p:cNvPr>
          <p:cNvSpPr txBox="1"/>
          <p:nvPr/>
        </p:nvSpPr>
        <p:spPr>
          <a:xfrm>
            <a:off x="3692269" y="6449238"/>
            <a:ext cx="233411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Courtesy of G. Severino</a:t>
            </a:r>
          </a:p>
        </p:txBody>
      </p:sp>
    </p:spTree>
    <p:extLst>
      <p:ext uri="{BB962C8B-B14F-4D97-AF65-F5344CB8AC3E}">
        <p14:creationId xmlns:p14="http://schemas.microsoft.com/office/powerpoint/2010/main" val="256063635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32">
            <a:extLst>
              <a:ext uri="{FF2B5EF4-FFF2-40B4-BE49-F238E27FC236}">
                <a16:creationId xmlns:a16="http://schemas.microsoft.com/office/drawing/2014/main" id="{E97E95CA-7283-5B46-9EFB-EE7D6DEDBBB2}"/>
              </a:ext>
            </a:extLst>
          </p:cNvPr>
          <p:cNvSpPr/>
          <p:nvPr/>
        </p:nvSpPr>
        <p:spPr>
          <a:xfrm rot="5400000">
            <a:off x="-1844465" y="1832864"/>
            <a:ext cx="6853683" cy="3215640"/>
          </a:xfrm>
          <a:custGeom>
            <a:avLst/>
            <a:gdLst>
              <a:gd name="connsiteX0" fmla="*/ 0 w 12192001"/>
              <a:gd name="connsiteY0" fmla="*/ 0 h 2272897"/>
              <a:gd name="connsiteX1" fmla="*/ 12192001 w 12192001"/>
              <a:gd name="connsiteY1" fmla="*/ 0 h 2272897"/>
              <a:gd name="connsiteX2" fmla="*/ 12192001 w 12192001"/>
              <a:gd name="connsiteY2" fmla="*/ 2272897 h 2272897"/>
              <a:gd name="connsiteX3" fmla="*/ 0 w 12192001"/>
              <a:gd name="connsiteY3" fmla="*/ 2272897 h 2272897"/>
              <a:gd name="connsiteX4" fmla="*/ 0 w 12192001"/>
              <a:gd name="connsiteY4" fmla="*/ 0 h 2272897"/>
              <a:gd name="connsiteX0" fmla="*/ 0 w 12192001"/>
              <a:gd name="connsiteY0" fmla="*/ 0 h 2272897"/>
              <a:gd name="connsiteX1" fmla="*/ 12192001 w 12192001"/>
              <a:gd name="connsiteY1" fmla="*/ 553155 h 2272897"/>
              <a:gd name="connsiteX2" fmla="*/ 12192001 w 12192001"/>
              <a:gd name="connsiteY2" fmla="*/ 2272897 h 2272897"/>
              <a:gd name="connsiteX3" fmla="*/ 0 w 12192001"/>
              <a:gd name="connsiteY3" fmla="*/ 2272897 h 2272897"/>
              <a:gd name="connsiteX4" fmla="*/ 0 w 12192001"/>
              <a:gd name="connsiteY4" fmla="*/ 0 h 2272897"/>
              <a:gd name="connsiteX0" fmla="*/ 0 w 12192001"/>
              <a:gd name="connsiteY0" fmla="*/ 0 h 2272897"/>
              <a:gd name="connsiteX1" fmla="*/ 12192001 w 12192001"/>
              <a:gd name="connsiteY1" fmla="*/ 553155 h 2272897"/>
              <a:gd name="connsiteX2" fmla="*/ 12192001 w 12192001"/>
              <a:gd name="connsiteY2" fmla="*/ 2272897 h 2272897"/>
              <a:gd name="connsiteX3" fmla="*/ 0 w 12192001"/>
              <a:gd name="connsiteY3" fmla="*/ 2272897 h 2272897"/>
              <a:gd name="connsiteX4" fmla="*/ 0 w 12192001"/>
              <a:gd name="connsiteY4" fmla="*/ 0 h 2272897"/>
              <a:gd name="connsiteX0" fmla="*/ 0 w 12192001"/>
              <a:gd name="connsiteY0" fmla="*/ 1720 h 2274617"/>
              <a:gd name="connsiteX1" fmla="*/ 12192001 w 12192001"/>
              <a:gd name="connsiteY1" fmla="*/ 554875 h 2274617"/>
              <a:gd name="connsiteX2" fmla="*/ 12192001 w 12192001"/>
              <a:gd name="connsiteY2" fmla="*/ 2274617 h 2274617"/>
              <a:gd name="connsiteX3" fmla="*/ 0 w 12192001"/>
              <a:gd name="connsiteY3" fmla="*/ 2274617 h 2274617"/>
              <a:gd name="connsiteX4" fmla="*/ 0 w 12192001"/>
              <a:gd name="connsiteY4" fmla="*/ 1720 h 2274617"/>
              <a:gd name="connsiteX0" fmla="*/ 0 w 12213973"/>
              <a:gd name="connsiteY0" fmla="*/ 15781 h 2288678"/>
              <a:gd name="connsiteX1" fmla="*/ 12213973 w 12213973"/>
              <a:gd name="connsiteY1" fmla="*/ 455559 h 2288678"/>
              <a:gd name="connsiteX2" fmla="*/ 12192001 w 12213973"/>
              <a:gd name="connsiteY2" fmla="*/ 2288678 h 2288678"/>
              <a:gd name="connsiteX3" fmla="*/ 0 w 12213973"/>
              <a:gd name="connsiteY3" fmla="*/ 2288678 h 2288678"/>
              <a:gd name="connsiteX4" fmla="*/ 0 w 12213973"/>
              <a:gd name="connsiteY4" fmla="*/ 15781 h 2288678"/>
              <a:gd name="connsiteX0" fmla="*/ 0 w 12213973"/>
              <a:gd name="connsiteY0" fmla="*/ 754 h 2273651"/>
              <a:gd name="connsiteX1" fmla="*/ 12213973 w 12213973"/>
              <a:gd name="connsiteY1" fmla="*/ 440532 h 2273651"/>
              <a:gd name="connsiteX2" fmla="*/ 12192001 w 12213973"/>
              <a:gd name="connsiteY2" fmla="*/ 2273651 h 2273651"/>
              <a:gd name="connsiteX3" fmla="*/ 0 w 12213973"/>
              <a:gd name="connsiteY3" fmla="*/ 2273651 h 2273651"/>
              <a:gd name="connsiteX4" fmla="*/ 0 w 12213973"/>
              <a:gd name="connsiteY4" fmla="*/ 754 h 2273651"/>
              <a:gd name="connsiteX0" fmla="*/ 0 w 12213973"/>
              <a:gd name="connsiteY0" fmla="*/ 286 h 2273183"/>
              <a:gd name="connsiteX1" fmla="*/ 12213973 w 12213973"/>
              <a:gd name="connsiteY1" fmla="*/ 440064 h 2273183"/>
              <a:gd name="connsiteX2" fmla="*/ 12192001 w 12213973"/>
              <a:gd name="connsiteY2" fmla="*/ 2273183 h 2273183"/>
              <a:gd name="connsiteX3" fmla="*/ 0 w 12213973"/>
              <a:gd name="connsiteY3" fmla="*/ 2273183 h 2273183"/>
              <a:gd name="connsiteX4" fmla="*/ 0 w 12213973"/>
              <a:gd name="connsiteY4" fmla="*/ 286 h 2273183"/>
              <a:gd name="connsiteX0" fmla="*/ 0 w 12235941"/>
              <a:gd name="connsiteY0" fmla="*/ 780 h 2273677"/>
              <a:gd name="connsiteX1" fmla="*/ 12235941 w 12235941"/>
              <a:gd name="connsiteY1" fmla="*/ 341354 h 2273677"/>
              <a:gd name="connsiteX2" fmla="*/ 12192001 w 12235941"/>
              <a:gd name="connsiteY2" fmla="*/ 2273677 h 2273677"/>
              <a:gd name="connsiteX3" fmla="*/ 0 w 12235941"/>
              <a:gd name="connsiteY3" fmla="*/ 2273677 h 2273677"/>
              <a:gd name="connsiteX4" fmla="*/ 0 w 12235941"/>
              <a:gd name="connsiteY4" fmla="*/ 780 h 2273677"/>
              <a:gd name="connsiteX0" fmla="*/ 0 w 12257907"/>
              <a:gd name="connsiteY0" fmla="*/ 2331 h 2275228"/>
              <a:gd name="connsiteX1" fmla="*/ 12257907 w 12257907"/>
              <a:gd name="connsiteY1" fmla="*/ 293303 h 2275228"/>
              <a:gd name="connsiteX2" fmla="*/ 12192001 w 12257907"/>
              <a:gd name="connsiteY2" fmla="*/ 2275228 h 2275228"/>
              <a:gd name="connsiteX3" fmla="*/ 0 w 12257907"/>
              <a:gd name="connsiteY3" fmla="*/ 2275228 h 2275228"/>
              <a:gd name="connsiteX4" fmla="*/ 0 w 12257907"/>
              <a:gd name="connsiteY4" fmla="*/ 2331 h 2275228"/>
              <a:gd name="connsiteX0" fmla="*/ 0 w 12257907"/>
              <a:gd name="connsiteY0" fmla="*/ 712 h 2273609"/>
              <a:gd name="connsiteX1" fmla="*/ 12257907 w 12257907"/>
              <a:gd name="connsiteY1" fmla="*/ 291684 h 2273609"/>
              <a:gd name="connsiteX2" fmla="*/ 12192001 w 12257907"/>
              <a:gd name="connsiteY2" fmla="*/ 2273609 h 2273609"/>
              <a:gd name="connsiteX3" fmla="*/ 0 w 12257907"/>
              <a:gd name="connsiteY3" fmla="*/ 2273609 h 2273609"/>
              <a:gd name="connsiteX4" fmla="*/ 0 w 12257907"/>
              <a:gd name="connsiteY4" fmla="*/ 712 h 2273609"/>
              <a:gd name="connsiteX0" fmla="*/ 0 w 12279997"/>
              <a:gd name="connsiteY0" fmla="*/ 457 h 2273354"/>
              <a:gd name="connsiteX1" fmla="*/ 12279998 w 12279997"/>
              <a:gd name="connsiteY1" fmla="*/ 326859 h 2273354"/>
              <a:gd name="connsiteX2" fmla="*/ 12192001 w 12279997"/>
              <a:gd name="connsiteY2" fmla="*/ 2273354 h 2273354"/>
              <a:gd name="connsiteX3" fmla="*/ 0 w 12279997"/>
              <a:gd name="connsiteY3" fmla="*/ 2273354 h 2273354"/>
              <a:gd name="connsiteX4" fmla="*/ 0 w 12279997"/>
              <a:gd name="connsiteY4" fmla="*/ 457 h 22733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279997" h="2273354">
                <a:moveTo>
                  <a:pt x="0" y="457"/>
                </a:moveTo>
                <a:cubicBezTo>
                  <a:pt x="4188178" y="-7069"/>
                  <a:pt x="7698848" y="77523"/>
                  <a:pt x="12279998" y="326859"/>
                </a:cubicBezTo>
                <a:lnTo>
                  <a:pt x="12192001" y="2273354"/>
                </a:lnTo>
                <a:lnTo>
                  <a:pt x="0" y="2273354"/>
                </a:lnTo>
                <a:lnTo>
                  <a:pt x="0" y="457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400"/>
          </a:p>
        </p:txBody>
      </p:sp>
      <p:sp>
        <p:nvSpPr>
          <p:cNvPr id="43" name="ZoneTexte 11">
            <a:extLst>
              <a:ext uri="{FF2B5EF4-FFF2-40B4-BE49-F238E27FC236}">
                <a16:creationId xmlns:a16="http://schemas.microsoft.com/office/drawing/2014/main" id="{71FA8DDF-DFDE-4604-E4E5-71ED21F29D16}"/>
              </a:ext>
            </a:extLst>
          </p:cNvPr>
          <p:cNvSpPr txBox="1"/>
          <p:nvPr/>
        </p:nvSpPr>
        <p:spPr>
          <a:xfrm>
            <a:off x="10657251" y="6376325"/>
            <a:ext cx="45762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7C4C52B0-8C01-7849-9FBD-81D69A89DA73}" type="slidenum">
              <a:rPr lang="fr-FR" sz="1200" b="1">
                <a:solidFill>
                  <a:srgbClr val="003D58"/>
                </a:solidFill>
                <a:ea typeface="Open Sans" pitchFamily="2" charset="0"/>
                <a:cs typeface="Open Sans" pitchFamily="2" charset="0"/>
              </a:rPr>
              <a:t>27</a:t>
            </a:fld>
            <a:endParaRPr lang="fr-FR" sz="1000" b="1" dirty="0">
              <a:solidFill>
                <a:srgbClr val="003D58"/>
              </a:solidFill>
              <a:ea typeface="Open Sans" pitchFamily="2" charset="0"/>
              <a:cs typeface="Open Sans" pitchFamily="2" charset="0"/>
            </a:endParaRPr>
          </a:p>
        </p:txBody>
      </p:sp>
      <p:pic>
        <p:nvPicPr>
          <p:cNvPr id="44" name="Graphique 13">
            <a:extLst>
              <a:ext uri="{FF2B5EF4-FFF2-40B4-BE49-F238E27FC236}">
                <a16:creationId xmlns:a16="http://schemas.microsoft.com/office/drawing/2014/main" id="{E430A7D1-E2BC-F6AE-E1D4-92D9F1A8234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142017" y="6261419"/>
            <a:ext cx="866227" cy="432000"/>
          </a:xfrm>
          <a:prstGeom prst="rect">
            <a:avLst/>
          </a:prstGeom>
        </p:spPr>
      </p:pic>
      <p:sp>
        <p:nvSpPr>
          <p:cNvPr id="38" name="Rectangle 37"/>
          <p:cNvSpPr/>
          <p:nvPr/>
        </p:nvSpPr>
        <p:spPr>
          <a:xfrm>
            <a:off x="10539188" y="6633905"/>
            <a:ext cx="171713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000" dirty="0"/>
              <a:t>© 2023, ITER Organization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C1DF639-3DBF-DE8F-0307-064767640910}"/>
              </a:ext>
            </a:extLst>
          </p:cNvPr>
          <p:cNvSpPr txBox="1"/>
          <p:nvPr/>
        </p:nvSpPr>
        <p:spPr>
          <a:xfrm>
            <a:off x="-25444" y="-115776"/>
            <a:ext cx="12033688" cy="14203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US" sz="2000" b="1" dirty="0">
                <a:solidFill>
                  <a:schemeClr val="accent1"/>
                </a:solidFill>
                <a:latin typeface="Arial" panose="020B0604020202020204" pitchFamily="34" charset="0"/>
                <a:ea typeface="Open Sans" pitchFamily="2" charset="0"/>
                <a:cs typeface="Arial" panose="020B0604020202020204" pitchFamily="34" charset="0"/>
              </a:rPr>
              <a:t>Conclusions</a:t>
            </a:r>
          </a:p>
          <a:p>
            <a:pPr algn="l">
              <a:lnSpc>
                <a:spcPct val="150000"/>
              </a:lnSpc>
            </a:pPr>
            <a:endParaRPr lang="en-US" sz="2000" b="1" dirty="0">
              <a:solidFill>
                <a:schemeClr val="accent1"/>
              </a:solidFill>
              <a:latin typeface="Arial" panose="020B0604020202020204" pitchFamily="34" charset="0"/>
              <a:ea typeface="Open Sans" pitchFamily="2" charset="0"/>
              <a:cs typeface="Arial" panose="020B0604020202020204" pitchFamily="34" charset="0"/>
            </a:endParaRPr>
          </a:p>
          <a:p>
            <a:pPr algn="l">
              <a:lnSpc>
                <a:spcPct val="150000"/>
              </a:lnSpc>
            </a:pPr>
            <a:r>
              <a:rPr lang="en-US" sz="2000" b="1" dirty="0">
                <a:solidFill>
                  <a:schemeClr val="accent1"/>
                </a:solidFill>
                <a:latin typeface="Arial" panose="020B0604020202020204" pitchFamily="34" charset="0"/>
                <a:ea typeface="Open Sans" pitchFamily="2" charset="0"/>
                <a:cs typeface="Arial" panose="020B0604020202020204" pitchFamily="34" charset="0"/>
              </a:rPr>
              <a:t> </a:t>
            </a:r>
          </a:p>
        </p:txBody>
      </p:sp>
      <p:pic>
        <p:nvPicPr>
          <p:cNvPr id="2051" name="Picture 3">
            <a:extLst>
              <a:ext uri="{FF2B5EF4-FFF2-40B4-BE49-F238E27FC236}">
                <a16:creationId xmlns:a16="http://schemas.microsoft.com/office/drawing/2014/main" id="{3D8FC52E-54DF-DBD7-6FED-8DF8DB15B0A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41623" y="11658599"/>
            <a:ext cx="3663951" cy="2747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9EC53299-5C16-C5F4-9813-9C4DE5220932}"/>
              </a:ext>
            </a:extLst>
          </p:cNvPr>
          <p:cNvSpPr txBox="1"/>
          <p:nvPr/>
        </p:nvSpPr>
        <p:spPr>
          <a:xfrm>
            <a:off x="209657" y="388532"/>
            <a:ext cx="11563485" cy="527836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ITER magnetic diagnostics is essential to measure several plasma parameters with interlock, safety and control functions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ITER diagnostics for plasma shape and position use a mix of traditional approaches with some improvements:</a:t>
            </a:r>
          </a:p>
          <a:p>
            <a:pPr marL="742950" lvl="1" indent="-28575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Larger than average redundancy to cope with maintenance difficulties</a:t>
            </a:r>
          </a:p>
          <a:p>
            <a:pPr marL="742950" lvl="1" indent="-28575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Much better cooling to cope with nuclear and ECH heating in steady-state</a:t>
            </a:r>
          </a:p>
          <a:p>
            <a:pPr marL="742950" lvl="1" indent="-28575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Careful material selection to minimize thermoelectric effects, including those generated as the sensors age in the nuclear field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Magnetic diagnostics provide as well measurement of the plasma vertical speed for control. Electronics noise will have to be carefully designed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Electronics developed to cope with long pulse (drift) and large and distributed number of channels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Main challenges to design sensors are the harsh conditions. 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Challenges for the cabling in – vessel and long distance is not negligible.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CEEC89C-C781-2060-E9C0-C505ACDC7554}"/>
              </a:ext>
            </a:extLst>
          </p:cNvPr>
          <p:cNvSpPr txBox="1"/>
          <p:nvPr/>
        </p:nvSpPr>
        <p:spPr>
          <a:xfrm>
            <a:off x="209657" y="5263200"/>
            <a:ext cx="11563485" cy="15168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70000"/>
              </a:lnSpc>
              <a:spcBef>
                <a:spcPts val="600"/>
              </a:spcBef>
            </a:pPr>
            <a:r>
              <a:rPr lang="en-US" sz="1800" b="1" kern="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Acknowledgement</a:t>
            </a:r>
          </a:p>
          <a:p>
            <a:pPr>
              <a:lnSpc>
                <a:spcPct val="170000"/>
              </a:lnSpc>
              <a:spcBef>
                <a:spcPts val="600"/>
              </a:spcBef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hanks to the ITER Diagnostic team members and science department, the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EU-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DA team, and external laboratories involved in the systems mentioned in this presentation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4748349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32">
            <a:extLst>
              <a:ext uri="{FF2B5EF4-FFF2-40B4-BE49-F238E27FC236}">
                <a16:creationId xmlns:a16="http://schemas.microsoft.com/office/drawing/2014/main" id="{E97E95CA-7283-5B46-9EFB-EE7D6DEDBBB2}"/>
              </a:ext>
            </a:extLst>
          </p:cNvPr>
          <p:cNvSpPr/>
          <p:nvPr/>
        </p:nvSpPr>
        <p:spPr>
          <a:xfrm rot="5400000">
            <a:off x="-1819021" y="1823337"/>
            <a:ext cx="6853683" cy="3215640"/>
          </a:xfrm>
          <a:custGeom>
            <a:avLst/>
            <a:gdLst>
              <a:gd name="connsiteX0" fmla="*/ 0 w 12192001"/>
              <a:gd name="connsiteY0" fmla="*/ 0 h 2272897"/>
              <a:gd name="connsiteX1" fmla="*/ 12192001 w 12192001"/>
              <a:gd name="connsiteY1" fmla="*/ 0 h 2272897"/>
              <a:gd name="connsiteX2" fmla="*/ 12192001 w 12192001"/>
              <a:gd name="connsiteY2" fmla="*/ 2272897 h 2272897"/>
              <a:gd name="connsiteX3" fmla="*/ 0 w 12192001"/>
              <a:gd name="connsiteY3" fmla="*/ 2272897 h 2272897"/>
              <a:gd name="connsiteX4" fmla="*/ 0 w 12192001"/>
              <a:gd name="connsiteY4" fmla="*/ 0 h 2272897"/>
              <a:gd name="connsiteX0" fmla="*/ 0 w 12192001"/>
              <a:gd name="connsiteY0" fmla="*/ 0 h 2272897"/>
              <a:gd name="connsiteX1" fmla="*/ 12192001 w 12192001"/>
              <a:gd name="connsiteY1" fmla="*/ 553155 h 2272897"/>
              <a:gd name="connsiteX2" fmla="*/ 12192001 w 12192001"/>
              <a:gd name="connsiteY2" fmla="*/ 2272897 h 2272897"/>
              <a:gd name="connsiteX3" fmla="*/ 0 w 12192001"/>
              <a:gd name="connsiteY3" fmla="*/ 2272897 h 2272897"/>
              <a:gd name="connsiteX4" fmla="*/ 0 w 12192001"/>
              <a:gd name="connsiteY4" fmla="*/ 0 h 2272897"/>
              <a:gd name="connsiteX0" fmla="*/ 0 w 12192001"/>
              <a:gd name="connsiteY0" fmla="*/ 0 h 2272897"/>
              <a:gd name="connsiteX1" fmla="*/ 12192001 w 12192001"/>
              <a:gd name="connsiteY1" fmla="*/ 553155 h 2272897"/>
              <a:gd name="connsiteX2" fmla="*/ 12192001 w 12192001"/>
              <a:gd name="connsiteY2" fmla="*/ 2272897 h 2272897"/>
              <a:gd name="connsiteX3" fmla="*/ 0 w 12192001"/>
              <a:gd name="connsiteY3" fmla="*/ 2272897 h 2272897"/>
              <a:gd name="connsiteX4" fmla="*/ 0 w 12192001"/>
              <a:gd name="connsiteY4" fmla="*/ 0 h 2272897"/>
              <a:gd name="connsiteX0" fmla="*/ 0 w 12192001"/>
              <a:gd name="connsiteY0" fmla="*/ 1720 h 2274617"/>
              <a:gd name="connsiteX1" fmla="*/ 12192001 w 12192001"/>
              <a:gd name="connsiteY1" fmla="*/ 554875 h 2274617"/>
              <a:gd name="connsiteX2" fmla="*/ 12192001 w 12192001"/>
              <a:gd name="connsiteY2" fmla="*/ 2274617 h 2274617"/>
              <a:gd name="connsiteX3" fmla="*/ 0 w 12192001"/>
              <a:gd name="connsiteY3" fmla="*/ 2274617 h 2274617"/>
              <a:gd name="connsiteX4" fmla="*/ 0 w 12192001"/>
              <a:gd name="connsiteY4" fmla="*/ 1720 h 2274617"/>
              <a:gd name="connsiteX0" fmla="*/ 0 w 12213973"/>
              <a:gd name="connsiteY0" fmla="*/ 15781 h 2288678"/>
              <a:gd name="connsiteX1" fmla="*/ 12213973 w 12213973"/>
              <a:gd name="connsiteY1" fmla="*/ 455559 h 2288678"/>
              <a:gd name="connsiteX2" fmla="*/ 12192001 w 12213973"/>
              <a:gd name="connsiteY2" fmla="*/ 2288678 h 2288678"/>
              <a:gd name="connsiteX3" fmla="*/ 0 w 12213973"/>
              <a:gd name="connsiteY3" fmla="*/ 2288678 h 2288678"/>
              <a:gd name="connsiteX4" fmla="*/ 0 w 12213973"/>
              <a:gd name="connsiteY4" fmla="*/ 15781 h 2288678"/>
              <a:gd name="connsiteX0" fmla="*/ 0 w 12213973"/>
              <a:gd name="connsiteY0" fmla="*/ 754 h 2273651"/>
              <a:gd name="connsiteX1" fmla="*/ 12213973 w 12213973"/>
              <a:gd name="connsiteY1" fmla="*/ 440532 h 2273651"/>
              <a:gd name="connsiteX2" fmla="*/ 12192001 w 12213973"/>
              <a:gd name="connsiteY2" fmla="*/ 2273651 h 2273651"/>
              <a:gd name="connsiteX3" fmla="*/ 0 w 12213973"/>
              <a:gd name="connsiteY3" fmla="*/ 2273651 h 2273651"/>
              <a:gd name="connsiteX4" fmla="*/ 0 w 12213973"/>
              <a:gd name="connsiteY4" fmla="*/ 754 h 2273651"/>
              <a:gd name="connsiteX0" fmla="*/ 0 w 12213973"/>
              <a:gd name="connsiteY0" fmla="*/ 286 h 2273183"/>
              <a:gd name="connsiteX1" fmla="*/ 12213973 w 12213973"/>
              <a:gd name="connsiteY1" fmla="*/ 440064 h 2273183"/>
              <a:gd name="connsiteX2" fmla="*/ 12192001 w 12213973"/>
              <a:gd name="connsiteY2" fmla="*/ 2273183 h 2273183"/>
              <a:gd name="connsiteX3" fmla="*/ 0 w 12213973"/>
              <a:gd name="connsiteY3" fmla="*/ 2273183 h 2273183"/>
              <a:gd name="connsiteX4" fmla="*/ 0 w 12213973"/>
              <a:gd name="connsiteY4" fmla="*/ 286 h 2273183"/>
              <a:gd name="connsiteX0" fmla="*/ 0 w 12235941"/>
              <a:gd name="connsiteY0" fmla="*/ 780 h 2273677"/>
              <a:gd name="connsiteX1" fmla="*/ 12235941 w 12235941"/>
              <a:gd name="connsiteY1" fmla="*/ 341354 h 2273677"/>
              <a:gd name="connsiteX2" fmla="*/ 12192001 w 12235941"/>
              <a:gd name="connsiteY2" fmla="*/ 2273677 h 2273677"/>
              <a:gd name="connsiteX3" fmla="*/ 0 w 12235941"/>
              <a:gd name="connsiteY3" fmla="*/ 2273677 h 2273677"/>
              <a:gd name="connsiteX4" fmla="*/ 0 w 12235941"/>
              <a:gd name="connsiteY4" fmla="*/ 780 h 2273677"/>
              <a:gd name="connsiteX0" fmla="*/ 0 w 12257907"/>
              <a:gd name="connsiteY0" fmla="*/ 2331 h 2275228"/>
              <a:gd name="connsiteX1" fmla="*/ 12257907 w 12257907"/>
              <a:gd name="connsiteY1" fmla="*/ 293303 h 2275228"/>
              <a:gd name="connsiteX2" fmla="*/ 12192001 w 12257907"/>
              <a:gd name="connsiteY2" fmla="*/ 2275228 h 2275228"/>
              <a:gd name="connsiteX3" fmla="*/ 0 w 12257907"/>
              <a:gd name="connsiteY3" fmla="*/ 2275228 h 2275228"/>
              <a:gd name="connsiteX4" fmla="*/ 0 w 12257907"/>
              <a:gd name="connsiteY4" fmla="*/ 2331 h 2275228"/>
              <a:gd name="connsiteX0" fmla="*/ 0 w 12257907"/>
              <a:gd name="connsiteY0" fmla="*/ 712 h 2273609"/>
              <a:gd name="connsiteX1" fmla="*/ 12257907 w 12257907"/>
              <a:gd name="connsiteY1" fmla="*/ 291684 h 2273609"/>
              <a:gd name="connsiteX2" fmla="*/ 12192001 w 12257907"/>
              <a:gd name="connsiteY2" fmla="*/ 2273609 h 2273609"/>
              <a:gd name="connsiteX3" fmla="*/ 0 w 12257907"/>
              <a:gd name="connsiteY3" fmla="*/ 2273609 h 2273609"/>
              <a:gd name="connsiteX4" fmla="*/ 0 w 12257907"/>
              <a:gd name="connsiteY4" fmla="*/ 712 h 2273609"/>
              <a:gd name="connsiteX0" fmla="*/ 0 w 12279997"/>
              <a:gd name="connsiteY0" fmla="*/ 457 h 2273354"/>
              <a:gd name="connsiteX1" fmla="*/ 12279998 w 12279997"/>
              <a:gd name="connsiteY1" fmla="*/ 326859 h 2273354"/>
              <a:gd name="connsiteX2" fmla="*/ 12192001 w 12279997"/>
              <a:gd name="connsiteY2" fmla="*/ 2273354 h 2273354"/>
              <a:gd name="connsiteX3" fmla="*/ 0 w 12279997"/>
              <a:gd name="connsiteY3" fmla="*/ 2273354 h 2273354"/>
              <a:gd name="connsiteX4" fmla="*/ 0 w 12279997"/>
              <a:gd name="connsiteY4" fmla="*/ 457 h 22733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279997" h="2273354">
                <a:moveTo>
                  <a:pt x="0" y="457"/>
                </a:moveTo>
                <a:cubicBezTo>
                  <a:pt x="4188178" y="-7069"/>
                  <a:pt x="7698848" y="77523"/>
                  <a:pt x="12279998" y="326859"/>
                </a:cubicBezTo>
                <a:lnTo>
                  <a:pt x="12192001" y="2273354"/>
                </a:lnTo>
                <a:lnTo>
                  <a:pt x="0" y="2273354"/>
                </a:lnTo>
                <a:lnTo>
                  <a:pt x="0" y="457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400"/>
          </a:p>
        </p:txBody>
      </p:sp>
      <p:sp>
        <p:nvSpPr>
          <p:cNvPr id="43" name="ZoneTexte 11">
            <a:extLst>
              <a:ext uri="{FF2B5EF4-FFF2-40B4-BE49-F238E27FC236}">
                <a16:creationId xmlns:a16="http://schemas.microsoft.com/office/drawing/2014/main" id="{71FA8DDF-DFDE-4604-E4E5-71ED21F29D16}"/>
              </a:ext>
            </a:extLst>
          </p:cNvPr>
          <p:cNvSpPr txBox="1"/>
          <p:nvPr/>
        </p:nvSpPr>
        <p:spPr>
          <a:xfrm>
            <a:off x="10657251" y="6376325"/>
            <a:ext cx="45762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7C4C52B0-8C01-7849-9FBD-81D69A89DA73}" type="slidenum">
              <a:rPr lang="fr-FR" sz="1200" b="1">
                <a:solidFill>
                  <a:srgbClr val="003D58"/>
                </a:solidFill>
                <a:ea typeface="Open Sans" pitchFamily="2" charset="0"/>
                <a:cs typeface="Open Sans" pitchFamily="2" charset="0"/>
              </a:rPr>
              <a:t>28</a:t>
            </a:fld>
            <a:endParaRPr lang="fr-FR" sz="1000" b="1" dirty="0">
              <a:solidFill>
                <a:srgbClr val="003D58"/>
              </a:solidFill>
              <a:ea typeface="Open Sans" pitchFamily="2" charset="0"/>
              <a:cs typeface="Open Sans" pitchFamily="2" charset="0"/>
            </a:endParaRPr>
          </a:p>
        </p:txBody>
      </p:sp>
      <p:pic>
        <p:nvPicPr>
          <p:cNvPr id="44" name="Graphique 13">
            <a:extLst>
              <a:ext uri="{FF2B5EF4-FFF2-40B4-BE49-F238E27FC236}">
                <a16:creationId xmlns:a16="http://schemas.microsoft.com/office/drawing/2014/main" id="{E430A7D1-E2BC-F6AE-E1D4-92D9F1A8234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142017" y="6261419"/>
            <a:ext cx="866227" cy="432000"/>
          </a:xfrm>
          <a:prstGeom prst="rect">
            <a:avLst/>
          </a:prstGeom>
        </p:spPr>
      </p:pic>
      <p:sp>
        <p:nvSpPr>
          <p:cNvPr id="38" name="Rectangle 37"/>
          <p:cNvSpPr/>
          <p:nvPr/>
        </p:nvSpPr>
        <p:spPr>
          <a:xfrm>
            <a:off x="10539188" y="6633905"/>
            <a:ext cx="171713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000" dirty="0"/>
              <a:t>© 2023, ITER Organization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C1DF639-3DBF-DE8F-0307-064767640910}"/>
              </a:ext>
            </a:extLst>
          </p:cNvPr>
          <p:cNvSpPr txBox="1"/>
          <p:nvPr/>
        </p:nvSpPr>
        <p:spPr>
          <a:xfrm>
            <a:off x="403181" y="164581"/>
            <a:ext cx="12033688" cy="4969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US" sz="2000" b="1" dirty="0">
                <a:solidFill>
                  <a:schemeClr val="accent1"/>
                </a:solidFill>
                <a:latin typeface="Arial" panose="020B0604020202020204" pitchFamily="34" charset="0"/>
                <a:ea typeface="Open Sans" pitchFamily="2" charset="0"/>
                <a:cs typeface="Arial" panose="020B0604020202020204" pitchFamily="34" charset="0"/>
              </a:rPr>
              <a:t>Thank you!</a:t>
            </a:r>
          </a:p>
        </p:txBody>
      </p:sp>
    </p:spTree>
    <p:extLst>
      <p:ext uri="{BB962C8B-B14F-4D97-AF65-F5344CB8AC3E}">
        <p14:creationId xmlns:p14="http://schemas.microsoft.com/office/powerpoint/2010/main" val="131472299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36000" y="-2324"/>
            <a:ext cx="12120000" cy="6876109"/>
          </a:xfrm>
          <a:prstGeom prst="rect">
            <a:avLst/>
          </a:prstGeom>
          <a:solidFill>
            <a:srgbClr val="4C83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Rectangle 32">
            <a:extLst>
              <a:ext uri="{FF2B5EF4-FFF2-40B4-BE49-F238E27FC236}">
                <a16:creationId xmlns:a16="http://schemas.microsoft.com/office/drawing/2014/main" id="{E97E95CA-7283-5B46-9EFB-EE7D6DEDBBB2}"/>
              </a:ext>
            </a:extLst>
          </p:cNvPr>
          <p:cNvSpPr/>
          <p:nvPr/>
        </p:nvSpPr>
        <p:spPr>
          <a:xfrm>
            <a:off x="-2" y="5664200"/>
            <a:ext cx="12192003" cy="1193802"/>
          </a:xfrm>
          <a:custGeom>
            <a:avLst/>
            <a:gdLst>
              <a:gd name="connsiteX0" fmla="*/ 0 w 12192001"/>
              <a:gd name="connsiteY0" fmla="*/ 0 h 2272897"/>
              <a:gd name="connsiteX1" fmla="*/ 12192001 w 12192001"/>
              <a:gd name="connsiteY1" fmla="*/ 0 h 2272897"/>
              <a:gd name="connsiteX2" fmla="*/ 12192001 w 12192001"/>
              <a:gd name="connsiteY2" fmla="*/ 2272897 h 2272897"/>
              <a:gd name="connsiteX3" fmla="*/ 0 w 12192001"/>
              <a:gd name="connsiteY3" fmla="*/ 2272897 h 2272897"/>
              <a:gd name="connsiteX4" fmla="*/ 0 w 12192001"/>
              <a:gd name="connsiteY4" fmla="*/ 0 h 2272897"/>
              <a:gd name="connsiteX0" fmla="*/ 0 w 12192001"/>
              <a:gd name="connsiteY0" fmla="*/ 0 h 2272897"/>
              <a:gd name="connsiteX1" fmla="*/ 12192001 w 12192001"/>
              <a:gd name="connsiteY1" fmla="*/ 553155 h 2272897"/>
              <a:gd name="connsiteX2" fmla="*/ 12192001 w 12192001"/>
              <a:gd name="connsiteY2" fmla="*/ 2272897 h 2272897"/>
              <a:gd name="connsiteX3" fmla="*/ 0 w 12192001"/>
              <a:gd name="connsiteY3" fmla="*/ 2272897 h 2272897"/>
              <a:gd name="connsiteX4" fmla="*/ 0 w 12192001"/>
              <a:gd name="connsiteY4" fmla="*/ 0 h 2272897"/>
              <a:gd name="connsiteX0" fmla="*/ 0 w 12192001"/>
              <a:gd name="connsiteY0" fmla="*/ 0 h 2272897"/>
              <a:gd name="connsiteX1" fmla="*/ 12192001 w 12192001"/>
              <a:gd name="connsiteY1" fmla="*/ 553155 h 2272897"/>
              <a:gd name="connsiteX2" fmla="*/ 12192001 w 12192001"/>
              <a:gd name="connsiteY2" fmla="*/ 2272897 h 2272897"/>
              <a:gd name="connsiteX3" fmla="*/ 0 w 12192001"/>
              <a:gd name="connsiteY3" fmla="*/ 2272897 h 2272897"/>
              <a:gd name="connsiteX4" fmla="*/ 0 w 12192001"/>
              <a:gd name="connsiteY4" fmla="*/ 0 h 2272897"/>
              <a:gd name="connsiteX0" fmla="*/ 0 w 12192001"/>
              <a:gd name="connsiteY0" fmla="*/ 1720 h 2274617"/>
              <a:gd name="connsiteX1" fmla="*/ 12192001 w 12192001"/>
              <a:gd name="connsiteY1" fmla="*/ 554875 h 2274617"/>
              <a:gd name="connsiteX2" fmla="*/ 12192001 w 12192001"/>
              <a:gd name="connsiteY2" fmla="*/ 2274617 h 2274617"/>
              <a:gd name="connsiteX3" fmla="*/ 0 w 12192001"/>
              <a:gd name="connsiteY3" fmla="*/ 2274617 h 2274617"/>
              <a:gd name="connsiteX4" fmla="*/ 0 w 12192001"/>
              <a:gd name="connsiteY4" fmla="*/ 1720 h 22746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192001" h="2274617">
                <a:moveTo>
                  <a:pt x="0" y="1720"/>
                </a:moveTo>
                <a:cubicBezTo>
                  <a:pt x="4188178" y="-5806"/>
                  <a:pt x="7281334" y="-13333"/>
                  <a:pt x="12192001" y="554875"/>
                </a:cubicBezTo>
                <a:lnTo>
                  <a:pt x="12192001" y="2274617"/>
                </a:lnTo>
                <a:lnTo>
                  <a:pt x="0" y="2274617"/>
                </a:lnTo>
                <a:lnTo>
                  <a:pt x="0" y="172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pSp>
        <p:nvGrpSpPr>
          <p:cNvPr id="38" name="Groupe 37">
            <a:extLst>
              <a:ext uri="{FF2B5EF4-FFF2-40B4-BE49-F238E27FC236}">
                <a16:creationId xmlns:a16="http://schemas.microsoft.com/office/drawing/2014/main" id="{D3401892-F6E1-A046-047D-36CF119361CF}"/>
              </a:ext>
            </a:extLst>
          </p:cNvPr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34" name="Espace réservé du texte 19">
              <a:extLst>
                <a:ext uri="{FF2B5EF4-FFF2-40B4-BE49-F238E27FC236}">
                  <a16:creationId xmlns:a16="http://schemas.microsoft.com/office/drawing/2014/main" id="{739B0032-1A15-E2B1-B4EC-4E80EF30D031}"/>
                </a:ext>
              </a:extLst>
            </p:cNvPr>
            <p:cNvSpPr txBox="1">
              <a:spLocks/>
            </p:cNvSpPr>
            <p:nvPr/>
          </p:nvSpPr>
          <p:spPr>
            <a:xfrm>
              <a:off x="0" y="0"/>
              <a:ext cx="12192000" cy="144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/>
            <a:lstStyle>
              <a:lvl1pPr marL="0" indent="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800" kern="1200">
                  <a:noFill/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/>
                <a:t>text</a:t>
              </a:r>
            </a:p>
          </p:txBody>
        </p:sp>
        <p:sp>
          <p:nvSpPr>
            <p:cNvPr id="35" name="Espace réservé du texte 19">
              <a:extLst>
                <a:ext uri="{FF2B5EF4-FFF2-40B4-BE49-F238E27FC236}">
                  <a16:creationId xmlns:a16="http://schemas.microsoft.com/office/drawing/2014/main" id="{FC215C27-F9FA-056D-BBA9-2125744B56E1}"/>
                </a:ext>
              </a:extLst>
            </p:cNvPr>
            <p:cNvSpPr txBox="1">
              <a:spLocks/>
            </p:cNvSpPr>
            <p:nvPr/>
          </p:nvSpPr>
          <p:spPr>
            <a:xfrm>
              <a:off x="0" y="6714000"/>
              <a:ext cx="12192000" cy="144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/>
            <a:lstStyle>
              <a:lvl1pPr marL="0" indent="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800" kern="1200">
                  <a:noFill/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/>
                <a:t>text</a:t>
              </a:r>
            </a:p>
          </p:txBody>
        </p:sp>
        <p:sp>
          <p:nvSpPr>
            <p:cNvPr id="36" name="Espace réservé du texte 19">
              <a:extLst>
                <a:ext uri="{FF2B5EF4-FFF2-40B4-BE49-F238E27FC236}">
                  <a16:creationId xmlns:a16="http://schemas.microsoft.com/office/drawing/2014/main" id="{0927FD10-BD22-418F-760B-A562CE276745}"/>
                </a:ext>
              </a:extLst>
            </p:cNvPr>
            <p:cNvSpPr txBox="1">
              <a:spLocks/>
            </p:cNvSpPr>
            <p:nvPr/>
          </p:nvSpPr>
          <p:spPr>
            <a:xfrm rot="5400000">
              <a:off x="-3357000" y="3357000"/>
              <a:ext cx="6858000" cy="144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/>
            <a:lstStyle>
              <a:lvl1pPr marL="0" indent="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800" kern="1200">
                  <a:noFill/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/>
                <a:t>text</a:t>
              </a:r>
            </a:p>
          </p:txBody>
        </p:sp>
        <p:sp>
          <p:nvSpPr>
            <p:cNvPr id="37" name="Espace réservé du texte 19">
              <a:extLst>
                <a:ext uri="{FF2B5EF4-FFF2-40B4-BE49-F238E27FC236}">
                  <a16:creationId xmlns:a16="http://schemas.microsoft.com/office/drawing/2014/main" id="{6A1049DD-7B4A-6C8F-AF3F-A9C3C066D312}"/>
                </a:ext>
              </a:extLst>
            </p:cNvPr>
            <p:cNvSpPr txBox="1">
              <a:spLocks/>
            </p:cNvSpPr>
            <p:nvPr/>
          </p:nvSpPr>
          <p:spPr>
            <a:xfrm rot="5400000">
              <a:off x="8691000" y="3357000"/>
              <a:ext cx="6858000" cy="144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/>
            <a:lstStyle>
              <a:lvl1pPr marL="0" indent="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800" kern="1200">
                  <a:noFill/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/>
                <a:t>text</a:t>
              </a:r>
            </a:p>
          </p:txBody>
        </p:sp>
      </p:grpSp>
      <p:pic>
        <p:nvPicPr>
          <p:cNvPr id="14" name="Graphique 13">
            <a:extLst>
              <a:ext uri="{FF2B5EF4-FFF2-40B4-BE49-F238E27FC236}">
                <a16:creationId xmlns:a16="http://schemas.microsoft.com/office/drawing/2014/main" id="{E430A7D1-E2BC-F6AE-E1D4-92D9F1A82346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1002679" y="6104226"/>
            <a:ext cx="866227" cy="432000"/>
          </a:xfrm>
          <a:prstGeom prst="rect">
            <a:avLst/>
          </a:prstGeom>
        </p:spPr>
      </p:pic>
      <p:sp>
        <p:nvSpPr>
          <p:cNvPr id="68" name="Rectangle 32">
            <a:extLst>
              <a:ext uri="{FF2B5EF4-FFF2-40B4-BE49-F238E27FC236}">
                <a16:creationId xmlns:a16="http://schemas.microsoft.com/office/drawing/2014/main" id="{E97E95CA-7283-5B46-9EFB-EE7D6DEDBBB2}"/>
              </a:ext>
            </a:extLst>
          </p:cNvPr>
          <p:cNvSpPr/>
          <p:nvPr/>
        </p:nvSpPr>
        <p:spPr>
          <a:xfrm>
            <a:off x="-36003" y="5732419"/>
            <a:ext cx="12192003" cy="1193802"/>
          </a:xfrm>
          <a:custGeom>
            <a:avLst/>
            <a:gdLst>
              <a:gd name="connsiteX0" fmla="*/ 0 w 12192001"/>
              <a:gd name="connsiteY0" fmla="*/ 0 h 2272897"/>
              <a:gd name="connsiteX1" fmla="*/ 12192001 w 12192001"/>
              <a:gd name="connsiteY1" fmla="*/ 0 h 2272897"/>
              <a:gd name="connsiteX2" fmla="*/ 12192001 w 12192001"/>
              <a:gd name="connsiteY2" fmla="*/ 2272897 h 2272897"/>
              <a:gd name="connsiteX3" fmla="*/ 0 w 12192001"/>
              <a:gd name="connsiteY3" fmla="*/ 2272897 h 2272897"/>
              <a:gd name="connsiteX4" fmla="*/ 0 w 12192001"/>
              <a:gd name="connsiteY4" fmla="*/ 0 h 2272897"/>
              <a:gd name="connsiteX0" fmla="*/ 0 w 12192001"/>
              <a:gd name="connsiteY0" fmla="*/ 0 h 2272897"/>
              <a:gd name="connsiteX1" fmla="*/ 12192001 w 12192001"/>
              <a:gd name="connsiteY1" fmla="*/ 553155 h 2272897"/>
              <a:gd name="connsiteX2" fmla="*/ 12192001 w 12192001"/>
              <a:gd name="connsiteY2" fmla="*/ 2272897 h 2272897"/>
              <a:gd name="connsiteX3" fmla="*/ 0 w 12192001"/>
              <a:gd name="connsiteY3" fmla="*/ 2272897 h 2272897"/>
              <a:gd name="connsiteX4" fmla="*/ 0 w 12192001"/>
              <a:gd name="connsiteY4" fmla="*/ 0 h 2272897"/>
              <a:gd name="connsiteX0" fmla="*/ 0 w 12192001"/>
              <a:gd name="connsiteY0" fmla="*/ 0 h 2272897"/>
              <a:gd name="connsiteX1" fmla="*/ 12192001 w 12192001"/>
              <a:gd name="connsiteY1" fmla="*/ 553155 h 2272897"/>
              <a:gd name="connsiteX2" fmla="*/ 12192001 w 12192001"/>
              <a:gd name="connsiteY2" fmla="*/ 2272897 h 2272897"/>
              <a:gd name="connsiteX3" fmla="*/ 0 w 12192001"/>
              <a:gd name="connsiteY3" fmla="*/ 2272897 h 2272897"/>
              <a:gd name="connsiteX4" fmla="*/ 0 w 12192001"/>
              <a:gd name="connsiteY4" fmla="*/ 0 h 2272897"/>
              <a:gd name="connsiteX0" fmla="*/ 0 w 12192001"/>
              <a:gd name="connsiteY0" fmla="*/ 1720 h 2274617"/>
              <a:gd name="connsiteX1" fmla="*/ 12192001 w 12192001"/>
              <a:gd name="connsiteY1" fmla="*/ 554875 h 2274617"/>
              <a:gd name="connsiteX2" fmla="*/ 12192001 w 12192001"/>
              <a:gd name="connsiteY2" fmla="*/ 2274617 h 2274617"/>
              <a:gd name="connsiteX3" fmla="*/ 0 w 12192001"/>
              <a:gd name="connsiteY3" fmla="*/ 2274617 h 2274617"/>
              <a:gd name="connsiteX4" fmla="*/ 0 w 12192001"/>
              <a:gd name="connsiteY4" fmla="*/ 1720 h 22746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192001" h="2274617">
                <a:moveTo>
                  <a:pt x="0" y="1720"/>
                </a:moveTo>
                <a:cubicBezTo>
                  <a:pt x="4188178" y="-5806"/>
                  <a:pt x="7281334" y="-13333"/>
                  <a:pt x="12192001" y="554875"/>
                </a:cubicBezTo>
                <a:lnTo>
                  <a:pt x="12192001" y="2274617"/>
                </a:lnTo>
                <a:lnTo>
                  <a:pt x="0" y="2274617"/>
                </a:lnTo>
                <a:lnTo>
                  <a:pt x="0" y="172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9" name="ZoneTexte 53">
            <a:extLst>
              <a:ext uri="{FF2B5EF4-FFF2-40B4-BE49-F238E27FC236}">
                <a16:creationId xmlns:a16="http://schemas.microsoft.com/office/drawing/2014/main" id="{6655A2D1-9070-4AA7-8ACA-4265CBD83500}"/>
              </a:ext>
            </a:extLst>
          </p:cNvPr>
          <p:cNvSpPr txBox="1"/>
          <p:nvPr/>
        </p:nvSpPr>
        <p:spPr>
          <a:xfrm>
            <a:off x="517511" y="6295751"/>
            <a:ext cx="6930414" cy="4708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lang="en-US" sz="4400" b="1" dirty="0">
                <a:solidFill>
                  <a:schemeClr val="accent1"/>
                </a:solidFill>
                <a:latin typeface="Arial" panose="020B0604020202020204" pitchFamily="34" charset="0"/>
                <a:ea typeface="Open Sans" pitchFamily="2" charset="0"/>
                <a:cs typeface="Arial" panose="020B0604020202020204" pitchFamily="34" charset="0"/>
              </a:rPr>
              <a:t>Magnetic confinement</a:t>
            </a:r>
          </a:p>
        </p:txBody>
      </p:sp>
      <p:pic>
        <p:nvPicPr>
          <p:cNvPr id="71" name="Graphique 13">
            <a:extLst>
              <a:ext uri="{FF2B5EF4-FFF2-40B4-BE49-F238E27FC236}">
                <a16:creationId xmlns:a16="http://schemas.microsoft.com/office/drawing/2014/main" id="{E430A7D1-E2BC-F6AE-E1D4-92D9F1A82346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1155079" y="6256626"/>
            <a:ext cx="866227" cy="432000"/>
          </a:xfrm>
          <a:prstGeom prst="rect">
            <a:avLst/>
          </a:prstGeom>
        </p:spPr>
      </p:pic>
      <p:sp>
        <p:nvSpPr>
          <p:cNvPr id="81" name="TextBox 80"/>
          <p:cNvSpPr txBox="1"/>
          <p:nvPr/>
        </p:nvSpPr>
        <p:spPr>
          <a:xfrm>
            <a:off x="6656071" y="1045384"/>
            <a:ext cx="5260538" cy="3785652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1400">
                <a:solidFill>
                  <a:srgbClr val="FFFFFF"/>
                </a:solidFill>
                <a:latin typeface="Arial Black" pitchFamily="34" charset="0"/>
              </a:defRPr>
            </a:lvl1pPr>
          </a:lstStyle>
          <a:p>
            <a:r>
              <a:rPr lang="en-US" sz="2400" dirty="0"/>
              <a:t>A strong magnetic cage contains the hot plasma. </a:t>
            </a:r>
          </a:p>
          <a:p>
            <a:endParaRPr lang="en-US" sz="2400" dirty="0"/>
          </a:p>
          <a:p>
            <a:r>
              <a:rPr lang="en-US" sz="2400" dirty="0"/>
              <a:t>The magnetic structure is generated through a set of coils.</a:t>
            </a:r>
          </a:p>
          <a:p>
            <a:endParaRPr lang="en-US" sz="2400" dirty="0"/>
          </a:p>
          <a:p>
            <a:r>
              <a:rPr lang="en-US" sz="2400" dirty="0"/>
              <a:t>The plasma is then heated up to the desired level (~25-40keV in the core)</a:t>
            </a:r>
            <a:endParaRPr lang="fr-FR" sz="2400" dirty="0"/>
          </a:p>
        </p:txBody>
      </p:sp>
      <p:pic>
        <p:nvPicPr>
          <p:cNvPr id="2" name="Picture 2" descr="Risultati immagini per tokamak">
            <a:extLst>
              <a:ext uri="{FF2B5EF4-FFF2-40B4-BE49-F238E27FC236}">
                <a16:creationId xmlns:a16="http://schemas.microsoft.com/office/drawing/2014/main" id="{0F265C76-8545-FC3F-ABE3-CBDD48F4A95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252" y="1064042"/>
            <a:ext cx="6286428" cy="35361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190437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Placeholder 4">
            <a:extLst>
              <a:ext uri="{FF2B5EF4-FFF2-40B4-BE49-F238E27FC236}">
                <a16:creationId xmlns:a16="http://schemas.microsoft.com/office/drawing/2014/main" id="{76681751-902F-2CD4-D340-C98FE54F336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199327" y="72000"/>
            <a:ext cx="9938825" cy="6786000"/>
          </a:xfrm>
          <a:prstGeom prst="rect">
            <a:avLst/>
          </a:prstGeom>
          <a:solidFill>
            <a:schemeClr val="accent3"/>
          </a:solidFill>
        </p:spPr>
      </p:pic>
      <p:pic>
        <p:nvPicPr>
          <p:cNvPr id="3" name="Picture Placeholder 2"/>
          <p:cNvPicPr>
            <a:picLocks noGrp="1" noChangeAspect="1"/>
          </p:cNvPicPr>
          <p:nvPr>
            <p:ph type="pic" sz="quarter" idx="10"/>
          </p:nvPr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97866" t="95702"/>
          <a:stretch/>
        </p:blipFill>
        <p:spPr>
          <a:xfrm>
            <a:off x="7895100" y="5956859"/>
            <a:ext cx="260158" cy="294737"/>
          </a:xfrm>
          <a:solidFill>
            <a:schemeClr val="accent3"/>
          </a:solidFill>
        </p:spPr>
      </p:pic>
      <p:sp>
        <p:nvSpPr>
          <p:cNvPr id="46" name="Rectangle 32">
            <a:extLst>
              <a:ext uri="{FF2B5EF4-FFF2-40B4-BE49-F238E27FC236}">
                <a16:creationId xmlns:a16="http://schemas.microsoft.com/office/drawing/2014/main" id="{E97E95CA-7283-5B46-9EFB-EE7D6DEDBBB2}"/>
              </a:ext>
            </a:extLst>
          </p:cNvPr>
          <p:cNvSpPr/>
          <p:nvPr/>
        </p:nvSpPr>
        <p:spPr>
          <a:xfrm rot="5400000">
            <a:off x="-1786487" y="1833569"/>
            <a:ext cx="6870358" cy="3297383"/>
          </a:xfrm>
          <a:custGeom>
            <a:avLst/>
            <a:gdLst>
              <a:gd name="connsiteX0" fmla="*/ 0 w 12192001"/>
              <a:gd name="connsiteY0" fmla="*/ 0 h 2272897"/>
              <a:gd name="connsiteX1" fmla="*/ 12192001 w 12192001"/>
              <a:gd name="connsiteY1" fmla="*/ 0 h 2272897"/>
              <a:gd name="connsiteX2" fmla="*/ 12192001 w 12192001"/>
              <a:gd name="connsiteY2" fmla="*/ 2272897 h 2272897"/>
              <a:gd name="connsiteX3" fmla="*/ 0 w 12192001"/>
              <a:gd name="connsiteY3" fmla="*/ 2272897 h 2272897"/>
              <a:gd name="connsiteX4" fmla="*/ 0 w 12192001"/>
              <a:gd name="connsiteY4" fmla="*/ 0 h 2272897"/>
              <a:gd name="connsiteX0" fmla="*/ 0 w 12192001"/>
              <a:gd name="connsiteY0" fmla="*/ 0 h 2272897"/>
              <a:gd name="connsiteX1" fmla="*/ 12192001 w 12192001"/>
              <a:gd name="connsiteY1" fmla="*/ 553155 h 2272897"/>
              <a:gd name="connsiteX2" fmla="*/ 12192001 w 12192001"/>
              <a:gd name="connsiteY2" fmla="*/ 2272897 h 2272897"/>
              <a:gd name="connsiteX3" fmla="*/ 0 w 12192001"/>
              <a:gd name="connsiteY3" fmla="*/ 2272897 h 2272897"/>
              <a:gd name="connsiteX4" fmla="*/ 0 w 12192001"/>
              <a:gd name="connsiteY4" fmla="*/ 0 h 2272897"/>
              <a:gd name="connsiteX0" fmla="*/ 0 w 12192001"/>
              <a:gd name="connsiteY0" fmla="*/ 0 h 2272897"/>
              <a:gd name="connsiteX1" fmla="*/ 12192001 w 12192001"/>
              <a:gd name="connsiteY1" fmla="*/ 553155 h 2272897"/>
              <a:gd name="connsiteX2" fmla="*/ 12192001 w 12192001"/>
              <a:gd name="connsiteY2" fmla="*/ 2272897 h 2272897"/>
              <a:gd name="connsiteX3" fmla="*/ 0 w 12192001"/>
              <a:gd name="connsiteY3" fmla="*/ 2272897 h 2272897"/>
              <a:gd name="connsiteX4" fmla="*/ 0 w 12192001"/>
              <a:gd name="connsiteY4" fmla="*/ 0 h 2272897"/>
              <a:gd name="connsiteX0" fmla="*/ 0 w 12192001"/>
              <a:gd name="connsiteY0" fmla="*/ 1720 h 2274617"/>
              <a:gd name="connsiteX1" fmla="*/ 12192001 w 12192001"/>
              <a:gd name="connsiteY1" fmla="*/ 554875 h 2274617"/>
              <a:gd name="connsiteX2" fmla="*/ 12192001 w 12192001"/>
              <a:gd name="connsiteY2" fmla="*/ 2274617 h 2274617"/>
              <a:gd name="connsiteX3" fmla="*/ 0 w 12192001"/>
              <a:gd name="connsiteY3" fmla="*/ 2274617 h 2274617"/>
              <a:gd name="connsiteX4" fmla="*/ 0 w 12192001"/>
              <a:gd name="connsiteY4" fmla="*/ 1720 h 2274617"/>
              <a:gd name="connsiteX0" fmla="*/ 0 w 12213973"/>
              <a:gd name="connsiteY0" fmla="*/ 15781 h 2288678"/>
              <a:gd name="connsiteX1" fmla="*/ 12213973 w 12213973"/>
              <a:gd name="connsiteY1" fmla="*/ 455559 h 2288678"/>
              <a:gd name="connsiteX2" fmla="*/ 12192001 w 12213973"/>
              <a:gd name="connsiteY2" fmla="*/ 2288678 h 2288678"/>
              <a:gd name="connsiteX3" fmla="*/ 0 w 12213973"/>
              <a:gd name="connsiteY3" fmla="*/ 2288678 h 2288678"/>
              <a:gd name="connsiteX4" fmla="*/ 0 w 12213973"/>
              <a:gd name="connsiteY4" fmla="*/ 15781 h 2288678"/>
              <a:gd name="connsiteX0" fmla="*/ 0 w 12213973"/>
              <a:gd name="connsiteY0" fmla="*/ 754 h 2273651"/>
              <a:gd name="connsiteX1" fmla="*/ 12213973 w 12213973"/>
              <a:gd name="connsiteY1" fmla="*/ 440532 h 2273651"/>
              <a:gd name="connsiteX2" fmla="*/ 12192001 w 12213973"/>
              <a:gd name="connsiteY2" fmla="*/ 2273651 h 2273651"/>
              <a:gd name="connsiteX3" fmla="*/ 0 w 12213973"/>
              <a:gd name="connsiteY3" fmla="*/ 2273651 h 2273651"/>
              <a:gd name="connsiteX4" fmla="*/ 0 w 12213973"/>
              <a:gd name="connsiteY4" fmla="*/ 754 h 2273651"/>
              <a:gd name="connsiteX0" fmla="*/ 0 w 12213973"/>
              <a:gd name="connsiteY0" fmla="*/ 286 h 2273183"/>
              <a:gd name="connsiteX1" fmla="*/ 12213973 w 12213973"/>
              <a:gd name="connsiteY1" fmla="*/ 440064 h 2273183"/>
              <a:gd name="connsiteX2" fmla="*/ 12192001 w 12213973"/>
              <a:gd name="connsiteY2" fmla="*/ 2273183 h 2273183"/>
              <a:gd name="connsiteX3" fmla="*/ 0 w 12213973"/>
              <a:gd name="connsiteY3" fmla="*/ 2273183 h 2273183"/>
              <a:gd name="connsiteX4" fmla="*/ 0 w 12213973"/>
              <a:gd name="connsiteY4" fmla="*/ 286 h 2273183"/>
              <a:gd name="connsiteX0" fmla="*/ 0 w 12235941"/>
              <a:gd name="connsiteY0" fmla="*/ 780 h 2273677"/>
              <a:gd name="connsiteX1" fmla="*/ 12235941 w 12235941"/>
              <a:gd name="connsiteY1" fmla="*/ 341354 h 2273677"/>
              <a:gd name="connsiteX2" fmla="*/ 12192001 w 12235941"/>
              <a:gd name="connsiteY2" fmla="*/ 2273677 h 2273677"/>
              <a:gd name="connsiteX3" fmla="*/ 0 w 12235941"/>
              <a:gd name="connsiteY3" fmla="*/ 2273677 h 2273677"/>
              <a:gd name="connsiteX4" fmla="*/ 0 w 12235941"/>
              <a:gd name="connsiteY4" fmla="*/ 780 h 2273677"/>
              <a:gd name="connsiteX0" fmla="*/ 0 w 12257907"/>
              <a:gd name="connsiteY0" fmla="*/ 2331 h 2275228"/>
              <a:gd name="connsiteX1" fmla="*/ 12257907 w 12257907"/>
              <a:gd name="connsiteY1" fmla="*/ 293303 h 2275228"/>
              <a:gd name="connsiteX2" fmla="*/ 12192001 w 12257907"/>
              <a:gd name="connsiteY2" fmla="*/ 2275228 h 2275228"/>
              <a:gd name="connsiteX3" fmla="*/ 0 w 12257907"/>
              <a:gd name="connsiteY3" fmla="*/ 2275228 h 2275228"/>
              <a:gd name="connsiteX4" fmla="*/ 0 w 12257907"/>
              <a:gd name="connsiteY4" fmla="*/ 2331 h 2275228"/>
              <a:gd name="connsiteX0" fmla="*/ 0 w 12257907"/>
              <a:gd name="connsiteY0" fmla="*/ 712 h 2273609"/>
              <a:gd name="connsiteX1" fmla="*/ 12257907 w 12257907"/>
              <a:gd name="connsiteY1" fmla="*/ 291684 h 2273609"/>
              <a:gd name="connsiteX2" fmla="*/ 12192001 w 12257907"/>
              <a:gd name="connsiteY2" fmla="*/ 2273609 h 2273609"/>
              <a:gd name="connsiteX3" fmla="*/ 0 w 12257907"/>
              <a:gd name="connsiteY3" fmla="*/ 2273609 h 2273609"/>
              <a:gd name="connsiteX4" fmla="*/ 0 w 12257907"/>
              <a:gd name="connsiteY4" fmla="*/ 712 h 2273609"/>
              <a:gd name="connsiteX0" fmla="*/ 0 w 12279997"/>
              <a:gd name="connsiteY0" fmla="*/ 457 h 2273354"/>
              <a:gd name="connsiteX1" fmla="*/ 12279998 w 12279997"/>
              <a:gd name="connsiteY1" fmla="*/ 326859 h 2273354"/>
              <a:gd name="connsiteX2" fmla="*/ 12192001 w 12279997"/>
              <a:gd name="connsiteY2" fmla="*/ 2273354 h 2273354"/>
              <a:gd name="connsiteX3" fmla="*/ 0 w 12279997"/>
              <a:gd name="connsiteY3" fmla="*/ 2273354 h 2273354"/>
              <a:gd name="connsiteX4" fmla="*/ 0 w 12279997"/>
              <a:gd name="connsiteY4" fmla="*/ 457 h 22733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279997" h="2273354">
                <a:moveTo>
                  <a:pt x="0" y="457"/>
                </a:moveTo>
                <a:cubicBezTo>
                  <a:pt x="4188178" y="-7069"/>
                  <a:pt x="7698848" y="77523"/>
                  <a:pt x="12279998" y="326859"/>
                </a:cubicBezTo>
                <a:lnTo>
                  <a:pt x="12192001" y="2273354"/>
                </a:lnTo>
                <a:lnTo>
                  <a:pt x="0" y="2273354"/>
                </a:lnTo>
                <a:lnTo>
                  <a:pt x="0" y="45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1" name="Graphique 10">
            <a:extLst>
              <a:ext uri="{FF2B5EF4-FFF2-40B4-BE49-F238E27FC236}">
                <a16:creationId xmlns:a16="http://schemas.microsoft.com/office/drawing/2014/main" id="{EDC5FF79-D73B-1D48-7DB4-25843D3FE3CE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1002680" y="6104228"/>
            <a:ext cx="866226" cy="432000"/>
          </a:xfrm>
          <a:prstGeom prst="rect">
            <a:avLst/>
          </a:prstGeom>
        </p:spPr>
      </p:pic>
      <p:sp>
        <p:nvSpPr>
          <p:cNvPr id="54" name="ZoneTexte 53">
            <a:extLst>
              <a:ext uri="{FF2B5EF4-FFF2-40B4-BE49-F238E27FC236}">
                <a16:creationId xmlns:a16="http://schemas.microsoft.com/office/drawing/2014/main" id="{6655A2D1-9070-4AA7-8ACA-4265CBD83500}"/>
              </a:ext>
            </a:extLst>
          </p:cNvPr>
          <p:cNvSpPr txBox="1"/>
          <p:nvPr/>
        </p:nvSpPr>
        <p:spPr>
          <a:xfrm>
            <a:off x="144000" y="121996"/>
            <a:ext cx="3047615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400"/>
              </a:lnSpc>
              <a:spcAft>
                <a:spcPts val="1800"/>
              </a:spcAft>
            </a:pPr>
            <a:r>
              <a:rPr lang="en-US" sz="2800" b="1" dirty="0">
                <a:solidFill>
                  <a:schemeClr val="accent1"/>
                </a:solidFill>
                <a:latin typeface="Arial" panose="020B0604020202020204" pitchFamily="34" charset="0"/>
                <a:ea typeface="Open Sans" pitchFamily="2" charset="0"/>
                <a:cs typeface="Arial" panose="020B0604020202020204" pitchFamily="34" charset="0"/>
              </a:rPr>
              <a:t>ITER’s missions</a:t>
            </a:r>
          </a:p>
          <a:p>
            <a:pPr defTabSz="914377">
              <a:spcBef>
                <a:spcPts val="600"/>
              </a:spcBef>
            </a:pPr>
            <a:r>
              <a:rPr lang="en-GB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Open Sans" pitchFamily="2" charset="0"/>
                <a:cs typeface="Arial" panose="020B0604020202020204" pitchFamily="34" charset="0"/>
              </a:rPr>
              <a:t>To demonstrate the scientific and technological feasibility of fusion power at industrial scale</a:t>
            </a:r>
          </a:p>
        </p:txBody>
      </p:sp>
      <p:sp>
        <p:nvSpPr>
          <p:cNvPr id="14" name="ZoneTexte 11">
            <a:extLst>
              <a:ext uri="{FF2B5EF4-FFF2-40B4-BE49-F238E27FC236}">
                <a16:creationId xmlns:a16="http://schemas.microsoft.com/office/drawing/2014/main" id="{71FA8DDF-DFDE-4604-E4E5-71ED21F29D16}"/>
              </a:ext>
            </a:extLst>
          </p:cNvPr>
          <p:cNvSpPr txBox="1"/>
          <p:nvPr/>
        </p:nvSpPr>
        <p:spPr>
          <a:xfrm>
            <a:off x="10544607" y="6333254"/>
            <a:ext cx="45762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7C4C52B0-8C01-7849-9FBD-81D69A89DA73}" type="slidenum">
              <a:rPr lang="fr-FR" sz="1200" b="1">
                <a:solidFill>
                  <a:schemeClr val="bg1"/>
                </a:solidFill>
                <a:ea typeface="Open Sans" pitchFamily="2" charset="0"/>
                <a:cs typeface="Open Sans" pitchFamily="2" charset="0"/>
              </a:rPr>
              <a:t>3</a:t>
            </a:fld>
            <a:endParaRPr lang="fr-FR" sz="1000" b="1" dirty="0">
              <a:solidFill>
                <a:schemeClr val="bg1"/>
              </a:solidFill>
              <a:ea typeface="Open Sans" pitchFamily="2" charset="0"/>
              <a:cs typeface="Open Sans" pitchFamily="2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10539188" y="6633905"/>
            <a:ext cx="171713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000" dirty="0"/>
              <a:t>© 2023, ITER Organization</a:t>
            </a:r>
          </a:p>
        </p:txBody>
      </p:sp>
      <p:sp>
        <p:nvSpPr>
          <p:cNvPr id="2" name="ZoneTexte 53">
            <a:extLst>
              <a:ext uri="{FF2B5EF4-FFF2-40B4-BE49-F238E27FC236}">
                <a16:creationId xmlns:a16="http://schemas.microsoft.com/office/drawing/2014/main" id="{84884512-B2A9-64E9-5842-4E6B27994032}"/>
              </a:ext>
            </a:extLst>
          </p:cNvPr>
          <p:cNvSpPr txBox="1"/>
          <p:nvPr/>
        </p:nvSpPr>
        <p:spPr>
          <a:xfrm>
            <a:off x="120162" y="1937878"/>
            <a:ext cx="2803257" cy="43242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400"/>
              </a:lnSpc>
              <a:spcAft>
                <a:spcPts val="1800"/>
              </a:spcAft>
            </a:pPr>
            <a:r>
              <a:rPr lang="en-US" sz="2000" b="1" dirty="0">
                <a:solidFill>
                  <a:schemeClr val="accent1"/>
                </a:solidFill>
                <a:latin typeface="Arial" panose="020B0604020202020204" pitchFamily="34" charset="0"/>
                <a:ea typeface="Open Sans" pitchFamily="2" charset="0"/>
                <a:cs typeface="Arial" panose="020B0604020202020204" pitchFamily="34" charset="0"/>
              </a:rPr>
              <a:t>HOW DOES IT WORK?</a:t>
            </a:r>
          </a:p>
          <a:p>
            <a:pPr>
              <a:lnSpc>
                <a:spcPts val="1800"/>
              </a:lnSpc>
              <a:spcAft>
                <a:spcPts val="1200"/>
              </a:spcAft>
            </a:pPr>
            <a:r>
              <a:rPr lang="en-GB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Open Sans" pitchFamily="2" charset="0"/>
                <a:cs typeface="Arial" panose="020B0604020202020204" pitchFamily="34" charset="0"/>
              </a:rPr>
              <a:t>Inject DT gas.</a:t>
            </a:r>
          </a:p>
          <a:p>
            <a:pPr>
              <a:lnSpc>
                <a:spcPts val="1800"/>
              </a:lnSpc>
              <a:spcAft>
                <a:spcPts val="1200"/>
              </a:spcAft>
            </a:pPr>
            <a:r>
              <a:rPr lang="en-GB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Open Sans" pitchFamily="2" charset="0"/>
                <a:cs typeface="Arial" panose="020B0604020202020204" pitchFamily="34" charset="0"/>
              </a:rPr>
              <a:t>Inject electric current to convert the gas to plasma.</a:t>
            </a:r>
          </a:p>
          <a:p>
            <a:pPr>
              <a:lnSpc>
                <a:spcPts val="1800"/>
              </a:lnSpc>
              <a:spcAft>
                <a:spcPts val="1200"/>
              </a:spcAft>
            </a:pPr>
            <a:r>
              <a:rPr lang="en-GB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Open Sans" pitchFamily="2" charset="0"/>
                <a:cs typeface="Arial" panose="020B0604020202020204" pitchFamily="34" charset="0"/>
              </a:rPr>
              <a:t>Inject electromagnetic waves.</a:t>
            </a:r>
          </a:p>
          <a:p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Open Sans" pitchFamily="2" charset="0"/>
                <a:cs typeface="Arial" panose="020B0604020202020204" pitchFamily="34" charset="0"/>
              </a:rPr>
              <a:t>A strong magnetic cage contains the plasma. </a:t>
            </a:r>
          </a:p>
          <a:p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Open Sans" pitchFamily="2" charset="0"/>
              <a:cs typeface="Arial" panose="020B0604020202020204" pitchFamily="34" charset="0"/>
            </a:endParaRPr>
          </a:p>
          <a:p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Open Sans" pitchFamily="2" charset="0"/>
                <a:cs typeface="Arial" panose="020B0604020202020204" pitchFamily="34" charset="0"/>
              </a:rPr>
              <a:t>The magnetic structure is generated through a set of coils</a:t>
            </a:r>
            <a:endParaRPr lang="en-GB" sz="12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Open Sans" pitchFamily="2" charset="0"/>
              <a:cs typeface="Arial" panose="020B0604020202020204" pitchFamily="34" charset="0"/>
            </a:endParaRPr>
          </a:p>
          <a:p>
            <a:pPr>
              <a:lnSpc>
                <a:spcPts val="1800"/>
              </a:lnSpc>
              <a:spcAft>
                <a:spcPts val="1200"/>
              </a:spcAft>
            </a:pPr>
            <a:endParaRPr lang="en-GB" sz="16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Open Sans" pitchFamily="2" charset="0"/>
              <a:cs typeface="Arial" panose="020B0604020202020204" pitchFamily="34" charset="0"/>
            </a:endParaRPr>
          </a:p>
          <a:p>
            <a:pPr>
              <a:lnSpc>
                <a:spcPts val="1800"/>
              </a:lnSpc>
              <a:spcAft>
                <a:spcPts val="1200"/>
              </a:spcAft>
            </a:pPr>
            <a:r>
              <a:rPr lang="en-US" sz="1600" b="1" i="1" dirty="0">
                <a:solidFill>
                  <a:schemeClr val="accent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CHALLENGE: TO CONTAIN AND SHAPE THE PLASMA.</a:t>
            </a:r>
            <a:endParaRPr lang="en-GB" sz="1600" i="1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Open Sans" pitchFamily="2" charset="0"/>
              <a:cs typeface="Arial" panose="020B0604020202020204" pitchFamily="34" charset="0"/>
            </a:endParaRPr>
          </a:p>
        </p:txBody>
      </p:sp>
      <p:grpSp>
        <p:nvGrpSpPr>
          <p:cNvPr id="38" name="Groupe 37">
            <a:extLst>
              <a:ext uri="{FF2B5EF4-FFF2-40B4-BE49-F238E27FC236}">
                <a16:creationId xmlns:a16="http://schemas.microsoft.com/office/drawing/2014/main" id="{D3401892-F6E1-A046-047D-36CF119361CF}"/>
              </a:ext>
            </a:extLst>
          </p:cNvPr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34" name="Espace réservé du texte 19">
              <a:extLst>
                <a:ext uri="{FF2B5EF4-FFF2-40B4-BE49-F238E27FC236}">
                  <a16:creationId xmlns:a16="http://schemas.microsoft.com/office/drawing/2014/main" id="{739B0032-1A15-E2B1-B4EC-4E80EF30D031}"/>
                </a:ext>
              </a:extLst>
            </p:cNvPr>
            <p:cNvSpPr txBox="1">
              <a:spLocks/>
            </p:cNvSpPr>
            <p:nvPr/>
          </p:nvSpPr>
          <p:spPr>
            <a:xfrm>
              <a:off x="0" y="0"/>
              <a:ext cx="12192000" cy="144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/>
            <a:lstStyle>
              <a:lvl1pPr marL="0" indent="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800" kern="1200">
                  <a:noFill/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/>
                <a:t>text</a:t>
              </a:r>
            </a:p>
          </p:txBody>
        </p:sp>
        <p:sp>
          <p:nvSpPr>
            <p:cNvPr id="35" name="Espace réservé du texte 19">
              <a:extLst>
                <a:ext uri="{FF2B5EF4-FFF2-40B4-BE49-F238E27FC236}">
                  <a16:creationId xmlns:a16="http://schemas.microsoft.com/office/drawing/2014/main" id="{FC215C27-F9FA-056D-BBA9-2125744B56E1}"/>
                </a:ext>
              </a:extLst>
            </p:cNvPr>
            <p:cNvSpPr txBox="1">
              <a:spLocks/>
            </p:cNvSpPr>
            <p:nvPr/>
          </p:nvSpPr>
          <p:spPr>
            <a:xfrm>
              <a:off x="0" y="6714000"/>
              <a:ext cx="12192000" cy="144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/>
            <a:lstStyle>
              <a:lvl1pPr marL="0" indent="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800" kern="1200">
                  <a:noFill/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/>
                <a:t>text</a:t>
              </a:r>
            </a:p>
          </p:txBody>
        </p:sp>
        <p:sp>
          <p:nvSpPr>
            <p:cNvPr id="36" name="Espace réservé du texte 19">
              <a:extLst>
                <a:ext uri="{FF2B5EF4-FFF2-40B4-BE49-F238E27FC236}">
                  <a16:creationId xmlns:a16="http://schemas.microsoft.com/office/drawing/2014/main" id="{0927FD10-BD22-418F-760B-A562CE276745}"/>
                </a:ext>
              </a:extLst>
            </p:cNvPr>
            <p:cNvSpPr txBox="1">
              <a:spLocks/>
            </p:cNvSpPr>
            <p:nvPr/>
          </p:nvSpPr>
          <p:spPr>
            <a:xfrm rot="5400000">
              <a:off x="-3357000" y="3357000"/>
              <a:ext cx="6858000" cy="144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/>
            <a:lstStyle>
              <a:lvl1pPr marL="0" indent="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800" kern="1200">
                  <a:noFill/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/>
                <a:t>text</a:t>
              </a:r>
            </a:p>
          </p:txBody>
        </p:sp>
        <p:sp>
          <p:nvSpPr>
            <p:cNvPr id="37" name="Espace réservé du texte 19">
              <a:extLst>
                <a:ext uri="{FF2B5EF4-FFF2-40B4-BE49-F238E27FC236}">
                  <a16:creationId xmlns:a16="http://schemas.microsoft.com/office/drawing/2014/main" id="{6A1049DD-7B4A-6C8F-AF3F-A9C3C066D312}"/>
                </a:ext>
              </a:extLst>
            </p:cNvPr>
            <p:cNvSpPr txBox="1">
              <a:spLocks/>
            </p:cNvSpPr>
            <p:nvPr/>
          </p:nvSpPr>
          <p:spPr>
            <a:xfrm rot="5400000">
              <a:off x="8691000" y="3357000"/>
              <a:ext cx="6858000" cy="144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/>
            <a:lstStyle>
              <a:lvl1pPr marL="0" indent="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800" kern="1200">
                  <a:noFill/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/>
                <a:t>text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25799550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32">
            <a:extLst>
              <a:ext uri="{FF2B5EF4-FFF2-40B4-BE49-F238E27FC236}">
                <a16:creationId xmlns:a16="http://schemas.microsoft.com/office/drawing/2014/main" id="{E97E95CA-7283-5B46-9EFB-EE7D6DEDBBB2}"/>
              </a:ext>
            </a:extLst>
          </p:cNvPr>
          <p:cNvSpPr/>
          <p:nvPr/>
        </p:nvSpPr>
        <p:spPr>
          <a:xfrm rot="5400000">
            <a:off x="-1844465" y="1832864"/>
            <a:ext cx="6853683" cy="3215640"/>
          </a:xfrm>
          <a:custGeom>
            <a:avLst/>
            <a:gdLst>
              <a:gd name="connsiteX0" fmla="*/ 0 w 12192001"/>
              <a:gd name="connsiteY0" fmla="*/ 0 h 2272897"/>
              <a:gd name="connsiteX1" fmla="*/ 12192001 w 12192001"/>
              <a:gd name="connsiteY1" fmla="*/ 0 h 2272897"/>
              <a:gd name="connsiteX2" fmla="*/ 12192001 w 12192001"/>
              <a:gd name="connsiteY2" fmla="*/ 2272897 h 2272897"/>
              <a:gd name="connsiteX3" fmla="*/ 0 w 12192001"/>
              <a:gd name="connsiteY3" fmla="*/ 2272897 h 2272897"/>
              <a:gd name="connsiteX4" fmla="*/ 0 w 12192001"/>
              <a:gd name="connsiteY4" fmla="*/ 0 h 2272897"/>
              <a:gd name="connsiteX0" fmla="*/ 0 w 12192001"/>
              <a:gd name="connsiteY0" fmla="*/ 0 h 2272897"/>
              <a:gd name="connsiteX1" fmla="*/ 12192001 w 12192001"/>
              <a:gd name="connsiteY1" fmla="*/ 553155 h 2272897"/>
              <a:gd name="connsiteX2" fmla="*/ 12192001 w 12192001"/>
              <a:gd name="connsiteY2" fmla="*/ 2272897 h 2272897"/>
              <a:gd name="connsiteX3" fmla="*/ 0 w 12192001"/>
              <a:gd name="connsiteY3" fmla="*/ 2272897 h 2272897"/>
              <a:gd name="connsiteX4" fmla="*/ 0 w 12192001"/>
              <a:gd name="connsiteY4" fmla="*/ 0 h 2272897"/>
              <a:gd name="connsiteX0" fmla="*/ 0 w 12192001"/>
              <a:gd name="connsiteY0" fmla="*/ 0 h 2272897"/>
              <a:gd name="connsiteX1" fmla="*/ 12192001 w 12192001"/>
              <a:gd name="connsiteY1" fmla="*/ 553155 h 2272897"/>
              <a:gd name="connsiteX2" fmla="*/ 12192001 w 12192001"/>
              <a:gd name="connsiteY2" fmla="*/ 2272897 h 2272897"/>
              <a:gd name="connsiteX3" fmla="*/ 0 w 12192001"/>
              <a:gd name="connsiteY3" fmla="*/ 2272897 h 2272897"/>
              <a:gd name="connsiteX4" fmla="*/ 0 w 12192001"/>
              <a:gd name="connsiteY4" fmla="*/ 0 h 2272897"/>
              <a:gd name="connsiteX0" fmla="*/ 0 w 12192001"/>
              <a:gd name="connsiteY0" fmla="*/ 1720 h 2274617"/>
              <a:gd name="connsiteX1" fmla="*/ 12192001 w 12192001"/>
              <a:gd name="connsiteY1" fmla="*/ 554875 h 2274617"/>
              <a:gd name="connsiteX2" fmla="*/ 12192001 w 12192001"/>
              <a:gd name="connsiteY2" fmla="*/ 2274617 h 2274617"/>
              <a:gd name="connsiteX3" fmla="*/ 0 w 12192001"/>
              <a:gd name="connsiteY3" fmla="*/ 2274617 h 2274617"/>
              <a:gd name="connsiteX4" fmla="*/ 0 w 12192001"/>
              <a:gd name="connsiteY4" fmla="*/ 1720 h 2274617"/>
              <a:gd name="connsiteX0" fmla="*/ 0 w 12213973"/>
              <a:gd name="connsiteY0" fmla="*/ 15781 h 2288678"/>
              <a:gd name="connsiteX1" fmla="*/ 12213973 w 12213973"/>
              <a:gd name="connsiteY1" fmla="*/ 455559 h 2288678"/>
              <a:gd name="connsiteX2" fmla="*/ 12192001 w 12213973"/>
              <a:gd name="connsiteY2" fmla="*/ 2288678 h 2288678"/>
              <a:gd name="connsiteX3" fmla="*/ 0 w 12213973"/>
              <a:gd name="connsiteY3" fmla="*/ 2288678 h 2288678"/>
              <a:gd name="connsiteX4" fmla="*/ 0 w 12213973"/>
              <a:gd name="connsiteY4" fmla="*/ 15781 h 2288678"/>
              <a:gd name="connsiteX0" fmla="*/ 0 w 12213973"/>
              <a:gd name="connsiteY0" fmla="*/ 754 h 2273651"/>
              <a:gd name="connsiteX1" fmla="*/ 12213973 w 12213973"/>
              <a:gd name="connsiteY1" fmla="*/ 440532 h 2273651"/>
              <a:gd name="connsiteX2" fmla="*/ 12192001 w 12213973"/>
              <a:gd name="connsiteY2" fmla="*/ 2273651 h 2273651"/>
              <a:gd name="connsiteX3" fmla="*/ 0 w 12213973"/>
              <a:gd name="connsiteY3" fmla="*/ 2273651 h 2273651"/>
              <a:gd name="connsiteX4" fmla="*/ 0 w 12213973"/>
              <a:gd name="connsiteY4" fmla="*/ 754 h 2273651"/>
              <a:gd name="connsiteX0" fmla="*/ 0 w 12213973"/>
              <a:gd name="connsiteY0" fmla="*/ 286 h 2273183"/>
              <a:gd name="connsiteX1" fmla="*/ 12213973 w 12213973"/>
              <a:gd name="connsiteY1" fmla="*/ 440064 h 2273183"/>
              <a:gd name="connsiteX2" fmla="*/ 12192001 w 12213973"/>
              <a:gd name="connsiteY2" fmla="*/ 2273183 h 2273183"/>
              <a:gd name="connsiteX3" fmla="*/ 0 w 12213973"/>
              <a:gd name="connsiteY3" fmla="*/ 2273183 h 2273183"/>
              <a:gd name="connsiteX4" fmla="*/ 0 w 12213973"/>
              <a:gd name="connsiteY4" fmla="*/ 286 h 2273183"/>
              <a:gd name="connsiteX0" fmla="*/ 0 w 12235941"/>
              <a:gd name="connsiteY0" fmla="*/ 780 h 2273677"/>
              <a:gd name="connsiteX1" fmla="*/ 12235941 w 12235941"/>
              <a:gd name="connsiteY1" fmla="*/ 341354 h 2273677"/>
              <a:gd name="connsiteX2" fmla="*/ 12192001 w 12235941"/>
              <a:gd name="connsiteY2" fmla="*/ 2273677 h 2273677"/>
              <a:gd name="connsiteX3" fmla="*/ 0 w 12235941"/>
              <a:gd name="connsiteY3" fmla="*/ 2273677 h 2273677"/>
              <a:gd name="connsiteX4" fmla="*/ 0 w 12235941"/>
              <a:gd name="connsiteY4" fmla="*/ 780 h 2273677"/>
              <a:gd name="connsiteX0" fmla="*/ 0 w 12257907"/>
              <a:gd name="connsiteY0" fmla="*/ 2331 h 2275228"/>
              <a:gd name="connsiteX1" fmla="*/ 12257907 w 12257907"/>
              <a:gd name="connsiteY1" fmla="*/ 293303 h 2275228"/>
              <a:gd name="connsiteX2" fmla="*/ 12192001 w 12257907"/>
              <a:gd name="connsiteY2" fmla="*/ 2275228 h 2275228"/>
              <a:gd name="connsiteX3" fmla="*/ 0 w 12257907"/>
              <a:gd name="connsiteY3" fmla="*/ 2275228 h 2275228"/>
              <a:gd name="connsiteX4" fmla="*/ 0 w 12257907"/>
              <a:gd name="connsiteY4" fmla="*/ 2331 h 2275228"/>
              <a:gd name="connsiteX0" fmla="*/ 0 w 12257907"/>
              <a:gd name="connsiteY0" fmla="*/ 712 h 2273609"/>
              <a:gd name="connsiteX1" fmla="*/ 12257907 w 12257907"/>
              <a:gd name="connsiteY1" fmla="*/ 291684 h 2273609"/>
              <a:gd name="connsiteX2" fmla="*/ 12192001 w 12257907"/>
              <a:gd name="connsiteY2" fmla="*/ 2273609 h 2273609"/>
              <a:gd name="connsiteX3" fmla="*/ 0 w 12257907"/>
              <a:gd name="connsiteY3" fmla="*/ 2273609 h 2273609"/>
              <a:gd name="connsiteX4" fmla="*/ 0 w 12257907"/>
              <a:gd name="connsiteY4" fmla="*/ 712 h 2273609"/>
              <a:gd name="connsiteX0" fmla="*/ 0 w 12279997"/>
              <a:gd name="connsiteY0" fmla="*/ 457 h 2273354"/>
              <a:gd name="connsiteX1" fmla="*/ 12279998 w 12279997"/>
              <a:gd name="connsiteY1" fmla="*/ 326859 h 2273354"/>
              <a:gd name="connsiteX2" fmla="*/ 12192001 w 12279997"/>
              <a:gd name="connsiteY2" fmla="*/ 2273354 h 2273354"/>
              <a:gd name="connsiteX3" fmla="*/ 0 w 12279997"/>
              <a:gd name="connsiteY3" fmla="*/ 2273354 h 2273354"/>
              <a:gd name="connsiteX4" fmla="*/ 0 w 12279997"/>
              <a:gd name="connsiteY4" fmla="*/ 457 h 22733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279997" h="2273354">
                <a:moveTo>
                  <a:pt x="0" y="457"/>
                </a:moveTo>
                <a:cubicBezTo>
                  <a:pt x="4188178" y="-7069"/>
                  <a:pt x="7698848" y="77523"/>
                  <a:pt x="12279998" y="326859"/>
                </a:cubicBezTo>
                <a:lnTo>
                  <a:pt x="12192001" y="2273354"/>
                </a:lnTo>
                <a:lnTo>
                  <a:pt x="0" y="2273354"/>
                </a:lnTo>
                <a:lnTo>
                  <a:pt x="0" y="457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400"/>
          </a:p>
        </p:txBody>
      </p:sp>
      <p:sp>
        <p:nvSpPr>
          <p:cNvPr id="43" name="ZoneTexte 11">
            <a:extLst>
              <a:ext uri="{FF2B5EF4-FFF2-40B4-BE49-F238E27FC236}">
                <a16:creationId xmlns:a16="http://schemas.microsoft.com/office/drawing/2014/main" id="{71FA8DDF-DFDE-4604-E4E5-71ED21F29D16}"/>
              </a:ext>
            </a:extLst>
          </p:cNvPr>
          <p:cNvSpPr txBox="1"/>
          <p:nvPr/>
        </p:nvSpPr>
        <p:spPr>
          <a:xfrm>
            <a:off x="10657251" y="6376325"/>
            <a:ext cx="45762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7C4C52B0-8C01-7849-9FBD-81D69A89DA73}" type="slidenum">
              <a:rPr lang="fr-FR" sz="1200" b="1">
                <a:solidFill>
                  <a:srgbClr val="003D58"/>
                </a:solidFill>
                <a:ea typeface="Open Sans" pitchFamily="2" charset="0"/>
                <a:cs typeface="Open Sans" pitchFamily="2" charset="0"/>
              </a:rPr>
              <a:t>30</a:t>
            </a:fld>
            <a:endParaRPr lang="fr-FR" sz="1000" b="1" dirty="0">
              <a:solidFill>
                <a:srgbClr val="003D58"/>
              </a:solidFill>
              <a:ea typeface="Open Sans" pitchFamily="2" charset="0"/>
              <a:cs typeface="Open Sans" pitchFamily="2" charset="0"/>
            </a:endParaRPr>
          </a:p>
        </p:txBody>
      </p:sp>
      <p:pic>
        <p:nvPicPr>
          <p:cNvPr id="44" name="Graphique 13">
            <a:extLst>
              <a:ext uri="{FF2B5EF4-FFF2-40B4-BE49-F238E27FC236}">
                <a16:creationId xmlns:a16="http://schemas.microsoft.com/office/drawing/2014/main" id="{E430A7D1-E2BC-F6AE-E1D4-92D9F1A8234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142017" y="6261419"/>
            <a:ext cx="866227" cy="432000"/>
          </a:xfrm>
          <a:prstGeom prst="rect">
            <a:avLst/>
          </a:prstGeom>
        </p:spPr>
      </p:pic>
      <p:sp>
        <p:nvSpPr>
          <p:cNvPr id="38" name="Rectangle 37"/>
          <p:cNvSpPr/>
          <p:nvPr/>
        </p:nvSpPr>
        <p:spPr>
          <a:xfrm>
            <a:off x="10539188" y="6633905"/>
            <a:ext cx="171713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000" dirty="0"/>
              <a:t>© 2023, ITER Organization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C1DF639-3DBF-DE8F-0307-064767640910}"/>
              </a:ext>
            </a:extLst>
          </p:cNvPr>
          <p:cNvSpPr txBox="1"/>
          <p:nvPr/>
        </p:nvSpPr>
        <p:spPr>
          <a:xfrm>
            <a:off x="-25444" y="-115776"/>
            <a:ext cx="12033688" cy="14203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US" sz="2000" b="1" dirty="0">
                <a:solidFill>
                  <a:schemeClr val="accent1"/>
                </a:solidFill>
                <a:latin typeface="Arial" panose="020B0604020202020204" pitchFamily="34" charset="0"/>
                <a:ea typeface="Open Sans" pitchFamily="2" charset="0"/>
                <a:cs typeface="Arial" panose="020B0604020202020204" pitchFamily="34" charset="0"/>
              </a:rPr>
              <a:t>Magnetic for other tokamak parameters:</a:t>
            </a:r>
          </a:p>
          <a:p>
            <a:pPr algn="l">
              <a:lnSpc>
                <a:spcPct val="150000"/>
              </a:lnSpc>
            </a:pPr>
            <a:endParaRPr lang="en-US" sz="2000" b="1" dirty="0">
              <a:solidFill>
                <a:schemeClr val="accent1"/>
              </a:solidFill>
              <a:latin typeface="Arial" panose="020B0604020202020204" pitchFamily="34" charset="0"/>
              <a:ea typeface="Open Sans" pitchFamily="2" charset="0"/>
              <a:cs typeface="Arial" panose="020B0604020202020204" pitchFamily="34" charset="0"/>
            </a:endParaRPr>
          </a:p>
          <a:p>
            <a:pPr algn="l">
              <a:lnSpc>
                <a:spcPct val="150000"/>
              </a:lnSpc>
            </a:pPr>
            <a:r>
              <a:rPr lang="en-US" sz="2000" b="1" dirty="0">
                <a:solidFill>
                  <a:schemeClr val="accent1"/>
                </a:solidFill>
                <a:latin typeface="Arial" panose="020B0604020202020204" pitchFamily="34" charset="0"/>
                <a:ea typeface="Open Sans" pitchFamily="2" charset="0"/>
                <a:cs typeface="Arial" panose="020B0604020202020204" pitchFamily="34" charset="0"/>
              </a:rPr>
              <a:t>Magnetics functions</a:t>
            </a:r>
          </a:p>
        </p:txBody>
      </p:sp>
      <p:pic>
        <p:nvPicPr>
          <p:cNvPr id="2051" name="Picture 3">
            <a:extLst>
              <a:ext uri="{FF2B5EF4-FFF2-40B4-BE49-F238E27FC236}">
                <a16:creationId xmlns:a16="http://schemas.microsoft.com/office/drawing/2014/main" id="{3D8FC52E-54DF-DBD7-6FED-8DF8DB15B0A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41623" y="11658599"/>
            <a:ext cx="3663951" cy="2747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0FA5EA3D-AA50-6300-C62F-D55146916E6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71159" y="1646065"/>
            <a:ext cx="10770858" cy="42738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9735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Rectangle 32">
            <a:extLst>
              <a:ext uri="{FF2B5EF4-FFF2-40B4-BE49-F238E27FC236}">
                <a16:creationId xmlns:a16="http://schemas.microsoft.com/office/drawing/2014/main" id="{E97E95CA-7283-5B46-9EFB-EE7D6DEDBBB2}"/>
              </a:ext>
            </a:extLst>
          </p:cNvPr>
          <p:cNvSpPr/>
          <p:nvPr/>
        </p:nvSpPr>
        <p:spPr>
          <a:xfrm rot="16200000">
            <a:off x="6692199" y="1370553"/>
            <a:ext cx="6870360" cy="4129249"/>
          </a:xfrm>
          <a:custGeom>
            <a:avLst/>
            <a:gdLst>
              <a:gd name="connsiteX0" fmla="*/ 0 w 12192001"/>
              <a:gd name="connsiteY0" fmla="*/ 0 h 2272897"/>
              <a:gd name="connsiteX1" fmla="*/ 12192001 w 12192001"/>
              <a:gd name="connsiteY1" fmla="*/ 0 h 2272897"/>
              <a:gd name="connsiteX2" fmla="*/ 12192001 w 12192001"/>
              <a:gd name="connsiteY2" fmla="*/ 2272897 h 2272897"/>
              <a:gd name="connsiteX3" fmla="*/ 0 w 12192001"/>
              <a:gd name="connsiteY3" fmla="*/ 2272897 h 2272897"/>
              <a:gd name="connsiteX4" fmla="*/ 0 w 12192001"/>
              <a:gd name="connsiteY4" fmla="*/ 0 h 2272897"/>
              <a:gd name="connsiteX0" fmla="*/ 0 w 12192001"/>
              <a:gd name="connsiteY0" fmla="*/ 0 h 2272897"/>
              <a:gd name="connsiteX1" fmla="*/ 12192001 w 12192001"/>
              <a:gd name="connsiteY1" fmla="*/ 553155 h 2272897"/>
              <a:gd name="connsiteX2" fmla="*/ 12192001 w 12192001"/>
              <a:gd name="connsiteY2" fmla="*/ 2272897 h 2272897"/>
              <a:gd name="connsiteX3" fmla="*/ 0 w 12192001"/>
              <a:gd name="connsiteY3" fmla="*/ 2272897 h 2272897"/>
              <a:gd name="connsiteX4" fmla="*/ 0 w 12192001"/>
              <a:gd name="connsiteY4" fmla="*/ 0 h 2272897"/>
              <a:gd name="connsiteX0" fmla="*/ 0 w 12192001"/>
              <a:gd name="connsiteY0" fmla="*/ 0 h 2272897"/>
              <a:gd name="connsiteX1" fmla="*/ 12192001 w 12192001"/>
              <a:gd name="connsiteY1" fmla="*/ 553155 h 2272897"/>
              <a:gd name="connsiteX2" fmla="*/ 12192001 w 12192001"/>
              <a:gd name="connsiteY2" fmla="*/ 2272897 h 2272897"/>
              <a:gd name="connsiteX3" fmla="*/ 0 w 12192001"/>
              <a:gd name="connsiteY3" fmla="*/ 2272897 h 2272897"/>
              <a:gd name="connsiteX4" fmla="*/ 0 w 12192001"/>
              <a:gd name="connsiteY4" fmla="*/ 0 h 2272897"/>
              <a:gd name="connsiteX0" fmla="*/ 0 w 12192001"/>
              <a:gd name="connsiteY0" fmla="*/ 1720 h 2274617"/>
              <a:gd name="connsiteX1" fmla="*/ 12192001 w 12192001"/>
              <a:gd name="connsiteY1" fmla="*/ 554875 h 2274617"/>
              <a:gd name="connsiteX2" fmla="*/ 12192001 w 12192001"/>
              <a:gd name="connsiteY2" fmla="*/ 2274617 h 2274617"/>
              <a:gd name="connsiteX3" fmla="*/ 0 w 12192001"/>
              <a:gd name="connsiteY3" fmla="*/ 2274617 h 2274617"/>
              <a:gd name="connsiteX4" fmla="*/ 0 w 12192001"/>
              <a:gd name="connsiteY4" fmla="*/ 1720 h 2274617"/>
              <a:gd name="connsiteX0" fmla="*/ 0 w 12213973"/>
              <a:gd name="connsiteY0" fmla="*/ 15781 h 2288678"/>
              <a:gd name="connsiteX1" fmla="*/ 12213973 w 12213973"/>
              <a:gd name="connsiteY1" fmla="*/ 455559 h 2288678"/>
              <a:gd name="connsiteX2" fmla="*/ 12192001 w 12213973"/>
              <a:gd name="connsiteY2" fmla="*/ 2288678 h 2288678"/>
              <a:gd name="connsiteX3" fmla="*/ 0 w 12213973"/>
              <a:gd name="connsiteY3" fmla="*/ 2288678 h 2288678"/>
              <a:gd name="connsiteX4" fmla="*/ 0 w 12213973"/>
              <a:gd name="connsiteY4" fmla="*/ 15781 h 2288678"/>
              <a:gd name="connsiteX0" fmla="*/ 0 w 12213973"/>
              <a:gd name="connsiteY0" fmla="*/ 754 h 2273651"/>
              <a:gd name="connsiteX1" fmla="*/ 12213973 w 12213973"/>
              <a:gd name="connsiteY1" fmla="*/ 440532 h 2273651"/>
              <a:gd name="connsiteX2" fmla="*/ 12192001 w 12213973"/>
              <a:gd name="connsiteY2" fmla="*/ 2273651 h 2273651"/>
              <a:gd name="connsiteX3" fmla="*/ 0 w 12213973"/>
              <a:gd name="connsiteY3" fmla="*/ 2273651 h 2273651"/>
              <a:gd name="connsiteX4" fmla="*/ 0 w 12213973"/>
              <a:gd name="connsiteY4" fmla="*/ 754 h 2273651"/>
              <a:gd name="connsiteX0" fmla="*/ 0 w 12213973"/>
              <a:gd name="connsiteY0" fmla="*/ 286 h 2273183"/>
              <a:gd name="connsiteX1" fmla="*/ 12213973 w 12213973"/>
              <a:gd name="connsiteY1" fmla="*/ 440064 h 2273183"/>
              <a:gd name="connsiteX2" fmla="*/ 12192001 w 12213973"/>
              <a:gd name="connsiteY2" fmla="*/ 2273183 h 2273183"/>
              <a:gd name="connsiteX3" fmla="*/ 0 w 12213973"/>
              <a:gd name="connsiteY3" fmla="*/ 2273183 h 2273183"/>
              <a:gd name="connsiteX4" fmla="*/ 0 w 12213973"/>
              <a:gd name="connsiteY4" fmla="*/ 286 h 2273183"/>
              <a:gd name="connsiteX0" fmla="*/ 0 w 12235941"/>
              <a:gd name="connsiteY0" fmla="*/ 780 h 2273677"/>
              <a:gd name="connsiteX1" fmla="*/ 12235941 w 12235941"/>
              <a:gd name="connsiteY1" fmla="*/ 341354 h 2273677"/>
              <a:gd name="connsiteX2" fmla="*/ 12192001 w 12235941"/>
              <a:gd name="connsiteY2" fmla="*/ 2273677 h 2273677"/>
              <a:gd name="connsiteX3" fmla="*/ 0 w 12235941"/>
              <a:gd name="connsiteY3" fmla="*/ 2273677 h 2273677"/>
              <a:gd name="connsiteX4" fmla="*/ 0 w 12235941"/>
              <a:gd name="connsiteY4" fmla="*/ 780 h 2273677"/>
              <a:gd name="connsiteX0" fmla="*/ 0 w 12257907"/>
              <a:gd name="connsiteY0" fmla="*/ 2331 h 2275228"/>
              <a:gd name="connsiteX1" fmla="*/ 12257907 w 12257907"/>
              <a:gd name="connsiteY1" fmla="*/ 293303 h 2275228"/>
              <a:gd name="connsiteX2" fmla="*/ 12192001 w 12257907"/>
              <a:gd name="connsiteY2" fmla="*/ 2275228 h 2275228"/>
              <a:gd name="connsiteX3" fmla="*/ 0 w 12257907"/>
              <a:gd name="connsiteY3" fmla="*/ 2275228 h 2275228"/>
              <a:gd name="connsiteX4" fmla="*/ 0 w 12257907"/>
              <a:gd name="connsiteY4" fmla="*/ 2331 h 2275228"/>
              <a:gd name="connsiteX0" fmla="*/ 0 w 12257907"/>
              <a:gd name="connsiteY0" fmla="*/ 712 h 2273609"/>
              <a:gd name="connsiteX1" fmla="*/ 12257907 w 12257907"/>
              <a:gd name="connsiteY1" fmla="*/ 291684 h 2273609"/>
              <a:gd name="connsiteX2" fmla="*/ 12192001 w 12257907"/>
              <a:gd name="connsiteY2" fmla="*/ 2273609 h 2273609"/>
              <a:gd name="connsiteX3" fmla="*/ 0 w 12257907"/>
              <a:gd name="connsiteY3" fmla="*/ 2273609 h 2273609"/>
              <a:gd name="connsiteX4" fmla="*/ 0 w 12257907"/>
              <a:gd name="connsiteY4" fmla="*/ 712 h 2273609"/>
              <a:gd name="connsiteX0" fmla="*/ 0 w 12279997"/>
              <a:gd name="connsiteY0" fmla="*/ 457 h 2273354"/>
              <a:gd name="connsiteX1" fmla="*/ 12279998 w 12279997"/>
              <a:gd name="connsiteY1" fmla="*/ 326859 h 2273354"/>
              <a:gd name="connsiteX2" fmla="*/ 12192001 w 12279997"/>
              <a:gd name="connsiteY2" fmla="*/ 2273354 h 2273354"/>
              <a:gd name="connsiteX3" fmla="*/ 0 w 12279997"/>
              <a:gd name="connsiteY3" fmla="*/ 2273354 h 2273354"/>
              <a:gd name="connsiteX4" fmla="*/ 0 w 12279997"/>
              <a:gd name="connsiteY4" fmla="*/ 457 h 2273354"/>
              <a:gd name="connsiteX0" fmla="*/ 1 w 12280001"/>
              <a:gd name="connsiteY0" fmla="*/ 216 h 2378442"/>
              <a:gd name="connsiteX1" fmla="*/ 12280000 w 12280001"/>
              <a:gd name="connsiteY1" fmla="*/ 431947 h 2378442"/>
              <a:gd name="connsiteX2" fmla="*/ 12192003 w 12280001"/>
              <a:gd name="connsiteY2" fmla="*/ 2378442 h 2378442"/>
              <a:gd name="connsiteX3" fmla="*/ 2 w 12280001"/>
              <a:gd name="connsiteY3" fmla="*/ 2378442 h 2378442"/>
              <a:gd name="connsiteX4" fmla="*/ 1 w 12280001"/>
              <a:gd name="connsiteY4" fmla="*/ 216 h 2378442"/>
              <a:gd name="connsiteX0" fmla="*/ -1 w 12279997"/>
              <a:gd name="connsiteY0" fmla="*/ 0 h 2378226"/>
              <a:gd name="connsiteX1" fmla="*/ 12279998 w 12279997"/>
              <a:gd name="connsiteY1" fmla="*/ 431731 h 2378226"/>
              <a:gd name="connsiteX2" fmla="*/ 12192001 w 12279997"/>
              <a:gd name="connsiteY2" fmla="*/ 2378226 h 2378226"/>
              <a:gd name="connsiteX3" fmla="*/ 0 w 12279997"/>
              <a:gd name="connsiteY3" fmla="*/ 2378226 h 2378226"/>
              <a:gd name="connsiteX4" fmla="*/ -1 w 12279997"/>
              <a:gd name="connsiteY4" fmla="*/ 0 h 2378226"/>
              <a:gd name="connsiteX0" fmla="*/ 1 w 12280001"/>
              <a:gd name="connsiteY0" fmla="*/ 0 h 2378226"/>
              <a:gd name="connsiteX1" fmla="*/ 12280000 w 12280001"/>
              <a:gd name="connsiteY1" fmla="*/ 431731 h 2378226"/>
              <a:gd name="connsiteX2" fmla="*/ 12192003 w 12280001"/>
              <a:gd name="connsiteY2" fmla="*/ 2378226 h 2378226"/>
              <a:gd name="connsiteX3" fmla="*/ 2 w 12280001"/>
              <a:gd name="connsiteY3" fmla="*/ 2378226 h 2378226"/>
              <a:gd name="connsiteX4" fmla="*/ 1 w 12280001"/>
              <a:gd name="connsiteY4" fmla="*/ 0 h 23782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280001" h="2378226">
                <a:moveTo>
                  <a:pt x="1" y="0"/>
                </a:moveTo>
                <a:cubicBezTo>
                  <a:pt x="4569536" y="62694"/>
                  <a:pt x="7698850" y="182395"/>
                  <a:pt x="12280000" y="431731"/>
                </a:cubicBezTo>
                <a:lnTo>
                  <a:pt x="12192003" y="2378226"/>
                </a:lnTo>
                <a:lnTo>
                  <a:pt x="2" y="2378226"/>
                </a:lnTo>
                <a:cubicBezTo>
                  <a:pt x="2" y="1620594"/>
                  <a:pt x="1" y="757632"/>
                  <a:pt x="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/>
              <a:t>a</a:t>
            </a:r>
          </a:p>
        </p:txBody>
      </p:sp>
      <p:grpSp>
        <p:nvGrpSpPr>
          <p:cNvPr id="38" name="Groupe 37">
            <a:extLst>
              <a:ext uri="{FF2B5EF4-FFF2-40B4-BE49-F238E27FC236}">
                <a16:creationId xmlns:a16="http://schemas.microsoft.com/office/drawing/2014/main" id="{D3401892-F6E1-A046-047D-36CF119361CF}"/>
              </a:ext>
            </a:extLst>
          </p:cNvPr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34" name="Espace réservé du texte 19">
              <a:extLst>
                <a:ext uri="{FF2B5EF4-FFF2-40B4-BE49-F238E27FC236}">
                  <a16:creationId xmlns:a16="http://schemas.microsoft.com/office/drawing/2014/main" id="{739B0032-1A15-E2B1-B4EC-4E80EF30D031}"/>
                </a:ext>
              </a:extLst>
            </p:cNvPr>
            <p:cNvSpPr txBox="1">
              <a:spLocks/>
            </p:cNvSpPr>
            <p:nvPr/>
          </p:nvSpPr>
          <p:spPr>
            <a:xfrm>
              <a:off x="0" y="0"/>
              <a:ext cx="12192000" cy="144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/>
            <a:lstStyle>
              <a:lvl1pPr marL="0" indent="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800" kern="1200">
                  <a:noFill/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/>
                <a:t>text</a:t>
              </a:r>
            </a:p>
          </p:txBody>
        </p:sp>
        <p:sp>
          <p:nvSpPr>
            <p:cNvPr id="35" name="Espace réservé du texte 19">
              <a:extLst>
                <a:ext uri="{FF2B5EF4-FFF2-40B4-BE49-F238E27FC236}">
                  <a16:creationId xmlns:a16="http://schemas.microsoft.com/office/drawing/2014/main" id="{FC215C27-F9FA-056D-BBA9-2125744B56E1}"/>
                </a:ext>
              </a:extLst>
            </p:cNvPr>
            <p:cNvSpPr txBox="1">
              <a:spLocks/>
            </p:cNvSpPr>
            <p:nvPr/>
          </p:nvSpPr>
          <p:spPr>
            <a:xfrm>
              <a:off x="0" y="6714000"/>
              <a:ext cx="12192000" cy="144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/>
            <a:lstStyle>
              <a:lvl1pPr marL="0" indent="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800" kern="1200">
                  <a:noFill/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/>
                <a:t>text</a:t>
              </a:r>
            </a:p>
          </p:txBody>
        </p:sp>
        <p:sp>
          <p:nvSpPr>
            <p:cNvPr id="36" name="Espace réservé du texte 19">
              <a:extLst>
                <a:ext uri="{FF2B5EF4-FFF2-40B4-BE49-F238E27FC236}">
                  <a16:creationId xmlns:a16="http://schemas.microsoft.com/office/drawing/2014/main" id="{0927FD10-BD22-418F-760B-A562CE276745}"/>
                </a:ext>
              </a:extLst>
            </p:cNvPr>
            <p:cNvSpPr txBox="1">
              <a:spLocks/>
            </p:cNvSpPr>
            <p:nvPr/>
          </p:nvSpPr>
          <p:spPr>
            <a:xfrm rot="5400000">
              <a:off x="-3357000" y="3357000"/>
              <a:ext cx="6858000" cy="144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/>
            <a:lstStyle>
              <a:lvl1pPr marL="0" indent="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800" kern="1200">
                  <a:noFill/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/>
                <a:t>text</a:t>
              </a:r>
            </a:p>
          </p:txBody>
        </p:sp>
        <p:sp>
          <p:nvSpPr>
            <p:cNvPr id="37" name="Espace réservé du texte 19">
              <a:extLst>
                <a:ext uri="{FF2B5EF4-FFF2-40B4-BE49-F238E27FC236}">
                  <a16:creationId xmlns:a16="http://schemas.microsoft.com/office/drawing/2014/main" id="{6A1049DD-7B4A-6C8F-AF3F-A9C3C066D312}"/>
                </a:ext>
              </a:extLst>
            </p:cNvPr>
            <p:cNvSpPr txBox="1">
              <a:spLocks/>
            </p:cNvSpPr>
            <p:nvPr/>
          </p:nvSpPr>
          <p:spPr>
            <a:xfrm rot="5400000">
              <a:off x="8691000" y="3357000"/>
              <a:ext cx="6858000" cy="144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/>
            <a:lstStyle>
              <a:lvl1pPr marL="0" indent="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800" kern="1200">
                  <a:noFill/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/>
                <a:t>text</a:t>
              </a:r>
            </a:p>
          </p:txBody>
        </p:sp>
      </p:grpSp>
      <p:sp>
        <p:nvSpPr>
          <p:cNvPr id="54" name="ZoneTexte 53">
            <a:extLst>
              <a:ext uri="{FF2B5EF4-FFF2-40B4-BE49-F238E27FC236}">
                <a16:creationId xmlns:a16="http://schemas.microsoft.com/office/drawing/2014/main" id="{6655A2D1-9070-4AA7-8ACA-4265CBD83500}"/>
              </a:ext>
            </a:extLst>
          </p:cNvPr>
          <p:cNvSpPr txBox="1"/>
          <p:nvPr/>
        </p:nvSpPr>
        <p:spPr>
          <a:xfrm>
            <a:off x="8616650" y="575035"/>
            <a:ext cx="3549170" cy="58631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400"/>
              </a:lnSpc>
              <a:spcAft>
                <a:spcPts val="1800"/>
              </a:spcAft>
            </a:pPr>
            <a:r>
              <a:rPr lang="en-US" sz="2000" b="1" dirty="0">
                <a:solidFill>
                  <a:schemeClr val="accent1"/>
                </a:solidFill>
                <a:latin typeface="Arial" panose="020B0604020202020204" pitchFamily="34" charset="0"/>
                <a:ea typeface="Open Sans" pitchFamily="2" charset="0"/>
                <a:cs typeface="Arial" panose="020B0604020202020204" pitchFamily="34" charset="0"/>
              </a:rPr>
              <a:t>A MAGNETIC CAGE</a:t>
            </a:r>
          </a:p>
          <a:p>
            <a:pPr>
              <a:lnSpc>
                <a:spcPts val="1800"/>
              </a:lnSpc>
              <a:spcAft>
                <a:spcPts val="1200"/>
              </a:spcAft>
            </a:pPr>
            <a:r>
              <a:rPr lang="en-GB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Open Sans" pitchFamily="2" charset="0"/>
                <a:cs typeface="Arial" panose="020B0604020202020204" pitchFamily="34" charset="0"/>
              </a:rPr>
              <a:t>Three main magnet systems:</a:t>
            </a:r>
          </a:p>
          <a:p>
            <a:pPr>
              <a:lnSpc>
                <a:spcPts val="1800"/>
              </a:lnSpc>
              <a:spcAft>
                <a:spcPts val="1200"/>
              </a:spcAft>
            </a:pPr>
            <a:endParaRPr lang="en-GB" sz="16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Open Sans" pitchFamily="2" charset="0"/>
              <a:cs typeface="Arial" panose="020B0604020202020204" pitchFamily="34" charset="0"/>
            </a:endParaRPr>
          </a:p>
          <a:p>
            <a:pPr marL="285750" indent="-285750">
              <a:lnSpc>
                <a:spcPts val="1800"/>
              </a:lnSpc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Open Sans" pitchFamily="2" charset="0"/>
                <a:cs typeface="Arial" panose="020B0604020202020204" pitchFamily="34" charset="0"/>
              </a:rPr>
              <a:t>1 Central solenoid</a:t>
            </a:r>
          </a:p>
          <a:p>
            <a:pPr marL="742950" lvl="1" indent="-285750">
              <a:lnSpc>
                <a:spcPts val="1800"/>
              </a:lnSpc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Open Sans" pitchFamily="2" charset="0"/>
                <a:cs typeface="Arial" panose="020B0604020202020204" pitchFamily="34" charset="0"/>
              </a:rPr>
              <a:t>13m high, 1000t</a:t>
            </a:r>
            <a:endParaRPr lang="en-GB" sz="1600" b="1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Open Sans" pitchFamily="2" charset="0"/>
              <a:cs typeface="Arial" panose="020B0604020202020204" pitchFamily="34" charset="0"/>
            </a:endParaRPr>
          </a:p>
          <a:p>
            <a:pPr marL="285750" indent="-285750">
              <a:lnSpc>
                <a:spcPts val="1800"/>
              </a:lnSpc>
              <a:spcAft>
                <a:spcPts val="1200"/>
              </a:spcAft>
              <a:buFont typeface="Arial" panose="020B0604020202020204" pitchFamily="34" charset="0"/>
              <a:buChar char="•"/>
            </a:pPr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Open Sans" pitchFamily="2" charset="0"/>
              <a:cs typeface="Arial" panose="020B0604020202020204" pitchFamily="34" charset="0"/>
            </a:endParaRPr>
          </a:p>
          <a:p>
            <a:pPr marL="285750" indent="-285750">
              <a:lnSpc>
                <a:spcPts val="1800"/>
              </a:lnSpc>
              <a:spcAft>
                <a:spcPts val="1200"/>
              </a:spcAft>
              <a:buFont typeface="Arial" panose="020B0604020202020204" pitchFamily="34" charset="0"/>
              <a:buChar char="•"/>
            </a:pPr>
            <a:endParaRPr lang="en-GB" sz="16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Open Sans" pitchFamily="2" charset="0"/>
              <a:cs typeface="Arial" panose="020B0604020202020204" pitchFamily="34" charset="0"/>
            </a:endParaRPr>
          </a:p>
          <a:p>
            <a:pPr marL="285750" indent="-285750">
              <a:lnSpc>
                <a:spcPts val="1800"/>
              </a:lnSpc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1600" b="1" dirty="0">
                <a:latin typeface="Arial" panose="020B0604020202020204" pitchFamily="34" charset="0"/>
                <a:ea typeface="Open Sans" pitchFamily="2" charset="0"/>
                <a:cs typeface="Arial" panose="020B0604020202020204" pitchFamily="34" charset="0"/>
              </a:rPr>
              <a:t>18 Toroidal Field Magnets</a:t>
            </a:r>
          </a:p>
          <a:p>
            <a:pPr marL="742950" lvl="1" indent="-285750">
              <a:lnSpc>
                <a:spcPts val="1800"/>
              </a:lnSpc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1600" b="1" dirty="0">
                <a:latin typeface="Arial" panose="020B0604020202020204" pitchFamily="34" charset="0"/>
                <a:ea typeface="Open Sans" pitchFamily="2" charset="0"/>
                <a:cs typeface="Arial" panose="020B0604020202020204" pitchFamily="34" charset="0"/>
              </a:rPr>
              <a:t>17m high, 360t each</a:t>
            </a:r>
            <a:endParaRPr lang="en-GB" sz="1600" b="1" dirty="0">
              <a:latin typeface="Arial" panose="020B0604020202020204" pitchFamily="34" charset="0"/>
              <a:ea typeface="Open Sans" pitchFamily="2" charset="0"/>
              <a:cs typeface="Arial" panose="020B0604020202020204" pitchFamily="34" charset="0"/>
            </a:endParaRPr>
          </a:p>
          <a:p>
            <a:pPr marL="285750" indent="-285750">
              <a:lnSpc>
                <a:spcPts val="1800"/>
              </a:lnSpc>
              <a:spcAft>
                <a:spcPts val="1200"/>
              </a:spcAft>
              <a:buFont typeface="Arial" panose="020B0604020202020204" pitchFamily="34" charset="0"/>
              <a:buChar char="•"/>
            </a:pPr>
            <a:endParaRPr lang="en-GB" sz="1600" b="1" dirty="0">
              <a:latin typeface="Arial" panose="020B0604020202020204" pitchFamily="34" charset="0"/>
              <a:ea typeface="Open Sans" pitchFamily="2" charset="0"/>
              <a:cs typeface="Arial" panose="020B0604020202020204" pitchFamily="34" charset="0"/>
            </a:endParaRPr>
          </a:p>
          <a:p>
            <a:pPr>
              <a:lnSpc>
                <a:spcPts val="1800"/>
              </a:lnSpc>
              <a:spcAft>
                <a:spcPts val="1200"/>
              </a:spcAft>
            </a:pPr>
            <a:endParaRPr lang="en-GB" sz="1600" b="1" dirty="0">
              <a:latin typeface="Arial" panose="020B0604020202020204" pitchFamily="34" charset="0"/>
              <a:ea typeface="Open Sans" pitchFamily="2" charset="0"/>
              <a:cs typeface="Arial" panose="020B0604020202020204" pitchFamily="34" charset="0"/>
            </a:endParaRPr>
          </a:p>
          <a:p>
            <a:pPr marL="285750" indent="-285750">
              <a:lnSpc>
                <a:spcPts val="1800"/>
              </a:lnSpc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1600" b="1" dirty="0">
                <a:latin typeface="Arial" panose="020B0604020202020204" pitchFamily="34" charset="0"/>
                <a:ea typeface="Open Sans" pitchFamily="2" charset="0"/>
                <a:cs typeface="Arial" panose="020B0604020202020204" pitchFamily="34" charset="0"/>
              </a:rPr>
              <a:t>6 Poloidal Field Magnets</a:t>
            </a:r>
          </a:p>
          <a:p>
            <a:pPr marL="742950" lvl="1" indent="-285750">
              <a:lnSpc>
                <a:spcPts val="1800"/>
              </a:lnSpc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1600" b="1" dirty="0">
                <a:latin typeface="Arial" panose="020B0604020202020204" pitchFamily="34" charset="0"/>
                <a:ea typeface="Open Sans" pitchFamily="2" charset="0"/>
                <a:cs typeface="Arial" panose="020B0604020202020204" pitchFamily="34" charset="0"/>
              </a:rPr>
              <a:t>8-24m, 200-400t</a:t>
            </a:r>
            <a:endParaRPr lang="en-GB" sz="1600" b="1" dirty="0">
              <a:latin typeface="Arial" panose="020B0604020202020204" pitchFamily="34" charset="0"/>
              <a:ea typeface="Open Sans" pitchFamily="2" charset="0"/>
              <a:cs typeface="Arial" panose="020B0604020202020204" pitchFamily="34" charset="0"/>
            </a:endParaRPr>
          </a:p>
          <a:p>
            <a:pPr>
              <a:lnSpc>
                <a:spcPts val="1800"/>
              </a:lnSpc>
              <a:spcAft>
                <a:spcPts val="1200"/>
              </a:spcAft>
            </a:pPr>
            <a:endParaRPr lang="en-GB" sz="16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Open Sans" pitchFamily="2" charset="0"/>
              <a:cs typeface="Arial" panose="020B0604020202020204" pitchFamily="34" charset="0"/>
            </a:endParaRPr>
          </a:p>
          <a:p>
            <a:pPr>
              <a:lnSpc>
                <a:spcPts val="1800"/>
              </a:lnSpc>
              <a:spcAft>
                <a:spcPts val="1200"/>
              </a:spcAft>
            </a:pPr>
            <a:endParaRPr lang="en-GB" sz="16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Open Sans" pitchFamily="2" charset="0"/>
              <a:cs typeface="Arial" panose="020B0604020202020204" pitchFamily="34" charset="0"/>
            </a:endParaRPr>
          </a:p>
        </p:txBody>
      </p:sp>
      <p:pic>
        <p:nvPicPr>
          <p:cNvPr id="12" name="Graphique 11">
            <a:extLst>
              <a:ext uri="{FF2B5EF4-FFF2-40B4-BE49-F238E27FC236}">
                <a16:creationId xmlns:a16="http://schemas.microsoft.com/office/drawing/2014/main" id="{ACDC038B-88BB-F690-5E42-8A3F927485F8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1002679" y="6104226"/>
            <a:ext cx="866227" cy="432000"/>
          </a:xfrm>
          <a:prstGeom prst="rect">
            <a:avLst/>
          </a:prstGeom>
        </p:spPr>
      </p:pic>
      <p:sp>
        <p:nvSpPr>
          <p:cNvPr id="21" name="Line 27"/>
          <p:cNvSpPr>
            <a:spLocks noChangeShapeType="1"/>
          </p:cNvSpPr>
          <p:nvPr/>
        </p:nvSpPr>
        <p:spPr bwMode="auto">
          <a:xfrm flipH="1" flipV="1">
            <a:off x="4749799" y="1974637"/>
            <a:ext cx="4142273" cy="240840"/>
          </a:xfrm>
          <a:prstGeom prst="line">
            <a:avLst/>
          </a:prstGeom>
          <a:noFill/>
          <a:ln w="44450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r">
              <a:defRPr/>
            </a:pPr>
            <a:endParaRPr lang="en-GB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2" name="Line 27"/>
          <p:cNvSpPr>
            <a:spLocks noChangeShapeType="1"/>
          </p:cNvSpPr>
          <p:nvPr/>
        </p:nvSpPr>
        <p:spPr bwMode="auto">
          <a:xfrm flipH="1" flipV="1">
            <a:off x="6568751" y="2999487"/>
            <a:ext cx="2388636" cy="856506"/>
          </a:xfrm>
          <a:prstGeom prst="line">
            <a:avLst/>
          </a:prstGeom>
          <a:noFill/>
          <a:ln w="44450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r">
              <a:defRPr/>
            </a:pPr>
            <a:endParaRPr lang="en-GB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3" name="Line 27"/>
          <p:cNvSpPr>
            <a:spLocks noChangeShapeType="1"/>
          </p:cNvSpPr>
          <p:nvPr/>
        </p:nvSpPr>
        <p:spPr bwMode="auto">
          <a:xfrm flipH="1" flipV="1">
            <a:off x="5562598" y="3766560"/>
            <a:ext cx="3394789" cy="89433"/>
          </a:xfrm>
          <a:prstGeom prst="line">
            <a:avLst/>
          </a:prstGeom>
          <a:noFill/>
          <a:ln w="44450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r">
              <a:defRPr/>
            </a:pPr>
            <a:endParaRPr lang="en-GB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4" name="Line 27"/>
          <p:cNvSpPr>
            <a:spLocks noChangeShapeType="1"/>
          </p:cNvSpPr>
          <p:nvPr/>
        </p:nvSpPr>
        <p:spPr bwMode="auto">
          <a:xfrm flipH="1" flipV="1">
            <a:off x="7861299" y="4407636"/>
            <a:ext cx="1030773" cy="1126618"/>
          </a:xfrm>
          <a:prstGeom prst="line">
            <a:avLst/>
          </a:prstGeom>
          <a:noFill/>
          <a:ln w="44450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r">
              <a:defRPr/>
            </a:pPr>
            <a:endParaRPr lang="en-GB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5" name="Line 27"/>
          <p:cNvSpPr>
            <a:spLocks noChangeShapeType="1"/>
          </p:cNvSpPr>
          <p:nvPr/>
        </p:nvSpPr>
        <p:spPr bwMode="auto">
          <a:xfrm flipH="1">
            <a:off x="6921499" y="5534254"/>
            <a:ext cx="1970573" cy="628104"/>
          </a:xfrm>
          <a:prstGeom prst="line">
            <a:avLst/>
          </a:prstGeom>
          <a:noFill/>
          <a:ln w="44450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r">
              <a:defRPr/>
            </a:pPr>
            <a:endParaRPr lang="en-GB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6" name="Picture 2" descr="upload.wikimedia.org/wikipedia/commons/thumb/2/...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413862" y="4418173"/>
            <a:ext cx="634134" cy="4224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Picture 8" descr="Flag of the United States - Wikipedia"/>
          <p:cNvPicPr>
            <a:picLocks noChangeAspect="1" noChangeArrowheads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20139"/>
          <a:stretch/>
        </p:blipFill>
        <p:spPr bwMode="auto">
          <a:xfrm>
            <a:off x="10905748" y="1755345"/>
            <a:ext cx="626742" cy="4101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" name="Picture 6" descr="National Flag and Anthem of Japan | The Government of Japan - JapanGov -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413862" y="2977625"/>
            <a:ext cx="587605" cy="392837"/>
          </a:xfrm>
          <a:prstGeom prst="rect">
            <a:avLst/>
          </a:prstGeom>
          <a:noFill/>
          <a:ln w="3175">
            <a:solidFill>
              <a:schemeClr val="accent1">
                <a:shade val="50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" name="Picture 14" descr="Flag of Europe.sv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68587" y="2977624"/>
            <a:ext cx="588968" cy="392837"/>
          </a:xfrm>
          <a:prstGeom prst="rect">
            <a:avLst/>
          </a:prstGeom>
          <a:noFill/>
          <a:ln w="3175">
            <a:solidFill>
              <a:schemeClr val="accent1">
                <a:shade val="50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" name="Picture 16" descr="Flag of Russia image and meaning Russian flag - country flags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68587" y="4415997"/>
            <a:ext cx="634134" cy="422492"/>
          </a:xfrm>
          <a:prstGeom prst="rect">
            <a:avLst/>
          </a:prstGeom>
          <a:noFill/>
          <a:ln w="3175">
            <a:solidFill>
              <a:schemeClr val="accent1">
                <a:shade val="50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3" name="Picture 14" descr="Flag of Europe.sv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099957" y="4445652"/>
            <a:ext cx="588968" cy="392837"/>
          </a:xfrm>
          <a:prstGeom prst="rect">
            <a:avLst/>
          </a:prstGeom>
          <a:noFill/>
          <a:ln w="3175">
            <a:solidFill>
              <a:schemeClr val="accent1">
                <a:shade val="50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9" name="ZoneTexte 11">
            <a:extLst>
              <a:ext uri="{FF2B5EF4-FFF2-40B4-BE49-F238E27FC236}">
                <a16:creationId xmlns:a16="http://schemas.microsoft.com/office/drawing/2014/main" id="{71FA8DDF-DFDE-4604-E4E5-71ED21F29D16}"/>
              </a:ext>
            </a:extLst>
          </p:cNvPr>
          <p:cNvSpPr txBox="1"/>
          <p:nvPr/>
        </p:nvSpPr>
        <p:spPr>
          <a:xfrm>
            <a:off x="10263141" y="6271108"/>
            <a:ext cx="45762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7C4C52B0-8C01-7849-9FBD-81D69A89DA73}" type="slidenum">
              <a:rPr lang="fr-FR" sz="1000">
                <a:solidFill>
                  <a:srgbClr val="002060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4</a:t>
            </a:fld>
            <a:endParaRPr lang="fr-FR" sz="1000" dirty="0">
              <a:solidFill>
                <a:srgbClr val="002060"/>
              </a:solidFill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  <p:sp>
        <p:nvSpPr>
          <p:cNvPr id="41" name="Rectangle 2"/>
          <p:cNvSpPr txBox="1">
            <a:spLocks noChangeArrowheads="1"/>
          </p:cNvSpPr>
          <p:nvPr/>
        </p:nvSpPr>
        <p:spPr bwMode="auto">
          <a:xfrm>
            <a:off x="168938" y="183790"/>
            <a:ext cx="6522686" cy="397202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>
            <a:lvl1pPr marL="0" indent="0" algn="ctr" defTabSz="795338" rtl="0" eaLnBrk="1" fontAlgn="base" latinLnBrk="0" hangingPunct="1">
              <a:spcBef>
                <a:spcPct val="20000"/>
              </a:spcBef>
              <a:spcAft>
                <a:spcPct val="0"/>
              </a:spcAft>
              <a:buFontTx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57238" indent="-279400" algn="l" defTabSz="795338" rtl="0" eaLnBrk="1" fontAlgn="base" latinLnBrk="0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36650" indent="-188913" algn="l" defTabSz="795338" rtl="0" eaLnBrk="1" fontAlgn="base" latinLnBrk="0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11300" indent="-184150" algn="l" defTabSz="795338" rtl="0" eaLnBrk="1" fontAlgn="base" latinLnBrk="0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85950" indent="-184150" algn="l" defTabSz="795338" rtl="0" eaLnBrk="1" fontAlgn="base" latinLnBrk="0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343150" indent="-184150" algn="l" defTabSz="795338" rtl="0" eaLnBrk="1" fontAlgn="base" latinLnBrk="0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800350" indent="-184150" algn="l" defTabSz="795338" rtl="0" eaLnBrk="1" fontAlgn="base" latinLnBrk="0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57550" indent="-184150" algn="l" defTabSz="795338" rtl="0" eaLnBrk="1" fontAlgn="base" latinLnBrk="0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714750" indent="-184150" algn="l" defTabSz="795338" rtl="0" eaLnBrk="1" fontAlgn="base" latinLnBrk="0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altLang="ja-JP" sz="1700" b="1" dirty="0">
                <a:effectLst/>
                <a:latin typeface="Arial" pitchFamily="34" charset="0"/>
                <a:cs typeface="Arial" pitchFamily="34" charset="0"/>
              </a:rPr>
              <a:t>Tolerance in the assembly of the </a:t>
            </a:r>
          </a:p>
          <a:p>
            <a:pPr algn="l"/>
            <a:r>
              <a:rPr lang="en-US" altLang="ja-JP" sz="1700" b="1" dirty="0">
                <a:effectLst/>
                <a:latin typeface="Arial" pitchFamily="34" charset="0"/>
                <a:cs typeface="Arial" pitchFamily="34" charset="0"/>
              </a:rPr>
              <a:t>coils in the TF is 0.2mm</a:t>
            </a: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C52559A9-8903-C915-0A40-CA9D1A72158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8" name="Picture Placeholder 1">
            <a:extLst>
              <a:ext uri="{FF2B5EF4-FFF2-40B4-BE49-F238E27FC236}">
                <a16:creationId xmlns:a16="http://schemas.microsoft.com/office/drawing/2014/main" id="{9DAD0AC3-9468-6697-915E-450746787CBF}"/>
              </a:ext>
            </a:extLst>
          </p:cNvPr>
          <p:cNvPicPr>
            <a:picLocks noChangeAspect="1"/>
          </p:cNvPicPr>
          <p:nvPr/>
        </p:nvPicPr>
        <p:blipFill rotWithShape="1"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" y="63500"/>
            <a:ext cx="12153901" cy="6654800"/>
          </a:xfrm>
          <a:prstGeom prst="rect">
            <a:avLst/>
          </a:prstGeom>
          <a:solidFill>
            <a:schemeClr val="bg2"/>
          </a:solidFill>
        </p:spPr>
      </p:pic>
      <p:sp>
        <p:nvSpPr>
          <p:cNvPr id="9" name="Rectangle 32">
            <a:extLst>
              <a:ext uri="{FF2B5EF4-FFF2-40B4-BE49-F238E27FC236}">
                <a16:creationId xmlns:a16="http://schemas.microsoft.com/office/drawing/2014/main" id="{E60CA9F0-CBC1-A95B-EFDF-FDD5D80D0682}"/>
              </a:ext>
            </a:extLst>
          </p:cNvPr>
          <p:cNvSpPr/>
          <p:nvPr/>
        </p:nvSpPr>
        <p:spPr>
          <a:xfrm>
            <a:off x="-2" y="5280508"/>
            <a:ext cx="12192003" cy="1577493"/>
          </a:xfrm>
          <a:custGeom>
            <a:avLst/>
            <a:gdLst>
              <a:gd name="connsiteX0" fmla="*/ 0 w 12192001"/>
              <a:gd name="connsiteY0" fmla="*/ 0 h 2272897"/>
              <a:gd name="connsiteX1" fmla="*/ 12192001 w 12192001"/>
              <a:gd name="connsiteY1" fmla="*/ 0 h 2272897"/>
              <a:gd name="connsiteX2" fmla="*/ 12192001 w 12192001"/>
              <a:gd name="connsiteY2" fmla="*/ 2272897 h 2272897"/>
              <a:gd name="connsiteX3" fmla="*/ 0 w 12192001"/>
              <a:gd name="connsiteY3" fmla="*/ 2272897 h 2272897"/>
              <a:gd name="connsiteX4" fmla="*/ 0 w 12192001"/>
              <a:gd name="connsiteY4" fmla="*/ 0 h 2272897"/>
              <a:gd name="connsiteX0" fmla="*/ 0 w 12192001"/>
              <a:gd name="connsiteY0" fmla="*/ 0 h 2272897"/>
              <a:gd name="connsiteX1" fmla="*/ 12192001 w 12192001"/>
              <a:gd name="connsiteY1" fmla="*/ 553155 h 2272897"/>
              <a:gd name="connsiteX2" fmla="*/ 12192001 w 12192001"/>
              <a:gd name="connsiteY2" fmla="*/ 2272897 h 2272897"/>
              <a:gd name="connsiteX3" fmla="*/ 0 w 12192001"/>
              <a:gd name="connsiteY3" fmla="*/ 2272897 h 2272897"/>
              <a:gd name="connsiteX4" fmla="*/ 0 w 12192001"/>
              <a:gd name="connsiteY4" fmla="*/ 0 h 2272897"/>
              <a:gd name="connsiteX0" fmla="*/ 0 w 12192001"/>
              <a:gd name="connsiteY0" fmla="*/ 0 h 2272897"/>
              <a:gd name="connsiteX1" fmla="*/ 12192001 w 12192001"/>
              <a:gd name="connsiteY1" fmla="*/ 553155 h 2272897"/>
              <a:gd name="connsiteX2" fmla="*/ 12192001 w 12192001"/>
              <a:gd name="connsiteY2" fmla="*/ 2272897 h 2272897"/>
              <a:gd name="connsiteX3" fmla="*/ 0 w 12192001"/>
              <a:gd name="connsiteY3" fmla="*/ 2272897 h 2272897"/>
              <a:gd name="connsiteX4" fmla="*/ 0 w 12192001"/>
              <a:gd name="connsiteY4" fmla="*/ 0 h 2272897"/>
              <a:gd name="connsiteX0" fmla="*/ 0 w 12192001"/>
              <a:gd name="connsiteY0" fmla="*/ 1720 h 2274617"/>
              <a:gd name="connsiteX1" fmla="*/ 12192001 w 12192001"/>
              <a:gd name="connsiteY1" fmla="*/ 554875 h 2274617"/>
              <a:gd name="connsiteX2" fmla="*/ 12192001 w 12192001"/>
              <a:gd name="connsiteY2" fmla="*/ 2274617 h 2274617"/>
              <a:gd name="connsiteX3" fmla="*/ 0 w 12192001"/>
              <a:gd name="connsiteY3" fmla="*/ 2274617 h 2274617"/>
              <a:gd name="connsiteX4" fmla="*/ 0 w 12192001"/>
              <a:gd name="connsiteY4" fmla="*/ 1720 h 22746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192001" h="2274617">
                <a:moveTo>
                  <a:pt x="0" y="1720"/>
                </a:moveTo>
                <a:cubicBezTo>
                  <a:pt x="4188178" y="-5806"/>
                  <a:pt x="7281334" y="-13333"/>
                  <a:pt x="12192001" y="554875"/>
                </a:cubicBezTo>
                <a:lnTo>
                  <a:pt x="12192001" y="2274617"/>
                </a:lnTo>
                <a:lnTo>
                  <a:pt x="0" y="2274617"/>
                </a:lnTo>
                <a:lnTo>
                  <a:pt x="0" y="1720"/>
                </a:lnTo>
                <a:close/>
              </a:path>
            </a:pathLst>
          </a:custGeom>
          <a:solidFill>
            <a:srgbClr val="0D0D0D">
              <a:alpha val="50196"/>
            </a:srgb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ZoneTexte 53">
            <a:extLst>
              <a:ext uri="{FF2B5EF4-FFF2-40B4-BE49-F238E27FC236}">
                <a16:creationId xmlns:a16="http://schemas.microsoft.com/office/drawing/2014/main" id="{5EC4AC2A-3458-3A3B-AF51-997CF380AD69}"/>
              </a:ext>
            </a:extLst>
          </p:cNvPr>
          <p:cNvSpPr txBox="1"/>
          <p:nvPr/>
        </p:nvSpPr>
        <p:spPr>
          <a:xfrm>
            <a:off x="508200" y="5361183"/>
            <a:ext cx="7301118" cy="12721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lang="en-US" sz="2000" b="1" dirty="0">
                <a:solidFill>
                  <a:schemeClr val="bg1"/>
                </a:solidFill>
                <a:latin typeface="Arial" panose="020B0604020202020204" pitchFamily="34" charset="0"/>
                <a:ea typeface="Open Sans" pitchFamily="2" charset="0"/>
                <a:cs typeface="Arial" panose="020B0604020202020204" pitchFamily="34" charset="0"/>
              </a:rPr>
              <a:t>WHO MANUFACTURES WHAT?</a:t>
            </a:r>
          </a:p>
          <a:p>
            <a:pPr>
              <a:lnSpc>
                <a:spcPts val="1800"/>
              </a:lnSpc>
              <a:spcBef>
                <a:spcPts val="600"/>
              </a:spcBef>
            </a:pPr>
            <a:r>
              <a:rPr lang="en-US" sz="1600" dirty="0">
                <a:solidFill>
                  <a:schemeClr val="bg1"/>
                </a:solidFill>
                <a:latin typeface="Arial" panose="020B0604020202020204" pitchFamily="34" charset="0"/>
                <a:ea typeface="Open Sans" pitchFamily="2" charset="0"/>
                <a:cs typeface="Arial" panose="020B0604020202020204" pitchFamily="34" charset="0"/>
              </a:rPr>
              <a:t>The ITER Tokamak is comprised of more than 1 million components. This shows a simplified breakdown of ITER Member contributions.</a:t>
            </a:r>
          </a:p>
          <a:p>
            <a:pPr>
              <a:lnSpc>
                <a:spcPts val="1800"/>
              </a:lnSpc>
              <a:spcBef>
                <a:spcPts val="600"/>
              </a:spcBef>
            </a:pPr>
            <a:r>
              <a:rPr lang="en-US" sz="1600" dirty="0">
                <a:solidFill>
                  <a:schemeClr val="bg1"/>
                </a:solidFill>
                <a:latin typeface="Arial" panose="020B0604020202020204" pitchFamily="34" charset="0"/>
                <a:ea typeface="Open Sans" pitchFamily="2" charset="0"/>
                <a:cs typeface="Arial" panose="020B0604020202020204" pitchFamily="34" charset="0"/>
              </a:rPr>
              <a:t>ITER Members share all intellectual property.</a:t>
            </a:r>
          </a:p>
        </p:txBody>
      </p:sp>
    </p:spTree>
    <p:extLst>
      <p:ext uri="{BB962C8B-B14F-4D97-AF65-F5344CB8AC3E}">
        <p14:creationId xmlns:p14="http://schemas.microsoft.com/office/powerpoint/2010/main" val="5476114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https://www.iter.org/doc/www/content/com/Lists/Stories/Attachments/3858/drone_riche_17-03-2023_vertical_small_2_ed_date.jpg"/>
          <p:cNvPicPr>
            <a:picLocks noGrp="1" noChangeAspect="1" noChangeArrowheads="1"/>
          </p:cNvPicPr>
          <p:nvPr>
            <p:ph type="pic" sz="quarter" idx="10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25400"/>
            <a:ext cx="12192000" cy="6489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6" name="Rectangle 32">
            <a:extLst>
              <a:ext uri="{FF2B5EF4-FFF2-40B4-BE49-F238E27FC236}">
                <a16:creationId xmlns:a16="http://schemas.microsoft.com/office/drawing/2014/main" id="{E97E95CA-7283-5B46-9EFB-EE7D6DEDBBB2}"/>
              </a:ext>
            </a:extLst>
          </p:cNvPr>
          <p:cNvSpPr/>
          <p:nvPr/>
        </p:nvSpPr>
        <p:spPr>
          <a:xfrm>
            <a:off x="-2" y="5664200"/>
            <a:ext cx="12192003" cy="1193802"/>
          </a:xfrm>
          <a:custGeom>
            <a:avLst/>
            <a:gdLst>
              <a:gd name="connsiteX0" fmla="*/ 0 w 12192001"/>
              <a:gd name="connsiteY0" fmla="*/ 0 h 2272897"/>
              <a:gd name="connsiteX1" fmla="*/ 12192001 w 12192001"/>
              <a:gd name="connsiteY1" fmla="*/ 0 h 2272897"/>
              <a:gd name="connsiteX2" fmla="*/ 12192001 w 12192001"/>
              <a:gd name="connsiteY2" fmla="*/ 2272897 h 2272897"/>
              <a:gd name="connsiteX3" fmla="*/ 0 w 12192001"/>
              <a:gd name="connsiteY3" fmla="*/ 2272897 h 2272897"/>
              <a:gd name="connsiteX4" fmla="*/ 0 w 12192001"/>
              <a:gd name="connsiteY4" fmla="*/ 0 h 2272897"/>
              <a:gd name="connsiteX0" fmla="*/ 0 w 12192001"/>
              <a:gd name="connsiteY0" fmla="*/ 0 h 2272897"/>
              <a:gd name="connsiteX1" fmla="*/ 12192001 w 12192001"/>
              <a:gd name="connsiteY1" fmla="*/ 553155 h 2272897"/>
              <a:gd name="connsiteX2" fmla="*/ 12192001 w 12192001"/>
              <a:gd name="connsiteY2" fmla="*/ 2272897 h 2272897"/>
              <a:gd name="connsiteX3" fmla="*/ 0 w 12192001"/>
              <a:gd name="connsiteY3" fmla="*/ 2272897 h 2272897"/>
              <a:gd name="connsiteX4" fmla="*/ 0 w 12192001"/>
              <a:gd name="connsiteY4" fmla="*/ 0 h 2272897"/>
              <a:gd name="connsiteX0" fmla="*/ 0 w 12192001"/>
              <a:gd name="connsiteY0" fmla="*/ 0 h 2272897"/>
              <a:gd name="connsiteX1" fmla="*/ 12192001 w 12192001"/>
              <a:gd name="connsiteY1" fmla="*/ 553155 h 2272897"/>
              <a:gd name="connsiteX2" fmla="*/ 12192001 w 12192001"/>
              <a:gd name="connsiteY2" fmla="*/ 2272897 h 2272897"/>
              <a:gd name="connsiteX3" fmla="*/ 0 w 12192001"/>
              <a:gd name="connsiteY3" fmla="*/ 2272897 h 2272897"/>
              <a:gd name="connsiteX4" fmla="*/ 0 w 12192001"/>
              <a:gd name="connsiteY4" fmla="*/ 0 h 2272897"/>
              <a:gd name="connsiteX0" fmla="*/ 0 w 12192001"/>
              <a:gd name="connsiteY0" fmla="*/ 1720 h 2274617"/>
              <a:gd name="connsiteX1" fmla="*/ 12192001 w 12192001"/>
              <a:gd name="connsiteY1" fmla="*/ 554875 h 2274617"/>
              <a:gd name="connsiteX2" fmla="*/ 12192001 w 12192001"/>
              <a:gd name="connsiteY2" fmla="*/ 2274617 h 2274617"/>
              <a:gd name="connsiteX3" fmla="*/ 0 w 12192001"/>
              <a:gd name="connsiteY3" fmla="*/ 2274617 h 2274617"/>
              <a:gd name="connsiteX4" fmla="*/ 0 w 12192001"/>
              <a:gd name="connsiteY4" fmla="*/ 1720 h 22746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192001" h="2274617">
                <a:moveTo>
                  <a:pt x="0" y="1720"/>
                </a:moveTo>
                <a:cubicBezTo>
                  <a:pt x="4188178" y="-5806"/>
                  <a:pt x="7281334" y="-13333"/>
                  <a:pt x="12192001" y="554875"/>
                </a:cubicBezTo>
                <a:lnTo>
                  <a:pt x="12192001" y="2274617"/>
                </a:lnTo>
                <a:lnTo>
                  <a:pt x="0" y="2274617"/>
                </a:lnTo>
                <a:lnTo>
                  <a:pt x="0" y="172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pSp>
        <p:nvGrpSpPr>
          <p:cNvPr id="38" name="Groupe 37">
            <a:extLst>
              <a:ext uri="{FF2B5EF4-FFF2-40B4-BE49-F238E27FC236}">
                <a16:creationId xmlns:a16="http://schemas.microsoft.com/office/drawing/2014/main" id="{D3401892-F6E1-A046-047D-36CF119361CF}"/>
              </a:ext>
            </a:extLst>
          </p:cNvPr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34" name="Espace réservé du texte 19">
              <a:extLst>
                <a:ext uri="{FF2B5EF4-FFF2-40B4-BE49-F238E27FC236}">
                  <a16:creationId xmlns:a16="http://schemas.microsoft.com/office/drawing/2014/main" id="{739B0032-1A15-E2B1-B4EC-4E80EF30D031}"/>
                </a:ext>
              </a:extLst>
            </p:cNvPr>
            <p:cNvSpPr txBox="1">
              <a:spLocks/>
            </p:cNvSpPr>
            <p:nvPr/>
          </p:nvSpPr>
          <p:spPr>
            <a:xfrm>
              <a:off x="0" y="0"/>
              <a:ext cx="12192000" cy="144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/>
            <a:lstStyle>
              <a:lvl1pPr marL="0" indent="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800" kern="1200">
                  <a:noFill/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/>
                <a:t>text</a:t>
              </a:r>
            </a:p>
          </p:txBody>
        </p:sp>
        <p:sp>
          <p:nvSpPr>
            <p:cNvPr id="35" name="Espace réservé du texte 19">
              <a:extLst>
                <a:ext uri="{FF2B5EF4-FFF2-40B4-BE49-F238E27FC236}">
                  <a16:creationId xmlns:a16="http://schemas.microsoft.com/office/drawing/2014/main" id="{FC215C27-F9FA-056D-BBA9-2125744B56E1}"/>
                </a:ext>
              </a:extLst>
            </p:cNvPr>
            <p:cNvSpPr txBox="1">
              <a:spLocks/>
            </p:cNvSpPr>
            <p:nvPr/>
          </p:nvSpPr>
          <p:spPr>
            <a:xfrm>
              <a:off x="0" y="6714000"/>
              <a:ext cx="12192000" cy="144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/>
            <a:lstStyle>
              <a:lvl1pPr marL="0" indent="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800" kern="1200">
                  <a:noFill/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/>
                <a:t>text</a:t>
              </a:r>
            </a:p>
          </p:txBody>
        </p:sp>
        <p:sp>
          <p:nvSpPr>
            <p:cNvPr id="36" name="Espace réservé du texte 19">
              <a:extLst>
                <a:ext uri="{FF2B5EF4-FFF2-40B4-BE49-F238E27FC236}">
                  <a16:creationId xmlns:a16="http://schemas.microsoft.com/office/drawing/2014/main" id="{0927FD10-BD22-418F-760B-A562CE276745}"/>
                </a:ext>
              </a:extLst>
            </p:cNvPr>
            <p:cNvSpPr txBox="1">
              <a:spLocks/>
            </p:cNvSpPr>
            <p:nvPr/>
          </p:nvSpPr>
          <p:spPr>
            <a:xfrm rot="5400000">
              <a:off x="-3357000" y="3357000"/>
              <a:ext cx="6858000" cy="144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/>
            <a:lstStyle>
              <a:lvl1pPr marL="0" indent="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800" kern="1200">
                  <a:noFill/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/>
                <a:t>text</a:t>
              </a:r>
            </a:p>
          </p:txBody>
        </p:sp>
        <p:sp>
          <p:nvSpPr>
            <p:cNvPr id="37" name="Espace réservé du texte 19">
              <a:extLst>
                <a:ext uri="{FF2B5EF4-FFF2-40B4-BE49-F238E27FC236}">
                  <a16:creationId xmlns:a16="http://schemas.microsoft.com/office/drawing/2014/main" id="{6A1049DD-7B4A-6C8F-AF3F-A9C3C066D312}"/>
                </a:ext>
              </a:extLst>
            </p:cNvPr>
            <p:cNvSpPr txBox="1">
              <a:spLocks/>
            </p:cNvSpPr>
            <p:nvPr/>
          </p:nvSpPr>
          <p:spPr>
            <a:xfrm rot="5400000">
              <a:off x="8691000" y="3357000"/>
              <a:ext cx="6858000" cy="144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/>
            <a:lstStyle>
              <a:lvl1pPr marL="0" indent="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800" kern="1200">
                  <a:noFill/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/>
                <a:t>text</a:t>
              </a:r>
            </a:p>
          </p:txBody>
        </p:sp>
      </p:grpSp>
      <p:sp>
        <p:nvSpPr>
          <p:cNvPr id="54" name="ZoneTexte 53">
            <a:extLst>
              <a:ext uri="{FF2B5EF4-FFF2-40B4-BE49-F238E27FC236}">
                <a16:creationId xmlns:a16="http://schemas.microsoft.com/office/drawing/2014/main" id="{6655A2D1-9070-4AA7-8ACA-4265CBD83500}"/>
              </a:ext>
            </a:extLst>
          </p:cNvPr>
          <p:cNvSpPr txBox="1"/>
          <p:nvPr/>
        </p:nvSpPr>
        <p:spPr>
          <a:xfrm>
            <a:off x="432000" y="5853470"/>
            <a:ext cx="6930414" cy="7335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lang="en-US" sz="2000" b="1" dirty="0">
                <a:solidFill>
                  <a:schemeClr val="accent1"/>
                </a:solidFill>
                <a:latin typeface="Arial" panose="020B0604020202020204" pitchFamily="34" charset="0"/>
                <a:ea typeface="Open Sans" pitchFamily="2" charset="0"/>
                <a:cs typeface="Arial" panose="020B0604020202020204" pitchFamily="34" charset="0"/>
              </a:rPr>
              <a:t>WORKSITE CONSTRUCTION</a:t>
            </a:r>
          </a:p>
          <a:p>
            <a:pPr>
              <a:lnSpc>
                <a:spcPts val="1800"/>
              </a:lnSpc>
              <a:spcBef>
                <a:spcPts val="600"/>
              </a:spcBef>
            </a:pP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Open Sans" pitchFamily="2" charset="0"/>
                <a:cs typeface="Arial" panose="020B0604020202020204" pitchFamily="34" charset="0"/>
              </a:rPr>
              <a:t>Aerial perspective, March 2023</a:t>
            </a:r>
          </a:p>
        </p:txBody>
      </p:sp>
      <p:pic>
        <p:nvPicPr>
          <p:cNvPr id="14" name="Graphique 13">
            <a:extLst>
              <a:ext uri="{FF2B5EF4-FFF2-40B4-BE49-F238E27FC236}">
                <a16:creationId xmlns:a16="http://schemas.microsoft.com/office/drawing/2014/main" id="{E430A7D1-E2BC-F6AE-E1D4-92D9F1A82346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1002679" y="6104226"/>
            <a:ext cx="866227" cy="43200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6095999" y="270996"/>
            <a:ext cx="1649313" cy="276999"/>
          </a:xfrm>
          <a:prstGeom prst="rect">
            <a:avLst/>
          </a:prstGeom>
          <a:solidFill>
            <a:schemeClr val="tx1">
              <a:lumMod val="50000"/>
              <a:lumOff val="50000"/>
              <a:alpha val="93000"/>
            </a:schemeClr>
          </a:solidFill>
          <a:ln w="6350">
            <a:solidFill>
              <a:srgbClr val="FFC000"/>
            </a:solidFill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b="1"/>
            </a:lvl1pPr>
          </a:lstStyle>
          <a:p>
            <a:r>
              <a:rPr lang="fr-FR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Cryostat workshop</a:t>
            </a:r>
          </a:p>
        </p:txBody>
      </p:sp>
      <p:cxnSp>
        <p:nvCxnSpPr>
          <p:cNvPr id="13" name="Straight Arrow Connector 12"/>
          <p:cNvCxnSpPr>
            <a:stCxn id="12" idx="1"/>
          </p:cNvCxnSpPr>
          <p:nvPr/>
        </p:nvCxnSpPr>
        <p:spPr>
          <a:xfrm flipH="1">
            <a:off x="5305425" y="409496"/>
            <a:ext cx="790574" cy="81497"/>
          </a:xfrm>
          <a:prstGeom prst="straightConnector1">
            <a:avLst/>
          </a:prstGeom>
          <a:ln w="19050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875367" y="3558349"/>
            <a:ext cx="800283" cy="461665"/>
          </a:xfrm>
          <a:prstGeom prst="rect">
            <a:avLst/>
          </a:prstGeom>
          <a:solidFill>
            <a:schemeClr val="tx1">
              <a:lumMod val="50000"/>
              <a:lumOff val="50000"/>
              <a:alpha val="93000"/>
            </a:schemeClr>
          </a:solidFill>
          <a:ln w="6350">
            <a:solidFill>
              <a:srgbClr val="FFC000"/>
            </a:solidFill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b="1"/>
            </a:lvl1pPr>
          </a:lstStyle>
          <a:p>
            <a:r>
              <a:rPr lang="fr-FR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Tritium Building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7348307" y="2286604"/>
            <a:ext cx="1496913" cy="276999"/>
          </a:xfrm>
          <a:prstGeom prst="rect">
            <a:avLst/>
          </a:prstGeom>
          <a:solidFill>
            <a:schemeClr val="tx1">
              <a:lumMod val="50000"/>
              <a:lumOff val="50000"/>
              <a:alpha val="93000"/>
            </a:schemeClr>
          </a:solidFill>
          <a:ln w="6350">
            <a:solidFill>
              <a:srgbClr val="FFC000"/>
            </a:solidFill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b="1"/>
            </a:lvl1pPr>
          </a:lstStyle>
          <a:p>
            <a:r>
              <a:rPr lang="fr-FR" sz="12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Cryogenics</a:t>
            </a:r>
            <a:r>
              <a:rPr lang="fr-FR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plant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7348308" y="3152001"/>
            <a:ext cx="1305198" cy="461665"/>
          </a:xfrm>
          <a:prstGeom prst="rect">
            <a:avLst/>
          </a:prstGeom>
          <a:solidFill>
            <a:schemeClr val="tx1">
              <a:lumMod val="50000"/>
              <a:lumOff val="50000"/>
              <a:alpha val="93000"/>
            </a:schemeClr>
          </a:solidFill>
          <a:ln w="6350">
            <a:solidFill>
              <a:srgbClr val="FFC000"/>
            </a:solidFill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b="1"/>
            </a:lvl1pPr>
          </a:lstStyle>
          <a:p>
            <a:r>
              <a:rPr lang="fr-FR" sz="12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Magnet</a:t>
            </a:r>
            <a:r>
              <a:rPr lang="fr-FR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power Conversion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10359446" y="1440209"/>
            <a:ext cx="1039713" cy="276999"/>
          </a:xfrm>
          <a:prstGeom prst="rect">
            <a:avLst/>
          </a:prstGeom>
          <a:solidFill>
            <a:schemeClr val="tx1">
              <a:lumMod val="50000"/>
              <a:lumOff val="50000"/>
              <a:alpha val="93000"/>
            </a:schemeClr>
          </a:solidFill>
          <a:ln w="6350">
            <a:solidFill>
              <a:srgbClr val="FFC000"/>
            </a:solidFill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b="1"/>
            </a:lvl1pPr>
          </a:lstStyle>
          <a:p>
            <a:r>
              <a:rPr lang="fr-FR" sz="12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Switchyard</a:t>
            </a:r>
            <a:endParaRPr lang="fr-FR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8748893" y="603597"/>
            <a:ext cx="1990726" cy="276999"/>
          </a:xfrm>
          <a:prstGeom prst="rect">
            <a:avLst/>
          </a:prstGeom>
          <a:solidFill>
            <a:schemeClr val="tx1">
              <a:lumMod val="50000"/>
              <a:lumOff val="50000"/>
              <a:alpha val="93000"/>
            </a:schemeClr>
          </a:solidFill>
          <a:ln w="6350">
            <a:solidFill>
              <a:srgbClr val="FFC000"/>
            </a:solidFill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b="1"/>
            </a:lvl1pPr>
          </a:lstStyle>
          <a:p>
            <a:r>
              <a:rPr lang="fr-FR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PF </a:t>
            </a:r>
            <a:r>
              <a:rPr lang="fr-FR" sz="12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Coils</a:t>
            </a:r>
            <a:r>
              <a:rPr lang="fr-FR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2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winding</a:t>
            </a:r>
            <a:r>
              <a:rPr lang="fr-FR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2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facility</a:t>
            </a:r>
            <a:endParaRPr lang="fr-FR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062507" y="1141893"/>
            <a:ext cx="1344513" cy="461665"/>
          </a:xfrm>
          <a:prstGeom prst="rect">
            <a:avLst/>
          </a:prstGeom>
          <a:solidFill>
            <a:schemeClr val="tx1">
              <a:lumMod val="50000"/>
              <a:lumOff val="50000"/>
              <a:alpha val="93000"/>
            </a:schemeClr>
          </a:solidFill>
          <a:ln w="6350">
            <a:solidFill>
              <a:srgbClr val="FFC000"/>
            </a:solidFill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b="1"/>
            </a:lvl1pPr>
          </a:lstStyle>
          <a:p>
            <a:r>
              <a:rPr lang="fr-FR" sz="12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Radiofrequency</a:t>
            </a:r>
            <a:r>
              <a:rPr lang="fr-FR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Building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757707" y="1728320"/>
            <a:ext cx="1649313" cy="276999"/>
          </a:xfrm>
          <a:prstGeom prst="rect">
            <a:avLst/>
          </a:prstGeom>
          <a:solidFill>
            <a:schemeClr val="tx1">
              <a:lumMod val="50000"/>
              <a:lumOff val="50000"/>
              <a:alpha val="93000"/>
            </a:schemeClr>
          </a:solidFill>
          <a:ln w="6350">
            <a:solidFill>
              <a:srgbClr val="FFC000"/>
            </a:solidFill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b="1"/>
            </a:lvl1pPr>
          </a:lstStyle>
          <a:p>
            <a:r>
              <a:rPr lang="fr-FR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Tokamak Building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1073251" y="716414"/>
            <a:ext cx="1336293" cy="275105"/>
          </a:xfrm>
          <a:prstGeom prst="rect">
            <a:avLst/>
          </a:prstGeom>
          <a:solidFill>
            <a:schemeClr val="tx1">
              <a:lumMod val="50000"/>
              <a:lumOff val="50000"/>
              <a:alpha val="93000"/>
            </a:schemeClr>
          </a:solidFill>
          <a:ln w="6350">
            <a:solidFill>
              <a:srgbClr val="FFC000"/>
            </a:solidFill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b="1"/>
            </a:lvl1pPr>
          </a:lstStyle>
          <a:p>
            <a:r>
              <a:rPr lang="fr-FR" sz="12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Assembly</a:t>
            </a:r>
            <a:r>
              <a:rPr lang="fr-FR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Hall</a:t>
            </a:r>
          </a:p>
        </p:txBody>
      </p:sp>
      <p:cxnSp>
        <p:nvCxnSpPr>
          <p:cNvPr id="26" name="Straight Arrow Connector 25"/>
          <p:cNvCxnSpPr>
            <a:stCxn id="18" idx="1"/>
          </p:cNvCxnSpPr>
          <p:nvPr/>
        </p:nvCxnSpPr>
        <p:spPr>
          <a:xfrm flipH="1" flipV="1">
            <a:off x="6677556" y="2947843"/>
            <a:ext cx="670751" cy="342658"/>
          </a:xfrm>
          <a:prstGeom prst="straightConnector1">
            <a:avLst/>
          </a:prstGeom>
          <a:ln w="19050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>
            <a:stCxn id="19" idx="1"/>
          </p:cNvCxnSpPr>
          <p:nvPr/>
        </p:nvCxnSpPr>
        <p:spPr>
          <a:xfrm flipH="1">
            <a:off x="9430519" y="1578709"/>
            <a:ext cx="928927" cy="784799"/>
          </a:xfrm>
          <a:prstGeom prst="straightConnector1">
            <a:avLst/>
          </a:prstGeom>
          <a:ln w="19050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>
            <a:stCxn id="20" idx="1"/>
          </p:cNvCxnSpPr>
          <p:nvPr/>
        </p:nvCxnSpPr>
        <p:spPr>
          <a:xfrm flipH="1">
            <a:off x="7639050" y="742097"/>
            <a:ext cx="1109843" cy="474829"/>
          </a:xfrm>
          <a:prstGeom prst="straightConnector1">
            <a:avLst/>
          </a:prstGeom>
          <a:ln w="19050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>
            <a:stCxn id="17" idx="1"/>
          </p:cNvCxnSpPr>
          <p:nvPr/>
        </p:nvCxnSpPr>
        <p:spPr>
          <a:xfrm flipH="1" flipV="1">
            <a:off x="6677556" y="2265478"/>
            <a:ext cx="670751" cy="159626"/>
          </a:xfrm>
          <a:prstGeom prst="straightConnector1">
            <a:avLst/>
          </a:prstGeom>
          <a:ln w="19050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/>
          <p:cNvCxnSpPr>
            <a:stCxn id="18" idx="1"/>
          </p:cNvCxnSpPr>
          <p:nvPr/>
        </p:nvCxnSpPr>
        <p:spPr>
          <a:xfrm flipH="1">
            <a:off x="6753225" y="3290501"/>
            <a:ext cx="595082" cy="265495"/>
          </a:xfrm>
          <a:prstGeom prst="straightConnector1">
            <a:avLst/>
          </a:prstGeom>
          <a:ln w="19050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/>
          <p:cNvCxnSpPr>
            <a:stCxn id="24" idx="3"/>
          </p:cNvCxnSpPr>
          <p:nvPr/>
        </p:nvCxnSpPr>
        <p:spPr>
          <a:xfrm>
            <a:off x="2409544" y="853967"/>
            <a:ext cx="2074338" cy="1151352"/>
          </a:xfrm>
          <a:prstGeom prst="straightConnector1">
            <a:avLst/>
          </a:prstGeom>
          <a:ln w="19050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/>
          <p:cNvCxnSpPr>
            <a:stCxn id="22" idx="3"/>
          </p:cNvCxnSpPr>
          <p:nvPr/>
        </p:nvCxnSpPr>
        <p:spPr>
          <a:xfrm>
            <a:off x="2407020" y="1372726"/>
            <a:ext cx="1693904" cy="983908"/>
          </a:xfrm>
          <a:prstGeom prst="straightConnector1">
            <a:avLst/>
          </a:prstGeom>
          <a:ln w="19050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Arrow Connector 54"/>
          <p:cNvCxnSpPr>
            <a:stCxn id="16" idx="3"/>
          </p:cNvCxnSpPr>
          <p:nvPr/>
        </p:nvCxnSpPr>
        <p:spPr>
          <a:xfrm flipV="1">
            <a:off x="1675650" y="3250837"/>
            <a:ext cx="2469876" cy="538345"/>
          </a:xfrm>
          <a:prstGeom prst="straightConnector1">
            <a:avLst/>
          </a:prstGeom>
          <a:ln w="19050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TextBox 57"/>
          <p:cNvSpPr txBox="1"/>
          <p:nvPr/>
        </p:nvSpPr>
        <p:spPr>
          <a:xfrm>
            <a:off x="3599605" y="4131102"/>
            <a:ext cx="800283" cy="646331"/>
          </a:xfrm>
          <a:prstGeom prst="rect">
            <a:avLst/>
          </a:prstGeom>
          <a:solidFill>
            <a:schemeClr val="tx1">
              <a:lumMod val="50000"/>
              <a:lumOff val="50000"/>
              <a:alpha val="93000"/>
            </a:schemeClr>
          </a:solidFill>
          <a:ln w="6350">
            <a:solidFill>
              <a:srgbClr val="FFC000"/>
            </a:solidFill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b="1"/>
            </a:lvl1pPr>
          </a:lstStyle>
          <a:p>
            <a:r>
              <a:rPr lang="fr-FR" sz="12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Neutral</a:t>
            </a:r>
            <a:r>
              <a:rPr lang="fr-FR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2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Beam</a:t>
            </a:r>
            <a:r>
              <a:rPr lang="fr-FR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Building</a:t>
            </a:r>
          </a:p>
        </p:txBody>
      </p:sp>
      <p:sp>
        <p:nvSpPr>
          <p:cNvPr id="59" name="TextBox 58"/>
          <p:cNvSpPr txBox="1"/>
          <p:nvPr/>
        </p:nvSpPr>
        <p:spPr>
          <a:xfrm>
            <a:off x="449081" y="4949069"/>
            <a:ext cx="1226851" cy="461665"/>
          </a:xfrm>
          <a:prstGeom prst="rect">
            <a:avLst/>
          </a:prstGeom>
          <a:solidFill>
            <a:schemeClr val="tx1">
              <a:lumMod val="50000"/>
              <a:lumOff val="50000"/>
              <a:alpha val="93000"/>
            </a:schemeClr>
          </a:solidFill>
          <a:ln w="6350">
            <a:solidFill>
              <a:srgbClr val="FFC000"/>
            </a:solidFill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b="1"/>
            </a:lvl1pPr>
          </a:lstStyle>
          <a:p>
            <a:r>
              <a:rPr lang="fr-FR" sz="12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Headquarters</a:t>
            </a:r>
            <a:r>
              <a:rPr lang="fr-FR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Building</a:t>
            </a:r>
          </a:p>
        </p:txBody>
      </p:sp>
      <p:cxnSp>
        <p:nvCxnSpPr>
          <p:cNvPr id="60" name="Straight Arrow Connector 59"/>
          <p:cNvCxnSpPr/>
          <p:nvPr/>
        </p:nvCxnSpPr>
        <p:spPr>
          <a:xfrm flipV="1">
            <a:off x="4199830" y="3899120"/>
            <a:ext cx="629756" cy="263579"/>
          </a:xfrm>
          <a:prstGeom prst="straightConnector1">
            <a:avLst/>
          </a:prstGeom>
          <a:ln w="19050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Arrow Connector 60"/>
          <p:cNvCxnSpPr>
            <a:stCxn id="59" idx="3"/>
          </p:cNvCxnSpPr>
          <p:nvPr/>
        </p:nvCxnSpPr>
        <p:spPr>
          <a:xfrm flipV="1">
            <a:off x="1675932" y="5099058"/>
            <a:ext cx="2086443" cy="80844"/>
          </a:xfrm>
          <a:prstGeom prst="straightConnector1">
            <a:avLst/>
          </a:prstGeom>
          <a:ln w="19050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9" name="TextBox 78"/>
          <p:cNvSpPr txBox="1"/>
          <p:nvPr/>
        </p:nvSpPr>
        <p:spPr>
          <a:xfrm>
            <a:off x="5387674" y="4315768"/>
            <a:ext cx="1054870" cy="461665"/>
          </a:xfrm>
          <a:prstGeom prst="rect">
            <a:avLst/>
          </a:prstGeom>
          <a:solidFill>
            <a:schemeClr val="tx1">
              <a:lumMod val="50000"/>
              <a:lumOff val="50000"/>
              <a:alpha val="93000"/>
            </a:schemeClr>
          </a:solidFill>
          <a:ln w="6350">
            <a:solidFill>
              <a:srgbClr val="FFC000"/>
            </a:solidFill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b="1"/>
            </a:lvl1pPr>
          </a:lstStyle>
          <a:p>
            <a:r>
              <a:rPr lang="fr-FR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Diagnostics Building</a:t>
            </a:r>
          </a:p>
        </p:txBody>
      </p:sp>
      <p:cxnSp>
        <p:nvCxnSpPr>
          <p:cNvPr id="80" name="Straight Arrow Connector 79"/>
          <p:cNvCxnSpPr>
            <a:stCxn id="79" idx="0"/>
          </p:cNvCxnSpPr>
          <p:nvPr/>
        </p:nvCxnSpPr>
        <p:spPr>
          <a:xfrm flipH="1" flipV="1">
            <a:off x="5124450" y="3383097"/>
            <a:ext cx="790659" cy="932671"/>
          </a:xfrm>
          <a:prstGeom prst="straightConnector1">
            <a:avLst/>
          </a:prstGeom>
          <a:ln w="19050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6" name="TextBox 85"/>
          <p:cNvSpPr txBox="1"/>
          <p:nvPr/>
        </p:nvSpPr>
        <p:spPr>
          <a:xfrm>
            <a:off x="406869" y="268246"/>
            <a:ext cx="2002675" cy="276999"/>
          </a:xfrm>
          <a:prstGeom prst="rect">
            <a:avLst/>
          </a:prstGeom>
          <a:solidFill>
            <a:schemeClr val="tx1">
              <a:lumMod val="50000"/>
              <a:lumOff val="50000"/>
              <a:alpha val="93000"/>
            </a:schemeClr>
          </a:solidFill>
          <a:ln w="6350">
            <a:solidFill>
              <a:srgbClr val="FFC000"/>
            </a:solidFill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b="1"/>
            </a:lvl1pPr>
          </a:lstStyle>
          <a:p>
            <a:r>
              <a:rPr lang="fr-FR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Cryostat </a:t>
            </a:r>
            <a:r>
              <a:rPr lang="fr-FR" sz="12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Upper</a:t>
            </a:r>
            <a:r>
              <a:rPr lang="fr-FR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2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Cylinder</a:t>
            </a:r>
            <a:endParaRPr lang="fr-FR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87" name="Straight Arrow Connector 86"/>
          <p:cNvCxnSpPr>
            <a:stCxn id="86" idx="3"/>
          </p:cNvCxnSpPr>
          <p:nvPr/>
        </p:nvCxnSpPr>
        <p:spPr>
          <a:xfrm>
            <a:off x="2409544" y="406746"/>
            <a:ext cx="1267371" cy="335351"/>
          </a:xfrm>
          <a:prstGeom prst="straightConnector1">
            <a:avLst/>
          </a:prstGeom>
          <a:ln w="19050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7" name="Group 46"/>
          <p:cNvGrpSpPr>
            <a:grpSpLocks noChangeAspect="1"/>
          </p:cNvGrpSpPr>
          <p:nvPr/>
        </p:nvGrpSpPr>
        <p:grpSpPr>
          <a:xfrm>
            <a:off x="4199830" y="2853018"/>
            <a:ext cx="870315" cy="736286"/>
            <a:chOff x="466079" y="7009787"/>
            <a:chExt cx="7586541" cy="6418213"/>
          </a:xfrm>
        </p:grpSpPr>
        <p:pic>
          <p:nvPicPr>
            <p:cNvPr id="50" name="Picture 6" descr="https://www.iter.org/doc/www/content/com/Lists/The%20TOKAMAK%20%20Widget/Attachments/33/tkm_blanket_blurred.png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6080" y="7009787"/>
              <a:ext cx="7586540" cy="6418213"/>
            </a:xfrm>
            <a:prstGeom prst="ellipse">
              <a:avLst/>
            </a:prstGeom>
            <a:ln>
              <a:noFill/>
            </a:ln>
            <a:effectLst>
              <a:softEdge rad="112500"/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9" name="Picture 4" descr="https://www.iter.org/doc/www/content/com/Lists/The%20TOKAMAK%20%20Widget/Attachments/2/tokama_bw-shades.jpg"/>
            <p:cNvPicPr>
              <a:picLocks noChangeAspect="1" noChangeArrowheads="1"/>
            </p:cNvPicPr>
            <p:nvPr/>
          </p:nvPicPr>
          <p:blipFill>
            <a:blip r:embed="rId6">
              <a:duotone>
                <a:prstClr val="black"/>
                <a:srgbClr val="FF0000">
                  <a:tint val="45000"/>
                  <a:satMod val="400000"/>
                </a:srgb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6079" y="7009787"/>
              <a:ext cx="7586540" cy="6418213"/>
            </a:xfrm>
            <a:prstGeom prst="ellipse">
              <a:avLst/>
            </a:prstGeom>
            <a:ln>
              <a:noFill/>
            </a:ln>
            <a:effectLst>
              <a:softEdge rad="112500"/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cxnSp>
        <p:nvCxnSpPr>
          <p:cNvPr id="51" name="Straight Arrow Connector 50"/>
          <p:cNvCxnSpPr>
            <a:stCxn id="23" idx="3"/>
          </p:cNvCxnSpPr>
          <p:nvPr/>
        </p:nvCxnSpPr>
        <p:spPr>
          <a:xfrm>
            <a:off x="2407020" y="1866820"/>
            <a:ext cx="2076862" cy="960798"/>
          </a:xfrm>
          <a:prstGeom prst="straightConnector1">
            <a:avLst/>
          </a:prstGeom>
          <a:ln w="19050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ZoneTexte 11">
            <a:extLst>
              <a:ext uri="{FF2B5EF4-FFF2-40B4-BE49-F238E27FC236}">
                <a16:creationId xmlns:a16="http://schemas.microsoft.com/office/drawing/2014/main" id="{71FA8DDF-DFDE-4604-E4E5-71ED21F29D16}"/>
              </a:ext>
            </a:extLst>
          </p:cNvPr>
          <p:cNvSpPr txBox="1"/>
          <p:nvPr/>
        </p:nvSpPr>
        <p:spPr>
          <a:xfrm>
            <a:off x="10544607" y="6333254"/>
            <a:ext cx="45762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7C4C52B0-8C01-7849-9FBD-81D69A89DA73}" type="slidenum">
              <a:rPr lang="fr-FR" sz="1200" b="1">
                <a:solidFill>
                  <a:srgbClr val="003D58"/>
                </a:solidFill>
                <a:ea typeface="Open Sans" pitchFamily="2" charset="0"/>
                <a:cs typeface="Open Sans" pitchFamily="2" charset="0"/>
              </a:rPr>
              <a:t>5</a:t>
            </a:fld>
            <a:endParaRPr lang="fr-FR" sz="1000" b="1" dirty="0">
              <a:solidFill>
                <a:srgbClr val="003D58"/>
              </a:solidFill>
              <a:ea typeface="Open Sans" pitchFamily="2" charset="0"/>
              <a:cs typeface="Open Sans" pitchFamily="2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698322" y="4223434"/>
            <a:ext cx="800283" cy="461665"/>
          </a:xfrm>
          <a:prstGeom prst="rect">
            <a:avLst/>
          </a:prstGeom>
          <a:solidFill>
            <a:schemeClr val="tx1">
              <a:lumMod val="50000"/>
              <a:lumOff val="50000"/>
              <a:alpha val="93000"/>
            </a:schemeClr>
          </a:solidFill>
          <a:ln w="6350">
            <a:solidFill>
              <a:srgbClr val="FFC000"/>
            </a:solidFill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b="1"/>
            </a:lvl1pPr>
          </a:lstStyle>
          <a:p>
            <a:r>
              <a:rPr lang="fr-FR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Control Room</a:t>
            </a:r>
          </a:p>
        </p:txBody>
      </p:sp>
      <p:cxnSp>
        <p:nvCxnSpPr>
          <p:cNvPr id="56" name="Straight Arrow Connector 55"/>
          <p:cNvCxnSpPr>
            <a:stCxn id="53" idx="3"/>
          </p:cNvCxnSpPr>
          <p:nvPr/>
        </p:nvCxnSpPr>
        <p:spPr>
          <a:xfrm flipV="1">
            <a:off x="1498605" y="4431530"/>
            <a:ext cx="1178550" cy="22737"/>
          </a:xfrm>
          <a:prstGeom prst="straightConnector1">
            <a:avLst/>
          </a:prstGeom>
          <a:ln w="19050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Rectangle 56"/>
          <p:cNvSpPr/>
          <p:nvPr/>
        </p:nvSpPr>
        <p:spPr>
          <a:xfrm>
            <a:off x="10539188" y="6633905"/>
            <a:ext cx="171713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000" dirty="0"/>
              <a:t>© 2023, ITER Organization</a:t>
            </a:r>
          </a:p>
        </p:txBody>
      </p:sp>
    </p:spTree>
    <p:extLst>
      <p:ext uri="{BB962C8B-B14F-4D97-AF65-F5344CB8AC3E}">
        <p14:creationId xmlns:p14="http://schemas.microsoft.com/office/powerpoint/2010/main" val="20740387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Placeholder 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95" b="560"/>
          <a:stretch/>
        </p:blipFill>
        <p:spPr>
          <a:xfrm>
            <a:off x="2901109" y="144000"/>
            <a:ext cx="4666206" cy="2941338"/>
          </a:xfrm>
          <a:prstGeom prst="rect">
            <a:avLst/>
          </a:prstGeom>
        </p:spPr>
      </p:pic>
      <p:pic>
        <p:nvPicPr>
          <p:cNvPr id="9218" name="Picture 2" descr="https://www.iter.org/doc/all/content/com/newsline%20galleries/newsline/3758/vsm6_approach_2b_small.jpg"/>
          <p:cNvPicPr>
            <a:picLocks noGrp="1" noChangeAspect="1" noChangeArrowheads="1"/>
          </p:cNvPicPr>
          <p:nvPr>
            <p:ph type="pic" sz="quarter" idx="10"/>
          </p:nvPr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945915" y="3357473"/>
            <a:ext cx="4621400" cy="30440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6" name="Rectangle 32">
            <a:extLst>
              <a:ext uri="{FF2B5EF4-FFF2-40B4-BE49-F238E27FC236}">
                <a16:creationId xmlns:a16="http://schemas.microsoft.com/office/drawing/2014/main" id="{E97E95CA-7283-5B46-9EFB-EE7D6DEDBBB2}"/>
              </a:ext>
            </a:extLst>
          </p:cNvPr>
          <p:cNvSpPr/>
          <p:nvPr/>
        </p:nvSpPr>
        <p:spPr>
          <a:xfrm rot="5400000">
            <a:off x="-1771478" y="1843478"/>
            <a:ext cx="6870358" cy="3327401"/>
          </a:xfrm>
          <a:custGeom>
            <a:avLst/>
            <a:gdLst>
              <a:gd name="connsiteX0" fmla="*/ 0 w 12192001"/>
              <a:gd name="connsiteY0" fmla="*/ 0 h 2272897"/>
              <a:gd name="connsiteX1" fmla="*/ 12192001 w 12192001"/>
              <a:gd name="connsiteY1" fmla="*/ 0 h 2272897"/>
              <a:gd name="connsiteX2" fmla="*/ 12192001 w 12192001"/>
              <a:gd name="connsiteY2" fmla="*/ 2272897 h 2272897"/>
              <a:gd name="connsiteX3" fmla="*/ 0 w 12192001"/>
              <a:gd name="connsiteY3" fmla="*/ 2272897 h 2272897"/>
              <a:gd name="connsiteX4" fmla="*/ 0 w 12192001"/>
              <a:gd name="connsiteY4" fmla="*/ 0 h 2272897"/>
              <a:gd name="connsiteX0" fmla="*/ 0 w 12192001"/>
              <a:gd name="connsiteY0" fmla="*/ 0 h 2272897"/>
              <a:gd name="connsiteX1" fmla="*/ 12192001 w 12192001"/>
              <a:gd name="connsiteY1" fmla="*/ 553155 h 2272897"/>
              <a:gd name="connsiteX2" fmla="*/ 12192001 w 12192001"/>
              <a:gd name="connsiteY2" fmla="*/ 2272897 h 2272897"/>
              <a:gd name="connsiteX3" fmla="*/ 0 w 12192001"/>
              <a:gd name="connsiteY3" fmla="*/ 2272897 h 2272897"/>
              <a:gd name="connsiteX4" fmla="*/ 0 w 12192001"/>
              <a:gd name="connsiteY4" fmla="*/ 0 h 2272897"/>
              <a:gd name="connsiteX0" fmla="*/ 0 w 12192001"/>
              <a:gd name="connsiteY0" fmla="*/ 0 h 2272897"/>
              <a:gd name="connsiteX1" fmla="*/ 12192001 w 12192001"/>
              <a:gd name="connsiteY1" fmla="*/ 553155 h 2272897"/>
              <a:gd name="connsiteX2" fmla="*/ 12192001 w 12192001"/>
              <a:gd name="connsiteY2" fmla="*/ 2272897 h 2272897"/>
              <a:gd name="connsiteX3" fmla="*/ 0 w 12192001"/>
              <a:gd name="connsiteY3" fmla="*/ 2272897 h 2272897"/>
              <a:gd name="connsiteX4" fmla="*/ 0 w 12192001"/>
              <a:gd name="connsiteY4" fmla="*/ 0 h 2272897"/>
              <a:gd name="connsiteX0" fmla="*/ 0 w 12192001"/>
              <a:gd name="connsiteY0" fmla="*/ 1720 h 2274617"/>
              <a:gd name="connsiteX1" fmla="*/ 12192001 w 12192001"/>
              <a:gd name="connsiteY1" fmla="*/ 554875 h 2274617"/>
              <a:gd name="connsiteX2" fmla="*/ 12192001 w 12192001"/>
              <a:gd name="connsiteY2" fmla="*/ 2274617 h 2274617"/>
              <a:gd name="connsiteX3" fmla="*/ 0 w 12192001"/>
              <a:gd name="connsiteY3" fmla="*/ 2274617 h 2274617"/>
              <a:gd name="connsiteX4" fmla="*/ 0 w 12192001"/>
              <a:gd name="connsiteY4" fmla="*/ 1720 h 2274617"/>
              <a:gd name="connsiteX0" fmla="*/ 0 w 12213973"/>
              <a:gd name="connsiteY0" fmla="*/ 15781 h 2288678"/>
              <a:gd name="connsiteX1" fmla="*/ 12213973 w 12213973"/>
              <a:gd name="connsiteY1" fmla="*/ 455559 h 2288678"/>
              <a:gd name="connsiteX2" fmla="*/ 12192001 w 12213973"/>
              <a:gd name="connsiteY2" fmla="*/ 2288678 h 2288678"/>
              <a:gd name="connsiteX3" fmla="*/ 0 w 12213973"/>
              <a:gd name="connsiteY3" fmla="*/ 2288678 h 2288678"/>
              <a:gd name="connsiteX4" fmla="*/ 0 w 12213973"/>
              <a:gd name="connsiteY4" fmla="*/ 15781 h 2288678"/>
              <a:gd name="connsiteX0" fmla="*/ 0 w 12213973"/>
              <a:gd name="connsiteY0" fmla="*/ 754 h 2273651"/>
              <a:gd name="connsiteX1" fmla="*/ 12213973 w 12213973"/>
              <a:gd name="connsiteY1" fmla="*/ 440532 h 2273651"/>
              <a:gd name="connsiteX2" fmla="*/ 12192001 w 12213973"/>
              <a:gd name="connsiteY2" fmla="*/ 2273651 h 2273651"/>
              <a:gd name="connsiteX3" fmla="*/ 0 w 12213973"/>
              <a:gd name="connsiteY3" fmla="*/ 2273651 h 2273651"/>
              <a:gd name="connsiteX4" fmla="*/ 0 w 12213973"/>
              <a:gd name="connsiteY4" fmla="*/ 754 h 2273651"/>
              <a:gd name="connsiteX0" fmla="*/ 0 w 12213973"/>
              <a:gd name="connsiteY0" fmla="*/ 286 h 2273183"/>
              <a:gd name="connsiteX1" fmla="*/ 12213973 w 12213973"/>
              <a:gd name="connsiteY1" fmla="*/ 440064 h 2273183"/>
              <a:gd name="connsiteX2" fmla="*/ 12192001 w 12213973"/>
              <a:gd name="connsiteY2" fmla="*/ 2273183 h 2273183"/>
              <a:gd name="connsiteX3" fmla="*/ 0 w 12213973"/>
              <a:gd name="connsiteY3" fmla="*/ 2273183 h 2273183"/>
              <a:gd name="connsiteX4" fmla="*/ 0 w 12213973"/>
              <a:gd name="connsiteY4" fmla="*/ 286 h 2273183"/>
              <a:gd name="connsiteX0" fmla="*/ 0 w 12235941"/>
              <a:gd name="connsiteY0" fmla="*/ 780 h 2273677"/>
              <a:gd name="connsiteX1" fmla="*/ 12235941 w 12235941"/>
              <a:gd name="connsiteY1" fmla="*/ 341354 h 2273677"/>
              <a:gd name="connsiteX2" fmla="*/ 12192001 w 12235941"/>
              <a:gd name="connsiteY2" fmla="*/ 2273677 h 2273677"/>
              <a:gd name="connsiteX3" fmla="*/ 0 w 12235941"/>
              <a:gd name="connsiteY3" fmla="*/ 2273677 h 2273677"/>
              <a:gd name="connsiteX4" fmla="*/ 0 w 12235941"/>
              <a:gd name="connsiteY4" fmla="*/ 780 h 2273677"/>
              <a:gd name="connsiteX0" fmla="*/ 0 w 12257907"/>
              <a:gd name="connsiteY0" fmla="*/ 2331 h 2275228"/>
              <a:gd name="connsiteX1" fmla="*/ 12257907 w 12257907"/>
              <a:gd name="connsiteY1" fmla="*/ 293303 h 2275228"/>
              <a:gd name="connsiteX2" fmla="*/ 12192001 w 12257907"/>
              <a:gd name="connsiteY2" fmla="*/ 2275228 h 2275228"/>
              <a:gd name="connsiteX3" fmla="*/ 0 w 12257907"/>
              <a:gd name="connsiteY3" fmla="*/ 2275228 h 2275228"/>
              <a:gd name="connsiteX4" fmla="*/ 0 w 12257907"/>
              <a:gd name="connsiteY4" fmla="*/ 2331 h 2275228"/>
              <a:gd name="connsiteX0" fmla="*/ 0 w 12257907"/>
              <a:gd name="connsiteY0" fmla="*/ 712 h 2273609"/>
              <a:gd name="connsiteX1" fmla="*/ 12257907 w 12257907"/>
              <a:gd name="connsiteY1" fmla="*/ 291684 h 2273609"/>
              <a:gd name="connsiteX2" fmla="*/ 12192001 w 12257907"/>
              <a:gd name="connsiteY2" fmla="*/ 2273609 h 2273609"/>
              <a:gd name="connsiteX3" fmla="*/ 0 w 12257907"/>
              <a:gd name="connsiteY3" fmla="*/ 2273609 h 2273609"/>
              <a:gd name="connsiteX4" fmla="*/ 0 w 12257907"/>
              <a:gd name="connsiteY4" fmla="*/ 712 h 2273609"/>
              <a:gd name="connsiteX0" fmla="*/ 0 w 12279997"/>
              <a:gd name="connsiteY0" fmla="*/ 457 h 2273354"/>
              <a:gd name="connsiteX1" fmla="*/ 12279998 w 12279997"/>
              <a:gd name="connsiteY1" fmla="*/ 326859 h 2273354"/>
              <a:gd name="connsiteX2" fmla="*/ 12192001 w 12279997"/>
              <a:gd name="connsiteY2" fmla="*/ 2273354 h 2273354"/>
              <a:gd name="connsiteX3" fmla="*/ 0 w 12279997"/>
              <a:gd name="connsiteY3" fmla="*/ 2273354 h 2273354"/>
              <a:gd name="connsiteX4" fmla="*/ 0 w 12279997"/>
              <a:gd name="connsiteY4" fmla="*/ 457 h 22733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279997" h="2273354">
                <a:moveTo>
                  <a:pt x="0" y="457"/>
                </a:moveTo>
                <a:cubicBezTo>
                  <a:pt x="4188178" y="-7069"/>
                  <a:pt x="7698848" y="77523"/>
                  <a:pt x="12279998" y="326859"/>
                </a:cubicBezTo>
                <a:lnTo>
                  <a:pt x="12192001" y="2273354"/>
                </a:lnTo>
                <a:lnTo>
                  <a:pt x="0" y="2273354"/>
                </a:lnTo>
                <a:lnTo>
                  <a:pt x="0" y="457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pSp>
        <p:nvGrpSpPr>
          <p:cNvPr id="38" name="Groupe 37">
            <a:extLst>
              <a:ext uri="{FF2B5EF4-FFF2-40B4-BE49-F238E27FC236}">
                <a16:creationId xmlns:a16="http://schemas.microsoft.com/office/drawing/2014/main" id="{D3401892-F6E1-A046-047D-36CF119361CF}"/>
              </a:ext>
            </a:extLst>
          </p:cNvPr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34" name="Espace réservé du texte 19">
              <a:extLst>
                <a:ext uri="{FF2B5EF4-FFF2-40B4-BE49-F238E27FC236}">
                  <a16:creationId xmlns:a16="http://schemas.microsoft.com/office/drawing/2014/main" id="{739B0032-1A15-E2B1-B4EC-4E80EF30D031}"/>
                </a:ext>
              </a:extLst>
            </p:cNvPr>
            <p:cNvSpPr txBox="1">
              <a:spLocks/>
            </p:cNvSpPr>
            <p:nvPr/>
          </p:nvSpPr>
          <p:spPr>
            <a:xfrm>
              <a:off x="0" y="0"/>
              <a:ext cx="12192000" cy="144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/>
            <a:lstStyle>
              <a:lvl1pPr marL="0" indent="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800" kern="1200">
                  <a:noFill/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/>
                <a:t>text</a:t>
              </a:r>
            </a:p>
          </p:txBody>
        </p:sp>
        <p:sp>
          <p:nvSpPr>
            <p:cNvPr id="36" name="Espace réservé du texte 19">
              <a:extLst>
                <a:ext uri="{FF2B5EF4-FFF2-40B4-BE49-F238E27FC236}">
                  <a16:creationId xmlns:a16="http://schemas.microsoft.com/office/drawing/2014/main" id="{0927FD10-BD22-418F-760B-A562CE276745}"/>
                </a:ext>
              </a:extLst>
            </p:cNvPr>
            <p:cNvSpPr txBox="1">
              <a:spLocks/>
            </p:cNvSpPr>
            <p:nvPr/>
          </p:nvSpPr>
          <p:spPr>
            <a:xfrm rot="5400000">
              <a:off x="-3357000" y="3357000"/>
              <a:ext cx="6858000" cy="144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/>
            <a:lstStyle>
              <a:lvl1pPr marL="0" indent="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800" kern="1200">
                  <a:noFill/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/>
                <a:t>text</a:t>
              </a:r>
            </a:p>
          </p:txBody>
        </p:sp>
        <p:sp>
          <p:nvSpPr>
            <p:cNvPr id="37" name="Espace réservé du texte 19">
              <a:extLst>
                <a:ext uri="{FF2B5EF4-FFF2-40B4-BE49-F238E27FC236}">
                  <a16:creationId xmlns:a16="http://schemas.microsoft.com/office/drawing/2014/main" id="{6A1049DD-7B4A-6C8F-AF3F-A9C3C066D312}"/>
                </a:ext>
              </a:extLst>
            </p:cNvPr>
            <p:cNvSpPr txBox="1">
              <a:spLocks/>
            </p:cNvSpPr>
            <p:nvPr/>
          </p:nvSpPr>
          <p:spPr>
            <a:xfrm rot="5400000">
              <a:off x="8691000" y="3357000"/>
              <a:ext cx="6858000" cy="144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/>
            <a:lstStyle>
              <a:lvl1pPr marL="0" indent="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800" kern="1200">
                  <a:noFill/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/>
                <a:t>text</a:t>
              </a:r>
            </a:p>
          </p:txBody>
        </p:sp>
      </p:grpSp>
      <p:sp>
        <p:nvSpPr>
          <p:cNvPr id="54" name="ZoneTexte 53">
            <a:extLst>
              <a:ext uri="{FF2B5EF4-FFF2-40B4-BE49-F238E27FC236}">
                <a16:creationId xmlns:a16="http://schemas.microsoft.com/office/drawing/2014/main" id="{6655A2D1-9070-4AA7-8ACA-4265CBD83500}"/>
              </a:ext>
            </a:extLst>
          </p:cNvPr>
          <p:cNvSpPr txBox="1"/>
          <p:nvPr/>
        </p:nvSpPr>
        <p:spPr>
          <a:xfrm>
            <a:off x="305000" y="193353"/>
            <a:ext cx="2803257" cy="6520647"/>
          </a:xfrm>
          <a:prstGeom prst="rect">
            <a:avLst/>
          </a:prstGeom>
          <a:noFill/>
        </p:spPr>
        <p:txBody>
          <a:bodyPr wrap="square" rtlCol="0">
            <a:normAutofit fontScale="62500" lnSpcReduction="20000"/>
          </a:bodyPr>
          <a:lstStyle/>
          <a:p>
            <a:pPr>
              <a:lnSpc>
                <a:spcPct val="150000"/>
              </a:lnSpc>
              <a:spcAft>
                <a:spcPts val="1800"/>
              </a:spcAft>
            </a:pPr>
            <a:r>
              <a:rPr lang="en-US" sz="2400" b="1" dirty="0">
                <a:solidFill>
                  <a:schemeClr val="accent1"/>
                </a:solidFill>
                <a:ea typeface="Open Sans" pitchFamily="2" charset="0"/>
                <a:cs typeface="Arial" panose="020B0604020202020204" pitchFamily="34" charset="0"/>
              </a:rPr>
              <a:t>ASSEMBLING THE MACHINE</a:t>
            </a:r>
          </a:p>
          <a:p>
            <a:pPr>
              <a:lnSpc>
                <a:spcPct val="150000"/>
              </a:lnSpc>
              <a:spcAft>
                <a:spcPts val="1200"/>
              </a:spcAft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ea typeface="Open Sans" pitchFamily="2" charset="0"/>
                <a:cs typeface="Arial" panose="020B0604020202020204" pitchFamily="34" charset="0"/>
              </a:rPr>
              <a:t>First complete Vacuum Vessel Sector Module lifted in May 2022</a:t>
            </a:r>
          </a:p>
          <a:p>
            <a:pPr>
              <a:lnSpc>
                <a:spcPct val="150000"/>
              </a:lnSpc>
              <a:spcAft>
                <a:spcPts val="1200"/>
              </a:spcAft>
            </a:pPr>
            <a:endParaRPr lang="en-US" dirty="0">
              <a:solidFill>
                <a:schemeClr val="tx1">
                  <a:lumMod val="75000"/>
                  <a:lumOff val="25000"/>
                </a:schemeClr>
              </a:solidFill>
              <a:ea typeface="Open Sans" pitchFamily="2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  <a:spcAft>
                <a:spcPts val="1800"/>
              </a:spcAft>
            </a:pPr>
            <a:r>
              <a:rPr lang="en-US" sz="2400" b="1" dirty="0">
                <a:solidFill>
                  <a:schemeClr val="accent1"/>
                </a:solidFill>
                <a:latin typeface="Arial" panose="020B0604020202020204" pitchFamily="34" charset="0"/>
                <a:ea typeface="Open Sans" pitchFamily="2" charset="0"/>
                <a:cs typeface="Arial" panose="020B0604020202020204" pitchFamily="34" charset="0"/>
              </a:rPr>
              <a:t>CHALLENGES OF FIRST-OF-A-KIND COMPONENTS</a:t>
            </a:r>
          </a:p>
          <a:p>
            <a:pPr>
              <a:lnSpc>
                <a:spcPct val="150000"/>
              </a:lnSpc>
              <a:spcAft>
                <a:spcPts val="1200"/>
              </a:spcAft>
            </a:pPr>
            <a:r>
              <a:rPr lang="en-GB" dirty="0">
                <a:solidFill>
                  <a:schemeClr val="tx1">
                    <a:lumMod val="75000"/>
                    <a:lumOff val="25000"/>
                  </a:schemeClr>
                </a:solidFill>
                <a:ea typeface="Open Sans" pitchFamily="2" charset="0"/>
                <a:cs typeface="Arial" panose="020B0604020202020204" pitchFamily="34" charset="0"/>
              </a:rPr>
              <a:t>Geometric non-conformities found in Vacuum Vessel sector field joints</a:t>
            </a:r>
          </a:p>
          <a:p>
            <a:pPr>
              <a:lnSpc>
                <a:spcPct val="150000"/>
              </a:lnSpc>
              <a:spcAft>
                <a:spcPts val="1200"/>
              </a:spcAft>
            </a:pPr>
            <a:r>
              <a:rPr lang="en-GB" dirty="0">
                <a:solidFill>
                  <a:schemeClr val="tx1">
                    <a:lumMod val="75000"/>
                    <a:lumOff val="25000"/>
                  </a:schemeClr>
                </a:solidFill>
                <a:ea typeface="Open Sans" pitchFamily="2" charset="0"/>
                <a:cs typeface="Arial" panose="020B0604020202020204" pitchFamily="34" charset="0"/>
              </a:rPr>
              <a:t>Leakage identified in thermal shield cooling piping due to chloride stress corrosion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  <a:ea typeface="Open Sans" pitchFamily="2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  <a:spcAft>
                <a:spcPts val="1200"/>
              </a:spcAft>
            </a:pPr>
            <a:r>
              <a:rPr lang="en-GB" dirty="0">
                <a:solidFill>
                  <a:schemeClr val="tx1">
                    <a:lumMod val="75000"/>
                    <a:lumOff val="25000"/>
                  </a:schemeClr>
                </a:solidFill>
                <a:ea typeface="Open Sans" pitchFamily="2" charset="0"/>
                <a:cs typeface="Arial" panose="020B0604020202020204" pitchFamily="34" charset="0"/>
              </a:rPr>
              <a:t>STATUS</a:t>
            </a:r>
          </a:p>
          <a:p>
            <a:pPr marL="0" lvl="1">
              <a:lnSpc>
                <a:spcPct val="150000"/>
              </a:lnSpc>
              <a:spcAft>
                <a:spcPts val="1200"/>
              </a:spcAft>
            </a:pPr>
            <a:r>
              <a:rPr lang="en-GB" dirty="0">
                <a:solidFill>
                  <a:schemeClr val="tx1">
                    <a:lumMod val="75000"/>
                    <a:lumOff val="25000"/>
                  </a:schemeClr>
                </a:solidFill>
                <a:ea typeface="Open Sans" pitchFamily="2" charset="0"/>
                <a:cs typeface="Arial" panose="020B0604020202020204" pitchFamily="34" charset="0"/>
              </a:rPr>
              <a:t>Sector 5 : successfully repaired</a:t>
            </a:r>
          </a:p>
          <a:p>
            <a:pPr marL="0" lvl="1">
              <a:lnSpc>
                <a:spcPct val="150000"/>
              </a:lnSpc>
              <a:spcAft>
                <a:spcPts val="1200"/>
              </a:spcAft>
            </a:pPr>
            <a:r>
              <a:rPr lang="en-GB" dirty="0">
                <a:solidFill>
                  <a:schemeClr val="tx1">
                    <a:lumMod val="75000"/>
                    <a:lumOff val="25000"/>
                  </a:schemeClr>
                </a:solidFill>
                <a:ea typeface="Open Sans" pitchFamily="2" charset="0"/>
                <a:cs typeface="Arial" panose="020B0604020202020204" pitchFamily="34" charset="0"/>
              </a:rPr>
              <a:t>Sector 7 (at ITER): successfully repaired</a:t>
            </a:r>
          </a:p>
          <a:p>
            <a:pPr marL="0" lvl="1">
              <a:lnSpc>
                <a:spcPct val="150000"/>
              </a:lnSpc>
              <a:spcAft>
                <a:spcPts val="1200"/>
              </a:spcAft>
            </a:pPr>
            <a:r>
              <a:rPr lang="en-GB" dirty="0">
                <a:solidFill>
                  <a:schemeClr val="tx1">
                    <a:lumMod val="75000"/>
                    <a:lumOff val="25000"/>
                  </a:schemeClr>
                </a:solidFill>
                <a:ea typeface="Open Sans" pitchFamily="2" charset="0"/>
                <a:cs typeface="Arial" panose="020B0604020202020204" pitchFamily="34" charset="0"/>
              </a:rPr>
              <a:t>Sectors 6 &amp; 8 (at ITER): repairs in progress</a:t>
            </a:r>
          </a:p>
          <a:p>
            <a:pPr marL="0" lvl="1">
              <a:lnSpc>
                <a:spcPct val="150000"/>
              </a:lnSpc>
              <a:spcAft>
                <a:spcPts val="1200"/>
              </a:spcAft>
            </a:pPr>
            <a:r>
              <a:rPr lang="en-GB" dirty="0">
                <a:solidFill>
                  <a:schemeClr val="tx1">
                    <a:lumMod val="75000"/>
                    <a:lumOff val="25000"/>
                  </a:schemeClr>
                </a:solidFill>
                <a:ea typeface="Open Sans" pitchFamily="2" charset="0"/>
                <a:cs typeface="Arial" panose="020B0604020202020204" pitchFamily="34" charset="0"/>
              </a:rPr>
              <a:t>Sector 1 (at ITER): repair to start soon</a:t>
            </a:r>
          </a:p>
          <a:p>
            <a:pPr marL="0" lvl="1">
              <a:lnSpc>
                <a:spcPct val="150000"/>
              </a:lnSpc>
              <a:spcAft>
                <a:spcPts val="1200"/>
              </a:spcAft>
            </a:pPr>
            <a:r>
              <a:rPr lang="en-GB" dirty="0">
                <a:solidFill>
                  <a:schemeClr val="tx1">
                    <a:lumMod val="75000"/>
                    <a:lumOff val="25000"/>
                  </a:schemeClr>
                </a:solidFill>
                <a:ea typeface="Open Sans" pitchFamily="2" charset="0"/>
                <a:cs typeface="Arial" panose="020B0604020202020204" pitchFamily="34" charset="0"/>
              </a:rPr>
              <a:t>Sectors 2, 3, 4, 9: manufacturing in progress</a:t>
            </a:r>
          </a:p>
        </p:txBody>
      </p:sp>
      <p:pic>
        <p:nvPicPr>
          <p:cNvPr id="11" name="Graphique 10">
            <a:extLst>
              <a:ext uri="{FF2B5EF4-FFF2-40B4-BE49-F238E27FC236}">
                <a16:creationId xmlns:a16="http://schemas.microsoft.com/office/drawing/2014/main" id="{EDC5FF79-D73B-1D48-7DB4-25843D3FE3CE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02680" y="6104228"/>
            <a:ext cx="866226" cy="432000"/>
          </a:xfrm>
          <a:prstGeom prst="rect">
            <a:avLst/>
          </a:prstGeom>
        </p:spPr>
      </p:pic>
      <p:sp>
        <p:nvSpPr>
          <p:cNvPr id="12" name="ZoneTexte 11">
            <a:extLst>
              <a:ext uri="{FF2B5EF4-FFF2-40B4-BE49-F238E27FC236}">
                <a16:creationId xmlns:a16="http://schemas.microsoft.com/office/drawing/2014/main" id="{71FA8DDF-DFDE-4604-E4E5-71ED21F29D16}"/>
              </a:ext>
            </a:extLst>
          </p:cNvPr>
          <p:cNvSpPr txBox="1"/>
          <p:nvPr/>
        </p:nvSpPr>
        <p:spPr>
          <a:xfrm>
            <a:off x="10544607" y="6333254"/>
            <a:ext cx="45762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7C4C52B0-8C01-7849-9FBD-81D69A89DA73}" type="slidenum">
              <a:rPr lang="fr-FR" sz="1200" b="1">
                <a:solidFill>
                  <a:schemeClr val="bg1"/>
                </a:solidFill>
                <a:ea typeface="Open Sans" pitchFamily="2" charset="0"/>
                <a:cs typeface="Open Sans" pitchFamily="2" charset="0"/>
              </a:rPr>
              <a:t>6</a:t>
            </a:fld>
            <a:endParaRPr lang="fr-FR" sz="1000" b="1" dirty="0">
              <a:solidFill>
                <a:schemeClr val="bg1"/>
              </a:solidFill>
              <a:ea typeface="Open Sans" pitchFamily="2" charset="0"/>
              <a:cs typeface="Open Sans" pitchFamily="2" charset="0"/>
            </a:endParaRPr>
          </a:p>
        </p:txBody>
      </p:sp>
      <p:pic>
        <p:nvPicPr>
          <p:cNvPr id="15" name="Picture 2" descr="https://www.iter.org/doc/www/content/com/Lists/Stories/Attachments/3818/vvs6_sandwich_1_small.jpg"/>
          <p:cNvPicPr>
            <a:picLocks noChangeAspect="1" noChangeArrowheads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8942" b="5733"/>
          <a:stretch/>
        </p:blipFill>
        <p:spPr bwMode="auto">
          <a:xfrm>
            <a:off x="7683603" y="3357473"/>
            <a:ext cx="4408036" cy="30184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ZoneTexte 11">
            <a:extLst>
              <a:ext uri="{FF2B5EF4-FFF2-40B4-BE49-F238E27FC236}">
                <a16:creationId xmlns:a16="http://schemas.microsoft.com/office/drawing/2014/main" id="{71FA8DDF-DFDE-4604-E4E5-71ED21F29D16}"/>
              </a:ext>
            </a:extLst>
          </p:cNvPr>
          <p:cNvSpPr txBox="1"/>
          <p:nvPr/>
        </p:nvSpPr>
        <p:spPr>
          <a:xfrm>
            <a:off x="10697007" y="6485654"/>
            <a:ext cx="45762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7C4C52B0-8C01-7849-9FBD-81D69A89DA73}" type="slidenum">
              <a:rPr lang="fr-FR" sz="1200" b="1">
                <a:solidFill>
                  <a:srgbClr val="003D58"/>
                </a:solidFill>
                <a:ea typeface="Open Sans" pitchFamily="2" charset="0"/>
                <a:cs typeface="Open Sans" pitchFamily="2" charset="0"/>
              </a:rPr>
              <a:t>6</a:t>
            </a:fld>
            <a:endParaRPr lang="fr-FR" sz="1000" b="1" dirty="0">
              <a:solidFill>
                <a:srgbClr val="003D58"/>
              </a:solidFill>
              <a:ea typeface="Open Sans" pitchFamily="2" charset="0"/>
              <a:cs typeface="Open Sans" pitchFamily="2" charset="0"/>
            </a:endParaRPr>
          </a:p>
        </p:txBody>
      </p:sp>
      <p:pic>
        <p:nvPicPr>
          <p:cNvPr id="17" name="Graphique 13">
            <a:extLst>
              <a:ext uri="{FF2B5EF4-FFF2-40B4-BE49-F238E27FC236}">
                <a16:creationId xmlns:a16="http://schemas.microsoft.com/office/drawing/2014/main" id="{E430A7D1-E2BC-F6AE-E1D4-92D9F1A82346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11225634" y="6238711"/>
            <a:ext cx="866227" cy="432000"/>
          </a:xfrm>
          <a:prstGeom prst="rect">
            <a:avLst/>
          </a:prstGeom>
        </p:spPr>
      </p:pic>
      <p:sp>
        <p:nvSpPr>
          <p:cNvPr id="18" name="Rectangle 17"/>
          <p:cNvSpPr/>
          <p:nvPr/>
        </p:nvSpPr>
        <p:spPr>
          <a:xfrm>
            <a:off x="10539188" y="6633905"/>
            <a:ext cx="171713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000" dirty="0"/>
              <a:t>© 2023, ITER Organization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C7E5F37-7384-1CB5-6AA9-08A5425245EA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534706" y="292251"/>
            <a:ext cx="4657293" cy="27232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36581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>
            <a:extLst>
              <a:ext uri="{FF2B5EF4-FFF2-40B4-BE49-F238E27FC236}">
                <a16:creationId xmlns:a16="http://schemas.microsoft.com/office/drawing/2014/main" id="{CC6332DE-8647-F28F-127F-3E1281122736}"/>
              </a:ext>
            </a:extLst>
          </p:cNvPr>
          <p:cNvPicPr>
            <a:picLocks noGrp="1" noChangeAspect="1" noChangeArrowheads="1"/>
          </p:cNvPicPr>
          <p:nvPr>
            <p:ph type="pic" sz="quarter" idx="10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478" r="4513" b="-325"/>
          <a:stretch/>
        </p:blipFill>
        <p:spPr bwMode="auto">
          <a:xfrm>
            <a:off x="2552699" y="31518"/>
            <a:ext cx="9495301" cy="6826210"/>
          </a:xfrm>
          <a:prstGeom prst="rect">
            <a:avLst/>
          </a:prstGeom>
          <a:noFill/>
          <a:ln w="9525">
            <a:solidFill>
              <a:srgbClr val="FFC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6" name="Rectangle 32">
            <a:extLst>
              <a:ext uri="{FF2B5EF4-FFF2-40B4-BE49-F238E27FC236}">
                <a16:creationId xmlns:a16="http://schemas.microsoft.com/office/drawing/2014/main" id="{E97E95CA-7283-5B46-9EFB-EE7D6DEDBBB2}"/>
              </a:ext>
            </a:extLst>
          </p:cNvPr>
          <p:cNvSpPr/>
          <p:nvPr/>
        </p:nvSpPr>
        <p:spPr>
          <a:xfrm rot="5400000">
            <a:off x="-1696617" y="1696618"/>
            <a:ext cx="6870358" cy="3477126"/>
          </a:xfrm>
          <a:custGeom>
            <a:avLst/>
            <a:gdLst>
              <a:gd name="connsiteX0" fmla="*/ 0 w 12192001"/>
              <a:gd name="connsiteY0" fmla="*/ 0 h 2272897"/>
              <a:gd name="connsiteX1" fmla="*/ 12192001 w 12192001"/>
              <a:gd name="connsiteY1" fmla="*/ 0 h 2272897"/>
              <a:gd name="connsiteX2" fmla="*/ 12192001 w 12192001"/>
              <a:gd name="connsiteY2" fmla="*/ 2272897 h 2272897"/>
              <a:gd name="connsiteX3" fmla="*/ 0 w 12192001"/>
              <a:gd name="connsiteY3" fmla="*/ 2272897 h 2272897"/>
              <a:gd name="connsiteX4" fmla="*/ 0 w 12192001"/>
              <a:gd name="connsiteY4" fmla="*/ 0 h 2272897"/>
              <a:gd name="connsiteX0" fmla="*/ 0 w 12192001"/>
              <a:gd name="connsiteY0" fmla="*/ 0 h 2272897"/>
              <a:gd name="connsiteX1" fmla="*/ 12192001 w 12192001"/>
              <a:gd name="connsiteY1" fmla="*/ 553155 h 2272897"/>
              <a:gd name="connsiteX2" fmla="*/ 12192001 w 12192001"/>
              <a:gd name="connsiteY2" fmla="*/ 2272897 h 2272897"/>
              <a:gd name="connsiteX3" fmla="*/ 0 w 12192001"/>
              <a:gd name="connsiteY3" fmla="*/ 2272897 h 2272897"/>
              <a:gd name="connsiteX4" fmla="*/ 0 w 12192001"/>
              <a:gd name="connsiteY4" fmla="*/ 0 h 2272897"/>
              <a:gd name="connsiteX0" fmla="*/ 0 w 12192001"/>
              <a:gd name="connsiteY0" fmla="*/ 0 h 2272897"/>
              <a:gd name="connsiteX1" fmla="*/ 12192001 w 12192001"/>
              <a:gd name="connsiteY1" fmla="*/ 553155 h 2272897"/>
              <a:gd name="connsiteX2" fmla="*/ 12192001 w 12192001"/>
              <a:gd name="connsiteY2" fmla="*/ 2272897 h 2272897"/>
              <a:gd name="connsiteX3" fmla="*/ 0 w 12192001"/>
              <a:gd name="connsiteY3" fmla="*/ 2272897 h 2272897"/>
              <a:gd name="connsiteX4" fmla="*/ 0 w 12192001"/>
              <a:gd name="connsiteY4" fmla="*/ 0 h 2272897"/>
              <a:gd name="connsiteX0" fmla="*/ 0 w 12192001"/>
              <a:gd name="connsiteY0" fmla="*/ 1720 h 2274617"/>
              <a:gd name="connsiteX1" fmla="*/ 12192001 w 12192001"/>
              <a:gd name="connsiteY1" fmla="*/ 554875 h 2274617"/>
              <a:gd name="connsiteX2" fmla="*/ 12192001 w 12192001"/>
              <a:gd name="connsiteY2" fmla="*/ 2274617 h 2274617"/>
              <a:gd name="connsiteX3" fmla="*/ 0 w 12192001"/>
              <a:gd name="connsiteY3" fmla="*/ 2274617 h 2274617"/>
              <a:gd name="connsiteX4" fmla="*/ 0 w 12192001"/>
              <a:gd name="connsiteY4" fmla="*/ 1720 h 2274617"/>
              <a:gd name="connsiteX0" fmla="*/ 0 w 12213973"/>
              <a:gd name="connsiteY0" fmla="*/ 15781 h 2288678"/>
              <a:gd name="connsiteX1" fmla="*/ 12213973 w 12213973"/>
              <a:gd name="connsiteY1" fmla="*/ 455559 h 2288678"/>
              <a:gd name="connsiteX2" fmla="*/ 12192001 w 12213973"/>
              <a:gd name="connsiteY2" fmla="*/ 2288678 h 2288678"/>
              <a:gd name="connsiteX3" fmla="*/ 0 w 12213973"/>
              <a:gd name="connsiteY3" fmla="*/ 2288678 h 2288678"/>
              <a:gd name="connsiteX4" fmla="*/ 0 w 12213973"/>
              <a:gd name="connsiteY4" fmla="*/ 15781 h 2288678"/>
              <a:gd name="connsiteX0" fmla="*/ 0 w 12213973"/>
              <a:gd name="connsiteY0" fmla="*/ 754 h 2273651"/>
              <a:gd name="connsiteX1" fmla="*/ 12213973 w 12213973"/>
              <a:gd name="connsiteY1" fmla="*/ 440532 h 2273651"/>
              <a:gd name="connsiteX2" fmla="*/ 12192001 w 12213973"/>
              <a:gd name="connsiteY2" fmla="*/ 2273651 h 2273651"/>
              <a:gd name="connsiteX3" fmla="*/ 0 w 12213973"/>
              <a:gd name="connsiteY3" fmla="*/ 2273651 h 2273651"/>
              <a:gd name="connsiteX4" fmla="*/ 0 w 12213973"/>
              <a:gd name="connsiteY4" fmla="*/ 754 h 2273651"/>
              <a:gd name="connsiteX0" fmla="*/ 0 w 12213973"/>
              <a:gd name="connsiteY0" fmla="*/ 286 h 2273183"/>
              <a:gd name="connsiteX1" fmla="*/ 12213973 w 12213973"/>
              <a:gd name="connsiteY1" fmla="*/ 440064 h 2273183"/>
              <a:gd name="connsiteX2" fmla="*/ 12192001 w 12213973"/>
              <a:gd name="connsiteY2" fmla="*/ 2273183 h 2273183"/>
              <a:gd name="connsiteX3" fmla="*/ 0 w 12213973"/>
              <a:gd name="connsiteY3" fmla="*/ 2273183 h 2273183"/>
              <a:gd name="connsiteX4" fmla="*/ 0 w 12213973"/>
              <a:gd name="connsiteY4" fmla="*/ 286 h 2273183"/>
              <a:gd name="connsiteX0" fmla="*/ 0 w 12235941"/>
              <a:gd name="connsiteY0" fmla="*/ 780 h 2273677"/>
              <a:gd name="connsiteX1" fmla="*/ 12235941 w 12235941"/>
              <a:gd name="connsiteY1" fmla="*/ 341354 h 2273677"/>
              <a:gd name="connsiteX2" fmla="*/ 12192001 w 12235941"/>
              <a:gd name="connsiteY2" fmla="*/ 2273677 h 2273677"/>
              <a:gd name="connsiteX3" fmla="*/ 0 w 12235941"/>
              <a:gd name="connsiteY3" fmla="*/ 2273677 h 2273677"/>
              <a:gd name="connsiteX4" fmla="*/ 0 w 12235941"/>
              <a:gd name="connsiteY4" fmla="*/ 780 h 2273677"/>
              <a:gd name="connsiteX0" fmla="*/ 0 w 12257907"/>
              <a:gd name="connsiteY0" fmla="*/ 2331 h 2275228"/>
              <a:gd name="connsiteX1" fmla="*/ 12257907 w 12257907"/>
              <a:gd name="connsiteY1" fmla="*/ 293303 h 2275228"/>
              <a:gd name="connsiteX2" fmla="*/ 12192001 w 12257907"/>
              <a:gd name="connsiteY2" fmla="*/ 2275228 h 2275228"/>
              <a:gd name="connsiteX3" fmla="*/ 0 w 12257907"/>
              <a:gd name="connsiteY3" fmla="*/ 2275228 h 2275228"/>
              <a:gd name="connsiteX4" fmla="*/ 0 w 12257907"/>
              <a:gd name="connsiteY4" fmla="*/ 2331 h 2275228"/>
              <a:gd name="connsiteX0" fmla="*/ 0 w 12257907"/>
              <a:gd name="connsiteY0" fmla="*/ 712 h 2273609"/>
              <a:gd name="connsiteX1" fmla="*/ 12257907 w 12257907"/>
              <a:gd name="connsiteY1" fmla="*/ 291684 h 2273609"/>
              <a:gd name="connsiteX2" fmla="*/ 12192001 w 12257907"/>
              <a:gd name="connsiteY2" fmla="*/ 2273609 h 2273609"/>
              <a:gd name="connsiteX3" fmla="*/ 0 w 12257907"/>
              <a:gd name="connsiteY3" fmla="*/ 2273609 h 2273609"/>
              <a:gd name="connsiteX4" fmla="*/ 0 w 12257907"/>
              <a:gd name="connsiteY4" fmla="*/ 712 h 2273609"/>
              <a:gd name="connsiteX0" fmla="*/ 0 w 12279997"/>
              <a:gd name="connsiteY0" fmla="*/ 457 h 2273354"/>
              <a:gd name="connsiteX1" fmla="*/ 12279998 w 12279997"/>
              <a:gd name="connsiteY1" fmla="*/ 326859 h 2273354"/>
              <a:gd name="connsiteX2" fmla="*/ 12192001 w 12279997"/>
              <a:gd name="connsiteY2" fmla="*/ 2273354 h 2273354"/>
              <a:gd name="connsiteX3" fmla="*/ 0 w 12279997"/>
              <a:gd name="connsiteY3" fmla="*/ 2273354 h 2273354"/>
              <a:gd name="connsiteX4" fmla="*/ 0 w 12279997"/>
              <a:gd name="connsiteY4" fmla="*/ 457 h 22733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279997" h="2273354">
                <a:moveTo>
                  <a:pt x="0" y="457"/>
                </a:moveTo>
                <a:cubicBezTo>
                  <a:pt x="4188178" y="-7069"/>
                  <a:pt x="7698848" y="77523"/>
                  <a:pt x="12279998" y="326859"/>
                </a:cubicBezTo>
                <a:lnTo>
                  <a:pt x="12192001" y="2273354"/>
                </a:lnTo>
                <a:lnTo>
                  <a:pt x="0" y="2273354"/>
                </a:lnTo>
                <a:lnTo>
                  <a:pt x="0" y="45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pSp>
        <p:nvGrpSpPr>
          <p:cNvPr id="38" name="Groupe 37">
            <a:extLst>
              <a:ext uri="{FF2B5EF4-FFF2-40B4-BE49-F238E27FC236}">
                <a16:creationId xmlns:a16="http://schemas.microsoft.com/office/drawing/2014/main" id="{D3401892-F6E1-A046-047D-36CF119361CF}"/>
              </a:ext>
            </a:extLst>
          </p:cNvPr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34" name="Espace réservé du texte 19">
              <a:extLst>
                <a:ext uri="{FF2B5EF4-FFF2-40B4-BE49-F238E27FC236}">
                  <a16:creationId xmlns:a16="http://schemas.microsoft.com/office/drawing/2014/main" id="{739B0032-1A15-E2B1-B4EC-4E80EF30D031}"/>
                </a:ext>
              </a:extLst>
            </p:cNvPr>
            <p:cNvSpPr txBox="1">
              <a:spLocks/>
            </p:cNvSpPr>
            <p:nvPr/>
          </p:nvSpPr>
          <p:spPr>
            <a:xfrm>
              <a:off x="0" y="0"/>
              <a:ext cx="12192000" cy="144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/>
            <a:lstStyle>
              <a:lvl1pPr marL="0" indent="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800" kern="1200">
                  <a:noFill/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/>
                <a:t>text</a:t>
              </a:r>
            </a:p>
          </p:txBody>
        </p:sp>
        <p:sp>
          <p:nvSpPr>
            <p:cNvPr id="35" name="Espace réservé du texte 19">
              <a:extLst>
                <a:ext uri="{FF2B5EF4-FFF2-40B4-BE49-F238E27FC236}">
                  <a16:creationId xmlns:a16="http://schemas.microsoft.com/office/drawing/2014/main" id="{FC215C27-F9FA-056D-BBA9-2125744B56E1}"/>
                </a:ext>
              </a:extLst>
            </p:cNvPr>
            <p:cNvSpPr txBox="1">
              <a:spLocks/>
            </p:cNvSpPr>
            <p:nvPr/>
          </p:nvSpPr>
          <p:spPr>
            <a:xfrm>
              <a:off x="0" y="6714000"/>
              <a:ext cx="12192000" cy="144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/>
            <a:lstStyle>
              <a:lvl1pPr marL="0" indent="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800" kern="1200">
                  <a:noFill/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/>
                <a:t>text</a:t>
              </a:r>
            </a:p>
          </p:txBody>
        </p:sp>
        <p:sp>
          <p:nvSpPr>
            <p:cNvPr id="36" name="Espace réservé du texte 19">
              <a:extLst>
                <a:ext uri="{FF2B5EF4-FFF2-40B4-BE49-F238E27FC236}">
                  <a16:creationId xmlns:a16="http://schemas.microsoft.com/office/drawing/2014/main" id="{0927FD10-BD22-418F-760B-A562CE276745}"/>
                </a:ext>
              </a:extLst>
            </p:cNvPr>
            <p:cNvSpPr txBox="1">
              <a:spLocks/>
            </p:cNvSpPr>
            <p:nvPr/>
          </p:nvSpPr>
          <p:spPr>
            <a:xfrm rot="5400000">
              <a:off x="-3357000" y="3357000"/>
              <a:ext cx="6858000" cy="144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/>
            <a:lstStyle>
              <a:lvl1pPr marL="0" indent="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800" kern="1200">
                  <a:noFill/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/>
                <a:t>text</a:t>
              </a:r>
            </a:p>
          </p:txBody>
        </p:sp>
        <p:sp>
          <p:nvSpPr>
            <p:cNvPr id="37" name="Espace réservé du texte 19">
              <a:extLst>
                <a:ext uri="{FF2B5EF4-FFF2-40B4-BE49-F238E27FC236}">
                  <a16:creationId xmlns:a16="http://schemas.microsoft.com/office/drawing/2014/main" id="{6A1049DD-7B4A-6C8F-AF3F-A9C3C066D312}"/>
                </a:ext>
              </a:extLst>
            </p:cNvPr>
            <p:cNvSpPr txBox="1">
              <a:spLocks/>
            </p:cNvSpPr>
            <p:nvPr/>
          </p:nvSpPr>
          <p:spPr>
            <a:xfrm rot="5400000">
              <a:off x="8691000" y="3357000"/>
              <a:ext cx="6858000" cy="144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/>
            <a:lstStyle>
              <a:lvl1pPr marL="0" indent="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800" kern="1200">
                  <a:noFill/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/>
                <a:t>text</a:t>
              </a:r>
            </a:p>
          </p:txBody>
        </p:sp>
      </p:grpSp>
      <p:pic>
        <p:nvPicPr>
          <p:cNvPr id="11" name="Graphique 10">
            <a:extLst>
              <a:ext uri="{FF2B5EF4-FFF2-40B4-BE49-F238E27FC236}">
                <a16:creationId xmlns:a16="http://schemas.microsoft.com/office/drawing/2014/main" id="{EDC5FF79-D73B-1D48-7DB4-25843D3FE3CE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1002680" y="6104228"/>
            <a:ext cx="866226" cy="432000"/>
          </a:xfrm>
          <a:prstGeom prst="rect">
            <a:avLst/>
          </a:prstGeom>
        </p:spPr>
      </p:pic>
      <p:sp>
        <p:nvSpPr>
          <p:cNvPr id="13" name="ZoneTexte 53">
            <a:extLst>
              <a:ext uri="{FF2B5EF4-FFF2-40B4-BE49-F238E27FC236}">
                <a16:creationId xmlns:a16="http://schemas.microsoft.com/office/drawing/2014/main" id="{6655A2D1-9070-4AA7-8ACA-4265CBD83500}"/>
              </a:ext>
            </a:extLst>
          </p:cNvPr>
          <p:cNvSpPr txBox="1"/>
          <p:nvPr/>
        </p:nvSpPr>
        <p:spPr>
          <a:xfrm>
            <a:off x="120319" y="43595"/>
            <a:ext cx="3110829" cy="40010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002060"/>
                </a:solidFill>
                <a:latin typeface="Arial" panose="020B0604020202020204" pitchFamily="34" charset="0"/>
                <a:ea typeface="Open Sans" pitchFamily="2" charset="0"/>
                <a:cs typeface="Arial" panose="020B0604020202020204" pitchFamily="34" charset="0"/>
              </a:rPr>
              <a:t>PF/TF/CC MAGNET MANUFACTURING AND DELIVERY</a:t>
            </a:r>
          </a:p>
          <a:p>
            <a:endParaRPr lang="en-US" sz="2000" b="1" dirty="0">
              <a:solidFill>
                <a:srgbClr val="002060"/>
              </a:solidFill>
              <a:latin typeface="Arial" panose="020B0604020202020204" pitchFamily="34" charset="0"/>
              <a:ea typeface="Open Sans" pitchFamily="2" charset="0"/>
              <a:cs typeface="Arial" panose="020B0604020202020204" pitchFamily="34" charset="0"/>
            </a:endParaRPr>
          </a:p>
          <a:p>
            <a:pPr>
              <a:spcAft>
                <a:spcPts val="1200"/>
              </a:spcAft>
            </a:pPr>
            <a:r>
              <a:rPr lang="en-US" sz="1600" dirty="0">
                <a:solidFill>
                  <a:srgbClr val="002060"/>
                </a:solidFill>
                <a:latin typeface="Arial" panose="020B0604020202020204" pitchFamily="34" charset="0"/>
                <a:ea typeface="Open Sans" pitchFamily="2" charset="0"/>
                <a:cs typeface="Arial" panose="020B0604020202020204" pitchFamily="34" charset="0"/>
              </a:rPr>
              <a:t>All Poloidal Field coils have been completed and delivered (PF2 pictured at right)</a:t>
            </a:r>
          </a:p>
          <a:p>
            <a:pPr>
              <a:spcAft>
                <a:spcPts val="1200"/>
              </a:spcAft>
            </a:pPr>
            <a:r>
              <a:rPr lang="en-US" sz="1600" dirty="0">
                <a:solidFill>
                  <a:srgbClr val="002060"/>
                </a:solidFill>
                <a:latin typeface="Arial" panose="020B0604020202020204" pitchFamily="34" charset="0"/>
                <a:ea typeface="Open Sans" pitchFamily="2" charset="0"/>
                <a:cs typeface="Arial" panose="020B0604020202020204" pitchFamily="34" charset="0"/>
              </a:rPr>
              <a:t>All 19 Toroidal Field coils (18 + 1 spare) have been completed and delivered.</a:t>
            </a:r>
          </a:p>
          <a:p>
            <a:pPr>
              <a:spcAft>
                <a:spcPts val="1200"/>
              </a:spcAft>
            </a:pPr>
            <a:r>
              <a:rPr lang="en-US" sz="1600" dirty="0">
                <a:solidFill>
                  <a:srgbClr val="002060"/>
                </a:solidFill>
                <a:latin typeface="Arial" panose="020B0604020202020204" pitchFamily="34" charset="0"/>
                <a:ea typeface="Open Sans" pitchFamily="2" charset="0"/>
                <a:cs typeface="Arial" panose="020B0604020202020204" pitchFamily="34" charset="0"/>
              </a:rPr>
              <a:t>12 of 18 correction coils have been completed and delivered.</a:t>
            </a:r>
          </a:p>
          <a:p>
            <a:pPr>
              <a:spcAft>
                <a:spcPts val="1200"/>
              </a:spcAft>
            </a:pPr>
            <a:r>
              <a:rPr lang="en-US" sz="1600" dirty="0">
                <a:solidFill>
                  <a:srgbClr val="002060"/>
                </a:solidFill>
                <a:latin typeface="Arial" panose="020B0604020202020204" pitchFamily="34" charset="0"/>
                <a:ea typeface="Open Sans" pitchFamily="2" charset="0"/>
                <a:cs typeface="Arial" panose="020B0604020202020204" pitchFamily="34" charset="0"/>
              </a:rPr>
              <a:t>TF testing facility in final design</a:t>
            </a:r>
          </a:p>
        </p:txBody>
      </p:sp>
      <p:sp>
        <p:nvSpPr>
          <p:cNvPr id="14" name="ZoneTexte 11">
            <a:extLst>
              <a:ext uri="{FF2B5EF4-FFF2-40B4-BE49-F238E27FC236}">
                <a16:creationId xmlns:a16="http://schemas.microsoft.com/office/drawing/2014/main" id="{71FA8DDF-DFDE-4604-E4E5-71ED21F29D16}"/>
              </a:ext>
            </a:extLst>
          </p:cNvPr>
          <p:cNvSpPr txBox="1"/>
          <p:nvPr/>
        </p:nvSpPr>
        <p:spPr>
          <a:xfrm>
            <a:off x="10263141" y="6271108"/>
            <a:ext cx="45762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7C4C52B0-8C01-7849-9FBD-81D69A89DA73}" type="slidenum">
              <a:rPr lang="fr-FR" sz="1000">
                <a:solidFill>
                  <a:schemeClr val="bg1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7</a:t>
            </a:fld>
            <a:endParaRPr lang="fr-FR" sz="1000" dirty="0">
              <a:solidFill>
                <a:schemeClr val="bg1"/>
              </a:solidFill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CD59026-B1FA-6DD0-1D2D-F406BF41FD3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67576" y="4671459"/>
            <a:ext cx="5928424" cy="1964913"/>
          </a:xfrm>
          <a:prstGeom prst="rect">
            <a:avLst/>
          </a:prstGeom>
          <a:noFill/>
          <a:ln w="25400">
            <a:solidFill>
              <a:srgbClr val="FFC000"/>
            </a:solidFill>
            <a:miter lim="800000"/>
            <a:headEnd/>
            <a:tailEnd/>
          </a:ln>
        </p:spPr>
      </p:pic>
      <p:sp>
        <p:nvSpPr>
          <p:cNvPr id="8" name="ZoneTexte 53">
            <a:extLst>
              <a:ext uri="{FF2B5EF4-FFF2-40B4-BE49-F238E27FC236}">
                <a16:creationId xmlns:a16="http://schemas.microsoft.com/office/drawing/2014/main" id="{3438557C-8457-22FC-FFC7-6DF57A7BE0D8}"/>
              </a:ext>
            </a:extLst>
          </p:cNvPr>
          <p:cNvSpPr txBox="1"/>
          <p:nvPr/>
        </p:nvSpPr>
        <p:spPr>
          <a:xfrm>
            <a:off x="144000" y="4371035"/>
            <a:ext cx="308725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US" sz="1100" i="1" dirty="0">
                <a:solidFill>
                  <a:srgbClr val="002060"/>
                </a:solidFill>
                <a:latin typeface="Arial" panose="020B0604020202020204" pitchFamily="34" charset="0"/>
                <a:ea typeface="Open Sans" pitchFamily="2" charset="0"/>
                <a:cs typeface="Arial" panose="020B0604020202020204" pitchFamily="34" charset="0"/>
              </a:rPr>
              <a:t>Last TF coil </a:t>
            </a:r>
            <a:r>
              <a:rPr lang="en-US" sz="1100" i="1" dirty="0" err="1">
                <a:solidFill>
                  <a:srgbClr val="002060"/>
                </a:solidFill>
                <a:latin typeface="Arial" panose="020B0604020202020204" pitchFamily="34" charset="0"/>
                <a:ea typeface="Open Sans" pitchFamily="2" charset="0"/>
                <a:cs typeface="Arial" panose="020B0604020202020204" pitchFamily="34" charset="0"/>
              </a:rPr>
              <a:t>en</a:t>
            </a:r>
            <a:r>
              <a:rPr lang="en-US" sz="1100" i="1" dirty="0">
                <a:solidFill>
                  <a:srgbClr val="002060"/>
                </a:solidFill>
                <a:latin typeface="Arial" panose="020B0604020202020204" pitchFamily="34" charset="0"/>
                <a:ea typeface="Open Sans" pitchFamily="2" charset="0"/>
                <a:cs typeface="Arial" panose="020B0604020202020204" pitchFamily="34" charset="0"/>
              </a:rPr>
              <a:t> route, December 2023</a:t>
            </a:r>
          </a:p>
        </p:txBody>
      </p:sp>
    </p:spTree>
    <p:extLst>
      <p:ext uri="{BB962C8B-B14F-4D97-AF65-F5344CB8AC3E}">
        <p14:creationId xmlns:p14="http://schemas.microsoft.com/office/powerpoint/2010/main" val="395705504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" name="Picture 39"/>
          <p:cNvPicPr>
            <a:picLocks noChangeAspect="1"/>
          </p:cNvPicPr>
          <p:nvPr/>
        </p:nvPicPr>
        <p:blipFill rotWithShape="1">
          <a:blip r:embed="rId2"/>
          <a:srcRect l="5602" t="8140" r="1387" b="8814"/>
          <a:stretch/>
        </p:blipFill>
        <p:spPr>
          <a:xfrm>
            <a:off x="3736348" y="561975"/>
            <a:ext cx="8271896" cy="5699444"/>
          </a:xfrm>
          <a:prstGeom prst="rect">
            <a:avLst/>
          </a:prstGeom>
        </p:spPr>
      </p:pic>
      <p:sp>
        <p:nvSpPr>
          <p:cNvPr id="26" name="Rectangle 32">
            <a:extLst>
              <a:ext uri="{FF2B5EF4-FFF2-40B4-BE49-F238E27FC236}">
                <a16:creationId xmlns:a16="http://schemas.microsoft.com/office/drawing/2014/main" id="{E97E95CA-7283-5B46-9EFB-EE7D6DEDBBB2}"/>
              </a:ext>
            </a:extLst>
          </p:cNvPr>
          <p:cNvSpPr/>
          <p:nvPr/>
        </p:nvSpPr>
        <p:spPr>
          <a:xfrm rot="5400000">
            <a:off x="-1844465" y="1823339"/>
            <a:ext cx="6853683" cy="3215640"/>
          </a:xfrm>
          <a:custGeom>
            <a:avLst/>
            <a:gdLst>
              <a:gd name="connsiteX0" fmla="*/ 0 w 12192001"/>
              <a:gd name="connsiteY0" fmla="*/ 0 h 2272897"/>
              <a:gd name="connsiteX1" fmla="*/ 12192001 w 12192001"/>
              <a:gd name="connsiteY1" fmla="*/ 0 h 2272897"/>
              <a:gd name="connsiteX2" fmla="*/ 12192001 w 12192001"/>
              <a:gd name="connsiteY2" fmla="*/ 2272897 h 2272897"/>
              <a:gd name="connsiteX3" fmla="*/ 0 w 12192001"/>
              <a:gd name="connsiteY3" fmla="*/ 2272897 h 2272897"/>
              <a:gd name="connsiteX4" fmla="*/ 0 w 12192001"/>
              <a:gd name="connsiteY4" fmla="*/ 0 h 2272897"/>
              <a:gd name="connsiteX0" fmla="*/ 0 w 12192001"/>
              <a:gd name="connsiteY0" fmla="*/ 0 h 2272897"/>
              <a:gd name="connsiteX1" fmla="*/ 12192001 w 12192001"/>
              <a:gd name="connsiteY1" fmla="*/ 553155 h 2272897"/>
              <a:gd name="connsiteX2" fmla="*/ 12192001 w 12192001"/>
              <a:gd name="connsiteY2" fmla="*/ 2272897 h 2272897"/>
              <a:gd name="connsiteX3" fmla="*/ 0 w 12192001"/>
              <a:gd name="connsiteY3" fmla="*/ 2272897 h 2272897"/>
              <a:gd name="connsiteX4" fmla="*/ 0 w 12192001"/>
              <a:gd name="connsiteY4" fmla="*/ 0 h 2272897"/>
              <a:gd name="connsiteX0" fmla="*/ 0 w 12192001"/>
              <a:gd name="connsiteY0" fmla="*/ 0 h 2272897"/>
              <a:gd name="connsiteX1" fmla="*/ 12192001 w 12192001"/>
              <a:gd name="connsiteY1" fmla="*/ 553155 h 2272897"/>
              <a:gd name="connsiteX2" fmla="*/ 12192001 w 12192001"/>
              <a:gd name="connsiteY2" fmla="*/ 2272897 h 2272897"/>
              <a:gd name="connsiteX3" fmla="*/ 0 w 12192001"/>
              <a:gd name="connsiteY3" fmla="*/ 2272897 h 2272897"/>
              <a:gd name="connsiteX4" fmla="*/ 0 w 12192001"/>
              <a:gd name="connsiteY4" fmla="*/ 0 h 2272897"/>
              <a:gd name="connsiteX0" fmla="*/ 0 w 12192001"/>
              <a:gd name="connsiteY0" fmla="*/ 1720 h 2274617"/>
              <a:gd name="connsiteX1" fmla="*/ 12192001 w 12192001"/>
              <a:gd name="connsiteY1" fmla="*/ 554875 h 2274617"/>
              <a:gd name="connsiteX2" fmla="*/ 12192001 w 12192001"/>
              <a:gd name="connsiteY2" fmla="*/ 2274617 h 2274617"/>
              <a:gd name="connsiteX3" fmla="*/ 0 w 12192001"/>
              <a:gd name="connsiteY3" fmla="*/ 2274617 h 2274617"/>
              <a:gd name="connsiteX4" fmla="*/ 0 w 12192001"/>
              <a:gd name="connsiteY4" fmla="*/ 1720 h 2274617"/>
              <a:gd name="connsiteX0" fmla="*/ 0 w 12213973"/>
              <a:gd name="connsiteY0" fmla="*/ 15781 h 2288678"/>
              <a:gd name="connsiteX1" fmla="*/ 12213973 w 12213973"/>
              <a:gd name="connsiteY1" fmla="*/ 455559 h 2288678"/>
              <a:gd name="connsiteX2" fmla="*/ 12192001 w 12213973"/>
              <a:gd name="connsiteY2" fmla="*/ 2288678 h 2288678"/>
              <a:gd name="connsiteX3" fmla="*/ 0 w 12213973"/>
              <a:gd name="connsiteY3" fmla="*/ 2288678 h 2288678"/>
              <a:gd name="connsiteX4" fmla="*/ 0 w 12213973"/>
              <a:gd name="connsiteY4" fmla="*/ 15781 h 2288678"/>
              <a:gd name="connsiteX0" fmla="*/ 0 w 12213973"/>
              <a:gd name="connsiteY0" fmla="*/ 754 h 2273651"/>
              <a:gd name="connsiteX1" fmla="*/ 12213973 w 12213973"/>
              <a:gd name="connsiteY1" fmla="*/ 440532 h 2273651"/>
              <a:gd name="connsiteX2" fmla="*/ 12192001 w 12213973"/>
              <a:gd name="connsiteY2" fmla="*/ 2273651 h 2273651"/>
              <a:gd name="connsiteX3" fmla="*/ 0 w 12213973"/>
              <a:gd name="connsiteY3" fmla="*/ 2273651 h 2273651"/>
              <a:gd name="connsiteX4" fmla="*/ 0 w 12213973"/>
              <a:gd name="connsiteY4" fmla="*/ 754 h 2273651"/>
              <a:gd name="connsiteX0" fmla="*/ 0 w 12213973"/>
              <a:gd name="connsiteY0" fmla="*/ 286 h 2273183"/>
              <a:gd name="connsiteX1" fmla="*/ 12213973 w 12213973"/>
              <a:gd name="connsiteY1" fmla="*/ 440064 h 2273183"/>
              <a:gd name="connsiteX2" fmla="*/ 12192001 w 12213973"/>
              <a:gd name="connsiteY2" fmla="*/ 2273183 h 2273183"/>
              <a:gd name="connsiteX3" fmla="*/ 0 w 12213973"/>
              <a:gd name="connsiteY3" fmla="*/ 2273183 h 2273183"/>
              <a:gd name="connsiteX4" fmla="*/ 0 w 12213973"/>
              <a:gd name="connsiteY4" fmla="*/ 286 h 2273183"/>
              <a:gd name="connsiteX0" fmla="*/ 0 w 12235941"/>
              <a:gd name="connsiteY0" fmla="*/ 780 h 2273677"/>
              <a:gd name="connsiteX1" fmla="*/ 12235941 w 12235941"/>
              <a:gd name="connsiteY1" fmla="*/ 341354 h 2273677"/>
              <a:gd name="connsiteX2" fmla="*/ 12192001 w 12235941"/>
              <a:gd name="connsiteY2" fmla="*/ 2273677 h 2273677"/>
              <a:gd name="connsiteX3" fmla="*/ 0 w 12235941"/>
              <a:gd name="connsiteY3" fmla="*/ 2273677 h 2273677"/>
              <a:gd name="connsiteX4" fmla="*/ 0 w 12235941"/>
              <a:gd name="connsiteY4" fmla="*/ 780 h 2273677"/>
              <a:gd name="connsiteX0" fmla="*/ 0 w 12257907"/>
              <a:gd name="connsiteY0" fmla="*/ 2331 h 2275228"/>
              <a:gd name="connsiteX1" fmla="*/ 12257907 w 12257907"/>
              <a:gd name="connsiteY1" fmla="*/ 293303 h 2275228"/>
              <a:gd name="connsiteX2" fmla="*/ 12192001 w 12257907"/>
              <a:gd name="connsiteY2" fmla="*/ 2275228 h 2275228"/>
              <a:gd name="connsiteX3" fmla="*/ 0 w 12257907"/>
              <a:gd name="connsiteY3" fmla="*/ 2275228 h 2275228"/>
              <a:gd name="connsiteX4" fmla="*/ 0 w 12257907"/>
              <a:gd name="connsiteY4" fmla="*/ 2331 h 2275228"/>
              <a:gd name="connsiteX0" fmla="*/ 0 w 12257907"/>
              <a:gd name="connsiteY0" fmla="*/ 712 h 2273609"/>
              <a:gd name="connsiteX1" fmla="*/ 12257907 w 12257907"/>
              <a:gd name="connsiteY1" fmla="*/ 291684 h 2273609"/>
              <a:gd name="connsiteX2" fmla="*/ 12192001 w 12257907"/>
              <a:gd name="connsiteY2" fmla="*/ 2273609 h 2273609"/>
              <a:gd name="connsiteX3" fmla="*/ 0 w 12257907"/>
              <a:gd name="connsiteY3" fmla="*/ 2273609 h 2273609"/>
              <a:gd name="connsiteX4" fmla="*/ 0 w 12257907"/>
              <a:gd name="connsiteY4" fmla="*/ 712 h 2273609"/>
              <a:gd name="connsiteX0" fmla="*/ 0 w 12279997"/>
              <a:gd name="connsiteY0" fmla="*/ 457 h 2273354"/>
              <a:gd name="connsiteX1" fmla="*/ 12279998 w 12279997"/>
              <a:gd name="connsiteY1" fmla="*/ 326859 h 2273354"/>
              <a:gd name="connsiteX2" fmla="*/ 12192001 w 12279997"/>
              <a:gd name="connsiteY2" fmla="*/ 2273354 h 2273354"/>
              <a:gd name="connsiteX3" fmla="*/ 0 w 12279997"/>
              <a:gd name="connsiteY3" fmla="*/ 2273354 h 2273354"/>
              <a:gd name="connsiteX4" fmla="*/ 0 w 12279997"/>
              <a:gd name="connsiteY4" fmla="*/ 457 h 22733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279997" h="2273354">
                <a:moveTo>
                  <a:pt x="0" y="457"/>
                </a:moveTo>
                <a:cubicBezTo>
                  <a:pt x="4188178" y="-7069"/>
                  <a:pt x="7698848" y="77523"/>
                  <a:pt x="12279998" y="326859"/>
                </a:cubicBezTo>
                <a:lnTo>
                  <a:pt x="12192001" y="2273354"/>
                </a:lnTo>
                <a:lnTo>
                  <a:pt x="0" y="2273354"/>
                </a:lnTo>
                <a:lnTo>
                  <a:pt x="0" y="457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400"/>
          </a:p>
        </p:txBody>
      </p:sp>
      <p:sp>
        <p:nvSpPr>
          <p:cNvPr id="43" name="ZoneTexte 11">
            <a:extLst>
              <a:ext uri="{FF2B5EF4-FFF2-40B4-BE49-F238E27FC236}">
                <a16:creationId xmlns:a16="http://schemas.microsoft.com/office/drawing/2014/main" id="{71FA8DDF-DFDE-4604-E4E5-71ED21F29D16}"/>
              </a:ext>
            </a:extLst>
          </p:cNvPr>
          <p:cNvSpPr txBox="1"/>
          <p:nvPr/>
        </p:nvSpPr>
        <p:spPr>
          <a:xfrm>
            <a:off x="10657251" y="6376325"/>
            <a:ext cx="45762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7C4C52B0-8C01-7849-9FBD-81D69A89DA73}" type="slidenum">
              <a:rPr lang="fr-FR" sz="1200" b="1">
                <a:solidFill>
                  <a:srgbClr val="003D58"/>
                </a:solidFill>
                <a:ea typeface="Open Sans" pitchFamily="2" charset="0"/>
                <a:cs typeface="Open Sans" pitchFamily="2" charset="0"/>
              </a:rPr>
              <a:t>8</a:t>
            </a:fld>
            <a:endParaRPr lang="fr-FR" sz="1000" b="1" dirty="0">
              <a:solidFill>
                <a:srgbClr val="003D58"/>
              </a:solidFill>
              <a:ea typeface="Open Sans" pitchFamily="2" charset="0"/>
              <a:cs typeface="Open Sans" pitchFamily="2" charset="0"/>
            </a:endParaRPr>
          </a:p>
        </p:txBody>
      </p:sp>
      <p:pic>
        <p:nvPicPr>
          <p:cNvPr id="44" name="Graphique 13">
            <a:extLst>
              <a:ext uri="{FF2B5EF4-FFF2-40B4-BE49-F238E27FC236}">
                <a16:creationId xmlns:a16="http://schemas.microsoft.com/office/drawing/2014/main" id="{E430A7D1-E2BC-F6AE-E1D4-92D9F1A8234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1142017" y="6261419"/>
            <a:ext cx="866227" cy="432000"/>
          </a:xfrm>
          <a:prstGeom prst="rect">
            <a:avLst/>
          </a:prstGeom>
        </p:spPr>
      </p:pic>
      <p:sp>
        <p:nvSpPr>
          <p:cNvPr id="38" name="Rectangle 37"/>
          <p:cNvSpPr/>
          <p:nvPr/>
        </p:nvSpPr>
        <p:spPr>
          <a:xfrm>
            <a:off x="10539188" y="6633905"/>
            <a:ext cx="171713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000" dirty="0"/>
              <a:t>© 2023, ITER Organization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C1DF639-3DBF-DE8F-0307-064767640910}"/>
              </a:ext>
            </a:extLst>
          </p:cNvPr>
          <p:cNvSpPr txBox="1"/>
          <p:nvPr/>
        </p:nvSpPr>
        <p:spPr>
          <a:xfrm>
            <a:off x="0" y="-91380"/>
            <a:ext cx="3793026" cy="679269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US" sz="2000" b="1" dirty="0">
                <a:solidFill>
                  <a:schemeClr val="accent1"/>
                </a:solidFill>
                <a:latin typeface="Arial" panose="020B0604020202020204" pitchFamily="34" charset="0"/>
                <a:ea typeface="Open Sans" pitchFamily="2" charset="0"/>
                <a:cs typeface="Arial" panose="020B0604020202020204" pitchFamily="34" charset="0"/>
              </a:rPr>
              <a:t>MAESUREMENT PARAMETERS</a:t>
            </a:r>
          </a:p>
          <a:p>
            <a:pPr algn="l">
              <a:lnSpc>
                <a:spcPct val="150000"/>
              </a:lnSpc>
            </a:pP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More than 100 parameters measured by diagnostics</a:t>
            </a:r>
          </a:p>
          <a:p>
            <a:pPr algn="l">
              <a:lnSpc>
                <a:spcPct val="150000"/>
              </a:lnSpc>
            </a:pP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They are classified is 3 main categories </a:t>
            </a:r>
          </a:p>
          <a:p>
            <a:pPr marL="342900" indent="-342900" algn="l">
              <a:lnSpc>
                <a:spcPct val="150000"/>
              </a:lnSpc>
              <a:buFont typeface="+mj-lt"/>
              <a:buAutoNum type="arabicPeriod"/>
            </a:pP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Machine protection parameters</a:t>
            </a:r>
          </a:p>
          <a:p>
            <a:pPr lvl="1" algn="l">
              <a:lnSpc>
                <a:spcPct val="150000"/>
              </a:lnSpc>
            </a:pP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Plasma current, magnetic field map, Radiation power, max surface temperature, neutron flux, Total fusion power, runaway electrons,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etc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…</a:t>
            </a:r>
          </a:p>
          <a:p>
            <a:pPr marL="342900" indent="-342900" algn="l">
              <a:lnSpc>
                <a:spcPct val="150000"/>
              </a:lnSpc>
              <a:buFont typeface="+mj-lt"/>
              <a:buAutoNum type="arabicPeriod"/>
            </a:pP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Basic and Advanced control parameters</a:t>
            </a:r>
          </a:p>
          <a:p>
            <a:pPr lvl="1" algn="l">
              <a:lnSpc>
                <a:spcPct val="150000"/>
              </a:lnSpc>
            </a:pP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Electron and ion temperatures, plasma velocity, electron density, impurity concentrations, Tritium/Deuterium concentration ratio,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etc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…</a:t>
            </a:r>
          </a:p>
          <a:p>
            <a:pPr marL="342900" indent="-342900" algn="l">
              <a:lnSpc>
                <a:spcPct val="150000"/>
              </a:lnSpc>
              <a:buFont typeface="+mj-lt"/>
              <a:buAutoNum type="arabicPeriod"/>
            </a:pP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Physics study parameters</a:t>
            </a:r>
          </a:p>
          <a:p>
            <a:pPr lvl="1" algn="l">
              <a:lnSpc>
                <a:spcPct val="150000"/>
              </a:lnSpc>
            </a:pP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Alpha particle density, fusion power density, energy spectrum,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etc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…</a:t>
            </a:r>
          </a:p>
        </p:txBody>
      </p:sp>
    </p:spTree>
    <p:extLst>
      <p:ext uri="{BB962C8B-B14F-4D97-AF65-F5344CB8AC3E}">
        <p14:creationId xmlns:p14="http://schemas.microsoft.com/office/powerpoint/2010/main" val="24090010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32">
            <a:extLst>
              <a:ext uri="{FF2B5EF4-FFF2-40B4-BE49-F238E27FC236}">
                <a16:creationId xmlns:a16="http://schemas.microsoft.com/office/drawing/2014/main" id="{E97E95CA-7283-5B46-9EFB-EE7D6DEDBBB2}"/>
              </a:ext>
            </a:extLst>
          </p:cNvPr>
          <p:cNvSpPr/>
          <p:nvPr/>
        </p:nvSpPr>
        <p:spPr>
          <a:xfrm rot="5400000">
            <a:off x="-1844465" y="1832864"/>
            <a:ext cx="6853683" cy="3215640"/>
          </a:xfrm>
          <a:custGeom>
            <a:avLst/>
            <a:gdLst>
              <a:gd name="connsiteX0" fmla="*/ 0 w 12192001"/>
              <a:gd name="connsiteY0" fmla="*/ 0 h 2272897"/>
              <a:gd name="connsiteX1" fmla="*/ 12192001 w 12192001"/>
              <a:gd name="connsiteY1" fmla="*/ 0 h 2272897"/>
              <a:gd name="connsiteX2" fmla="*/ 12192001 w 12192001"/>
              <a:gd name="connsiteY2" fmla="*/ 2272897 h 2272897"/>
              <a:gd name="connsiteX3" fmla="*/ 0 w 12192001"/>
              <a:gd name="connsiteY3" fmla="*/ 2272897 h 2272897"/>
              <a:gd name="connsiteX4" fmla="*/ 0 w 12192001"/>
              <a:gd name="connsiteY4" fmla="*/ 0 h 2272897"/>
              <a:gd name="connsiteX0" fmla="*/ 0 w 12192001"/>
              <a:gd name="connsiteY0" fmla="*/ 0 h 2272897"/>
              <a:gd name="connsiteX1" fmla="*/ 12192001 w 12192001"/>
              <a:gd name="connsiteY1" fmla="*/ 553155 h 2272897"/>
              <a:gd name="connsiteX2" fmla="*/ 12192001 w 12192001"/>
              <a:gd name="connsiteY2" fmla="*/ 2272897 h 2272897"/>
              <a:gd name="connsiteX3" fmla="*/ 0 w 12192001"/>
              <a:gd name="connsiteY3" fmla="*/ 2272897 h 2272897"/>
              <a:gd name="connsiteX4" fmla="*/ 0 w 12192001"/>
              <a:gd name="connsiteY4" fmla="*/ 0 h 2272897"/>
              <a:gd name="connsiteX0" fmla="*/ 0 w 12192001"/>
              <a:gd name="connsiteY0" fmla="*/ 0 h 2272897"/>
              <a:gd name="connsiteX1" fmla="*/ 12192001 w 12192001"/>
              <a:gd name="connsiteY1" fmla="*/ 553155 h 2272897"/>
              <a:gd name="connsiteX2" fmla="*/ 12192001 w 12192001"/>
              <a:gd name="connsiteY2" fmla="*/ 2272897 h 2272897"/>
              <a:gd name="connsiteX3" fmla="*/ 0 w 12192001"/>
              <a:gd name="connsiteY3" fmla="*/ 2272897 h 2272897"/>
              <a:gd name="connsiteX4" fmla="*/ 0 w 12192001"/>
              <a:gd name="connsiteY4" fmla="*/ 0 h 2272897"/>
              <a:gd name="connsiteX0" fmla="*/ 0 w 12192001"/>
              <a:gd name="connsiteY0" fmla="*/ 1720 h 2274617"/>
              <a:gd name="connsiteX1" fmla="*/ 12192001 w 12192001"/>
              <a:gd name="connsiteY1" fmla="*/ 554875 h 2274617"/>
              <a:gd name="connsiteX2" fmla="*/ 12192001 w 12192001"/>
              <a:gd name="connsiteY2" fmla="*/ 2274617 h 2274617"/>
              <a:gd name="connsiteX3" fmla="*/ 0 w 12192001"/>
              <a:gd name="connsiteY3" fmla="*/ 2274617 h 2274617"/>
              <a:gd name="connsiteX4" fmla="*/ 0 w 12192001"/>
              <a:gd name="connsiteY4" fmla="*/ 1720 h 2274617"/>
              <a:gd name="connsiteX0" fmla="*/ 0 w 12213973"/>
              <a:gd name="connsiteY0" fmla="*/ 15781 h 2288678"/>
              <a:gd name="connsiteX1" fmla="*/ 12213973 w 12213973"/>
              <a:gd name="connsiteY1" fmla="*/ 455559 h 2288678"/>
              <a:gd name="connsiteX2" fmla="*/ 12192001 w 12213973"/>
              <a:gd name="connsiteY2" fmla="*/ 2288678 h 2288678"/>
              <a:gd name="connsiteX3" fmla="*/ 0 w 12213973"/>
              <a:gd name="connsiteY3" fmla="*/ 2288678 h 2288678"/>
              <a:gd name="connsiteX4" fmla="*/ 0 w 12213973"/>
              <a:gd name="connsiteY4" fmla="*/ 15781 h 2288678"/>
              <a:gd name="connsiteX0" fmla="*/ 0 w 12213973"/>
              <a:gd name="connsiteY0" fmla="*/ 754 h 2273651"/>
              <a:gd name="connsiteX1" fmla="*/ 12213973 w 12213973"/>
              <a:gd name="connsiteY1" fmla="*/ 440532 h 2273651"/>
              <a:gd name="connsiteX2" fmla="*/ 12192001 w 12213973"/>
              <a:gd name="connsiteY2" fmla="*/ 2273651 h 2273651"/>
              <a:gd name="connsiteX3" fmla="*/ 0 w 12213973"/>
              <a:gd name="connsiteY3" fmla="*/ 2273651 h 2273651"/>
              <a:gd name="connsiteX4" fmla="*/ 0 w 12213973"/>
              <a:gd name="connsiteY4" fmla="*/ 754 h 2273651"/>
              <a:gd name="connsiteX0" fmla="*/ 0 w 12213973"/>
              <a:gd name="connsiteY0" fmla="*/ 286 h 2273183"/>
              <a:gd name="connsiteX1" fmla="*/ 12213973 w 12213973"/>
              <a:gd name="connsiteY1" fmla="*/ 440064 h 2273183"/>
              <a:gd name="connsiteX2" fmla="*/ 12192001 w 12213973"/>
              <a:gd name="connsiteY2" fmla="*/ 2273183 h 2273183"/>
              <a:gd name="connsiteX3" fmla="*/ 0 w 12213973"/>
              <a:gd name="connsiteY3" fmla="*/ 2273183 h 2273183"/>
              <a:gd name="connsiteX4" fmla="*/ 0 w 12213973"/>
              <a:gd name="connsiteY4" fmla="*/ 286 h 2273183"/>
              <a:gd name="connsiteX0" fmla="*/ 0 w 12235941"/>
              <a:gd name="connsiteY0" fmla="*/ 780 h 2273677"/>
              <a:gd name="connsiteX1" fmla="*/ 12235941 w 12235941"/>
              <a:gd name="connsiteY1" fmla="*/ 341354 h 2273677"/>
              <a:gd name="connsiteX2" fmla="*/ 12192001 w 12235941"/>
              <a:gd name="connsiteY2" fmla="*/ 2273677 h 2273677"/>
              <a:gd name="connsiteX3" fmla="*/ 0 w 12235941"/>
              <a:gd name="connsiteY3" fmla="*/ 2273677 h 2273677"/>
              <a:gd name="connsiteX4" fmla="*/ 0 w 12235941"/>
              <a:gd name="connsiteY4" fmla="*/ 780 h 2273677"/>
              <a:gd name="connsiteX0" fmla="*/ 0 w 12257907"/>
              <a:gd name="connsiteY0" fmla="*/ 2331 h 2275228"/>
              <a:gd name="connsiteX1" fmla="*/ 12257907 w 12257907"/>
              <a:gd name="connsiteY1" fmla="*/ 293303 h 2275228"/>
              <a:gd name="connsiteX2" fmla="*/ 12192001 w 12257907"/>
              <a:gd name="connsiteY2" fmla="*/ 2275228 h 2275228"/>
              <a:gd name="connsiteX3" fmla="*/ 0 w 12257907"/>
              <a:gd name="connsiteY3" fmla="*/ 2275228 h 2275228"/>
              <a:gd name="connsiteX4" fmla="*/ 0 w 12257907"/>
              <a:gd name="connsiteY4" fmla="*/ 2331 h 2275228"/>
              <a:gd name="connsiteX0" fmla="*/ 0 w 12257907"/>
              <a:gd name="connsiteY0" fmla="*/ 712 h 2273609"/>
              <a:gd name="connsiteX1" fmla="*/ 12257907 w 12257907"/>
              <a:gd name="connsiteY1" fmla="*/ 291684 h 2273609"/>
              <a:gd name="connsiteX2" fmla="*/ 12192001 w 12257907"/>
              <a:gd name="connsiteY2" fmla="*/ 2273609 h 2273609"/>
              <a:gd name="connsiteX3" fmla="*/ 0 w 12257907"/>
              <a:gd name="connsiteY3" fmla="*/ 2273609 h 2273609"/>
              <a:gd name="connsiteX4" fmla="*/ 0 w 12257907"/>
              <a:gd name="connsiteY4" fmla="*/ 712 h 2273609"/>
              <a:gd name="connsiteX0" fmla="*/ 0 w 12279997"/>
              <a:gd name="connsiteY0" fmla="*/ 457 h 2273354"/>
              <a:gd name="connsiteX1" fmla="*/ 12279998 w 12279997"/>
              <a:gd name="connsiteY1" fmla="*/ 326859 h 2273354"/>
              <a:gd name="connsiteX2" fmla="*/ 12192001 w 12279997"/>
              <a:gd name="connsiteY2" fmla="*/ 2273354 h 2273354"/>
              <a:gd name="connsiteX3" fmla="*/ 0 w 12279997"/>
              <a:gd name="connsiteY3" fmla="*/ 2273354 h 2273354"/>
              <a:gd name="connsiteX4" fmla="*/ 0 w 12279997"/>
              <a:gd name="connsiteY4" fmla="*/ 457 h 22733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279997" h="2273354">
                <a:moveTo>
                  <a:pt x="0" y="457"/>
                </a:moveTo>
                <a:cubicBezTo>
                  <a:pt x="4188178" y="-7069"/>
                  <a:pt x="7698848" y="77523"/>
                  <a:pt x="12279998" y="326859"/>
                </a:cubicBezTo>
                <a:lnTo>
                  <a:pt x="12192001" y="2273354"/>
                </a:lnTo>
                <a:lnTo>
                  <a:pt x="0" y="2273354"/>
                </a:lnTo>
                <a:lnTo>
                  <a:pt x="0" y="457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400"/>
          </a:p>
        </p:txBody>
      </p:sp>
      <p:sp>
        <p:nvSpPr>
          <p:cNvPr id="43" name="ZoneTexte 11">
            <a:extLst>
              <a:ext uri="{FF2B5EF4-FFF2-40B4-BE49-F238E27FC236}">
                <a16:creationId xmlns:a16="http://schemas.microsoft.com/office/drawing/2014/main" id="{71FA8DDF-DFDE-4604-E4E5-71ED21F29D16}"/>
              </a:ext>
            </a:extLst>
          </p:cNvPr>
          <p:cNvSpPr txBox="1"/>
          <p:nvPr/>
        </p:nvSpPr>
        <p:spPr>
          <a:xfrm>
            <a:off x="10657251" y="6376325"/>
            <a:ext cx="45762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7C4C52B0-8C01-7849-9FBD-81D69A89DA73}" type="slidenum">
              <a:rPr lang="fr-FR" sz="1200" b="1">
                <a:solidFill>
                  <a:srgbClr val="003D58"/>
                </a:solidFill>
                <a:ea typeface="Open Sans" pitchFamily="2" charset="0"/>
                <a:cs typeface="Open Sans" pitchFamily="2" charset="0"/>
              </a:rPr>
              <a:t>9</a:t>
            </a:fld>
            <a:endParaRPr lang="fr-FR" sz="1000" b="1" dirty="0">
              <a:solidFill>
                <a:srgbClr val="003D58"/>
              </a:solidFill>
              <a:ea typeface="Open Sans" pitchFamily="2" charset="0"/>
              <a:cs typeface="Open Sans" pitchFamily="2" charset="0"/>
            </a:endParaRPr>
          </a:p>
        </p:txBody>
      </p:sp>
      <p:pic>
        <p:nvPicPr>
          <p:cNvPr id="44" name="Graphique 13">
            <a:extLst>
              <a:ext uri="{FF2B5EF4-FFF2-40B4-BE49-F238E27FC236}">
                <a16:creationId xmlns:a16="http://schemas.microsoft.com/office/drawing/2014/main" id="{E430A7D1-E2BC-F6AE-E1D4-92D9F1A8234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142017" y="6261419"/>
            <a:ext cx="866227" cy="432000"/>
          </a:xfrm>
          <a:prstGeom prst="rect">
            <a:avLst/>
          </a:prstGeom>
        </p:spPr>
      </p:pic>
      <p:sp>
        <p:nvSpPr>
          <p:cNvPr id="38" name="Rectangle 37"/>
          <p:cNvSpPr/>
          <p:nvPr/>
        </p:nvSpPr>
        <p:spPr>
          <a:xfrm>
            <a:off x="10539188" y="6633905"/>
            <a:ext cx="171713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000" dirty="0"/>
              <a:t>© 2023, ITER Organization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C1DF639-3DBF-DE8F-0307-064767640910}"/>
              </a:ext>
            </a:extLst>
          </p:cNvPr>
          <p:cNvSpPr txBox="1"/>
          <p:nvPr/>
        </p:nvSpPr>
        <p:spPr>
          <a:xfrm>
            <a:off x="-25444" y="-115776"/>
            <a:ext cx="5324475" cy="63771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US" sz="2000" b="1" dirty="0">
                <a:solidFill>
                  <a:schemeClr val="accent1"/>
                </a:solidFill>
                <a:latin typeface="Arial" panose="020B0604020202020204" pitchFamily="34" charset="0"/>
                <a:ea typeface="Open Sans" pitchFamily="2" charset="0"/>
                <a:cs typeface="Arial" panose="020B0604020202020204" pitchFamily="34" charset="0"/>
              </a:rPr>
              <a:t>Magnetic diagnostic for plasma measurements</a:t>
            </a:r>
          </a:p>
          <a:p>
            <a:pPr algn="l">
              <a:lnSpc>
                <a:spcPct val="150000"/>
              </a:lnSpc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Magnetic diagnostics provide essential measurements for:</a:t>
            </a:r>
          </a:p>
          <a:p>
            <a:pPr marL="342900" indent="-342900" algn="l">
              <a:lnSpc>
                <a:spcPct val="150000"/>
              </a:lnSpc>
              <a:buFont typeface="+mj-lt"/>
              <a:buAutoNum type="arabicPeriod"/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Machine protection (interlock) and safety </a:t>
            </a:r>
          </a:p>
          <a:p>
            <a:pPr lvl="1" algn="l">
              <a:lnSpc>
                <a:spcPct val="150000"/>
              </a:lnSpc>
            </a:pP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Measure the plasma current to avoid reach vessel design limit</a:t>
            </a:r>
          </a:p>
          <a:p>
            <a:pPr marL="342900" indent="-342900" algn="l">
              <a:lnSpc>
                <a:spcPct val="150000"/>
              </a:lnSpc>
              <a:buFont typeface="+mj-lt"/>
              <a:buAutoNum type="arabicPeriod"/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Basic and Advanced control parameters (real-time measurements)</a:t>
            </a:r>
          </a:p>
          <a:p>
            <a:pPr lvl="1" algn="l">
              <a:lnSpc>
                <a:spcPct val="150000"/>
              </a:lnSpc>
            </a:pP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Plasma position and shape, vertical speed, loop voltage</a:t>
            </a:r>
          </a:p>
          <a:p>
            <a:pPr lvl="1" algn="l">
              <a:lnSpc>
                <a:spcPct val="150000"/>
              </a:lnSpc>
            </a:pP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Induced currents in the structures (vessel, blanket, divertor)</a:t>
            </a:r>
          </a:p>
          <a:p>
            <a:pPr marL="342900" indent="-342900" algn="l">
              <a:lnSpc>
                <a:spcPct val="150000"/>
              </a:lnSpc>
              <a:buFont typeface="+mj-lt"/>
              <a:buAutoNum type="arabicPeriod"/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Physics study parameters</a:t>
            </a:r>
          </a:p>
          <a:p>
            <a:pPr lvl="1" algn="l">
              <a:lnSpc>
                <a:spcPct val="150000"/>
              </a:lnSpc>
            </a:pP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Plasma instabilities</a:t>
            </a:r>
          </a:p>
          <a:p>
            <a:pPr lvl="1" algn="l">
              <a:lnSpc>
                <a:spcPct val="150000"/>
              </a:lnSpc>
            </a:pPr>
            <a:endParaRPr lang="en-US" sz="14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DDDEFE9-C9DD-F3C6-DF79-CBEC76D7FC52}"/>
              </a:ext>
            </a:extLst>
          </p:cNvPr>
          <p:cNvSpPr txBox="1"/>
          <p:nvPr/>
        </p:nvSpPr>
        <p:spPr>
          <a:xfrm>
            <a:off x="6438900" y="0"/>
            <a:ext cx="4876800" cy="780835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US" sz="2000" b="1" dirty="0">
                <a:solidFill>
                  <a:schemeClr val="accent1"/>
                </a:solidFill>
                <a:latin typeface="Arial" panose="020B0604020202020204" pitchFamily="34" charset="0"/>
                <a:ea typeface="Open Sans" pitchFamily="2" charset="0"/>
                <a:cs typeface="Arial" panose="020B0604020202020204" pitchFamily="34" charset="0"/>
              </a:rPr>
              <a:t>Which sensors?</a:t>
            </a:r>
          </a:p>
          <a:p>
            <a:pPr algn="l">
              <a:lnSpc>
                <a:spcPct val="150000"/>
              </a:lnSpc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External Rogowski and Fiber optic current sensors around the Vacuum vessel </a:t>
            </a:r>
          </a:p>
          <a:p>
            <a:pPr algn="l">
              <a:lnSpc>
                <a:spcPct val="150000"/>
              </a:lnSpc>
            </a:pPr>
            <a:endParaRPr lang="en-US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>
              <a:lnSpc>
                <a:spcPct val="150000"/>
              </a:lnSpc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Tangential, radial and toroidal coils and hall probes, flux loops on the external skin of the vacuum vessel</a:t>
            </a:r>
          </a:p>
          <a:p>
            <a:pPr algn="l">
              <a:lnSpc>
                <a:spcPct val="150000"/>
              </a:lnSpc>
            </a:pPr>
            <a:endParaRPr lang="en-US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>
              <a:lnSpc>
                <a:spcPct val="150000"/>
              </a:lnSpc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Tangential, radial and toroidal coils inside the vacuum vessel and on divertors</a:t>
            </a:r>
          </a:p>
          <a:p>
            <a:pPr algn="l">
              <a:lnSpc>
                <a:spcPct val="150000"/>
              </a:lnSpc>
            </a:pPr>
            <a:endParaRPr lang="en-US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>
              <a:lnSpc>
                <a:spcPct val="150000"/>
              </a:lnSpc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Continuous and partial flux loops inside the vessel</a:t>
            </a:r>
          </a:p>
          <a:p>
            <a:pPr algn="l">
              <a:lnSpc>
                <a:spcPct val="150000"/>
              </a:lnSpc>
            </a:pPr>
            <a:endParaRPr lang="en-US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>
              <a:lnSpc>
                <a:spcPct val="150000"/>
              </a:lnSpc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Rogowski coils behind the blanket modules and on the divertor structure</a:t>
            </a:r>
          </a:p>
          <a:p>
            <a:pPr algn="l">
              <a:lnSpc>
                <a:spcPct val="150000"/>
              </a:lnSpc>
            </a:pPr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>
              <a:lnSpc>
                <a:spcPct val="150000"/>
              </a:lnSpc>
            </a:pPr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 algn="l">
              <a:lnSpc>
                <a:spcPct val="150000"/>
              </a:lnSpc>
            </a:pPr>
            <a:endParaRPr lang="en-US" sz="14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221996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23760</TotalTime>
  <Words>3136</Words>
  <Application>Microsoft Office PowerPoint</Application>
  <PresentationFormat>Widescreen</PresentationFormat>
  <Paragraphs>487</Paragraphs>
  <Slides>30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9" baseType="lpstr">
      <vt:lpstr>Aptos</vt:lpstr>
      <vt:lpstr>Arial</vt:lpstr>
      <vt:lpstr>Calibri</vt:lpstr>
      <vt:lpstr>Cambria Math</vt:lpstr>
      <vt:lpstr>Century Gothic</vt:lpstr>
      <vt:lpstr>Garamond</vt:lpstr>
      <vt:lpstr>Open Sans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ITER ORGANISATION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Golluccio Giancarlo</dc:creator>
  <cp:lastModifiedBy>Golluccio Giancarlo</cp:lastModifiedBy>
  <cp:revision>180</cp:revision>
  <dcterms:created xsi:type="dcterms:W3CDTF">2024-09-18T07:32:23Z</dcterms:created>
  <dcterms:modified xsi:type="dcterms:W3CDTF">2024-10-08T11:34:15Z</dcterms:modified>
</cp:coreProperties>
</file>