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  <p:sldMasterId id="2147483675" r:id="rId2"/>
    <p:sldMasterId id="2147483704" r:id="rId3"/>
  </p:sldMasterIdLst>
  <p:notesMasterIdLst>
    <p:notesMasterId r:id="rId28"/>
  </p:notesMasterIdLst>
  <p:sldIdLst>
    <p:sldId id="265" r:id="rId4"/>
    <p:sldId id="322" r:id="rId5"/>
    <p:sldId id="256" r:id="rId6"/>
    <p:sldId id="279" r:id="rId7"/>
    <p:sldId id="267" r:id="rId8"/>
    <p:sldId id="320" r:id="rId9"/>
    <p:sldId id="330" r:id="rId10"/>
    <p:sldId id="332" r:id="rId11"/>
    <p:sldId id="329" r:id="rId12"/>
    <p:sldId id="323" r:id="rId13"/>
    <p:sldId id="271" r:id="rId14"/>
    <p:sldId id="328" r:id="rId15"/>
    <p:sldId id="280" r:id="rId16"/>
    <p:sldId id="274" r:id="rId17"/>
    <p:sldId id="321" r:id="rId18"/>
    <p:sldId id="318" r:id="rId19"/>
    <p:sldId id="319" r:id="rId20"/>
    <p:sldId id="324" r:id="rId21"/>
    <p:sldId id="325" r:id="rId22"/>
    <p:sldId id="275" r:id="rId23"/>
    <p:sldId id="281" r:id="rId24"/>
    <p:sldId id="333" r:id="rId25"/>
    <p:sldId id="326" r:id="rId26"/>
    <p:sldId id="327" r:id="rId2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D15E57"/>
    <a:srgbClr val="D4E2F7"/>
    <a:srgbClr val="6CABE9"/>
    <a:srgbClr val="FFCC66"/>
    <a:srgbClr val="EBF1FB"/>
    <a:srgbClr val="184E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77" autoAdjust="0"/>
    <p:restoredTop sz="82302" autoAdjust="0"/>
  </p:normalViewPr>
  <p:slideViewPr>
    <p:cSldViewPr snapToGrid="0" snapToObjects="1" showGuides="1">
      <p:cViewPr varScale="1">
        <p:scale>
          <a:sx n="66" d="100"/>
          <a:sy n="66" d="100"/>
        </p:scale>
        <p:origin x="64" y="4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B9D769-E4F2-4D22-9B35-9E9A1AEE7291}" type="doc">
      <dgm:prSet loTypeId="urn:microsoft.com/office/officeart/2005/8/layout/radial6" loCatId="cycle" qsTypeId="urn:microsoft.com/office/officeart/2009/2/quickstyle/3d8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D10C80A-CE74-4F0D-96B2-C363A4AD7A1A}">
      <dgm:prSet phldrT="[Text]"/>
      <dgm:spPr/>
      <dgm:t>
        <a:bodyPr/>
        <a:lstStyle/>
        <a:p>
          <a:r>
            <a:rPr lang="en-US" dirty="0"/>
            <a:t>Shim</a:t>
          </a:r>
        </a:p>
      </dgm:t>
    </dgm:pt>
    <dgm:pt modelId="{990075A9-5276-401A-851C-195A9642CFF5}" type="parTrans" cxnId="{F8BB9F2D-9F9F-4AA0-8842-59ED87DAF602}">
      <dgm:prSet/>
      <dgm:spPr/>
      <dgm:t>
        <a:bodyPr/>
        <a:lstStyle/>
        <a:p>
          <a:endParaRPr lang="en-US"/>
        </a:p>
      </dgm:t>
    </dgm:pt>
    <dgm:pt modelId="{AE774BC3-BDB6-4942-8B45-9903042ACCF1}" type="sibTrans" cxnId="{F8BB9F2D-9F9F-4AA0-8842-59ED87DAF602}">
      <dgm:prSet/>
      <dgm:spPr/>
      <dgm:t>
        <a:bodyPr/>
        <a:lstStyle/>
        <a:p>
          <a:endParaRPr lang="en-US"/>
        </a:p>
      </dgm:t>
    </dgm:pt>
    <dgm:pt modelId="{CC267993-4283-4E70-B827-3D4FEDB76C81}">
      <dgm:prSet phldrT="[Text]"/>
      <dgm:spPr/>
      <dgm:t>
        <a:bodyPr/>
        <a:lstStyle/>
        <a:p>
          <a:r>
            <a:rPr lang="en-US" dirty="0"/>
            <a:t>Measure</a:t>
          </a:r>
        </a:p>
      </dgm:t>
    </dgm:pt>
    <dgm:pt modelId="{56398733-E63A-4B09-B859-7160B347EE69}" type="parTrans" cxnId="{EE132E68-DAF0-49A4-A115-93184684A71F}">
      <dgm:prSet/>
      <dgm:spPr/>
      <dgm:t>
        <a:bodyPr/>
        <a:lstStyle/>
        <a:p>
          <a:endParaRPr lang="en-US"/>
        </a:p>
      </dgm:t>
    </dgm:pt>
    <dgm:pt modelId="{AE4931A3-3AD7-4D2F-BE1E-906E5BA0D47E}" type="sibTrans" cxnId="{EE132E68-DAF0-49A4-A115-93184684A71F}">
      <dgm:prSet/>
      <dgm:spPr/>
      <dgm:t>
        <a:bodyPr/>
        <a:lstStyle/>
        <a:p>
          <a:endParaRPr lang="en-US"/>
        </a:p>
      </dgm:t>
    </dgm:pt>
    <dgm:pt modelId="{0523C673-B58F-43F2-9333-52EA2E850FFB}">
      <dgm:prSet phldrT="[Text]"/>
      <dgm:spPr/>
      <dgm:t>
        <a:bodyPr/>
        <a:lstStyle/>
        <a:p>
          <a:r>
            <a:rPr lang="en-US" dirty="0" err="1"/>
            <a:t>Analyse</a:t>
          </a:r>
          <a:endParaRPr lang="en-US" dirty="0"/>
        </a:p>
      </dgm:t>
    </dgm:pt>
    <dgm:pt modelId="{C1572AF3-8074-480F-831A-1055629C053B}" type="parTrans" cxnId="{CDA7369E-8D03-4FB6-8023-D67073CA92FC}">
      <dgm:prSet/>
      <dgm:spPr/>
      <dgm:t>
        <a:bodyPr/>
        <a:lstStyle/>
        <a:p>
          <a:endParaRPr lang="en-US"/>
        </a:p>
      </dgm:t>
    </dgm:pt>
    <dgm:pt modelId="{52F51847-587F-4736-9935-251FE2E378E5}" type="sibTrans" cxnId="{CDA7369E-8D03-4FB6-8023-D67073CA92FC}">
      <dgm:prSet/>
      <dgm:spPr/>
      <dgm:t>
        <a:bodyPr/>
        <a:lstStyle/>
        <a:p>
          <a:endParaRPr lang="en-US"/>
        </a:p>
      </dgm:t>
    </dgm:pt>
    <dgm:pt modelId="{CC890DB6-001E-46F3-B452-982A2A63C4AB}">
      <dgm:prSet phldrT="[Text]"/>
      <dgm:spPr/>
      <dgm:t>
        <a:bodyPr/>
        <a:lstStyle/>
        <a:p>
          <a:r>
            <a:rPr lang="en-US" dirty="0"/>
            <a:t>Predict</a:t>
          </a:r>
        </a:p>
      </dgm:t>
    </dgm:pt>
    <dgm:pt modelId="{C4CB6DD5-6FDF-46D5-8DF4-145848766B69}" type="parTrans" cxnId="{35037F1C-432B-4DC3-A789-0EC2A4C6EEE0}">
      <dgm:prSet/>
      <dgm:spPr/>
      <dgm:t>
        <a:bodyPr/>
        <a:lstStyle/>
        <a:p>
          <a:endParaRPr lang="en-US"/>
        </a:p>
      </dgm:t>
    </dgm:pt>
    <dgm:pt modelId="{F08DA88C-D861-4495-BD0F-14036E9FF183}" type="sibTrans" cxnId="{35037F1C-432B-4DC3-A789-0EC2A4C6EEE0}">
      <dgm:prSet/>
      <dgm:spPr/>
      <dgm:t>
        <a:bodyPr/>
        <a:lstStyle/>
        <a:p>
          <a:endParaRPr lang="en-US"/>
        </a:p>
      </dgm:t>
    </dgm:pt>
    <dgm:pt modelId="{4ABDAB39-B272-4346-8199-574BF4DD5123}">
      <dgm:prSet phldrT="[Text]"/>
      <dgm:spPr/>
      <dgm:t>
        <a:bodyPr/>
        <a:lstStyle/>
        <a:p>
          <a:r>
            <a:rPr lang="en-US" dirty="0"/>
            <a:t>Apply</a:t>
          </a:r>
        </a:p>
      </dgm:t>
    </dgm:pt>
    <dgm:pt modelId="{41800BC4-BD26-4A0B-9DC4-CEB07E198143}" type="parTrans" cxnId="{3183837E-6A26-4F5F-A18E-8EECFF140973}">
      <dgm:prSet/>
      <dgm:spPr/>
      <dgm:t>
        <a:bodyPr/>
        <a:lstStyle/>
        <a:p>
          <a:endParaRPr lang="en-US"/>
        </a:p>
      </dgm:t>
    </dgm:pt>
    <dgm:pt modelId="{EE39FCE9-1066-468D-B967-FF5D94421D6C}" type="sibTrans" cxnId="{3183837E-6A26-4F5F-A18E-8EECFF140973}">
      <dgm:prSet/>
      <dgm:spPr/>
      <dgm:t>
        <a:bodyPr/>
        <a:lstStyle/>
        <a:p>
          <a:endParaRPr lang="en-US"/>
        </a:p>
      </dgm:t>
    </dgm:pt>
    <dgm:pt modelId="{304948F8-45E4-4A18-B9E7-E4B77BA589A6}" type="pres">
      <dgm:prSet presAssocID="{92B9D769-E4F2-4D22-9B35-9E9A1AEE729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8C7B009-EC89-4066-8B05-DABCA773C4D5}" type="pres">
      <dgm:prSet presAssocID="{7D10C80A-CE74-4F0D-96B2-C363A4AD7A1A}" presName="centerShape" presStyleLbl="node0" presStyleIdx="0" presStyleCnt="1"/>
      <dgm:spPr/>
    </dgm:pt>
    <dgm:pt modelId="{C5AAF948-C060-4506-859E-829FDEF3192C}" type="pres">
      <dgm:prSet presAssocID="{CC267993-4283-4E70-B827-3D4FEDB76C81}" presName="node" presStyleLbl="node1" presStyleIdx="0" presStyleCnt="4">
        <dgm:presLayoutVars>
          <dgm:bulletEnabled val="1"/>
        </dgm:presLayoutVars>
      </dgm:prSet>
      <dgm:spPr/>
    </dgm:pt>
    <dgm:pt modelId="{8EC21DBF-7B54-4CEC-B38E-421A04B69EB6}" type="pres">
      <dgm:prSet presAssocID="{CC267993-4283-4E70-B827-3D4FEDB76C81}" presName="dummy" presStyleCnt="0"/>
      <dgm:spPr/>
    </dgm:pt>
    <dgm:pt modelId="{D7D65BE0-B1B5-4B59-9EC0-34F001614872}" type="pres">
      <dgm:prSet presAssocID="{AE4931A3-3AD7-4D2F-BE1E-906E5BA0D47E}" presName="sibTrans" presStyleLbl="sibTrans2D1" presStyleIdx="0" presStyleCnt="4"/>
      <dgm:spPr/>
    </dgm:pt>
    <dgm:pt modelId="{062284FD-3F2B-4C1B-845C-61E92ABC4266}" type="pres">
      <dgm:prSet presAssocID="{0523C673-B58F-43F2-9333-52EA2E850FFB}" presName="node" presStyleLbl="node1" presStyleIdx="1" presStyleCnt="4">
        <dgm:presLayoutVars>
          <dgm:bulletEnabled val="1"/>
        </dgm:presLayoutVars>
      </dgm:prSet>
      <dgm:spPr/>
    </dgm:pt>
    <dgm:pt modelId="{6B46D89C-758C-4299-A9CB-394374502C3C}" type="pres">
      <dgm:prSet presAssocID="{0523C673-B58F-43F2-9333-52EA2E850FFB}" presName="dummy" presStyleCnt="0"/>
      <dgm:spPr/>
    </dgm:pt>
    <dgm:pt modelId="{F288BC72-FE63-4708-9C04-1C13E7B17714}" type="pres">
      <dgm:prSet presAssocID="{52F51847-587F-4736-9935-251FE2E378E5}" presName="sibTrans" presStyleLbl="sibTrans2D1" presStyleIdx="1" presStyleCnt="4"/>
      <dgm:spPr/>
    </dgm:pt>
    <dgm:pt modelId="{AFB81D9F-F78F-48A1-BA94-845DE0069AE4}" type="pres">
      <dgm:prSet presAssocID="{CC890DB6-001E-46F3-B452-982A2A63C4AB}" presName="node" presStyleLbl="node1" presStyleIdx="2" presStyleCnt="4">
        <dgm:presLayoutVars>
          <dgm:bulletEnabled val="1"/>
        </dgm:presLayoutVars>
      </dgm:prSet>
      <dgm:spPr/>
    </dgm:pt>
    <dgm:pt modelId="{29E87311-3278-462A-AF4B-169C9DA7E71F}" type="pres">
      <dgm:prSet presAssocID="{CC890DB6-001E-46F3-B452-982A2A63C4AB}" presName="dummy" presStyleCnt="0"/>
      <dgm:spPr/>
    </dgm:pt>
    <dgm:pt modelId="{6EEE51F1-4346-46E6-9DB4-F29C9B5B8D34}" type="pres">
      <dgm:prSet presAssocID="{F08DA88C-D861-4495-BD0F-14036E9FF183}" presName="sibTrans" presStyleLbl="sibTrans2D1" presStyleIdx="2" presStyleCnt="4"/>
      <dgm:spPr/>
    </dgm:pt>
    <dgm:pt modelId="{3F7061CD-B3C9-4004-B97F-95EDC76F4EAD}" type="pres">
      <dgm:prSet presAssocID="{4ABDAB39-B272-4346-8199-574BF4DD5123}" presName="node" presStyleLbl="node1" presStyleIdx="3" presStyleCnt="4">
        <dgm:presLayoutVars>
          <dgm:bulletEnabled val="1"/>
        </dgm:presLayoutVars>
      </dgm:prSet>
      <dgm:spPr/>
    </dgm:pt>
    <dgm:pt modelId="{97EBFA51-F915-4576-B6EA-D97E5DB57BEE}" type="pres">
      <dgm:prSet presAssocID="{4ABDAB39-B272-4346-8199-574BF4DD5123}" presName="dummy" presStyleCnt="0"/>
      <dgm:spPr/>
    </dgm:pt>
    <dgm:pt modelId="{F94F64A1-528C-412F-8EF5-E1CF6014E28F}" type="pres">
      <dgm:prSet presAssocID="{EE39FCE9-1066-468D-B967-FF5D94421D6C}" presName="sibTrans" presStyleLbl="sibTrans2D1" presStyleIdx="3" presStyleCnt="4"/>
      <dgm:spPr/>
    </dgm:pt>
  </dgm:ptLst>
  <dgm:cxnLst>
    <dgm:cxn modelId="{B43FD600-CF1A-4FDB-852E-DFFCB4372199}" type="presOf" srcId="{CC890DB6-001E-46F3-B452-982A2A63C4AB}" destId="{AFB81D9F-F78F-48A1-BA94-845DE0069AE4}" srcOrd="0" destOrd="0" presId="urn:microsoft.com/office/officeart/2005/8/layout/radial6"/>
    <dgm:cxn modelId="{35037F1C-432B-4DC3-A789-0EC2A4C6EEE0}" srcId="{7D10C80A-CE74-4F0D-96B2-C363A4AD7A1A}" destId="{CC890DB6-001E-46F3-B452-982A2A63C4AB}" srcOrd="2" destOrd="0" parTransId="{C4CB6DD5-6FDF-46D5-8DF4-145848766B69}" sibTransId="{F08DA88C-D861-4495-BD0F-14036E9FF183}"/>
    <dgm:cxn modelId="{F8BB9F2D-9F9F-4AA0-8842-59ED87DAF602}" srcId="{92B9D769-E4F2-4D22-9B35-9E9A1AEE7291}" destId="{7D10C80A-CE74-4F0D-96B2-C363A4AD7A1A}" srcOrd="0" destOrd="0" parTransId="{990075A9-5276-401A-851C-195A9642CFF5}" sibTransId="{AE774BC3-BDB6-4942-8B45-9903042ACCF1}"/>
    <dgm:cxn modelId="{F729CF2F-2D94-4080-9922-47F7CF22D7A5}" type="presOf" srcId="{7D10C80A-CE74-4F0D-96B2-C363A4AD7A1A}" destId="{78C7B009-EC89-4066-8B05-DABCA773C4D5}" srcOrd="0" destOrd="0" presId="urn:microsoft.com/office/officeart/2005/8/layout/radial6"/>
    <dgm:cxn modelId="{EE132E68-DAF0-49A4-A115-93184684A71F}" srcId="{7D10C80A-CE74-4F0D-96B2-C363A4AD7A1A}" destId="{CC267993-4283-4E70-B827-3D4FEDB76C81}" srcOrd="0" destOrd="0" parTransId="{56398733-E63A-4B09-B859-7160B347EE69}" sibTransId="{AE4931A3-3AD7-4D2F-BE1E-906E5BA0D47E}"/>
    <dgm:cxn modelId="{3183837E-6A26-4F5F-A18E-8EECFF140973}" srcId="{7D10C80A-CE74-4F0D-96B2-C363A4AD7A1A}" destId="{4ABDAB39-B272-4346-8199-574BF4DD5123}" srcOrd="3" destOrd="0" parTransId="{41800BC4-BD26-4A0B-9DC4-CEB07E198143}" sibTransId="{EE39FCE9-1066-468D-B967-FF5D94421D6C}"/>
    <dgm:cxn modelId="{B4F64181-F3D7-4624-84A9-1E58527383BF}" type="presOf" srcId="{4ABDAB39-B272-4346-8199-574BF4DD5123}" destId="{3F7061CD-B3C9-4004-B97F-95EDC76F4EAD}" srcOrd="0" destOrd="0" presId="urn:microsoft.com/office/officeart/2005/8/layout/radial6"/>
    <dgm:cxn modelId="{57C2489B-8FBC-44F4-8C3A-FD6CE84F3D52}" type="presOf" srcId="{AE4931A3-3AD7-4D2F-BE1E-906E5BA0D47E}" destId="{D7D65BE0-B1B5-4B59-9EC0-34F001614872}" srcOrd="0" destOrd="0" presId="urn:microsoft.com/office/officeart/2005/8/layout/radial6"/>
    <dgm:cxn modelId="{CDA7369E-8D03-4FB6-8023-D67073CA92FC}" srcId="{7D10C80A-CE74-4F0D-96B2-C363A4AD7A1A}" destId="{0523C673-B58F-43F2-9333-52EA2E850FFB}" srcOrd="1" destOrd="0" parTransId="{C1572AF3-8074-480F-831A-1055629C053B}" sibTransId="{52F51847-587F-4736-9935-251FE2E378E5}"/>
    <dgm:cxn modelId="{5836679E-0653-41FB-8049-7A2B92A857F8}" type="presOf" srcId="{CC267993-4283-4E70-B827-3D4FEDB76C81}" destId="{C5AAF948-C060-4506-859E-829FDEF3192C}" srcOrd="0" destOrd="0" presId="urn:microsoft.com/office/officeart/2005/8/layout/radial6"/>
    <dgm:cxn modelId="{F985FFA0-8881-48AF-9BD3-6FE997E4219E}" type="presOf" srcId="{52F51847-587F-4736-9935-251FE2E378E5}" destId="{F288BC72-FE63-4708-9C04-1C13E7B17714}" srcOrd="0" destOrd="0" presId="urn:microsoft.com/office/officeart/2005/8/layout/radial6"/>
    <dgm:cxn modelId="{542DC5CA-1F82-4494-9AE5-4C619962857B}" type="presOf" srcId="{0523C673-B58F-43F2-9333-52EA2E850FFB}" destId="{062284FD-3F2B-4C1B-845C-61E92ABC4266}" srcOrd="0" destOrd="0" presId="urn:microsoft.com/office/officeart/2005/8/layout/radial6"/>
    <dgm:cxn modelId="{71FC00DA-8E4C-4606-9732-3E6F66698CD9}" type="presOf" srcId="{F08DA88C-D861-4495-BD0F-14036E9FF183}" destId="{6EEE51F1-4346-46E6-9DB4-F29C9B5B8D34}" srcOrd="0" destOrd="0" presId="urn:microsoft.com/office/officeart/2005/8/layout/radial6"/>
    <dgm:cxn modelId="{18B98BDE-8BD0-4FD0-A484-E30C0D6B0E0D}" type="presOf" srcId="{EE39FCE9-1066-468D-B967-FF5D94421D6C}" destId="{F94F64A1-528C-412F-8EF5-E1CF6014E28F}" srcOrd="0" destOrd="0" presId="urn:microsoft.com/office/officeart/2005/8/layout/radial6"/>
    <dgm:cxn modelId="{50B130E0-41C8-4366-9FB6-C6D19A326556}" type="presOf" srcId="{92B9D769-E4F2-4D22-9B35-9E9A1AEE7291}" destId="{304948F8-45E4-4A18-B9E7-E4B77BA589A6}" srcOrd="0" destOrd="0" presId="urn:microsoft.com/office/officeart/2005/8/layout/radial6"/>
    <dgm:cxn modelId="{A7B75680-63EA-4251-BC24-959CF45A7DD3}" type="presParOf" srcId="{304948F8-45E4-4A18-B9E7-E4B77BA589A6}" destId="{78C7B009-EC89-4066-8B05-DABCA773C4D5}" srcOrd="0" destOrd="0" presId="urn:microsoft.com/office/officeart/2005/8/layout/radial6"/>
    <dgm:cxn modelId="{E9D97894-D4F1-4ED8-A9E4-50D3E5210E0B}" type="presParOf" srcId="{304948F8-45E4-4A18-B9E7-E4B77BA589A6}" destId="{C5AAF948-C060-4506-859E-829FDEF3192C}" srcOrd="1" destOrd="0" presId="urn:microsoft.com/office/officeart/2005/8/layout/radial6"/>
    <dgm:cxn modelId="{CBB4EDF8-4A74-4427-B83D-60018ED4946A}" type="presParOf" srcId="{304948F8-45E4-4A18-B9E7-E4B77BA589A6}" destId="{8EC21DBF-7B54-4CEC-B38E-421A04B69EB6}" srcOrd="2" destOrd="0" presId="urn:microsoft.com/office/officeart/2005/8/layout/radial6"/>
    <dgm:cxn modelId="{71EDF0EC-8BC9-407D-9A89-B79F5A384D24}" type="presParOf" srcId="{304948F8-45E4-4A18-B9E7-E4B77BA589A6}" destId="{D7D65BE0-B1B5-4B59-9EC0-34F001614872}" srcOrd="3" destOrd="0" presId="urn:microsoft.com/office/officeart/2005/8/layout/radial6"/>
    <dgm:cxn modelId="{A09D6BC5-25FC-4A98-B1E0-35993264C686}" type="presParOf" srcId="{304948F8-45E4-4A18-B9E7-E4B77BA589A6}" destId="{062284FD-3F2B-4C1B-845C-61E92ABC4266}" srcOrd="4" destOrd="0" presId="urn:microsoft.com/office/officeart/2005/8/layout/radial6"/>
    <dgm:cxn modelId="{4F019FC2-F7A2-41D0-9320-74D0019281C7}" type="presParOf" srcId="{304948F8-45E4-4A18-B9E7-E4B77BA589A6}" destId="{6B46D89C-758C-4299-A9CB-394374502C3C}" srcOrd="5" destOrd="0" presId="urn:microsoft.com/office/officeart/2005/8/layout/radial6"/>
    <dgm:cxn modelId="{189B8F96-144D-4797-8509-0E353FFCCDB4}" type="presParOf" srcId="{304948F8-45E4-4A18-B9E7-E4B77BA589A6}" destId="{F288BC72-FE63-4708-9C04-1C13E7B17714}" srcOrd="6" destOrd="0" presId="urn:microsoft.com/office/officeart/2005/8/layout/radial6"/>
    <dgm:cxn modelId="{40AA981E-44AE-4E05-B65C-FD0E891976B1}" type="presParOf" srcId="{304948F8-45E4-4A18-B9E7-E4B77BA589A6}" destId="{AFB81D9F-F78F-48A1-BA94-845DE0069AE4}" srcOrd="7" destOrd="0" presId="urn:microsoft.com/office/officeart/2005/8/layout/radial6"/>
    <dgm:cxn modelId="{1207186F-B4A7-477E-8C27-3B50B293EA2D}" type="presParOf" srcId="{304948F8-45E4-4A18-B9E7-E4B77BA589A6}" destId="{29E87311-3278-462A-AF4B-169C9DA7E71F}" srcOrd="8" destOrd="0" presId="urn:microsoft.com/office/officeart/2005/8/layout/radial6"/>
    <dgm:cxn modelId="{1A7C023E-8D1B-425A-8DD3-94B01FB63AD0}" type="presParOf" srcId="{304948F8-45E4-4A18-B9E7-E4B77BA589A6}" destId="{6EEE51F1-4346-46E6-9DB4-F29C9B5B8D34}" srcOrd="9" destOrd="0" presId="urn:microsoft.com/office/officeart/2005/8/layout/radial6"/>
    <dgm:cxn modelId="{9D557B25-A36D-4125-A19B-E00B9B8F71D7}" type="presParOf" srcId="{304948F8-45E4-4A18-B9E7-E4B77BA589A6}" destId="{3F7061CD-B3C9-4004-B97F-95EDC76F4EAD}" srcOrd="10" destOrd="0" presId="urn:microsoft.com/office/officeart/2005/8/layout/radial6"/>
    <dgm:cxn modelId="{BDC92EE2-71A7-47F8-844F-998FB6B61850}" type="presParOf" srcId="{304948F8-45E4-4A18-B9E7-E4B77BA589A6}" destId="{97EBFA51-F915-4576-B6EA-D97E5DB57BEE}" srcOrd="11" destOrd="0" presId="urn:microsoft.com/office/officeart/2005/8/layout/radial6"/>
    <dgm:cxn modelId="{6F20C3ED-147D-44F5-A734-3BDEF2AC14D3}" type="presParOf" srcId="{304948F8-45E4-4A18-B9E7-E4B77BA589A6}" destId="{F94F64A1-528C-412F-8EF5-E1CF6014E28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F64A1-528C-412F-8EF5-E1CF6014E28F}">
      <dsp:nvSpPr>
        <dsp:cNvPr id="0" name=""/>
        <dsp:cNvSpPr/>
      </dsp:nvSpPr>
      <dsp:spPr>
        <a:xfrm>
          <a:off x="865866" y="592615"/>
          <a:ext cx="3959217" cy="3959217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5">
            <a:hueOff val="11611306"/>
            <a:satOff val="15708"/>
            <a:lumOff val="29020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EE51F1-4346-46E6-9DB4-F29C9B5B8D34}">
      <dsp:nvSpPr>
        <dsp:cNvPr id="0" name=""/>
        <dsp:cNvSpPr/>
      </dsp:nvSpPr>
      <dsp:spPr>
        <a:xfrm>
          <a:off x="865866" y="592615"/>
          <a:ext cx="3959217" cy="3959217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5">
            <a:hueOff val="7740872"/>
            <a:satOff val="10472"/>
            <a:lumOff val="19347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88BC72-FE63-4708-9C04-1C13E7B17714}">
      <dsp:nvSpPr>
        <dsp:cNvPr id="0" name=""/>
        <dsp:cNvSpPr/>
      </dsp:nvSpPr>
      <dsp:spPr>
        <a:xfrm>
          <a:off x="865866" y="592615"/>
          <a:ext cx="3959217" cy="3959217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5">
            <a:hueOff val="3870436"/>
            <a:satOff val="5236"/>
            <a:lumOff val="9673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D65BE0-B1B5-4B59-9EC0-34F001614872}">
      <dsp:nvSpPr>
        <dsp:cNvPr id="0" name=""/>
        <dsp:cNvSpPr/>
      </dsp:nvSpPr>
      <dsp:spPr>
        <a:xfrm>
          <a:off x="865866" y="592615"/>
          <a:ext cx="3959217" cy="3959217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C7B009-EC89-4066-8B05-DABCA773C4D5}">
      <dsp:nvSpPr>
        <dsp:cNvPr id="0" name=""/>
        <dsp:cNvSpPr/>
      </dsp:nvSpPr>
      <dsp:spPr>
        <a:xfrm>
          <a:off x="1934033" y="1660782"/>
          <a:ext cx="1822882" cy="18228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Shim</a:t>
          </a:r>
        </a:p>
      </dsp:txBody>
      <dsp:txXfrm>
        <a:off x="2200988" y="1927737"/>
        <a:ext cx="1288972" cy="1288972"/>
      </dsp:txXfrm>
    </dsp:sp>
    <dsp:sp modelId="{C5AAF948-C060-4506-859E-829FDEF3192C}">
      <dsp:nvSpPr>
        <dsp:cNvPr id="0" name=""/>
        <dsp:cNvSpPr/>
      </dsp:nvSpPr>
      <dsp:spPr>
        <a:xfrm>
          <a:off x="2207466" y="542"/>
          <a:ext cx="1276017" cy="127601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Measure</a:t>
          </a:r>
        </a:p>
      </dsp:txBody>
      <dsp:txXfrm>
        <a:off x="2394334" y="187410"/>
        <a:ext cx="902281" cy="902281"/>
      </dsp:txXfrm>
    </dsp:sp>
    <dsp:sp modelId="{062284FD-3F2B-4C1B-845C-61E92ABC4266}">
      <dsp:nvSpPr>
        <dsp:cNvPr id="0" name=""/>
        <dsp:cNvSpPr/>
      </dsp:nvSpPr>
      <dsp:spPr>
        <a:xfrm>
          <a:off x="4141138" y="1934215"/>
          <a:ext cx="1276017" cy="1276017"/>
        </a:xfrm>
        <a:prstGeom prst="ellipse">
          <a:avLst/>
        </a:prstGeom>
        <a:solidFill>
          <a:schemeClr val="accent5">
            <a:hueOff val="3870436"/>
            <a:satOff val="5236"/>
            <a:lumOff val="9673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Analyse</a:t>
          </a:r>
          <a:endParaRPr lang="en-US" sz="1900" kern="1200" dirty="0"/>
        </a:p>
      </dsp:txBody>
      <dsp:txXfrm>
        <a:off x="4328006" y="2121083"/>
        <a:ext cx="902281" cy="902281"/>
      </dsp:txXfrm>
    </dsp:sp>
    <dsp:sp modelId="{AFB81D9F-F78F-48A1-BA94-845DE0069AE4}">
      <dsp:nvSpPr>
        <dsp:cNvPr id="0" name=""/>
        <dsp:cNvSpPr/>
      </dsp:nvSpPr>
      <dsp:spPr>
        <a:xfrm>
          <a:off x="2207466" y="3867887"/>
          <a:ext cx="1276017" cy="1276017"/>
        </a:xfrm>
        <a:prstGeom prst="ellipse">
          <a:avLst/>
        </a:prstGeom>
        <a:solidFill>
          <a:schemeClr val="accent5">
            <a:hueOff val="7740872"/>
            <a:satOff val="10472"/>
            <a:lumOff val="19347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Predict</a:t>
          </a:r>
        </a:p>
      </dsp:txBody>
      <dsp:txXfrm>
        <a:off x="2394334" y="4054755"/>
        <a:ext cx="902281" cy="902281"/>
      </dsp:txXfrm>
    </dsp:sp>
    <dsp:sp modelId="{3F7061CD-B3C9-4004-B97F-95EDC76F4EAD}">
      <dsp:nvSpPr>
        <dsp:cNvPr id="0" name=""/>
        <dsp:cNvSpPr/>
      </dsp:nvSpPr>
      <dsp:spPr>
        <a:xfrm>
          <a:off x="273793" y="1934215"/>
          <a:ext cx="1276017" cy="1276017"/>
        </a:xfrm>
        <a:prstGeom prst="ellipse">
          <a:avLst/>
        </a:prstGeom>
        <a:solidFill>
          <a:schemeClr val="accent5">
            <a:hueOff val="11611306"/>
            <a:satOff val="15708"/>
            <a:lumOff val="2902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Apply</a:t>
          </a:r>
        </a:p>
      </dsp:txBody>
      <dsp:txXfrm>
        <a:off x="460661" y="2121083"/>
        <a:ext cx="902281" cy="902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3BBB2-F9EA-464B-A845-0C0CE02ADB8B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26498-3D37-4E6F-B72C-1F7022D7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03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BCE31-4EBD-48F8-BB80-49B42985C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02F187-371E-4174-A1D5-C0588AD34C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E911E-FB6A-4A41-BA7E-D30C78EB8B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2147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A7CCD-FD37-43D3-ADFC-DF097D087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BE53E-D8A8-4F7E-A73A-AC5D0CE683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51CB0-77FC-4E83-9261-508420A9BA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AC0405B-AFA9-4C93-A75B-ED9AF94FC0B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77850" y="1027113"/>
            <a:ext cx="11036300" cy="514826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520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A7CCD-FD37-43D3-ADFC-DF097D087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BE53E-D8A8-4F7E-A73A-AC5D0CE683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51CB0-77FC-4E83-9261-508420A9BA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728337-D01E-43A5-A454-75263B035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85832" y="1027113"/>
            <a:ext cx="5428318" cy="514826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4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AD2EE7-6201-4BE3-88C8-E113A87FC3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77850" y="1027113"/>
            <a:ext cx="5428318" cy="514826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7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ar 02 BESSY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>
            <a:extLst>
              <a:ext uri="{FF2B5EF4-FFF2-40B4-BE49-F238E27FC236}">
                <a16:creationId xmlns:a16="http://schemas.microsoft.com/office/drawing/2014/main" id="{FB4AF119-5F77-D642-9D24-84E7BE44D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2167"/>
            <a:ext cx="12192000" cy="409680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 cap="none" baseline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CDE9A86-E725-2348-B83A-1CD8711FF8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618" y="1034815"/>
            <a:ext cx="1803400" cy="292100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0954DE49-7371-4D4F-B552-07D668AA06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72167"/>
            <a:ext cx="8870951" cy="1896943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varieren</a:t>
            </a:r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39251EA5-8489-704C-8235-BF6782A14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7923600" cy="696912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000" b="1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00EDDBB1-3774-E147-A2FE-BF389DE0AF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591768"/>
            <a:ext cx="8870950" cy="824328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23" name="Rechteck 9">
            <a:extLst>
              <a:ext uri="{FF2B5EF4-FFF2-40B4-BE49-F238E27FC236}">
                <a16:creationId xmlns:a16="http://schemas.microsoft.com/office/drawing/2014/main" id="{9E7074B3-0ED8-470E-A397-2E31466E8FF4}"/>
              </a:ext>
            </a:extLst>
          </p:cNvPr>
          <p:cNvSpPr/>
          <p:nvPr userDrawn="1"/>
        </p:nvSpPr>
        <p:spPr>
          <a:xfrm>
            <a:off x="9497961" y="933708"/>
            <a:ext cx="2281082" cy="475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24" name="Grafik 6">
            <a:extLst>
              <a:ext uri="{FF2B5EF4-FFF2-40B4-BE49-F238E27FC236}">
                <a16:creationId xmlns:a16="http://schemas.microsoft.com/office/drawing/2014/main" id="{E11F5461-B2E0-4690-96E1-374024E97EA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569450" y="1028700"/>
            <a:ext cx="2044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8640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5E2EDB3-BA39-4617-B39F-F00D800B9E9C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557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 01 BESSY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33">
            <a:extLst>
              <a:ext uri="{FF2B5EF4-FFF2-40B4-BE49-F238E27FC236}">
                <a16:creationId xmlns:a16="http://schemas.microsoft.com/office/drawing/2014/main" id="{DCA0A193-732C-4BA0-B660-3B6BEC2C3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2167"/>
            <a:ext cx="12192000" cy="40968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925019" cy="909896"/>
          </a:xfrm>
        </p:spPr>
        <p:txBody>
          <a:bodyPr anchor="ctr" anchorCtr="0">
            <a:normAutofit/>
          </a:bodyPr>
          <a:lstStyle>
            <a:lvl1pPr marL="0" indent="0"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4813AE-618C-424D-8D3E-90B8B1A08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4601460"/>
            <a:ext cx="7925019" cy="696912"/>
          </a:xfrm>
        </p:spPr>
        <p:txBody>
          <a:bodyPr>
            <a:normAutofit/>
          </a:bodyPr>
          <a:lstStyle>
            <a:lvl1pPr>
              <a:defRPr sz="2400" cap="none" baseline="0">
                <a:solidFill>
                  <a:schemeClr val="accent1"/>
                </a:solidFill>
                <a:latin typeface="+mn-lt"/>
              </a:defRPr>
            </a:lvl1pPr>
            <a:lvl2pPr>
              <a:defRPr sz="2400">
                <a:solidFill>
                  <a:schemeClr val="accent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defRPr>
            </a:lvl2pPr>
          </a:lstStyle>
          <a:p>
            <a:pPr lvl="0"/>
            <a:r>
              <a:rPr lang="en-US" dirty="0"/>
              <a:t>Datum </a:t>
            </a:r>
            <a:r>
              <a:rPr lang="en-US" dirty="0" err="1"/>
              <a:t>oder</a:t>
            </a:r>
            <a:r>
              <a:rPr lang="en-US" dirty="0"/>
              <a:t> URL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4AB4D8-A41E-4781-A7E9-FD3F8C8A2C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7850" y="3252994"/>
            <a:ext cx="7925019" cy="82432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SUBLINE TITEL &gt;48. PT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946972-0A5B-4488-8FE1-FCE33D6FF2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480000">
            <a:off x="8966683" y="5171486"/>
            <a:ext cx="1386000" cy="324000"/>
          </a:xfrm>
        </p:spPr>
        <p:txBody>
          <a:bodyPr lIns="0" tIns="0" rIns="0" bIns="0"/>
          <a:lstStyle>
            <a:lvl1pPr algn="ctr">
              <a:defRPr sz="2000">
                <a:latin typeface="+mn-lt"/>
              </a:defRPr>
            </a:lvl1pPr>
            <a:lvl3pPr>
              <a:defRPr b="0"/>
            </a:lvl3pPr>
          </a:lstStyle>
          <a:p>
            <a:pPr lvl="0"/>
            <a:r>
              <a:rPr lang="en-US" dirty="0"/>
              <a:t>Teaser</a:t>
            </a:r>
            <a:endParaRPr lang="en-GB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94C6A02-7A5D-45B5-B505-F4C8356C3F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480000">
            <a:off x="8924211" y="5608519"/>
            <a:ext cx="1386000" cy="324000"/>
          </a:xfrm>
        </p:spPr>
        <p:txBody>
          <a:bodyPr lIns="0" tIns="0" rIns="0" bIns="0"/>
          <a:lstStyle>
            <a:lvl1pPr algn="ctr">
              <a:defRPr sz="1400" cap="none" baseline="0"/>
            </a:lvl1pPr>
            <a:lvl4pPr>
              <a:defRPr/>
            </a:lvl4pPr>
          </a:lstStyle>
          <a:p>
            <a:pPr lvl="0"/>
            <a:r>
              <a:rPr lang="en-GB" dirty="0"/>
              <a:t>Subline</a:t>
            </a:r>
          </a:p>
        </p:txBody>
      </p:sp>
      <p:sp>
        <p:nvSpPr>
          <p:cNvPr id="13" name="Rechteck 9">
            <a:extLst>
              <a:ext uri="{FF2B5EF4-FFF2-40B4-BE49-F238E27FC236}">
                <a16:creationId xmlns:a16="http://schemas.microsoft.com/office/drawing/2014/main" id="{D34EC79C-1C3D-4255-AD9F-2C20A5F570FB}"/>
              </a:ext>
            </a:extLst>
          </p:cNvPr>
          <p:cNvSpPr/>
          <p:nvPr userDrawn="1"/>
        </p:nvSpPr>
        <p:spPr>
          <a:xfrm>
            <a:off x="9497961" y="933708"/>
            <a:ext cx="2281082" cy="475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14" name="Grafik 6">
            <a:extLst>
              <a:ext uri="{FF2B5EF4-FFF2-40B4-BE49-F238E27FC236}">
                <a16:creationId xmlns:a16="http://schemas.microsoft.com/office/drawing/2014/main" id="{D5721E03-5FC5-4D3B-B11C-750110ADA9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69450" y="1028700"/>
            <a:ext cx="2044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013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 02 BESSY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>
            <a:extLst>
              <a:ext uri="{FF2B5EF4-FFF2-40B4-BE49-F238E27FC236}">
                <a16:creationId xmlns:a16="http://schemas.microsoft.com/office/drawing/2014/main" id="{FB4AF119-5F77-D642-9D24-84E7BE44D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2167"/>
            <a:ext cx="12192000" cy="409680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 cap="none" baseline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CDE9A86-E725-2348-B83A-1CD8711FF8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618" y="1034815"/>
            <a:ext cx="1803400" cy="292100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0954DE49-7371-4D4F-B552-07D668AA06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72167"/>
            <a:ext cx="8870951" cy="1896943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varieren</a:t>
            </a:r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39251EA5-8489-704C-8235-BF6782A14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7923600" cy="696912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000" b="1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00EDDBB1-3774-E147-A2FE-BF389DE0AF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591768"/>
            <a:ext cx="8870950" cy="824328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23" name="Rechteck 9">
            <a:extLst>
              <a:ext uri="{FF2B5EF4-FFF2-40B4-BE49-F238E27FC236}">
                <a16:creationId xmlns:a16="http://schemas.microsoft.com/office/drawing/2014/main" id="{9E7074B3-0ED8-470E-A397-2E31466E8FF4}"/>
              </a:ext>
            </a:extLst>
          </p:cNvPr>
          <p:cNvSpPr/>
          <p:nvPr userDrawn="1"/>
        </p:nvSpPr>
        <p:spPr>
          <a:xfrm>
            <a:off x="9497961" y="933708"/>
            <a:ext cx="2281082" cy="475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24" name="Grafik 6">
            <a:extLst>
              <a:ext uri="{FF2B5EF4-FFF2-40B4-BE49-F238E27FC236}">
                <a16:creationId xmlns:a16="http://schemas.microsoft.com/office/drawing/2014/main" id="{E11F5461-B2E0-4690-96E1-374024E97EA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569450" y="1028700"/>
            <a:ext cx="2044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24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04401"/>
            <a:ext cx="11036300" cy="743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030014"/>
            <a:ext cx="11036300" cy="5146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750C6-0F28-DD4E-ABB0-AE06DA556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7850" y="6356350"/>
            <a:ext cx="1001417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30171-9C22-6342-A988-40172D89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28653" y="6356350"/>
            <a:ext cx="885497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59DF1E7-7728-684B-896D-8CFDB8DC33E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D685D58-4DDB-40E9-8262-FCFF532285A1}"/>
              </a:ext>
            </a:extLst>
          </p:cNvPr>
          <p:cNvGrpSpPr/>
          <p:nvPr userDrawn="1"/>
        </p:nvGrpSpPr>
        <p:grpSpPr>
          <a:xfrm>
            <a:off x="577850" y="0"/>
            <a:ext cx="1295400" cy="104400"/>
            <a:chOff x="577850" y="36493"/>
            <a:chExt cx="1227561" cy="1044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E026630-8A0D-412F-98D4-4EC2DED86C79}"/>
                </a:ext>
              </a:extLst>
            </p:cNvPr>
            <p:cNvSpPr/>
            <p:nvPr userDrawn="1"/>
          </p:nvSpPr>
          <p:spPr>
            <a:xfrm>
              <a:off x="577850" y="36493"/>
              <a:ext cx="409187" cy="104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447CC7A-9DF1-4359-A176-B08DE7B4FFB2}"/>
                </a:ext>
              </a:extLst>
            </p:cNvPr>
            <p:cNvSpPr/>
            <p:nvPr userDrawn="1"/>
          </p:nvSpPr>
          <p:spPr>
            <a:xfrm>
              <a:off x="1396224" y="36493"/>
              <a:ext cx="409187" cy="10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0FE97-5914-4ABD-A272-B09DF6532D48}"/>
                </a:ext>
              </a:extLst>
            </p:cNvPr>
            <p:cNvSpPr/>
            <p:nvPr userDrawn="1"/>
          </p:nvSpPr>
          <p:spPr>
            <a:xfrm>
              <a:off x="987037" y="36493"/>
              <a:ext cx="409187" cy="10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Grafik 6">
            <a:extLst>
              <a:ext uri="{FF2B5EF4-FFF2-40B4-BE49-F238E27FC236}">
                <a16:creationId xmlns:a16="http://schemas.microsoft.com/office/drawing/2014/main" id="{96FA181C-6AE6-4D6F-9732-38182649E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-82186" b="-74461"/>
          <a:stretch/>
        </p:blipFill>
        <p:spPr>
          <a:xfrm>
            <a:off x="9569450" y="1"/>
            <a:ext cx="2044700" cy="84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707" r:id="rId4"/>
    <p:sldLayoutId id="2147483708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none" baseline="0">
          <a:solidFill>
            <a:schemeClr val="accent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i="0" kern="1200" cap="all" baseline="0">
          <a:solidFill>
            <a:schemeClr val="tx2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b="0" i="0" kern="1200">
          <a:solidFill>
            <a:schemeClr val="accent2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b="0" i="0" kern="1200" cap="all" baseline="0">
          <a:solidFill>
            <a:schemeClr val="tx2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179388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357188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536575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457">
          <p15:clr>
            <a:srgbClr val="F26B43"/>
          </p15:clr>
        </p15:guide>
        <p15:guide id="4" orient="horz" pos="2183">
          <p15:clr>
            <a:srgbClr val="F26B43"/>
          </p15:clr>
        </p15:guide>
        <p15:guide id="5" orient="horz" pos="2908">
          <p15:clr>
            <a:srgbClr val="F26B43"/>
          </p15:clr>
        </p15:guide>
        <p15:guide id="6" orient="horz" pos="3634">
          <p15:clr>
            <a:srgbClr val="F26B43"/>
          </p15:clr>
        </p15:guide>
        <p15:guide id="7" orient="horz" pos="182">
          <p15:clr>
            <a:srgbClr val="F26B43"/>
          </p15:clr>
        </p15:guide>
        <p15:guide id="8" pos="182">
          <p15:clr>
            <a:srgbClr val="F26B43"/>
          </p15:clr>
        </p15:guide>
        <p15:guide id="9" pos="7498">
          <p15:clr>
            <a:srgbClr val="F26B43"/>
          </p15:clr>
        </p15:guide>
        <p15:guide id="10" pos="7316">
          <p15:clr>
            <a:srgbClr val="F26B43"/>
          </p15:clr>
        </p15:guide>
        <p15:guide id="11" pos="364">
          <p15:clr>
            <a:srgbClr val="F26B43"/>
          </p15:clr>
        </p15:guide>
        <p15:guide id="12" orient="horz" pos="52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4B5F97F-B0DF-46AC-95BA-9293F775EF66}"/>
              </a:ext>
            </a:extLst>
          </p:cNvPr>
          <p:cNvGrpSpPr/>
          <p:nvPr userDrawn="1"/>
        </p:nvGrpSpPr>
        <p:grpSpPr>
          <a:xfrm>
            <a:off x="577850" y="5776669"/>
            <a:ext cx="1295400" cy="104400"/>
            <a:chOff x="577850" y="36493"/>
            <a:chExt cx="1227561" cy="1044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B335E52-6FAD-4E73-BD76-13334FCF562C}"/>
                </a:ext>
              </a:extLst>
            </p:cNvPr>
            <p:cNvSpPr/>
            <p:nvPr userDrawn="1"/>
          </p:nvSpPr>
          <p:spPr>
            <a:xfrm>
              <a:off x="577850" y="36493"/>
              <a:ext cx="409187" cy="104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63D8EE5-3493-448F-AEF4-5A0F3EB61C07}"/>
                </a:ext>
              </a:extLst>
            </p:cNvPr>
            <p:cNvSpPr/>
            <p:nvPr userDrawn="1"/>
          </p:nvSpPr>
          <p:spPr>
            <a:xfrm>
              <a:off x="1396224" y="36493"/>
              <a:ext cx="409187" cy="10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333D3A-A6F0-4795-9937-98627FCFA5B3}"/>
                </a:ext>
              </a:extLst>
            </p:cNvPr>
            <p:cNvSpPr/>
            <p:nvPr userDrawn="1"/>
          </p:nvSpPr>
          <p:spPr>
            <a:xfrm>
              <a:off x="987037" y="36493"/>
              <a:ext cx="409187" cy="10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hteck 9">
            <a:extLst>
              <a:ext uri="{FF2B5EF4-FFF2-40B4-BE49-F238E27FC236}">
                <a16:creationId xmlns:a16="http://schemas.microsoft.com/office/drawing/2014/main" id="{7130DFA5-AFD7-4E13-9166-0E9AFB36DA71}"/>
              </a:ext>
            </a:extLst>
          </p:cNvPr>
          <p:cNvSpPr/>
          <p:nvPr userDrawn="1"/>
        </p:nvSpPr>
        <p:spPr>
          <a:xfrm>
            <a:off x="0" y="1654387"/>
            <a:ext cx="12192000" cy="4114587"/>
          </a:xfrm>
          <a:prstGeom prst="rect">
            <a:avLst/>
          </a:prstGeom>
          <a:solidFill>
            <a:schemeClr val="tx2"/>
          </a:solidFill>
          <a:ln>
            <a:solidFill>
              <a:srgbClr val="184E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11" name="Grafik 23">
            <a:extLst>
              <a:ext uri="{FF2B5EF4-FFF2-40B4-BE49-F238E27FC236}">
                <a16:creationId xmlns:a16="http://schemas.microsoft.com/office/drawing/2014/main" id="{33DCB354-89FC-46B9-9AA6-C1BA6C338D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618" y="1034815"/>
            <a:ext cx="1803400" cy="2921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2312988"/>
            <a:ext cx="9864008" cy="9108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marL="0" lvl="0"/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3252993"/>
            <a:ext cx="9864008" cy="2358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3854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4800" b="0" i="0" kern="1200" cap="all" baseline="0" dirty="0">
          <a:solidFill>
            <a:schemeClr val="bg1"/>
          </a:solidFill>
          <a:latin typeface="+mj-lt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4800" b="0" i="0" kern="1200" cap="all" baseline="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1pPr>
      <a:lvl2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b="1" i="0" kern="1200">
          <a:solidFill>
            <a:schemeClr val="accent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2pPr>
      <a:lvl3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i="0" kern="1200" cap="all" baseline="0">
          <a:solidFill>
            <a:schemeClr val="bg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3pPr>
      <a:lvl4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1400" b="0" i="0" kern="120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4pPr>
      <a:lvl5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2000" b="0" i="0" kern="1200">
          <a:solidFill>
            <a:schemeClr val="accent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4B5F97F-B0DF-46AC-95BA-9293F775EF66}"/>
              </a:ext>
            </a:extLst>
          </p:cNvPr>
          <p:cNvGrpSpPr/>
          <p:nvPr userDrawn="1"/>
        </p:nvGrpSpPr>
        <p:grpSpPr>
          <a:xfrm>
            <a:off x="577850" y="5776669"/>
            <a:ext cx="1295400" cy="104400"/>
            <a:chOff x="577850" y="36493"/>
            <a:chExt cx="1227561" cy="1044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B335E52-6FAD-4E73-BD76-13334FCF562C}"/>
                </a:ext>
              </a:extLst>
            </p:cNvPr>
            <p:cNvSpPr/>
            <p:nvPr userDrawn="1"/>
          </p:nvSpPr>
          <p:spPr>
            <a:xfrm>
              <a:off x="577850" y="36493"/>
              <a:ext cx="409187" cy="104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63D8EE5-3493-448F-AEF4-5A0F3EB61C07}"/>
                </a:ext>
              </a:extLst>
            </p:cNvPr>
            <p:cNvSpPr/>
            <p:nvPr userDrawn="1"/>
          </p:nvSpPr>
          <p:spPr>
            <a:xfrm>
              <a:off x="1396224" y="36493"/>
              <a:ext cx="409187" cy="10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333D3A-A6F0-4795-9937-98627FCFA5B3}"/>
                </a:ext>
              </a:extLst>
            </p:cNvPr>
            <p:cNvSpPr/>
            <p:nvPr userDrawn="1"/>
          </p:nvSpPr>
          <p:spPr>
            <a:xfrm>
              <a:off x="987037" y="36493"/>
              <a:ext cx="409187" cy="10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hteck 9">
            <a:extLst>
              <a:ext uri="{FF2B5EF4-FFF2-40B4-BE49-F238E27FC236}">
                <a16:creationId xmlns:a16="http://schemas.microsoft.com/office/drawing/2014/main" id="{7130DFA5-AFD7-4E13-9166-0E9AFB36DA71}"/>
              </a:ext>
            </a:extLst>
          </p:cNvPr>
          <p:cNvSpPr/>
          <p:nvPr userDrawn="1"/>
        </p:nvSpPr>
        <p:spPr>
          <a:xfrm>
            <a:off x="0" y="1654387"/>
            <a:ext cx="12192000" cy="4114587"/>
          </a:xfrm>
          <a:prstGeom prst="rect">
            <a:avLst/>
          </a:prstGeom>
          <a:solidFill>
            <a:schemeClr val="tx2"/>
          </a:solidFill>
          <a:ln>
            <a:solidFill>
              <a:srgbClr val="184E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11" name="Grafik 23">
            <a:extLst>
              <a:ext uri="{FF2B5EF4-FFF2-40B4-BE49-F238E27FC236}">
                <a16:creationId xmlns:a16="http://schemas.microsoft.com/office/drawing/2014/main" id="{33DCB354-89FC-46B9-9AA6-C1BA6C338D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618" y="1034815"/>
            <a:ext cx="1803400" cy="2921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2312988"/>
            <a:ext cx="9864008" cy="9108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marL="0" lvl="0"/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3252993"/>
            <a:ext cx="9864008" cy="2358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7330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4000" b="0" i="0" kern="1200" cap="all" baseline="0" dirty="0">
          <a:solidFill>
            <a:schemeClr val="bg1"/>
          </a:solidFill>
          <a:latin typeface="+mj-lt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b="0" i="0" kern="1200" cap="all" baseline="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1pPr>
      <a:lvl2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i="0" kern="1200">
          <a:solidFill>
            <a:schemeClr val="accent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2pPr>
      <a:lvl3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i="0" kern="1200" cap="all" baseline="0">
          <a:solidFill>
            <a:schemeClr val="bg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3pPr>
      <a:lvl4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1400" b="0" i="0" kern="120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4pPr>
      <a:lvl5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2000" b="0" i="0" kern="1200">
          <a:solidFill>
            <a:schemeClr val="accent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457">
          <p15:clr>
            <a:srgbClr val="F26B43"/>
          </p15:clr>
        </p15:guide>
        <p15:guide id="4" orient="horz" pos="2183">
          <p15:clr>
            <a:srgbClr val="F26B43"/>
          </p15:clr>
        </p15:guide>
        <p15:guide id="5" orient="horz" pos="2908">
          <p15:clr>
            <a:srgbClr val="F26B43"/>
          </p15:clr>
        </p15:guide>
        <p15:guide id="6" orient="horz" pos="3634">
          <p15:clr>
            <a:srgbClr val="F26B43"/>
          </p15:clr>
        </p15:guide>
        <p15:guide id="7" orient="horz" pos="182">
          <p15:clr>
            <a:srgbClr val="F26B43"/>
          </p15:clr>
        </p15:guide>
        <p15:guide id="8" pos="182">
          <p15:clr>
            <a:srgbClr val="F26B43"/>
          </p15:clr>
        </p15:guide>
        <p15:guide id="9" pos="7498">
          <p15:clr>
            <a:srgbClr val="F26B43"/>
          </p15:clr>
        </p15:guide>
        <p15:guide id="10" pos="7316">
          <p15:clr>
            <a:srgbClr val="F26B43"/>
          </p15:clr>
        </p15:guide>
        <p15:guide id="11" pos="364">
          <p15:clr>
            <a:srgbClr val="F26B43"/>
          </p15:clr>
        </p15:guide>
        <p15:guide id="12" orient="horz" pos="52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11" Type="http://schemas.openxmlformats.org/officeDocument/2006/relationships/image" Target="../media/image44.jpe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2.png"/><Relationship Id="rId3" Type="http://schemas.openxmlformats.org/officeDocument/2006/relationships/image" Target="../media/image40.png"/><Relationship Id="rId7" Type="http://schemas.openxmlformats.org/officeDocument/2006/relationships/image" Target="../media/image47.jpeg"/><Relationship Id="rId12" Type="http://schemas.openxmlformats.org/officeDocument/2006/relationships/image" Target="../media/image51.png"/><Relationship Id="rId17" Type="http://schemas.openxmlformats.org/officeDocument/2006/relationships/image" Target="../media/image56.jpeg"/><Relationship Id="rId2" Type="http://schemas.openxmlformats.org/officeDocument/2006/relationships/image" Target="../media/image46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11" Type="http://schemas.openxmlformats.org/officeDocument/2006/relationships/image" Target="../media/image50.png"/><Relationship Id="rId5" Type="http://schemas.openxmlformats.org/officeDocument/2006/relationships/image" Target="../media/image42.jpe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1.png"/><Relationship Id="rId9" Type="http://schemas.openxmlformats.org/officeDocument/2006/relationships/image" Target="../media/image48.gif"/><Relationship Id="rId1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jp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  A Rich history of measurement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FBBE0E-AEEC-4C33-8C8C-A2C6B1C7C2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Measurement Reports and Lab Upgrades at HZB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E. Rial on Behalf of HZB Undulator Group</a:t>
            </a:r>
          </a:p>
          <a:p>
            <a:r>
              <a:rPr lang="en-GB" dirty="0"/>
              <a:t>IMMW23 – Bad </a:t>
            </a:r>
            <a:r>
              <a:rPr lang="en-GB" dirty="0" err="1"/>
              <a:t>Zurzach</a:t>
            </a:r>
            <a:r>
              <a:rPr lang="en-GB" dirty="0"/>
              <a:t>, Switzerland– 10.10.2024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6DBF45-D80A-4718-A3C3-8A96C5F17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AE8A8-B4F8-47EF-AA4E-38C9D66B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Measurements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45224E-C7CB-4046-B13B-67138821AC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5AE053-3B5F-4A5A-87E5-33D5F35336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44DE04-EA7F-4132-9345-AD01123EE9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140" y="986778"/>
            <a:ext cx="4685913" cy="329946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535104E-FE78-4323-A0F8-F769CCB07368}"/>
              </a:ext>
            </a:extLst>
          </p:cNvPr>
          <p:cNvGrpSpPr/>
          <p:nvPr/>
        </p:nvGrpSpPr>
        <p:grpSpPr>
          <a:xfrm>
            <a:off x="1044665" y="3595768"/>
            <a:ext cx="3169626" cy="2475902"/>
            <a:chOff x="5017272" y="700756"/>
            <a:chExt cx="4219199" cy="329575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3C3639B-9A86-4E3C-861A-00CEB1CAF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17272" y="700756"/>
              <a:ext cx="4219199" cy="317264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262C775-7607-4CDD-A90F-20CA1A0EE1DF}"/>
                </a:ext>
              </a:extLst>
            </p:cNvPr>
            <p:cNvSpPr txBox="1"/>
            <p:nvPr/>
          </p:nvSpPr>
          <p:spPr>
            <a:xfrm>
              <a:off x="7044855" y="3750294"/>
              <a:ext cx="8905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x (mm)</a:t>
              </a:r>
              <a:endParaRPr lang="en-US" sz="10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C65F3F-7455-4450-BECC-76990F6FFA3C}"/>
                </a:ext>
              </a:extLst>
            </p:cNvPr>
            <p:cNvSpPr txBox="1"/>
            <p:nvPr/>
          </p:nvSpPr>
          <p:spPr>
            <a:xfrm rot="16200000">
              <a:off x="4549190" y="1911888"/>
              <a:ext cx="11823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z (m)</a:t>
              </a:r>
              <a:endParaRPr lang="en-US" sz="10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004BA40-9728-4ED5-9330-CF3175D1DD8B}"/>
                </a:ext>
              </a:extLst>
            </p:cNvPr>
            <p:cNvSpPr txBox="1"/>
            <p:nvPr/>
          </p:nvSpPr>
          <p:spPr>
            <a:xfrm>
              <a:off x="5898261" y="1053656"/>
              <a:ext cx="270344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Horizontal Trajectory</a:t>
              </a:r>
            </a:p>
            <a:p>
              <a:pPr algn="ctr"/>
              <a:r>
                <a:rPr lang="en-GB" sz="1100" dirty="0"/>
                <a:t>Gap 15.6mm, Shift 0mm</a:t>
              </a:r>
            </a:p>
          </p:txBody>
        </p:sp>
      </p:grp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F8148F1-49BB-4F82-9B22-3D2D0AAA0F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201280"/>
              </p:ext>
            </p:extLst>
          </p:nvPr>
        </p:nvGraphicFramePr>
        <p:xfrm>
          <a:off x="611938" y="1145478"/>
          <a:ext cx="4685914" cy="212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957">
                  <a:extLst>
                    <a:ext uri="{9D8B030D-6E8A-4147-A177-3AD203B41FA5}">
                      <a16:colId xmlns:a16="http://schemas.microsoft.com/office/drawing/2014/main" val="406593671"/>
                    </a:ext>
                  </a:extLst>
                </a:gridCol>
                <a:gridCol w="2342957">
                  <a:extLst>
                    <a:ext uri="{9D8B030D-6E8A-4147-A177-3AD203B41FA5}">
                      <a16:colId xmlns:a16="http://schemas.microsoft.com/office/drawing/2014/main" val="831411671"/>
                    </a:ext>
                  </a:extLst>
                </a:gridCol>
              </a:tblGrid>
              <a:tr h="370030">
                <a:tc>
                  <a:txBody>
                    <a:bodyPr/>
                    <a:lstStyle/>
                    <a:p>
                      <a:r>
                        <a:rPr lang="en-GB" dirty="0"/>
                        <a:t>Property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769052"/>
                  </a:ext>
                </a:extLst>
              </a:tr>
              <a:tr h="370030">
                <a:tc>
                  <a:txBody>
                    <a:bodyPr/>
                    <a:lstStyle/>
                    <a:p>
                      <a:r>
                        <a:rPr lang="de-DE" dirty="0"/>
                        <a:t>Minimum Gap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15.6mm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143824"/>
                  </a:ext>
                </a:extLst>
              </a:tr>
              <a:tr h="370030">
                <a:tc>
                  <a:txBody>
                    <a:bodyPr/>
                    <a:lstStyle/>
                    <a:p>
                      <a:r>
                        <a:rPr lang="de-DE" dirty="0"/>
                        <a:t>Peak 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0.825 T (V), 0.542 (H)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50190"/>
                  </a:ext>
                </a:extLst>
              </a:tr>
              <a:tr h="370030">
                <a:tc>
                  <a:txBody>
                    <a:bodyPr/>
                    <a:lstStyle/>
                    <a:p>
                      <a:r>
                        <a:rPr lang="de-DE" dirty="0"/>
                        <a:t>Field Integral </a:t>
                      </a:r>
                    </a:p>
                    <a:p>
                      <a:r>
                        <a:rPr lang="de-DE" dirty="0"/>
                        <a:t>(and shift </a:t>
                      </a:r>
                      <a:r>
                        <a:rPr lang="de-DE" dirty="0" err="1"/>
                        <a:t>variation</a:t>
                      </a:r>
                      <a:r>
                        <a:rPr lang="de-DE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+/- 0.02 </a:t>
                      </a:r>
                      <a:r>
                        <a:rPr lang="en-GB" dirty="0" err="1"/>
                        <a:t>Tmm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967714"/>
                  </a:ext>
                </a:extLst>
              </a:tr>
              <a:tr h="370030">
                <a:tc>
                  <a:txBody>
                    <a:bodyPr/>
                    <a:lstStyle/>
                    <a:p>
                      <a:r>
                        <a:rPr lang="en-GB" dirty="0"/>
                        <a:t>Straightness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+/- 2 micron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74181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7E1F175-003B-4997-B8BB-A44898CC470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45" y="3089600"/>
            <a:ext cx="5015978" cy="2982070"/>
          </a:xfrm>
          <a:prstGeom prst="rect">
            <a:avLst/>
          </a:prstGeom>
        </p:spPr>
      </p:pic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1F302369-6302-489A-91EF-01A86DFDCF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29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E133E-5718-4749-8195-03677971AB0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Installed May 2024</a:t>
            </a:r>
          </a:p>
          <a:p>
            <a:pPr lvl="1"/>
            <a:r>
              <a:rPr lang="en-GB" dirty="0"/>
              <a:t>First Light September 2024 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74319E-2810-41E6-96A3-49E8FD531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09" y="2205754"/>
            <a:ext cx="4899154" cy="37497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D9E97F-29A1-4E53-BF05-84565DF8E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Light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24E8BC-4F2E-4B13-9A13-DCF30AAF9A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130E981-AB2C-472B-AF6E-A0FD9827D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288" y="1760481"/>
            <a:ext cx="5170252" cy="3892896"/>
          </a:xfrm>
          <a:prstGeom prst="round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</p:pic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74026A68-404D-4C2E-859C-E54FF46E0B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309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E133E-5718-4749-8195-03677971AB0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Installed May 2024</a:t>
            </a:r>
          </a:p>
          <a:p>
            <a:pPr lvl="1"/>
            <a:r>
              <a:rPr lang="en-GB" dirty="0"/>
              <a:t>First Light September 2024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D9E97F-29A1-4E53-BF05-84565DF8E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Light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24E8BC-4F2E-4B13-9A13-DCF30AAF9A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74026A68-404D-4C2E-859C-E54FF46E0B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2DBF35-B4EA-4B5F-8D78-599BA0DE7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701" y="1975968"/>
            <a:ext cx="3161906" cy="4199407"/>
          </a:xfrm>
          <a:prstGeom prst="roundRect">
            <a:avLst/>
          </a:prstGeom>
          <a:ln w="57150">
            <a:solidFill>
              <a:srgbClr val="99CC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3181FD-F05C-4BA1-ADE0-218EFB26B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395" y="1975968"/>
            <a:ext cx="3161906" cy="4199406"/>
          </a:xfrm>
          <a:prstGeom prst="roundRect">
            <a:avLst/>
          </a:prstGeom>
          <a:ln w="57150">
            <a:solidFill>
              <a:srgbClr val="99CC00"/>
            </a:solidFill>
          </a:ln>
        </p:spPr>
      </p:pic>
    </p:spTree>
    <p:extLst>
      <p:ext uri="{BB962C8B-B14F-4D97-AF65-F5344CB8AC3E}">
        <p14:creationId xmlns:p14="http://schemas.microsoft.com/office/powerpoint/2010/main" val="182020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C39F951-ACB5-4244-B7CF-D6924B492677}"/>
              </a:ext>
            </a:extLst>
          </p:cNvPr>
          <p:cNvCxnSpPr>
            <a:cxnSpLocks/>
            <a:stCxn id="7" idx="3"/>
            <a:endCxn id="24" idx="1"/>
          </p:cNvCxnSpPr>
          <p:nvPr/>
        </p:nvCxnSpPr>
        <p:spPr>
          <a:xfrm flipV="1">
            <a:off x="8835997" y="4399747"/>
            <a:ext cx="385039" cy="115563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C39F951-ACB5-4244-B7CF-D6924B492677}"/>
              </a:ext>
            </a:extLst>
          </p:cNvPr>
          <p:cNvCxnSpPr>
            <a:cxnSpLocks/>
            <a:stCxn id="8" idx="0"/>
            <a:endCxn id="30" idx="3"/>
          </p:cNvCxnSpPr>
          <p:nvPr/>
        </p:nvCxnSpPr>
        <p:spPr>
          <a:xfrm flipH="1" flipV="1">
            <a:off x="3069025" y="4800540"/>
            <a:ext cx="385038" cy="754843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C39F951-ACB5-4244-B7CF-D6924B492677}"/>
              </a:ext>
            </a:extLst>
          </p:cNvPr>
          <p:cNvCxnSpPr>
            <a:cxnSpLocks/>
            <a:stCxn id="6" idx="3"/>
            <a:endCxn id="15" idx="1"/>
          </p:cNvCxnSpPr>
          <p:nvPr/>
        </p:nvCxnSpPr>
        <p:spPr>
          <a:xfrm>
            <a:off x="8835997" y="1261764"/>
            <a:ext cx="385039" cy="70225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39F951-ACB5-4244-B7CF-D6924B492677}"/>
              </a:ext>
            </a:extLst>
          </p:cNvPr>
          <p:cNvCxnSpPr>
            <a:cxnSpLocks/>
            <a:stCxn id="5" idx="0"/>
            <a:endCxn id="9" idx="3"/>
          </p:cNvCxnSpPr>
          <p:nvPr/>
        </p:nvCxnSpPr>
        <p:spPr>
          <a:xfrm flipH="1">
            <a:off x="3069025" y="1256579"/>
            <a:ext cx="385039" cy="88082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Assessment of goals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470" t="1222" r="9524" b="9048"/>
          <a:stretch/>
        </p:blipFill>
        <p:spPr>
          <a:xfrm>
            <a:off x="3607799" y="1113043"/>
            <a:ext cx="4976402" cy="4976402"/>
          </a:xfrm>
          <a:prstGeom prst="ellipse">
            <a:avLst/>
          </a:prstGeom>
          <a:ln w="127000">
            <a:solidFill>
              <a:schemeClr val="accent3"/>
            </a:solidFill>
          </a:ln>
        </p:spPr>
      </p:pic>
      <p:sp>
        <p:nvSpPr>
          <p:cNvPr id="5" name="Freeform 13">
            <a:extLst>
              <a:ext uri="{FF2B5EF4-FFF2-40B4-BE49-F238E27FC236}">
                <a16:creationId xmlns:a16="http://schemas.microsoft.com/office/drawing/2014/main" id="{4BE90A19-488A-4E93-90A4-25192AF4B8ED}"/>
              </a:ext>
            </a:extLst>
          </p:cNvPr>
          <p:cNvSpPr/>
          <p:nvPr/>
        </p:nvSpPr>
        <p:spPr>
          <a:xfrm>
            <a:off x="3454064" y="1149764"/>
            <a:ext cx="1674523" cy="640877"/>
          </a:xfrm>
          <a:custGeom>
            <a:avLst/>
            <a:gdLst>
              <a:gd name="connsiteX0" fmla="*/ 0 w 1600244"/>
              <a:gd name="connsiteY0" fmla="*/ 102077 h 612448"/>
              <a:gd name="connsiteX1" fmla="*/ 102077 w 1600244"/>
              <a:gd name="connsiteY1" fmla="*/ 0 h 612448"/>
              <a:gd name="connsiteX2" fmla="*/ 1498167 w 1600244"/>
              <a:gd name="connsiteY2" fmla="*/ 0 h 612448"/>
              <a:gd name="connsiteX3" fmla="*/ 1600244 w 1600244"/>
              <a:gd name="connsiteY3" fmla="*/ 102077 h 612448"/>
              <a:gd name="connsiteX4" fmla="*/ 1600244 w 1600244"/>
              <a:gd name="connsiteY4" fmla="*/ 510371 h 612448"/>
              <a:gd name="connsiteX5" fmla="*/ 1498167 w 1600244"/>
              <a:gd name="connsiteY5" fmla="*/ 612448 h 612448"/>
              <a:gd name="connsiteX6" fmla="*/ 102077 w 1600244"/>
              <a:gd name="connsiteY6" fmla="*/ 612448 h 612448"/>
              <a:gd name="connsiteX7" fmla="*/ 0 w 1600244"/>
              <a:gd name="connsiteY7" fmla="*/ 510371 h 612448"/>
              <a:gd name="connsiteX8" fmla="*/ 0 w 1600244"/>
              <a:gd name="connsiteY8" fmla="*/ 102077 h 6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244" h="612448">
                <a:moveTo>
                  <a:pt x="0" y="102077"/>
                </a:moveTo>
                <a:cubicBezTo>
                  <a:pt x="0" y="45701"/>
                  <a:pt x="45701" y="0"/>
                  <a:pt x="102077" y="0"/>
                </a:cubicBezTo>
                <a:lnTo>
                  <a:pt x="1498167" y="0"/>
                </a:lnTo>
                <a:cubicBezTo>
                  <a:pt x="1554543" y="0"/>
                  <a:pt x="1600244" y="45701"/>
                  <a:pt x="1600244" y="102077"/>
                </a:cubicBezTo>
                <a:lnTo>
                  <a:pt x="1600244" y="510371"/>
                </a:lnTo>
                <a:cubicBezTo>
                  <a:pt x="1600244" y="566747"/>
                  <a:pt x="1554543" y="612448"/>
                  <a:pt x="1498167" y="612448"/>
                </a:cubicBezTo>
                <a:lnTo>
                  <a:pt x="102077" y="612448"/>
                </a:lnTo>
                <a:cubicBezTo>
                  <a:pt x="45701" y="612448"/>
                  <a:pt x="0" y="566747"/>
                  <a:pt x="0" y="510371"/>
                </a:cubicBezTo>
                <a:lnTo>
                  <a:pt x="0" y="102077"/>
                </a:lnTo>
                <a:close/>
              </a:path>
            </a:pathLst>
          </a:custGeom>
          <a:ln w="76200"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857" tIns="90857" rIns="90857" bIns="90857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err="1"/>
              <a:t>Strategise</a:t>
            </a:r>
            <a:endParaRPr lang="en-US" sz="2400" b="1" kern="1200" dirty="0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4BE90A19-488A-4E93-90A4-25192AF4B8ED}"/>
              </a:ext>
            </a:extLst>
          </p:cNvPr>
          <p:cNvSpPr/>
          <p:nvPr/>
        </p:nvSpPr>
        <p:spPr>
          <a:xfrm>
            <a:off x="7161474" y="1154949"/>
            <a:ext cx="1674523" cy="640877"/>
          </a:xfrm>
          <a:custGeom>
            <a:avLst/>
            <a:gdLst>
              <a:gd name="connsiteX0" fmla="*/ 0 w 1600244"/>
              <a:gd name="connsiteY0" fmla="*/ 102077 h 612448"/>
              <a:gd name="connsiteX1" fmla="*/ 102077 w 1600244"/>
              <a:gd name="connsiteY1" fmla="*/ 0 h 612448"/>
              <a:gd name="connsiteX2" fmla="*/ 1498167 w 1600244"/>
              <a:gd name="connsiteY2" fmla="*/ 0 h 612448"/>
              <a:gd name="connsiteX3" fmla="*/ 1600244 w 1600244"/>
              <a:gd name="connsiteY3" fmla="*/ 102077 h 612448"/>
              <a:gd name="connsiteX4" fmla="*/ 1600244 w 1600244"/>
              <a:gd name="connsiteY4" fmla="*/ 510371 h 612448"/>
              <a:gd name="connsiteX5" fmla="*/ 1498167 w 1600244"/>
              <a:gd name="connsiteY5" fmla="*/ 612448 h 612448"/>
              <a:gd name="connsiteX6" fmla="*/ 102077 w 1600244"/>
              <a:gd name="connsiteY6" fmla="*/ 612448 h 612448"/>
              <a:gd name="connsiteX7" fmla="*/ 0 w 1600244"/>
              <a:gd name="connsiteY7" fmla="*/ 510371 h 612448"/>
              <a:gd name="connsiteX8" fmla="*/ 0 w 1600244"/>
              <a:gd name="connsiteY8" fmla="*/ 102077 h 6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244" h="612448">
                <a:moveTo>
                  <a:pt x="0" y="102077"/>
                </a:moveTo>
                <a:cubicBezTo>
                  <a:pt x="0" y="45701"/>
                  <a:pt x="45701" y="0"/>
                  <a:pt x="102077" y="0"/>
                </a:cubicBezTo>
                <a:lnTo>
                  <a:pt x="1498167" y="0"/>
                </a:lnTo>
                <a:cubicBezTo>
                  <a:pt x="1554543" y="0"/>
                  <a:pt x="1600244" y="45701"/>
                  <a:pt x="1600244" y="102077"/>
                </a:cubicBezTo>
                <a:lnTo>
                  <a:pt x="1600244" y="510371"/>
                </a:lnTo>
                <a:cubicBezTo>
                  <a:pt x="1600244" y="566747"/>
                  <a:pt x="1554543" y="612448"/>
                  <a:pt x="1498167" y="612448"/>
                </a:cubicBezTo>
                <a:lnTo>
                  <a:pt x="102077" y="612448"/>
                </a:lnTo>
                <a:cubicBezTo>
                  <a:pt x="45701" y="612448"/>
                  <a:pt x="0" y="566747"/>
                  <a:pt x="0" y="510371"/>
                </a:cubicBezTo>
                <a:lnTo>
                  <a:pt x="0" y="102077"/>
                </a:lnTo>
                <a:close/>
              </a:path>
            </a:pathLst>
          </a:custGeom>
          <a:ln w="76200"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857" tIns="90857" rIns="90857" bIns="90857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/>
              <a:t>Plan</a:t>
            </a: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4BE90A19-488A-4E93-90A4-25192AF4B8ED}"/>
              </a:ext>
            </a:extLst>
          </p:cNvPr>
          <p:cNvSpPr/>
          <p:nvPr/>
        </p:nvSpPr>
        <p:spPr>
          <a:xfrm>
            <a:off x="7161474" y="5448567"/>
            <a:ext cx="1674523" cy="640877"/>
          </a:xfrm>
          <a:custGeom>
            <a:avLst/>
            <a:gdLst>
              <a:gd name="connsiteX0" fmla="*/ 0 w 1600244"/>
              <a:gd name="connsiteY0" fmla="*/ 102077 h 612448"/>
              <a:gd name="connsiteX1" fmla="*/ 102077 w 1600244"/>
              <a:gd name="connsiteY1" fmla="*/ 0 h 612448"/>
              <a:gd name="connsiteX2" fmla="*/ 1498167 w 1600244"/>
              <a:gd name="connsiteY2" fmla="*/ 0 h 612448"/>
              <a:gd name="connsiteX3" fmla="*/ 1600244 w 1600244"/>
              <a:gd name="connsiteY3" fmla="*/ 102077 h 612448"/>
              <a:gd name="connsiteX4" fmla="*/ 1600244 w 1600244"/>
              <a:gd name="connsiteY4" fmla="*/ 510371 h 612448"/>
              <a:gd name="connsiteX5" fmla="*/ 1498167 w 1600244"/>
              <a:gd name="connsiteY5" fmla="*/ 612448 h 612448"/>
              <a:gd name="connsiteX6" fmla="*/ 102077 w 1600244"/>
              <a:gd name="connsiteY6" fmla="*/ 612448 h 612448"/>
              <a:gd name="connsiteX7" fmla="*/ 0 w 1600244"/>
              <a:gd name="connsiteY7" fmla="*/ 510371 h 612448"/>
              <a:gd name="connsiteX8" fmla="*/ 0 w 1600244"/>
              <a:gd name="connsiteY8" fmla="*/ 102077 h 6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244" h="612448">
                <a:moveTo>
                  <a:pt x="0" y="102077"/>
                </a:moveTo>
                <a:cubicBezTo>
                  <a:pt x="0" y="45701"/>
                  <a:pt x="45701" y="0"/>
                  <a:pt x="102077" y="0"/>
                </a:cubicBezTo>
                <a:lnTo>
                  <a:pt x="1498167" y="0"/>
                </a:lnTo>
                <a:cubicBezTo>
                  <a:pt x="1554543" y="0"/>
                  <a:pt x="1600244" y="45701"/>
                  <a:pt x="1600244" y="102077"/>
                </a:cubicBezTo>
                <a:lnTo>
                  <a:pt x="1600244" y="510371"/>
                </a:lnTo>
                <a:cubicBezTo>
                  <a:pt x="1600244" y="566747"/>
                  <a:pt x="1554543" y="612448"/>
                  <a:pt x="1498167" y="612448"/>
                </a:cubicBezTo>
                <a:lnTo>
                  <a:pt x="102077" y="612448"/>
                </a:lnTo>
                <a:cubicBezTo>
                  <a:pt x="45701" y="612448"/>
                  <a:pt x="0" y="566747"/>
                  <a:pt x="0" y="510371"/>
                </a:cubicBezTo>
                <a:lnTo>
                  <a:pt x="0" y="102077"/>
                </a:lnTo>
                <a:close/>
              </a:path>
            </a:pathLst>
          </a:custGeom>
          <a:ln w="76200"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857" tIns="90857" rIns="90857" bIns="90857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/>
              <a:t>Resource</a:t>
            </a:r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4BE90A19-488A-4E93-90A4-25192AF4B8ED}"/>
              </a:ext>
            </a:extLst>
          </p:cNvPr>
          <p:cNvSpPr/>
          <p:nvPr/>
        </p:nvSpPr>
        <p:spPr>
          <a:xfrm>
            <a:off x="3454063" y="5448568"/>
            <a:ext cx="1674523" cy="640877"/>
          </a:xfrm>
          <a:custGeom>
            <a:avLst/>
            <a:gdLst>
              <a:gd name="connsiteX0" fmla="*/ 0 w 1600244"/>
              <a:gd name="connsiteY0" fmla="*/ 102077 h 612448"/>
              <a:gd name="connsiteX1" fmla="*/ 102077 w 1600244"/>
              <a:gd name="connsiteY1" fmla="*/ 0 h 612448"/>
              <a:gd name="connsiteX2" fmla="*/ 1498167 w 1600244"/>
              <a:gd name="connsiteY2" fmla="*/ 0 h 612448"/>
              <a:gd name="connsiteX3" fmla="*/ 1600244 w 1600244"/>
              <a:gd name="connsiteY3" fmla="*/ 102077 h 612448"/>
              <a:gd name="connsiteX4" fmla="*/ 1600244 w 1600244"/>
              <a:gd name="connsiteY4" fmla="*/ 510371 h 612448"/>
              <a:gd name="connsiteX5" fmla="*/ 1498167 w 1600244"/>
              <a:gd name="connsiteY5" fmla="*/ 612448 h 612448"/>
              <a:gd name="connsiteX6" fmla="*/ 102077 w 1600244"/>
              <a:gd name="connsiteY6" fmla="*/ 612448 h 612448"/>
              <a:gd name="connsiteX7" fmla="*/ 0 w 1600244"/>
              <a:gd name="connsiteY7" fmla="*/ 510371 h 612448"/>
              <a:gd name="connsiteX8" fmla="*/ 0 w 1600244"/>
              <a:gd name="connsiteY8" fmla="*/ 102077 h 6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244" h="612448">
                <a:moveTo>
                  <a:pt x="0" y="102077"/>
                </a:moveTo>
                <a:cubicBezTo>
                  <a:pt x="0" y="45701"/>
                  <a:pt x="45701" y="0"/>
                  <a:pt x="102077" y="0"/>
                </a:cubicBezTo>
                <a:lnTo>
                  <a:pt x="1498167" y="0"/>
                </a:lnTo>
                <a:cubicBezTo>
                  <a:pt x="1554543" y="0"/>
                  <a:pt x="1600244" y="45701"/>
                  <a:pt x="1600244" y="102077"/>
                </a:cubicBezTo>
                <a:lnTo>
                  <a:pt x="1600244" y="510371"/>
                </a:lnTo>
                <a:cubicBezTo>
                  <a:pt x="1600244" y="566747"/>
                  <a:pt x="1554543" y="612448"/>
                  <a:pt x="1498167" y="612448"/>
                </a:cubicBezTo>
                <a:lnTo>
                  <a:pt x="102077" y="612448"/>
                </a:lnTo>
                <a:cubicBezTo>
                  <a:pt x="45701" y="612448"/>
                  <a:pt x="0" y="566747"/>
                  <a:pt x="0" y="510371"/>
                </a:cubicBezTo>
                <a:lnTo>
                  <a:pt x="0" y="102077"/>
                </a:lnTo>
                <a:close/>
              </a:path>
            </a:pathLst>
          </a:custGeom>
          <a:ln w="76200"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857" tIns="90857" rIns="90857" bIns="90857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/>
              <a:t>Execute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77CC841-A9A9-46F8-89EF-4A4A7795EC4A}"/>
              </a:ext>
            </a:extLst>
          </p:cNvPr>
          <p:cNvSpPr txBox="1">
            <a:spLocks/>
          </p:cNvSpPr>
          <p:nvPr/>
        </p:nvSpPr>
        <p:spPr>
          <a:xfrm>
            <a:off x="262279" y="1035541"/>
            <a:ext cx="2806746" cy="2203724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err="1"/>
              <a:t>Strategise</a:t>
            </a:r>
            <a:endParaRPr lang="en-GB" dirty="0"/>
          </a:p>
          <a:p>
            <a:pPr lvl="4"/>
            <a:r>
              <a:rPr lang="en-GB" dirty="0"/>
              <a:t>Explore solution space</a:t>
            </a:r>
          </a:p>
          <a:p>
            <a:pPr lvl="5"/>
            <a:r>
              <a:rPr lang="en-GB" dirty="0"/>
              <a:t>Software</a:t>
            </a:r>
          </a:p>
          <a:p>
            <a:pPr lvl="5"/>
            <a:r>
              <a:rPr lang="en-GB" dirty="0"/>
              <a:t>Controls</a:t>
            </a:r>
          </a:p>
          <a:p>
            <a:pPr lvl="5"/>
            <a:r>
              <a:rPr lang="en-GB" dirty="0"/>
              <a:t>Data Storage</a:t>
            </a:r>
          </a:p>
          <a:p>
            <a:pPr lvl="5"/>
            <a:r>
              <a:rPr lang="en-GB" dirty="0"/>
              <a:t>Fail Fast Mentality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577CC841-A9A9-46F8-89EF-4A4A7795EC4A}"/>
              </a:ext>
            </a:extLst>
          </p:cNvPr>
          <p:cNvSpPr txBox="1">
            <a:spLocks/>
          </p:cNvSpPr>
          <p:nvPr/>
        </p:nvSpPr>
        <p:spPr>
          <a:xfrm>
            <a:off x="9221036" y="1035541"/>
            <a:ext cx="2761580" cy="1856962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>
                <a:solidFill>
                  <a:srgbClr val="99CC00"/>
                </a:solidFill>
              </a:rPr>
              <a:t>Plan</a:t>
            </a:r>
          </a:p>
          <a:p>
            <a:pPr lvl="4"/>
            <a:r>
              <a:rPr lang="en-GB" dirty="0"/>
              <a:t>Desired Outcomes</a:t>
            </a:r>
          </a:p>
          <a:p>
            <a:pPr lvl="4"/>
            <a:r>
              <a:rPr lang="en-GB" dirty="0"/>
              <a:t>Timescales</a:t>
            </a:r>
          </a:p>
          <a:p>
            <a:pPr lvl="4"/>
            <a:r>
              <a:rPr lang="en-GB" dirty="0"/>
              <a:t>Costs</a:t>
            </a:r>
          </a:p>
          <a:p>
            <a:pPr lvl="4"/>
            <a:r>
              <a:rPr lang="en-GB" dirty="0"/>
              <a:t>Staff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577CC841-A9A9-46F8-89EF-4A4A7795EC4A}"/>
              </a:ext>
            </a:extLst>
          </p:cNvPr>
          <p:cNvSpPr txBox="1">
            <a:spLocks/>
          </p:cNvSpPr>
          <p:nvPr/>
        </p:nvSpPr>
        <p:spPr>
          <a:xfrm>
            <a:off x="9221036" y="3333356"/>
            <a:ext cx="2761580" cy="2132782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Resource</a:t>
            </a:r>
          </a:p>
          <a:p>
            <a:pPr lvl="4"/>
            <a:r>
              <a:rPr lang="en-GB" dirty="0"/>
              <a:t>Scientist/Engineer</a:t>
            </a:r>
          </a:p>
          <a:p>
            <a:pPr lvl="4"/>
            <a:r>
              <a:rPr lang="en-GB" dirty="0"/>
              <a:t>Motion Control Expert</a:t>
            </a:r>
          </a:p>
          <a:p>
            <a:pPr lvl="4"/>
            <a:r>
              <a:rPr lang="en-GB" dirty="0"/>
              <a:t>Structured Student Support</a:t>
            </a:r>
          </a:p>
          <a:p>
            <a:pPr lvl="4"/>
            <a:endParaRPr lang="en-GB" dirty="0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577CC841-A9A9-46F8-89EF-4A4A7795EC4A}"/>
              </a:ext>
            </a:extLst>
          </p:cNvPr>
          <p:cNvSpPr txBox="1">
            <a:spLocks/>
          </p:cNvSpPr>
          <p:nvPr/>
        </p:nvSpPr>
        <p:spPr>
          <a:xfrm>
            <a:off x="254443" y="3333356"/>
            <a:ext cx="2814582" cy="2934367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Execute</a:t>
            </a:r>
          </a:p>
          <a:p>
            <a:pPr lvl="4"/>
            <a:r>
              <a:rPr lang="en-GB" dirty="0"/>
              <a:t>Assess programme against milestones.</a:t>
            </a:r>
          </a:p>
          <a:p>
            <a:pPr lvl="4"/>
            <a:r>
              <a:rPr lang="en-GB" dirty="0"/>
              <a:t>Continue to provide measurements during development.</a:t>
            </a:r>
          </a:p>
          <a:p>
            <a:pPr lvl="4"/>
            <a:r>
              <a:rPr lang="en-GB" dirty="0"/>
              <a:t>Report progress at IMMW23</a:t>
            </a:r>
          </a:p>
          <a:p>
            <a:pPr lvl="4"/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B2D4639-55DF-4431-BFEE-63379D7C52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3B857CE-D65B-40B6-AA14-0C7CA30742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8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9B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9B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9B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9B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018A8-D6CB-4626-B2EF-6781DBAA3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Pulsed Wire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610D91-BD18-4117-961D-6965B9749D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0C341978-9E7D-4C0A-8907-2C0F861E57C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502644" y="3839652"/>
            <a:ext cx="2368801" cy="17850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69FE3C-2A43-4592-80A8-917CB45C9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6810" y="1303481"/>
            <a:ext cx="2440485" cy="17895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BC8C67-6567-452A-B5D3-EC46CC2DC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4930" y="3827044"/>
            <a:ext cx="2430511" cy="17850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55B7DB-4E96-4BE7-80A0-EFF3326B4E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957" y="1303481"/>
            <a:ext cx="2440484" cy="178509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68E956-40EE-4369-8E87-C80E251396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0685" y="3437911"/>
            <a:ext cx="1998055" cy="26955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6810277-6310-4BCF-85AA-3EF413B0A2B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77850" y="3637423"/>
            <a:ext cx="4380473" cy="2495499"/>
          </a:xfrm>
          <a:prstGeom prst="rect">
            <a:avLst/>
          </a:prstGeom>
        </p:spPr>
      </p:pic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5426AA00-E424-4279-9F19-5668596A7022}"/>
              </a:ext>
            </a:extLst>
          </p:cNvPr>
          <p:cNvSpPr txBox="1">
            <a:spLocks/>
          </p:cNvSpPr>
          <p:nvPr/>
        </p:nvSpPr>
        <p:spPr>
          <a:xfrm>
            <a:off x="577850" y="1027113"/>
            <a:ext cx="11036300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Small Aperture In-Vacuum Devices</a:t>
            </a:r>
          </a:p>
          <a:p>
            <a:pPr lvl="2"/>
            <a:r>
              <a:rPr lang="en-GB" dirty="0"/>
              <a:t>Investigations into wire properties</a:t>
            </a:r>
          </a:p>
          <a:p>
            <a:pPr lvl="2"/>
            <a:r>
              <a:rPr lang="en-GB" dirty="0"/>
              <a:t>Hardware ready</a:t>
            </a:r>
          </a:p>
          <a:p>
            <a:pPr lvl="2"/>
            <a:r>
              <a:rPr lang="en-GB" dirty="0"/>
              <a:t>Control and measurement still to be developed.</a:t>
            </a:r>
            <a:endParaRPr lang="en-US" dirty="0"/>
          </a:p>
        </p:txBody>
      </p:sp>
      <p:sp>
        <p:nvSpPr>
          <p:cNvPr id="14" name="Slide Number Placeholder 7">
            <a:extLst>
              <a:ext uri="{FF2B5EF4-FFF2-40B4-BE49-F238E27FC236}">
                <a16:creationId xmlns:a16="http://schemas.microsoft.com/office/drawing/2014/main" id="{787EEA59-87F9-4AE9-9924-30D0D15C3F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4A652BE-F19F-453C-838A-845F07E259BF}"/>
              </a:ext>
            </a:extLst>
          </p:cNvPr>
          <p:cNvSpPr/>
          <p:nvPr/>
        </p:nvSpPr>
        <p:spPr>
          <a:xfrm>
            <a:off x="5179846" y="6146095"/>
            <a:ext cx="6562952" cy="277000"/>
          </a:xfrm>
          <a:prstGeom prst="roundRect">
            <a:avLst/>
          </a:prstGeom>
          <a:solidFill>
            <a:srgbClr val="D4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>
                <a:solidFill>
                  <a:schemeClr val="tx1"/>
                </a:solidFill>
              </a:rPr>
              <a:t>N. Fallahi,  Status of pulsed wire magnetic field measurement set-up at HZB/BESSY – SRI2024 [JPCS]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46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Vacuum Bench Hall Probe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982" y="975076"/>
            <a:ext cx="4509655" cy="3387436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4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163" y="3760638"/>
            <a:ext cx="3460300" cy="2595712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A67C1B-23D0-422C-9B2F-9BB9E7B3E6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743FFF-5038-4623-B226-FE521C1676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9DB7036-BA31-4E97-86B4-CBA32BCCF0F3}"/>
              </a:ext>
            </a:extLst>
          </p:cNvPr>
          <p:cNvSpPr txBox="1">
            <a:spLocks/>
          </p:cNvSpPr>
          <p:nvPr/>
        </p:nvSpPr>
        <p:spPr>
          <a:xfrm>
            <a:off x="577850" y="847449"/>
            <a:ext cx="5428318" cy="25177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Goals 2022</a:t>
            </a:r>
          </a:p>
          <a:p>
            <a:pPr lvl="5"/>
            <a:r>
              <a:rPr lang="en-GB" dirty="0"/>
              <a:t>Improved position feedback</a:t>
            </a:r>
          </a:p>
          <a:p>
            <a:pPr lvl="5"/>
            <a:r>
              <a:rPr lang="en-GB" dirty="0"/>
              <a:t>Length Extension</a:t>
            </a:r>
          </a:p>
          <a:p>
            <a:pPr lvl="5"/>
            <a:r>
              <a:rPr lang="en-GB" dirty="0"/>
              <a:t>Improved Vacuum Compatibility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B587024-7EA1-481D-932C-AF196E16F57E}"/>
              </a:ext>
            </a:extLst>
          </p:cNvPr>
          <p:cNvSpPr txBox="1">
            <a:spLocks/>
          </p:cNvSpPr>
          <p:nvPr/>
        </p:nvSpPr>
        <p:spPr>
          <a:xfrm>
            <a:off x="577850" y="847448"/>
            <a:ext cx="5428318" cy="25177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Goals 2024</a:t>
            </a:r>
          </a:p>
          <a:p>
            <a:pPr lvl="5"/>
            <a:r>
              <a:rPr lang="en-GB" dirty="0"/>
              <a:t>Improved position feedback</a:t>
            </a:r>
          </a:p>
          <a:p>
            <a:pPr lvl="5"/>
            <a:r>
              <a:rPr lang="en-GB" dirty="0"/>
              <a:t>Length Extension</a:t>
            </a:r>
          </a:p>
          <a:p>
            <a:pPr lvl="5"/>
            <a:r>
              <a:rPr lang="en-GB" dirty="0"/>
              <a:t>Improved Vacuum Compatibility</a:t>
            </a:r>
          </a:p>
        </p:txBody>
      </p:sp>
    </p:spTree>
    <p:extLst>
      <p:ext uri="{BB962C8B-B14F-4D97-AF65-F5344CB8AC3E}">
        <p14:creationId xmlns:p14="http://schemas.microsoft.com/office/powerpoint/2010/main" val="26799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577800" y="104400"/>
            <a:ext cx="11035440" cy="74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600" b="1" strike="noStrike" spc="-1" dirty="0">
                <a:solidFill>
                  <a:schemeClr val="accent1"/>
                </a:solidFill>
                <a:latin typeface="Source Sans Pro"/>
                <a:ea typeface="Roboto"/>
              </a:rPr>
              <a:t>Helmholtz Coil Test Bench</a:t>
            </a:r>
            <a:endParaRPr lang="de-DE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53ACA44-63DC-4140-8AE4-5C9EAA6C751E}" type="slidenum">
              <a:rPr/>
              <a:t>16</a:t>
            </a:fld>
            <a:endParaRPr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C1D79B1-B8A9-C016-9C2D-A6A5D36744ED}"/>
              </a:ext>
            </a:extLst>
          </p:cNvPr>
          <p:cNvSpPr/>
          <p:nvPr/>
        </p:nvSpPr>
        <p:spPr>
          <a:xfrm>
            <a:off x="717705" y="3322320"/>
            <a:ext cx="10763095" cy="29565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2800" b="1" dirty="0"/>
              <a:t>	Old System</a:t>
            </a:r>
            <a:endParaRPr lang="de-DE" sz="2400" dirty="0"/>
          </a:p>
          <a:p>
            <a:pPr>
              <a:lnSpc>
                <a:spcPct val="150000"/>
              </a:lnSpc>
            </a:pPr>
            <a:r>
              <a:rPr lang="de-DE" sz="2400" dirty="0"/>
              <a:t>- Obsolete </a:t>
            </a:r>
            <a:r>
              <a:rPr lang="de-DE" sz="2400" dirty="0" err="1"/>
              <a:t>Programming</a:t>
            </a:r>
            <a:r>
              <a:rPr lang="de-DE" sz="2400" dirty="0"/>
              <a:t> Language.</a:t>
            </a:r>
          </a:p>
          <a:p>
            <a:pPr>
              <a:lnSpc>
                <a:spcPct val="150000"/>
              </a:lnSpc>
            </a:pPr>
            <a:r>
              <a:rPr lang="de-DE" sz="2400" dirty="0"/>
              <a:t>- OS/2 </a:t>
            </a:r>
            <a:r>
              <a:rPr lang="de-DE" sz="2400" dirty="0" err="1"/>
              <a:t>almost</a:t>
            </a:r>
            <a:r>
              <a:rPr lang="de-DE" sz="2400" dirty="0"/>
              <a:t> 24 </a:t>
            </a:r>
            <a:r>
              <a:rPr lang="de-DE" sz="2400" dirty="0" err="1"/>
              <a:t>years</a:t>
            </a:r>
            <a:r>
              <a:rPr lang="de-DE" sz="2400" dirty="0"/>
              <a:t> </a:t>
            </a:r>
            <a:r>
              <a:rPr lang="de-DE" sz="2400" dirty="0" err="1"/>
              <a:t>old</a:t>
            </a:r>
            <a:r>
              <a:rPr lang="de-DE" sz="2400" dirty="0"/>
              <a:t>.</a:t>
            </a:r>
          </a:p>
          <a:p>
            <a:pPr>
              <a:lnSpc>
                <a:spcPct val="150000"/>
              </a:lnSpc>
            </a:pPr>
            <a:r>
              <a:rPr lang="de-DE" sz="2400" dirty="0"/>
              <a:t>- </a:t>
            </a:r>
            <a:r>
              <a:rPr lang="de-DE" sz="2400" dirty="0" err="1"/>
              <a:t>No</a:t>
            </a:r>
            <a:r>
              <a:rPr lang="de-DE" sz="2400" dirty="0"/>
              <a:t> </a:t>
            </a:r>
            <a:r>
              <a:rPr lang="de-DE" sz="2400" dirty="0" err="1"/>
              <a:t>technical</a:t>
            </a:r>
            <a:r>
              <a:rPr lang="de-DE" sz="2400" dirty="0"/>
              <a:t> support.	</a:t>
            </a:r>
          </a:p>
          <a:p>
            <a:pPr>
              <a:lnSpc>
                <a:spcPct val="150000"/>
              </a:lnSpc>
            </a:pPr>
            <a:r>
              <a:rPr lang="de-DE" sz="2400" dirty="0"/>
              <a:t>- Unfriendly </a:t>
            </a:r>
            <a:r>
              <a:rPr lang="de-DE" sz="2400" dirty="0" err="1"/>
              <a:t>outputs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analysis</a:t>
            </a:r>
            <a:r>
              <a:rPr lang="de-DE" sz="2400" dirty="0"/>
              <a:t>.</a:t>
            </a:r>
          </a:p>
          <a:p>
            <a:endParaRPr lang="de-DE" sz="2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855913-B813-CD1C-524E-A2523961153C}"/>
              </a:ext>
            </a:extLst>
          </p:cNvPr>
          <p:cNvGrpSpPr>
            <a:grpSpLocks noChangeAspect="1"/>
          </p:cNvGrpSpPr>
          <p:nvPr/>
        </p:nvGrpSpPr>
        <p:grpSpPr>
          <a:xfrm>
            <a:off x="5962828" y="3806311"/>
            <a:ext cx="1086661" cy="1008095"/>
            <a:chOff x="619118" y="3928683"/>
            <a:chExt cx="1052278" cy="976198"/>
          </a:xfrm>
        </p:grpSpPr>
        <p:pic>
          <p:nvPicPr>
            <p:cNvPr id="8" name="Picture 20" descr="Customer Care Service and Support Icon - Flat Vector Person Avatar With  Headphone for Helpline in Glyph Pictogram Symbol illustration  Stock-Vektorgrafik | Adobe Stock">
              <a:extLst>
                <a:ext uri="{FF2B5EF4-FFF2-40B4-BE49-F238E27FC236}">
                  <a16:creationId xmlns:a16="http://schemas.microsoft.com/office/drawing/2014/main" id="{699776D0-5068-02F8-EDCB-AE774936CAC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09" t="7199" r="10593" b="7199"/>
            <a:stretch/>
          </p:blipFill>
          <p:spPr bwMode="auto">
            <a:xfrm>
              <a:off x="854998" y="4006584"/>
              <a:ext cx="816398" cy="898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Multiplication Sign 8">
              <a:extLst>
                <a:ext uri="{FF2B5EF4-FFF2-40B4-BE49-F238E27FC236}">
                  <a16:creationId xmlns:a16="http://schemas.microsoft.com/office/drawing/2014/main" id="{5648479D-4D7F-9B74-A704-D5778DEC8044}"/>
                </a:ext>
              </a:extLst>
            </p:cNvPr>
            <p:cNvSpPr/>
            <p:nvPr/>
          </p:nvSpPr>
          <p:spPr>
            <a:xfrm>
              <a:off x="619118" y="3928683"/>
              <a:ext cx="395688" cy="364321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A computer screen with a screen showing a graph&#10;&#10;Description automatically generated with medium confidence">
            <a:extLst>
              <a:ext uri="{FF2B5EF4-FFF2-40B4-BE49-F238E27FC236}">
                <a16:creationId xmlns:a16="http://schemas.microsoft.com/office/drawing/2014/main" id="{84BBE377-5D58-DF88-1314-35F826E6BE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9" b="-339"/>
          <a:stretch/>
        </p:blipFill>
        <p:spPr>
          <a:xfrm>
            <a:off x="8096867" y="3754608"/>
            <a:ext cx="2997861" cy="226362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8DB98ED-D399-13A9-3B32-EB09DCC685D3}"/>
              </a:ext>
            </a:extLst>
          </p:cNvPr>
          <p:cNvGrpSpPr/>
          <p:nvPr/>
        </p:nvGrpSpPr>
        <p:grpSpPr>
          <a:xfrm>
            <a:off x="6249509" y="5154315"/>
            <a:ext cx="756885" cy="775590"/>
            <a:chOff x="5962828" y="5242643"/>
            <a:chExt cx="756885" cy="775590"/>
          </a:xfrm>
        </p:grpSpPr>
        <p:pic>
          <p:nvPicPr>
            <p:cNvPr id="7" name="Picture 14" descr="File TXT Icon | Line Iconpack | IconsMind">
              <a:extLst>
                <a:ext uri="{FF2B5EF4-FFF2-40B4-BE49-F238E27FC236}">
                  <a16:creationId xmlns:a16="http://schemas.microsoft.com/office/drawing/2014/main" id="{3ED03D75-4E9B-7C53-D13C-D32B9CDB8A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2943" y="5242643"/>
              <a:ext cx="368385" cy="368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4" descr="File TXT Icon | Line Iconpack | IconsMind">
              <a:extLst>
                <a:ext uri="{FF2B5EF4-FFF2-40B4-BE49-F238E27FC236}">
                  <a16:creationId xmlns:a16="http://schemas.microsoft.com/office/drawing/2014/main" id="{1CF2CC1C-76CD-0827-7AF7-47D630ABCD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828" y="5649848"/>
              <a:ext cx="368385" cy="368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File TXT Icon | Line Iconpack | IconsMind">
              <a:extLst>
                <a:ext uri="{FF2B5EF4-FFF2-40B4-BE49-F238E27FC236}">
                  <a16:creationId xmlns:a16="http://schemas.microsoft.com/office/drawing/2014/main" id="{6F064E2D-63AF-0E57-DCC0-5A51CAA349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1328" y="5242643"/>
              <a:ext cx="368385" cy="368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4" descr="File TXT Icon | Line Iconpack | IconsMind">
              <a:extLst>
                <a:ext uri="{FF2B5EF4-FFF2-40B4-BE49-F238E27FC236}">
                  <a16:creationId xmlns:a16="http://schemas.microsoft.com/office/drawing/2014/main" id="{42EAA8AE-600D-06FE-6D25-81B6A0F040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056" y="5649848"/>
              <a:ext cx="368385" cy="368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6" descr="Pascal - Visual Studio Marketplace">
            <a:extLst>
              <a:ext uri="{FF2B5EF4-FFF2-40B4-BE49-F238E27FC236}">
                <a16:creationId xmlns:a16="http://schemas.microsoft.com/office/drawing/2014/main" id="{466B96B4-9B2B-AF53-AC90-88095F7A5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429" y="3493961"/>
            <a:ext cx="828831" cy="81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OS/2 - Wikipedia">
            <a:extLst>
              <a:ext uri="{FF2B5EF4-FFF2-40B4-BE49-F238E27FC236}">
                <a16:creationId xmlns:a16="http://schemas.microsoft.com/office/drawing/2014/main" id="{A9372B7E-0AFF-3A6A-F3E0-AC3D03645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7762" y="3429000"/>
            <a:ext cx="816398" cy="81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4574539-4DF0-A308-0CEB-C911A78A0923}"/>
              </a:ext>
            </a:extLst>
          </p:cNvPr>
          <p:cNvGrpSpPr>
            <a:grpSpLocks noChangeAspect="1"/>
          </p:cNvGrpSpPr>
          <p:nvPr/>
        </p:nvGrpSpPr>
        <p:grpSpPr>
          <a:xfrm>
            <a:off x="2084370" y="938743"/>
            <a:ext cx="6490670" cy="2149748"/>
            <a:chOff x="577800" y="1048057"/>
            <a:chExt cx="5807616" cy="192351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E0C889-45EB-1DBC-7279-F80248B6E4E5}"/>
                </a:ext>
              </a:extLst>
            </p:cNvPr>
            <p:cNvSpPr/>
            <p:nvPr/>
          </p:nvSpPr>
          <p:spPr>
            <a:xfrm>
              <a:off x="577800" y="2691893"/>
              <a:ext cx="5807616" cy="27968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200">
              <a:extLst>
                <a:ext uri="{FF2B5EF4-FFF2-40B4-BE49-F238E27FC236}">
                  <a16:creationId xmlns:a16="http://schemas.microsoft.com/office/drawing/2014/main" id="{E1C19EBA-6974-B9D2-332F-02B8DF030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14163" b="20409"/>
            <a:stretch/>
          </p:blipFill>
          <p:spPr>
            <a:xfrm>
              <a:off x="1135355" y="1424258"/>
              <a:ext cx="1446342" cy="996813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E0EAE0E-855C-9E48-B84C-93968B82CED7}"/>
                </a:ext>
              </a:extLst>
            </p:cNvPr>
            <p:cNvSpPr/>
            <p:nvPr/>
          </p:nvSpPr>
          <p:spPr>
            <a:xfrm>
              <a:off x="1208032" y="2384458"/>
              <a:ext cx="306042" cy="30743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411B35-8D20-E721-F84F-51041C9CE9C0}"/>
                </a:ext>
              </a:extLst>
            </p:cNvPr>
            <p:cNvSpPr/>
            <p:nvPr/>
          </p:nvSpPr>
          <p:spPr>
            <a:xfrm>
              <a:off x="1973842" y="2384458"/>
              <a:ext cx="306042" cy="30743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38F6DEC-73DD-12B5-EBDC-240F57450F97}"/>
                </a:ext>
              </a:extLst>
            </p:cNvPr>
            <p:cNvSpPr/>
            <p:nvPr/>
          </p:nvSpPr>
          <p:spPr>
            <a:xfrm>
              <a:off x="3357499" y="2414598"/>
              <a:ext cx="306042" cy="30743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D72F602-4042-62B9-58B6-661531DD13CB}"/>
                </a:ext>
              </a:extLst>
            </p:cNvPr>
            <p:cNvSpPr/>
            <p:nvPr/>
          </p:nvSpPr>
          <p:spPr>
            <a:xfrm>
              <a:off x="2504612" y="1713520"/>
              <a:ext cx="686985" cy="15049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12A1717-1409-2236-A33A-654FE41D08FA}"/>
                </a:ext>
              </a:extLst>
            </p:cNvPr>
            <p:cNvSpPr/>
            <p:nvPr/>
          </p:nvSpPr>
          <p:spPr>
            <a:xfrm>
              <a:off x="3472090" y="1993556"/>
              <a:ext cx="83226" cy="42139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4" descr="Rotating arrow icon">
              <a:extLst>
                <a:ext uri="{FF2B5EF4-FFF2-40B4-BE49-F238E27FC236}">
                  <a16:creationId xmlns:a16="http://schemas.microsoft.com/office/drawing/2014/main" id="{C88F8367-E7BC-E3C0-61AD-AA0928C525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4384" y="1368301"/>
              <a:ext cx="375068" cy="731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2,400+ Magnetic Pole Stock Illustrations, Royalty-Free Vector Graphics &amp;  Clip Art - iStock | Earth's magnetic pole">
              <a:extLst>
                <a:ext uri="{FF2B5EF4-FFF2-40B4-BE49-F238E27FC236}">
                  <a16:creationId xmlns:a16="http://schemas.microsoft.com/office/drawing/2014/main" id="{BCEC5B4A-5CEF-94AB-6799-E112F17713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934848" y="1344220"/>
              <a:ext cx="1143120" cy="889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0" descr="Coil Icons - Free SVG &amp; PNG Coil Images - Noun Project">
              <a:extLst>
                <a:ext uri="{FF2B5EF4-FFF2-40B4-BE49-F238E27FC236}">
                  <a16:creationId xmlns:a16="http://schemas.microsoft.com/office/drawing/2014/main" id="{0BB2BD0B-987E-4415-F3DA-6BBC3FAE68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122641" y="1048057"/>
              <a:ext cx="1351357" cy="1434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Sinewave icon color fill style Royalty Free Vector Image">
              <a:extLst>
                <a:ext uri="{FF2B5EF4-FFF2-40B4-BE49-F238E27FC236}">
                  <a16:creationId xmlns:a16="http://schemas.microsoft.com/office/drawing/2014/main" id="{952BAE68-C444-1AE6-2C96-02B8D9F926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07" b="30549"/>
            <a:stretch/>
          </p:blipFill>
          <p:spPr bwMode="auto">
            <a:xfrm>
              <a:off x="4238005" y="1488438"/>
              <a:ext cx="1170884" cy="574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Picture 18" descr="Multimeter - Kostenlose technologie Icons">
            <a:extLst>
              <a:ext uri="{FF2B5EF4-FFF2-40B4-BE49-F238E27FC236}">
                <a16:creationId xmlns:a16="http://schemas.microsoft.com/office/drawing/2014/main" id="{1B22FC61-B605-2274-9CE8-3B37B8133AF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/>
        </p:blipFill>
        <p:spPr>
          <a:xfrm>
            <a:off x="7558429" y="1440158"/>
            <a:ext cx="838552" cy="742320"/>
          </a:xfrm>
          <a:prstGeom prst="rect">
            <a:avLst/>
          </a:prstGeom>
          <a:ln w="0">
            <a:noFill/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FB2FC11-0733-5439-ACEA-E5521F746ADD}"/>
              </a:ext>
            </a:extLst>
          </p:cNvPr>
          <p:cNvSpPr/>
          <p:nvPr/>
        </p:nvSpPr>
        <p:spPr>
          <a:xfrm>
            <a:off x="7754830" y="2466008"/>
            <a:ext cx="342037" cy="36322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5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Picture 4" descr="CK3E">
            <a:extLst>
              <a:ext uri="{FF2B5EF4-FFF2-40B4-BE49-F238E27FC236}">
                <a16:creationId xmlns:a16="http://schemas.microsoft.com/office/drawing/2014/main" id="{47A835FA-F438-E4FD-4401-36EEFF86F792}"/>
              </a:ext>
            </a:extLst>
          </p:cNvPr>
          <p:cNvPicPr/>
          <p:nvPr/>
        </p:nvPicPr>
        <p:blipFill>
          <a:blip r:embed="rId2"/>
          <a:srcRect l="14467"/>
          <a:stretch/>
        </p:blipFill>
        <p:spPr>
          <a:xfrm rot="16200000">
            <a:off x="935069" y="2014187"/>
            <a:ext cx="974841" cy="139952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</p:pic>
      <p:sp>
        <p:nvSpPr>
          <p:cNvPr id="310" name="Rectangle: Rounded Corners 1224">
            <a:extLst>
              <a:ext uri="{FF2B5EF4-FFF2-40B4-BE49-F238E27FC236}">
                <a16:creationId xmlns:a16="http://schemas.microsoft.com/office/drawing/2014/main" id="{FAF8F764-0D51-5655-BE25-A35465BB01FD}"/>
              </a:ext>
            </a:extLst>
          </p:cNvPr>
          <p:cNvSpPr/>
          <p:nvPr/>
        </p:nvSpPr>
        <p:spPr>
          <a:xfrm>
            <a:off x="346702" y="1979064"/>
            <a:ext cx="2208859" cy="1270202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 defTabSz="363960">
              <a:lnSpc>
                <a:spcPct val="100000"/>
              </a:lnSpc>
            </a:pPr>
            <a:r>
              <a:rPr lang="de-DE" sz="2000" b="0" strike="noStrike" spc="-1" dirty="0">
                <a:latin typeface="Calibri"/>
              </a:rPr>
              <a:t>Motion &amp; PLCs</a:t>
            </a:r>
          </a:p>
        </p:txBody>
      </p:sp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577800" y="104400"/>
            <a:ext cx="11035440" cy="74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3600" b="1" strike="noStrike" spc="-1" dirty="0">
                <a:solidFill>
                  <a:schemeClr val="accent1"/>
                </a:solidFill>
                <a:latin typeface="Source Sans Pro"/>
                <a:ea typeface="Roboto"/>
              </a:rPr>
              <a:t>Helmholtz Coil Overview</a:t>
            </a:r>
            <a:endParaRPr lang="de-DE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53ACA44-63DC-4140-8AE4-5C9EAA6C751E}" type="slidenum">
              <a:rPr/>
              <a:t>17</a:t>
            </a:fld>
            <a:endParaRPr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1D533E3C-EDEA-A8B5-FB0B-FA673622AE9A}"/>
              </a:ext>
            </a:extLst>
          </p:cNvPr>
          <p:cNvGrpSpPr>
            <a:grpSpLocks noChangeAspect="1"/>
          </p:cNvGrpSpPr>
          <p:nvPr/>
        </p:nvGrpSpPr>
        <p:grpSpPr>
          <a:xfrm>
            <a:off x="577800" y="3258646"/>
            <a:ext cx="4962436" cy="2136588"/>
            <a:chOff x="577800" y="1048057"/>
            <a:chExt cx="4450586" cy="1916210"/>
          </a:xfrm>
        </p:grpSpPr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id="{95E7F2F2-264E-3854-DFF2-3C1F13BB7972}"/>
                </a:ext>
              </a:extLst>
            </p:cNvPr>
            <p:cNvSpPr/>
            <p:nvPr/>
          </p:nvSpPr>
          <p:spPr>
            <a:xfrm>
              <a:off x="577800" y="2691893"/>
              <a:ext cx="4289898" cy="27237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4" name="Picture 1200">
              <a:extLst>
                <a:ext uri="{FF2B5EF4-FFF2-40B4-BE49-F238E27FC236}">
                  <a16:creationId xmlns:a16="http://schemas.microsoft.com/office/drawing/2014/main" id="{9878D596-C14E-1FA9-9CB3-AAE1335FD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4163" b="20409"/>
            <a:stretch/>
          </p:blipFill>
          <p:spPr>
            <a:xfrm>
              <a:off x="1135355" y="1424258"/>
              <a:ext cx="1446342" cy="996813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85" name="Rectangle 284">
              <a:extLst>
                <a:ext uri="{FF2B5EF4-FFF2-40B4-BE49-F238E27FC236}">
                  <a16:creationId xmlns:a16="http://schemas.microsoft.com/office/drawing/2014/main" id="{506CB7F4-30E4-C851-3C91-99861284C819}"/>
                </a:ext>
              </a:extLst>
            </p:cNvPr>
            <p:cNvSpPr/>
            <p:nvPr/>
          </p:nvSpPr>
          <p:spPr>
            <a:xfrm>
              <a:off x="1208032" y="2384458"/>
              <a:ext cx="306042" cy="30743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Rectangle 285">
              <a:extLst>
                <a:ext uri="{FF2B5EF4-FFF2-40B4-BE49-F238E27FC236}">
                  <a16:creationId xmlns:a16="http://schemas.microsoft.com/office/drawing/2014/main" id="{9B2873A9-8614-9B8A-A7AB-D9DB218F866D}"/>
                </a:ext>
              </a:extLst>
            </p:cNvPr>
            <p:cNvSpPr/>
            <p:nvPr/>
          </p:nvSpPr>
          <p:spPr>
            <a:xfrm>
              <a:off x="1973842" y="2384458"/>
              <a:ext cx="306042" cy="30743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C8D88A88-FA2F-C49D-0475-177CA327D3C0}"/>
                </a:ext>
              </a:extLst>
            </p:cNvPr>
            <p:cNvSpPr/>
            <p:nvPr/>
          </p:nvSpPr>
          <p:spPr>
            <a:xfrm>
              <a:off x="3357499" y="2414598"/>
              <a:ext cx="306042" cy="30743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C3A7E8E9-6E90-492F-2FE6-15DDFB66F8EE}"/>
                </a:ext>
              </a:extLst>
            </p:cNvPr>
            <p:cNvSpPr/>
            <p:nvPr/>
          </p:nvSpPr>
          <p:spPr>
            <a:xfrm>
              <a:off x="2504612" y="1713520"/>
              <a:ext cx="686985" cy="15049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6826BBA8-391B-3B8F-A217-B067CDCD159D}"/>
                </a:ext>
              </a:extLst>
            </p:cNvPr>
            <p:cNvSpPr/>
            <p:nvPr/>
          </p:nvSpPr>
          <p:spPr>
            <a:xfrm>
              <a:off x="3472090" y="1993556"/>
              <a:ext cx="83226" cy="42139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7" name="Picture 4" descr="Rotating arrow icon">
              <a:extLst>
                <a:ext uri="{FF2B5EF4-FFF2-40B4-BE49-F238E27FC236}">
                  <a16:creationId xmlns:a16="http://schemas.microsoft.com/office/drawing/2014/main" id="{35A4E4EC-3349-CD9E-0AC9-3CF4F0F31F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4384" y="1368301"/>
              <a:ext cx="375068" cy="731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" name="Picture 2" descr="2,400+ Magnetic Pole Stock Illustrations, Royalty-Free Vector Graphics &amp;  Clip Art - iStock | Earth's magnetic pole">
              <a:extLst>
                <a:ext uri="{FF2B5EF4-FFF2-40B4-BE49-F238E27FC236}">
                  <a16:creationId xmlns:a16="http://schemas.microsoft.com/office/drawing/2014/main" id="{9A08E3AF-90A3-5D76-9614-76F1F40C5D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934848" y="1344220"/>
              <a:ext cx="1143120" cy="889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9" name="Picture 20" descr="Coil Icons - Free SVG &amp; PNG Coil Images - Noun Project">
              <a:extLst>
                <a:ext uri="{FF2B5EF4-FFF2-40B4-BE49-F238E27FC236}">
                  <a16:creationId xmlns:a16="http://schemas.microsoft.com/office/drawing/2014/main" id="{C349F651-F97D-EB03-A956-59F5E90A16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122641" y="1048057"/>
              <a:ext cx="1351357" cy="1434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0" name="Picture 4" descr="Sinewave icon color fill style Royalty Free Vector Image">
              <a:extLst>
                <a:ext uri="{FF2B5EF4-FFF2-40B4-BE49-F238E27FC236}">
                  <a16:creationId xmlns:a16="http://schemas.microsoft.com/office/drawing/2014/main" id="{B4EE95B7-5D1E-8D07-02A4-6900CED5BCD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07" b="30549"/>
            <a:stretch/>
          </p:blipFill>
          <p:spPr bwMode="auto">
            <a:xfrm>
              <a:off x="3857502" y="1492538"/>
              <a:ext cx="1170884" cy="574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1" name="Picture 18" descr="Multimeter - Kostenlose technologie Icons">
            <a:extLst>
              <a:ext uri="{FF2B5EF4-FFF2-40B4-BE49-F238E27FC236}">
                <a16:creationId xmlns:a16="http://schemas.microsoft.com/office/drawing/2014/main" id="{FD91FD2E-BE71-3328-BBDC-2D6E5F8AE33B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3953711" y="2036401"/>
            <a:ext cx="1301079" cy="1151767"/>
          </a:xfrm>
          <a:prstGeom prst="rect">
            <a:avLst/>
          </a:prstGeom>
          <a:ln w="0">
            <a:noFill/>
          </a:ln>
        </p:spPr>
      </p:pic>
      <p:cxnSp>
        <p:nvCxnSpPr>
          <p:cNvPr id="318" name="Connector: Curved 317">
            <a:extLst>
              <a:ext uri="{FF2B5EF4-FFF2-40B4-BE49-F238E27FC236}">
                <a16:creationId xmlns:a16="http://schemas.microsoft.com/office/drawing/2014/main" id="{F25597E6-947E-65B0-CE64-23BDCE2A50E1}"/>
              </a:ext>
            </a:extLst>
          </p:cNvPr>
          <p:cNvCxnSpPr>
            <a:cxnSpLocks/>
            <a:stCxn id="310" idx="2"/>
            <a:endCxn id="284" idx="1"/>
          </p:cNvCxnSpPr>
          <p:nvPr/>
        </p:nvCxnSpPr>
        <p:spPr>
          <a:xfrm rot="5400000">
            <a:off x="833018" y="3615726"/>
            <a:ext cx="984574" cy="251654"/>
          </a:xfrm>
          <a:prstGeom prst="curvedConnector4">
            <a:avLst>
              <a:gd name="adj1" fmla="val 21778"/>
              <a:gd name="adj2" fmla="val 190839"/>
            </a:avLst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0" name="Connector: Elbow 1223">
            <a:extLst>
              <a:ext uri="{FF2B5EF4-FFF2-40B4-BE49-F238E27FC236}">
                <a16:creationId xmlns:a16="http://schemas.microsoft.com/office/drawing/2014/main" id="{6E6C243F-265F-574E-6414-8CAC74DFA55D}"/>
              </a:ext>
            </a:extLst>
          </p:cNvPr>
          <p:cNvCxnSpPr>
            <a:cxnSpLocks/>
            <a:stCxn id="301" idx="1"/>
            <a:endCxn id="310" idx="3"/>
          </p:cNvCxnSpPr>
          <p:nvPr/>
        </p:nvCxnSpPr>
        <p:spPr>
          <a:xfrm rot="10800000" flipV="1">
            <a:off x="2555561" y="2612285"/>
            <a:ext cx="1398150" cy="1880"/>
          </a:xfrm>
          <a:prstGeom prst="bentConnector3">
            <a:avLst>
              <a:gd name="adj1" fmla="val 50000"/>
            </a:avLst>
          </a:prstGeom>
          <a:ln w="38100">
            <a:solidFill>
              <a:srgbClr val="E2001A"/>
            </a:solidFill>
            <a:round/>
            <a:headEnd type="arrow" w="med" len="med"/>
          </a:ln>
        </p:spPr>
      </p:cxnSp>
      <p:sp>
        <p:nvSpPr>
          <p:cNvPr id="1109" name="Rectangle 1108">
            <a:extLst>
              <a:ext uri="{FF2B5EF4-FFF2-40B4-BE49-F238E27FC236}">
                <a16:creationId xmlns:a16="http://schemas.microsoft.com/office/drawing/2014/main" id="{C044C0A6-419F-6003-0BB9-6A9FF1BDD808}"/>
              </a:ext>
            </a:extLst>
          </p:cNvPr>
          <p:cNvSpPr/>
          <p:nvPr/>
        </p:nvSpPr>
        <p:spPr>
          <a:xfrm>
            <a:off x="2461600" y="2174767"/>
            <a:ext cx="1586073" cy="4984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solidFill>
                  <a:schemeClr val="tx1"/>
                </a:solidFill>
              </a:rPr>
              <a:t>Triggering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10" name="Rectangle: Rounded Corners 1204">
            <a:extLst>
              <a:ext uri="{FF2B5EF4-FFF2-40B4-BE49-F238E27FC236}">
                <a16:creationId xmlns:a16="http://schemas.microsoft.com/office/drawing/2014/main" id="{84DD443F-BDE9-715B-341D-A6ADECF76DE4}"/>
              </a:ext>
            </a:extLst>
          </p:cNvPr>
          <p:cNvSpPr/>
          <p:nvPr/>
        </p:nvSpPr>
        <p:spPr>
          <a:xfrm>
            <a:off x="6078260" y="2051302"/>
            <a:ext cx="1637100" cy="494683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363960">
              <a:lnSpc>
                <a:spcPct val="100000"/>
              </a:lnSpc>
            </a:pPr>
            <a:r>
              <a:rPr lang="de-DE" sz="2400" b="0" strike="noStrike" spc="-1" dirty="0">
                <a:solidFill>
                  <a:srgbClr val="FFFFFF"/>
                </a:solidFill>
                <a:latin typeface="Calibri"/>
              </a:rPr>
              <a:t>PMAC IOC</a:t>
            </a:r>
            <a:endParaRPr lang="de-DE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1" name="Rectangle: Rounded Corners 1205">
            <a:extLst>
              <a:ext uri="{FF2B5EF4-FFF2-40B4-BE49-F238E27FC236}">
                <a16:creationId xmlns:a16="http://schemas.microsoft.com/office/drawing/2014/main" id="{2A70CF8C-7990-936A-F358-12262C1EA16B}"/>
              </a:ext>
            </a:extLst>
          </p:cNvPr>
          <p:cNvSpPr/>
          <p:nvPr/>
        </p:nvSpPr>
        <p:spPr>
          <a:xfrm>
            <a:off x="6078260" y="2601086"/>
            <a:ext cx="1633652" cy="506230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2557080">
              <a:lnSpc>
                <a:spcPct val="100000"/>
              </a:lnSpc>
            </a:pPr>
            <a:r>
              <a:rPr lang="de-DE" sz="2400" b="0" strike="noStrike" spc="-1" dirty="0">
                <a:solidFill>
                  <a:srgbClr val="FFFFFF"/>
                </a:solidFill>
                <a:latin typeface="Calibri"/>
              </a:rPr>
              <a:t>DMM IOC</a:t>
            </a:r>
            <a:endParaRPr lang="de-DE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12" name="Picture 2" descr="EPICS - Experimental Physics and Industrial Control System">
            <a:extLst>
              <a:ext uri="{FF2B5EF4-FFF2-40B4-BE49-F238E27FC236}">
                <a16:creationId xmlns:a16="http://schemas.microsoft.com/office/drawing/2014/main" id="{3327336F-F80A-44BA-7902-284CA68BFFB7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7916459" y="2133142"/>
            <a:ext cx="875541" cy="825686"/>
          </a:xfrm>
          <a:prstGeom prst="rect">
            <a:avLst/>
          </a:prstGeom>
          <a:ln w="0">
            <a:noFill/>
          </a:ln>
        </p:spPr>
      </p:pic>
      <p:sp>
        <p:nvSpPr>
          <p:cNvPr id="1121" name="Rectangle: Rounded Corners 1120">
            <a:extLst>
              <a:ext uri="{FF2B5EF4-FFF2-40B4-BE49-F238E27FC236}">
                <a16:creationId xmlns:a16="http://schemas.microsoft.com/office/drawing/2014/main" id="{8B74F9E2-0D0B-8A5C-AFC7-0D2477BA4DFA}"/>
              </a:ext>
            </a:extLst>
          </p:cNvPr>
          <p:cNvSpPr/>
          <p:nvPr/>
        </p:nvSpPr>
        <p:spPr>
          <a:xfrm>
            <a:off x="244710" y="1219200"/>
            <a:ext cx="5494204" cy="441960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Hardware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122" name="Connector: Elbow 1223">
            <a:extLst>
              <a:ext uri="{FF2B5EF4-FFF2-40B4-BE49-F238E27FC236}">
                <a16:creationId xmlns:a16="http://schemas.microsoft.com/office/drawing/2014/main" id="{8F769BA2-A7D4-5539-C638-177DEB3705A9}"/>
              </a:ext>
            </a:extLst>
          </p:cNvPr>
          <p:cNvCxnSpPr>
            <a:cxnSpLocks/>
            <a:stCxn id="301" idx="2"/>
            <a:endCxn id="300" idx="0"/>
          </p:cNvCxnSpPr>
          <p:nvPr/>
        </p:nvCxnSpPr>
        <p:spPr>
          <a:xfrm rot="16200000" flipH="1">
            <a:off x="4462818" y="3329600"/>
            <a:ext cx="566078" cy="283213"/>
          </a:xfrm>
          <a:prstGeom prst="bentConnector3">
            <a:avLst>
              <a:gd name="adj1" fmla="val 50000"/>
            </a:avLst>
          </a:prstGeom>
          <a:ln w="38100">
            <a:solidFill>
              <a:srgbClr val="E2001A"/>
            </a:solidFill>
            <a:round/>
            <a:headEnd type="arrow" w="med" len="med"/>
          </a:ln>
        </p:spPr>
      </p:cxnSp>
      <p:sp>
        <p:nvSpPr>
          <p:cNvPr id="1129" name="Rectangle: Rounded Corners 1128">
            <a:extLst>
              <a:ext uri="{FF2B5EF4-FFF2-40B4-BE49-F238E27FC236}">
                <a16:creationId xmlns:a16="http://schemas.microsoft.com/office/drawing/2014/main" id="{8601B21C-8908-8602-B05E-849E1E0D5B8A}"/>
              </a:ext>
            </a:extLst>
          </p:cNvPr>
          <p:cNvSpPr/>
          <p:nvPr/>
        </p:nvSpPr>
        <p:spPr>
          <a:xfrm>
            <a:off x="5873713" y="1219200"/>
            <a:ext cx="3117887" cy="203944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Control System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33" name="Rectangle: Rounded Corners 1132">
            <a:extLst>
              <a:ext uri="{FF2B5EF4-FFF2-40B4-BE49-F238E27FC236}">
                <a16:creationId xmlns:a16="http://schemas.microsoft.com/office/drawing/2014/main" id="{DEFFFE2F-4B46-05A4-E63C-E07B1484905E}"/>
              </a:ext>
            </a:extLst>
          </p:cNvPr>
          <p:cNvSpPr/>
          <p:nvPr/>
        </p:nvSpPr>
        <p:spPr>
          <a:xfrm>
            <a:off x="5879333" y="3318396"/>
            <a:ext cx="3117887" cy="2320403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User Interfaces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136" name="Picture 1135">
            <a:extLst>
              <a:ext uri="{FF2B5EF4-FFF2-40B4-BE49-F238E27FC236}">
                <a16:creationId xmlns:a16="http://schemas.microsoft.com/office/drawing/2014/main" id="{7B36EBB2-1301-0210-3F58-C6594EECD63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0385" r="-1"/>
          <a:stretch/>
        </p:blipFill>
        <p:spPr>
          <a:xfrm>
            <a:off x="6041543" y="3848869"/>
            <a:ext cx="1033496" cy="76994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37" name="Picture 8">
            <a:extLst>
              <a:ext uri="{FF2B5EF4-FFF2-40B4-BE49-F238E27FC236}">
                <a16:creationId xmlns:a16="http://schemas.microsoft.com/office/drawing/2014/main" id="{30469A38-8B48-30E2-8D86-EF4345D19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662" y="3985097"/>
            <a:ext cx="1010314" cy="83580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8" name="Picture 1137">
            <a:extLst>
              <a:ext uri="{FF2B5EF4-FFF2-40B4-BE49-F238E27FC236}">
                <a16:creationId xmlns:a16="http://schemas.microsoft.com/office/drawing/2014/main" id="{F73EFC97-DE36-E4DE-60AB-AA3A3887CE0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6750" y="4209307"/>
            <a:ext cx="1677716" cy="111970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142" name="Rectangle: Rounded Corners 1141">
            <a:extLst>
              <a:ext uri="{FF2B5EF4-FFF2-40B4-BE49-F238E27FC236}">
                <a16:creationId xmlns:a16="http://schemas.microsoft.com/office/drawing/2014/main" id="{E1FBF5CE-66A4-4AB4-FA80-0F0B2B5152DA}"/>
              </a:ext>
            </a:extLst>
          </p:cNvPr>
          <p:cNvSpPr/>
          <p:nvPr/>
        </p:nvSpPr>
        <p:spPr>
          <a:xfrm>
            <a:off x="9126399" y="1220633"/>
            <a:ext cx="2862951" cy="2038013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Infrastructure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143" name="Picture 22" descr="How to set up GitLab CI for your Android projects | by Marc CALANDRO | FAUN  — Developer Community 🐾">
            <a:extLst>
              <a:ext uri="{FF2B5EF4-FFF2-40B4-BE49-F238E27FC236}">
                <a16:creationId xmlns:a16="http://schemas.microsoft.com/office/drawing/2014/main" id="{E95814C4-4AD4-8D37-B697-092BF99CB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597" y="1881935"/>
            <a:ext cx="741895" cy="82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4" name="Picture 24" descr="Introduction to Docker. Docker is an open-source software… | by Anshul  Ganvir | Medium">
            <a:extLst>
              <a:ext uri="{FF2B5EF4-FFF2-40B4-BE49-F238E27FC236}">
                <a16:creationId xmlns:a16="http://schemas.microsoft.com/office/drawing/2014/main" id="{014014BD-5D34-2010-EEC4-EEAAEB0B8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488" y="1842006"/>
            <a:ext cx="1291716" cy="91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5" name="Rectangle: Rounded Corners 1144">
            <a:extLst>
              <a:ext uri="{FF2B5EF4-FFF2-40B4-BE49-F238E27FC236}">
                <a16:creationId xmlns:a16="http://schemas.microsoft.com/office/drawing/2014/main" id="{3DEAE0BB-B3F6-210E-E7D4-64F556C76BDE}"/>
              </a:ext>
            </a:extLst>
          </p:cNvPr>
          <p:cNvSpPr/>
          <p:nvPr/>
        </p:nvSpPr>
        <p:spPr>
          <a:xfrm>
            <a:off x="9126399" y="3357221"/>
            <a:ext cx="2862952" cy="228157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Support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148" name="Picture 14" descr="Sphinx Docs Made Simple. I broke into the dev world as a docs… | by Jeff  Vincent | Medium">
            <a:extLst>
              <a:ext uri="{FF2B5EF4-FFF2-40B4-BE49-F238E27FC236}">
                <a16:creationId xmlns:a16="http://schemas.microsoft.com/office/drawing/2014/main" id="{79CCDA37-8E29-EDFC-91DD-0BC84C9303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94"/>
          <a:stretch/>
        </p:blipFill>
        <p:spPr bwMode="auto">
          <a:xfrm>
            <a:off x="9283155" y="3972617"/>
            <a:ext cx="994210" cy="63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9" name="Picture 32">
            <a:extLst>
              <a:ext uri="{FF2B5EF4-FFF2-40B4-BE49-F238E27FC236}">
                <a16:creationId xmlns:a16="http://schemas.microsoft.com/office/drawing/2014/main" id="{A218E5C7-3FE3-401D-B729-8CB052018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155" y="4742114"/>
            <a:ext cx="1055366" cy="35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1" name="Picture 36" descr="Monochrome simple communication icon Royalty Free Vector">
            <a:extLst>
              <a:ext uri="{FF2B5EF4-FFF2-40B4-BE49-F238E27FC236}">
                <a16:creationId xmlns:a16="http://schemas.microsoft.com/office/drawing/2014/main" id="{8C0AC6F0-3D55-E0C4-B211-856DBC6FA1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8" b="13757"/>
          <a:stretch/>
        </p:blipFill>
        <p:spPr bwMode="auto">
          <a:xfrm>
            <a:off x="10591200" y="4058649"/>
            <a:ext cx="1330995" cy="115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Footer Placeholder 2">
            <a:extLst>
              <a:ext uri="{FF2B5EF4-FFF2-40B4-BE49-F238E27FC236}">
                <a16:creationId xmlns:a16="http://schemas.microsoft.com/office/drawing/2014/main" id="{BD9574E6-D971-4D2D-B5EE-046B07853F26}"/>
              </a:ext>
            </a:extLst>
          </p:cNvPr>
          <p:cNvSpPr txBox="1">
            <a:spLocks/>
          </p:cNvSpPr>
          <p:nvPr/>
        </p:nvSpPr>
        <p:spPr>
          <a:xfrm>
            <a:off x="577850" y="6356350"/>
            <a:ext cx="10014170" cy="365125"/>
          </a:xfrm>
          <a:prstGeom prst="rect">
            <a:avLst/>
          </a:prstGeom>
        </p:spPr>
        <p:txBody>
          <a:bodyPr anchor="b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sz="1200" dirty="0" err="1">
                <a:solidFill>
                  <a:srgbClr val="6CABE9"/>
                </a:solidFill>
              </a:rPr>
              <a:t>Zurzach</a:t>
            </a:r>
            <a:r>
              <a:rPr lang="en-US" sz="1200" dirty="0">
                <a:solidFill>
                  <a:srgbClr val="6CABE9"/>
                </a:solidFill>
              </a:rPr>
              <a:t>, Switzerland – E. </a:t>
            </a:r>
            <a:r>
              <a:rPr lang="en-US" sz="1200" dirty="0" err="1">
                <a:solidFill>
                  <a:srgbClr val="6CABE9"/>
                </a:solidFill>
              </a:rPr>
              <a:t>Rial</a:t>
            </a:r>
            <a:r>
              <a:rPr lang="en-US" sz="1200" dirty="0">
                <a:solidFill>
                  <a:srgbClr val="6CABE9"/>
                </a:solidFill>
              </a:rPr>
              <a:t> – 10.10.2024</a:t>
            </a:r>
            <a:endParaRPr lang="de-DE" sz="1200" dirty="0">
              <a:solidFill>
                <a:srgbClr val="6CABE9"/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FC94454-8FA4-499C-9CA8-BB969D75D720}"/>
              </a:ext>
            </a:extLst>
          </p:cNvPr>
          <p:cNvSpPr/>
          <p:nvPr/>
        </p:nvSpPr>
        <p:spPr>
          <a:xfrm>
            <a:off x="5179846" y="6146095"/>
            <a:ext cx="6562952" cy="277000"/>
          </a:xfrm>
          <a:prstGeom prst="roundRect">
            <a:avLst/>
          </a:prstGeom>
          <a:solidFill>
            <a:srgbClr val="D4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Courtesy of G. </a:t>
            </a:r>
            <a:r>
              <a:rPr lang="en-US" sz="1200" dirty="0" err="1">
                <a:solidFill>
                  <a:schemeClr val="tx1"/>
                </a:solidFill>
              </a:rPr>
              <a:t>Carraro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Carella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2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Status Equipment 2019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6BC66-2693-463C-A1AC-C9A888C9A7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577850" y="1027113"/>
          <a:ext cx="10747119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2373">
                  <a:extLst>
                    <a:ext uri="{9D8B030D-6E8A-4147-A177-3AD203B41FA5}">
                      <a16:colId xmlns:a16="http://schemas.microsoft.com/office/drawing/2014/main" val="1262425737"/>
                    </a:ext>
                  </a:extLst>
                </a:gridCol>
                <a:gridCol w="3582373">
                  <a:extLst>
                    <a:ext uri="{9D8B030D-6E8A-4147-A177-3AD203B41FA5}">
                      <a16:colId xmlns:a16="http://schemas.microsoft.com/office/drawing/2014/main" val="3477543715"/>
                    </a:ext>
                  </a:extLst>
                </a:gridCol>
                <a:gridCol w="3582373">
                  <a:extLst>
                    <a:ext uri="{9D8B030D-6E8A-4147-A177-3AD203B41FA5}">
                      <a16:colId xmlns:a16="http://schemas.microsoft.com/office/drawing/2014/main" val="1111361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49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Hall Probe Measurement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ANORAD Motion Control</a:t>
                      </a:r>
                    </a:p>
                    <a:p>
                      <a:r>
                        <a:rPr lang="en-GB" dirty="0"/>
                        <a:t>Agilent Voltmeter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PASCAL</a:t>
                      </a:r>
                      <a:endParaRPr lang="en-GB" baseline="0" dirty="0"/>
                    </a:p>
                    <a:p>
                      <a:r>
                        <a:rPr lang="en-GB" baseline="0" dirty="0"/>
                        <a:t>OS/2</a:t>
                      </a:r>
                      <a:endParaRPr lang="en-GB" dirty="0"/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84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Stretched Wire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ANORAD Motion Control</a:t>
                      </a:r>
                    </a:p>
                    <a:p>
                      <a:r>
                        <a:rPr lang="en-GB" dirty="0"/>
                        <a:t>Agilent Voltmeter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PASCAL</a:t>
                      </a:r>
                    </a:p>
                    <a:p>
                      <a:r>
                        <a:rPr lang="en-GB" dirty="0"/>
                        <a:t>OS/2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27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Fixed Wire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Berger Lahr (since 1996)</a:t>
                      </a:r>
                      <a:endParaRPr lang="en-GB" baseline="0" dirty="0"/>
                    </a:p>
                    <a:p>
                      <a:r>
                        <a:rPr lang="en-GB" dirty="0" err="1"/>
                        <a:t>Keithley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Nanovoltmeter</a:t>
                      </a:r>
                      <a:endParaRPr lang="en-GB" dirty="0"/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PASCAL </a:t>
                      </a:r>
                    </a:p>
                    <a:p>
                      <a:r>
                        <a:rPr lang="en-GB" dirty="0"/>
                        <a:t>OS/2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57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Helmholtz Coils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/>
                        <a:t>SSB </a:t>
                      </a:r>
                      <a:r>
                        <a:rPr lang="en-GB" baseline="0" dirty="0" err="1"/>
                        <a:t>Antriebstechnik</a:t>
                      </a:r>
                      <a:r>
                        <a:rPr lang="en-GB" baseline="0" dirty="0"/>
                        <a:t> (&lt;1996?)</a:t>
                      </a:r>
                    </a:p>
                    <a:p>
                      <a:r>
                        <a:rPr lang="en-GB" baseline="0" dirty="0"/>
                        <a:t>Agilent Voltmeter</a:t>
                      </a:r>
                      <a:endParaRPr lang="en-GB" dirty="0"/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PASCAL </a:t>
                      </a:r>
                    </a:p>
                    <a:p>
                      <a:r>
                        <a:rPr lang="en-GB" dirty="0"/>
                        <a:t>OS/2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251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In-Vacuum</a:t>
                      </a:r>
                      <a:r>
                        <a:rPr lang="en-GB" baseline="0" dirty="0"/>
                        <a:t> Hall Probe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</a:t>
                      </a:r>
                      <a:r>
                        <a:rPr lang="en-GB" baseline="0" dirty="0"/>
                        <a:t> Voltmeter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069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In-Vacuum</a:t>
                      </a:r>
                      <a:r>
                        <a:rPr lang="en-GB" baseline="0" dirty="0"/>
                        <a:t> Stretched Wire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 Voltmeter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54248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77866" y="5585254"/>
            <a:ext cx="2947086" cy="646331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Obsolescence and </a:t>
            </a:r>
          </a:p>
          <a:p>
            <a:pPr algn="ctr"/>
            <a:r>
              <a:rPr lang="en-GB" dirty="0"/>
              <a:t>Technical Debt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5675A989-A006-4BFF-8415-989A31CF3B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7850" y="6356350"/>
            <a:ext cx="10014170" cy="365125"/>
          </a:xfrm>
        </p:spPr>
        <p:txBody>
          <a:bodyPr/>
          <a:lstStyle/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115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Equipment 2022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61562399"/>
              </p:ext>
            </p:extLst>
          </p:nvPr>
        </p:nvGraphicFramePr>
        <p:xfrm>
          <a:off x="577850" y="1027113"/>
          <a:ext cx="10747119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2373">
                  <a:extLst>
                    <a:ext uri="{9D8B030D-6E8A-4147-A177-3AD203B41FA5}">
                      <a16:colId xmlns:a16="http://schemas.microsoft.com/office/drawing/2014/main" val="1262425737"/>
                    </a:ext>
                  </a:extLst>
                </a:gridCol>
                <a:gridCol w="3582373">
                  <a:extLst>
                    <a:ext uri="{9D8B030D-6E8A-4147-A177-3AD203B41FA5}">
                      <a16:colId xmlns:a16="http://schemas.microsoft.com/office/drawing/2014/main" val="3477543715"/>
                    </a:ext>
                  </a:extLst>
                </a:gridCol>
                <a:gridCol w="3582373">
                  <a:extLst>
                    <a:ext uri="{9D8B030D-6E8A-4147-A177-3AD203B41FA5}">
                      <a16:colId xmlns:a16="http://schemas.microsoft.com/office/drawing/2014/main" val="1111361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49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Hall Probe Measurement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</a:t>
                      </a:r>
                      <a:r>
                        <a:rPr lang="en-GB" baseline="0" dirty="0"/>
                        <a:t> Voltmeter</a:t>
                      </a:r>
                      <a:endParaRPr lang="en-GB" dirty="0"/>
                    </a:p>
                  </a:txBody>
                  <a:tcPr>
                    <a:solidFill>
                      <a:srgbClr val="D4E2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>
                    <a:solidFill>
                      <a:srgbClr val="D4E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84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Stretched Wire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</a:t>
                      </a:r>
                      <a:r>
                        <a:rPr lang="en-GB" baseline="0" dirty="0"/>
                        <a:t> Voltmeter</a:t>
                      </a:r>
                      <a:endParaRPr lang="en-GB" dirty="0"/>
                    </a:p>
                  </a:txBody>
                  <a:tcPr>
                    <a:solidFill>
                      <a:srgbClr val="EBF1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>
                    <a:solidFill>
                      <a:srgbClr val="EBF1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27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Fixed Wire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Berger Lahr (since 1996)</a:t>
                      </a:r>
                      <a:endParaRPr lang="en-GB" baseline="0" dirty="0"/>
                    </a:p>
                    <a:p>
                      <a:r>
                        <a:rPr lang="en-GB" dirty="0" err="1"/>
                        <a:t>Keithley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Nanovoltmeter</a:t>
                      </a:r>
                      <a:endParaRPr lang="en-GB" dirty="0"/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PASCAL </a:t>
                      </a:r>
                    </a:p>
                    <a:p>
                      <a:r>
                        <a:rPr lang="en-GB" dirty="0"/>
                        <a:t>OS/2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57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Helmholtz Coils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/>
                        <a:t>SSB </a:t>
                      </a:r>
                      <a:r>
                        <a:rPr lang="en-GB" baseline="0" dirty="0" err="1"/>
                        <a:t>Antriebstechnik</a:t>
                      </a:r>
                      <a:r>
                        <a:rPr lang="en-GB" baseline="0" dirty="0"/>
                        <a:t> (&lt;1996?)</a:t>
                      </a:r>
                    </a:p>
                    <a:p>
                      <a:r>
                        <a:rPr lang="en-GB" baseline="0" dirty="0"/>
                        <a:t>Agilent Voltmeter</a:t>
                      </a:r>
                      <a:endParaRPr lang="en-GB" dirty="0"/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PASCAL </a:t>
                      </a:r>
                    </a:p>
                    <a:p>
                      <a:r>
                        <a:rPr lang="en-GB" dirty="0"/>
                        <a:t>OS/2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251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In-Vacuum</a:t>
                      </a:r>
                      <a:r>
                        <a:rPr lang="en-GB" baseline="0" dirty="0"/>
                        <a:t> Hall Probe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</a:t>
                      </a:r>
                      <a:r>
                        <a:rPr lang="en-GB" baseline="0" dirty="0"/>
                        <a:t> Voltmeter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069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In-Vacuum</a:t>
                      </a:r>
                      <a:r>
                        <a:rPr lang="en-GB" baseline="0" dirty="0"/>
                        <a:t> Stretched Wire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 Voltmeter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54248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77866" y="5585254"/>
            <a:ext cx="2947086" cy="646331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Obsolescence and </a:t>
            </a:r>
          </a:p>
          <a:p>
            <a:pPr algn="ctr"/>
            <a:r>
              <a:rPr lang="en-GB" dirty="0"/>
              <a:t>Technical Debt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6BC66-2693-463C-A1AC-C9A888C9A7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475368E-762C-4254-B558-90ADDBB632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7850" y="6356350"/>
            <a:ext cx="10014170" cy="365125"/>
          </a:xfrm>
        </p:spPr>
        <p:txBody>
          <a:bodyPr/>
          <a:lstStyle/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945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9DB07B6-64C4-4E50-B7B4-B4B22B142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B253D4-912B-46F8-834B-EF89D59EB5A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Members of the Undulator Group past and present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AAA39BB-185B-448A-90E6-0766BFD516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199418"/>
              </p:ext>
            </p:extLst>
          </p:nvPr>
        </p:nvGraphicFramePr>
        <p:xfrm>
          <a:off x="577850" y="1769238"/>
          <a:ext cx="10917141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39047">
                  <a:extLst>
                    <a:ext uri="{9D8B030D-6E8A-4147-A177-3AD203B41FA5}">
                      <a16:colId xmlns:a16="http://schemas.microsoft.com/office/drawing/2014/main" val="1559040890"/>
                    </a:ext>
                  </a:extLst>
                </a:gridCol>
                <a:gridCol w="3639047">
                  <a:extLst>
                    <a:ext uri="{9D8B030D-6E8A-4147-A177-3AD203B41FA5}">
                      <a16:colId xmlns:a16="http://schemas.microsoft.com/office/drawing/2014/main" val="1484002496"/>
                    </a:ext>
                  </a:extLst>
                </a:gridCol>
                <a:gridCol w="3639047">
                  <a:extLst>
                    <a:ext uri="{9D8B030D-6E8A-4147-A177-3AD203B41FA5}">
                      <a16:colId xmlns:a16="http://schemas.microsoft.com/office/drawing/2014/main" val="30286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/>
                        <a:t>Atoosa</a:t>
                      </a:r>
                      <a:r>
                        <a:rPr lang="en-GB" sz="2400" dirty="0"/>
                        <a:t> </a:t>
                      </a:r>
                      <a:r>
                        <a:rPr lang="en-GB" sz="2400" dirty="0" err="1"/>
                        <a:t>Meseck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Carsten Kuhn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Stefan Grimmer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093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Oliver Reichel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 err="1"/>
                        <a:t>Kiarash</a:t>
                      </a:r>
                      <a:r>
                        <a:rPr lang="de-DE" sz="2400" dirty="0"/>
                        <a:t> Karimi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Nasim </a:t>
                      </a:r>
                      <a:r>
                        <a:rPr lang="de-DE" sz="2400" dirty="0" err="1"/>
                        <a:t>Fallahi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350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Jürgen </a:t>
                      </a:r>
                      <a:r>
                        <a:rPr lang="de-DE" sz="2400" dirty="0" err="1"/>
                        <a:t>Bakos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Mario </a:t>
                      </a:r>
                      <a:r>
                        <a:rPr lang="de-DE" sz="2400" dirty="0" err="1"/>
                        <a:t>Strehlke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Florian Laube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234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Stefan Gottschlich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Guilherme </a:t>
                      </a:r>
                      <a:r>
                        <a:rPr lang="de-DE" sz="2400" dirty="0" err="1"/>
                        <a:t>Carraro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Carella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Sebastian Knaack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851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Johannes Bahrdt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Winfried </a:t>
                      </a:r>
                      <a:r>
                        <a:rPr lang="de-DE" sz="2400" dirty="0" err="1"/>
                        <a:t>Frentrup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Christoph </a:t>
                      </a:r>
                      <a:r>
                        <a:rPr lang="de-DE" sz="2400" dirty="0" err="1"/>
                        <a:t>Rethfeldt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82038"/>
                  </a:ext>
                </a:extLst>
              </a:tr>
            </a:tbl>
          </a:graphicData>
        </a:graphic>
      </p:graphicFrame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F2FF0D59-1D01-4048-B4DC-E351EA5671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6319478F-AB58-447F-8F19-1AF3EAC790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7850" y="6356350"/>
            <a:ext cx="10014170" cy="365125"/>
          </a:xfrm>
        </p:spPr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50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Equipment 2024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81257766"/>
              </p:ext>
            </p:extLst>
          </p:nvPr>
        </p:nvGraphicFramePr>
        <p:xfrm>
          <a:off x="577850" y="1027113"/>
          <a:ext cx="10747119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2373">
                  <a:extLst>
                    <a:ext uri="{9D8B030D-6E8A-4147-A177-3AD203B41FA5}">
                      <a16:colId xmlns:a16="http://schemas.microsoft.com/office/drawing/2014/main" val="1262425737"/>
                    </a:ext>
                  </a:extLst>
                </a:gridCol>
                <a:gridCol w="3582373">
                  <a:extLst>
                    <a:ext uri="{9D8B030D-6E8A-4147-A177-3AD203B41FA5}">
                      <a16:colId xmlns:a16="http://schemas.microsoft.com/office/drawing/2014/main" val="3477543715"/>
                    </a:ext>
                  </a:extLst>
                </a:gridCol>
                <a:gridCol w="3582373">
                  <a:extLst>
                    <a:ext uri="{9D8B030D-6E8A-4147-A177-3AD203B41FA5}">
                      <a16:colId xmlns:a16="http://schemas.microsoft.com/office/drawing/2014/main" val="1111361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49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Hall Probe Measurement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</a:t>
                      </a:r>
                      <a:r>
                        <a:rPr lang="en-GB" baseline="0" dirty="0"/>
                        <a:t> Voltmeter</a:t>
                      </a:r>
                      <a:endParaRPr lang="en-GB" dirty="0"/>
                    </a:p>
                  </a:txBody>
                  <a:tcPr>
                    <a:solidFill>
                      <a:srgbClr val="D4E2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>
                    <a:solidFill>
                      <a:srgbClr val="D4E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84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Stretched Wire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</a:t>
                      </a:r>
                      <a:r>
                        <a:rPr lang="en-GB" baseline="0" dirty="0"/>
                        <a:t> Voltmeter</a:t>
                      </a:r>
                      <a:endParaRPr lang="en-GB" dirty="0"/>
                    </a:p>
                  </a:txBody>
                  <a:tcPr>
                    <a:solidFill>
                      <a:srgbClr val="EBF1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>
                    <a:solidFill>
                      <a:srgbClr val="EBF1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27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Fixed Wire Bench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Berger Lahr (since 1996)</a:t>
                      </a:r>
                      <a:endParaRPr lang="en-GB" baseline="0" dirty="0"/>
                    </a:p>
                    <a:p>
                      <a:r>
                        <a:rPr lang="en-GB" dirty="0" err="1"/>
                        <a:t>Keithley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Nanovoltmeter</a:t>
                      </a:r>
                      <a:endParaRPr lang="en-GB" dirty="0"/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PASCAL </a:t>
                      </a:r>
                    </a:p>
                    <a:p>
                      <a:r>
                        <a:rPr lang="en-GB" dirty="0"/>
                        <a:t>OS/2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57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Helmholtz Coils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Omron Power PMAC</a:t>
                      </a:r>
                    </a:p>
                    <a:p>
                      <a:r>
                        <a:rPr lang="en-GB" baseline="0" dirty="0"/>
                        <a:t>Agilent Voltmeter</a:t>
                      </a:r>
                      <a:endParaRPr lang="en-GB" dirty="0"/>
                    </a:p>
                  </a:txBody>
                  <a:tcPr>
                    <a:solidFill>
                      <a:srgbClr val="EBF1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EPICS/CSS</a:t>
                      </a:r>
                    </a:p>
                    <a:p>
                      <a:r>
                        <a:rPr lang="en-GB" dirty="0"/>
                        <a:t>Linux</a:t>
                      </a:r>
                    </a:p>
                  </a:txBody>
                  <a:tcPr>
                    <a:solidFill>
                      <a:srgbClr val="EBF1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251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In-Vacuum</a:t>
                      </a:r>
                      <a:r>
                        <a:rPr lang="en-GB" baseline="0" dirty="0"/>
                        <a:t> Hall Probe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</a:t>
                      </a:r>
                      <a:r>
                        <a:rPr lang="en-GB" baseline="0" dirty="0"/>
                        <a:t> Voltmeter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069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In-Vacuum</a:t>
                      </a:r>
                      <a:r>
                        <a:rPr lang="en-GB" baseline="0" dirty="0"/>
                        <a:t> Stretched Wire</a:t>
                      </a:r>
                    </a:p>
                    <a:p>
                      <a:r>
                        <a:rPr lang="en-GB" baseline="0" dirty="0"/>
                        <a:t>(+ Pulsed Wire Capability)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Techniques </a:t>
                      </a:r>
                      <a:r>
                        <a:rPr lang="en-GB" dirty="0" err="1"/>
                        <a:t>Digitax</a:t>
                      </a:r>
                      <a:endParaRPr lang="en-GB" dirty="0"/>
                    </a:p>
                    <a:p>
                      <a:r>
                        <a:rPr lang="en-GB" dirty="0"/>
                        <a:t>Agilent Voltmeter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Labview</a:t>
                      </a:r>
                      <a:endParaRPr lang="en-GB" dirty="0"/>
                    </a:p>
                    <a:p>
                      <a:r>
                        <a:rPr lang="en-GB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54248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77866" y="5585254"/>
            <a:ext cx="2947086" cy="646331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Obsolescence and </a:t>
            </a:r>
          </a:p>
          <a:p>
            <a:pPr algn="ctr"/>
            <a:r>
              <a:rPr lang="en-GB" dirty="0"/>
              <a:t>Technical Debt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6BC66-2693-463C-A1AC-C9A888C9A7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E8FA3B36-1F93-4215-96E7-2381E6A2EB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7850" y="6356350"/>
            <a:ext cx="10014170" cy="365125"/>
          </a:xfrm>
        </p:spPr>
        <p:txBody>
          <a:bodyPr/>
          <a:lstStyle/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018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887694" y="1027113"/>
            <a:ext cx="3878856" cy="2517775"/>
          </a:xfrm>
        </p:spPr>
        <p:txBody>
          <a:bodyPr/>
          <a:lstStyle/>
          <a:p>
            <a:pPr lvl="1"/>
            <a:r>
              <a:rPr lang="en-GB" dirty="0"/>
              <a:t>Cryo-APPLE</a:t>
            </a:r>
            <a:r>
              <a:rPr lang="en-GB" baseline="30000" dirty="0"/>
              <a:t>2</a:t>
            </a:r>
            <a:endParaRPr lang="en-GB" dirty="0"/>
          </a:p>
          <a:p>
            <a:pPr lvl="2"/>
            <a:r>
              <a:rPr lang="en-GB" dirty="0"/>
              <a:t>Cryogenic In-Vacuum APPLE Device</a:t>
            </a:r>
          </a:p>
          <a:p>
            <a:pPr lvl="4"/>
            <a:r>
              <a:rPr lang="en-GB" dirty="0"/>
              <a:t>6 mm minimum gap</a:t>
            </a:r>
          </a:p>
          <a:p>
            <a:pPr lvl="4"/>
            <a:r>
              <a:rPr lang="en-GB" dirty="0"/>
              <a:t>~1m length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097249" y="1027113"/>
            <a:ext cx="3175742" cy="3654399"/>
          </a:xfrm>
        </p:spPr>
        <p:txBody>
          <a:bodyPr/>
          <a:lstStyle/>
          <a:p>
            <a:pPr lvl="1"/>
            <a:r>
              <a:rPr lang="en-GB" dirty="0"/>
              <a:t>IVUE32</a:t>
            </a:r>
            <a:r>
              <a:rPr lang="en-GB" baseline="30000" dirty="0"/>
              <a:t>1</a:t>
            </a:r>
            <a:endParaRPr lang="en-GB" dirty="0"/>
          </a:p>
          <a:p>
            <a:pPr lvl="2"/>
            <a:r>
              <a:rPr lang="en-GB" dirty="0"/>
              <a:t>In-Vacuum APPLE-II Device</a:t>
            </a:r>
          </a:p>
          <a:p>
            <a:pPr lvl="4"/>
            <a:r>
              <a:rPr lang="en-GB" dirty="0"/>
              <a:t>6mm minimum gap</a:t>
            </a:r>
          </a:p>
          <a:p>
            <a:pPr lvl="4"/>
            <a:r>
              <a:rPr lang="en-GB" dirty="0"/>
              <a:t>Clean assembly and measurement processes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893451" y="4721306"/>
            <a:ext cx="3814663" cy="2517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In-Vacuum Stretched Wire</a:t>
            </a:r>
          </a:p>
          <a:p>
            <a:pPr lvl="4"/>
            <a:r>
              <a:rPr lang="en-GB" dirty="0"/>
              <a:t>Integration of Pulsed Wire Measurement System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097249" y="4721307"/>
            <a:ext cx="3814663" cy="1925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In-Vacuum Hall Bench</a:t>
            </a:r>
          </a:p>
          <a:p>
            <a:pPr lvl="5"/>
            <a:r>
              <a:rPr lang="en-GB" dirty="0"/>
              <a:t>Improved position feedback</a:t>
            </a:r>
          </a:p>
          <a:p>
            <a:pPr lvl="5"/>
            <a:r>
              <a:rPr lang="en-GB" dirty="0"/>
              <a:t>Length Extension</a:t>
            </a:r>
          </a:p>
          <a:p>
            <a:pPr lvl="5"/>
            <a:r>
              <a:rPr lang="en-GB" dirty="0"/>
              <a:t>Improved Vacuum Compatibility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739063" y="2279305"/>
            <a:ext cx="2289330" cy="2200597"/>
            <a:chOff x="7596850" y="2405520"/>
            <a:chExt cx="2590028" cy="248964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31629" t="-3201" r="136" b="-1684"/>
            <a:stretch/>
          </p:blipFill>
          <p:spPr>
            <a:xfrm>
              <a:off x="7646929" y="2405520"/>
              <a:ext cx="2360664" cy="2489640"/>
            </a:xfrm>
            <a:prstGeom prst="ellipse">
              <a:avLst/>
            </a:prstGeom>
          </p:spPr>
        </p:pic>
        <p:sp>
          <p:nvSpPr>
            <p:cNvPr id="13" name="Circular Arrow 12">
              <a:extLst>
                <a:ext uri="{FF2B5EF4-FFF2-40B4-BE49-F238E27FC236}">
                  <a16:creationId xmlns:a16="http://schemas.microsoft.com/office/drawing/2014/main" id="{A1B829A8-E27C-4581-B2DA-1EA16344D3E8}"/>
                </a:ext>
              </a:extLst>
            </p:cNvPr>
            <p:cNvSpPr/>
            <p:nvPr/>
          </p:nvSpPr>
          <p:spPr>
            <a:xfrm>
              <a:off x="7596850" y="2405520"/>
              <a:ext cx="2590028" cy="2407918"/>
            </a:xfrm>
            <a:prstGeom prst="donut">
              <a:avLst>
                <a:gd name="adj" fmla="val 2394"/>
              </a:avLst>
            </a:prstGeom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D8D197-1499-4CBD-AEDB-FCD14B4B68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AC528A-C2D3-49A6-AB94-17168E569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895" y="2699363"/>
            <a:ext cx="2453018" cy="18469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8551F1-389A-42A6-BD80-3D82608A6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851" y="2435726"/>
            <a:ext cx="2255426" cy="2110615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52A05845-66D3-4966-8A10-5BCEB90A2CE7}"/>
              </a:ext>
            </a:extLst>
          </p:cNvPr>
          <p:cNvSpPr txBox="1">
            <a:spLocks/>
          </p:cNvSpPr>
          <p:nvPr/>
        </p:nvSpPr>
        <p:spPr>
          <a:xfrm>
            <a:off x="425450" y="1027112"/>
            <a:ext cx="3175742" cy="365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UE56-3</a:t>
            </a:r>
          </a:p>
          <a:p>
            <a:pPr lvl="2"/>
            <a:r>
              <a:rPr lang="en-GB" dirty="0"/>
              <a:t>Refurbish module of UE56-2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dirty="0"/>
              <a:t>Ex-Vacuum APPLE-II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dirty="0"/>
              <a:t>Repeat of SESAME work</a:t>
            </a:r>
          </a:p>
        </p:txBody>
      </p:sp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AB9ABC9B-B9AF-4D0E-A202-99B40F193A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6" b="14526"/>
          <a:stretch/>
        </p:blipFill>
        <p:spPr>
          <a:xfrm rot="10800000">
            <a:off x="610311" y="2653071"/>
            <a:ext cx="2804103" cy="1835893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E6A5784-8E9F-461E-8A32-85BE9D3EA545}"/>
              </a:ext>
            </a:extLst>
          </p:cNvPr>
          <p:cNvSpPr txBox="1">
            <a:spLocks/>
          </p:cNvSpPr>
          <p:nvPr/>
        </p:nvSpPr>
        <p:spPr>
          <a:xfrm>
            <a:off x="425450" y="4718982"/>
            <a:ext cx="3888611" cy="2517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Main Measurement Lab</a:t>
            </a:r>
          </a:p>
          <a:p>
            <a:pPr lvl="5"/>
            <a:r>
              <a:rPr lang="en-GB" dirty="0"/>
              <a:t>Continue Data Workflow Improvements</a:t>
            </a:r>
          </a:p>
          <a:p>
            <a:pPr lvl="5"/>
            <a:r>
              <a:rPr lang="en-GB" dirty="0"/>
              <a:t>Replace remaining obsolete equipment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F82BF1E7-8CFF-486B-88C7-99DDCB2201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7850" y="6356350"/>
            <a:ext cx="10014170" cy="365125"/>
          </a:xfrm>
        </p:spPr>
        <p:txBody>
          <a:bodyPr/>
          <a:lstStyle/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42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9" grpId="0"/>
      <p:bldP spid="10" grpId="0"/>
      <p:bldP spid="16" grpId="0" uiExpand="1" build="p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7D89E-3D8C-4EBF-A1A7-D5397A2A7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4F6FFD56-3058-499D-8A70-092D9061E5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EA44BA74-9151-47D1-9225-D9582ACA9A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8AEFF4-E604-4F4D-90F0-D329560A9D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prstGeom prst="roundRect">
            <a:avLst/>
          </a:prstGeom>
          <a:ln w="38100">
            <a:solidFill>
              <a:srgbClr val="D15E57"/>
            </a:solidFill>
          </a:ln>
        </p:spPr>
        <p:txBody>
          <a:bodyPr>
            <a:normAutofit/>
          </a:bodyPr>
          <a:lstStyle/>
          <a:p>
            <a:pPr lvl="1"/>
            <a:r>
              <a:rPr lang="en-GB" dirty="0">
                <a:solidFill>
                  <a:srgbClr val="C00000"/>
                </a:solidFill>
              </a:rPr>
              <a:t>Challenges</a:t>
            </a:r>
          </a:p>
          <a:p>
            <a:pPr lvl="2"/>
            <a:r>
              <a:rPr lang="en-GB" dirty="0"/>
              <a:t>Measurement Facilities</a:t>
            </a:r>
          </a:p>
          <a:p>
            <a:pPr lvl="4"/>
            <a:r>
              <a:rPr lang="en-GB" dirty="0"/>
              <a:t>Clean measurement and assembly area</a:t>
            </a:r>
          </a:p>
          <a:p>
            <a:pPr lvl="2"/>
            <a:r>
              <a:rPr lang="en-GB" dirty="0"/>
              <a:t>Measurement Equipment</a:t>
            </a:r>
          </a:p>
          <a:p>
            <a:pPr lvl="4"/>
            <a:r>
              <a:rPr lang="en-GB" dirty="0"/>
              <a:t>Upgrade of Fixed Wire Bench</a:t>
            </a:r>
          </a:p>
          <a:p>
            <a:pPr lvl="4"/>
            <a:r>
              <a:rPr lang="en-GB" dirty="0"/>
              <a:t>Revival of Pulsed Wire measurement system.</a:t>
            </a:r>
          </a:p>
          <a:p>
            <a:pPr lvl="4"/>
            <a:r>
              <a:rPr lang="en-GB" dirty="0"/>
              <a:t>Extension of In-Vacuum Hall Bench</a:t>
            </a:r>
          </a:p>
          <a:p>
            <a:pPr lvl="2"/>
            <a:r>
              <a:rPr lang="en-GB" dirty="0"/>
              <a:t>Measurements</a:t>
            </a:r>
          </a:p>
          <a:p>
            <a:pPr lvl="4"/>
            <a:r>
              <a:rPr lang="en-GB" dirty="0"/>
              <a:t>Measurement of IVUE32 test structure.</a:t>
            </a:r>
          </a:p>
          <a:p>
            <a:pPr lvl="4"/>
            <a:r>
              <a:rPr lang="en-GB" dirty="0"/>
              <a:t>Initial measurements of IVUE32 components</a:t>
            </a:r>
          </a:p>
          <a:p>
            <a:pPr lvl="2"/>
            <a:r>
              <a:rPr lang="en-GB" dirty="0"/>
              <a:t>Data Analysis Workflow</a:t>
            </a:r>
          </a:p>
          <a:p>
            <a:pPr lvl="4"/>
            <a:r>
              <a:rPr lang="en-GB" dirty="0"/>
              <a:t>Be able to report ‘Faster’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AA590-A3F8-4165-8C26-728A2085BA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prstGeom prst="roundRect">
            <a:avLst/>
          </a:prstGeom>
          <a:ln w="38100">
            <a:solidFill>
              <a:srgbClr val="99CC00"/>
            </a:solidFill>
          </a:ln>
        </p:spPr>
        <p:txBody>
          <a:bodyPr/>
          <a:lstStyle/>
          <a:p>
            <a:pPr lvl="1"/>
            <a:r>
              <a:rPr lang="en-GB" dirty="0"/>
              <a:t>Successes</a:t>
            </a:r>
          </a:p>
          <a:p>
            <a:pPr lvl="2"/>
            <a:r>
              <a:rPr lang="en-GB" dirty="0"/>
              <a:t>UE51</a:t>
            </a:r>
          </a:p>
          <a:p>
            <a:pPr lvl="4"/>
            <a:r>
              <a:rPr lang="en-GB" dirty="0"/>
              <a:t>Built &amp; Shimmed</a:t>
            </a:r>
          </a:p>
          <a:p>
            <a:pPr lvl="4"/>
            <a:r>
              <a:rPr lang="en-GB" dirty="0"/>
              <a:t>Installed &amp; Integrated</a:t>
            </a:r>
          </a:p>
          <a:p>
            <a:pPr lvl="2"/>
            <a:r>
              <a:rPr lang="en-GB" dirty="0"/>
              <a:t>Helmholtz Coil Control System</a:t>
            </a:r>
          </a:p>
          <a:p>
            <a:pPr lvl="4"/>
            <a:r>
              <a:rPr lang="en-GB" dirty="0"/>
              <a:t>Updated</a:t>
            </a:r>
          </a:p>
          <a:p>
            <a:pPr lvl="4"/>
            <a:r>
              <a:rPr lang="en-GB" dirty="0"/>
              <a:t>Ready for further roll out</a:t>
            </a:r>
          </a:p>
          <a:p>
            <a:pPr lvl="2"/>
            <a:r>
              <a:rPr lang="en-GB" dirty="0"/>
              <a:t>Data analysis workflow</a:t>
            </a:r>
          </a:p>
          <a:p>
            <a:pPr lvl="4"/>
            <a:r>
              <a:rPr lang="en-GB" dirty="0"/>
              <a:t>Started…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3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4" animBg="1"/>
      <p:bldP spid="3" grpId="0" uiExpand="1" build="p" bldLvl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1CF7B731-398C-4D06-BE93-E25928F2B51B}"/>
              </a:ext>
            </a:extLst>
          </p:cNvPr>
          <p:cNvSpPr/>
          <p:nvPr/>
        </p:nvSpPr>
        <p:spPr>
          <a:xfrm>
            <a:off x="1020278" y="2223436"/>
            <a:ext cx="5075722" cy="952901"/>
          </a:xfrm>
          <a:prstGeom prst="wedgeRoundRectCallout">
            <a:avLst>
              <a:gd name="adj1" fmla="val -51554"/>
              <a:gd name="adj2" fmla="val 1130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/>
              <a:t>Funktioniert</a:t>
            </a:r>
            <a:r>
              <a:rPr lang="en-GB" sz="2800" dirty="0"/>
              <a:t> </a:t>
            </a:r>
            <a:r>
              <a:rPr lang="en-GB" sz="2800" dirty="0" err="1"/>
              <a:t>überhaupt</a:t>
            </a:r>
            <a:r>
              <a:rPr lang="en-GB" sz="2800" dirty="0"/>
              <a:t> </a:t>
            </a:r>
            <a:r>
              <a:rPr lang="en-GB" sz="2800" dirty="0" err="1"/>
              <a:t>irgendwas</a:t>
            </a:r>
            <a:r>
              <a:rPr lang="en-GB" sz="2800" dirty="0"/>
              <a:t>?</a:t>
            </a:r>
            <a:endParaRPr lang="en-US" sz="2800" dirty="0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C046B721-8BB8-47B1-9122-6737BD2AB062}"/>
              </a:ext>
            </a:extLst>
          </p:cNvPr>
          <p:cNvSpPr/>
          <p:nvPr/>
        </p:nvSpPr>
        <p:spPr>
          <a:xfrm>
            <a:off x="1020278" y="2223435"/>
            <a:ext cx="5075722" cy="952901"/>
          </a:xfrm>
          <a:prstGeom prst="wedgeRoundRectCallout">
            <a:avLst>
              <a:gd name="adj1" fmla="val -51554"/>
              <a:gd name="adj2" fmla="val 1130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Does </a:t>
            </a:r>
            <a:r>
              <a:rPr lang="en-GB" sz="2800" i="1" dirty="0"/>
              <a:t>anything</a:t>
            </a:r>
            <a:r>
              <a:rPr lang="en-GB" sz="2800" dirty="0"/>
              <a:t> still work?</a:t>
            </a:r>
            <a:endParaRPr lang="en-US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60F660-4402-465A-BDEF-5674A4C90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Postscript - Cybersecurity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CE5CB5-61C1-4328-8B0A-F7E3548AD3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June 2023 Cyberattack</a:t>
            </a:r>
          </a:p>
          <a:p>
            <a:pPr lvl="2"/>
            <a:r>
              <a:rPr lang="en-GB" dirty="0"/>
              <a:t>All IT infrastructure offline.</a:t>
            </a:r>
          </a:p>
          <a:p>
            <a:pPr lvl="2"/>
            <a:r>
              <a:rPr lang="en-GB" dirty="0"/>
              <a:t>All official accounts disabled.</a:t>
            </a:r>
          </a:p>
          <a:p>
            <a:pPr lvl="2"/>
            <a:endParaRPr lang="en-GB" dirty="0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10C7E3C6-5E52-4CAD-BD14-E8E502095C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584C4EB-B347-4FF7-A6DF-FAB617FAE0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7850" y="6356350"/>
            <a:ext cx="10014170" cy="365125"/>
          </a:xfrm>
        </p:spPr>
        <p:txBody>
          <a:bodyPr/>
          <a:lstStyle/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pic>
        <p:nvPicPr>
          <p:cNvPr id="10" name="signal-2023-06-27-09-44-39-291">
            <a:hlinkClick r:id="" action="ppaction://media"/>
            <a:extLst>
              <a:ext uri="{FF2B5EF4-FFF2-40B4-BE49-F238E27FC236}">
                <a16:creationId xmlns:a16="http://schemas.microsoft.com/office/drawing/2014/main" id="{01F4D1EC-A4AB-4389-95B1-D82EAB8CD6A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84285" y="908134"/>
            <a:ext cx="3132121" cy="556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28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555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8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3" grpId="0" animBg="1"/>
      <p:bldP spid="8" grpId="0" animBg="1"/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0F660-4402-465A-BDEF-5674A4C90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Postscript - Cybersecurity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CE5CB5-61C1-4328-8B0A-F7E3548AD3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dirty="0"/>
              <a:t>June 2023 Cyberattack</a:t>
            </a:r>
          </a:p>
          <a:p>
            <a:pPr lvl="2"/>
            <a:r>
              <a:rPr lang="en-GB" dirty="0"/>
              <a:t>All IT infrastructure offline.</a:t>
            </a:r>
          </a:p>
          <a:p>
            <a:pPr lvl="2"/>
            <a:r>
              <a:rPr lang="en-GB" dirty="0"/>
              <a:t>All official accounts disabled.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Recovery</a:t>
            </a:r>
          </a:p>
          <a:p>
            <a:pPr lvl="2"/>
            <a:r>
              <a:rPr lang="en-GB" dirty="0"/>
              <a:t>BESSY II (storage ring) back within a couple of weeks</a:t>
            </a:r>
          </a:p>
          <a:p>
            <a:pPr lvl="2"/>
            <a:r>
              <a:rPr lang="en-GB" dirty="0"/>
              <a:t>Beamlines restored after 13 months</a:t>
            </a:r>
          </a:p>
          <a:p>
            <a:pPr lvl="2"/>
            <a:r>
              <a:rPr lang="en-GB" dirty="0"/>
              <a:t>Relatively rapid return to measurement possibilities due to Disk Images of measurement machines</a:t>
            </a:r>
          </a:p>
          <a:p>
            <a:pPr lvl="2"/>
            <a:r>
              <a:rPr lang="en-GB" dirty="0"/>
              <a:t>Software/Modelling relatively quick to recover due to ‘non official’ backups – personal GitHub repos/non HZB repos.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Ongoing difficulties</a:t>
            </a:r>
          </a:p>
          <a:p>
            <a:pPr lvl="2"/>
            <a:r>
              <a:rPr lang="en-GB" dirty="0"/>
              <a:t>Re-arrangement of internal IT network infrastructures has eliminated useful tools such as remote desktop.</a:t>
            </a:r>
          </a:p>
          <a:p>
            <a:pPr lvl="4"/>
            <a:r>
              <a:rPr lang="en-GB" dirty="0"/>
              <a:t>Some tools slowly coming back – NX, GOAT (Access via browser)</a:t>
            </a:r>
          </a:p>
          <a:p>
            <a:pPr lvl="2"/>
            <a:r>
              <a:rPr lang="en-GB" dirty="0"/>
              <a:t>Data transfer is more difficult</a:t>
            </a:r>
            <a:r>
              <a:rPr lang="en-US" dirty="0"/>
              <a:t>.</a:t>
            </a:r>
          </a:p>
          <a:p>
            <a:pPr lvl="2"/>
            <a:r>
              <a:rPr lang="en-GB" dirty="0"/>
              <a:t>O</a:t>
            </a:r>
            <a:r>
              <a:rPr lang="en-US" dirty="0" err="1"/>
              <a:t>fficial</a:t>
            </a:r>
            <a:r>
              <a:rPr lang="en-US" dirty="0"/>
              <a:t> in-house repositories unavailable to external networks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R</a:t>
            </a:r>
            <a:r>
              <a:rPr lang="en-US" dirty="0" err="1"/>
              <a:t>ecommendations</a:t>
            </a:r>
            <a:endParaRPr lang="en-US" dirty="0"/>
          </a:p>
          <a:p>
            <a:pPr lvl="2"/>
            <a:r>
              <a:rPr lang="en-GB" dirty="0"/>
              <a:t>Take cybersecurity seriously!</a:t>
            </a:r>
          </a:p>
          <a:p>
            <a:pPr lvl="2"/>
            <a:r>
              <a:rPr lang="en-GB" dirty="0"/>
              <a:t>W</a:t>
            </a:r>
            <a:r>
              <a:rPr lang="en-US" dirty="0" err="1"/>
              <a:t>argame</a:t>
            </a:r>
            <a:r>
              <a:rPr lang="en-US" dirty="0"/>
              <a:t>… what would happen in your group if all access to company systems was removed?</a:t>
            </a:r>
            <a:endParaRPr lang="en-GB" dirty="0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10C7E3C6-5E52-4CAD-BD14-E8E502095C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584C4EB-B347-4FF7-A6DF-FAB617FAE0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77850" y="6356350"/>
            <a:ext cx="10014170" cy="365125"/>
          </a:xfrm>
        </p:spPr>
        <p:txBody>
          <a:bodyPr/>
          <a:lstStyle/>
          <a:p>
            <a:r>
              <a:rPr lang="en-US" dirty="0"/>
              <a:t>Measurement Activities and Upgrades at HZB – IMMW23 – PSI Bad </a:t>
            </a:r>
            <a:r>
              <a:rPr lang="en-US" dirty="0" err="1"/>
              <a:t>Zurzach</a:t>
            </a:r>
            <a:r>
              <a:rPr lang="en-US" dirty="0"/>
              <a:t>, Switzerland – E. </a:t>
            </a:r>
            <a:r>
              <a:rPr lang="en-US" dirty="0" err="1"/>
              <a:t>Rial</a:t>
            </a:r>
            <a:r>
              <a:rPr lang="en-US" dirty="0"/>
              <a:t> – 10.10.2024</a:t>
            </a:r>
            <a:endParaRPr lang="de-D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37A26CF-49A8-4233-8DA5-D20D6A99165D}"/>
              </a:ext>
            </a:extLst>
          </p:cNvPr>
          <p:cNvSpPr/>
          <p:nvPr/>
        </p:nvSpPr>
        <p:spPr>
          <a:xfrm>
            <a:off x="5179846" y="6146095"/>
            <a:ext cx="6562952" cy="277000"/>
          </a:xfrm>
          <a:prstGeom prst="roundRect">
            <a:avLst/>
          </a:prstGeom>
          <a:solidFill>
            <a:srgbClr val="D4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J. </a:t>
            </a:r>
            <a:r>
              <a:rPr lang="en-US" sz="1200" dirty="0" err="1">
                <a:solidFill>
                  <a:schemeClr val="tx1"/>
                </a:solidFill>
              </a:rPr>
              <a:t>Viefhaus</a:t>
            </a:r>
            <a:r>
              <a:rPr lang="en-US" sz="1200" dirty="0">
                <a:solidFill>
                  <a:schemeClr val="tx1"/>
                </a:solidFill>
              </a:rPr>
              <a:t>, Cybersecurity efforts undertaken at BESSY II– SRI2024 [JPCS]</a:t>
            </a:r>
          </a:p>
        </p:txBody>
      </p:sp>
    </p:spTree>
    <p:extLst>
      <p:ext uri="{BB962C8B-B14F-4D97-AF65-F5344CB8AC3E}">
        <p14:creationId xmlns:p14="http://schemas.microsoft.com/office/powerpoint/2010/main" val="11329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25442-DDFC-4362-B25F-B026B4A09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55C624-722B-4B89-82D8-8E489312F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0D01A8-4AC9-4BF0-BD13-A5F3A2F44D1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7850" y="1027113"/>
            <a:ext cx="3175166" cy="5148262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U</a:t>
            </a:r>
            <a:r>
              <a:rPr lang="en-US" dirty="0"/>
              <a:t>E51</a:t>
            </a:r>
          </a:p>
          <a:p>
            <a:pPr lvl="2"/>
            <a:r>
              <a:rPr lang="en-GB" dirty="0"/>
              <a:t>B</a:t>
            </a:r>
            <a:r>
              <a:rPr lang="en-US" dirty="0" err="1"/>
              <a:t>ackground</a:t>
            </a:r>
            <a:r>
              <a:rPr lang="en-US" dirty="0"/>
              <a:t>, shimming and installation.</a:t>
            </a:r>
          </a:p>
          <a:p>
            <a:pPr lvl="1"/>
            <a:r>
              <a:rPr lang="en-GB" dirty="0"/>
              <a:t>Upgrade Plans</a:t>
            </a:r>
            <a:endParaRPr lang="en-US" dirty="0"/>
          </a:p>
          <a:p>
            <a:pPr lvl="2"/>
            <a:r>
              <a:rPr lang="en-GB" dirty="0"/>
              <a:t>P</a:t>
            </a:r>
            <a:r>
              <a:rPr lang="en-US" dirty="0" err="1"/>
              <a:t>ulsed</a:t>
            </a:r>
            <a:r>
              <a:rPr lang="en-US" dirty="0"/>
              <a:t> wire, In-vacuum Hall Bench, Helmholtz Coil.</a:t>
            </a:r>
          </a:p>
          <a:p>
            <a:pPr lvl="1"/>
            <a:r>
              <a:rPr lang="en-GB" dirty="0"/>
              <a:t>U</a:t>
            </a:r>
            <a:r>
              <a:rPr lang="en-US" dirty="0" err="1"/>
              <a:t>pcoming</a:t>
            </a:r>
            <a:r>
              <a:rPr lang="en-US" dirty="0"/>
              <a:t> Projects</a:t>
            </a:r>
          </a:p>
          <a:p>
            <a:pPr lvl="2"/>
            <a:r>
              <a:rPr lang="en-GB" dirty="0"/>
              <a:t>U</a:t>
            </a:r>
            <a:r>
              <a:rPr lang="en-US" dirty="0"/>
              <a:t>E56-3, IVUE32, Cryo-APPLE.</a:t>
            </a:r>
            <a:endParaRPr lang="en-GB" dirty="0"/>
          </a:p>
          <a:p>
            <a:pPr lvl="1"/>
            <a:r>
              <a:rPr lang="en-GB" dirty="0"/>
              <a:t>F</a:t>
            </a:r>
            <a:r>
              <a:rPr lang="en-US" dirty="0" err="1"/>
              <a:t>acilities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89F8DF-28D1-4BAD-ADD3-7AC2F7D9E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020" y="1027113"/>
            <a:ext cx="7021129" cy="5277471"/>
          </a:xfrm>
          <a:prstGeom prst="roundRect">
            <a:avLst/>
          </a:prstGeom>
          <a:ln w="76200">
            <a:solidFill>
              <a:srgbClr val="99CC00"/>
            </a:solidFill>
          </a:ln>
        </p:spPr>
      </p:pic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83B1B822-401D-44B7-B985-26933D9A11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65F0DC-8929-47EC-AC16-5F58FED01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4359" y="4842304"/>
            <a:ext cx="1936376" cy="1641944"/>
          </a:xfrm>
          <a:prstGeom prst="roundRect">
            <a:avLst/>
          </a:prstGeom>
          <a:ln w="76200">
            <a:solidFill>
              <a:srgbClr val="99CC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7D0B5B-F3BF-4139-BB4F-8598F0548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5579" y="730334"/>
            <a:ext cx="2062812" cy="1387710"/>
          </a:xfrm>
          <a:prstGeom prst="roundRect">
            <a:avLst/>
          </a:prstGeom>
          <a:ln w="76200">
            <a:solidFill>
              <a:srgbClr val="99CC00"/>
            </a:solidFill>
          </a:ln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B4F77B4-ACDB-4359-8BCF-8187D70712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022387"/>
              </p:ext>
            </p:extLst>
          </p:nvPr>
        </p:nvGraphicFramePr>
        <p:xfrm>
          <a:off x="612647" y="4130890"/>
          <a:ext cx="3843740" cy="2225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132">
                  <a:extLst>
                    <a:ext uri="{9D8B030D-6E8A-4147-A177-3AD203B41FA5}">
                      <a16:colId xmlns:a16="http://schemas.microsoft.com/office/drawing/2014/main" val="3459408575"/>
                    </a:ext>
                  </a:extLst>
                </a:gridCol>
                <a:gridCol w="1513810">
                  <a:extLst>
                    <a:ext uri="{9D8B030D-6E8A-4147-A177-3AD203B41FA5}">
                      <a16:colId xmlns:a16="http://schemas.microsoft.com/office/drawing/2014/main" val="52538121"/>
                    </a:ext>
                  </a:extLst>
                </a:gridCol>
                <a:gridCol w="1224798">
                  <a:extLst>
                    <a:ext uri="{9D8B030D-6E8A-4147-A177-3AD203B41FA5}">
                      <a16:colId xmlns:a16="http://schemas.microsoft.com/office/drawing/2014/main" val="2720654299"/>
                    </a:ext>
                  </a:extLst>
                </a:gridCol>
              </a:tblGrid>
              <a:tr h="317119">
                <a:tc>
                  <a:txBody>
                    <a:bodyPr/>
                    <a:lstStyle/>
                    <a:p>
                      <a:r>
                        <a:rPr lang="en-GB" sz="1400" dirty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BESSY II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MLS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0081"/>
                  </a:ext>
                </a:extLst>
              </a:tr>
              <a:tr h="317119">
                <a:tc>
                  <a:txBody>
                    <a:bodyPr/>
                    <a:lstStyle/>
                    <a:p>
                      <a:r>
                        <a:rPr lang="en-GB" sz="1400" dirty="0"/>
                        <a:t>Ring Circ.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240m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48m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965897"/>
                  </a:ext>
                </a:extLst>
              </a:tr>
              <a:tr h="492166">
                <a:tc>
                  <a:txBody>
                    <a:bodyPr/>
                    <a:lstStyle/>
                    <a:p>
                      <a:r>
                        <a:rPr lang="en-GB" sz="1400" dirty="0"/>
                        <a:t>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1.7 GeV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105 – 630 MeV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833702"/>
                  </a:ext>
                </a:extLst>
              </a:tr>
              <a:tr h="317119">
                <a:tc>
                  <a:txBody>
                    <a:bodyPr/>
                    <a:lstStyle/>
                    <a:p>
                      <a:r>
                        <a:rPr lang="en-GB" sz="1400" dirty="0"/>
                        <a:t>Straights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56042"/>
                  </a:ext>
                </a:extLst>
              </a:tr>
              <a:tr h="781937">
                <a:tc>
                  <a:txBody>
                    <a:bodyPr/>
                    <a:lstStyle/>
                    <a:p>
                      <a:r>
                        <a:rPr lang="en-GB" sz="1400" dirty="0"/>
                        <a:t>Undulators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APPLE II: 8</a:t>
                      </a:r>
                    </a:p>
                    <a:p>
                      <a:r>
                        <a:rPr lang="en-GB" sz="1400" dirty="0"/>
                        <a:t>Hybrid Ex-Vac: 4</a:t>
                      </a:r>
                    </a:p>
                    <a:p>
                      <a:r>
                        <a:rPr lang="en-GB" sz="1400" dirty="0"/>
                        <a:t>CPMU: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Hybrid Ex-Vac: 1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720542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5F994F7-ADA5-4CB8-A626-2817ACB0BD7D}"/>
              </a:ext>
            </a:extLst>
          </p:cNvPr>
          <p:cNvSpPr/>
          <p:nvPr/>
        </p:nvSpPr>
        <p:spPr>
          <a:xfrm>
            <a:off x="9285437" y="848947"/>
            <a:ext cx="1901366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BESSY 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003DE3E-E641-43FE-BF56-8D413977AB73}"/>
              </a:ext>
            </a:extLst>
          </p:cNvPr>
          <p:cNvSpPr/>
          <p:nvPr/>
        </p:nvSpPr>
        <p:spPr>
          <a:xfrm>
            <a:off x="9901532" y="4662640"/>
            <a:ext cx="1091015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MLS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94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7724-B39E-489A-A6A3-9C4846ADA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UE51 Details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F20F7-D46A-4549-91A2-9611597218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E6B4CD8-4D96-4803-9590-8B90F75C7B5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41295"/>
          <a:stretch/>
        </p:blipFill>
        <p:spPr>
          <a:xfrm>
            <a:off x="6186488" y="1110557"/>
            <a:ext cx="5511444" cy="4323079"/>
          </a:xfrm>
          <a:prstGeom prst="roundRect">
            <a:avLst/>
          </a:prstGeom>
        </p:spPr>
      </p:pic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0AC10FE-2D78-42ED-A364-653F3AB99F9A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079709687"/>
              </p:ext>
            </p:extLst>
          </p:nvPr>
        </p:nvGraphicFramePr>
        <p:xfrm>
          <a:off x="577850" y="1027113"/>
          <a:ext cx="5427664" cy="432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3832">
                  <a:extLst>
                    <a:ext uri="{9D8B030D-6E8A-4147-A177-3AD203B41FA5}">
                      <a16:colId xmlns:a16="http://schemas.microsoft.com/office/drawing/2014/main" val="3541793845"/>
                    </a:ext>
                  </a:extLst>
                </a:gridCol>
                <a:gridCol w="2713832">
                  <a:extLst>
                    <a:ext uri="{9D8B030D-6E8A-4147-A177-3AD203B41FA5}">
                      <a16:colId xmlns:a16="http://schemas.microsoft.com/office/drawing/2014/main" val="34978822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844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ID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APPLE II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916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Moving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 (full polarisation control)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635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Period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51.3mm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813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Number of Periods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33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Minimum Gap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15.6mm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596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Peak 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0.812 T(Vertical Field)</a:t>
                      </a:r>
                    </a:p>
                    <a:p>
                      <a:r>
                        <a:rPr lang="en-GB" dirty="0"/>
                        <a:t>0.645 T(Helical Field)</a:t>
                      </a:r>
                    </a:p>
                    <a:p>
                      <a:r>
                        <a:rPr lang="en-GB" dirty="0"/>
                        <a:t>0.552 T(Horizontal Field)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2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Minimum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64 eV (Horizontal)</a:t>
                      </a:r>
                    </a:p>
                    <a:p>
                      <a:r>
                        <a:rPr lang="en-GB" dirty="0"/>
                        <a:t>95 eV (Circular)</a:t>
                      </a:r>
                    </a:p>
                    <a:p>
                      <a:r>
                        <a:rPr lang="en-GB" dirty="0"/>
                        <a:t>122 eV (Vertical)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620068"/>
                  </a:ext>
                </a:extLst>
              </a:tr>
            </a:tbl>
          </a:graphicData>
        </a:graphic>
      </p:graphicFrame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960366A8-5A17-494C-B0D7-12D008594D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642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3661F-40B6-4BBD-A64C-64F2F97B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UE51 Magnet Characterisation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8E3F2B-67DC-40A1-BFE6-4A7B0CD843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AFD98-CE02-4FD3-8D04-3E65C3237D5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Systematic Errors</a:t>
            </a:r>
          </a:p>
          <a:p>
            <a:pPr lvl="2"/>
            <a:r>
              <a:rPr lang="en-GB" dirty="0"/>
              <a:t>Errors arise systematically from the pressing and magnetisation of the magnets</a:t>
            </a:r>
          </a:p>
          <a:p>
            <a:pPr lvl="2"/>
            <a:r>
              <a:rPr lang="en-GB" dirty="0"/>
              <a:t>Systematic pairing of differently pressed magnets correct these errors well</a:t>
            </a:r>
          </a:p>
          <a:p>
            <a:pPr lvl="2"/>
            <a:r>
              <a:rPr lang="en-GB" dirty="0"/>
              <a:t>Improved sorting results</a:t>
            </a:r>
          </a:p>
          <a:p>
            <a:endParaRPr lang="en-US" dirty="0"/>
          </a:p>
        </p:txBody>
      </p:sp>
      <p:pic>
        <p:nvPicPr>
          <p:cNvPr id="7" name="Grafik 9">
            <a:extLst>
              <a:ext uri="{FF2B5EF4-FFF2-40B4-BE49-F238E27FC236}">
                <a16:creationId xmlns:a16="http://schemas.microsoft.com/office/drawing/2014/main" id="{337C26C5-6684-4A52-94AB-03FC9145E6D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91"/>
          <a:stretch/>
        </p:blipFill>
        <p:spPr>
          <a:xfrm>
            <a:off x="8191231" y="1800760"/>
            <a:ext cx="3769526" cy="1909917"/>
          </a:xfrm>
          <a:prstGeom prst="rect">
            <a:avLst/>
          </a:prstGeom>
        </p:spPr>
      </p:pic>
      <p:pic>
        <p:nvPicPr>
          <p:cNvPr id="8" name="Grafik 9">
            <a:extLst>
              <a:ext uri="{FF2B5EF4-FFF2-40B4-BE49-F238E27FC236}">
                <a16:creationId xmlns:a16="http://schemas.microsoft.com/office/drawing/2014/main" id="{A0CD0806-7C8E-4EC7-AF5C-B96D220810C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1"/>
          <a:stretch/>
        </p:blipFill>
        <p:spPr>
          <a:xfrm>
            <a:off x="8140476" y="3936480"/>
            <a:ext cx="3769526" cy="1909917"/>
          </a:xfrm>
          <a:prstGeom prst="rect">
            <a:avLst/>
          </a:prstGeom>
        </p:spPr>
      </p:pic>
      <p:pic>
        <p:nvPicPr>
          <p:cNvPr id="9" name="Grafik 1">
            <a:extLst>
              <a:ext uri="{FF2B5EF4-FFF2-40B4-BE49-F238E27FC236}">
                <a16:creationId xmlns:a16="http://schemas.microsoft.com/office/drawing/2014/main" id="{83067786-3688-42D0-BD23-4ECECB5605B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28323" y="2558097"/>
            <a:ext cx="7485626" cy="3517942"/>
          </a:xfrm>
          <a:prstGeom prst="rect">
            <a:avLst/>
          </a:prstGeom>
        </p:spPr>
      </p:pic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1D647E9B-0804-49D8-A886-A0EDB41C11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9095644-9772-4493-93E6-3B3B442D8F73}"/>
              </a:ext>
            </a:extLst>
          </p:cNvPr>
          <p:cNvSpPr/>
          <p:nvPr/>
        </p:nvSpPr>
        <p:spPr>
          <a:xfrm>
            <a:off x="5179846" y="6146095"/>
            <a:ext cx="6562952" cy="277000"/>
          </a:xfrm>
          <a:prstGeom prst="roundRect">
            <a:avLst/>
          </a:prstGeom>
          <a:solidFill>
            <a:srgbClr val="D4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J. </a:t>
            </a:r>
            <a:r>
              <a:rPr lang="en-US" sz="1200" dirty="0" err="1">
                <a:solidFill>
                  <a:schemeClr val="tx1"/>
                </a:solidFill>
              </a:rPr>
              <a:t>Bahrdt</a:t>
            </a:r>
            <a:r>
              <a:rPr lang="en-US" sz="1200" dirty="0">
                <a:solidFill>
                  <a:schemeClr val="tx1"/>
                </a:solidFill>
              </a:rPr>
              <a:t>, Magnet Pair Sorting Strategy for the HZB-in-Vacuum APLLE II IVUE32– SRI2024 [JPCS]</a:t>
            </a:r>
          </a:p>
        </p:txBody>
      </p:sp>
    </p:spTree>
    <p:extLst>
      <p:ext uri="{BB962C8B-B14F-4D97-AF65-F5344CB8AC3E}">
        <p14:creationId xmlns:p14="http://schemas.microsoft.com/office/powerpoint/2010/main" val="157366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Shimming Cycle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82690440"/>
              </p:ext>
            </p:extLst>
          </p:nvPr>
        </p:nvGraphicFramePr>
        <p:xfrm>
          <a:off x="11802" y="847449"/>
          <a:ext cx="5690950" cy="5144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 txBox="1">
            <a:spLocks/>
          </p:cNvSpPr>
          <p:nvPr/>
        </p:nvSpPr>
        <p:spPr>
          <a:xfrm>
            <a:off x="5047735" y="1027113"/>
            <a:ext cx="4677033" cy="55528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Measure</a:t>
            </a:r>
          </a:p>
          <a:p>
            <a:pPr lvl="4"/>
            <a:r>
              <a:rPr lang="en-GB" dirty="0"/>
              <a:t>Single scan trajectories saved to individual files</a:t>
            </a:r>
          </a:p>
          <a:p>
            <a:pPr lvl="4"/>
            <a:r>
              <a:rPr lang="en-GB" dirty="0"/>
              <a:t>Metadata and Data saved separately</a:t>
            </a:r>
          </a:p>
          <a:p>
            <a:pPr lvl="4"/>
            <a:r>
              <a:rPr lang="en-GB" dirty="0"/>
              <a:t>Organised by Folder</a:t>
            </a:r>
          </a:p>
          <a:p>
            <a:pPr lvl="4"/>
            <a:r>
              <a:rPr lang="en-GB" dirty="0"/>
              <a:t>Not possible to integrate undulator motion</a:t>
            </a:r>
          </a:p>
          <a:p>
            <a:pPr lvl="1"/>
            <a:r>
              <a:rPr lang="en-GB" dirty="0"/>
              <a:t>Analyse</a:t>
            </a:r>
          </a:p>
          <a:p>
            <a:pPr lvl="4"/>
            <a:r>
              <a:rPr lang="en-GB" dirty="0"/>
              <a:t>Standalone analysis programme used</a:t>
            </a:r>
          </a:p>
          <a:p>
            <a:pPr lvl="4"/>
            <a:r>
              <a:rPr lang="en-GB" dirty="0"/>
              <a:t>126 line input text file</a:t>
            </a:r>
          </a:p>
          <a:p>
            <a:pPr lvl="4"/>
            <a:r>
              <a:rPr lang="en-GB" dirty="0"/>
              <a:t>Multiple data input files</a:t>
            </a:r>
          </a:p>
          <a:p>
            <a:pPr lvl="5"/>
            <a:r>
              <a:rPr lang="de-DE" dirty="0"/>
              <a:t>Expert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onl</a:t>
            </a:r>
            <a:r>
              <a:rPr lang="en-GB" dirty="0"/>
              <a:t>y!</a:t>
            </a:r>
          </a:p>
          <a:p>
            <a:pPr lvl="5"/>
            <a:r>
              <a:rPr lang="en-GB" dirty="0"/>
              <a:t>Prone to user error…</a:t>
            </a:r>
          </a:p>
          <a:p>
            <a:pPr lvl="1"/>
            <a:r>
              <a:rPr lang="en-GB" dirty="0"/>
              <a:t>Predict</a:t>
            </a:r>
          </a:p>
          <a:p>
            <a:pPr lvl="4"/>
            <a:r>
              <a:rPr lang="en-GB" dirty="0"/>
              <a:t>Standalone shim programme</a:t>
            </a:r>
          </a:p>
          <a:p>
            <a:pPr lvl="5"/>
            <a:r>
              <a:rPr lang="en-GB" dirty="0"/>
              <a:t>Virtual Shims, Iron-Shims, L-Shims, </a:t>
            </a:r>
            <a:br>
              <a:rPr lang="en-GB" dirty="0"/>
            </a:br>
            <a:r>
              <a:rPr lang="en-GB" dirty="0"/>
              <a:t>Magic Fingers</a:t>
            </a:r>
          </a:p>
          <a:p>
            <a:pPr lvl="5"/>
            <a:r>
              <a:rPr lang="en-GB" dirty="0"/>
              <a:t>ASCII Data input (Metadata free)</a:t>
            </a:r>
          </a:p>
          <a:p>
            <a:pPr lvl="5"/>
            <a:r>
              <a:rPr lang="en-GB" dirty="0"/>
              <a:t>ASCII Output (Metadata free)</a:t>
            </a:r>
          </a:p>
          <a:p>
            <a:pPr lvl="1"/>
            <a:r>
              <a:rPr lang="en-GB" dirty="0"/>
              <a:t>Apply</a:t>
            </a:r>
          </a:p>
          <a:p>
            <a:pPr lvl="4"/>
            <a:r>
              <a:rPr lang="en-GB" dirty="0"/>
              <a:t>Post-processing required to make outputs technician-readable</a:t>
            </a:r>
          </a:p>
          <a:p>
            <a:pPr lvl="1"/>
            <a:r>
              <a:rPr lang="en-GB" dirty="0"/>
              <a:t>Process is SLOW!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3582" y="976184"/>
            <a:ext cx="2070067" cy="567406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BF742-36AE-4ABE-8A37-BB65CE8C8F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66CBB-588D-4D7B-A7BD-4D54433578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455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C7B009-EC89-4066-8B05-DABCA773C4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78C7B009-EC89-4066-8B05-DABCA773C4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AAF948-C060-4506-859E-829FDEF319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5AAF948-C060-4506-859E-829FDEF319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D65BE0-B1B5-4B59-9EC0-34F0016148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D7D65BE0-B1B5-4B59-9EC0-34F0016148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2284FD-3F2B-4C1B-845C-61E92ABC42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062284FD-3F2B-4C1B-845C-61E92ABC42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88BC72-FE63-4708-9C04-1C13E7B17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F288BC72-FE63-4708-9C04-1C13E7B177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B81D9F-F78F-48A1-BA94-845DE0069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>
                                            <p:graphicEl>
                                              <a:dgm id="{AFB81D9F-F78F-48A1-BA94-845DE0069A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EE51F1-4346-46E6-9DB4-F29C9B5B8D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>
                                            <p:graphicEl>
                                              <a:dgm id="{6EEE51F1-4346-46E6-9DB4-F29C9B5B8D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7061CD-B3C9-4004-B97F-95EDC76F4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>
                                            <p:graphicEl>
                                              <a:dgm id="{3F7061CD-B3C9-4004-B97F-95EDC76F4E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4F64A1-528C-412F-8EF5-E1CF6014E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>
                                            <p:graphicEl>
                                              <a:dgm id="{F94F64A1-528C-412F-8EF5-E1CF6014E2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  <p:bldP spid="5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Shimming Cycle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5047735" y="1027113"/>
            <a:ext cx="4677033" cy="55528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Measure</a:t>
            </a:r>
          </a:p>
          <a:p>
            <a:pPr lvl="4"/>
            <a:r>
              <a:rPr lang="en-GB" dirty="0"/>
              <a:t>Single scan trajectories saved to individual files</a:t>
            </a:r>
          </a:p>
          <a:p>
            <a:pPr lvl="4"/>
            <a:r>
              <a:rPr lang="en-GB" dirty="0"/>
              <a:t>Metadata and Data saved separately</a:t>
            </a:r>
          </a:p>
          <a:p>
            <a:pPr lvl="4"/>
            <a:r>
              <a:rPr lang="en-GB" dirty="0"/>
              <a:t>Organised by Folder</a:t>
            </a:r>
          </a:p>
          <a:p>
            <a:pPr lvl="4"/>
            <a:r>
              <a:rPr lang="en-GB" dirty="0"/>
              <a:t>Not possible to integrate undulator motion</a:t>
            </a:r>
          </a:p>
          <a:p>
            <a:pPr lvl="1"/>
            <a:r>
              <a:rPr lang="en-GB" dirty="0"/>
              <a:t>Analyse</a:t>
            </a:r>
          </a:p>
          <a:p>
            <a:pPr lvl="4"/>
            <a:r>
              <a:rPr lang="en-GB" dirty="0"/>
              <a:t>Standalone analysis programme used</a:t>
            </a:r>
          </a:p>
          <a:p>
            <a:pPr lvl="4"/>
            <a:r>
              <a:rPr lang="en-GB" dirty="0"/>
              <a:t>126 line input text file</a:t>
            </a:r>
          </a:p>
          <a:p>
            <a:pPr lvl="4"/>
            <a:r>
              <a:rPr lang="en-GB" dirty="0"/>
              <a:t>Multiple data input files</a:t>
            </a:r>
          </a:p>
          <a:p>
            <a:pPr lvl="5"/>
            <a:r>
              <a:rPr lang="de-DE" dirty="0"/>
              <a:t>Expert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onl</a:t>
            </a:r>
            <a:r>
              <a:rPr lang="en-GB" dirty="0"/>
              <a:t>y!</a:t>
            </a:r>
          </a:p>
          <a:p>
            <a:pPr lvl="5"/>
            <a:r>
              <a:rPr lang="en-GB" dirty="0"/>
              <a:t>Prone to user error…</a:t>
            </a:r>
          </a:p>
          <a:p>
            <a:pPr lvl="1"/>
            <a:r>
              <a:rPr lang="en-GB" dirty="0"/>
              <a:t>Predict</a:t>
            </a:r>
          </a:p>
          <a:p>
            <a:pPr lvl="4"/>
            <a:r>
              <a:rPr lang="en-GB" dirty="0"/>
              <a:t>Standalone shim programme</a:t>
            </a:r>
          </a:p>
          <a:p>
            <a:pPr lvl="5"/>
            <a:r>
              <a:rPr lang="en-GB" dirty="0"/>
              <a:t>Virtual Shims, Iron-Shims, L-Shims, </a:t>
            </a:r>
            <a:br>
              <a:rPr lang="en-GB" dirty="0"/>
            </a:br>
            <a:r>
              <a:rPr lang="en-GB" dirty="0"/>
              <a:t>Magic Fingers</a:t>
            </a:r>
          </a:p>
          <a:p>
            <a:pPr lvl="5"/>
            <a:r>
              <a:rPr lang="en-GB" dirty="0"/>
              <a:t>ASCII Data input (Metadata free)</a:t>
            </a:r>
          </a:p>
          <a:p>
            <a:pPr lvl="5"/>
            <a:r>
              <a:rPr lang="en-GB" dirty="0"/>
              <a:t>ASCII Output (Metadata free)</a:t>
            </a:r>
          </a:p>
          <a:p>
            <a:pPr lvl="1"/>
            <a:r>
              <a:rPr lang="en-GB" dirty="0"/>
              <a:t>Apply</a:t>
            </a:r>
          </a:p>
          <a:p>
            <a:pPr lvl="4"/>
            <a:r>
              <a:rPr lang="en-GB" dirty="0"/>
              <a:t>Post-processing required to make outputs technician-readable</a:t>
            </a:r>
          </a:p>
          <a:p>
            <a:pPr lvl="1"/>
            <a:r>
              <a:rPr lang="en-GB" dirty="0"/>
              <a:t>Process is SLOW!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582" y="976184"/>
            <a:ext cx="2070067" cy="567406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BF742-36AE-4ABE-8A37-BB65CE8C8F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66CBB-588D-4D7B-A7BD-4D54433578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2CB2581-6E23-454B-8B00-8CAFC40880F7}"/>
              </a:ext>
            </a:extLst>
          </p:cNvPr>
          <p:cNvSpPr/>
          <p:nvPr/>
        </p:nvSpPr>
        <p:spPr>
          <a:xfrm>
            <a:off x="4982775" y="2564377"/>
            <a:ext cx="4677033" cy="125257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Simplified Analysis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Incorporates Measurement (Meta)Data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Analysis (Meta)Data combined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HDF5 Format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Expert users only…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B41BA1-E1AC-40C7-B179-D61A1B03F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04" y="1027113"/>
            <a:ext cx="4512064" cy="17498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E8D86D-8BE4-4EBE-9EE3-9A95EBB3E2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6154" b="36421"/>
          <a:stretch/>
        </p:blipFill>
        <p:spPr>
          <a:xfrm>
            <a:off x="426304" y="2956597"/>
            <a:ext cx="2990863" cy="27135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6C2C63-FFF7-4570-ABC4-A1576CC300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417" y="4468533"/>
            <a:ext cx="4588951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1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Shimming Cycle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5047735" y="1027113"/>
            <a:ext cx="4677033" cy="55528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Measure</a:t>
            </a:r>
          </a:p>
          <a:p>
            <a:pPr lvl="4"/>
            <a:r>
              <a:rPr lang="en-GB" dirty="0"/>
              <a:t>Single scan trajectories saved to individual files</a:t>
            </a:r>
          </a:p>
          <a:p>
            <a:pPr lvl="4"/>
            <a:r>
              <a:rPr lang="en-GB" dirty="0"/>
              <a:t>Metadata and Data saved separately</a:t>
            </a:r>
          </a:p>
          <a:p>
            <a:pPr lvl="4"/>
            <a:r>
              <a:rPr lang="en-GB" dirty="0"/>
              <a:t>Organised by Folder</a:t>
            </a:r>
          </a:p>
          <a:p>
            <a:pPr lvl="4"/>
            <a:r>
              <a:rPr lang="en-GB" dirty="0"/>
              <a:t>Not possible to integrate undulator motion</a:t>
            </a:r>
          </a:p>
          <a:p>
            <a:pPr lvl="1"/>
            <a:r>
              <a:rPr lang="en-GB" dirty="0"/>
              <a:t>Analyse</a:t>
            </a:r>
          </a:p>
          <a:p>
            <a:pPr lvl="4"/>
            <a:r>
              <a:rPr lang="en-GB" dirty="0"/>
              <a:t>Standalone analysis programme used</a:t>
            </a:r>
          </a:p>
          <a:p>
            <a:pPr lvl="4"/>
            <a:r>
              <a:rPr lang="en-GB" dirty="0"/>
              <a:t>126 line input text file</a:t>
            </a:r>
          </a:p>
          <a:p>
            <a:pPr lvl="4"/>
            <a:r>
              <a:rPr lang="en-GB" dirty="0"/>
              <a:t>Multiple data input files</a:t>
            </a:r>
          </a:p>
          <a:p>
            <a:pPr lvl="5"/>
            <a:r>
              <a:rPr lang="de-DE" dirty="0"/>
              <a:t>Expert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onl</a:t>
            </a:r>
            <a:r>
              <a:rPr lang="en-GB" dirty="0"/>
              <a:t>y!</a:t>
            </a:r>
          </a:p>
          <a:p>
            <a:pPr lvl="5"/>
            <a:r>
              <a:rPr lang="en-GB" dirty="0"/>
              <a:t>Prone to user error…</a:t>
            </a:r>
          </a:p>
          <a:p>
            <a:pPr lvl="1"/>
            <a:r>
              <a:rPr lang="en-GB" dirty="0"/>
              <a:t>Predict</a:t>
            </a:r>
          </a:p>
          <a:p>
            <a:pPr lvl="4"/>
            <a:r>
              <a:rPr lang="en-GB" dirty="0"/>
              <a:t>Standalone shim programme</a:t>
            </a:r>
          </a:p>
          <a:p>
            <a:pPr lvl="5"/>
            <a:r>
              <a:rPr lang="en-GB" dirty="0"/>
              <a:t>Virtual Shims, Iron-Shims, L-Shims, </a:t>
            </a:r>
            <a:br>
              <a:rPr lang="en-GB" dirty="0"/>
            </a:br>
            <a:r>
              <a:rPr lang="en-GB" dirty="0"/>
              <a:t>Magic Fingers</a:t>
            </a:r>
          </a:p>
          <a:p>
            <a:pPr lvl="5"/>
            <a:r>
              <a:rPr lang="en-GB" dirty="0"/>
              <a:t>ASCII Data input (Metadata free)</a:t>
            </a:r>
          </a:p>
          <a:p>
            <a:pPr lvl="5"/>
            <a:r>
              <a:rPr lang="en-GB" dirty="0"/>
              <a:t>ASCII Output (Metadata free)</a:t>
            </a:r>
          </a:p>
          <a:p>
            <a:pPr lvl="1"/>
            <a:r>
              <a:rPr lang="en-GB" dirty="0"/>
              <a:t>Apply</a:t>
            </a:r>
          </a:p>
          <a:p>
            <a:pPr lvl="4"/>
            <a:r>
              <a:rPr lang="en-GB" dirty="0"/>
              <a:t>Post-processing required to make outputs technician-readable</a:t>
            </a:r>
          </a:p>
          <a:p>
            <a:pPr lvl="1"/>
            <a:r>
              <a:rPr lang="en-GB" dirty="0"/>
              <a:t>Process is SLOW!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BF742-36AE-4ABE-8A37-BB65CE8C8F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66CBB-588D-4D7B-A7BD-4D54433578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2CB2581-6E23-454B-8B00-8CAFC40880F7}"/>
              </a:ext>
            </a:extLst>
          </p:cNvPr>
          <p:cNvSpPr/>
          <p:nvPr/>
        </p:nvSpPr>
        <p:spPr>
          <a:xfrm>
            <a:off x="4982775" y="2564377"/>
            <a:ext cx="4677033" cy="125257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Simplified Analysis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Incorporates Measurement (Meta)Data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Analysis (Meta)Data combined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HDF5 Format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Expert users only…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33A518-DE6B-41CF-84FF-89C59E4893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29"/>
          <a:stretch/>
        </p:blipFill>
        <p:spPr>
          <a:xfrm>
            <a:off x="352601" y="918018"/>
            <a:ext cx="2913048" cy="2652955"/>
          </a:xfrm>
          <a:prstGeom prst="roundRect">
            <a:avLst/>
          </a:prstGeom>
          <a:ln w="76200">
            <a:solidFill>
              <a:srgbClr val="D15E57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0ABEEE-646B-4359-90D5-B7ACE1239F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2" t="44455" r="34256" b="42033"/>
          <a:stretch/>
        </p:blipFill>
        <p:spPr>
          <a:xfrm>
            <a:off x="1809125" y="1579255"/>
            <a:ext cx="2906854" cy="1664441"/>
          </a:xfrm>
          <a:prstGeom prst="ellipse">
            <a:avLst/>
          </a:prstGeom>
          <a:ln w="76200">
            <a:solidFill>
              <a:srgbClr val="D15E57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49CE475-3BAD-430A-9B04-1568906A2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31" y="3803543"/>
            <a:ext cx="4531522" cy="24804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B7BD00-2C48-4210-B55D-55ED19C8F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18" y="3978881"/>
            <a:ext cx="1338262" cy="647796"/>
          </a:xfrm>
          <a:prstGeom prst="roundRect">
            <a:avLst/>
          </a:prstGeom>
          <a:ln w="12700">
            <a:solidFill>
              <a:srgbClr val="99CC00"/>
            </a:solidFill>
          </a:ln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927E8AE-150C-4F9C-AE9E-173712CD3999}"/>
              </a:ext>
            </a:extLst>
          </p:cNvPr>
          <p:cNvSpPr/>
          <p:nvPr/>
        </p:nvSpPr>
        <p:spPr>
          <a:xfrm>
            <a:off x="8271605" y="5941412"/>
            <a:ext cx="3405889" cy="470548"/>
          </a:xfrm>
          <a:prstGeom prst="roundRect">
            <a:avLst/>
          </a:prstGeom>
          <a:solidFill>
            <a:srgbClr val="D4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Basham, M et al. (2015). J. Synchrotron Rad. 22, doi:10.1107/S1600577515002283 – dawnsci.org</a:t>
            </a:r>
          </a:p>
        </p:txBody>
      </p:sp>
    </p:spTree>
    <p:extLst>
      <p:ext uri="{BB962C8B-B14F-4D97-AF65-F5344CB8AC3E}">
        <p14:creationId xmlns:p14="http://schemas.microsoft.com/office/powerpoint/2010/main" val="222568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Shimming Cycle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5047735" y="1027113"/>
            <a:ext cx="4677033" cy="55528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Measure</a:t>
            </a:r>
          </a:p>
          <a:p>
            <a:pPr lvl="4"/>
            <a:r>
              <a:rPr lang="en-GB" dirty="0"/>
              <a:t>Single scan trajectories saved to individual files</a:t>
            </a:r>
          </a:p>
          <a:p>
            <a:pPr lvl="4"/>
            <a:r>
              <a:rPr lang="en-GB" dirty="0"/>
              <a:t>Metadata and Data saved separately</a:t>
            </a:r>
          </a:p>
          <a:p>
            <a:pPr lvl="4"/>
            <a:r>
              <a:rPr lang="en-GB" dirty="0"/>
              <a:t>Organised by Folder</a:t>
            </a:r>
          </a:p>
          <a:p>
            <a:pPr lvl="4"/>
            <a:r>
              <a:rPr lang="en-GB" dirty="0"/>
              <a:t>Not possible to integrate undulator motion</a:t>
            </a:r>
          </a:p>
          <a:p>
            <a:pPr lvl="1"/>
            <a:r>
              <a:rPr lang="en-GB" dirty="0"/>
              <a:t>Analyse</a:t>
            </a:r>
          </a:p>
          <a:p>
            <a:pPr lvl="4"/>
            <a:r>
              <a:rPr lang="en-GB" dirty="0"/>
              <a:t>Standalone analysis programme used</a:t>
            </a:r>
          </a:p>
          <a:p>
            <a:pPr lvl="4"/>
            <a:r>
              <a:rPr lang="en-GB" dirty="0"/>
              <a:t>126 line input text file</a:t>
            </a:r>
          </a:p>
          <a:p>
            <a:pPr lvl="4"/>
            <a:r>
              <a:rPr lang="en-GB" dirty="0"/>
              <a:t>Multiple data input files</a:t>
            </a:r>
          </a:p>
          <a:p>
            <a:pPr lvl="5"/>
            <a:r>
              <a:rPr lang="de-DE" dirty="0"/>
              <a:t>Expert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onl</a:t>
            </a:r>
            <a:r>
              <a:rPr lang="en-GB" dirty="0"/>
              <a:t>y!</a:t>
            </a:r>
          </a:p>
          <a:p>
            <a:pPr lvl="5"/>
            <a:r>
              <a:rPr lang="en-GB" dirty="0"/>
              <a:t>Prone to user error…</a:t>
            </a:r>
          </a:p>
          <a:p>
            <a:pPr lvl="1"/>
            <a:r>
              <a:rPr lang="en-GB" dirty="0"/>
              <a:t>Predict</a:t>
            </a:r>
          </a:p>
          <a:p>
            <a:pPr lvl="4"/>
            <a:r>
              <a:rPr lang="en-GB" dirty="0"/>
              <a:t>Standalone shim programme</a:t>
            </a:r>
          </a:p>
          <a:p>
            <a:pPr lvl="5"/>
            <a:r>
              <a:rPr lang="en-GB" dirty="0"/>
              <a:t>Virtual Shims, Iron-Shims, L-Shims, </a:t>
            </a:r>
            <a:br>
              <a:rPr lang="en-GB" dirty="0"/>
            </a:br>
            <a:r>
              <a:rPr lang="en-GB" dirty="0"/>
              <a:t>Magic Fingers</a:t>
            </a:r>
          </a:p>
          <a:p>
            <a:pPr lvl="5"/>
            <a:r>
              <a:rPr lang="en-GB" dirty="0"/>
              <a:t>ASCII Data input (Metadata free)</a:t>
            </a:r>
          </a:p>
          <a:p>
            <a:pPr lvl="5"/>
            <a:r>
              <a:rPr lang="en-GB" dirty="0"/>
              <a:t>ASCII Output (Metadata free)</a:t>
            </a:r>
          </a:p>
          <a:p>
            <a:pPr lvl="1"/>
            <a:r>
              <a:rPr lang="en-GB" dirty="0"/>
              <a:t>Apply</a:t>
            </a:r>
          </a:p>
          <a:p>
            <a:pPr lvl="4"/>
            <a:r>
              <a:rPr lang="en-GB" dirty="0"/>
              <a:t>Post-processing required to make outputs technician-readable</a:t>
            </a:r>
          </a:p>
          <a:p>
            <a:pPr lvl="1"/>
            <a:r>
              <a:rPr lang="en-GB" dirty="0"/>
              <a:t>Process is SLOW!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BF742-36AE-4ABE-8A37-BB65CE8C8F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6CABE9"/>
                </a:solidFill>
              </a:rPr>
              <a:t>Measurement Activities and Upgrades at HZB – IMMW23 – PSI Bad </a:t>
            </a:r>
            <a:r>
              <a:rPr lang="en-US" dirty="0" err="1">
                <a:solidFill>
                  <a:srgbClr val="6CABE9"/>
                </a:solidFill>
              </a:rPr>
              <a:t>Zurzach</a:t>
            </a:r>
            <a:r>
              <a:rPr lang="en-US" dirty="0">
                <a:solidFill>
                  <a:srgbClr val="6CABE9"/>
                </a:solidFill>
              </a:rPr>
              <a:t>, Switzerland – E. </a:t>
            </a:r>
            <a:r>
              <a:rPr lang="en-US" dirty="0" err="1">
                <a:solidFill>
                  <a:srgbClr val="6CABE9"/>
                </a:solidFill>
              </a:rPr>
              <a:t>Rial</a:t>
            </a:r>
            <a:r>
              <a:rPr lang="en-US" dirty="0">
                <a:solidFill>
                  <a:srgbClr val="6CABE9"/>
                </a:solidFill>
              </a:rPr>
              <a:t> – 10.10.2024</a:t>
            </a:r>
            <a:endParaRPr lang="de-DE" dirty="0">
              <a:solidFill>
                <a:srgbClr val="6CABE9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66CBB-588D-4D7B-A7BD-4D54433578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2CB2581-6E23-454B-8B00-8CAFC40880F7}"/>
              </a:ext>
            </a:extLst>
          </p:cNvPr>
          <p:cNvSpPr/>
          <p:nvPr/>
        </p:nvSpPr>
        <p:spPr>
          <a:xfrm>
            <a:off x="4982775" y="2564377"/>
            <a:ext cx="4677033" cy="125257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Simplified Analysis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Incorporates Measurement (Meta)Data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Analysis (Meta)Data combined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HDF5 Format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Expert users only…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7060F3D-BA72-4E68-95CF-48CBA597163E}"/>
              </a:ext>
            </a:extLst>
          </p:cNvPr>
          <p:cNvSpPr/>
          <p:nvPr/>
        </p:nvSpPr>
        <p:spPr>
          <a:xfrm>
            <a:off x="4982774" y="4135677"/>
            <a:ext cx="4677033" cy="11598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Callable python functions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Virtual Shims, Magic Fingers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HDF5 stores input and output</a:t>
            </a:r>
          </a:p>
        </p:txBody>
      </p:sp>
      <p:pic>
        <p:nvPicPr>
          <p:cNvPr id="17" name="Content Placeholder 8">
            <a:extLst>
              <a:ext uri="{FF2B5EF4-FFF2-40B4-BE49-F238E27FC236}">
                <a16:creationId xmlns:a16="http://schemas.microsoft.com/office/drawing/2014/main" id="{DFC056A6-AFB1-41AC-BD7B-9AC0ABBFF6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08351" y="847449"/>
            <a:ext cx="4119070" cy="3926682"/>
          </a:xfr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7D7BD6-4CE9-47B0-8EAA-996813B7A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764" y="4712712"/>
            <a:ext cx="2587103" cy="1705057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C16AA50-587E-4080-8AC1-A4235F23D36B}"/>
              </a:ext>
            </a:extLst>
          </p:cNvPr>
          <p:cNvSpPr/>
          <p:nvPr/>
        </p:nvSpPr>
        <p:spPr>
          <a:xfrm>
            <a:off x="4948352" y="6028142"/>
            <a:ext cx="4123676" cy="43320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GB" sz="2200" dirty="0">
                <a:solidFill>
                  <a:schemeClr val="accent3">
                    <a:lumMod val="75000"/>
                  </a:schemeClr>
                </a:solidFill>
              </a:rPr>
              <a:t>Process is SLOW</a:t>
            </a:r>
            <a:r>
              <a:rPr lang="en-GB" sz="2200" dirty="0">
                <a:solidFill>
                  <a:schemeClr val="bg2"/>
                </a:solidFill>
              </a:rPr>
              <a:t>ER</a:t>
            </a:r>
            <a:r>
              <a:rPr lang="en-GB" sz="2200" dirty="0">
                <a:solidFill>
                  <a:schemeClr val="accent3">
                    <a:lumMod val="75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5984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</p:bldLst>
  </p:timing>
</p:sld>
</file>

<file path=ppt/theme/theme1.xml><?xml version="1.0" encoding="utf-8"?>
<a:theme xmlns:a="http://schemas.openxmlformats.org/drawingml/2006/main" name="HZB Folie">
  <a:themeElements>
    <a:clrScheme name="HZB">
      <a:dk1>
        <a:srgbClr val="000000"/>
      </a:dk1>
      <a:lt1>
        <a:srgbClr val="FFFFFF"/>
      </a:lt1>
      <a:dk2>
        <a:srgbClr val="184E8B"/>
      </a:dk2>
      <a:lt2>
        <a:srgbClr val="D15E57"/>
      </a:lt2>
      <a:accent1>
        <a:srgbClr val="6CABE9"/>
      </a:accent1>
      <a:accent2>
        <a:srgbClr val="99CC00"/>
      </a:accent2>
      <a:accent3>
        <a:srgbClr val="C6D970"/>
      </a:accent3>
      <a:accent4>
        <a:srgbClr val="093566"/>
      </a:accent4>
      <a:accent5>
        <a:srgbClr val="CB5A2E"/>
      </a:accent5>
      <a:accent6>
        <a:srgbClr val="9AC6F3"/>
      </a:accent6>
      <a:hlink>
        <a:srgbClr val="0070C0"/>
      </a:hlink>
      <a:folHlink>
        <a:srgbClr val="7030A0"/>
      </a:folHlink>
    </a:clrScheme>
    <a:fontScheme name="HZB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ZB Titel Var01">
  <a:themeElements>
    <a:clrScheme name="HZB">
      <a:dk1>
        <a:srgbClr val="000000"/>
      </a:dk1>
      <a:lt1>
        <a:srgbClr val="FFFFFF"/>
      </a:lt1>
      <a:dk2>
        <a:srgbClr val="184E8B"/>
      </a:dk2>
      <a:lt2>
        <a:srgbClr val="D15E57"/>
      </a:lt2>
      <a:accent1>
        <a:srgbClr val="6CABE9"/>
      </a:accent1>
      <a:accent2>
        <a:srgbClr val="99CC00"/>
      </a:accent2>
      <a:accent3>
        <a:srgbClr val="C6D970"/>
      </a:accent3>
      <a:accent4>
        <a:srgbClr val="093566"/>
      </a:accent4>
      <a:accent5>
        <a:srgbClr val="CB5A2E"/>
      </a:accent5>
      <a:accent6>
        <a:srgbClr val="9AC6F3"/>
      </a:accent6>
      <a:hlink>
        <a:srgbClr val="0070C0"/>
      </a:hlink>
      <a:folHlink>
        <a:srgbClr val="7030A0"/>
      </a:folHlink>
    </a:clrScheme>
    <a:fontScheme name="HZB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ZB Titel Var02">
  <a:themeElements>
    <a:clrScheme name="HZB">
      <a:dk1>
        <a:srgbClr val="000000"/>
      </a:dk1>
      <a:lt1>
        <a:srgbClr val="FFFFFF"/>
      </a:lt1>
      <a:dk2>
        <a:srgbClr val="184E8B"/>
      </a:dk2>
      <a:lt2>
        <a:srgbClr val="D15E57"/>
      </a:lt2>
      <a:accent1>
        <a:srgbClr val="6CABE9"/>
      </a:accent1>
      <a:accent2>
        <a:srgbClr val="99CC00"/>
      </a:accent2>
      <a:accent3>
        <a:srgbClr val="C6D970"/>
      </a:accent3>
      <a:accent4>
        <a:srgbClr val="093566"/>
      </a:accent4>
      <a:accent5>
        <a:srgbClr val="CB5A2E"/>
      </a:accent5>
      <a:accent6>
        <a:srgbClr val="9AC6F3"/>
      </a:accent6>
      <a:hlink>
        <a:srgbClr val="0070C0"/>
      </a:hlink>
      <a:folHlink>
        <a:srgbClr val="7030A0"/>
      </a:folHlink>
    </a:clrScheme>
    <a:fontScheme name="HZB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1994</Words>
  <Application>Microsoft Office PowerPoint</Application>
  <PresentationFormat>Widescreen</PresentationFormat>
  <Paragraphs>484</Paragraphs>
  <Slides>24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Roboto</vt:lpstr>
      <vt:lpstr>Source Sans Pro</vt:lpstr>
      <vt:lpstr>Source Sans Pro Black</vt:lpstr>
      <vt:lpstr>Source Sans Pro Light</vt:lpstr>
      <vt:lpstr>HZB Folie</vt:lpstr>
      <vt:lpstr>HZB Titel Var01</vt:lpstr>
      <vt:lpstr>HZB Titel Var02</vt:lpstr>
      <vt:lpstr>Measurement Reports and Lab Upgrades at HZB</vt:lpstr>
      <vt:lpstr>Acknowledgements</vt:lpstr>
      <vt:lpstr>Overview</vt:lpstr>
      <vt:lpstr>UE51 Details</vt:lpstr>
      <vt:lpstr>UE51 Magnet Characterisation</vt:lpstr>
      <vt:lpstr>Shimming Cycle</vt:lpstr>
      <vt:lpstr>Shimming Cycle</vt:lpstr>
      <vt:lpstr>Shimming Cycle</vt:lpstr>
      <vt:lpstr>Shimming Cycle</vt:lpstr>
      <vt:lpstr>Final Measurements</vt:lpstr>
      <vt:lpstr>First Light</vt:lpstr>
      <vt:lpstr>First Light</vt:lpstr>
      <vt:lpstr>Assessment of goals</vt:lpstr>
      <vt:lpstr>Pulsed Wire</vt:lpstr>
      <vt:lpstr>In Vacuum Bench Hall Probe</vt:lpstr>
      <vt:lpstr>Helmholtz Coil Test Bench</vt:lpstr>
      <vt:lpstr>Helmholtz Coil Overview</vt:lpstr>
      <vt:lpstr>Status Equipment 2019</vt:lpstr>
      <vt:lpstr>Status Equipment 2022</vt:lpstr>
      <vt:lpstr>Status Equipment 2024</vt:lpstr>
      <vt:lpstr>Upcoming Projects</vt:lpstr>
      <vt:lpstr>Summary</vt:lpstr>
      <vt:lpstr>Postscript - Cybersecurity</vt:lpstr>
      <vt:lpstr>Postscript - Cybersecurity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Monica Mantel</dc:creator>
  <cp:lastModifiedBy>Rial, Edward</cp:lastModifiedBy>
  <cp:revision>215</cp:revision>
  <cp:lastPrinted>2023-03-09T09:50:25Z</cp:lastPrinted>
  <dcterms:created xsi:type="dcterms:W3CDTF">2021-07-30T13:31:34Z</dcterms:created>
  <dcterms:modified xsi:type="dcterms:W3CDTF">2024-10-10T05:42:37Z</dcterms:modified>
</cp:coreProperties>
</file>