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6" r:id="rId2"/>
    <p:sldId id="294" r:id="rId3"/>
    <p:sldId id="299" r:id="rId4"/>
    <p:sldId id="314" r:id="rId5"/>
    <p:sldId id="300" r:id="rId6"/>
    <p:sldId id="301" r:id="rId7"/>
    <p:sldId id="313" r:id="rId8"/>
    <p:sldId id="302" r:id="rId9"/>
    <p:sldId id="303" r:id="rId10"/>
    <p:sldId id="304" r:id="rId11"/>
    <p:sldId id="305" r:id="rId12"/>
    <p:sldId id="308" r:id="rId13"/>
    <p:sldId id="306" r:id="rId14"/>
    <p:sldId id="309" r:id="rId15"/>
    <p:sldId id="312" r:id="rId16"/>
    <p:sldId id="311" r:id="rId17"/>
    <p:sldId id="310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72"/>
    <p:restoredTop sz="71293"/>
  </p:normalViewPr>
  <p:slideViewPr>
    <p:cSldViewPr snapToGrid="0" snapToObjects="1">
      <p:cViewPr varScale="1">
        <p:scale>
          <a:sx n="89" d="100"/>
          <a:sy n="89" d="100"/>
        </p:scale>
        <p:origin x="178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4232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148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04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558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7706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553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73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498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95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046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25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657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94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379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25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94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Vincenzo Di Capua | IMMW #23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it-IT"/>
              <a:t>10 Oct.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Vincenzo Di Capua | IMMW #23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hyperlink" Target="https://arxiv.org/abs/2203.08871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dp.springer.com/authorize/casa?redirect_uri=https://link.springer.com/article/10.1134/S0020441214010187&amp;casa_token=hBXbA8CmDUwAAAAA:Y5B1ZHNsFr8TSKTJNG6r4eAW0xHElvBgJH3gu9NeUDZ83SMa4rscXuV1Vv50tdEnHcCto3f4lH4YNhUTKQ" TargetMode="External"/><Relationship Id="rId5" Type="http://schemas.openxmlformats.org/officeDocument/2006/relationships/hyperlink" Target="https://ieeexplore.ieee.org/abstract/document/8396695/?casa_token=jXVUIw8jiVcAAAAA:tIGNUXDvdUsXoVqiSvlkPPmD79qJDGRN7n5gtl7qgYwP2I7GWy4ALRuaTx8cIzdtlX084btBnMg" TargetMode="External"/><Relationship Id="rId4" Type="http://schemas.openxmlformats.org/officeDocument/2006/relationships/hyperlink" Target="https://doi.org/10.1063/1.4939094" TargetMode="External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326132"/>
            <a:ext cx="11975826" cy="2886362"/>
          </a:xfrm>
        </p:spPr>
        <p:txBody>
          <a:bodyPr/>
          <a:lstStyle/>
          <a:p>
            <a:r>
              <a:rPr lang="it-IT" sz="4400" b="1" dirty="0" err="1"/>
              <a:t>Cryogenic</a:t>
            </a:r>
            <a:r>
              <a:rPr lang="it-IT" sz="4400" b="1" dirty="0"/>
              <a:t> </a:t>
            </a:r>
            <a:r>
              <a:rPr lang="it-IT" sz="4400" b="1" dirty="0" err="1"/>
              <a:t>Tests</a:t>
            </a:r>
            <a:r>
              <a:rPr lang="it-IT" sz="4400" b="1" dirty="0"/>
              <a:t> of Electronic Components and </a:t>
            </a:r>
            <a:r>
              <a:rPr lang="it-IT" sz="4400" b="1" dirty="0" err="1"/>
              <a:t>Sensors</a:t>
            </a:r>
            <a:r>
              <a:rPr lang="it-IT" sz="4400" b="1" dirty="0"/>
              <a:t> for </a:t>
            </a:r>
            <a:r>
              <a:rPr lang="it-IT" sz="4400" b="1" dirty="0" err="1"/>
              <a:t>Superconducting</a:t>
            </a:r>
            <a:r>
              <a:rPr lang="it-IT" sz="4400" b="1" dirty="0"/>
              <a:t> </a:t>
            </a:r>
            <a:r>
              <a:rPr lang="it-IT" sz="4400" b="1" dirty="0" err="1"/>
              <a:t>Magnet</a:t>
            </a:r>
            <a:r>
              <a:rPr lang="it-IT" sz="4400" b="1" dirty="0"/>
              <a:t> </a:t>
            </a:r>
            <a:r>
              <a:rPr lang="it-IT" sz="4400" b="1" dirty="0" err="1"/>
              <a:t>Instrumentation</a:t>
            </a:r>
            <a:r>
              <a:rPr lang="it-IT" sz="4400" b="1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 dirty="0"/>
              <a:t>Vincenzo Di Capua</a:t>
            </a:r>
            <a:r>
              <a:rPr lang="en-GB" dirty="0"/>
              <a:t>, Marco </a:t>
            </a:r>
            <a:r>
              <a:rPr lang="en-GB" dirty="0" err="1"/>
              <a:t>Buzio</a:t>
            </a:r>
            <a:r>
              <a:rPr lang="en-GB" dirty="0"/>
              <a:t>, Lucio Fiscarelli, Unai Martinez</a:t>
            </a:r>
          </a:p>
          <a:p>
            <a:r>
              <a:rPr lang="en-GB" b="0" dirty="0"/>
              <a:t>10/10/2024</a:t>
            </a:r>
          </a:p>
          <a:p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4"/>
            <a:ext cx="11376025" cy="2103875"/>
          </a:xfrm>
        </p:spPr>
        <p:txBody>
          <a:bodyPr>
            <a:normAutofit fontScale="92500"/>
          </a:bodyPr>
          <a:lstStyle/>
          <a:p>
            <a:pPr lvl="1"/>
            <a:r>
              <a:rPr lang="en-US" sz="2400" dirty="0"/>
              <a:t>The components were selected with the final </a:t>
            </a:r>
            <a:r>
              <a:rPr lang="en-US" sz="2400" b="1" dirty="0"/>
              <a:t>goal</a:t>
            </a:r>
            <a:r>
              <a:rPr lang="en-US" sz="2400" dirty="0"/>
              <a:t> of building a </a:t>
            </a:r>
            <a:r>
              <a:rPr lang="en-US" sz="2400" b="1" dirty="0"/>
              <a:t>complete acquisition chain.</a:t>
            </a:r>
          </a:p>
          <a:p>
            <a:pPr lvl="2"/>
            <a:r>
              <a:rPr lang="en-US" sz="2400" dirty="0"/>
              <a:t>Components have been chosen by taking </a:t>
            </a:r>
            <a:r>
              <a:rPr lang="en-US" sz="2400" b="1" dirty="0"/>
              <a:t>inspiration from </a:t>
            </a:r>
            <a:r>
              <a:rPr lang="en-US" sz="2400" dirty="0"/>
              <a:t>the existing </a:t>
            </a:r>
            <a:r>
              <a:rPr lang="en-US" sz="2400" b="1" dirty="0"/>
              <a:t>literature.</a:t>
            </a:r>
          </a:p>
          <a:p>
            <a:pPr lvl="2"/>
            <a:r>
              <a:rPr lang="en-US" sz="2400" dirty="0"/>
              <a:t>The test of digital components (</a:t>
            </a:r>
            <a:r>
              <a:rPr lang="en-US" sz="2400" b="1" dirty="0"/>
              <a:t>FPGA, MCUs</a:t>
            </a:r>
            <a:r>
              <a:rPr lang="en-US" sz="2400" dirty="0"/>
              <a:t>) has been postponed to the </a:t>
            </a:r>
            <a:r>
              <a:rPr lang="en-US" sz="2400" b="1" dirty="0"/>
              <a:t>next test campaign.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Selected components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Immagine 7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3BF0B04F-2DA8-F362-024A-70DB87C96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655" y="2998149"/>
            <a:ext cx="11278687" cy="3404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48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953814"/>
            <a:ext cx="8266782" cy="5278544"/>
          </a:xfrm>
        </p:spPr>
        <p:txBody>
          <a:bodyPr>
            <a:normAutofit/>
          </a:bodyPr>
          <a:lstStyle/>
          <a:p>
            <a:pPr lvl="1"/>
            <a:r>
              <a:rPr lang="en-US" sz="2400" b="1" dirty="0"/>
              <a:t>Custom PCB </a:t>
            </a:r>
            <a:r>
              <a:rPr lang="en-US" sz="2400" dirty="0"/>
              <a:t>has been designed to host all the devices under test and provide a suitable </a:t>
            </a:r>
            <a:r>
              <a:rPr lang="en-US" sz="2400" b="1" dirty="0"/>
              <a:t>interface for the </a:t>
            </a:r>
            <a:r>
              <a:rPr lang="en-US" sz="2400" dirty="0"/>
              <a:t>signal cable and the 40 available feed-throughs.</a:t>
            </a:r>
          </a:p>
          <a:p>
            <a:pPr lvl="1"/>
            <a:endParaRPr lang="en-US" sz="2400" dirty="0"/>
          </a:p>
          <a:p>
            <a:pPr lvl="1"/>
            <a:r>
              <a:rPr lang="en-US" sz="2400" b="1" dirty="0"/>
              <a:t>Test points </a:t>
            </a:r>
            <a:r>
              <a:rPr lang="en-US" sz="2400" dirty="0"/>
              <a:t>have been added to simplify the </a:t>
            </a:r>
            <a:r>
              <a:rPr lang="en-US" sz="2400" b="1" dirty="0"/>
              <a:t>debugging</a:t>
            </a:r>
            <a:r>
              <a:rPr lang="en-US" sz="2400" dirty="0"/>
              <a:t> in case of faults.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Form factor </a:t>
            </a:r>
            <a:r>
              <a:rPr lang="en-US" sz="2400" b="1" dirty="0"/>
              <a:t>tailored</a:t>
            </a:r>
            <a:r>
              <a:rPr lang="en-US" sz="2400" dirty="0"/>
              <a:t> to the test head. 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Standard industrial processes, </a:t>
            </a:r>
            <a:r>
              <a:rPr lang="en-US" sz="2400" b="1" dirty="0"/>
              <a:t>FR4</a:t>
            </a:r>
            <a:r>
              <a:rPr lang="en-US" sz="2400" dirty="0"/>
              <a:t> dielectric, and </a:t>
            </a:r>
            <a:r>
              <a:rPr lang="en-US" sz="2400" b="1" dirty="0"/>
              <a:t>ENIG</a:t>
            </a:r>
            <a:r>
              <a:rPr lang="en-US" sz="2400" dirty="0"/>
              <a:t> surface finish. </a:t>
            </a:r>
          </a:p>
          <a:p>
            <a:pPr lvl="1"/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Evaluation board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Immagine 6" descr="Immagine che contiene Impianto elettrico, cavo, circuito, Alimentazione elettrica&#10;&#10;Descrizione generata automaticamente">
            <a:extLst>
              <a:ext uri="{FF2B5EF4-FFF2-40B4-BE49-F238E27FC236}">
                <a16:creationId xmlns:a16="http://schemas.microsoft.com/office/drawing/2014/main" id="{39F8F6A7-05EC-4EAE-836C-A3B8B9669A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398"/>
          <a:stretch/>
        </p:blipFill>
        <p:spPr>
          <a:xfrm rot="5400000">
            <a:off x="8149783" y="1598943"/>
            <a:ext cx="4279358" cy="2989100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3E534E36-5A84-993C-5427-FEC4EADDE577}"/>
              </a:ext>
            </a:extLst>
          </p:cNvPr>
          <p:cNvSpPr txBox="1"/>
          <p:nvPr/>
        </p:nvSpPr>
        <p:spPr>
          <a:xfrm>
            <a:off x="8794912" y="5292449"/>
            <a:ext cx="2989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GB" sz="1200" dirty="0"/>
              <a:t>CB for 1</a:t>
            </a:r>
            <a:r>
              <a:rPr lang="en-GB" sz="1200" baseline="30000" dirty="0"/>
              <a:t>st</a:t>
            </a:r>
            <a:r>
              <a:rPr lang="en-GB" sz="1200" dirty="0"/>
              <a:t> campaign of tests of sensor and electronic components at cryogenic temperature. </a:t>
            </a:r>
          </a:p>
        </p:txBody>
      </p:sp>
    </p:spTree>
    <p:extLst>
      <p:ext uri="{BB962C8B-B14F-4D97-AF65-F5344CB8AC3E}">
        <p14:creationId xmlns:p14="http://schemas.microsoft.com/office/powerpoint/2010/main" val="2900183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3"/>
            <a:ext cx="7693928" cy="5530593"/>
          </a:xfrm>
        </p:spPr>
        <p:txBody>
          <a:bodyPr>
            <a:normAutofit fontScale="92500"/>
          </a:bodyPr>
          <a:lstStyle/>
          <a:p>
            <a:pPr lvl="1"/>
            <a:r>
              <a:rPr lang="en-US" sz="2600" dirty="0"/>
              <a:t>All the selected </a:t>
            </a:r>
            <a:r>
              <a:rPr lang="en-US" sz="2600" b="1" dirty="0"/>
              <a:t>components</a:t>
            </a:r>
            <a:r>
              <a:rPr lang="en-US" sz="2600" dirty="0"/>
              <a:t> have been </a:t>
            </a:r>
            <a:r>
              <a:rPr lang="en-US" sz="2600" b="1" dirty="0"/>
              <a:t>tested at :</a:t>
            </a:r>
          </a:p>
          <a:p>
            <a:pPr lvl="2"/>
            <a:r>
              <a:rPr lang="en-US" sz="2600" b="1" dirty="0"/>
              <a:t>300 K </a:t>
            </a:r>
            <a:r>
              <a:rPr lang="en-US" sz="2600" dirty="0"/>
              <a:t>(room temperature)</a:t>
            </a:r>
          </a:p>
          <a:p>
            <a:pPr lvl="2"/>
            <a:r>
              <a:rPr lang="en-US" sz="2600" b="1" dirty="0"/>
              <a:t>77 K </a:t>
            </a:r>
            <a:r>
              <a:rPr lang="en-US" sz="2600" dirty="0"/>
              <a:t>(liquid nitrogen)</a:t>
            </a:r>
          </a:p>
          <a:p>
            <a:pPr lvl="2"/>
            <a:r>
              <a:rPr lang="en-US" sz="2600" b="1" dirty="0"/>
              <a:t>4.5 K </a:t>
            </a:r>
            <a:r>
              <a:rPr lang="en-US" sz="2600" dirty="0"/>
              <a:t>(liquid helium)</a:t>
            </a:r>
          </a:p>
          <a:p>
            <a:pPr lvl="2"/>
            <a:r>
              <a:rPr lang="en-US" sz="2600" b="1" dirty="0"/>
              <a:t>1.9 K </a:t>
            </a:r>
            <a:r>
              <a:rPr lang="en-US" sz="2600" dirty="0"/>
              <a:t>(superfluid liquid helium)</a:t>
            </a:r>
          </a:p>
          <a:p>
            <a:pPr lvl="1"/>
            <a:endParaRPr lang="en-US" sz="2600" dirty="0"/>
          </a:p>
          <a:p>
            <a:pPr lvl="1"/>
            <a:r>
              <a:rPr lang="en-US" sz="2600" b="1" dirty="0"/>
              <a:t>Each test</a:t>
            </a:r>
            <a:r>
              <a:rPr lang="en-US" sz="2600" dirty="0"/>
              <a:t> has been </a:t>
            </a:r>
            <a:r>
              <a:rPr lang="en-US" sz="2600" b="1" dirty="0"/>
              <a:t>repeated twice:</a:t>
            </a:r>
          </a:p>
          <a:p>
            <a:pPr lvl="2"/>
            <a:r>
              <a:rPr lang="en-US" sz="2600" b="1" dirty="0"/>
              <a:t>Immediately</a:t>
            </a:r>
            <a:r>
              <a:rPr lang="en-US" sz="2600" dirty="0"/>
              <a:t> after power on.</a:t>
            </a:r>
          </a:p>
          <a:p>
            <a:pPr lvl="2"/>
            <a:r>
              <a:rPr lang="en-US" sz="2600" b="1" dirty="0"/>
              <a:t>Check for performance stability.</a:t>
            </a:r>
          </a:p>
          <a:p>
            <a:pPr lvl="1"/>
            <a:endParaRPr lang="en-US" sz="2700" b="1" dirty="0"/>
          </a:p>
          <a:p>
            <a:pPr lvl="1"/>
            <a:r>
              <a:rPr lang="en-US" sz="2700" b="1" dirty="0"/>
              <a:t>After each test</a:t>
            </a:r>
            <a:r>
              <a:rPr lang="en-US" sz="2700" dirty="0"/>
              <a:t>, </a:t>
            </a:r>
            <a:r>
              <a:rPr lang="en-US" sz="2700" b="0" dirty="0"/>
              <a:t>the PCB has always been brought </a:t>
            </a:r>
            <a:r>
              <a:rPr lang="en-US" sz="2700" b="1" dirty="0"/>
              <a:t>back to room temperature.</a:t>
            </a:r>
          </a:p>
          <a:p>
            <a:endParaRPr lang="en-US" sz="1800" dirty="0"/>
          </a:p>
          <a:p>
            <a:pPr lvl="1"/>
            <a:endParaRPr lang="en-US" sz="2600" dirty="0"/>
          </a:p>
          <a:p>
            <a:pPr lvl="1"/>
            <a:endParaRPr lang="en-US" sz="2600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Test plan and setup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1" name="Immagine 10" descr="Immagine che contiene interno, macchina, lavandino, ingegneria&#10;&#10;Descrizione generata automaticamente">
            <a:extLst>
              <a:ext uri="{FF2B5EF4-FFF2-40B4-BE49-F238E27FC236}">
                <a16:creationId xmlns:a16="http://schemas.microsoft.com/office/drawing/2014/main" id="{75C81F57-9B53-A32D-AE56-0E6994895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7317" y="320040"/>
            <a:ext cx="3386694" cy="3108960"/>
          </a:xfrm>
          <a:prstGeom prst="rect">
            <a:avLst/>
          </a:prstGeom>
        </p:spPr>
      </p:pic>
      <p:pic>
        <p:nvPicPr>
          <p:cNvPr id="13" name="Immagine 12" descr="Immagine che contiene interno, macchina, Attrezzature mediche, Impianto elettrico&#10;&#10;Descrizione generata automaticamente">
            <a:extLst>
              <a:ext uri="{FF2B5EF4-FFF2-40B4-BE49-F238E27FC236}">
                <a16:creationId xmlns:a16="http://schemas.microsoft.com/office/drawing/2014/main" id="{27B75286-B693-2E19-BD01-1275894619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927"/>
          <a:stretch/>
        </p:blipFill>
        <p:spPr>
          <a:xfrm>
            <a:off x="8397317" y="3751068"/>
            <a:ext cx="3386694" cy="2351856"/>
          </a:xfrm>
          <a:prstGeom prst="rect">
            <a:avLst/>
          </a:prstGeom>
        </p:spPr>
      </p:pic>
      <p:sp>
        <p:nvSpPr>
          <p:cNvPr id="14" name="TextBox 5">
            <a:extLst>
              <a:ext uri="{FF2B5EF4-FFF2-40B4-BE49-F238E27FC236}">
                <a16:creationId xmlns:a16="http://schemas.microsoft.com/office/drawing/2014/main" id="{6D092FA2-2987-54C6-4131-6C950531A2F4}"/>
              </a:ext>
            </a:extLst>
          </p:cNvPr>
          <p:cNvSpPr txBox="1"/>
          <p:nvPr/>
        </p:nvSpPr>
        <p:spPr>
          <a:xfrm>
            <a:off x="7921292" y="3429000"/>
            <a:ext cx="43387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Assembled test head (left), liquid nitrogen tests (right). </a:t>
            </a:r>
            <a:endParaRPr lang="en-GB" sz="1200" dirty="0"/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id="{ED73EDDF-E999-CE34-624A-859E68DBAE37}"/>
              </a:ext>
            </a:extLst>
          </p:cNvPr>
          <p:cNvSpPr txBox="1"/>
          <p:nvPr/>
        </p:nvSpPr>
        <p:spPr>
          <a:xfrm>
            <a:off x="8104883" y="6109422"/>
            <a:ext cx="433874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setup for the test in liquid Helium at 1.9 K.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781639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CC3F27D1-B400-B7E4-5B94-BD1853B2C6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2339" y="1078591"/>
            <a:ext cx="3986890" cy="299232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4"/>
            <a:ext cx="11376024" cy="2703786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configured in </a:t>
            </a:r>
            <a:r>
              <a:rPr lang="en-US" sz="2400" b="1" dirty="0"/>
              <a:t>non-inverting </a:t>
            </a:r>
            <a:r>
              <a:rPr lang="en-US" sz="2400" dirty="0"/>
              <a:t>mode.</a:t>
            </a:r>
          </a:p>
          <a:p>
            <a:pPr lvl="1"/>
            <a:r>
              <a:rPr lang="en-US" sz="2400" dirty="0"/>
              <a:t>DC </a:t>
            </a:r>
            <a:r>
              <a:rPr lang="en-US" sz="2400" b="1" dirty="0"/>
              <a:t>gain of 10. </a:t>
            </a:r>
          </a:p>
          <a:p>
            <a:pPr lvl="1"/>
            <a:r>
              <a:rPr lang="en-US" sz="2400" dirty="0"/>
              <a:t>Test (</a:t>
            </a:r>
            <a:r>
              <a:rPr lang="en-US" sz="2400" b="1" dirty="0"/>
              <a:t>SNR evaluation</a:t>
            </a:r>
            <a:r>
              <a:rPr lang="en-US" sz="2400" dirty="0"/>
              <a:t>):</a:t>
            </a:r>
          </a:p>
          <a:p>
            <a:pPr lvl="2"/>
            <a:r>
              <a:rPr lang="en-US" sz="2400" b="1" dirty="0"/>
              <a:t>1.1 V AC input at 100 Hz.</a:t>
            </a:r>
          </a:p>
          <a:p>
            <a:pPr lvl="2"/>
            <a:r>
              <a:rPr lang="en-US" sz="2400" dirty="0"/>
              <a:t>output acquired at </a:t>
            </a:r>
            <a:r>
              <a:rPr lang="en-US" sz="2400" b="1" dirty="0"/>
              <a:t>50 kHz.</a:t>
            </a:r>
          </a:p>
          <a:p>
            <a:pPr lvl="2"/>
            <a:r>
              <a:rPr lang="en-US" sz="2400" dirty="0"/>
              <a:t>Four parameters </a:t>
            </a:r>
            <a:r>
              <a:rPr lang="en-US" sz="2400" b="1" dirty="0" err="1"/>
              <a:t>Sinfit</a:t>
            </a:r>
            <a:r>
              <a:rPr lang="en-US" sz="2400" b="1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Operational Amplifier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AABFED6-ED2C-59E1-4517-ADE9A59C7F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9466" y="1010479"/>
            <a:ext cx="4168388" cy="3128552"/>
          </a:xfrm>
          <a:prstGeom prst="rect">
            <a:avLst/>
          </a:prstGeom>
        </p:spPr>
      </p:pic>
      <p:pic>
        <p:nvPicPr>
          <p:cNvPr id="11" name="Immagine 10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5DF3C156-6CA7-0CA8-87A7-96E33B1772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6538" y="4779265"/>
            <a:ext cx="7772400" cy="1000144"/>
          </a:xfrm>
          <a:prstGeom prst="rect">
            <a:avLst/>
          </a:prstGeom>
        </p:spPr>
      </p:pic>
      <p:pic>
        <p:nvPicPr>
          <p:cNvPr id="12" name="Immagine 11" descr="Immagine che contiene testo, diagramma, linea, schermata&#10;&#10;Descrizione generata automaticamente">
            <a:extLst>
              <a:ext uri="{FF2B5EF4-FFF2-40B4-BE49-F238E27FC236}">
                <a16:creationId xmlns:a16="http://schemas.microsoft.com/office/drawing/2014/main" id="{8002D3C1-84DC-EDE0-7CC7-353CC36EAC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1756" y="3817613"/>
            <a:ext cx="3153437" cy="2514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960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Immagine che contiene testo, diagramma, Carattere, linea&#10;&#10;Descrizione generata automaticamente">
            <a:extLst>
              <a:ext uri="{FF2B5EF4-FFF2-40B4-BE49-F238E27FC236}">
                <a16:creationId xmlns:a16="http://schemas.microsoft.com/office/drawing/2014/main" id="{B1A59C00-B398-332C-1B9D-0EF2C0C8B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7850" y="2053474"/>
            <a:ext cx="4153983" cy="178415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3"/>
            <a:ext cx="7291002" cy="1966819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Acoustic vibrations are provided by a piezoelectric transducer. </a:t>
            </a:r>
          </a:p>
          <a:p>
            <a:pPr lvl="1"/>
            <a:r>
              <a:rPr lang="en-US" sz="2400" dirty="0"/>
              <a:t>Test the full bandwidth of the sensor. </a:t>
            </a:r>
            <a:endParaRPr lang="en-US" sz="2300" dirty="0"/>
          </a:p>
          <a:p>
            <a:pPr marL="0" lvl="1" indent="0">
              <a:buNone/>
            </a:pPr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MEMS microphones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0973428-75C4-2D38-84CF-94B3672A30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737" y="0"/>
            <a:ext cx="4153982" cy="311773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297BE980-DE90-7632-B25C-6A9C44B166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1697" y="3058004"/>
            <a:ext cx="4153982" cy="3117739"/>
          </a:xfrm>
          <a:prstGeom prst="rect">
            <a:avLst/>
          </a:prstGeom>
        </p:spPr>
      </p:pic>
      <p:pic>
        <p:nvPicPr>
          <p:cNvPr id="12" name="Immagine 11" descr="Immagine che contiene testo, numero, Carattere, schermata&#10;&#10;Descrizione generata automaticamente">
            <a:extLst>
              <a:ext uri="{FF2B5EF4-FFF2-40B4-BE49-F238E27FC236}">
                <a16:creationId xmlns:a16="http://schemas.microsoft.com/office/drawing/2014/main" id="{A382880A-3407-354D-CD47-15960620D1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6945" y="3816319"/>
            <a:ext cx="7222044" cy="254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03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90" y="953813"/>
            <a:ext cx="5639142" cy="3979133"/>
          </a:xfrm>
        </p:spPr>
        <p:txBody>
          <a:bodyPr>
            <a:normAutofit/>
          </a:bodyPr>
          <a:lstStyle/>
          <a:p>
            <a:pPr lvl="1" algn="just"/>
            <a:r>
              <a:rPr lang="en-US" sz="2400" b="1" dirty="0"/>
              <a:t>In-out resistance was </a:t>
            </a:r>
            <a:r>
              <a:rPr lang="en-US" sz="2400" dirty="0"/>
              <a:t>evaluated for two of the inputs of the multiplexer.</a:t>
            </a:r>
          </a:p>
          <a:p>
            <a:pPr lvl="2" algn="just"/>
            <a:r>
              <a:rPr lang="en-US" sz="2400" b="1" dirty="0"/>
              <a:t>Liquid nitrogen </a:t>
            </a:r>
            <a:r>
              <a:rPr lang="en-US" sz="2400" dirty="0"/>
              <a:t>performance comparable with room temperature.</a:t>
            </a:r>
          </a:p>
          <a:p>
            <a:pPr lvl="2" algn="just"/>
            <a:r>
              <a:rPr lang="en-US" sz="2400" b="1" dirty="0"/>
              <a:t>Increase in liquid helium </a:t>
            </a:r>
            <a:r>
              <a:rPr lang="en-US" sz="2400" dirty="0"/>
              <a:t>by a factor of almost 2, with a negligible difference between 4.5 K and 1.9 K.</a:t>
            </a:r>
          </a:p>
          <a:p>
            <a:pPr lvl="1" algn="just"/>
            <a:r>
              <a:rPr lang="en-US" sz="2400" dirty="0"/>
              <a:t>Component suitable for multiplexing signals at cryogenic temperatures.	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Multiplexer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4" name="Immagine 13" descr="Immagine che contiene testo, Carattere, schermata, numero&#10;&#10;Descrizione generata automaticamente">
            <a:extLst>
              <a:ext uri="{FF2B5EF4-FFF2-40B4-BE49-F238E27FC236}">
                <a16:creationId xmlns:a16="http://schemas.microsoft.com/office/drawing/2014/main" id="{21C39E2C-EC01-E285-C231-ACBF6B5DC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987" y="5031048"/>
            <a:ext cx="7772400" cy="1127822"/>
          </a:xfrm>
          <a:prstGeom prst="rect">
            <a:avLst/>
          </a:prstGeom>
        </p:spPr>
      </p:pic>
      <p:pic>
        <p:nvPicPr>
          <p:cNvPr id="15" name="Immagine 14" descr="Immagine che contiene testo, diagramma, linea, numero&#10;&#10;Descrizione generata automaticamente">
            <a:extLst>
              <a:ext uri="{FF2B5EF4-FFF2-40B4-BE49-F238E27FC236}">
                <a16:creationId xmlns:a16="http://schemas.microsoft.com/office/drawing/2014/main" id="{85E5CA30-8D15-BAD4-7661-68EE9A722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870" y="666133"/>
            <a:ext cx="5688011" cy="409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894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Future perspectives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Immagine 9" descr="Immagine che contiene macchina, ingegneria, Ingegneria elettronica, Impianto elettrico&#10;&#10;Descrizione generata automaticamente">
            <a:extLst>
              <a:ext uri="{FF2B5EF4-FFF2-40B4-BE49-F238E27FC236}">
                <a16:creationId xmlns:a16="http://schemas.microsoft.com/office/drawing/2014/main" id="{C79F1B27-E834-C9A0-2A3A-649F16F826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183772" y="1739920"/>
            <a:ext cx="4558847" cy="2566631"/>
          </a:xfrm>
          <a:prstGeom prst="rect">
            <a:avLst/>
          </a:prstGeom>
        </p:spPr>
      </p:pic>
      <p:pic>
        <p:nvPicPr>
          <p:cNvPr id="1026" name="Picture 2" descr="Immagine che contiene circuito, Ingegneria elettronica, Componente elettrico, Componente di circuito passivo&#10;&#10;Descrizione generata automaticamente">
            <a:extLst>
              <a:ext uri="{FF2B5EF4-FFF2-40B4-BE49-F238E27FC236}">
                <a16:creationId xmlns:a16="http://schemas.microsoft.com/office/drawing/2014/main" id="{E9A7A069-899A-6CC4-09CD-71F9CF568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876" y="2957269"/>
            <a:ext cx="2943734" cy="2701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6">
            <a:extLst>
              <a:ext uri="{FF2B5EF4-FFF2-40B4-BE49-F238E27FC236}">
                <a16:creationId xmlns:a16="http://schemas.microsoft.com/office/drawing/2014/main" id="{EC0E1190-DE78-1F80-0581-BB23393A8B28}"/>
              </a:ext>
            </a:extLst>
          </p:cNvPr>
          <p:cNvSpPr txBox="1"/>
          <p:nvPr/>
        </p:nvSpPr>
        <p:spPr>
          <a:xfrm>
            <a:off x="8754278" y="2403433"/>
            <a:ext cx="34377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100">
                <a:latin typeface="Calibri" panose="020F0502020204030204" pitchFamily="34" charset="0"/>
              </a:defRPr>
            </a:lvl1pPr>
          </a:lstStyle>
          <a:p>
            <a:r>
              <a:rPr lang="en-US" sz="1200" dirty="0"/>
              <a:t>Commercial MEMS microphones (left) and PCB board for integration in the magnet structure (right).</a:t>
            </a:r>
            <a:endParaRPr lang="en-GB" sz="1200" dirty="0"/>
          </a:p>
        </p:txBody>
      </p:sp>
      <p:grpSp>
        <p:nvGrpSpPr>
          <p:cNvPr id="16" name="Group 1">
            <a:extLst>
              <a:ext uri="{FF2B5EF4-FFF2-40B4-BE49-F238E27FC236}">
                <a16:creationId xmlns:a16="http://schemas.microsoft.com/office/drawing/2014/main" id="{919C5574-6DEE-B6D8-3505-23AD24D27470}"/>
              </a:ext>
            </a:extLst>
          </p:cNvPr>
          <p:cNvGrpSpPr/>
          <p:nvPr/>
        </p:nvGrpSpPr>
        <p:grpSpPr>
          <a:xfrm>
            <a:off x="8783674" y="743812"/>
            <a:ext cx="3293577" cy="1646848"/>
            <a:chOff x="4852506" y="2509767"/>
            <a:chExt cx="3293577" cy="1646848"/>
          </a:xfrm>
        </p:grpSpPr>
        <p:pic>
          <p:nvPicPr>
            <p:cNvPr id="17" name="Picture 19">
              <a:extLst>
                <a:ext uri="{FF2B5EF4-FFF2-40B4-BE49-F238E27FC236}">
                  <a16:creationId xmlns:a16="http://schemas.microsoft.com/office/drawing/2014/main" id="{870B7DBE-B889-1A24-5FA8-9223C8F0EA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52506" y="2519786"/>
              <a:ext cx="1593334" cy="1636829"/>
            </a:xfrm>
            <a:prstGeom prst="rect">
              <a:avLst/>
            </a:prstGeom>
          </p:spPr>
        </p:pic>
        <p:pic>
          <p:nvPicPr>
            <p:cNvPr id="18" name="Picture 27">
              <a:extLst>
                <a:ext uri="{FF2B5EF4-FFF2-40B4-BE49-F238E27FC236}">
                  <a16:creationId xmlns:a16="http://schemas.microsoft.com/office/drawing/2014/main" id="{3C67A926-E268-1C04-B1AB-E5B97AA0C6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92831" y="2509767"/>
              <a:ext cx="1653252" cy="1636829"/>
            </a:xfrm>
            <a:prstGeom prst="rect">
              <a:avLst/>
            </a:prstGeom>
          </p:spPr>
        </p:pic>
      </p:grpSp>
      <p:sp>
        <p:nvSpPr>
          <p:cNvPr id="19" name="TextBox 5">
            <a:extLst>
              <a:ext uri="{FF2B5EF4-FFF2-40B4-BE49-F238E27FC236}">
                <a16:creationId xmlns:a16="http://schemas.microsoft.com/office/drawing/2014/main" id="{869659D5-22CE-E863-458C-BEF6DF8C0CC5}"/>
              </a:ext>
            </a:extLst>
          </p:cNvPr>
          <p:cNvSpPr txBox="1"/>
          <p:nvPr/>
        </p:nvSpPr>
        <p:spPr>
          <a:xfrm>
            <a:off x="8871577" y="5750572"/>
            <a:ext cx="32031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P</a:t>
            </a:r>
            <a:r>
              <a:rPr lang="en-GB" sz="1200" dirty="0"/>
              <a:t>CB for 2</a:t>
            </a:r>
            <a:r>
              <a:rPr lang="en-GB" sz="1200" baseline="30000" dirty="0"/>
              <a:t>nd</a:t>
            </a:r>
            <a:r>
              <a:rPr lang="en-GB" sz="1200" dirty="0"/>
              <a:t> campaign of tests of sensor and electronic components at cryogenic temperature. </a:t>
            </a:r>
          </a:p>
        </p:txBody>
      </p:sp>
      <p:sp>
        <p:nvSpPr>
          <p:cNvPr id="20" name="TextBox 5">
            <a:extLst>
              <a:ext uri="{FF2B5EF4-FFF2-40B4-BE49-F238E27FC236}">
                <a16:creationId xmlns:a16="http://schemas.microsoft.com/office/drawing/2014/main" id="{FBFF866C-CF0D-2505-F93C-03E9E3D7F7C6}"/>
              </a:ext>
            </a:extLst>
          </p:cNvPr>
          <p:cNvSpPr txBox="1"/>
          <p:nvPr/>
        </p:nvSpPr>
        <p:spPr>
          <a:xfrm>
            <a:off x="6179880" y="5309106"/>
            <a:ext cx="25666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Test insert for critical current test on REBCO tapes.</a:t>
            </a:r>
            <a:endParaRPr lang="en-GB" sz="1200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89DC1B22-B986-6A44-E7E4-CC4A411347F0}"/>
              </a:ext>
            </a:extLst>
          </p:cNvPr>
          <p:cNvSpPr txBox="1">
            <a:spLocks/>
          </p:cNvSpPr>
          <p:nvPr/>
        </p:nvSpPr>
        <p:spPr>
          <a:xfrm>
            <a:off x="407990" y="953813"/>
            <a:ext cx="5639142" cy="544309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2400" dirty="0"/>
              <a:t>A </a:t>
            </a:r>
            <a:r>
              <a:rPr lang="en-US" sz="2400" b="1" dirty="0"/>
              <a:t>second test campaign </a:t>
            </a:r>
            <a:r>
              <a:rPr lang="en-US" sz="2400" dirty="0"/>
              <a:t>is foreseen.</a:t>
            </a:r>
          </a:p>
          <a:p>
            <a:pPr lvl="2"/>
            <a:r>
              <a:rPr lang="en-US" sz="2300" dirty="0"/>
              <a:t>ADC, microcontrollers, and FPGA.</a:t>
            </a:r>
          </a:p>
          <a:p>
            <a:pPr lvl="2"/>
            <a:endParaRPr lang="en-US" sz="2300" dirty="0"/>
          </a:p>
          <a:p>
            <a:pPr lvl="1"/>
            <a:r>
              <a:rPr lang="en-US" sz="2400" dirty="0"/>
              <a:t>A small PCB for </a:t>
            </a:r>
            <a:r>
              <a:rPr lang="en-US" sz="2400" b="1" dirty="0"/>
              <a:t>integration</a:t>
            </a:r>
            <a:r>
              <a:rPr lang="en-US" sz="2400" dirty="0"/>
              <a:t> of MEMS sensors </a:t>
            </a:r>
            <a:r>
              <a:rPr lang="en-US" sz="2400" b="1" dirty="0"/>
              <a:t>on magnet structure </a:t>
            </a:r>
            <a:r>
              <a:rPr lang="en-US" sz="2400" dirty="0"/>
              <a:t>has been developed and characterized. </a:t>
            </a:r>
          </a:p>
          <a:p>
            <a:pPr lvl="1"/>
            <a:endParaRPr lang="en-US" sz="2400" dirty="0"/>
          </a:p>
          <a:p>
            <a:pPr lvl="1"/>
            <a:r>
              <a:rPr lang="en-US" sz="2400" b="1" dirty="0"/>
              <a:t>Acoustic emission </a:t>
            </a:r>
            <a:r>
              <a:rPr lang="en-US" sz="2400" dirty="0"/>
              <a:t>during critical current tests of </a:t>
            </a:r>
            <a:r>
              <a:rPr lang="en-US" sz="2400" b="1" dirty="0"/>
              <a:t>REBCO tapes</a:t>
            </a:r>
            <a:r>
              <a:rPr lang="en-US" sz="2400" dirty="0"/>
              <a:t> is currently under study.</a:t>
            </a:r>
          </a:p>
          <a:p>
            <a:pPr lvl="2"/>
            <a:r>
              <a:rPr lang="en-US" sz="2400" dirty="0"/>
              <a:t>Case study with only one </a:t>
            </a:r>
            <a:r>
              <a:rPr lang="en-US" sz="2400" b="1" dirty="0"/>
              <a:t>MEMS sensor </a:t>
            </a:r>
            <a:r>
              <a:rPr lang="en-US" sz="2400" dirty="0"/>
              <a:t>up to 15 T</a:t>
            </a:r>
            <a:r>
              <a:rPr lang="en-US" sz="2300" b="1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4513278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3394"/>
            <a:ext cx="11376024" cy="604085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E0E0E"/>
                </a:solidFill>
                <a:effectLst/>
              </a:rPr>
              <a:t>Quench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 detection and </a:t>
            </a:r>
            <a:r>
              <a:rPr lang="en-US" sz="2400" dirty="0">
                <a:solidFill>
                  <a:srgbClr val="0E0E0E"/>
                </a:solidFill>
                <a:effectLst/>
              </a:rPr>
              <a:t>localization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 are </a:t>
            </a:r>
            <a:r>
              <a:rPr lang="en-US" sz="2400" dirty="0">
                <a:solidFill>
                  <a:srgbClr val="0E0E0E"/>
                </a:solidFill>
                <a:effectLst/>
              </a:rPr>
              <a:t>crucial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 for optimizing the design and manufacturing of superconducting magnets.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E0E0E"/>
                </a:solidFill>
                <a:effectLst/>
              </a:rPr>
              <a:t>Typically, </a:t>
            </a:r>
            <a:r>
              <a:rPr lang="en-US" sz="2400" dirty="0">
                <a:solidFill>
                  <a:srgbClr val="0E0E0E"/>
                </a:solidFill>
                <a:effectLst/>
              </a:rPr>
              <a:t>a large number of small signals 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(greater than 40, each a few millivolts) need to be acquired and sometimes extracted from the cryostat.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E0E0E"/>
                </a:solidFill>
                <a:effectLst/>
              </a:rPr>
              <a:t>Using </a:t>
            </a:r>
            <a:r>
              <a:rPr lang="en-US" sz="2400" dirty="0">
                <a:solidFill>
                  <a:srgbClr val="0E0E0E"/>
                </a:solidFill>
                <a:effectLst/>
              </a:rPr>
              <a:t>cryogenic electronics 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for signal conditioning and acquisition can </a:t>
            </a:r>
            <a:r>
              <a:rPr lang="en-US" sz="2400" dirty="0">
                <a:solidFill>
                  <a:srgbClr val="0E0E0E"/>
                </a:solidFill>
                <a:effectLst/>
              </a:rPr>
              <a:t>improve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 the signal-to-noise ratio (</a:t>
            </a:r>
            <a:r>
              <a:rPr lang="en-US" sz="2400" dirty="0">
                <a:solidFill>
                  <a:srgbClr val="0E0E0E"/>
                </a:solidFill>
                <a:effectLst/>
              </a:rPr>
              <a:t>SNR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E0E0E"/>
                </a:solidFill>
                <a:effectLst/>
              </a:rPr>
              <a:t>Individual tests 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are necessary to verify the functionality and characterize electronic components beyond the manufacturer’s specifications.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0E0E0E"/>
                </a:solidFill>
                <a:effectLst/>
              </a:rPr>
              <a:t>We </a:t>
            </a:r>
            <a:r>
              <a:rPr lang="en-US" sz="2400" dirty="0">
                <a:solidFill>
                  <a:srgbClr val="0E0E0E"/>
                </a:solidFill>
                <a:effectLst/>
              </a:rPr>
              <a:t>successfully tested the signal conditioning chain's essential components</a:t>
            </a:r>
            <a:r>
              <a:rPr lang="en-US" sz="2400" b="0" dirty="0">
                <a:solidFill>
                  <a:srgbClr val="0E0E0E"/>
                </a:solidFill>
              </a:rPr>
              <a:t> 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and established a stable setup and procedure.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E0E0E"/>
                </a:solidFill>
                <a:effectLst/>
              </a:rPr>
              <a:t>Future tests 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are planned to develop a </a:t>
            </a:r>
            <a:r>
              <a:rPr lang="en-US" sz="2400" dirty="0">
                <a:solidFill>
                  <a:srgbClr val="0E0E0E"/>
                </a:solidFill>
                <a:effectLst/>
              </a:rPr>
              <a:t>complete cryogenic acquisition chain.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>
                <a:solidFill>
                  <a:srgbClr val="0E0E0E"/>
                </a:solidFill>
              </a:rPr>
              <a:t>The</a:t>
            </a:r>
            <a:r>
              <a:rPr lang="en-US" sz="2400">
                <a:solidFill>
                  <a:srgbClr val="0E0E0E"/>
                </a:solidFill>
              </a:rPr>
              <a:t> tested MEMS </a:t>
            </a:r>
            <a:r>
              <a:rPr lang="en-US" sz="2400" b="0" dirty="0">
                <a:solidFill>
                  <a:srgbClr val="0E0E0E"/>
                </a:solidFill>
              </a:rPr>
              <a:t>sensors</a:t>
            </a:r>
            <a:r>
              <a:rPr lang="en-US" sz="2400" dirty="0">
                <a:solidFill>
                  <a:srgbClr val="0E0E0E"/>
                </a:solidFill>
              </a:rPr>
              <a:t> </a:t>
            </a:r>
            <a:r>
              <a:rPr lang="en-US" sz="2400" b="0" dirty="0">
                <a:solidFill>
                  <a:srgbClr val="0E0E0E"/>
                </a:solidFill>
                <a:effectLst/>
              </a:rPr>
              <a:t>have already been </a:t>
            </a:r>
            <a:r>
              <a:rPr lang="en-US" sz="2400" dirty="0">
                <a:solidFill>
                  <a:srgbClr val="0E0E0E"/>
                </a:solidFill>
                <a:effectLst/>
              </a:rPr>
              <a:t>deployed with success for cryogenic applications.</a:t>
            </a:r>
            <a:endParaRPr lang="en-US" sz="2400" dirty="0"/>
          </a:p>
          <a:p>
            <a:pPr lvl="1"/>
            <a:endParaRPr lang="en-US" sz="2400" b="1" dirty="0"/>
          </a:p>
          <a:p>
            <a:pPr lvl="1"/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114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5FFC2824-35EB-F1CE-7930-2BA0DD77BC35}"/>
              </a:ext>
            </a:extLst>
          </p:cNvPr>
          <p:cNvSpPr txBox="1"/>
          <p:nvPr/>
        </p:nvSpPr>
        <p:spPr>
          <a:xfrm>
            <a:off x="3089568" y="2813447"/>
            <a:ext cx="601286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4000" b="1" dirty="0"/>
              <a:t>Thanks for the attention!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898634"/>
            <a:ext cx="5688011" cy="4952888"/>
          </a:xfrm>
        </p:spPr>
        <p:txBody>
          <a:bodyPr>
            <a:noAutofit/>
          </a:bodyPr>
          <a:lstStyle/>
          <a:p>
            <a:pPr lvl="1"/>
            <a:r>
              <a:rPr lang="en-US" sz="2000" dirty="0"/>
              <a:t>Quench localization</a:t>
            </a:r>
          </a:p>
          <a:p>
            <a:pPr lvl="1"/>
            <a:r>
              <a:rPr lang="en-US" sz="2000" dirty="0"/>
              <a:t>Quench localization methods</a:t>
            </a:r>
          </a:p>
          <a:p>
            <a:pPr lvl="1"/>
            <a:r>
              <a:rPr lang="en-US" sz="2000" dirty="0"/>
              <a:t>Electronics for quench localization</a:t>
            </a:r>
          </a:p>
          <a:p>
            <a:pPr lvl="1"/>
            <a:r>
              <a:rPr lang="en-US" sz="2000" dirty="0"/>
              <a:t>Needs</a:t>
            </a:r>
          </a:p>
          <a:p>
            <a:pPr lvl="1"/>
            <a:r>
              <a:rPr lang="en-US" sz="2000" dirty="0"/>
              <a:t>Current limitations</a:t>
            </a:r>
          </a:p>
          <a:p>
            <a:pPr lvl="1"/>
            <a:r>
              <a:rPr lang="en-US" sz="2000" dirty="0"/>
              <a:t>Embedded detection and controlling electronics </a:t>
            </a:r>
          </a:p>
          <a:p>
            <a:pPr lvl="1"/>
            <a:r>
              <a:rPr lang="en-US" sz="2000" dirty="0"/>
              <a:t>Cryogenic electronics</a:t>
            </a:r>
          </a:p>
          <a:p>
            <a:pPr lvl="1"/>
            <a:r>
              <a:rPr lang="en-US" sz="2000" dirty="0"/>
              <a:t>Selected components</a:t>
            </a:r>
          </a:p>
          <a:p>
            <a:pPr lvl="1"/>
            <a:r>
              <a:rPr lang="en-US" sz="2000" dirty="0"/>
              <a:t>Evaluation board</a:t>
            </a:r>
          </a:p>
          <a:p>
            <a:pPr lvl="1"/>
            <a:r>
              <a:rPr lang="en-US" sz="2000" dirty="0"/>
              <a:t>Test plan and setup</a:t>
            </a:r>
          </a:p>
          <a:p>
            <a:pPr lvl="1"/>
            <a:r>
              <a:rPr lang="en-US" sz="2000" dirty="0"/>
              <a:t>Results</a:t>
            </a:r>
          </a:p>
          <a:p>
            <a:pPr lvl="1"/>
            <a:r>
              <a:rPr lang="en-US" sz="2000" dirty="0"/>
              <a:t>Future perspectives</a:t>
            </a:r>
          </a:p>
          <a:p>
            <a:pPr lvl="1"/>
            <a:r>
              <a:rPr lang="en-US" sz="2000" dirty="0"/>
              <a:t>Conclusions </a:t>
            </a:r>
          </a:p>
          <a:p>
            <a:pPr lvl="1"/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5041"/>
          </a:xfrm>
        </p:spPr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Parentesi graffa chiusa 7">
            <a:extLst>
              <a:ext uri="{FF2B5EF4-FFF2-40B4-BE49-F238E27FC236}">
                <a16:creationId xmlns:a16="http://schemas.microsoft.com/office/drawing/2014/main" id="{F84F6EF0-BB63-DC1F-2C77-E964FFC303F6}"/>
              </a:ext>
            </a:extLst>
          </p:cNvPr>
          <p:cNvSpPr/>
          <p:nvPr/>
        </p:nvSpPr>
        <p:spPr>
          <a:xfrm>
            <a:off x="6095998" y="989703"/>
            <a:ext cx="1111626" cy="1717401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Parentesi graffa chiusa 8">
            <a:extLst>
              <a:ext uri="{FF2B5EF4-FFF2-40B4-BE49-F238E27FC236}">
                <a16:creationId xmlns:a16="http://schemas.microsoft.com/office/drawing/2014/main" id="{B84A5700-0360-FC0D-D822-6FBC7EC18588}"/>
              </a:ext>
            </a:extLst>
          </p:cNvPr>
          <p:cNvSpPr/>
          <p:nvPr/>
        </p:nvSpPr>
        <p:spPr>
          <a:xfrm>
            <a:off x="6095998" y="2798174"/>
            <a:ext cx="1111626" cy="2559227"/>
          </a:xfrm>
          <a:prstGeom prst="rightBrac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2E520B8-AFE8-3E78-179A-9BE07619B4A8}"/>
              </a:ext>
            </a:extLst>
          </p:cNvPr>
          <p:cNvSpPr txBox="1"/>
          <p:nvPr/>
        </p:nvSpPr>
        <p:spPr>
          <a:xfrm>
            <a:off x="7406953" y="1689227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Motivation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F6DFEAA-164C-246E-EA9E-31EEBF0720AE}"/>
              </a:ext>
            </a:extLst>
          </p:cNvPr>
          <p:cNvSpPr txBox="1"/>
          <p:nvPr/>
        </p:nvSpPr>
        <p:spPr>
          <a:xfrm>
            <a:off x="7406953" y="3939287"/>
            <a:ext cx="987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Proposal</a:t>
            </a:r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3815"/>
            <a:ext cx="7808359" cy="2332724"/>
          </a:xfrm>
        </p:spPr>
        <p:txBody>
          <a:bodyPr>
            <a:normAutofit/>
          </a:bodyPr>
          <a:lstStyle/>
          <a:p>
            <a:pPr lvl="1"/>
            <a:r>
              <a:rPr lang="en-US" sz="2400" b="1" dirty="0"/>
              <a:t>Identifying</a:t>
            </a:r>
            <a:r>
              <a:rPr lang="en-US" sz="2400" dirty="0"/>
              <a:t> the starting </a:t>
            </a:r>
            <a:r>
              <a:rPr lang="en-US" sz="2400" b="1" dirty="0"/>
              <a:t>location</a:t>
            </a:r>
            <a:r>
              <a:rPr lang="en-US" sz="2400" dirty="0"/>
              <a:t> of a </a:t>
            </a:r>
            <a:r>
              <a:rPr lang="en-US" sz="2400" b="1" dirty="0"/>
              <a:t>quench</a:t>
            </a:r>
            <a:r>
              <a:rPr lang="en-US" sz="2400" dirty="0"/>
              <a:t> during superconducting magnets </a:t>
            </a:r>
            <a:r>
              <a:rPr lang="en-US" sz="2400" b="1" dirty="0"/>
              <a:t>training</a:t>
            </a:r>
            <a:r>
              <a:rPr lang="en-US" sz="2400" dirty="0"/>
              <a:t> is </a:t>
            </a:r>
            <a:r>
              <a:rPr lang="en-US" sz="2400" b="1" dirty="0"/>
              <a:t>critical</a:t>
            </a:r>
            <a:r>
              <a:rPr lang="en-US" sz="2400" dirty="0"/>
              <a:t>:</a:t>
            </a:r>
          </a:p>
          <a:p>
            <a:pPr lvl="2"/>
            <a:r>
              <a:rPr lang="en-US" sz="2400" dirty="0"/>
              <a:t>To identify </a:t>
            </a:r>
            <a:r>
              <a:rPr lang="en-US" sz="2400" b="1" dirty="0"/>
              <a:t>defects.</a:t>
            </a:r>
          </a:p>
          <a:p>
            <a:pPr lvl="2"/>
            <a:r>
              <a:rPr lang="en-US" sz="2400" dirty="0"/>
              <a:t>To drive the </a:t>
            </a:r>
            <a:r>
              <a:rPr lang="en-US" sz="2400" b="1" dirty="0"/>
              <a:t>design</a:t>
            </a:r>
            <a:r>
              <a:rPr lang="en-US" sz="2400" dirty="0"/>
              <a:t> and the </a:t>
            </a:r>
            <a:r>
              <a:rPr lang="en-US" sz="2400" b="1" dirty="0"/>
              <a:t>manufacturing</a:t>
            </a:r>
            <a:r>
              <a:rPr lang="en-US" sz="2400" dirty="0"/>
              <a:t>. </a:t>
            </a:r>
          </a:p>
          <a:p>
            <a:pPr lvl="2"/>
            <a:r>
              <a:rPr lang="en-US" sz="2400" dirty="0"/>
              <a:t>For </a:t>
            </a:r>
            <a:r>
              <a:rPr lang="en-US" sz="2400" b="1" dirty="0"/>
              <a:t>protection</a:t>
            </a:r>
            <a:r>
              <a:rPr lang="en-US" sz="2400" dirty="0"/>
              <a:t> systems.</a:t>
            </a:r>
          </a:p>
          <a:p>
            <a:pPr lvl="2"/>
            <a:endParaRPr lang="en-US" sz="2400" dirty="0"/>
          </a:p>
          <a:p>
            <a:pPr lvl="2"/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Quench localization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7" name="Picture 20">
            <a:extLst>
              <a:ext uri="{FF2B5EF4-FFF2-40B4-BE49-F238E27FC236}">
                <a16:creationId xmlns:a16="http://schemas.microsoft.com/office/drawing/2014/main" id="{300B67AD-0EF6-907D-05BF-43730A78B9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461" y="3355465"/>
            <a:ext cx="5388565" cy="3000601"/>
          </a:xfrm>
          <a:prstGeom prst="rect">
            <a:avLst/>
          </a:prstGeom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261F3EFB-7BB6-EB56-965F-5FB6E00C0A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8021" y="3002653"/>
            <a:ext cx="2489434" cy="2745658"/>
          </a:xfrm>
          <a:prstGeom prst="rect">
            <a:avLst/>
          </a:prstGeom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9B411A99-6F62-3125-0B38-1C668B31674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299999" y="2308923"/>
            <a:ext cx="2767631" cy="1955231"/>
          </a:xfrm>
          <a:prstGeom prst="rect">
            <a:avLst/>
          </a:prstGeom>
        </p:spPr>
      </p:pic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1325DD78-43C0-A777-D6C5-1F98D39EF381}"/>
              </a:ext>
            </a:extLst>
          </p:cNvPr>
          <p:cNvCxnSpPr/>
          <p:nvPr/>
        </p:nvCxnSpPr>
        <p:spPr>
          <a:xfrm flipV="1">
            <a:off x="5592417" y="3008243"/>
            <a:ext cx="1081609" cy="289594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>
            <a:extLst>
              <a:ext uri="{FF2B5EF4-FFF2-40B4-BE49-F238E27FC236}">
                <a16:creationId xmlns:a16="http://schemas.microsoft.com/office/drawing/2014/main" id="{E8CB5F47-1596-47E8-ECF8-F0802C142DC7}"/>
              </a:ext>
            </a:extLst>
          </p:cNvPr>
          <p:cNvCxnSpPr/>
          <p:nvPr/>
        </p:nvCxnSpPr>
        <p:spPr>
          <a:xfrm flipV="1">
            <a:off x="5726913" y="5748311"/>
            <a:ext cx="961108" cy="34768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e 23">
            <a:extLst>
              <a:ext uri="{FF2B5EF4-FFF2-40B4-BE49-F238E27FC236}">
                <a16:creationId xmlns:a16="http://schemas.microsoft.com/office/drawing/2014/main" id="{3FD32281-21AD-8C83-BFD1-17992AECC35A}"/>
              </a:ext>
            </a:extLst>
          </p:cNvPr>
          <p:cNvSpPr/>
          <p:nvPr/>
        </p:nvSpPr>
        <p:spPr>
          <a:xfrm rot="1929454">
            <a:off x="8098702" y="3884874"/>
            <a:ext cx="539116" cy="25665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nettore 1 24">
            <a:extLst>
              <a:ext uri="{FF2B5EF4-FFF2-40B4-BE49-F238E27FC236}">
                <a16:creationId xmlns:a16="http://schemas.microsoft.com/office/drawing/2014/main" id="{D5C63E67-DEC5-31D3-E738-78C49C3E35B1}"/>
              </a:ext>
            </a:extLst>
          </p:cNvPr>
          <p:cNvCxnSpPr>
            <a:cxnSpLocks/>
            <a:stCxn id="24" idx="2"/>
          </p:cNvCxnSpPr>
          <p:nvPr/>
        </p:nvCxnSpPr>
        <p:spPr>
          <a:xfrm flipV="1">
            <a:off x="8140055" y="1902723"/>
            <a:ext cx="1566144" cy="196700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>
            <a:extLst>
              <a:ext uri="{FF2B5EF4-FFF2-40B4-BE49-F238E27FC236}">
                <a16:creationId xmlns:a16="http://schemas.microsoft.com/office/drawing/2014/main" id="{DA5DDBB4-F6E5-08ED-3684-74DC361BC199}"/>
              </a:ext>
            </a:extLst>
          </p:cNvPr>
          <p:cNvCxnSpPr>
            <a:cxnSpLocks/>
          </p:cNvCxnSpPr>
          <p:nvPr/>
        </p:nvCxnSpPr>
        <p:spPr>
          <a:xfrm>
            <a:off x="8507896" y="4197375"/>
            <a:ext cx="1198303" cy="47297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e 31">
            <a:extLst>
              <a:ext uri="{FF2B5EF4-FFF2-40B4-BE49-F238E27FC236}">
                <a16:creationId xmlns:a16="http://schemas.microsoft.com/office/drawing/2014/main" id="{0453B0D9-BA1C-0D82-8C25-F33768A18B46}"/>
              </a:ext>
            </a:extLst>
          </p:cNvPr>
          <p:cNvSpPr/>
          <p:nvPr/>
        </p:nvSpPr>
        <p:spPr>
          <a:xfrm rot="1929454">
            <a:off x="5555628" y="5878028"/>
            <a:ext cx="257271" cy="24895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8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3815"/>
            <a:ext cx="10011359" cy="535073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Electrical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Passive</a:t>
            </a:r>
            <a:r>
              <a:rPr lang="en-US" sz="2400" b="0" dirty="0">
                <a:solidFill>
                  <a:srgbClr val="000000"/>
                </a:solidFill>
              </a:rPr>
              <a:t>: voltage taps to monitor the resistance.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Active</a:t>
            </a:r>
            <a:r>
              <a:rPr lang="en-US" sz="2400" dirty="0">
                <a:solidFill>
                  <a:srgbClr val="000000"/>
                </a:solidFill>
              </a:rPr>
              <a:t>: </a:t>
            </a:r>
            <a:r>
              <a:rPr lang="en-US" sz="2400" b="0" dirty="0">
                <a:solidFill>
                  <a:srgbClr val="000000"/>
                </a:solidFill>
              </a:rPr>
              <a:t>AC signals to measure impedance, reflectometry, or </a:t>
            </a:r>
            <a:r>
              <a:rPr lang="en-US" sz="2400" dirty="0">
                <a:solidFill>
                  <a:srgbClr val="000000"/>
                </a:solidFill>
              </a:rPr>
              <a:t>s</a:t>
            </a:r>
            <a:r>
              <a:rPr lang="en-US" sz="2400" b="0" dirty="0">
                <a:solidFill>
                  <a:srgbClr val="000000"/>
                </a:solidFill>
              </a:rPr>
              <a:t>tray capacitances.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b="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Magnetic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</a:rPr>
              <a:t>Array of </a:t>
            </a:r>
            <a:r>
              <a:rPr lang="en-US" sz="2400" b="1" dirty="0">
                <a:solidFill>
                  <a:srgbClr val="000000"/>
                </a:solidFill>
              </a:rPr>
              <a:t>induction coils.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srgbClr val="000000"/>
                </a:solidFill>
              </a:rPr>
              <a:t>Array of </a:t>
            </a:r>
            <a:r>
              <a:rPr lang="en-US" sz="2400" b="1" dirty="0">
                <a:solidFill>
                  <a:srgbClr val="000000"/>
                </a:solidFill>
              </a:rPr>
              <a:t>Hall sensors.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b="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Mechanical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Acoustic emission </a:t>
            </a:r>
            <a:r>
              <a:rPr lang="en-US" sz="2400" dirty="0">
                <a:solidFill>
                  <a:srgbClr val="000000"/>
                </a:solidFill>
              </a:rPr>
              <a:t>sensors.</a:t>
            </a:r>
            <a:endParaRPr lang="en-US" sz="2400" b="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2400" b="0" dirty="0">
              <a:solidFill>
                <a:srgbClr val="00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0000"/>
                </a:solidFill>
              </a:rPr>
              <a:t>Thermal</a:t>
            </a:r>
          </a:p>
          <a:p>
            <a:pPr marL="990900" lvl="2" indent="-342900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</a:rPr>
              <a:t>Fiber-optic </a:t>
            </a:r>
            <a:r>
              <a:rPr lang="en-US" sz="2400" dirty="0">
                <a:solidFill>
                  <a:srgbClr val="000000"/>
                </a:solidFill>
              </a:rPr>
              <a:t>sensors.</a:t>
            </a:r>
          </a:p>
          <a:p>
            <a:pPr lvl="2"/>
            <a:endParaRPr lang="en-US" sz="2400" dirty="0">
              <a:solidFill>
                <a:srgbClr val="000000"/>
              </a:solidFill>
            </a:endParaRPr>
          </a:p>
          <a:p>
            <a:pPr lvl="2"/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Quench localization methods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F2EDF76-F781-1DD0-F384-6ED81A8D2307}"/>
              </a:ext>
            </a:extLst>
          </p:cNvPr>
          <p:cNvSpPr txBox="1">
            <a:spLocks/>
          </p:cNvSpPr>
          <p:nvPr/>
        </p:nvSpPr>
        <p:spPr>
          <a:xfrm>
            <a:off x="6797547" y="3297115"/>
            <a:ext cx="4532807" cy="23716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Voltage taps and induction coils are widely used for LTS magnets.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GB" sz="24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1"/>
                </a:solidFill>
              </a:rPr>
              <a:t>All others are considered promising for HTS magnets.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77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US" dirty="0"/>
              <a:t>Electronics for quench localization</a:t>
            </a:r>
          </a:p>
        </p:txBody>
      </p:sp>
      <p:pic>
        <p:nvPicPr>
          <p:cNvPr id="8" name="Picture 7" descr="Electronics protoboard">
            <a:extLst>
              <a:ext uri="{FF2B5EF4-FFF2-40B4-BE49-F238E27FC236}">
                <a16:creationId xmlns:a16="http://schemas.microsoft.com/office/drawing/2014/main" id="{8C13AE75-9E06-DBD4-9DDB-1930CAFFF0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3225" b="10577"/>
          <a:stretch/>
        </p:blipFill>
        <p:spPr>
          <a:xfrm>
            <a:off x="10180" y="1602423"/>
            <a:ext cx="12191980" cy="2945870"/>
          </a:xfrm>
          <a:prstGeom prst="rect">
            <a:avLst/>
          </a:prstGeom>
          <a:noFill/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5542238" cy="1906587"/>
          </a:xfrm>
        </p:spPr>
        <p:txBody>
          <a:bodyPr>
            <a:normAutofit/>
          </a:bodyPr>
          <a:lstStyle/>
          <a:p>
            <a:pPr marL="0" lvl="1" indent="0">
              <a:lnSpc>
                <a:spcPct val="90000"/>
              </a:lnSpc>
              <a:buNone/>
            </a:pPr>
            <a:r>
              <a:rPr lang="en-US" sz="2400" b="1" u="sng" dirty="0"/>
              <a:t>Needs</a:t>
            </a:r>
          </a:p>
          <a:p>
            <a:pPr marL="285750" lvl="1" indent="-285750" algn="l">
              <a:lnSpc>
                <a:spcPct val="90000"/>
              </a:lnSpc>
            </a:pPr>
            <a:r>
              <a:rPr lang="en-US" sz="2100" b="1" dirty="0"/>
              <a:t>Acquire a large number (&gt;40)  of signals.</a:t>
            </a:r>
          </a:p>
          <a:p>
            <a:pPr marL="285750" lvl="1" indent="-285750" algn="l">
              <a:lnSpc>
                <a:spcPct val="90000"/>
              </a:lnSpc>
            </a:pPr>
            <a:r>
              <a:rPr lang="en-US" sz="2100" b="1" dirty="0"/>
              <a:t>Signal conditioning (mV range).</a:t>
            </a:r>
          </a:p>
          <a:p>
            <a:pPr marL="285750" lvl="1" indent="-285750" algn="l">
              <a:lnSpc>
                <a:spcPct val="90000"/>
              </a:lnSpc>
            </a:pPr>
            <a:r>
              <a:rPr lang="en-US" sz="2100" b="1" dirty="0"/>
              <a:t>High sample rate (&gt;50 kHz).</a:t>
            </a:r>
          </a:p>
          <a:p>
            <a:pPr marL="285750" lvl="1" indent="-285750" algn="l">
              <a:lnSpc>
                <a:spcPct val="9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Vincenzo Di Capua | IMMW #23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A4CFF8B9-A417-297E-BDDF-0A3486561D1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41775" y="4294188"/>
            <a:ext cx="5547025" cy="1906587"/>
          </a:xfrm>
        </p:spPr>
        <p:txBody>
          <a:bodyPr/>
          <a:lstStyle/>
          <a:p>
            <a:r>
              <a:rPr lang="en-US" sz="2400" u="sng" dirty="0"/>
              <a:t>Current limitations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The number of signals.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b="1" dirty="0"/>
              <a:t>Signal integrity.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dirty="0"/>
              <a:t>Environmental noise.</a:t>
            </a:r>
            <a:endParaRPr lang="en-US" b="1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63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53814"/>
            <a:ext cx="7287011" cy="5223466"/>
          </a:xfrm>
        </p:spPr>
        <p:txBody>
          <a:bodyPr/>
          <a:lstStyle/>
          <a:p>
            <a:pPr marL="285750" lvl="1" indent="-285750" algn="l">
              <a:lnSpc>
                <a:spcPct val="90000"/>
              </a:lnSpc>
            </a:pPr>
            <a:r>
              <a:rPr lang="en-US" sz="2400" b="1" dirty="0"/>
              <a:t>Acquire a large number </a:t>
            </a:r>
            <a:r>
              <a:rPr lang="en-US" sz="2400" dirty="0"/>
              <a:t>(&gt;40</a:t>
            </a:r>
            <a:r>
              <a:rPr lang="en-US" sz="2400" b="1" dirty="0"/>
              <a:t>) of signals</a:t>
            </a:r>
            <a:r>
              <a:rPr lang="en-US" sz="2400" dirty="0"/>
              <a:t>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b="1" dirty="0"/>
              <a:t>Internal: </a:t>
            </a:r>
            <a:r>
              <a:rPr lang="en-US" sz="2400" dirty="0"/>
              <a:t>V taps, induction coils, Hall probes.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b="1" dirty="0"/>
              <a:t>External: </a:t>
            </a:r>
            <a:r>
              <a:rPr lang="en-US" sz="2400" dirty="0"/>
              <a:t>Quench antenna, Hall probes.</a:t>
            </a:r>
          </a:p>
          <a:p>
            <a:pPr marL="324000" lvl="2" indent="0">
              <a:lnSpc>
                <a:spcPct val="90000"/>
              </a:lnSpc>
              <a:buNone/>
            </a:pPr>
            <a:endParaRPr lang="en-US" sz="2400" dirty="0"/>
          </a:p>
          <a:p>
            <a:pPr marL="285750" lvl="1" indent="-285750" algn="l">
              <a:lnSpc>
                <a:spcPct val="90000"/>
              </a:lnSpc>
            </a:pPr>
            <a:r>
              <a:rPr lang="en-US" sz="2400" b="1" dirty="0"/>
              <a:t>Signal conditioning </a:t>
            </a:r>
            <a:r>
              <a:rPr lang="en-US" sz="2400" dirty="0"/>
              <a:t>(mV range).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dirty="0"/>
              <a:t>Multi-stage </a:t>
            </a:r>
            <a:r>
              <a:rPr lang="en-US" sz="2400" b="1" dirty="0"/>
              <a:t>amplifiers</a:t>
            </a:r>
            <a:r>
              <a:rPr lang="en-US" sz="2400" dirty="0"/>
              <a:t> to increase the </a:t>
            </a:r>
            <a:r>
              <a:rPr lang="en-US" sz="2400" b="1" dirty="0"/>
              <a:t>SNR.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dirty="0"/>
              <a:t>Antialiasing </a:t>
            </a:r>
            <a:r>
              <a:rPr lang="en-US" sz="2400" b="1" dirty="0"/>
              <a:t>filtering.</a:t>
            </a:r>
          </a:p>
          <a:p>
            <a:pPr marL="324000" lvl="2" indent="0">
              <a:lnSpc>
                <a:spcPct val="90000"/>
              </a:lnSpc>
              <a:buNone/>
            </a:pPr>
            <a:endParaRPr lang="en-US" sz="2400" b="1" dirty="0"/>
          </a:p>
          <a:p>
            <a:pPr marL="285750" lvl="1" indent="-285750" algn="l">
              <a:lnSpc>
                <a:spcPct val="90000"/>
              </a:lnSpc>
            </a:pPr>
            <a:r>
              <a:rPr lang="en-US" sz="2400" b="1" dirty="0"/>
              <a:t>High sample rate </a:t>
            </a:r>
            <a:r>
              <a:rPr lang="en-US" sz="2400" dirty="0"/>
              <a:t>(&gt;50 kHz).</a:t>
            </a:r>
          </a:p>
          <a:p>
            <a:pPr marL="609750" lvl="2" indent="-285750">
              <a:lnSpc>
                <a:spcPct val="90000"/>
              </a:lnSpc>
            </a:pPr>
            <a:r>
              <a:rPr lang="en-US" sz="2400" dirty="0"/>
              <a:t>To capture the full </a:t>
            </a:r>
            <a:r>
              <a:rPr lang="en-US" sz="2400" b="1" dirty="0"/>
              <a:t>dynamic</a:t>
            </a:r>
            <a:r>
              <a:rPr lang="en-US" sz="2400" dirty="0"/>
              <a:t> of the acquired signals.</a:t>
            </a:r>
          </a:p>
          <a:p>
            <a:pPr marL="609750" lvl="2" indent="-285750">
              <a:lnSpc>
                <a:spcPct val="90000"/>
              </a:lnSpc>
            </a:pPr>
            <a:endParaRPr lang="en-US" b="1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Needs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19" descr="A green circuit board on a wood surface&#10;&#10;Description automatically generated">
            <a:extLst>
              <a:ext uri="{FF2B5EF4-FFF2-40B4-BE49-F238E27FC236}">
                <a16:creationId xmlns:a16="http://schemas.microsoft.com/office/drawing/2014/main" id="{E1BA22D1-797D-8FA0-D449-F5FD339DA3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" t="7328" r="22980" b="1995"/>
          <a:stretch/>
        </p:blipFill>
        <p:spPr>
          <a:xfrm>
            <a:off x="7827081" y="312480"/>
            <a:ext cx="2502663" cy="1700845"/>
          </a:xfrm>
          <a:prstGeom prst="rect">
            <a:avLst/>
          </a:prstGeom>
        </p:spPr>
      </p:pic>
      <p:pic>
        <p:nvPicPr>
          <p:cNvPr id="8" name="Picture 25">
            <a:extLst>
              <a:ext uri="{FF2B5EF4-FFF2-40B4-BE49-F238E27FC236}">
                <a16:creationId xmlns:a16="http://schemas.microsoft.com/office/drawing/2014/main" id="{22C1A457-C19A-31F3-C101-3EA448AFBA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7081" y="2106881"/>
            <a:ext cx="3638972" cy="1008645"/>
          </a:xfrm>
          <a:prstGeom prst="rect">
            <a:avLst/>
          </a:prstGeom>
        </p:spPr>
      </p:pic>
      <p:sp>
        <p:nvSpPr>
          <p:cNvPr id="9" name="TextBox 6">
            <a:extLst>
              <a:ext uri="{FF2B5EF4-FFF2-40B4-BE49-F238E27FC236}">
                <a16:creationId xmlns:a16="http://schemas.microsoft.com/office/drawing/2014/main" id="{67B291ED-BD74-7BC4-B9D1-428BCA3BB3BF}"/>
              </a:ext>
            </a:extLst>
          </p:cNvPr>
          <p:cNvSpPr txBox="1"/>
          <p:nvPr/>
        </p:nvSpPr>
        <p:spPr>
          <a:xfrm>
            <a:off x="7805159" y="3072837"/>
            <a:ext cx="36389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Custom design of amplifier cards and crates for Quench Antenna.</a:t>
            </a:r>
          </a:p>
        </p:txBody>
      </p:sp>
      <p:pic>
        <p:nvPicPr>
          <p:cNvPr id="13" name="Picture 23" descr="The back of a computer&#10;&#10;Description automatically generated">
            <a:extLst>
              <a:ext uri="{FF2B5EF4-FFF2-40B4-BE49-F238E27FC236}">
                <a16:creationId xmlns:a16="http://schemas.microsoft.com/office/drawing/2014/main" id="{5D9340DD-4CA2-235D-9ECA-9D79D3540B8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8" r="3730" b="20960"/>
          <a:stretch/>
        </p:blipFill>
        <p:spPr>
          <a:xfrm>
            <a:off x="7787246" y="3782214"/>
            <a:ext cx="3749134" cy="2072392"/>
          </a:xfrm>
          <a:prstGeom prst="rect">
            <a:avLst/>
          </a:prstGeom>
        </p:spPr>
      </p:pic>
      <p:sp>
        <p:nvSpPr>
          <p:cNvPr id="14" name="TextBox 1">
            <a:extLst>
              <a:ext uri="{FF2B5EF4-FFF2-40B4-BE49-F238E27FC236}">
                <a16:creationId xmlns:a16="http://schemas.microsoft.com/office/drawing/2014/main" id="{7FD9E842-4633-E9A3-C03C-511F8EF85F2D}"/>
              </a:ext>
            </a:extLst>
          </p:cNvPr>
          <p:cNvSpPr txBox="1"/>
          <p:nvPr/>
        </p:nvSpPr>
        <p:spPr>
          <a:xfrm>
            <a:off x="7787204" y="5779405"/>
            <a:ext cx="367884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Commercial acquisition system with real-time processing.</a:t>
            </a:r>
          </a:p>
        </p:txBody>
      </p:sp>
    </p:spTree>
    <p:extLst>
      <p:ext uri="{BB962C8B-B14F-4D97-AF65-F5344CB8AC3E}">
        <p14:creationId xmlns:p14="http://schemas.microsoft.com/office/powerpoint/2010/main" val="499053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53813"/>
            <a:ext cx="5688011" cy="5530593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The number of signals.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b="1" dirty="0"/>
              <a:t>Internal</a:t>
            </a:r>
            <a:r>
              <a:rPr lang="en-US" sz="2400" dirty="0"/>
              <a:t>: Number of signals that are possible to extract from the cryostat.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b="1" dirty="0"/>
              <a:t>External</a:t>
            </a:r>
            <a:r>
              <a:rPr lang="en-US" sz="2400" dirty="0"/>
              <a:t>: Acquisition channels.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/>
              <a:t>Signal integrity.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Due to several </a:t>
            </a:r>
            <a:r>
              <a:rPr lang="en-US" sz="2400" b="1" dirty="0"/>
              <a:t>interconnections.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/>
              <a:t>Environmental noise.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100" b="1" dirty="0"/>
              <a:t>Captured</a:t>
            </a:r>
            <a:r>
              <a:rPr lang="en-US" sz="2100" dirty="0"/>
              <a:t> by sensors and cables.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Current limitations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Immagine 6" descr="Immagine che contiene Impianto elettrico, Ingegneria elettronica, ingegneria, elettronica&#10;&#10;Descrizione generata automaticamente">
            <a:extLst>
              <a:ext uri="{FF2B5EF4-FFF2-40B4-BE49-F238E27FC236}">
                <a16:creationId xmlns:a16="http://schemas.microsoft.com/office/drawing/2014/main" id="{914A2BAE-BEC1-184C-D7EB-8344AEC6B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346605" y="1420058"/>
            <a:ext cx="5678062" cy="3196749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F8F3393B-4D10-3B92-59B8-1123BB1AD367}"/>
              </a:ext>
            </a:extLst>
          </p:cNvPr>
          <p:cNvSpPr txBox="1"/>
          <p:nvPr/>
        </p:nvSpPr>
        <p:spPr>
          <a:xfrm>
            <a:off x="8240164" y="5864229"/>
            <a:ext cx="37086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Quench Antenna conditioning and acquisition rack.</a:t>
            </a:r>
            <a:endParaRPr lang="en-GB" sz="1200" dirty="0"/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39BB82C9-FB50-11C8-883F-A27158DA1A04}"/>
              </a:ext>
            </a:extLst>
          </p:cNvPr>
          <p:cNvGrpSpPr/>
          <p:nvPr/>
        </p:nvGrpSpPr>
        <p:grpSpPr>
          <a:xfrm>
            <a:off x="3979394" y="2393140"/>
            <a:ext cx="4405764" cy="1701155"/>
            <a:chOff x="7182854" y="1194588"/>
            <a:chExt cx="4904872" cy="1769719"/>
          </a:xfrm>
        </p:grpSpPr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2C81ED25-F929-59EB-49ED-74EA5DEBEADA}"/>
                </a:ext>
              </a:extLst>
            </p:cNvPr>
            <p:cNvSpPr/>
            <p:nvPr/>
          </p:nvSpPr>
          <p:spPr>
            <a:xfrm>
              <a:off x="9479871" y="1194588"/>
              <a:ext cx="2607855" cy="1769719"/>
            </a:xfrm>
            <a:prstGeom prst="rect">
              <a:avLst/>
            </a:prstGeom>
            <a:solidFill>
              <a:schemeClr val="accent3">
                <a:lumMod val="75000"/>
                <a:alpha val="48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21" name="Rettangolo 20">
              <a:extLst>
                <a:ext uri="{FF2B5EF4-FFF2-40B4-BE49-F238E27FC236}">
                  <a16:creationId xmlns:a16="http://schemas.microsoft.com/office/drawing/2014/main" id="{38D15165-7EE3-5C78-C162-FDA1B71B3534}"/>
                </a:ext>
              </a:extLst>
            </p:cNvPr>
            <p:cNvSpPr/>
            <p:nvPr/>
          </p:nvSpPr>
          <p:spPr>
            <a:xfrm>
              <a:off x="7182854" y="1735258"/>
              <a:ext cx="2162655" cy="852293"/>
            </a:xfrm>
            <a:prstGeom prst="rect">
              <a:avLst/>
            </a:prstGeom>
            <a:solidFill>
              <a:srgbClr val="FFC000">
                <a:alpha val="48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grpSp>
          <p:nvGrpSpPr>
            <p:cNvPr id="22" name="Gruppo 21">
              <a:extLst>
                <a:ext uri="{FF2B5EF4-FFF2-40B4-BE49-F238E27FC236}">
                  <a16:creationId xmlns:a16="http://schemas.microsoft.com/office/drawing/2014/main" id="{13FBF781-7F41-BA9A-B643-A2DFFC9B1D88}"/>
                </a:ext>
              </a:extLst>
            </p:cNvPr>
            <p:cNvGrpSpPr/>
            <p:nvPr/>
          </p:nvGrpSpPr>
          <p:grpSpPr>
            <a:xfrm>
              <a:off x="7424102" y="1460096"/>
              <a:ext cx="4502204" cy="1402616"/>
              <a:chOff x="7932738" y="3378049"/>
              <a:chExt cx="3869324" cy="1205451"/>
            </a:xfrm>
          </p:grpSpPr>
          <p:sp>
            <p:nvSpPr>
              <p:cNvPr id="25" name="Rettangolo 24">
                <a:extLst>
                  <a:ext uri="{FF2B5EF4-FFF2-40B4-BE49-F238E27FC236}">
                    <a16:creationId xmlns:a16="http://schemas.microsoft.com/office/drawing/2014/main" id="{CB7A7F96-44D0-C421-2118-F426087EFB04}"/>
                  </a:ext>
                </a:extLst>
              </p:cNvPr>
              <p:cNvSpPr/>
              <p:nvPr/>
            </p:nvSpPr>
            <p:spPr>
              <a:xfrm>
                <a:off x="7932738" y="3883373"/>
                <a:ext cx="1559452" cy="19706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sensor</a:t>
                </a:r>
              </a:p>
            </p:txBody>
          </p:sp>
          <p:sp>
            <p:nvSpPr>
              <p:cNvPr id="26" name="Rettangolo 25">
                <a:extLst>
                  <a:ext uri="{FF2B5EF4-FFF2-40B4-BE49-F238E27FC236}">
                    <a16:creationId xmlns:a16="http://schemas.microsoft.com/office/drawing/2014/main" id="{F15B40B5-A8DE-42BA-DA56-F2FC3DC86834}"/>
                  </a:ext>
                </a:extLst>
              </p:cNvPr>
              <p:cNvSpPr/>
              <p:nvPr/>
            </p:nvSpPr>
            <p:spPr>
              <a:xfrm>
                <a:off x="9818233" y="3745424"/>
                <a:ext cx="780394" cy="47296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Amplifier chassis</a:t>
                </a:r>
              </a:p>
            </p:txBody>
          </p:sp>
          <p:sp>
            <p:nvSpPr>
              <p:cNvPr id="27" name="Rettangolo 26">
                <a:extLst>
                  <a:ext uri="{FF2B5EF4-FFF2-40B4-BE49-F238E27FC236}">
                    <a16:creationId xmlns:a16="http://schemas.microsoft.com/office/drawing/2014/main" id="{B6110A0B-22D0-BA9F-0934-77606507E44F}"/>
                  </a:ext>
                </a:extLst>
              </p:cNvPr>
              <p:cNvSpPr/>
              <p:nvPr/>
            </p:nvSpPr>
            <p:spPr>
              <a:xfrm>
                <a:off x="11021668" y="3378049"/>
                <a:ext cx="780394" cy="4729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ADC1</a:t>
                </a:r>
              </a:p>
            </p:txBody>
          </p:sp>
          <p:sp>
            <p:nvSpPr>
              <p:cNvPr id="28" name="Rettangolo 27">
                <a:extLst>
                  <a:ext uri="{FF2B5EF4-FFF2-40B4-BE49-F238E27FC236}">
                    <a16:creationId xmlns:a16="http://schemas.microsoft.com/office/drawing/2014/main" id="{D090EE3C-B1A6-6E1E-AF87-12C39EC548A1}"/>
                  </a:ext>
                </a:extLst>
              </p:cNvPr>
              <p:cNvSpPr/>
              <p:nvPr/>
            </p:nvSpPr>
            <p:spPr>
              <a:xfrm>
                <a:off x="11021668" y="4110535"/>
                <a:ext cx="780394" cy="47296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ADC2</a:t>
                </a:r>
              </a:p>
            </p:txBody>
          </p:sp>
          <p:cxnSp>
            <p:nvCxnSpPr>
              <p:cNvPr id="29" name="Connettore 2 28">
                <a:extLst>
                  <a:ext uri="{FF2B5EF4-FFF2-40B4-BE49-F238E27FC236}">
                    <a16:creationId xmlns:a16="http://schemas.microsoft.com/office/drawing/2014/main" id="{5AC03F04-D285-35A6-6897-373777707705}"/>
                  </a:ext>
                </a:extLst>
              </p:cNvPr>
              <p:cNvCxnSpPr>
                <a:cxnSpLocks/>
                <a:stCxn id="25" idx="3"/>
                <a:endCxn id="26" idx="1"/>
              </p:cNvCxnSpPr>
              <p:nvPr/>
            </p:nvCxnSpPr>
            <p:spPr>
              <a:xfrm flipV="1">
                <a:off x="9492190" y="3981907"/>
                <a:ext cx="326043" cy="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ttore 4 29">
                <a:extLst>
                  <a:ext uri="{FF2B5EF4-FFF2-40B4-BE49-F238E27FC236}">
                    <a16:creationId xmlns:a16="http://schemas.microsoft.com/office/drawing/2014/main" id="{FC20C72B-3D7F-484B-50D3-7053C2DF3893}"/>
                  </a:ext>
                </a:extLst>
              </p:cNvPr>
              <p:cNvCxnSpPr>
                <a:stCxn id="26" idx="3"/>
                <a:endCxn id="27" idx="1"/>
              </p:cNvCxnSpPr>
              <p:nvPr/>
            </p:nvCxnSpPr>
            <p:spPr>
              <a:xfrm flipV="1">
                <a:off x="10598627" y="3614532"/>
                <a:ext cx="423041" cy="367375"/>
              </a:xfrm>
              <a:prstGeom prst="bentConnector3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ttore 4 30">
                <a:extLst>
                  <a:ext uri="{FF2B5EF4-FFF2-40B4-BE49-F238E27FC236}">
                    <a16:creationId xmlns:a16="http://schemas.microsoft.com/office/drawing/2014/main" id="{8D574BB6-3955-85EF-6335-78684973EE1F}"/>
                  </a:ext>
                </a:extLst>
              </p:cNvPr>
              <p:cNvCxnSpPr>
                <a:cxnSpLocks/>
                <a:stCxn id="26" idx="3"/>
                <a:endCxn id="28" idx="1"/>
              </p:cNvCxnSpPr>
              <p:nvPr/>
            </p:nvCxnSpPr>
            <p:spPr>
              <a:xfrm>
                <a:off x="10598627" y="3981907"/>
                <a:ext cx="423041" cy="365111"/>
              </a:xfrm>
              <a:prstGeom prst="bentConnector3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07A30AC0-5345-A921-20C6-626D5166A674}"/>
                </a:ext>
              </a:extLst>
            </p:cNvPr>
            <p:cNvSpPr txBox="1"/>
            <p:nvPr/>
          </p:nvSpPr>
          <p:spPr>
            <a:xfrm>
              <a:off x="7317649" y="1760153"/>
              <a:ext cx="1661462" cy="1761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Cryostat (300/4.5/1.9 K)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493B62B6-43A0-E4FC-2D6F-8808CFA804D4}"/>
                </a:ext>
              </a:extLst>
            </p:cNvPr>
            <p:cNvSpPr txBox="1"/>
            <p:nvPr/>
          </p:nvSpPr>
          <p:spPr>
            <a:xfrm>
              <a:off x="9617994" y="1232468"/>
              <a:ext cx="1620636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Measurement hall (300 K)</a:t>
              </a:r>
            </a:p>
          </p:txBody>
        </p:sp>
      </p:grpSp>
      <p:sp>
        <p:nvSpPr>
          <p:cNvPr id="32" name="Rettangolo 31">
            <a:extLst>
              <a:ext uri="{FF2B5EF4-FFF2-40B4-BE49-F238E27FC236}">
                <a16:creationId xmlns:a16="http://schemas.microsoft.com/office/drawing/2014/main" id="{5C1CA115-5374-8660-EFE6-67DB1F3A61C5}"/>
              </a:ext>
            </a:extLst>
          </p:cNvPr>
          <p:cNvSpPr/>
          <p:nvPr/>
        </p:nvSpPr>
        <p:spPr>
          <a:xfrm>
            <a:off x="9053689" y="3732135"/>
            <a:ext cx="2540000" cy="2125329"/>
          </a:xfrm>
          <a:prstGeom prst="rect">
            <a:avLst/>
          </a:prstGeom>
          <a:solidFill>
            <a:schemeClr val="accent6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9C7644C3-7245-92C6-585F-C1B2858996BB}"/>
              </a:ext>
            </a:extLst>
          </p:cNvPr>
          <p:cNvSpPr/>
          <p:nvPr/>
        </p:nvSpPr>
        <p:spPr>
          <a:xfrm>
            <a:off x="9053689" y="1874287"/>
            <a:ext cx="2540000" cy="1857847"/>
          </a:xfrm>
          <a:prstGeom prst="rect">
            <a:avLst/>
          </a:prstGeom>
          <a:solidFill>
            <a:schemeClr val="accent3">
              <a:lumMod val="75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183C4515-BD76-CEFF-DD27-B27F9627F1D1}"/>
              </a:ext>
            </a:extLst>
          </p:cNvPr>
          <p:cNvSpPr/>
          <p:nvPr/>
        </p:nvSpPr>
        <p:spPr>
          <a:xfrm>
            <a:off x="9046095" y="197613"/>
            <a:ext cx="2540000" cy="1686723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1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ttangolo 58">
            <a:extLst>
              <a:ext uri="{FF2B5EF4-FFF2-40B4-BE49-F238E27FC236}">
                <a16:creationId xmlns:a16="http://schemas.microsoft.com/office/drawing/2014/main" id="{EB9A7CA5-37B2-661E-9008-E594244B2340}"/>
              </a:ext>
            </a:extLst>
          </p:cNvPr>
          <p:cNvSpPr/>
          <p:nvPr/>
        </p:nvSpPr>
        <p:spPr>
          <a:xfrm>
            <a:off x="10841337" y="4811119"/>
            <a:ext cx="1037134" cy="852293"/>
          </a:xfrm>
          <a:prstGeom prst="rect">
            <a:avLst/>
          </a:prstGeom>
          <a:solidFill>
            <a:schemeClr val="accent3">
              <a:lumMod val="75000"/>
              <a:alpha val="4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52" name="Rettangolo 51">
            <a:extLst>
              <a:ext uri="{FF2B5EF4-FFF2-40B4-BE49-F238E27FC236}">
                <a16:creationId xmlns:a16="http://schemas.microsoft.com/office/drawing/2014/main" id="{5803477E-3E98-71F3-B100-4D0038C2036C}"/>
              </a:ext>
            </a:extLst>
          </p:cNvPr>
          <p:cNvSpPr/>
          <p:nvPr/>
        </p:nvSpPr>
        <p:spPr>
          <a:xfrm>
            <a:off x="7466307" y="4813040"/>
            <a:ext cx="3235273" cy="852293"/>
          </a:xfrm>
          <a:prstGeom prst="rect">
            <a:avLst/>
          </a:prstGeom>
          <a:solidFill>
            <a:srgbClr val="FFC000">
              <a:alpha val="48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53813"/>
            <a:ext cx="7016113" cy="5354221"/>
          </a:xfrm>
        </p:spPr>
        <p:txBody>
          <a:bodyPr>
            <a:noAutofit/>
          </a:bodyPr>
          <a:lstStyle/>
          <a:p>
            <a:pPr lvl="1"/>
            <a:r>
              <a:rPr lang="en-US" sz="2300" dirty="0"/>
              <a:t>One Approach to mitigate most of these limitations would be to </a:t>
            </a:r>
            <a:r>
              <a:rPr lang="en-US" sz="2300" b="1" dirty="0"/>
              <a:t>embed the whole chain </a:t>
            </a:r>
            <a:r>
              <a:rPr lang="en-US" sz="2300" dirty="0"/>
              <a:t>into the sensors and/or into the cryostat:</a:t>
            </a:r>
          </a:p>
          <a:p>
            <a:pPr lvl="1"/>
            <a:endParaRPr lang="en-US" sz="2300" dirty="0"/>
          </a:p>
          <a:p>
            <a:pPr lvl="2"/>
            <a:r>
              <a:rPr lang="en-US" sz="2300" b="1" dirty="0"/>
              <a:t>Signal conditioning:</a:t>
            </a:r>
          </a:p>
          <a:p>
            <a:pPr lvl="3"/>
            <a:r>
              <a:rPr lang="en-US" sz="2300" dirty="0"/>
              <a:t>Shorter distances.</a:t>
            </a:r>
          </a:p>
          <a:p>
            <a:pPr lvl="3"/>
            <a:r>
              <a:rPr lang="en-US" sz="2300" dirty="0"/>
              <a:t>Fewer interconnections.</a:t>
            </a:r>
          </a:p>
          <a:p>
            <a:pPr lvl="3"/>
            <a:endParaRPr lang="en-US" sz="2300" dirty="0"/>
          </a:p>
          <a:p>
            <a:pPr lvl="2"/>
            <a:r>
              <a:rPr lang="en-US" sz="2300" b="1" dirty="0"/>
              <a:t>Digitalization:</a:t>
            </a:r>
          </a:p>
          <a:p>
            <a:pPr lvl="3"/>
            <a:r>
              <a:rPr lang="en-US" sz="2300" b="1" dirty="0"/>
              <a:t>Reduced</a:t>
            </a:r>
            <a:r>
              <a:rPr lang="en-US" sz="2300" dirty="0"/>
              <a:t> </a:t>
            </a:r>
            <a:r>
              <a:rPr lang="en-US" sz="2300" b="1" dirty="0"/>
              <a:t>impact</a:t>
            </a:r>
            <a:r>
              <a:rPr lang="en-US" sz="2300" dirty="0"/>
              <a:t> of external electromagnetic </a:t>
            </a:r>
            <a:r>
              <a:rPr lang="en-US" sz="2300" b="1" dirty="0"/>
              <a:t>disturbances</a:t>
            </a:r>
            <a:r>
              <a:rPr lang="en-US" sz="2300" dirty="0"/>
              <a:t>.</a:t>
            </a:r>
          </a:p>
          <a:p>
            <a:pPr lvl="3"/>
            <a:r>
              <a:rPr lang="en-US" sz="2300" dirty="0"/>
              <a:t>We need to </a:t>
            </a:r>
            <a:r>
              <a:rPr lang="en-US" sz="2300" b="1" dirty="0"/>
              <a:t>extract </a:t>
            </a:r>
            <a:r>
              <a:rPr lang="en-US" sz="2300" dirty="0"/>
              <a:t>only a</a:t>
            </a:r>
            <a:r>
              <a:rPr lang="en-US" sz="2300" b="1" dirty="0"/>
              <a:t> few digital signals.</a:t>
            </a:r>
            <a:endParaRPr lang="en-US" sz="2300" dirty="0"/>
          </a:p>
          <a:p>
            <a:pPr lvl="3"/>
            <a:endParaRPr lang="en-US" sz="2300" dirty="0"/>
          </a:p>
          <a:p>
            <a:pPr lvl="3"/>
            <a:endParaRPr lang="en-US" sz="23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Embedded detection and conditioning electronics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0499AF95-3DB0-706D-8417-731556ACBC28}"/>
              </a:ext>
            </a:extLst>
          </p:cNvPr>
          <p:cNvGrpSpPr/>
          <p:nvPr/>
        </p:nvGrpSpPr>
        <p:grpSpPr>
          <a:xfrm>
            <a:off x="7563858" y="5097700"/>
            <a:ext cx="3020481" cy="367438"/>
            <a:chOff x="8088663" y="6276031"/>
            <a:chExt cx="2595889" cy="315787"/>
          </a:xfrm>
        </p:grpSpPr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DEAF5ACE-E17F-AA93-FE83-0D026DA20401}"/>
                </a:ext>
              </a:extLst>
            </p:cNvPr>
            <p:cNvSpPr/>
            <p:nvPr/>
          </p:nvSpPr>
          <p:spPr>
            <a:xfrm>
              <a:off x="8088663" y="6276033"/>
              <a:ext cx="2595889" cy="313797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>
                  <a:solidFill>
                    <a:srgbClr val="000000"/>
                  </a:solidFill>
                </a:rPr>
                <a:t>sensor</a:t>
              </a:r>
            </a:p>
          </p:txBody>
        </p:sp>
        <p:sp>
          <p:nvSpPr>
            <p:cNvPr id="28" name="Rettangolo 27">
              <a:extLst>
                <a:ext uri="{FF2B5EF4-FFF2-40B4-BE49-F238E27FC236}">
                  <a16:creationId xmlns:a16="http://schemas.microsoft.com/office/drawing/2014/main" id="{64605407-5C3A-68BA-7FC4-3E0C2F5AA36A}"/>
                </a:ext>
              </a:extLst>
            </p:cNvPr>
            <p:cNvSpPr/>
            <p:nvPr/>
          </p:nvSpPr>
          <p:spPr>
            <a:xfrm flipH="1">
              <a:off x="9942715" y="6278017"/>
              <a:ext cx="741837" cy="313801"/>
            </a:xfrm>
            <a:prstGeom prst="rect">
              <a:avLst/>
            </a:prstGeom>
            <a:pattFill prst="wdDnDiag">
              <a:fgClr>
                <a:schemeClr val="bg2">
                  <a:lumMod val="50000"/>
                </a:schemeClr>
              </a:fgClr>
              <a:bgClr>
                <a:schemeClr val="accent3">
                  <a:lumMod val="75000"/>
                </a:schemeClr>
              </a:bgClr>
            </a:patt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ADC</a:t>
              </a:r>
            </a:p>
          </p:txBody>
        </p:sp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CF259C7E-28CC-6C63-BF89-215518A264EC}"/>
                </a:ext>
              </a:extLst>
            </p:cNvPr>
            <p:cNvSpPr/>
            <p:nvPr/>
          </p:nvSpPr>
          <p:spPr>
            <a:xfrm>
              <a:off x="9067272" y="6276031"/>
              <a:ext cx="875443" cy="313799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</a:rPr>
                <a:t>conditioning</a:t>
              </a:r>
            </a:p>
          </p:txBody>
        </p:sp>
      </p:grpSp>
      <p:sp>
        <p:nvSpPr>
          <p:cNvPr id="44" name="Freccia giù 43">
            <a:extLst>
              <a:ext uri="{FF2B5EF4-FFF2-40B4-BE49-F238E27FC236}">
                <a16:creationId xmlns:a16="http://schemas.microsoft.com/office/drawing/2014/main" id="{93351AA4-BE8A-C89E-42D9-253157FF32B3}"/>
              </a:ext>
            </a:extLst>
          </p:cNvPr>
          <p:cNvSpPr/>
          <p:nvPr/>
        </p:nvSpPr>
        <p:spPr>
          <a:xfrm>
            <a:off x="9228740" y="3027462"/>
            <a:ext cx="778509" cy="16678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uppo 60">
            <a:extLst>
              <a:ext uri="{FF2B5EF4-FFF2-40B4-BE49-F238E27FC236}">
                <a16:creationId xmlns:a16="http://schemas.microsoft.com/office/drawing/2014/main" id="{BE159FC5-5163-81A1-E801-BBB94D4EE50F}"/>
              </a:ext>
            </a:extLst>
          </p:cNvPr>
          <p:cNvGrpSpPr/>
          <p:nvPr/>
        </p:nvGrpSpPr>
        <p:grpSpPr>
          <a:xfrm>
            <a:off x="7182854" y="1194588"/>
            <a:ext cx="4904872" cy="1769719"/>
            <a:chOff x="7182854" y="1194588"/>
            <a:chExt cx="4904872" cy="1769719"/>
          </a:xfrm>
        </p:grpSpPr>
        <p:sp>
          <p:nvSpPr>
            <p:cNvPr id="50" name="Rettangolo 49">
              <a:extLst>
                <a:ext uri="{FF2B5EF4-FFF2-40B4-BE49-F238E27FC236}">
                  <a16:creationId xmlns:a16="http://schemas.microsoft.com/office/drawing/2014/main" id="{711D7088-1CE6-460B-D4CE-2FEBB286A857}"/>
                </a:ext>
              </a:extLst>
            </p:cNvPr>
            <p:cNvSpPr/>
            <p:nvPr/>
          </p:nvSpPr>
          <p:spPr>
            <a:xfrm>
              <a:off x="9479871" y="1194588"/>
              <a:ext cx="2607855" cy="1769719"/>
            </a:xfrm>
            <a:prstGeom prst="rect">
              <a:avLst/>
            </a:prstGeom>
            <a:solidFill>
              <a:schemeClr val="accent3">
                <a:lumMod val="75000"/>
                <a:alpha val="48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sp>
          <p:nvSpPr>
            <p:cNvPr id="47" name="Rettangolo 46">
              <a:extLst>
                <a:ext uri="{FF2B5EF4-FFF2-40B4-BE49-F238E27FC236}">
                  <a16:creationId xmlns:a16="http://schemas.microsoft.com/office/drawing/2014/main" id="{C9A1FED0-20EB-3A7F-2596-9DD288C7378F}"/>
                </a:ext>
              </a:extLst>
            </p:cNvPr>
            <p:cNvSpPr/>
            <p:nvPr/>
          </p:nvSpPr>
          <p:spPr>
            <a:xfrm>
              <a:off x="7182854" y="1735258"/>
              <a:ext cx="2162655" cy="852293"/>
            </a:xfrm>
            <a:prstGeom prst="rect">
              <a:avLst/>
            </a:prstGeom>
            <a:solidFill>
              <a:srgbClr val="FFC000">
                <a:alpha val="48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000000"/>
                </a:solidFill>
              </a:endParaRPr>
            </a:p>
          </p:txBody>
        </p:sp>
        <p:grpSp>
          <p:nvGrpSpPr>
            <p:cNvPr id="45" name="Gruppo 44">
              <a:extLst>
                <a:ext uri="{FF2B5EF4-FFF2-40B4-BE49-F238E27FC236}">
                  <a16:creationId xmlns:a16="http://schemas.microsoft.com/office/drawing/2014/main" id="{D56AA861-6841-FD68-E469-D8501B16BE9E}"/>
                </a:ext>
              </a:extLst>
            </p:cNvPr>
            <p:cNvGrpSpPr/>
            <p:nvPr/>
          </p:nvGrpSpPr>
          <p:grpSpPr>
            <a:xfrm>
              <a:off x="7424102" y="1460096"/>
              <a:ext cx="4502204" cy="1402616"/>
              <a:chOff x="7932738" y="3378049"/>
              <a:chExt cx="3869324" cy="1205451"/>
            </a:xfrm>
          </p:grpSpPr>
          <p:sp>
            <p:nvSpPr>
              <p:cNvPr id="16" name="Rettangolo 15">
                <a:extLst>
                  <a:ext uri="{FF2B5EF4-FFF2-40B4-BE49-F238E27FC236}">
                    <a16:creationId xmlns:a16="http://schemas.microsoft.com/office/drawing/2014/main" id="{AFAAF0B0-CA21-EBF9-52B8-38C7D777F65D}"/>
                  </a:ext>
                </a:extLst>
              </p:cNvPr>
              <p:cNvSpPr/>
              <p:nvPr/>
            </p:nvSpPr>
            <p:spPr>
              <a:xfrm>
                <a:off x="7932738" y="3883373"/>
                <a:ext cx="1559452" cy="19706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sensor</a:t>
                </a:r>
              </a:p>
            </p:txBody>
          </p:sp>
          <p:sp>
            <p:nvSpPr>
              <p:cNvPr id="17" name="Rettangolo 16">
                <a:extLst>
                  <a:ext uri="{FF2B5EF4-FFF2-40B4-BE49-F238E27FC236}">
                    <a16:creationId xmlns:a16="http://schemas.microsoft.com/office/drawing/2014/main" id="{B0860832-4E75-5C8A-625F-F840BD5743DB}"/>
                  </a:ext>
                </a:extLst>
              </p:cNvPr>
              <p:cNvSpPr/>
              <p:nvPr/>
            </p:nvSpPr>
            <p:spPr>
              <a:xfrm>
                <a:off x="9818233" y="3745424"/>
                <a:ext cx="780394" cy="472965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Amplifiers chassis</a:t>
                </a:r>
              </a:p>
            </p:txBody>
          </p:sp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2F768B9E-6FE6-58D9-E2D5-375EF3B19BDE}"/>
                  </a:ext>
                </a:extLst>
              </p:cNvPr>
              <p:cNvSpPr/>
              <p:nvPr/>
            </p:nvSpPr>
            <p:spPr>
              <a:xfrm>
                <a:off x="11021668" y="3378049"/>
                <a:ext cx="780394" cy="472965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ADC1</a:t>
                </a:r>
              </a:p>
            </p:txBody>
          </p:sp>
          <p:sp>
            <p:nvSpPr>
              <p:cNvPr id="19" name="Rettangolo 18">
                <a:extLst>
                  <a:ext uri="{FF2B5EF4-FFF2-40B4-BE49-F238E27FC236}">
                    <a16:creationId xmlns:a16="http://schemas.microsoft.com/office/drawing/2014/main" id="{6A4AA04F-B57C-79C4-B974-6F0AD1759B0F}"/>
                  </a:ext>
                </a:extLst>
              </p:cNvPr>
              <p:cNvSpPr/>
              <p:nvPr/>
            </p:nvSpPr>
            <p:spPr>
              <a:xfrm>
                <a:off x="11021668" y="4110535"/>
                <a:ext cx="780394" cy="47296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>
                    <a:solidFill>
                      <a:srgbClr val="000000"/>
                    </a:solidFill>
                  </a:rPr>
                  <a:t>ADC2</a:t>
                </a:r>
              </a:p>
            </p:txBody>
          </p:sp>
          <p:cxnSp>
            <p:nvCxnSpPr>
              <p:cNvPr id="20" name="Connettore 2 19">
                <a:extLst>
                  <a:ext uri="{FF2B5EF4-FFF2-40B4-BE49-F238E27FC236}">
                    <a16:creationId xmlns:a16="http://schemas.microsoft.com/office/drawing/2014/main" id="{B83D72F9-DF65-9CFE-B9A4-A00312CE2132}"/>
                  </a:ext>
                </a:extLst>
              </p:cNvPr>
              <p:cNvCxnSpPr>
                <a:cxnSpLocks/>
                <a:stCxn id="16" idx="3"/>
                <a:endCxn id="17" idx="1"/>
              </p:cNvCxnSpPr>
              <p:nvPr/>
            </p:nvCxnSpPr>
            <p:spPr>
              <a:xfrm flipV="1">
                <a:off x="9492190" y="3981907"/>
                <a:ext cx="326043" cy="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4 20">
                <a:extLst>
                  <a:ext uri="{FF2B5EF4-FFF2-40B4-BE49-F238E27FC236}">
                    <a16:creationId xmlns:a16="http://schemas.microsoft.com/office/drawing/2014/main" id="{74F32DED-D69D-C7D9-2122-279082018F6A}"/>
                  </a:ext>
                </a:extLst>
              </p:cNvPr>
              <p:cNvCxnSpPr>
                <a:stCxn id="17" idx="3"/>
                <a:endCxn id="18" idx="1"/>
              </p:cNvCxnSpPr>
              <p:nvPr/>
            </p:nvCxnSpPr>
            <p:spPr>
              <a:xfrm flipV="1">
                <a:off x="10598627" y="3614532"/>
                <a:ext cx="423041" cy="367375"/>
              </a:xfrm>
              <a:prstGeom prst="bentConnector3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4 21">
                <a:extLst>
                  <a:ext uri="{FF2B5EF4-FFF2-40B4-BE49-F238E27FC236}">
                    <a16:creationId xmlns:a16="http://schemas.microsoft.com/office/drawing/2014/main" id="{FA8747C3-2A78-1FC4-FF6E-2173CB791FFF}"/>
                  </a:ext>
                </a:extLst>
              </p:cNvPr>
              <p:cNvCxnSpPr>
                <a:cxnSpLocks/>
                <a:stCxn id="17" idx="3"/>
                <a:endCxn id="19" idx="1"/>
              </p:cNvCxnSpPr>
              <p:nvPr/>
            </p:nvCxnSpPr>
            <p:spPr>
              <a:xfrm>
                <a:off x="10598627" y="3981907"/>
                <a:ext cx="423041" cy="365111"/>
              </a:xfrm>
              <a:prstGeom prst="bentConnector3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94840C88-783A-3981-CA04-C26DAB33A7F9}"/>
                </a:ext>
              </a:extLst>
            </p:cNvPr>
            <p:cNvSpPr txBox="1"/>
            <p:nvPr/>
          </p:nvSpPr>
          <p:spPr>
            <a:xfrm>
              <a:off x="7317650" y="1760153"/>
              <a:ext cx="1492396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Cryostat (300/4.5/1.9 K)</a:t>
              </a:r>
            </a:p>
          </p:txBody>
        </p:sp>
        <p:sp>
          <p:nvSpPr>
            <p:cNvPr id="51" name="CasellaDiTesto 50">
              <a:extLst>
                <a:ext uri="{FF2B5EF4-FFF2-40B4-BE49-F238E27FC236}">
                  <a16:creationId xmlns:a16="http://schemas.microsoft.com/office/drawing/2014/main" id="{B5B92240-F878-BDC2-71A4-A0E3EC65E073}"/>
                </a:ext>
              </a:extLst>
            </p:cNvPr>
            <p:cNvSpPr txBox="1"/>
            <p:nvPr/>
          </p:nvSpPr>
          <p:spPr>
            <a:xfrm>
              <a:off x="9617994" y="1232468"/>
              <a:ext cx="1620636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100" dirty="0"/>
                <a:t>Measurement hall (300 K)</a:t>
              </a:r>
            </a:p>
          </p:txBody>
        </p:sp>
      </p:grp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A248F825-0C74-DB4B-CA09-922B66956A4C}"/>
              </a:ext>
            </a:extLst>
          </p:cNvPr>
          <p:cNvSpPr txBox="1"/>
          <p:nvPr/>
        </p:nvSpPr>
        <p:spPr>
          <a:xfrm>
            <a:off x="7563858" y="4860187"/>
            <a:ext cx="261872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dirty="0"/>
              <a:t>Cryostat (300/4.5/1.9 K)</a:t>
            </a:r>
          </a:p>
        </p:txBody>
      </p: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1299B424-B18E-00FC-A5B8-CB4280C91FE9}"/>
              </a:ext>
            </a:extLst>
          </p:cNvPr>
          <p:cNvCxnSpPr>
            <a:cxnSpLocks/>
            <a:stCxn id="28" idx="1"/>
            <a:endCxn id="55" idx="3"/>
          </p:cNvCxnSpPr>
          <p:nvPr/>
        </p:nvCxnSpPr>
        <p:spPr>
          <a:xfrm>
            <a:off x="10584339" y="5282575"/>
            <a:ext cx="413613" cy="59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ttangolo 54">
            <a:extLst>
              <a:ext uri="{FF2B5EF4-FFF2-40B4-BE49-F238E27FC236}">
                <a16:creationId xmlns:a16="http://schemas.microsoft.com/office/drawing/2014/main" id="{F9BE9A32-466F-856A-F45A-906F72BFE257}"/>
              </a:ext>
            </a:extLst>
          </p:cNvPr>
          <p:cNvSpPr/>
          <p:nvPr/>
        </p:nvSpPr>
        <p:spPr>
          <a:xfrm flipH="1">
            <a:off x="10997952" y="5105979"/>
            <a:ext cx="725060" cy="3651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Digital readout</a:t>
            </a: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FB54533D-ED4A-2615-1E3F-8CB7179B2B19}"/>
              </a:ext>
            </a:extLst>
          </p:cNvPr>
          <p:cNvSpPr txBox="1"/>
          <p:nvPr/>
        </p:nvSpPr>
        <p:spPr>
          <a:xfrm>
            <a:off x="11107546" y="4860188"/>
            <a:ext cx="500137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/>
              <a:t> (300 K)</a:t>
            </a:r>
          </a:p>
        </p:txBody>
      </p:sp>
    </p:spTree>
    <p:extLst>
      <p:ext uri="{BB962C8B-B14F-4D97-AF65-F5344CB8AC3E}">
        <p14:creationId xmlns:p14="http://schemas.microsoft.com/office/powerpoint/2010/main" val="559059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53815"/>
            <a:ext cx="6957157" cy="4652902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A crucial aspect to be investigated is </a:t>
            </a:r>
            <a:r>
              <a:rPr lang="en-US" sz="2400" b="1" dirty="0"/>
              <a:t>to embed sensors and electronics </a:t>
            </a:r>
            <a:r>
              <a:rPr lang="en-US" sz="2400" dirty="0"/>
              <a:t>in the superconducting </a:t>
            </a:r>
            <a:r>
              <a:rPr lang="en-US" sz="2400" b="1" dirty="0"/>
              <a:t>magnets’ cryostats.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A </a:t>
            </a:r>
            <a:r>
              <a:rPr lang="en-US" sz="2400" b="1" dirty="0"/>
              <a:t>vast literature</a:t>
            </a:r>
            <a:r>
              <a:rPr lang="en-US" sz="2400" dirty="0"/>
              <a:t> on using commercial microphones, Hall probes, and conditioning </a:t>
            </a:r>
            <a:r>
              <a:rPr lang="en-US" sz="2400" b="1" dirty="0"/>
              <a:t>electronics at cryogenic temperatures </a:t>
            </a:r>
            <a:r>
              <a:rPr lang="en-US" sz="2400" dirty="0"/>
              <a:t>(4.5 and 1.9 Keven if only in dry conditions)[</a:t>
            </a:r>
            <a:r>
              <a:rPr lang="en-US" sz="2400" dirty="0">
                <a:hlinkClick r:id="rId3"/>
              </a:rPr>
              <a:t>1</a:t>
            </a:r>
            <a:r>
              <a:rPr lang="en-US" sz="2400" dirty="0"/>
              <a:t>,</a:t>
            </a:r>
            <a:r>
              <a:rPr lang="en-US" sz="2400" dirty="0">
                <a:hlinkClick r:id="rId4"/>
              </a:rPr>
              <a:t>2</a:t>
            </a:r>
            <a:r>
              <a:rPr lang="en-US" sz="2400" dirty="0"/>
              <a:t>,</a:t>
            </a:r>
            <a:r>
              <a:rPr lang="en-US" sz="2400" dirty="0">
                <a:hlinkClick r:id="rId5"/>
              </a:rPr>
              <a:t>3</a:t>
            </a:r>
            <a:r>
              <a:rPr lang="en-US" sz="2400" dirty="0"/>
              <a:t>,</a:t>
            </a:r>
            <a:r>
              <a:rPr lang="en-US" sz="2400" dirty="0">
                <a:hlinkClick r:id="rId6"/>
              </a:rPr>
              <a:t>4</a:t>
            </a:r>
            <a:r>
              <a:rPr lang="en-US" sz="2400" dirty="0"/>
              <a:t>]</a:t>
            </a:r>
          </a:p>
          <a:p>
            <a:pPr lvl="1"/>
            <a:endParaRPr lang="en-US" sz="2400" dirty="0"/>
          </a:p>
          <a:p>
            <a:pPr lvl="1"/>
            <a:r>
              <a:rPr lang="en-US" sz="2400" dirty="0"/>
              <a:t>Each component family and each manufacturer </a:t>
            </a:r>
            <a:r>
              <a:rPr lang="en-US" sz="2400" b="1" dirty="0"/>
              <a:t>must be evaluated individually.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0221"/>
          </a:xfrm>
        </p:spPr>
        <p:txBody>
          <a:bodyPr/>
          <a:lstStyle/>
          <a:p>
            <a:r>
              <a:rPr lang="en-US" dirty="0"/>
              <a:t>Cryogenic electronics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10 </a:t>
            </a:r>
            <a:r>
              <a:rPr lang="it-IT" dirty="0" err="1"/>
              <a:t>Oct</a:t>
            </a:r>
            <a:r>
              <a:rPr lang="it-IT" dirty="0"/>
              <a:t>.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Vincenzo Di Capua | IMMW #23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25">
            <a:extLst>
              <a:ext uri="{FF2B5EF4-FFF2-40B4-BE49-F238E27FC236}">
                <a16:creationId xmlns:a16="http://schemas.microsoft.com/office/drawing/2014/main" id="{18F35C0E-FB6A-8D8E-12CA-27B82867A1A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7365145" y="640022"/>
            <a:ext cx="4537172" cy="1660357"/>
          </a:xfrm>
          <a:prstGeom prst="rect">
            <a:avLst/>
          </a:prstGeom>
        </p:spPr>
      </p:pic>
      <p:sp>
        <p:nvSpPr>
          <p:cNvPr id="9" name="TextBox 5">
            <a:extLst>
              <a:ext uri="{FF2B5EF4-FFF2-40B4-BE49-F238E27FC236}">
                <a16:creationId xmlns:a16="http://schemas.microsoft.com/office/drawing/2014/main" id="{0B81C427-6BCF-11E1-935B-BFC74FFDBDB2}"/>
              </a:ext>
            </a:extLst>
          </p:cNvPr>
          <p:cNvSpPr txBox="1"/>
          <p:nvPr/>
        </p:nvSpPr>
        <p:spPr>
          <a:xfrm>
            <a:off x="7365145" y="2300379"/>
            <a:ext cx="45158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100">
                <a:latin typeface="Calibri" panose="020F0502020204030204" pitchFamily="34" charset="0"/>
              </a:defRPr>
            </a:lvl1pPr>
          </a:lstStyle>
          <a:p>
            <a:r>
              <a:rPr lang="en-US" sz="1200" dirty="0"/>
              <a:t>Hall probe array for cryogenic environments.</a:t>
            </a:r>
            <a:endParaRPr lang="en-GB" sz="12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69AB6CBC-670D-F2FE-699A-BC7B34C09F6A}"/>
              </a:ext>
            </a:extLst>
          </p:cNvPr>
          <p:cNvSpPr txBox="1"/>
          <p:nvPr/>
        </p:nvSpPr>
        <p:spPr>
          <a:xfrm>
            <a:off x="407988" y="5675215"/>
            <a:ext cx="1152633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00" dirty="0"/>
              <a:t>[1] </a:t>
            </a:r>
            <a:r>
              <a:rPr lang="it-IT" sz="1000" dirty="0" err="1">
                <a:hlinkClick r:id="rId3"/>
              </a:rPr>
              <a:t>Marchevsky</a:t>
            </a:r>
            <a:r>
              <a:rPr lang="it-IT" sz="1000" dirty="0">
                <a:hlinkClick r:id="rId3"/>
              </a:rPr>
              <a:t>, M. (2022). </a:t>
            </a:r>
            <a:r>
              <a:rPr lang="it-IT" sz="1000" dirty="0" err="1">
                <a:hlinkClick r:id="rId3"/>
              </a:rPr>
              <a:t>Understanding</a:t>
            </a:r>
            <a:r>
              <a:rPr lang="it-IT" sz="1000" dirty="0">
                <a:hlinkClick r:id="rId3"/>
              </a:rPr>
              <a:t> training in </a:t>
            </a:r>
            <a:r>
              <a:rPr lang="it-IT" sz="1000" dirty="0" err="1">
                <a:hlinkClick r:id="rId3"/>
              </a:rPr>
              <a:t>superconducting</a:t>
            </a:r>
            <a:r>
              <a:rPr lang="it-IT" sz="1000" dirty="0">
                <a:hlinkClick r:id="rId3"/>
              </a:rPr>
              <a:t> </a:t>
            </a:r>
            <a:r>
              <a:rPr lang="it-IT" sz="1000" dirty="0" err="1">
                <a:hlinkClick r:id="rId3"/>
              </a:rPr>
              <a:t>accelerator</a:t>
            </a:r>
            <a:r>
              <a:rPr lang="it-IT" sz="1000" dirty="0">
                <a:hlinkClick r:id="rId3"/>
              </a:rPr>
              <a:t> </a:t>
            </a:r>
            <a:r>
              <a:rPr lang="it-IT" sz="1000" dirty="0" err="1">
                <a:hlinkClick r:id="rId3"/>
              </a:rPr>
              <a:t>magnets</a:t>
            </a:r>
            <a:r>
              <a:rPr lang="it-IT" sz="1000" dirty="0">
                <a:hlinkClick r:id="rId3"/>
              </a:rPr>
              <a:t> </a:t>
            </a:r>
            <a:r>
              <a:rPr lang="it-IT" sz="1000" dirty="0" err="1">
                <a:hlinkClick r:id="rId3"/>
              </a:rPr>
              <a:t>using</a:t>
            </a:r>
            <a:r>
              <a:rPr lang="it-IT" sz="1000" dirty="0">
                <a:hlinkClick r:id="rId3"/>
              </a:rPr>
              <a:t> acoustic </a:t>
            </a:r>
            <a:r>
              <a:rPr lang="it-IT" sz="1000" dirty="0" err="1">
                <a:hlinkClick r:id="rId3"/>
              </a:rPr>
              <a:t>emission</a:t>
            </a:r>
            <a:r>
              <a:rPr lang="it-IT" sz="1000" dirty="0">
                <a:hlinkClick r:id="rId3"/>
              </a:rPr>
              <a:t> </a:t>
            </a:r>
            <a:r>
              <a:rPr lang="it-IT" sz="1000" dirty="0" err="1">
                <a:hlinkClick r:id="rId3"/>
              </a:rPr>
              <a:t>diagnostics</a:t>
            </a:r>
            <a:r>
              <a:rPr lang="it-IT" sz="1000" dirty="0">
                <a:hlinkClick r:id="rId3"/>
              </a:rPr>
              <a:t>. </a:t>
            </a:r>
            <a:r>
              <a:rPr lang="it-IT" sz="1000" i="1" dirty="0" err="1">
                <a:effectLst/>
                <a:hlinkClick r:id="rId3"/>
              </a:rPr>
              <a:t>arXiv</a:t>
            </a:r>
            <a:r>
              <a:rPr lang="it-IT" sz="1000" i="1" dirty="0">
                <a:effectLst/>
                <a:hlinkClick r:id="rId3"/>
              </a:rPr>
              <a:t> preprint arXiv:2203.08871</a:t>
            </a:r>
            <a:r>
              <a:rPr lang="it-IT" sz="1000" dirty="0">
                <a:hlinkClick r:id="rId3"/>
              </a:rPr>
              <a:t>.</a:t>
            </a:r>
            <a:endParaRPr lang="it-IT" sz="1000" dirty="0"/>
          </a:p>
          <a:p>
            <a:r>
              <a:rPr lang="it-IT" sz="1000" dirty="0"/>
              <a:t>[2] </a:t>
            </a:r>
            <a:r>
              <a:rPr lang="it-IT" sz="1000" dirty="0">
                <a:hlinkClick r:id="rId4"/>
              </a:rPr>
              <a:t>D. Conway Lamb, et </a:t>
            </a:r>
            <a:r>
              <a:rPr lang="it-IT" sz="1000" dirty="0" err="1">
                <a:hlinkClick r:id="rId4"/>
              </a:rPr>
              <a:t>All</a:t>
            </a:r>
            <a:r>
              <a:rPr lang="it-IT" sz="1000" dirty="0">
                <a:hlinkClick r:id="rId4"/>
              </a:rPr>
              <a:t>; An FPGA-</a:t>
            </a:r>
            <a:r>
              <a:rPr lang="it-IT" sz="1000" dirty="0" err="1">
                <a:hlinkClick r:id="rId4"/>
              </a:rPr>
              <a:t>based</a:t>
            </a:r>
            <a:r>
              <a:rPr lang="it-IT" sz="1000" dirty="0">
                <a:hlinkClick r:id="rId4"/>
              </a:rPr>
              <a:t> </a:t>
            </a:r>
            <a:r>
              <a:rPr lang="it-IT" sz="1000" dirty="0" err="1">
                <a:hlinkClick r:id="rId4"/>
              </a:rPr>
              <a:t>instrumentation</a:t>
            </a:r>
            <a:r>
              <a:rPr lang="it-IT" sz="1000" dirty="0">
                <a:hlinkClick r:id="rId4"/>
              </a:rPr>
              <a:t> </a:t>
            </a:r>
            <a:r>
              <a:rPr lang="it-IT" sz="1000" dirty="0" err="1">
                <a:hlinkClick r:id="rId4"/>
              </a:rPr>
              <a:t>platform</a:t>
            </a:r>
            <a:r>
              <a:rPr lang="it-IT" sz="1000" dirty="0">
                <a:hlinkClick r:id="rId4"/>
              </a:rPr>
              <a:t> for use </a:t>
            </a:r>
            <a:r>
              <a:rPr lang="it-IT" sz="1000" dirty="0" err="1">
                <a:hlinkClick r:id="rId4"/>
              </a:rPr>
              <a:t>at</a:t>
            </a:r>
            <a:r>
              <a:rPr lang="it-IT" sz="1000" dirty="0">
                <a:hlinkClick r:id="rId4"/>
              </a:rPr>
              <a:t> deep </a:t>
            </a:r>
            <a:r>
              <a:rPr lang="it-IT" sz="1000" dirty="0" err="1">
                <a:hlinkClick r:id="rId4"/>
              </a:rPr>
              <a:t>cryogenic</a:t>
            </a:r>
            <a:r>
              <a:rPr lang="it-IT" sz="1000" dirty="0">
                <a:hlinkClick r:id="rId4"/>
              </a:rPr>
              <a:t> </a:t>
            </a:r>
            <a:r>
              <a:rPr lang="it-IT" sz="1000" dirty="0" err="1">
                <a:hlinkClick r:id="rId4"/>
              </a:rPr>
              <a:t>temperatures</a:t>
            </a:r>
            <a:r>
              <a:rPr lang="it-IT" sz="1000" dirty="0">
                <a:hlinkClick r:id="rId4"/>
              </a:rPr>
              <a:t>. </a:t>
            </a:r>
            <a:r>
              <a:rPr lang="it-IT" sz="1000" i="1" dirty="0">
                <a:hlinkClick r:id="rId4"/>
              </a:rPr>
              <a:t>Rev. Sci. </a:t>
            </a:r>
            <a:r>
              <a:rPr lang="it-IT" sz="1000" i="1" dirty="0" err="1">
                <a:hlinkClick r:id="rId4"/>
              </a:rPr>
              <a:t>Instrum</a:t>
            </a:r>
            <a:r>
              <a:rPr lang="it-IT" sz="1000" i="1" dirty="0">
                <a:hlinkClick r:id="rId4"/>
              </a:rPr>
              <a:t>.</a:t>
            </a:r>
            <a:r>
              <a:rPr lang="it-IT" sz="1000" dirty="0">
                <a:hlinkClick r:id="rId4"/>
              </a:rPr>
              <a:t> 1 </a:t>
            </a:r>
            <a:r>
              <a:rPr lang="it-IT" sz="1000" dirty="0" err="1">
                <a:hlinkClick r:id="rId4"/>
              </a:rPr>
              <a:t>January</a:t>
            </a:r>
            <a:r>
              <a:rPr lang="it-IT" sz="1000" dirty="0">
                <a:hlinkClick r:id="rId4"/>
              </a:rPr>
              <a:t> 2016; 87 (1): 014701. </a:t>
            </a:r>
            <a:endParaRPr lang="it-IT" sz="1000" dirty="0"/>
          </a:p>
          <a:p>
            <a:r>
              <a:rPr lang="it-IT" sz="1000" dirty="0"/>
              <a:t>[3] </a:t>
            </a:r>
            <a:r>
              <a:rPr lang="it-IT" sz="1000" dirty="0">
                <a:hlinkClick r:id="rId5"/>
              </a:rPr>
              <a:t>Song, M., et All,(2018, March). Evaluation of commercial-off-the-</a:t>
            </a:r>
            <a:r>
              <a:rPr lang="it-IT" sz="1000" dirty="0" err="1">
                <a:hlinkClick r:id="rId5"/>
              </a:rPr>
              <a:t>shelf</a:t>
            </a:r>
            <a:r>
              <a:rPr lang="it-IT" sz="1000" dirty="0">
                <a:hlinkClick r:id="rId5"/>
              </a:rPr>
              <a:t> (COTS) </a:t>
            </a:r>
            <a:r>
              <a:rPr lang="it-IT" sz="1000" dirty="0" err="1">
                <a:hlinkClick r:id="rId5"/>
              </a:rPr>
              <a:t>electronics</a:t>
            </a:r>
            <a:r>
              <a:rPr lang="it-IT" sz="1000" dirty="0">
                <a:hlinkClick r:id="rId5"/>
              </a:rPr>
              <a:t> for </a:t>
            </a:r>
            <a:r>
              <a:rPr lang="it-IT" sz="1000" dirty="0" err="1">
                <a:hlinkClick r:id="rId5"/>
              </a:rPr>
              <a:t>extreme</a:t>
            </a:r>
            <a:r>
              <a:rPr lang="it-IT" sz="1000" dirty="0">
                <a:hlinkClick r:id="rId5"/>
              </a:rPr>
              <a:t> </a:t>
            </a:r>
            <a:r>
              <a:rPr lang="it-IT" sz="1000" dirty="0" err="1">
                <a:hlinkClick r:id="rId5"/>
              </a:rPr>
              <a:t>cold</a:t>
            </a:r>
            <a:r>
              <a:rPr lang="it-IT" sz="1000" dirty="0">
                <a:hlinkClick r:id="rId5"/>
              </a:rPr>
              <a:t> </a:t>
            </a:r>
            <a:r>
              <a:rPr lang="it-IT" sz="1000" dirty="0" err="1">
                <a:hlinkClick r:id="rId5"/>
              </a:rPr>
              <a:t>environments</a:t>
            </a:r>
            <a:r>
              <a:rPr lang="it-IT" sz="1000" dirty="0">
                <a:hlinkClick r:id="rId5"/>
              </a:rPr>
              <a:t>. In </a:t>
            </a:r>
            <a:r>
              <a:rPr lang="it-IT" sz="1000" i="1" dirty="0">
                <a:effectLst/>
                <a:hlinkClick r:id="rId5"/>
              </a:rPr>
              <a:t>2018 IEEE </a:t>
            </a:r>
            <a:r>
              <a:rPr lang="it-IT" sz="1000" i="1" dirty="0" err="1">
                <a:effectLst/>
                <a:hlinkClick r:id="rId5"/>
              </a:rPr>
              <a:t>Aerospace</a:t>
            </a:r>
            <a:r>
              <a:rPr lang="it-IT" sz="1000" i="1" dirty="0">
                <a:effectLst/>
                <a:hlinkClick r:id="rId5"/>
              </a:rPr>
              <a:t> Conference</a:t>
            </a:r>
            <a:r>
              <a:rPr lang="it-IT" sz="1000" dirty="0">
                <a:hlinkClick r:id="rId5"/>
              </a:rPr>
              <a:t> (pp. 1-12). IEEE.</a:t>
            </a:r>
            <a:endParaRPr lang="it-IT" sz="1000" dirty="0"/>
          </a:p>
          <a:p>
            <a:r>
              <a:rPr lang="it-IT" sz="1000" dirty="0"/>
              <a:t>[4] </a:t>
            </a:r>
            <a:r>
              <a:rPr lang="it-IT" sz="1000" dirty="0" err="1">
                <a:hlinkClick r:id="rId6"/>
              </a:rPr>
              <a:t>Valiente</a:t>
            </a:r>
            <a:r>
              <a:rPr lang="it-IT" sz="1000" dirty="0">
                <a:hlinkClick r:id="rId6"/>
              </a:rPr>
              <a:t>-Blanco, et </a:t>
            </a:r>
            <a:r>
              <a:rPr lang="it-IT" sz="1000" dirty="0" err="1">
                <a:hlinkClick r:id="rId6"/>
              </a:rPr>
              <a:t>All</a:t>
            </a:r>
            <a:r>
              <a:rPr lang="it-IT" sz="1000" dirty="0">
                <a:hlinkClick r:id="rId6"/>
              </a:rPr>
              <a:t> (2013). </a:t>
            </a:r>
            <a:r>
              <a:rPr lang="it-IT" sz="1000" dirty="0" err="1">
                <a:hlinkClick r:id="rId6"/>
              </a:rPr>
              <a:t>Characterization</a:t>
            </a:r>
            <a:r>
              <a:rPr lang="it-IT" sz="1000" dirty="0">
                <a:hlinkClick r:id="rId6"/>
              </a:rPr>
              <a:t> of commercial-off-the-</a:t>
            </a:r>
            <a:r>
              <a:rPr lang="it-IT" sz="1000" dirty="0" err="1">
                <a:hlinkClick r:id="rId6"/>
              </a:rPr>
              <a:t>shelf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electronic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components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at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cryogenic</a:t>
            </a:r>
            <a:r>
              <a:rPr lang="it-IT" sz="1000" dirty="0">
                <a:hlinkClick r:id="rId6"/>
              </a:rPr>
              <a:t> </a:t>
            </a:r>
            <a:r>
              <a:rPr lang="it-IT" sz="1000" dirty="0" err="1">
                <a:hlinkClick r:id="rId6"/>
              </a:rPr>
              <a:t>temperatures</a:t>
            </a:r>
            <a:r>
              <a:rPr lang="it-IT" sz="1000" dirty="0">
                <a:hlinkClick r:id="rId6"/>
              </a:rPr>
              <a:t>. </a:t>
            </a:r>
            <a:r>
              <a:rPr lang="it-IT" sz="1000" i="1" dirty="0">
                <a:effectLst/>
                <a:hlinkClick r:id="rId6"/>
              </a:rPr>
              <a:t>Instruments and </a:t>
            </a:r>
            <a:r>
              <a:rPr lang="it-IT" sz="1000" i="1" dirty="0" err="1">
                <a:effectLst/>
                <a:hlinkClick r:id="rId6"/>
              </a:rPr>
              <a:t>Experimental</a:t>
            </a:r>
            <a:r>
              <a:rPr lang="it-IT" sz="1000" i="1" dirty="0">
                <a:effectLst/>
                <a:hlinkClick r:id="rId6"/>
              </a:rPr>
              <a:t> Techniques</a:t>
            </a:r>
            <a:r>
              <a:rPr lang="it-IT" sz="1000" dirty="0">
                <a:hlinkClick r:id="rId6"/>
              </a:rPr>
              <a:t>, </a:t>
            </a:r>
            <a:r>
              <a:rPr lang="it-IT" sz="1000" i="1" dirty="0">
                <a:effectLst/>
                <a:hlinkClick r:id="rId6"/>
              </a:rPr>
              <a:t>56</a:t>
            </a:r>
            <a:r>
              <a:rPr lang="it-IT" sz="1000" dirty="0">
                <a:hlinkClick r:id="rId6"/>
              </a:rPr>
              <a:t>, 665-671.</a:t>
            </a:r>
            <a:endParaRPr lang="it-IT" sz="1000" dirty="0"/>
          </a:p>
          <a:p>
            <a:pPr marL="285750" indent="-285750">
              <a:buAutoNum type="romanUcPeriod"/>
            </a:pPr>
            <a:endParaRPr lang="en-US" sz="1000" dirty="0"/>
          </a:p>
        </p:txBody>
      </p:sp>
      <p:pic>
        <p:nvPicPr>
          <p:cNvPr id="13" name="Content Placeholder 7" descr="A picture containing text&#10;&#10;Description automatically generated">
            <a:extLst>
              <a:ext uri="{FF2B5EF4-FFF2-40B4-BE49-F238E27FC236}">
                <a16:creationId xmlns:a16="http://schemas.microsoft.com/office/drawing/2014/main" id="{8076D5D1-1CF1-005E-B289-EA42E693FC4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4897" r="15807" b="30112"/>
          <a:stretch/>
        </p:blipFill>
        <p:spPr>
          <a:xfrm>
            <a:off x="9768878" y="2655067"/>
            <a:ext cx="2230383" cy="2371621"/>
          </a:xfrm>
          <a:prstGeom prst="rect">
            <a:avLst/>
          </a:prstGeom>
        </p:spPr>
      </p:pic>
      <p:sp>
        <p:nvSpPr>
          <p:cNvPr id="14" name="TextBox 5">
            <a:extLst>
              <a:ext uri="{FF2B5EF4-FFF2-40B4-BE49-F238E27FC236}">
                <a16:creationId xmlns:a16="http://schemas.microsoft.com/office/drawing/2014/main" id="{F796C55C-7A19-C761-FB33-DCC94C8CAA0E}"/>
              </a:ext>
            </a:extLst>
          </p:cNvPr>
          <p:cNvSpPr txBox="1"/>
          <p:nvPr/>
        </p:nvSpPr>
        <p:spPr>
          <a:xfrm>
            <a:off x="7195931" y="5105331"/>
            <a:ext cx="49960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100">
                <a:latin typeface="Calibri" panose="020F0502020204030204" pitchFamily="34" charset="0"/>
              </a:defRPr>
            </a:lvl1pPr>
          </a:lstStyle>
          <a:p>
            <a:r>
              <a:rPr lang="en-US" sz="1200" dirty="0"/>
              <a:t>Hall probe sensors already in use on racetrack magnets (left) (credits: Carlo </a:t>
            </a:r>
            <a:r>
              <a:rPr lang="en-US" sz="1200" dirty="0" err="1"/>
              <a:t>Petrone</a:t>
            </a:r>
            <a:r>
              <a:rPr lang="en-US" sz="1200" dirty="0"/>
              <a:t>). Piezoelectric cryogenic sensor with embedded amplifier (right).</a:t>
            </a:r>
            <a:endParaRPr lang="en-GB" sz="1200" dirty="0"/>
          </a:p>
        </p:txBody>
      </p:sp>
      <p:pic>
        <p:nvPicPr>
          <p:cNvPr id="18" name="Picture 13" descr="A green circuit board with wires and a ruler&#10;&#10;Description automatically generated">
            <a:extLst>
              <a:ext uri="{FF2B5EF4-FFF2-40B4-BE49-F238E27FC236}">
                <a16:creationId xmlns:a16="http://schemas.microsoft.com/office/drawing/2014/main" id="{45DDADEB-1FA3-8795-46B3-5A2F1F2C47C6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65145" y="2628284"/>
            <a:ext cx="2398404" cy="2398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442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di Office</Template>
  <TotalTime>17825</TotalTime>
  <Words>1432</Words>
  <Application>Microsoft Macintosh PowerPoint</Application>
  <PresentationFormat>Widescreen</PresentationFormat>
  <Paragraphs>249</Paragraphs>
  <Slides>18</Slides>
  <Notes>17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Tema di Office</vt:lpstr>
      <vt:lpstr>Cryogenic Tests of Electronic Components and Sensors for Superconducting Magnet Instrumentation </vt:lpstr>
      <vt:lpstr>Table of contents</vt:lpstr>
      <vt:lpstr>Quench localization</vt:lpstr>
      <vt:lpstr>Quench localization methods</vt:lpstr>
      <vt:lpstr>Electronics for quench localization</vt:lpstr>
      <vt:lpstr>Needs</vt:lpstr>
      <vt:lpstr>Current limitations</vt:lpstr>
      <vt:lpstr>Embedded detection and conditioning electronics</vt:lpstr>
      <vt:lpstr>Cryogenic electronics</vt:lpstr>
      <vt:lpstr>Selected components </vt:lpstr>
      <vt:lpstr>Evaluation board </vt:lpstr>
      <vt:lpstr>Test plan and setup</vt:lpstr>
      <vt:lpstr>Operational Amplifier</vt:lpstr>
      <vt:lpstr>MEMS microphones</vt:lpstr>
      <vt:lpstr>Multiplexer</vt:lpstr>
      <vt:lpstr>Future perspectives</vt:lpstr>
      <vt:lpstr>Conclusions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Vincenzo Di Capua</dc:creator>
  <cp:lastModifiedBy>Vincenzo Di Capua</cp:lastModifiedBy>
  <cp:revision>41</cp:revision>
  <dcterms:created xsi:type="dcterms:W3CDTF">2024-09-27T13:15:48Z</dcterms:created>
  <dcterms:modified xsi:type="dcterms:W3CDTF">2024-10-09T22:26:55Z</dcterms:modified>
</cp:coreProperties>
</file>