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2"/>
  </p:notesMasterIdLst>
  <p:sldIdLst>
    <p:sldId id="257" r:id="rId2"/>
    <p:sldId id="261" r:id="rId3"/>
    <p:sldId id="258" r:id="rId4"/>
    <p:sldId id="287" r:id="rId5"/>
    <p:sldId id="288" r:id="rId6"/>
    <p:sldId id="293" r:id="rId7"/>
    <p:sldId id="290" r:id="rId8"/>
    <p:sldId id="289" r:id="rId9"/>
    <p:sldId id="265" r:id="rId10"/>
    <p:sldId id="291" r:id="rId11"/>
    <p:sldId id="272" r:id="rId12"/>
    <p:sldId id="294" r:id="rId13"/>
    <p:sldId id="286" r:id="rId14"/>
    <p:sldId id="295" r:id="rId15"/>
    <p:sldId id="281" r:id="rId16"/>
    <p:sldId id="292" r:id="rId17"/>
    <p:sldId id="296" r:id="rId18"/>
    <p:sldId id="297" r:id="rId19"/>
    <p:sldId id="298" r:id="rId20"/>
    <p:sldId id="256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8" autoAdjust="0"/>
    <p:restoredTop sz="94660"/>
  </p:normalViewPr>
  <p:slideViewPr>
    <p:cSldViewPr snapToGrid="0" snapToObjects="1">
      <p:cViewPr varScale="1">
        <p:scale>
          <a:sx n="150" d="100"/>
          <a:sy n="150" d="100"/>
        </p:scale>
        <p:origin x="132" y="-18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A5D172-730C-48DA-9408-DE4D3C445E30}" type="datetimeFigureOut">
              <a:rPr lang="en-GB" smtClean="0"/>
              <a:t>03/10/2024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FF4FDF-1331-4B42-9B63-0E0C2F7162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64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5D1F9E-FA8A-F0ED-4B86-375A557F808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5E4D84A-7E7D-4805-BBDA-D181997C7D94}" type="slidenum">
              <a:t>11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4A5ABD-00BA-C96C-1961-8EB3EF51ACC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6E8661-179D-D7A3-EBBC-99C84FF6E1A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FF4FDF-1331-4B42-9B63-0E0C2F71622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13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9A3E52-68A5-BC04-2BC6-B210922933B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0870BD6-95F1-4D9F-A5E7-259618CFE45F}" type="slidenum">
              <a:t>15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C64FF7-04C8-A7F8-F086-D5401BFB789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FE51AAC-870E-B4A3-8805-75ABF772DAF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IMMW23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IMMW23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IMMW23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IMMW23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IMMW23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IMMW23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IMMW23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IMMW23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marco.buzio@cern.ch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16BBA-E112-19A6-84C5-C63EE97FA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Magnetic Measurement Framework for Fully Traceable Measurements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891A73-9F7A-FDF5-43AC-D3D5372A6FD5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3070448"/>
            <a:ext cx="7621156" cy="286127"/>
          </a:xfrm>
        </p:spPr>
        <p:txBody>
          <a:bodyPr>
            <a:normAutofit/>
          </a:bodyPr>
          <a:lstStyle/>
          <a:p>
            <a:r>
              <a:rPr lang="en-GB" b="1" dirty="0"/>
              <a:t>Matthias Bonora, </a:t>
            </a:r>
            <a:r>
              <a:rPr lang="en-GB" dirty="0"/>
              <a:t>Marco Buzio, Lucio Fiscarelli, Carlo Petrone, Stephan Russenschuck</a:t>
            </a:r>
            <a:endParaRPr lang="en-GB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B73823-89C7-ECD6-CA3D-69296DB323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IMMW23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39C6DE-DD9C-B688-D052-BA275AE376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B221CC-4F1D-3FEE-7722-D0874A5044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687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6C455-9B65-7B4E-E797-3B3FE935E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500" dirty="0"/>
              <a:t>A Flexible Framework for Magnetic Measurements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29B3C513-3394-2AEF-5801-D4B8063F65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8069" y="994205"/>
            <a:ext cx="8007861" cy="320314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26606A-02F3-B574-DC05-DC8008FF1E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IMMW23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4ABAB3-2ECD-8145-47DF-39B4DCD09AF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2BEB77C-D66C-19B5-F0A6-DFCD40C6AD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959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_4">
            <a:extLst>
              <a:ext uri="{FF2B5EF4-FFF2-40B4-BE49-F238E27FC236}">
                <a16:creationId xmlns:a16="http://schemas.microsoft.com/office/drawing/2014/main" id="{32696540-576C-8643-1B57-22869D19D07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vert="horz" wrap="square" lIns="34263" tIns="34263" rIns="60993" bIns="34263" anchor="ctr">
            <a:noAutofit/>
          </a:bodyPr>
          <a:lstStyle/>
          <a:p>
            <a:pPr hangingPunct="0">
              <a:spcBef>
                <a:spcPts val="0"/>
              </a:spcBef>
            </a:pPr>
            <a:r>
              <a:rPr lang="en-GB" sz="1485">
                <a:solidFill>
                  <a:srgbClr val="FFFFFF"/>
                </a:solidFill>
                <a:highlight>
                  <a:scrgbClr r="0" g="0" b="0">
                    <a:alpha val="0"/>
                  </a:scrgbClr>
                </a:highlight>
                <a:latin typeface="Calibri" pitchFamily="34"/>
                <a:ea typeface="MS PGothic" pitchFamily="49"/>
              </a:rPr>
              <a:t>FFMM: Graphical User Interface Generation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13CD30-76C9-F8A2-CE88-C502B2FB3728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767065" y="2320667"/>
            <a:ext cx="4308355" cy="158300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0DCEBE4-74CB-FF99-4ED8-C745B9B40B6F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en-GB" sz="2500" dirty="0"/>
              <a:t>FFMM: Components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38E8C8-57E5-B558-1E23-51F39ED5E141}"/>
              </a:ext>
            </a:extLst>
          </p:cNvPr>
          <p:cNvSpPr txBox="1"/>
          <p:nvPr/>
        </p:nvSpPr>
        <p:spPr>
          <a:xfrm>
            <a:off x="7124700" y="114751"/>
            <a:ext cx="7018020" cy="2033877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#Script = </a:t>
            </a:r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Techdemo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2</a:t>
            </a:r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grouping = Group Groups</a:t>
            </a:r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grouping.description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= Text "Used to group a list of Parameters in a logical Unit."</a:t>
            </a:r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grouping.check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= Group "Checkable Groups" checkable</a:t>
            </a:r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grouping.check.description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= Text "Checkable groups have a checkbox.\</a:t>
            </a:r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nTheir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state is queried via </a:t>
            </a:r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groupname.enabled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from the script"</a:t>
            </a:r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grouping.flat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= </a:t>
            </a:r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FlatGroup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"A flat group"</a:t>
            </a:r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grouping.flat.name = Text </a:t>
            </a:r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Flatgroup</a:t>
            </a:r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grouping.flat.description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= Text "A </a:t>
            </a:r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FlatGroup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has no visual borders, but still groups elements within"</a:t>
            </a:r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grouping.select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= </a:t>
            </a:r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ComboGroup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"Combo group" checkable</a:t>
            </a:r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grouping.select.sub1 = </a:t>
            </a:r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FlatGroup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"Subgroup 1"</a:t>
            </a:r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grouping.select.sub1.description = Text "Combo groups store multiple items in the same space.\</a:t>
            </a:r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nThe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chosen subgroup is selected with a </a:t>
            </a:r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combobox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.\</a:t>
            </a:r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nThe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name shown is the label of the subgroup"</a:t>
            </a:r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grouping.select.sub2 = Group "Subgroup 2" checkable</a:t>
            </a:r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grouping.select.sub2.description = Text "Any group can be a subitem of </a:t>
            </a:r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combogroup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.\</a:t>
            </a:r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nTo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read the currently selected group, use </a:t>
            </a:r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group.selection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in the script"</a:t>
            </a:r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InputFields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= Group "Text input elements"</a:t>
            </a:r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InputFields.description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= Text "For default value input, the Input element is used.\</a:t>
            </a:r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nInput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can be defined with 3 different input types:"</a:t>
            </a:r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InputFields.reals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= Input "&lt;Real&gt; (decimal) values:" Real</a:t>
            </a:r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InputFields.ints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= Input "&lt;Integer&gt; values:" Integer</a:t>
            </a:r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InputFields.txt = Input "&lt;Text&gt; values (anything):"</a:t>
            </a:r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InputFields.desUnit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= Text "An optional Unit info can be added at the end:"</a:t>
            </a:r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InputFields.unit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= Input Length: Real mm</a:t>
            </a:r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  <a:p>
            <a:r>
              <a:rPr lang="en-GB" sz="500" b="0" strike="noStrike" spc="-1" dirty="0" err="1">
                <a:solidFill>
                  <a:srgbClr val="000000"/>
                </a:solidFill>
                <a:latin typeface="Consolas"/>
                <a:ea typeface="Consolas"/>
              </a:rPr>
              <a:t>InputFields.cps</a:t>
            </a:r>
            <a:r>
              <a:rPr lang="en-GB" sz="500" b="0" strike="noStrike" spc="-1" dirty="0">
                <a:solidFill>
                  <a:srgbClr val="000000"/>
                </a:solidFill>
                <a:latin typeface="Consolas"/>
                <a:ea typeface="Consolas"/>
              </a:rPr>
              <a:t> = Input "Counts per second:" Integer cps</a:t>
            </a:r>
            <a:endParaRPr lang="en-GB" sz="500" b="0" strike="noStrike" spc="-1" dirty="0">
              <a:solidFill>
                <a:srgbClr val="2A6099"/>
              </a:solidFill>
              <a:latin typeface="Arial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20C5E6D-9113-64BA-C833-A67227E0B389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3415675" y="3222527"/>
            <a:ext cx="1922522" cy="1128184"/>
          </a:xfrm>
          <a:prstGeom prst="rect">
            <a:avLst/>
          </a:prstGeom>
          <a:ln w="0"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D93B68E-ECB2-E449-D52C-649544CA0FF8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223320" y="899604"/>
            <a:ext cx="2319180" cy="1559940"/>
          </a:xfrm>
          <a:prstGeom prst="rect">
            <a:avLst/>
          </a:prstGeom>
          <a:ln w="0"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F7AB56F-DEB6-8B6D-E152-E7E14659AE77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223320" y="2571750"/>
            <a:ext cx="2969460" cy="1643030"/>
          </a:xfrm>
          <a:prstGeom prst="rect">
            <a:avLst/>
          </a:prstGeom>
          <a:ln w="0"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D179BA8-C707-61BB-2CB4-F2F508D7FC63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3868406" y="47034"/>
            <a:ext cx="2794811" cy="2259978"/>
          </a:xfrm>
          <a:prstGeom prst="rect">
            <a:avLst/>
          </a:prstGeom>
          <a:ln w="0"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85313A-9D67-AF04-4BD4-5E736F2AB5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IMMW23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869D81-8632-BF78-6252-58C1F159B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F1F54B-39AC-95A1-2AAD-4D85C685E4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6C455-9B65-7B4E-E797-3B3FE935E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500" dirty="0"/>
              <a:t>FFMM Measurement Workflow and Data Storage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26606A-02F3-B574-DC05-DC8008FF1E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IMMW23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E1859F5-1598-39AE-87FB-82F12A5B44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704495" y="993775"/>
            <a:ext cx="5735010" cy="32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2A1ED7-64A9-2691-AB16-2DA3EB966A6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0D7507-888D-784A-A2ED-513FA6EAC1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124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3AB7F98-5894-3E12-4889-25C1B2DDF8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6424" y="2637627"/>
            <a:ext cx="2895600" cy="2063759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860D61C5-1F23-E86B-CCC2-1D21DB462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Access to Released Data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025386-9A85-BF90-A0AA-2D610CA276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IMMW23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60250E5-8AC9-307B-C5DB-F0EF400874E6}"/>
              </a:ext>
            </a:extLst>
          </p:cNvPr>
          <p:cNvGrpSpPr/>
          <p:nvPr/>
        </p:nvGrpSpPr>
        <p:grpSpPr>
          <a:xfrm>
            <a:off x="6362700" y="0"/>
            <a:ext cx="2781300" cy="2505874"/>
            <a:chOff x="934226" y="0"/>
            <a:chExt cx="7382567" cy="761536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2CC7EDA-F00F-F126-5C8F-47224A8B4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4226" y="0"/>
              <a:ext cx="7275547" cy="51435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2A72924-1FDA-FF74-A461-93B55FBFC1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6105" y="3062419"/>
              <a:ext cx="7360688" cy="4552950"/>
            </a:xfrm>
            <a:prstGeom prst="rect">
              <a:avLst/>
            </a:prstGeom>
          </p:spPr>
        </p:pic>
      </p:grpSp>
      <p:pic>
        <p:nvPicPr>
          <p:cNvPr id="19" name="Content Placeholder 6">
            <a:extLst>
              <a:ext uri="{FF2B5EF4-FFF2-40B4-BE49-F238E27FC236}">
                <a16:creationId xmlns:a16="http://schemas.microsoft.com/office/drawing/2014/main" id="{E2F69C14-5463-BA33-09FB-8A846BB0A1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224" y="1260162"/>
            <a:ext cx="4893489" cy="2976671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A9304-0F29-8ACA-981B-2A3E92A668E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80DCC0-AE86-EFF5-2AFE-5C0E60F86C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098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AB0C3-747D-1E52-CE5E-9C347B4B0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FFMM Postprocessing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A651635-DD37-7B4E-1EE5-E960065621E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dirty="0"/>
              <a:t>Postprocessing with Python/</a:t>
            </a:r>
            <a:r>
              <a:rPr lang="en-GB" dirty="0" err="1"/>
              <a:t>Jupyter</a:t>
            </a:r>
            <a:r>
              <a:rPr lang="en-GB" dirty="0"/>
              <a:t> scripts</a:t>
            </a:r>
          </a:p>
          <a:p>
            <a:pPr lvl="1"/>
            <a:r>
              <a:rPr lang="en-GB" dirty="0"/>
              <a:t>Retrieve data by measurement request</a:t>
            </a:r>
          </a:p>
          <a:p>
            <a:pPr lvl="1"/>
            <a:r>
              <a:rPr lang="en-GB" dirty="0"/>
              <a:t>Perform data cleanup and checks on measurements</a:t>
            </a:r>
          </a:p>
          <a:p>
            <a:pPr lvl="1"/>
            <a:r>
              <a:rPr lang="en-GB" dirty="0"/>
              <a:t>Generate plots, tables, release data into database</a:t>
            </a:r>
          </a:p>
          <a:p>
            <a:r>
              <a:rPr lang="en-GB" dirty="0"/>
              <a:t>Reusable</a:t>
            </a:r>
          </a:p>
          <a:p>
            <a:pPr lvl="1"/>
            <a:r>
              <a:rPr lang="en-GB" dirty="0"/>
              <a:t>Generic template with parameters</a:t>
            </a:r>
          </a:p>
          <a:p>
            <a:pPr lvl="1"/>
            <a:r>
              <a:rPr lang="en-GB" dirty="0"/>
              <a:t>Customized template for specific magnets</a:t>
            </a:r>
          </a:p>
          <a:p>
            <a:pPr lvl="1"/>
            <a:r>
              <a:rPr lang="en-GB" dirty="0"/>
              <a:t>Common core classes for processing, plotting and</a:t>
            </a:r>
          </a:p>
          <a:p>
            <a:pPr lvl="1"/>
            <a:r>
              <a:rPr lang="en-GB" dirty="0"/>
              <a:t>database access</a:t>
            </a:r>
          </a:p>
          <a:p>
            <a:r>
              <a:rPr lang="en-GB" dirty="0"/>
              <a:t>Traceable</a:t>
            </a:r>
          </a:p>
          <a:p>
            <a:pPr lvl="1"/>
            <a:r>
              <a:rPr lang="en-GB" dirty="0"/>
              <a:t>Common code in version control</a:t>
            </a:r>
          </a:p>
          <a:p>
            <a:pPr lvl="1"/>
            <a:r>
              <a:rPr lang="en-GB" dirty="0"/>
              <a:t>Applied transformations stored in script on EDMS</a:t>
            </a:r>
          </a:p>
          <a:p>
            <a:pPr lvl="1"/>
            <a:r>
              <a:rPr lang="en-GB" dirty="0"/>
              <a:t>released data linked to EDMS document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577763-F733-8428-8C12-DDB4925D6D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IMMW23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DA174DF-2B8D-D082-3918-1205A96A72E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650172" y="2485664"/>
            <a:ext cx="3339062" cy="1181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4FD0DF8-3CCB-86A4-148A-C3BF6B87582C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497525" y="2067223"/>
            <a:ext cx="1060450" cy="2331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D8F0CA-AA12-F3C9-9AFF-E86AD1D92848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6563122" y="46494"/>
            <a:ext cx="2426112" cy="2525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708870F-89B7-4D57-0C21-634623E9E088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063461" y="900863"/>
            <a:ext cx="2499661" cy="116636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C115D3-4457-8688-1AD6-623A85000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04190D1-4F55-74B5-3506-E87A31CD53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965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_18">
            <a:extLst>
              <a:ext uri="{FF2B5EF4-FFF2-40B4-BE49-F238E27FC236}">
                <a16:creationId xmlns:a16="http://schemas.microsoft.com/office/drawing/2014/main" id="{39068A05-B182-8B89-E01A-BB8C930BC51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 vert="horz" lIns="34263" tIns="34263" rIns="60993" bIns="34263" anchor="ctr">
            <a:normAutofit/>
          </a:bodyPr>
          <a:lstStyle/>
          <a:p>
            <a:pPr hangingPunct="0">
              <a:lnSpc>
                <a:spcPct val="90000"/>
              </a:lnSpc>
              <a:spcBef>
                <a:spcPts val="0"/>
              </a:spcBef>
            </a:pPr>
            <a:r>
              <a:rPr lang="en-GB" sz="2200" dirty="0"/>
              <a:t>FFMM Postprocessing Workflow</a:t>
            </a:r>
            <a:endParaRPr lang="en-GB" sz="2200" dirty="0">
              <a:highlight>
                <a:scrgbClr r="0" g="0" b="0">
                  <a:alpha val="0"/>
                </a:scrgbClr>
              </a:highligh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4D2D23-DBB4-1865-7081-849D560ABE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386" y="994205"/>
            <a:ext cx="8109228" cy="320314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DB6F5DB-98FE-7531-E947-10BCDD0D2F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IMMW23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46A7C5-1A0B-476E-692C-F42D0A38A4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CCCABB-A043-11D2-8BFF-4BEA819BDE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F736B99-407E-365B-EA32-680D30789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Further Postprocessing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56CE3C4-F92D-FD3A-2265-E7664C060C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/>
              <a:t>Combine Models and Measurements</a:t>
            </a:r>
          </a:p>
          <a:p>
            <a:pPr lvl="1"/>
            <a:r>
              <a:rPr lang="en-GB" dirty="0"/>
              <a:t>Avatar: measurement, simulation, inference </a:t>
            </a:r>
          </a:p>
          <a:p>
            <a:pPr marL="448056" lvl="1" indent="0">
              <a:buNone/>
            </a:pPr>
            <a:r>
              <a:rPr lang="en-GB" dirty="0"/>
              <a:t>        based on Kirchhoff’s theorem</a:t>
            </a:r>
          </a:p>
          <a:p>
            <a:pPr lvl="1"/>
            <a:r>
              <a:rPr lang="en-GB" dirty="0"/>
              <a:t>Twin: Fusion of measurements, models,</a:t>
            </a:r>
          </a:p>
          <a:p>
            <a:pPr marL="448056" lvl="1" indent="0">
              <a:buNone/>
            </a:pPr>
            <a:r>
              <a:rPr lang="en-GB" dirty="0"/>
              <a:t>        empirical rules, machine learning </a:t>
            </a:r>
          </a:p>
          <a:p>
            <a:endParaRPr lang="en-GB" dirty="0"/>
          </a:p>
          <a:p>
            <a:r>
              <a:rPr lang="en-GB" dirty="0"/>
              <a:t>Track Avatars, Twins and applied algorithms</a:t>
            </a:r>
          </a:p>
          <a:p>
            <a:r>
              <a:rPr lang="en-GB" dirty="0"/>
              <a:t>in database</a:t>
            </a:r>
          </a:p>
          <a:p>
            <a:r>
              <a:rPr lang="en-GB" dirty="0"/>
              <a:t>Improve models with measurement data</a:t>
            </a:r>
          </a:p>
          <a:p>
            <a:r>
              <a:rPr lang="en-GB" dirty="0"/>
              <a:t>Better understanding of the magnet</a:t>
            </a:r>
          </a:p>
          <a:p>
            <a:r>
              <a:rPr lang="en-GB" dirty="0"/>
              <a:t>Feedback for new transducers </a:t>
            </a:r>
          </a:p>
          <a:p>
            <a:r>
              <a:rPr lang="en-GB" dirty="0"/>
              <a:t>or measurements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C0962F-913B-9000-656C-9A81AC9204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IMMW23</a:t>
            </a:r>
            <a:endParaRPr lang="en-US" dirty="0"/>
          </a:p>
        </p:txBody>
      </p:sp>
      <p:pic>
        <p:nvPicPr>
          <p:cNvPr id="6" name="Picture 5" descr="A diagram of a machine&#10;&#10;Description automatically generated">
            <a:extLst>
              <a:ext uri="{FF2B5EF4-FFF2-40B4-BE49-F238E27FC236}">
                <a16:creationId xmlns:a16="http://schemas.microsoft.com/office/drawing/2014/main" id="{BD2C6860-A262-7962-7395-472A31A50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113" y="1088571"/>
            <a:ext cx="3706887" cy="3094957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5DC8C1-1C0A-6DB6-217E-7723687D09B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1AFC2F-9147-7F43-420E-3F617642CD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0989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F0D4B-F652-D938-2DF4-5260B99D1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900"/>
              <a:t>3ML – Magnetic Model Management Layer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B8A97-E3B7-4172-15E6-A2677AC325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IMMW23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2AF72CA-CE09-F766-3F0D-4EEF2ABF1F5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MBSE</a:t>
            </a:r>
          </a:p>
          <a:p>
            <a:pPr lvl="1"/>
            <a:r>
              <a:rPr lang="en-GB" dirty="0"/>
              <a:t>Measurement models</a:t>
            </a:r>
          </a:p>
          <a:p>
            <a:pPr lvl="1"/>
            <a:r>
              <a:rPr lang="en-GB" dirty="0"/>
              <a:t>Simulation models</a:t>
            </a:r>
          </a:p>
          <a:p>
            <a:pPr lvl="1"/>
            <a:r>
              <a:rPr lang="en-GB" dirty="0"/>
              <a:t>Dependencies</a:t>
            </a:r>
          </a:p>
          <a:p>
            <a:pPr lvl="1"/>
            <a:r>
              <a:rPr lang="en-GB" dirty="0"/>
              <a:t>Automated workflow</a:t>
            </a:r>
          </a:p>
          <a:p>
            <a:pPr lvl="1"/>
            <a:r>
              <a:rPr lang="en-GB" dirty="0"/>
              <a:t>Result queries</a:t>
            </a:r>
          </a:p>
          <a:p>
            <a:endParaRPr lang="en-GB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0B496E47-0326-6150-5DD0-6C23BF92DCF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80475" y="1063229"/>
            <a:ext cx="3085050" cy="326231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6CB9EA-A2B6-55F1-3FD0-399EA1653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8A9B6-AC44-CF86-270D-815E1762CF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041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804F9AA7-A215-383B-F3A7-14958EBF1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900" dirty="0"/>
              <a:t>3ML – Measurement Based Geometry Update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06C74F-4EA0-F7E0-7C7A-04309FADF9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IMMW23</a:t>
            </a:r>
          </a:p>
        </p:txBody>
      </p:sp>
      <p:pic>
        <p:nvPicPr>
          <p:cNvPr id="14" name="Content Placeholder 7">
            <a:extLst>
              <a:ext uri="{FF2B5EF4-FFF2-40B4-BE49-F238E27FC236}">
                <a16:creationId xmlns:a16="http://schemas.microsoft.com/office/drawing/2014/main" id="{2CC1421D-3211-E4D8-D265-370D9B79E0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9872" y="969962"/>
            <a:ext cx="6532526" cy="3203575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2E1AC5-4717-8CB6-8AD3-01E4C16FC01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0F27CC-AA87-6BA3-F40C-247DD01EFB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0292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81103-14BF-944F-C693-BDCAA6798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11187C-41D7-2E2B-FD1B-CEAE8121C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Framework to build measurement applications</a:t>
            </a:r>
          </a:p>
          <a:p>
            <a:pPr lvl="1"/>
            <a:r>
              <a:rPr lang="en-GB" dirty="0"/>
              <a:t>Built-in traceability and data storage</a:t>
            </a:r>
          </a:p>
          <a:p>
            <a:pPr lvl="1"/>
            <a:r>
              <a:rPr lang="en-GB" dirty="0"/>
              <a:t>Measurement, postprocessing, analysis</a:t>
            </a:r>
          </a:p>
          <a:p>
            <a:r>
              <a:rPr lang="en-GB" dirty="0"/>
              <a:t>Integration in CERN IT infrastructure</a:t>
            </a:r>
          </a:p>
          <a:p>
            <a:r>
              <a:rPr lang="en-GB" dirty="0"/>
              <a:t>Link with simulations and models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9B93AA-EFD2-97E9-0151-E46CFE292B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IMMW23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399628-5312-D89B-FBA8-AFB22CA81FC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BB2EACD-D360-BB7B-0D63-B83CDD19E2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845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6A69284-8024-9A59-1939-E6193D04B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Outline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08D8199-AD2E-E203-C85A-A289754E35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MM needs systems</a:t>
            </a:r>
          </a:p>
          <a:p>
            <a:r>
              <a:rPr lang="en-GB" sz="2800" dirty="0"/>
              <a:t>Measurement flow</a:t>
            </a:r>
          </a:p>
          <a:p>
            <a:r>
              <a:rPr lang="en-GB" sz="2800" dirty="0"/>
              <a:t>Flexible Framework for Magnetic Measurements</a:t>
            </a:r>
          </a:p>
          <a:p>
            <a:r>
              <a:rPr lang="en-GB" sz="2800" dirty="0"/>
              <a:t>Processing</a:t>
            </a:r>
          </a:p>
          <a:p>
            <a:r>
              <a:rPr lang="en-GB" sz="2800" dirty="0"/>
              <a:t>Analysis / Results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93D01D-7165-B9F2-1B4B-53C9E87BEA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IMMW23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D2193C-3636-7A60-DFB4-331AB8AE755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2B107D-EEA7-1E00-DD9C-0B8246AA61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5111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4B13AE2-08B4-48DE-0647-D794A781A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MM Value Shop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CCC23F-B0A0-87B5-36C1-A69496C731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IMMW23</a:t>
            </a:r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3686E53-3D11-09F2-7B0A-F1114A72E7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372419" y="993775"/>
            <a:ext cx="6399161" cy="32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837867-CBA4-4F27-4F0C-7C54EE3EF18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AB9E62-1AB7-4458-CF9E-E49CE8D0BD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082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F31D4-01DB-2B0D-5268-C1EDC7E21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Magnetic Measurement Systems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03DB6-6B08-375A-7DEA-B13B2E95DB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IMMW23</a:t>
            </a:r>
            <a:endParaRPr lang="en-US" dirty="0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FC6F96CF-CF82-D609-D45D-60420C30AAFD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97378" y="945671"/>
            <a:ext cx="2494771" cy="166211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C626BB-9F28-D2B2-953E-DB544CEF2F07}"/>
              </a:ext>
            </a:extLst>
          </p:cNvPr>
          <p:cNvSpPr txBox="1"/>
          <p:nvPr/>
        </p:nvSpPr>
        <p:spPr>
          <a:xfrm>
            <a:off x="302029" y="2571750"/>
            <a:ext cx="2085468" cy="300255"/>
          </a:xfrm>
          <a:prstGeom prst="rect">
            <a:avLst/>
          </a:prstGeom>
          <a:noFill/>
          <a:ln>
            <a:noFill/>
          </a:ln>
        </p:spPr>
        <p:txBody>
          <a:bodyPr wrap="none" lIns="60750" tIns="30375" rIns="60750" bIns="30375" anchorCtr="0" compatLnSpc="0">
            <a:spAutoFit/>
          </a:bodyPr>
          <a:lstStyle/>
          <a:p>
            <a:pPr algn="ctr" hangingPunct="0"/>
            <a:r>
              <a:rPr lang="en-GB" sz="1620" dirty="0">
                <a:solidFill>
                  <a:srgbClr val="2A6099"/>
                </a:solidFill>
                <a:latin typeface="Liberation Sans" pitchFamily="34"/>
                <a:ea typeface="Droid Sans Fallback" pitchFamily="2"/>
                <a:cs typeface="Droid Sans Devanagari" pitchFamily="2"/>
              </a:rPr>
              <a:t>Rotating coil systems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D8C958-BC0B-CFA7-B5F7-C45136B04304}"/>
              </a:ext>
            </a:extLst>
          </p:cNvPr>
          <p:cNvSpPr txBox="1"/>
          <p:nvPr/>
        </p:nvSpPr>
        <p:spPr>
          <a:xfrm>
            <a:off x="2406080" y="4111550"/>
            <a:ext cx="2270069" cy="300255"/>
          </a:xfrm>
          <a:prstGeom prst="rect">
            <a:avLst/>
          </a:prstGeom>
          <a:noFill/>
          <a:ln>
            <a:noFill/>
          </a:ln>
        </p:spPr>
        <p:txBody>
          <a:bodyPr wrap="none" lIns="60750" tIns="30375" rIns="60750" bIns="30375" anchorCtr="0" compatLnSpc="0">
            <a:spAutoFit/>
          </a:bodyPr>
          <a:lstStyle/>
          <a:p>
            <a:pPr algn="ctr" hangingPunct="0"/>
            <a:r>
              <a:rPr lang="en-GB" sz="1620" dirty="0">
                <a:solidFill>
                  <a:srgbClr val="2A6099"/>
                </a:solidFill>
                <a:latin typeface="Liberation Sans" pitchFamily="34"/>
                <a:ea typeface="Droid Sans Fallback" pitchFamily="2"/>
                <a:cs typeface="Droid Sans Devanagari" pitchFamily="2"/>
              </a:rPr>
              <a:t>Stretched wire systems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FAB77F7-806A-3AF0-9B5B-26733C930A5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7377" y="2856605"/>
            <a:ext cx="2332800" cy="155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3A6FF9D-990E-04BC-7408-909CF1932357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701522" y="945671"/>
            <a:ext cx="1295277" cy="1576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Testr" title="Test">
            <a:extLst>
              <a:ext uri="{FF2B5EF4-FFF2-40B4-BE49-F238E27FC236}">
                <a16:creationId xmlns:a16="http://schemas.microsoft.com/office/drawing/2014/main" id="{BE28B498-2685-E1B8-5F75-3F7C60B5FE52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 rot="5400000">
            <a:off x="5808474" y="1372864"/>
            <a:ext cx="3110400" cy="233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D2B6190-10CE-A0FA-DA79-02A8B9A6F9F9}"/>
              </a:ext>
            </a:extLst>
          </p:cNvPr>
          <p:cNvSpPr txBox="1"/>
          <p:nvPr/>
        </p:nvSpPr>
        <p:spPr>
          <a:xfrm>
            <a:off x="4795627" y="2577392"/>
            <a:ext cx="1083113" cy="539166"/>
          </a:xfrm>
          <a:prstGeom prst="rect">
            <a:avLst/>
          </a:prstGeom>
          <a:noFill/>
          <a:ln>
            <a:noFill/>
          </a:ln>
        </p:spPr>
        <p:txBody>
          <a:bodyPr wrap="square" lIns="60750" tIns="30375" rIns="60750" bIns="30375" anchorCtr="0" compatLnSpc="0">
            <a:spAutoFit/>
          </a:bodyPr>
          <a:lstStyle/>
          <a:p>
            <a:pPr algn="ctr" hangingPunct="0"/>
            <a:r>
              <a:rPr lang="en-GB" sz="1620" dirty="0">
                <a:solidFill>
                  <a:srgbClr val="2A6099"/>
                </a:solidFill>
                <a:latin typeface="Liberation Sans" pitchFamily="34"/>
                <a:ea typeface="Droid Sans Fallback" pitchFamily="2"/>
                <a:cs typeface="Droid Sans Devanagari" pitchFamily="2"/>
              </a:rPr>
              <a:t>Helmholtz coils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B68EBE-8C62-1138-A6BA-0E62C46DAB64}"/>
              </a:ext>
            </a:extLst>
          </p:cNvPr>
          <p:cNvSpPr txBox="1"/>
          <p:nvPr/>
        </p:nvSpPr>
        <p:spPr>
          <a:xfrm>
            <a:off x="6922122" y="4094465"/>
            <a:ext cx="1150404" cy="300255"/>
          </a:xfrm>
          <a:prstGeom prst="rect">
            <a:avLst/>
          </a:prstGeom>
          <a:noFill/>
          <a:ln>
            <a:noFill/>
          </a:ln>
        </p:spPr>
        <p:txBody>
          <a:bodyPr wrap="none" lIns="60750" tIns="30375" rIns="60750" bIns="30375" anchorCtr="0" compatLnSpc="0">
            <a:spAutoFit/>
          </a:bodyPr>
          <a:lstStyle/>
          <a:p>
            <a:pPr algn="ctr" hangingPunct="0"/>
            <a:r>
              <a:rPr lang="en-GB" sz="1620">
                <a:solidFill>
                  <a:srgbClr val="2A6099"/>
                </a:solidFill>
                <a:latin typeface="Liberation Sans" pitchFamily="34"/>
                <a:ea typeface="Droid Sans Fallback" pitchFamily="2"/>
                <a:cs typeface="Droid Sans Devanagari" pitchFamily="2"/>
              </a:rPr>
              <a:t>3D mapper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A89E2C3-0F11-65A6-BA7D-5CB8E56B82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66012" y="943929"/>
            <a:ext cx="1014947" cy="158029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1B75EA5-1C6C-43FC-F37C-A418BEDF0FEF}"/>
              </a:ext>
            </a:extLst>
          </p:cNvPr>
          <p:cNvSpPr txBox="1"/>
          <p:nvPr/>
        </p:nvSpPr>
        <p:spPr>
          <a:xfrm>
            <a:off x="3179329" y="2587022"/>
            <a:ext cx="1495752" cy="539166"/>
          </a:xfrm>
          <a:prstGeom prst="rect">
            <a:avLst/>
          </a:prstGeom>
          <a:noFill/>
          <a:ln>
            <a:noFill/>
          </a:ln>
        </p:spPr>
        <p:txBody>
          <a:bodyPr wrap="square" lIns="60750" tIns="30375" rIns="60750" bIns="30375" anchorCtr="0" compatLnSpc="0">
            <a:spAutoFit/>
          </a:bodyPr>
          <a:lstStyle/>
          <a:p>
            <a:pPr algn="ctr" hangingPunct="0"/>
            <a:r>
              <a:rPr lang="en-GB" sz="1620" dirty="0">
                <a:solidFill>
                  <a:srgbClr val="2A6099"/>
                </a:solidFill>
                <a:latin typeface="Liberation Sans" pitchFamily="34"/>
                <a:ea typeface="Droid Sans Fallback" pitchFamily="2"/>
                <a:cs typeface="Droid Sans Devanagari" pitchFamily="2"/>
              </a:rPr>
              <a:t>Ring-Sample Permeameter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498AFC8-DDE1-3D71-7104-622B5E3EFB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71429" y="3262359"/>
            <a:ext cx="903765" cy="111435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F238150-678F-C6EE-CDE1-F77EBF0B8337}"/>
              </a:ext>
            </a:extLst>
          </p:cNvPr>
          <p:cNvSpPr txBox="1"/>
          <p:nvPr/>
        </p:nvSpPr>
        <p:spPr>
          <a:xfrm>
            <a:off x="2848815" y="3211376"/>
            <a:ext cx="2123940" cy="300255"/>
          </a:xfrm>
          <a:prstGeom prst="rect">
            <a:avLst/>
          </a:prstGeom>
          <a:noFill/>
          <a:ln>
            <a:noFill/>
          </a:ln>
        </p:spPr>
        <p:txBody>
          <a:bodyPr wrap="none" lIns="60750" tIns="30375" rIns="60750" bIns="30375" anchorCtr="0" compatLnSpc="0">
            <a:spAutoFit/>
          </a:bodyPr>
          <a:lstStyle/>
          <a:p>
            <a:pPr algn="ctr" hangingPunct="0"/>
            <a:r>
              <a:rPr lang="en-GB" sz="1620" dirty="0">
                <a:solidFill>
                  <a:srgbClr val="2A6099"/>
                </a:solidFill>
                <a:latin typeface="Liberation Sans" pitchFamily="34"/>
                <a:ea typeface="Droid Sans Fallback" pitchFamily="2"/>
                <a:cs typeface="Droid Sans Devanagari" pitchFamily="2"/>
              </a:rPr>
              <a:t>Translating Fluxmeter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5A2458-038E-702B-3FDC-A4F052F368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5CAC526-C554-72EB-55C1-E88F54C191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473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BB70A-0067-3D7E-43C7-62522E108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Magnetic Measurement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FC996E-4324-5655-87D9-7E73FF5110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651A10-C00C-8C6C-DE94-3C1BD9D09F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IMMW23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FE318B-7B47-28C9-2951-2E542074B49B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5592326" y="3029358"/>
            <a:ext cx="2088858" cy="1400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ACF68D-7D1E-D3D3-A0C5-3F51044B486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57200" y="994205"/>
            <a:ext cx="2713414" cy="2035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48EFFF-2FB1-1915-98B0-595BC64FD5E1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334153" y="968043"/>
            <a:ext cx="2201823" cy="301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E9FE930-E0C7-91E6-FBA4-5DC7C5D34CB7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 rot="5400000">
            <a:off x="6658294" y="1193511"/>
            <a:ext cx="2505103" cy="18789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9C808F-F5C0-D243-1167-75D55604AB6E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12801" y="3216592"/>
            <a:ext cx="1979963" cy="120600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021A35B1-8C44-B483-F5A5-3F462DD6CC0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AD94FF3-489C-1920-C2F7-39CA96A5D7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668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3C7169D-AABB-E832-08D3-273609F02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/>
              <a:t>Merge Measurements and Simulations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D390ED-1FC1-B4F6-446E-F9BC42E96EC9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090321" y="994205"/>
            <a:ext cx="6963357" cy="3203145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E475F2-19FF-4872-46E5-C9778A31A1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IMMW23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168327-33D9-0FBE-D461-8A54BFE745D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43EF3DE-558B-BDCD-E19E-9FE9C27146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768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D8EE0-F535-AFC6-2E20-8E744C466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Magnetic Measurement Roles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A2E012-95D1-9AB9-D195-3D33EEEB1C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Different roles</a:t>
            </a:r>
          </a:p>
          <a:p>
            <a:pPr lvl="1"/>
            <a:r>
              <a:rPr lang="en-GB" dirty="0"/>
              <a:t>Development</a:t>
            </a:r>
          </a:p>
          <a:p>
            <a:pPr lvl="1"/>
            <a:r>
              <a:rPr lang="en-GB" dirty="0"/>
              <a:t>Script development</a:t>
            </a:r>
          </a:p>
          <a:p>
            <a:pPr lvl="1"/>
            <a:r>
              <a:rPr lang="en-GB" dirty="0"/>
              <a:t>Operation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ABA8D5-E3A2-5251-569A-3C18F748F1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IMMW23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EEA904-4607-37A6-6DAC-3E5973722E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5864" y="1089620"/>
            <a:ext cx="3630224" cy="3012313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987A27-5391-453A-E415-A843FBD596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16056C-3132-9FAC-93BC-1D4DD70E2C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418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9D432-ADDC-CF82-6782-9C2BCD6EE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MM Software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ECE697-B104-D454-1572-B0C912A5CE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Different measurement benches and types</a:t>
            </a:r>
          </a:p>
          <a:p>
            <a:r>
              <a:rPr lang="en-GB" dirty="0"/>
              <a:t>Similar, yet different acquisition systems</a:t>
            </a:r>
          </a:p>
          <a:p>
            <a:r>
              <a:rPr lang="en-GB" dirty="0"/>
              <a:t>Different sensors and actuators</a:t>
            </a:r>
          </a:p>
          <a:p>
            <a:r>
              <a:rPr lang="en-GB" dirty="0"/>
              <a:t>Different actors of usage</a:t>
            </a:r>
          </a:p>
          <a:p>
            <a:r>
              <a:rPr lang="en-GB" dirty="0"/>
              <a:t>Measurement data storage and retrieval</a:t>
            </a:r>
          </a:p>
          <a:p>
            <a:r>
              <a:rPr lang="en-GB" dirty="0"/>
              <a:t>Postprocessing and analysis</a:t>
            </a:r>
          </a:p>
          <a:p>
            <a:endParaRPr lang="en-GB" dirty="0"/>
          </a:p>
          <a:p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Need for an efficient software platform as base of operations</a:t>
            </a:r>
          </a:p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D72F30-D7D6-6C50-3B91-0006651677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IMMW23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043C3E-D197-4B7C-BA40-6D89B428B4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ECC10B5-2558-64FF-C92F-7C7F98FAF2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158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 Placeholder 2">
            <a:extLst>
              <a:ext uri="{FF2B5EF4-FFF2-40B4-BE49-F238E27FC236}">
                <a16:creationId xmlns:a16="http://schemas.microsoft.com/office/drawing/2014/main" id="{21A1E35E-D431-47FC-034C-9AE5E90C5A49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A software framework, in computer programming, is an abstraction in which common code, providing generic functionality, can be selectively overridden or specialized by user code for providing specific functionalities.</a:t>
            </a:r>
          </a:p>
        </p:txBody>
      </p:sp>
      <p:sp>
        <p:nvSpPr>
          <p:cNvPr id="150" name="Content Placeholder 3">
            <a:extLst>
              <a:ext uri="{FF2B5EF4-FFF2-40B4-BE49-F238E27FC236}">
                <a16:creationId xmlns:a16="http://schemas.microsoft.com/office/drawing/2014/main" id="{06B4900A-932F-8AAC-7FD9-244D0BDE876D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Idea for a software framework for magnetic measurements</a:t>
            </a:r>
          </a:p>
          <a:p>
            <a:r>
              <a:rPr lang="en-GB" dirty="0"/>
              <a:t>Reusable</a:t>
            </a:r>
          </a:p>
          <a:p>
            <a:pPr lvl="1"/>
            <a:r>
              <a:rPr lang="en-GB" dirty="0"/>
              <a:t>Easy to implement small independent blocks</a:t>
            </a:r>
          </a:p>
          <a:p>
            <a:pPr lvl="1"/>
            <a:r>
              <a:rPr lang="en-GB" dirty="0"/>
              <a:t>Blocks are reusable when needed</a:t>
            </a:r>
          </a:p>
          <a:p>
            <a:r>
              <a:rPr lang="en-GB" dirty="0"/>
              <a:t>Flexible</a:t>
            </a:r>
          </a:p>
          <a:p>
            <a:pPr lvl="1"/>
            <a:r>
              <a:rPr lang="en-GB" dirty="0"/>
              <a:t>Easy to write measurement applications</a:t>
            </a:r>
          </a:p>
          <a:p>
            <a:pPr lvl="1"/>
            <a:r>
              <a:rPr lang="en-GB" dirty="0"/>
              <a:t>Still full control and extendibility</a:t>
            </a:r>
          </a:p>
          <a:p>
            <a:endParaRPr lang="en-US" dirty="0"/>
          </a:p>
        </p:txBody>
      </p:sp>
      <p:sp>
        <p:nvSpPr>
          <p:cNvPr id="154" name="Footer Placeholder 6">
            <a:extLst>
              <a:ext uri="{FF2B5EF4-FFF2-40B4-BE49-F238E27FC236}">
                <a16:creationId xmlns:a16="http://schemas.microsoft.com/office/drawing/2014/main" id="{88D6519D-3104-6E61-BE06-AC840F336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IMMW23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6CA9466-28A6-E1E4-7DC7-02C499543ED6}"/>
              </a:ext>
            </a:extLst>
          </p:cNvPr>
          <p:cNvGrpSpPr/>
          <p:nvPr/>
        </p:nvGrpSpPr>
        <p:grpSpPr>
          <a:xfrm>
            <a:off x="4645026" y="1070732"/>
            <a:ext cx="4041775" cy="2528193"/>
            <a:chOff x="5151778" y="905064"/>
            <a:chExt cx="3992004" cy="2497060"/>
          </a:xfrm>
        </p:grpSpPr>
        <p:pic>
          <p:nvPicPr>
            <p:cNvPr id="140" name="Picture 139"/>
            <p:cNvPicPr/>
            <p:nvPr/>
          </p:nvPicPr>
          <p:blipFill>
            <a:blip r:embed="rId2"/>
            <a:stretch/>
          </p:blipFill>
          <p:spPr>
            <a:xfrm>
              <a:off x="5424012" y="905064"/>
              <a:ext cx="3263173" cy="2246161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41" name="Freeform: Shape 140"/>
            <p:cNvSpPr/>
            <p:nvPr/>
          </p:nvSpPr>
          <p:spPr>
            <a:xfrm>
              <a:off x="5151778" y="3151225"/>
              <a:ext cx="3992004" cy="250899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0750" tIns="31590" rIns="60750" bIns="31590">
              <a:spAutoFit/>
            </a:bodyPr>
            <a:lstStyle/>
            <a:p>
              <a:pPr algn="ctr" defTabSz="923544">
                <a:spcAft>
                  <a:spcPts val="600"/>
                </a:spcAft>
              </a:pPr>
              <a:r>
                <a:rPr lang="en-US" sz="614" u="sng" kern="1200" spc="-1">
                  <a:solidFill>
                    <a:srgbClr val="FF0000"/>
                  </a:solidFill>
                  <a:latin typeface="Lucida Sans Unicode"/>
                  <a:ea typeface="+mn-ea"/>
                  <a:cs typeface="+mn-cs"/>
                  <a:hlinkClick r:id="rId3"/>
                </a:rPr>
                <a:t>marco.buzio@cern.ch</a:t>
              </a:r>
              <a:r>
                <a:rPr lang="en-US" sz="614" kern="1200" spc="-1">
                  <a:solidFill>
                    <a:srgbClr val="2A6099"/>
                  </a:solidFill>
                  <a:latin typeface="Lucida Sans Unicode"/>
                  <a:ea typeface="+mn-ea"/>
                  <a:cs typeface="+mn-cs"/>
                </a:rPr>
                <a:t>,</a:t>
              </a:r>
              <a:r>
                <a:rPr lang="en-US" sz="614" i="1" kern="1200" spc="-1">
                  <a:solidFill>
                    <a:srgbClr val="2A6099"/>
                  </a:solidFill>
                  <a:latin typeface="Lucida Sans Unicode"/>
                  <a:ea typeface="+mn-ea"/>
                  <a:cs typeface="+mn-cs"/>
                </a:rPr>
                <a:t> </a:t>
              </a:r>
              <a:r>
                <a:rPr lang="en-US" sz="614" kern="1200" spc="-1">
                  <a:solidFill>
                    <a:srgbClr val="2A6099"/>
                  </a:solidFill>
                  <a:latin typeface="Lucida Sans Unicode"/>
                  <a:ea typeface="+mn-ea"/>
                  <a:cs typeface="+mn-cs"/>
                </a:rPr>
                <a:t>“</a:t>
              </a:r>
              <a:r>
                <a:rPr lang="en-US" sz="614" b="1" kern="1200" spc="-1">
                  <a:solidFill>
                    <a:srgbClr val="2A6099"/>
                  </a:solidFill>
                  <a:latin typeface="Lucida Sans Unicode"/>
                  <a:ea typeface="+mn-ea"/>
                  <a:cs typeface="+mn-cs"/>
                </a:rPr>
                <a:t>FFMM: a Flexible software Framework for Magnetic Measurements</a:t>
              </a:r>
              <a:r>
                <a:rPr lang="en-US" sz="614" kern="1200" spc="-1">
                  <a:solidFill>
                    <a:srgbClr val="2A6099"/>
                  </a:solidFill>
                  <a:latin typeface="Lucida Sans Unicode"/>
                  <a:ea typeface="+mn-ea"/>
                  <a:cs typeface="+mn-cs"/>
                </a:rPr>
                <a:t>”</a:t>
              </a:r>
              <a:br>
                <a:rPr lang="en-US" sz="122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</a:br>
              <a:r>
                <a:rPr lang="en-US" sz="614" i="1" kern="1200" spc="-1">
                  <a:solidFill>
                    <a:srgbClr val="2A6099"/>
                  </a:solidFill>
                  <a:latin typeface="Lucida Sans Unicode"/>
                  <a:ea typeface="+mn-ea"/>
                  <a:cs typeface="+mn-cs"/>
                </a:rPr>
                <a:t>IMMW 15, International Magnetic Measurement Workshop,  </a:t>
              </a:r>
              <a:r>
                <a:rPr lang="en-US" sz="614" kern="1200" spc="-1">
                  <a:solidFill>
                    <a:srgbClr val="2A6099"/>
                  </a:solidFill>
                  <a:latin typeface="Lucida Sans Unicode"/>
                  <a:ea typeface="+mn-ea"/>
                  <a:cs typeface="+mn-cs"/>
                </a:rPr>
                <a:t>FERMILAB, Batavia, IL, 21-24 Aug 2007</a:t>
              </a:r>
              <a:endParaRPr lang="en-US" sz="608" spc="-1">
                <a:solidFill>
                  <a:srgbClr val="2A6099"/>
                </a:solidFill>
                <a:latin typeface="Arial"/>
              </a:endParaRPr>
            </a:p>
          </p:txBody>
        </p:sp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01148A43-4C47-E573-CEFC-98E5169D2E0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04788"/>
            <a:ext cx="8229600" cy="66992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en-GB" sz="2500" dirty="0"/>
              <a:t>A Flexible Framework for Magnetic Measurements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32628F-C7E6-91A8-9204-46B4F07A0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2024-10-10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D3765A-4D7F-76D2-46F0-0C581D8A9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1717</TotalTime>
  <Words>800</Words>
  <Application>Microsoft Office PowerPoint</Application>
  <PresentationFormat>On-screen Show (16:9)</PresentationFormat>
  <Paragraphs>175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Aptos</vt:lpstr>
      <vt:lpstr>Arial</vt:lpstr>
      <vt:lpstr>Calibri</vt:lpstr>
      <vt:lpstr>Consolas</vt:lpstr>
      <vt:lpstr>Liberation Sans</vt:lpstr>
      <vt:lpstr>Lucida Sans Unicode</vt:lpstr>
      <vt:lpstr>Wingdings</vt:lpstr>
      <vt:lpstr>CERNCorporate16-9</vt:lpstr>
      <vt:lpstr>Magnetic Measurement Framework for Fully Traceable Measurements</vt:lpstr>
      <vt:lpstr>Outline</vt:lpstr>
      <vt:lpstr>MM Value Shop</vt:lpstr>
      <vt:lpstr>Magnetic Measurement Systems</vt:lpstr>
      <vt:lpstr>Magnetic Measurement Systems</vt:lpstr>
      <vt:lpstr>Merge Measurements and Simulations</vt:lpstr>
      <vt:lpstr>Magnetic Measurement Roles</vt:lpstr>
      <vt:lpstr>MM Software Requirements</vt:lpstr>
      <vt:lpstr>A Flexible Framework for Magnetic Measurements</vt:lpstr>
      <vt:lpstr>A Flexible Framework for Magnetic Measurements</vt:lpstr>
      <vt:lpstr>FFMM: Graphical User Interface Generation</vt:lpstr>
      <vt:lpstr>FFMM Measurement Workflow and Data Storage</vt:lpstr>
      <vt:lpstr>Access to Released Data</vt:lpstr>
      <vt:lpstr>FFMM Postprocessing</vt:lpstr>
      <vt:lpstr>FFMM Postprocessing Workflow</vt:lpstr>
      <vt:lpstr>Further Postprocessing</vt:lpstr>
      <vt:lpstr>3ML – Magnetic Model Management Layer</vt:lpstr>
      <vt:lpstr>3ML – Measurement Based Geometry Update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Matthias Bonora</dc:creator>
  <cp:lastModifiedBy>Matthias Bonora</cp:lastModifiedBy>
  <cp:revision>53</cp:revision>
  <dcterms:created xsi:type="dcterms:W3CDTF">2024-09-30T10:04:33Z</dcterms:created>
  <dcterms:modified xsi:type="dcterms:W3CDTF">2024-10-03T16:32:49Z</dcterms:modified>
</cp:coreProperties>
</file>