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73" r:id="rId7"/>
    <p:sldId id="274" r:id="rId8"/>
    <p:sldId id="262" r:id="rId9"/>
    <p:sldId id="275" r:id="rId10"/>
    <p:sldId id="263" r:id="rId11"/>
    <p:sldId id="264" r:id="rId12"/>
    <p:sldId id="265" r:id="rId13"/>
    <p:sldId id="268" r:id="rId14"/>
    <p:sldId id="267" r:id="rId15"/>
    <p:sldId id="266" r:id="rId16"/>
    <p:sldId id="269" r:id="rId17"/>
    <p:sldId id="270" r:id="rId18"/>
    <p:sldId id="271" r:id="rId19"/>
    <p:sldId id="272" r:id="rId20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2857F-512D-48F2-3865-E3E99B8C42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E43837-F693-127F-1728-6EE85B12E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AA2CA-FB20-3BAF-5252-91264D46E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689AC-C801-CD59-5499-82D2EE680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9ED539-2988-4277-AD84-4A6D2362A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832356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6E3DC-54A7-6706-CC2E-298C995A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265287-BC58-2988-DEBF-96367693B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E7861-55E7-4379-1475-401D9A3E3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088DD-D53A-500F-B85D-ADC2EE0D3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93FEE-C02A-25BE-10E6-5DD0E8FD6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57082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2B5FE9-7C47-E7D2-5E81-E81D6FCBB2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26A688-9ED3-8834-51AD-2723E02CF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70965-2C0A-85A0-38ED-1452E40F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61B59-BD9F-93D6-6DBD-79BBAC09D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79F21-E382-0156-A80B-40CA5DB7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2109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9357-1805-A499-0696-DE644476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DE186-62C9-8BB3-693E-6984EBA43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C46CF-DC64-54FA-92E7-87F28DB1A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3E4D-9D85-57F7-A882-0E1856DBD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6C86B-8C33-4CB2-E000-38211EADB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11718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E503-1FF3-4A2D-7FAC-8E8BC60DD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3D555-4D35-26DC-D3DE-25B58A48B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B264D-87BF-60B5-EDC1-26EF5EAB8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E8582-A48B-A2D8-DFBC-336AA499F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AD810-7809-04BB-B204-0E3012BC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5471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5958B-612B-25BF-147A-A47242A4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C75FB1-5AC1-0CEF-3C61-1085FBB5A6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F214C-A503-424B-5938-551BF9F7C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149CC3-7C8F-DBE3-FEB5-7F057A686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3CC770-DF8B-3946-644C-EEBF91E6D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E4F34-B990-EF93-0DCB-7813A2D4F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57467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C68A6-9A91-51E0-807D-D778263A0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112D64-7F47-02F7-C71C-65A909F28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3CF567-28B2-ECD4-525E-3D8A5419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7AA67F-B667-26EF-B0E1-CFC78EA567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64B35F-45B5-C875-74FC-CE7F34B1DC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9D5D4-079B-B359-F873-2F2BE485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554315-E4E4-45DB-1E93-1DD02B241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28D747-FFB1-6331-A4FD-3B7B91743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203167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9FAE0-629E-3BBD-955C-39364DBD1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D807F-0080-54CE-A032-E805CFD3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0CDC61-F7AD-B51C-7F0C-56C46BE5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6AA46-4D75-F5CD-2295-552DAA1FC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53950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F0FE1B-1CD3-8703-920F-FF2F79E7F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972BFE-1431-5003-2871-ABF27843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999D35-EB70-F87D-2D5A-9BA25341E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725026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3C9F0-F99B-84BF-71F2-AB9B6BA3C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4E98D-0DC1-375C-7911-8E6FADA56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93894D-00D4-0DD5-FA9C-F9935D6FE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56607A-51FE-050D-B5E4-2DE67BE42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103DF-7AFC-5F58-BB85-1A27C5047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B9922-72DC-DAAF-94E4-CE405055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77897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B3CF1-6AFC-A8F7-5F10-F10A14E1B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A526BC-385F-5903-E65E-A8F6B697AA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C31C37-7463-D270-21F7-EFBD194252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4B8A9-906E-1C97-1974-A606E8ED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5C839-DA52-86AE-7A01-733231E9D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7BD1F-CD1F-50D1-1666-B93F7021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691365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1E0751-FA1E-F21F-7F21-C0C255A8B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C40AD1-AF7B-6DF5-A0AA-9BCDD4904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81B63-2C5D-9F33-63FC-3B0E9AEDEF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EDC3-459A-4064-A45F-37982291E239}" type="datetimeFigureOut">
              <a:rPr lang="en-SI" smtClean="0"/>
              <a:t>10/10/2024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F5FB-7F95-B23F-FCC9-4B87D98C2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96603-E8CA-E801-222F-1E5A927C0A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3394B-2FC1-420A-9024-1CE8D50D8599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78217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1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F2FA7-D652-288B-B3F2-F1DF1829E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Advances in Stretched Wire Tomography at </a:t>
            </a:r>
            <a:r>
              <a:rPr lang="en-US" dirty="0" err="1"/>
              <a:t>Kyma</a:t>
            </a:r>
            <a:endParaRPr lang="en-S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90AF3-B80E-3C3D-1CB2-DFDBF441BC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Peter </a:t>
            </a:r>
            <a:r>
              <a:rPr lang="en-US" dirty="0" err="1"/>
              <a:t>Topolovšek</a:t>
            </a:r>
            <a:r>
              <a:rPr lang="en-US" dirty="0"/>
              <a:t>, Physicist</a:t>
            </a:r>
          </a:p>
          <a:p>
            <a:r>
              <a:rPr lang="en-US" dirty="0"/>
              <a:t>IMMW #23, Bad </a:t>
            </a:r>
            <a:r>
              <a:rPr lang="en-US" dirty="0" err="1"/>
              <a:t>Zurzach</a:t>
            </a:r>
            <a:r>
              <a:rPr lang="en-US" dirty="0"/>
              <a:t>, Switzerland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821680-511D-5860-A745-94388F96B20A}"/>
              </a:ext>
            </a:extLst>
          </p:cNvPr>
          <p:cNvSpPr txBox="1"/>
          <p:nvPr/>
        </p:nvSpPr>
        <p:spPr>
          <a:xfrm>
            <a:off x="10955764" y="648866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10.10.2024</a:t>
            </a:r>
            <a:endParaRPr lang="en-SI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A74EF55-DB92-B63B-71D9-8471E514F1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44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CABA2-8A6D-26D3-B200-11E7083A8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err="1"/>
              <a:t>Streched</a:t>
            </a:r>
            <a:r>
              <a:rPr lang="en-US" dirty="0"/>
              <a:t> Wire Tomography @ </a:t>
            </a:r>
            <a:r>
              <a:rPr lang="en-US" dirty="0" err="1"/>
              <a:t>Kyma</a:t>
            </a:r>
            <a:endParaRPr lang="en-SI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B5ACAD-58C4-1694-AFED-29795E4AB21C}"/>
              </a:ext>
            </a:extLst>
          </p:cNvPr>
          <p:cNvSpPr txBox="1"/>
          <p:nvPr/>
        </p:nvSpPr>
        <p:spPr>
          <a:xfrm>
            <a:off x="3824160" y="1190412"/>
            <a:ext cx="454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“Magnetic center” correction</a:t>
            </a:r>
            <a:endParaRPr lang="en-SI" sz="2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289F86-4817-0097-4FA1-C8E0A34F79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B7842D-35F6-AE87-B464-CDCA63E894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3060" y="0"/>
            <a:ext cx="2738940" cy="16330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4CF792-6F28-761A-AC81-5DE3F6CC44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0" y="1846800"/>
            <a:ext cx="5818644" cy="47198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2291AE-E96A-3B70-ADCA-3CA5878D29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846800"/>
            <a:ext cx="5576563" cy="472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28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row: Right 11">
            <a:extLst>
              <a:ext uri="{FF2B5EF4-FFF2-40B4-BE49-F238E27FC236}">
                <a16:creationId xmlns:a16="http://schemas.microsoft.com/office/drawing/2014/main" id="{E925E42F-C118-8780-6FF5-ECB64A877D49}"/>
              </a:ext>
            </a:extLst>
          </p:cNvPr>
          <p:cNvSpPr/>
          <p:nvPr/>
        </p:nvSpPr>
        <p:spPr>
          <a:xfrm>
            <a:off x="5789927" y="3837068"/>
            <a:ext cx="519673" cy="369651"/>
          </a:xfrm>
          <a:prstGeom prst="rightArrow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15A01E-2BC8-EED4-466E-B08159969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err="1"/>
              <a:t>Streched</a:t>
            </a:r>
            <a:r>
              <a:rPr lang="en-US" dirty="0"/>
              <a:t> Wire Tomography @ </a:t>
            </a:r>
            <a:r>
              <a:rPr lang="en-US" dirty="0" err="1"/>
              <a:t>Kyma</a:t>
            </a:r>
            <a:endParaRPr lang="en-S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F0841F-D845-FA8D-8098-89188D9A22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0" y="1846800"/>
            <a:ext cx="5576327" cy="471983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4A7F0FE-F990-B782-EE70-20E2EFB90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3F632C-ED33-376C-312E-8E561FD8EDA0}"/>
              </a:ext>
            </a:extLst>
          </p:cNvPr>
          <p:cNvSpPr txBox="1"/>
          <p:nvPr/>
        </p:nvSpPr>
        <p:spPr>
          <a:xfrm>
            <a:off x="262550" y="1240325"/>
            <a:ext cx="432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Appearance of ripple-like image artefacts</a:t>
            </a:r>
            <a:endParaRPr lang="en-SI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CE0EEA-7099-B31C-9A46-9BFD69FD54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846800"/>
            <a:ext cx="5657100" cy="473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12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Right 7">
            <a:extLst>
              <a:ext uri="{FF2B5EF4-FFF2-40B4-BE49-F238E27FC236}">
                <a16:creationId xmlns:a16="http://schemas.microsoft.com/office/drawing/2014/main" id="{DF3B414E-FC87-F18B-93C8-829DC41DAE64}"/>
              </a:ext>
            </a:extLst>
          </p:cNvPr>
          <p:cNvSpPr/>
          <p:nvPr/>
        </p:nvSpPr>
        <p:spPr>
          <a:xfrm>
            <a:off x="5788800" y="3837600"/>
            <a:ext cx="519673" cy="369651"/>
          </a:xfrm>
          <a:prstGeom prst="rightArrow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13EAA98-6F52-7094-7333-0A6F1A305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err="1"/>
              <a:t>Streched</a:t>
            </a:r>
            <a:r>
              <a:rPr lang="en-US" dirty="0"/>
              <a:t> Wire Tomography @ </a:t>
            </a:r>
            <a:r>
              <a:rPr lang="en-US" dirty="0" err="1"/>
              <a:t>Kyma</a:t>
            </a:r>
            <a:endParaRPr lang="en-SI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7C9E16-BB66-BC36-AB74-DF1FC49302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4C6E01-ADC3-0FB0-83FC-41E43281A572}"/>
              </a:ext>
            </a:extLst>
          </p:cNvPr>
          <p:cNvSpPr txBox="1"/>
          <p:nvPr/>
        </p:nvSpPr>
        <p:spPr>
          <a:xfrm>
            <a:off x="243068" y="1203767"/>
            <a:ext cx="584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Modifying sinogram before inverse Radon transformation</a:t>
            </a:r>
            <a:endParaRPr lang="en-SI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2CB212-346C-385B-9358-4FE34F1EB1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0" y="1846800"/>
            <a:ext cx="5657100" cy="47320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8A011C-2571-EF76-B430-2DFB81AA7F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846800"/>
            <a:ext cx="5657100" cy="47320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343B70D-3708-B938-E145-C2D2153E67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1490" y="89958"/>
            <a:ext cx="2060510" cy="185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85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157C683-C938-3B37-0AF0-EE0A0CEBE99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87966" cy="603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+mn-lt"/>
              </a:rPr>
              <a:t>Ripple pattern investigation</a:t>
            </a:r>
            <a:endParaRPr lang="en-SI" sz="3200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A36741-030D-8D2E-D003-5DA14E9D8D16}"/>
              </a:ext>
            </a:extLst>
          </p:cNvPr>
          <p:cNvSpPr txBox="1"/>
          <p:nvPr/>
        </p:nvSpPr>
        <p:spPr>
          <a:xfrm>
            <a:off x="2129246" y="925769"/>
            <a:ext cx="119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Magnet 1</a:t>
            </a:r>
            <a:endParaRPr lang="en-SI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FDF2D5-A5A6-3A4E-C810-BF6475AAEEE9}"/>
              </a:ext>
            </a:extLst>
          </p:cNvPr>
          <p:cNvSpPr txBox="1"/>
          <p:nvPr/>
        </p:nvSpPr>
        <p:spPr>
          <a:xfrm>
            <a:off x="8629730" y="925769"/>
            <a:ext cx="119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Magnet 2</a:t>
            </a:r>
            <a:endParaRPr lang="en-SI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C0D315-8ABC-DACD-C1DB-1A3E194A09EE}"/>
              </a:ext>
            </a:extLst>
          </p:cNvPr>
          <p:cNvSpPr txBox="1"/>
          <p:nvPr/>
        </p:nvSpPr>
        <p:spPr>
          <a:xfrm>
            <a:off x="1415800" y="1279201"/>
            <a:ext cx="2728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center of rotation</a:t>
            </a:r>
            <a:endParaRPr lang="en-SI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608452-6F3C-0E29-0A79-954F32652EF7}"/>
              </a:ext>
            </a:extLst>
          </p:cNvPr>
          <p:cNvSpPr txBox="1"/>
          <p:nvPr/>
        </p:nvSpPr>
        <p:spPr>
          <a:xfrm>
            <a:off x="7924040" y="1279201"/>
            <a:ext cx="2490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Off-center of rotation</a:t>
            </a:r>
            <a:endParaRPr lang="en-SI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C1B5A9-6335-68D3-FDEB-262B1EB375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64AC13-A015-41D8-83C3-55EA15BD4E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799" y="1835025"/>
            <a:ext cx="5657100" cy="47320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1EDDC1-2BE0-A8D1-DC30-4F8C48A77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0" y="1846800"/>
            <a:ext cx="5657100" cy="473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7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4397BEB-9B53-A81A-8FE0-52DA4C7A8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87966" cy="60311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SWT – Filter comparison (complete z-scale)</a:t>
            </a:r>
            <a:endParaRPr lang="en-SI" sz="3200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623A91-8803-613D-20BC-D3E24E2AB3D9}"/>
              </a:ext>
            </a:extLst>
          </p:cNvPr>
          <p:cNvSpPr txBox="1"/>
          <p:nvPr/>
        </p:nvSpPr>
        <p:spPr>
          <a:xfrm>
            <a:off x="1643974" y="5431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Hamming</a:t>
            </a:r>
            <a:endParaRPr lang="en-SI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F071B8-392D-9EF3-54EF-D74A777F5B04}"/>
              </a:ext>
            </a:extLst>
          </p:cNvPr>
          <p:cNvSpPr txBox="1"/>
          <p:nvPr/>
        </p:nvSpPr>
        <p:spPr>
          <a:xfrm>
            <a:off x="5505648" y="541531"/>
            <a:ext cx="137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Shepp</a:t>
            </a:r>
            <a:r>
              <a:rPr lang="en-US" b="1" dirty="0"/>
              <a:t>-logan</a:t>
            </a:r>
            <a:endParaRPr lang="en-SI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F73A63-F68D-5CFF-3C8D-D52456532D8B}"/>
              </a:ext>
            </a:extLst>
          </p:cNvPr>
          <p:cNvSpPr txBox="1"/>
          <p:nvPr/>
        </p:nvSpPr>
        <p:spPr>
          <a:xfrm>
            <a:off x="9752419" y="54153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Hann</a:t>
            </a:r>
            <a:endParaRPr lang="en-SI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CA6155-9738-21DB-D6AF-6A86DF66B1CB}"/>
              </a:ext>
            </a:extLst>
          </p:cNvPr>
          <p:cNvSpPr txBox="1"/>
          <p:nvPr/>
        </p:nvSpPr>
        <p:spPr>
          <a:xfrm>
            <a:off x="1789847" y="3620917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Cosine</a:t>
            </a:r>
            <a:endParaRPr lang="en-SI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14B352-50AD-31DE-DD1B-273D2E1E561D}"/>
              </a:ext>
            </a:extLst>
          </p:cNvPr>
          <p:cNvSpPr txBox="1"/>
          <p:nvPr/>
        </p:nvSpPr>
        <p:spPr>
          <a:xfrm>
            <a:off x="5687875" y="3620917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Ramp</a:t>
            </a:r>
            <a:endParaRPr lang="en-SI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66C0C2-DED1-BCCF-BE7E-1BD9B0AB0F45}"/>
              </a:ext>
            </a:extLst>
          </p:cNvPr>
          <p:cNvSpPr txBox="1"/>
          <p:nvPr/>
        </p:nvSpPr>
        <p:spPr>
          <a:xfrm>
            <a:off x="9704329" y="3620917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None</a:t>
            </a:r>
            <a:endParaRPr lang="en-SI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C2689-386A-38B0-287E-2066DC39FA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58" y="907200"/>
            <a:ext cx="3334893" cy="2800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29D938-88DF-4D14-890C-9436C3273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000" y="907199"/>
            <a:ext cx="3334893" cy="2800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521280-7A51-AE22-1A64-9067779ADD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000" y="907200"/>
            <a:ext cx="3334893" cy="2800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5A5C184-4D9F-17CF-7C3B-E1CD81C48F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58" y="3921130"/>
            <a:ext cx="3334893" cy="2800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8E7AD47-892D-4A77-61FD-5FE875AEBE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999" y="3920400"/>
            <a:ext cx="3398693" cy="280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33C9261-7F4E-3F63-6C34-9EA48A63EED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000" y="3920400"/>
            <a:ext cx="3359502" cy="28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753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7783F-0690-3E3C-CD65-7916FDEED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87966" cy="60311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SWT – Filter comparison (limited z-scale)</a:t>
            </a:r>
            <a:endParaRPr lang="en-SI" sz="32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81478F-823B-6C5D-AE56-B5C4376FECCF}"/>
              </a:ext>
            </a:extLst>
          </p:cNvPr>
          <p:cNvSpPr txBox="1"/>
          <p:nvPr/>
        </p:nvSpPr>
        <p:spPr>
          <a:xfrm>
            <a:off x="1643974" y="5431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Hamming</a:t>
            </a:r>
            <a:endParaRPr lang="en-SI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012E54-197F-6D7E-36C4-AB77AAB35946}"/>
              </a:ext>
            </a:extLst>
          </p:cNvPr>
          <p:cNvSpPr txBox="1"/>
          <p:nvPr/>
        </p:nvSpPr>
        <p:spPr>
          <a:xfrm>
            <a:off x="5505648" y="541531"/>
            <a:ext cx="137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Shepp</a:t>
            </a:r>
            <a:r>
              <a:rPr lang="en-US" b="1" dirty="0"/>
              <a:t>-logan</a:t>
            </a:r>
            <a:endParaRPr lang="en-SI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044C82-3A56-DEF3-FE89-65537A0A1BF0}"/>
              </a:ext>
            </a:extLst>
          </p:cNvPr>
          <p:cNvSpPr txBox="1"/>
          <p:nvPr/>
        </p:nvSpPr>
        <p:spPr>
          <a:xfrm>
            <a:off x="9752419" y="54153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Hann</a:t>
            </a:r>
            <a:endParaRPr lang="en-SI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551C8B-6AD7-EF6D-3709-A78830183C88}"/>
              </a:ext>
            </a:extLst>
          </p:cNvPr>
          <p:cNvSpPr txBox="1"/>
          <p:nvPr/>
        </p:nvSpPr>
        <p:spPr>
          <a:xfrm>
            <a:off x="1789847" y="3588267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Cosine</a:t>
            </a:r>
            <a:endParaRPr lang="en-SI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770EE5-110E-70B0-A39A-75F763E49AA3}"/>
              </a:ext>
            </a:extLst>
          </p:cNvPr>
          <p:cNvSpPr txBox="1"/>
          <p:nvPr/>
        </p:nvSpPr>
        <p:spPr>
          <a:xfrm>
            <a:off x="5687875" y="3588267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Ramp</a:t>
            </a:r>
            <a:endParaRPr lang="en-SI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5FE860-FBC0-144F-E143-D23170959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400C62-75F4-8E14-8B9A-FFB6ED8DBE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907200"/>
            <a:ext cx="3348332" cy="2800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DAD779-BE8B-8C42-9570-2CCF86AE2D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000" y="907200"/>
            <a:ext cx="3348332" cy="2800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F2C8E3F-3696-E8BA-6774-C48DB4B3E7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000" y="907200"/>
            <a:ext cx="3348333" cy="280080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E4E1566-7F19-2719-CECF-A44256F5B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3920400"/>
            <a:ext cx="3348332" cy="28008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41F6D25-24DC-EC20-0E2B-AB73374FC4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000" y="3920400"/>
            <a:ext cx="3348334" cy="28008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5327BF-BCFD-03EF-D942-E904AD52FD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2663" y="3860194"/>
            <a:ext cx="4031272" cy="292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029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8ED74FA-4A8D-C289-97C1-C0105AAD2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87966" cy="60311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SWT – Background assessment</a:t>
            </a:r>
            <a:endParaRPr lang="en-SI" sz="3200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5CE7CC-3311-CEC6-FD57-F7FC86F3CA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554" y="756406"/>
            <a:ext cx="4650249" cy="34987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77B61F-5782-06B1-2A3A-0212C2B6CC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2848" y="756406"/>
            <a:ext cx="4511511" cy="34987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4DB0EF-B0F4-E27E-A027-8B359B64A4F8}"/>
              </a:ext>
            </a:extLst>
          </p:cNvPr>
          <p:cNvSpPr txBox="1"/>
          <p:nvPr/>
        </p:nvSpPr>
        <p:spPr>
          <a:xfrm>
            <a:off x="183849" y="4408420"/>
            <a:ext cx="4786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Issue: presence of specific frequencies in the background signal </a:t>
            </a:r>
            <a:endParaRPr lang="en-SI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F813A4-BEAB-8B48-D231-D808661F96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F163F0-21F8-915E-CBC4-F57AA3D2974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6732" y="4275489"/>
            <a:ext cx="3171234" cy="24162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0E353B-14F9-C92F-61DB-587712A54F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218" y="4276146"/>
            <a:ext cx="2908548" cy="241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092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2ECE1F5-4A0D-3E9C-6E5F-915946A6C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87966" cy="60311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SWT – Measurement “repeatability”</a:t>
            </a:r>
            <a:endParaRPr lang="en-SI" sz="32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2025FD-6F3D-A853-6050-719EE5D19CC8}"/>
              </a:ext>
            </a:extLst>
          </p:cNvPr>
          <p:cNvSpPr txBox="1"/>
          <p:nvPr/>
        </p:nvSpPr>
        <p:spPr>
          <a:xfrm>
            <a:off x="190500" y="603115"/>
            <a:ext cx="11614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Repeating measurement (10x) of one of the magnets, just above its surface</a:t>
            </a:r>
            <a:endParaRPr lang="en-SI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E7DDEE-6526-1EDB-CC78-CDB95404F5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575" y="1001625"/>
            <a:ext cx="5257811" cy="40721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B36267C-C784-53DC-6AFA-9D81173093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E2490E-31A2-F122-1295-633FD4539E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999464"/>
            <a:ext cx="5500127" cy="402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0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3AB94DC-CF26-406D-FFFC-676AAB424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947150" cy="60311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SWT – Reducing number of measurements by angle</a:t>
            </a:r>
            <a:endParaRPr lang="en-SI" sz="3200" dirty="0">
              <a:latin typeface="+mn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964E5C4-4D03-06A7-6665-1DF3EDB620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000" y="3769820"/>
            <a:ext cx="3372355" cy="28008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0C997CA-A501-5880-6B22-A85750E8A3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00" y="3769820"/>
            <a:ext cx="3309049" cy="28008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5126352-1ACC-DF67-BB8B-F3463D85F9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4000" y="820800"/>
            <a:ext cx="3309049" cy="28008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0D1A4ED-1345-E0D8-C45A-1DF3DC9D32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000" y="820800"/>
            <a:ext cx="3309049" cy="2800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1932364-C765-90A3-93CB-AD1BB8B298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00" y="820800"/>
            <a:ext cx="3309049" cy="28008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3A35237-F076-F0E2-08B5-E191E1F323BC}"/>
              </a:ext>
            </a:extLst>
          </p:cNvPr>
          <p:cNvSpPr txBox="1"/>
          <p:nvPr/>
        </p:nvSpPr>
        <p:spPr>
          <a:xfrm>
            <a:off x="600891" y="700161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N=360</a:t>
            </a:r>
            <a:endParaRPr lang="en-SI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73F9EB-4FBA-6598-4A73-777C7BD39314}"/>
              </a:ext>
            </a:extLst>
          </p:cNvPr>
          <p:cNvSpPr txBox="1"/>
          <p:nvPr/>
        </p:nvSpPr>
        <p:spPr>
          <a:xfrm>
            <a:off x="4461885" y="700161"/>
            <a:ext cx="734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N=180</a:t>
            </a:r>
            <a:endParaRPr lang="en-SI" sz="1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99C1A0-6171-7172-8A0F-C4DA647613CB}"/>
              </a:ext>
            </a:extLst>
          </p:cNvPr>
          <p:cNvSpPr txBox="1"/>
          <p:nvPr/>
        </p:nvSpPr>
        <p:spPr>
          <a:xfrm>
            <a:off x="8398800" y="700161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N=72</a:t>
            </a:r>
            <a:endParaRPr lang="en-SI"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0C3120-FAF3-065B-207E-1A265F127356}"/>
              </a:ext>
            </a:extLst>
          </p:cNvPr>
          <p:cNvSpPr txBox="1"/>
          <p:nvPr/>
        </p:nvSpPr>
        <p:spPr>
          <a:xfrm>
            <a:off x="600891" y="3600543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N=36</a:t>
            </a:r>
            <a:endParaRPr lang="en-SI" sz="16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22144B-C2CB-9E81-D02C-02B55F617E77}"/>
              </a:ext>
            </a:extLst>
          </p:cNvPr>
          <p:cNvSpPr txBox="1"/>
          <p:nvPr/>
        </p:nvSpPr>
        <p:spPr>
          <a:xfrm>
            <a:off x="4513982" y="3600543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N=18</a:t>
            </a:r>
            <a:endParaRPr lang="en-SI" sz="1600" b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79E20BA-3271-4102-44D6-4A183277D1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8C8126-9B9B-0BAC-1E9A-4DA91E82C2C7}"/>
              </a:ext>
            </a:extLst>
          </p:cNvPr>
          <p:cNvSpPr txBox="1"/>
          <p:nvPr/>
        </p:nvSpPr>
        <p:spPr>
          <a:xfrm>
            <a:off x="4938230" y="5867923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t=15min</a:t>
            </a:r>
            <a:endParaRPr lang="en-SI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8BBBCE-450E-5378-544D-DF968D23B61F}"/>
              </a:ext>
            </a:extLst>
          </p:cNvPr>
          <p:cNvSpPr txBox="1"/>
          <p:nvPr/>
        </p:nvSpPr>
        <p:spPr>
          <a:xfrm>
            <a:off x="8830546" y="2900152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t=1h</a:t>
            </a:r>
            <a:endParaRPr lang="en-SI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DF4B82-DE23-6E6B-FD64-97FD7C2D02EA}"/>
              </a:ext>
            </a:extLst>
          </p:cNvPr>
          <p:cNvSpPr txBox="1"/>
          <p:nvPr/>
        </p:nvSpPr>
        <p:spPr>
          <a:xfrm>
            <a:off x="1129537" y="2888008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t=5h</a:t>
            </a:r>
            <a:endParaRPr lang="en-SI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79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21F27-4169-392B-E3E5-6BD8BDC6C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947150" cy="60311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Recap of stretched wire tomography system</a:t>
            </a:r>
            <a:endParaRPr lang="en-SI" sz="3200" dirty="0"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057A56-231B-7C56-1E10-E2747025F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733" y="764248"/>
            <a:ext cx="10515600" cy="563655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Alternative method to visualize in-plane properties of magnetic flux density component</a:t>
            </a:r>
          </a:p>
          <a:p>
            <a:pPr lvl="1"/>
            <a:r>
              <a:rPr lang="en-US" dirty="0"/>
              <a:t>Measurements close to magnet surface</a:t>
            </a:r>
          </a:p>
          <a:p>
            <a:pPr lvl="1"/>
            <a:r>
              <a:rPr lang="en-US" dirty="0"/>
              <a:t>0.2mm spatial resolution</a:t>
            </a:r>
          </a:p>
          <a:p>
            <a:pPr lvl="1"/>
            <a:r>
              <a:rPr lang="en-US" dirty="0"/>
              <a:t>Repeatability below &lt; 1%</a:t>
            </a:r>
          </a:p>
          <a:p>
            <a:r>
              <a:rPr lang="en-US" dirty="0"/>
              <a:t>Potential uses:</a:t>
            </a:r>
          </a:p>
          <a:p>
            <a:pPr lvl="1"/>
            <a:r>
              <a:rPr lang="en-US" dirty="0"/>
              <a:t>2D magnetic flux density images of aged or degraded magnets (mechanical or irradiation damage)</a:t>
            </a:r>
          </a:p>
          <a:p>
            <a:pPr lvl="1"/>
            <a:r>
              <a:rPr lang="en-US" dirty="0"/>
              <a:t>Learning tool (tomography in general, direct imaging magnet’s properties)</a:t>
            </a:r>
          </a:p>
          <a:p>
            <a:r>
              <a:rPr lang="en-US" dirty="0"/>
              <a:t>Current limitation: time-consuming measurement</a:t>
            </a:r>
          </a:p>
          <a:p>
            <a:r>
              <a:rPr lang="en-US" dirty="0"/>
              <a:t>Future improvement:</a:t>
            </a:r>
          </a:p>
          <a:p>
            <a:pPr lvl="1"/>
            <a:r>
              <a:rPr lang="en-US" dirty="0"/>
              <a:t>System synchronization, motor tuning</a:t>
            </a:r>
          </a:p>
          <a:p>
            <a:pPr lvl="1"/>
            <a:r>
              <a:rPr lang="en-US" dirty="0"/>
              <a:t>Simultaneous multi-channel measurements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Acknowledgments: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Mirko </a:t>
            </a:r>
            <a:r>
              <a:rPr lang="en-US" dirty="0" err="1"/>
              <a:t>Kokole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/>
              <a:t>Žan</a:t>
            </a:r>
            <a:r>
              <a:rPr lang="en-US" dirty="0"/>
              <a:t> </a:t>
            </a:r>
            <a:r>
              <a:rPr lang="en-US" dirty="0" err="1"/>
              <a:t>Mahnič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Andrej </a:t>
            </a:r>
            <a:r>
              <a:rPr lang="en-US" dirty="0" err="1"/>
              <a:t>Nabergoj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Jure </a:t>
            </a:r>
            <a:r>
              <a:rPr lang="en-US" dirty="0" err="1"/>
              <a:t>Počkar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92ECE2-80EB-AA9B-4F9E-A309068C0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4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1402-EDB2-5A6C-AED4-1D30746D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About </a:t>
            </a:r>
            <a:r>
              <a:rPr lang="en-US" dirty="0" err="1"/>
              <a:t>Kyma</a:t>
            </a:r>
            <a:endParaRPr lang="en-S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7909D0-F0C7-1E31-5C4B-B3AB0288BE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975" y="2979941"/>
            <a:ext cx="4880309" cy="28063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D84C74-2363-E676-3080-603EFD5CA115}"/>
              </a:ext>
            </a:extLst>
          </p:cNvPr>
          <p:cNvSpPr txBox="1"/>
          <p:nvPr/>
        </p:nvSpPr>
        <p:spPr>
          <a:xfrm>
            <a:off x="6008131" y="1875800"/>
            <a:ext cx="60943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 err="1"/>
              <a:t>Kyma</a:t>
            </a:r>
            <a:r>
              <a:rPr lang="en-US" sz="2800" dirty="0"/>
              <a:t> </a:t>
            </a:r>
            <a:r>
              <a:rPr lang="en-US" sz="2800" dirty="0" err="1"/>
              <a:t>Tehnologija</a:t>
            </a:r>
            <a:r>
              <a:rPr lang="en-US" sz="2800" dirty="0"/>
              <a:t> d.o.o.</a:t>
            </a:r>
          </a:p>
          <a:p>
            <a:pPr algn="ctr"/>
            <a:r>
              <a:rPr lang="en-US" sz="2800" dirty="0"/>
              <a:t>(</a:t>
            </a:r>
            <a:r>
              <a:rPr lang="en-US" sz="2800" dirty="0" err="1"/>
              <a:t>Sežana</a:t>
            </a:r>
            <a:r>
              <a:rPr lang="en-US" sz="2800" dirty="0"/>
              <a:t>, Slovenia)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B5DB87-4C79-697E-524F-27C1A3A1AF27}"/>
              </a:ext>
            </a:extLst>
          </p:cNvPr>
          <p:cNvSpPr txBox="1"/>
          <p:nvPr/>
        </p:nvSpPr>
        <p:spPr>
          <a:xfrm>
            <a:off x="23629" y="1875800"/>
            <a:ext cx="60943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 err="1"/>
              <a:t>Kyma</a:t>
            </a:r>
            <a:r>
              <a:rPr lang="en-US" sz="2800" dirty="0"/>
              <a:t> S.p.A.</a:t>
            </a:r>
          </a:p>
          <a:p>
            <a:pPr algn="ctr"/>
            <a:r>
              <a:rPr lang="en-US" sz="2800" dirty="0"/>
              <a:t>(</a:t>
            </a:r>
            <a:r>
              <a:rPr lang="en-US" sz="2800" dirty="0" err="1"/>
              <a:t>Elettra</a:t>
            </a:r>
            <a:r>
              <a:rPr lang="en-US" sz="2800" dirty="0"/>
              <a:t> </a:t>
            </a:r>
            <a:r>
              <a:rPr lang="en-US" sz="2800" dirty="0" err="1"/>
              <a:t>Sincotrone</a:t>
            </a:r>
            <a:r>
              <a:rPr lang="en-US" sz="2800" dirty="0"/>
              <a:t> Trieste, Italy)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EB53B4-ACD5-DC6B-6D31-2BEB9061EB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9918" y="2979940"/>
            <a:ext cx="5030803" cy="2806329"/>
          </a:xfrm>
          <a:prstGeom prst="rect">
            <a:avLst/>
          </a:prstGeom>
        </p:spPr>
      </p:pic>
      <p:pic>
        <p:nvPicPr>
          <p:cNvPr id="3" name="Picture 26">
            <a:extLst>
              <a:ext uri="{FF2B5EF4-FFF2-40B4-BE49-F238E27FC236}">
                <a16:creationId xmlns:a16="http://schemas.microsoft.com/office/drawing/2014/main" id="{137F5208-6C81-A60D-2654-7E6A0959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91" y="1494239"/>
            <a:ext cx="1395643" cy="9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906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D648BA02-8860-2F80-5CE5-EFFA53435A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912" y="3536107"/>
            <a:ext cx="3786888" cy="22453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4AFBBD-70BF-DB3D-4B81-901FFE9C62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5669" y="2009465"/>
            <a:ext cx="1242246" cy="19519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380921-E3C4-398E-A5A7-71036E6B8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Core products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229BC-998C-5340-8275-DF50882D0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913" y="1825625"/>
            <a:ext cx="10515600" cy="4351338"/>
          </a:xfrm>
        </p:spPr>
        <p:txBody>
          <a:bodyPr/>
          <a:lstStyle/>
          <a:p>
            <a:r>
              <a:rPr lang="en-US" dirty="0"/>
              <a:t>Design, assemble, tune various IDs</a:t>
            </a:r>
          </a:p>
          <a:p>
            <a:pPr lvl="1"/>
            <a:r>
              <a:rPr lang="en-US" dirty="0"/>
              <a:t>LPU, EPU, IVU</a:t>
            </a:r>
          </a:p>
          <a:p>
            <a:pPr lvl="1"/>
            <a:r>
              <a:rPr lang="en-US" dirty="0"/>
              <a:t>Wigglers, Phase shifters</a:t>
            </a:r>
          </a:p>
          <a:p>
            <a:r>
              <a:rPr lang="en-US" dirty="0"/>
              <a:t>Measurement benches</a:t>
            </a:r>
          </a:p>
          <a:p>
            <a:pPr lvl="2"/>
            <a:r>
              <a:rPr lang="en-US" dirty="0"/>
              <a:t>Helmholtz Coil System</a:t>
            </a:r>
          </a:p>
          <a:p>
            <a:pPr lvl="2"/>
            <a:r>
              <a:rPr lang="en-US" dirty="0"/>
              <a:t>Flip coil and Hall probe bench</a:t>
            </a:r>
          </a:p>
          <a:p>
            <a:pPr lvl="2"/>
            <a:r>
              <a:rPr lang="en-US" dirty="0"/>
              <a:t>Software solutions</a:t>
            </a:r>
          </a:p>
          <a:p>
            <a:pPr lvl="2"/>
            <a:r>
              <a:rPr lang="en-US" dirty="0"/>
              <a:t>Tomography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571744-7375-2E88-099E-3554CE67A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18ED8A-3FF0-7B92-F153-AC63ABFD19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028" y="1551275"/>
            <a:ext cx="2652091" cy="26493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18C3757-E3EE-3BAF-9314-05BE1B4C7B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7921" y="1882498"/>
            <a:ext cx="1825735" cy="2401094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B838AA0F-4F60-BAB3-DF04-F0C699BC5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473" y="4034881"/>
            <a:ext cx="1909829" cy="270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70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58F93-453B-43DB-00CC-93B9EBA23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Tomography</a:t>
            </a:r>
            <a:endParaRPr lang="en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E197F3-5A4F-BE32-C089-99C3FFF261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25563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Imaging by sections</a:t>
                </a:r>
              </a:p>
              <a:p>
                <a:r>
                  <a:rPr lang="en-US" dirty="0"/>
                  <a:t>“Looking” at something from different directions can give information about the “internals” of it</a:t>
                </a:r>
              </a:p>
              <a:p>
                <a:r>
                  <a:rPr lang="en-US" dirty="0"/>
                  <a:t>Medicine: Computed Tomography</a:t>
                </a:r>
              </a:p>
              <a:p>
                <a:pPr lvl="1"/>
                <a:r>
                  <a:rPr lang="en-US" dirty="0"/>
                  <a:t>X-ray scans in different directions can yield a 3D image</a:t>
                </a:r>
              </a:p>
              <a:p>
                <a:r>
                  <a:rPr lang="en-US" dirty="0"/>
                  <a:t>Mathematical description:</a:t>
                </a:r>
              </a:p>
              <a:p>
                <a:pPr lvl="1"/>
                <a:r>
                  <a:rPr lang="en-US" dirty="0"/>
                  <a:t>Radon and inverse Radon transform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dirty="0"/>
                  <a:t> Filtered back-projection transform</a:t>
                </a:r>
              </a:p>
              <a:p>
                <a:pPr lvl="2">
                  <a:buFont typeface="Wingdings" panose="05000000000000000000" pitchFamily="2" charset="2"/>
                  <a:buChar char="Ø"/>
                </a:pPr>
                <a:r>
                  <a:rPr lang="en-US" dirty="0"/>
                  <a:t>FT → filtering → IFT → Back-projection transform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E197F3-5A4F-BE32-C089-99C3FFF261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25563"/>
                <a:ext cx="10515600" cy="4351338"/>
              </a:xfrm>
              <a:blipFill>
                <a:blip r:embed="rId2"/>
                <a:stretch>
                  <a:fillRect l="-1043" t="-2241" r="-1507"/>
                </a:stretch>
              </a:blipFill>
            </p:spPr>
            <p:txBody>
              <a:bodyPr/>
              <a:lstStyle/>
              <a:p>
                <a:r>
                  <a:rPr lang="en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F63D881-86D6-7515-3270-C06335A82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9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ACFE9-9AEF-2A0B-EDEA-42647DCB4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5"/>
            <a:ext cx="10515600" cy="1325563"/>
          </a:xfrm>
        </p:spPr>
        <p:txBody>
          <a:bodyPr/>
          <a:lstStyle/>
          <a:p>
            <a:r>
              <a:rPr lang="en-US" dirty="0"/>
              <a:t>Tomography</a:t>
            </a:r>
            <a:endParaRPr lang="en-S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FAD6A7-7588-5FCD-D6E7-3FE6322353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218630"/>
                <a:ext cx="10515600" cy="2464273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Filtered back-projection formula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ℬ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ℱ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ℛ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SI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Radon, Fourier, Back-projection transform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filter transform</a:t>
                </a:r>
                <a:endParaRPr lang="en-US" dirty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FAD6A7-7588-5FCD-D6E7-3FE6322353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218630"/>
                <a:ext cx="10515600" cy="2464273"/>
              </a:xfrm>
              <a:blipFill>
                <a:blip r:embed="rId2"/>
                <a:stretch>
                  <a:fillRect l="-928" t="-3713" b="-2970"/>
                </a:stretch>
              </a:blipFill>
            </p:spPr>
            <p:txBody>
              <a:bodyPr/>
              <a:lstStyle/>
              <a:p>
                <a:r>
                  <a:rPr lang="en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5013F86-FF19-38D9-5D0E-8F3FF1CE2551}"/>
                  </a:ext>
                </a:extLst>
              </p:cNvPr>
              <p:cNvSpPr txBox="1"/>
              <p:nvPr/>
            </p:nvSpPr>
            <p:spPr>
              <a:xfrm>
                <a:off x="990563" y="1885570"/>
                <a:ext cx="233463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SI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5013F86-FF19-38D9-5D0E-8F3FF1CE2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563" y="1885570"/>
                <a:ext cx="2334638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E9418C-A3BA-2F58-A513-9104FFBB18A9}"/>
                  </a:ext>
                </a:extLst>
              </p:cNvPr>
              <p:cNvSpPr txBox="1"/>
              <p:nvPr/>
            </p:nvSpPr>
            <p:spPr>
              <a:xfrm>
                <a:off x="4689507" y="1885814"/>
                <a:ext cx="1388624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SI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E9418C-A3BA-2F58-A513-9104FFBB1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507" y="1885814"/>
                <a:ext cx="138862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1FAB866-37A8-2FD2-8F14-EDAE2627CCDF}"/>
              </a:ext>
            </a:extLst>
          </p:cNvPr>
          <p:cNvCxnSpPr>
            <a:cxnSpLocks/>
          </p:cNvCxnSpPr>
          <p:nvPr/>
        </p:nvCxnSpPr>
        <p:spPr>
          <a:xfrm>
            <a:off x="2906911" y="2147180"/>
            <a:ext cx="1877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604572D-4EFB-F3C3-53D3-9AFACF1E8A4C}"/>
              </a:ext>
            </a:extLst>
          </p:cNvPr>
          <p:cNvSpPr txBox="1"/>
          <p:nvPr/>
        </p:nvSpPr>
        <p:spPr>
          <a:xfrm>
            <a:off x="3109792" y="1824014"/>
            <a:ext cx="1131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Radon</a:t>
            </a:r>
          </a:p>
          <a:p>
            <a:pPr algn="ctr"/>
            <a:r>
              <a:rPr lang="en-US" b="1" dirty="0"/>
              <a:t>transform</a:t>
            </a:r>
            <a:endParaRPr lang="en-SI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46AF3A-DC5C-726B-4916-206F21741210}"/>
                  </a:ext>
                </a:extLst>
              </p:cNvPr>
              <p:cNvSpPr txBox="1"/>
              <p:nvPr/>
            </p:nvSpPr>
            <p:spPr>
              <a:xfrm>
                <a:off x="7585253" y="1885570"/>
                <a:ext cx="233463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SI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46AF3A-DC5C-726B-4916-206F21741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5253" y="1885570"/>
                <a:ext cx="2334638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5CF81BB-F713-22A0-148F-D3432B190B74}"/>
              </a:ext>
            </a:extLst>
          </p:cNvPr>
          <p:cNvSpPr txBox="1"/>
          <p:nvPr/>
        </p:nvSpPr>
        <p:spPr>
          <a:xfrm>
            <a:off x="6065304" y="1824013"/>
            <a:ext cx="1685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Back-projection</a:t>
            </a:r>
          </a:p>
          <a:p>
            <a:pPr algn="ctr"/>
            <a:r>
              <a:rPr lang="en-US" b="1" dirty="0"/>
              <a:t>transform</a:t>
            </a:r>
            <a:endParaRPr lang="en-SI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A8A78D-6B79-E363-DCC4-3472EBDE8521}"/>
              </a:ext>
            </a:extLst>
          </p:cNvPr>
          <p:cNvCxnSpPr>
            <a:cxnSpLocks/>
          </p:cNvCxnSpPr>
          <p:nvPr/>
        </p:nvCxnSpPr>
        <p:spPr>
          <a:xfrm>
            <a:off x="5970462" y="2147179"/>
            <a:ext cx="1877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245C26A-59E7-35BE-1D96-B1AE5F90D94E}"/>
              </a:ext>
            </a:extLst>
          </p:cNvPr>
          <p:cNvCxnSpPr>
            <a:cxnSpLocks/>
          </p:cNvCxnSpPr>
          <p:nvPr/>
        </p:nvCxnSpPr>
        <p:spPr>
          <a:xfrm>
            <a:off x="5383819" y="3522454"/>
            <a:ext cx="33040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1964666-E65C-D59C-09BD-21BDBD26F272}"/>
              </a:ext>
            </a:extLst>
          </p:cNvPr>
          <p:cNvCxnSpPr>
            <a:cxnSpLocks/>
          </p:cNvCxnSpPr>
          <p:nvPr/>
        </p:nvCxnSpPr>
        <p:spPr>
          <a:xfrm flipV="1">
            <a:off x="5383819" y="2571594"/>
            <a:ext cx="0" cy="950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C093DD8-4E03-1A53-580A-76A3EDA05011}"/>
              </a:ext>
            </a:extLst>
          </p:cNvPr>
          <p:cNvSpPr txBox="1"/>
          <p:nvPr/>
        </p:nvSpPr>
        <p:spPr>
          <a:xfrm>
            <a:off x="5677666" y="3207755"/>
            <a:ext cx="2460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Filtered back-projection</a:t>
            </a:r>
          </a:p>
          <a:p>
            <a:pPr algn="ctr"/>
            <a:r>
              <a:rPr lang="en-US" b="1" dirty="0"/>
              <a:t>formula</a:t>
            </a:r>
            <a:endParaRPr lang="en-SI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8F3514C-F0F4-1DEE-624D-D3994B01CA84}"/>
                  </a:ext>
                </a:extLst>
              </p:cNvPr>
              <p:cNvSpPr txBox="1"/>
              <p:nvPr/>
            </p:nvSpPr>
            <p:spPr>
              <a:xfrm>
                <a:off x="8336243" y="3254433"/>
                <a:ext cx="233463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SI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8F3514C-F0F4-1DEE-624D-D3994B01C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6243" y="3254433"/>
                <a:ext cx="233463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16715921-88B4-4E30-78BF-AD42AC5F47B2}"/>
              </a:ext>
            </a:extLst>
          </p:cNvPr>
          <p:cNvSpPr txBox="1"/>
          <p:nvPr/>
        </p:nvSpPr>
        <p:spPr>
          <a:xfrm>
            <a:off x="9257888" y="2243403"/>
            <a:ext cx="817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SMEARED</a:t>
            </a:r>
            <a:endParaRPr lang="en-SI" sz="1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A0E30-C268-C2F8-23CF-A069944A5C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0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ACFE9-9AEF-2A0B-EDEA-42647DCB4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Stretched Wire Tomography @ </a:t>
            </a:r>
            <a:r>
              <a:rPr lang="en-US" dirty="0" err="1"/>
              <a:t>Kyma</a:t>
            </a:r>
            <a:endParaRPr lang="en-SI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A0E30-C268-C2F8-23CF-A069944A5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19B4A38-3640-3F41-7FFD-4822131A2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190" y="1690688"/>
            <a:ext cx="7440038" cy="4351338"/>
          </a:xfrm>
        </p:spPr>
        <p:txBody>
          <a:bodyPr/>
          <a:lstStyle/>
          <a:p>
            <a:r>
              <a:rPr lang="en-US" dirty="0"/>
              <a:t>Linear and rotary stage</a:t>
            </a:r>
          </a:p>
          <a:p>
            <a:pPr lvl="1"/>
            <a:r>
              <a:rPr lang="en-US" dirty="0"/>
              <a:t>Stepper motors and controllers</a:t>
            </a:r>
          </a:p>
          <a:p>
            <a:pPr lvl="1"/>
            <a:r>
              <a:rPr lang="en-US" dirty="0"/>
              <a:t>Induced voltage measurement during linear motion</a:t>
            </a:r>
          </a:p>
          <a:p>
            <a:pPr lvl="1"/>
            <a:r>
              <a:rPr lang="en-US" dirty="0"/>
              <a:t>Rotary steps between measurements</a:t>
            </a:r>
          </a:p>
          <a:p>
            <a:r>
              <a:rPr lang="en-US" dirty="0"/>
              <a:t>Keithley 2182A</a:t>
            </a:r>
          </a:p>
          <a:p>
            <a:r>
              <a:rPr lang="en-US" dirty="0"/>
              <a:t>Single Cu wire loop (100 </a:t>
            </a:r>
            <a:r>
              <a:rPr lang="el-GR" dirty="0"/>
              <a:t>μ</a:t>
            </a:r>
            <a:r>
              <a:rPr lang="en-US" dirty="0"/>
              <a:t>m)</a:t>
            </a:r>
          </a:p>
          <a:p>
            <a:r>
              <a:rPr lang="en-US" dirty="0"/>
              <a:t>Raspberry Pi</a:t>
            </a:r>
          </a:p>
          <a:p>
            <a:r>
              <a:rPr lang="en-US" dirty="0"/>
              <a:t>Manual wire height adjustments</a:t>
            </a:r>
          </a:p>
          <a:p>
            <a:r>
              <a:rPr lang="en-US" dirty="0"/>
              <a:t>Compact and cost-efficient system</a:t>
            </a:r>
          </a:p>
          <a:p>
            <a:endParaRPr lang="en-SI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ACA758-2CFA-9CAD-3C5C-6ED4D7E4A0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7391" y="965717"/>
            <a:ext cx="3559572" cy="5167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31CF03-2EF8-FDD7-4A6D-DB0417628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3102" y="3914498"/>
            <a:ext cx="2954485" cy="2943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87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3D69C56-DFAD-5BD6-4125-6333417450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91" y="3334173"/>
            <a:ext cx="4097217" cy="31310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A3D74-AB20-9B2B-16E6-0FE7A2E29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Past results</a:t>
            </a:r>
            <a:endParaRPr lang="en-S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D96808-3958-E1E0-600B-FFDDC29C8C9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924637" y="1220716"/>
            <a:ext cx="2724150" cy="19091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121CF0-E3E4-3894-9D68-5A81E4EB32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6068" y="2510067"/>
            <a:ext cx="3777217" cy="37931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9F500F-A332-18A4-AE40-20C179FFDC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76" y="2514077"/>
            <a:ext cx="3717758" cy="37891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A3DC21-F9AF-C261-C626-65A70778027D}"/>
              </a:ext>
            </a:extLst>
          </p:cNvPr>
          <p:cNvSpPr txBox="1"/>
          <p:nvPr/>
        </p:nvSpPr>
        <p:spPr>
          <a:xfrm>
            <a:off x="334978" y="1584356"/>
            <a:ext cx="330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“manual” sinogram correction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703224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CABA2-8A6D-26D3-B200-11E7083A8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err="1"/>
              <a:t>Streched</a:t>
            </a:r>
            <a:r>
              <a:rPr lang="en-US" dirty="0"/>
              <a:t> Wire Tomography @ </a:t>
            </a:r>
            <a:r>
              <a:rPr lang="en-US" dirty="0" err="1"/>
              <a:t>Kyma</a:t>
            </a:r>
            <a:endParaRPr lang="en-SI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51AEBB-28B4-7805-2DAF-7C6787685148}"/>
              </a:ext>
            </a:extLst>
          </p:cNvPr>
          <p:cNvSpPr txBox="1"/>
          <p:nvPr/>
        </p:nvSpPr>
        <p:spPr>
          <a:xfrm>
            <a:off x="5080594" y="1151502"/>
            <a:ext cx="2030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Uncorrected</a:t>
            </a:r>
            <a:endParaRPr lang="en-SI" sz="2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6B4E5C-BAC9-B33D-120C-5C5A0C3D3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2F39B1-7A75-95C6-3745-8C8B7CD1F9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3060" y="0"/>
            <a:ext cx="2738940" cy="16330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FB53A7-F041-B418-7942-3D02F53C82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00" y="1847294"/>
            <a:ext cx="5818644" cy="47198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F3C125-09AF-8F92-135B-C9986D8CC2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846800"/>
            <a:ext cx="5683008" cy="471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33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CABA2-8A6D-26D3-B200-11E7083A8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err="1"/>
              <a:t>Streched</a:t>
            </a:r>
            <a:r>
              <a:rPr lang="en-US" dirty="0"/>
              <a:t> Wire Tomography @ </a:t>
            </a:r>
            <a:r>
              <a:rPr lang="en-US" dirty="0" err="1"/>
              <a:t>Kyma</a:t>
            </a:r>
            <a:endParaRPr lang="en-SI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6B4E5C-BAC9-B33D-120C-5C5A0C3D3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" y="6567055"/>
            <a:ext cx="1662545" cy="2493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5BD90B-011C-B3B8-E1C1-37F67FCBBA03}"/>
              </a:ext>
            </a:extLst>
          </p:cNvPr>
          <p:cNvSpPr txBox="1"/>
          <p:nvPr/>
        </p:nvSpPr>
        <p:spPr>
          <a:xfrm>
            <a:off x="365542" y="1109873"/>
            <a:ext cx="616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“Magnetic center” detection algorithm</a:t>
            </a:r>
            <a:endParaRPr lang="en-SI" sz="28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2D6671-5866-8F4E-991A-665DA0A000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037" y="4408730"/>
            <a:ext cx="3142738" cy="24040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4FA5EE-2E3C-400F-9D9D-B8A9602CA5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09" y="2961210"/>
            <a:ext cx="4754891" cy="34204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1246FC4-5BA6-DB94-4CDC-884C77681316}"/>
              </a:ext>
            </a:extLst>
          </p:cNvPr>
          <p:cNvSpPr txBox="1"/>
          <p:nvPr/>
        </p:nvSpPr>
        <p:spPr>
          <a:xfrm>
            <a:off x="269598" y="1729705"/>
            <a:ext cx="6166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Calculate the second field integral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Find and relocate the half value of second field integral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Shift each projection of the sinogram accordingly</a:t>
            </a:r>
            <a:endParaRPr lang="en-SI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7F58582-4CC1-2469-BF16-F1E027B785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039" y="1071181"/>
            <a:ext cx="4114550" cy="333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59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5465</TotalTime>
  <Words>512</Words>
  <Application>Microsoft Office PowerPoint</Application>
  <PresentationFormat>Widescreen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Wingdings</vt:lpstr>
      <vt:lpstr>Office Theme</vt:lpstr>
      <vt:lpstr>Advances in Stretched Wire Tomography at Kyma</vt:lpstr>
      <vt:lpstr>About Kyma</vt:lpstr>
      <vt:lpstr>Core products</vt:lpstr>
      <vt:lpstr>Tomography</vt:lpstr>
      <vt:lpstr>Tomography</vt:lpstr>
      <vt:lpstr>Stretched Wire Tomography @ Kyma</vt:lpstr>
      <vt:lpstr>Past results</vt:lpstr>
      <vt:lpstr>Streched Wire Tomography @ Kyma</vt:lpstr>
      <vt:lpstr>Streched Wire Tomography @ Kyma</vt:lpstr>
      <vt:lpstr>Streched Wire Tomography @ Kyma</vt:lpstr>
      <vt:lpstr>Streched Wire Tomography @ Kyma</vt:lpstr>
      <vt:lpstr>Streched Wire Tomography @ Kyma</vt:lpstr>
      <vt:lpstr>PowerPoint Presentation</vt:lpstr>
      <vt:lpstr>SWT – Filter comparison (complete z-scale)</vt:lpstr>
      <vt:lpstr>SWT – Filter comparison (limited z-scale)</vt:lpstr>
      <vt:lpstr>SWT – Background assessment</vt:lpstr>
      <vt:lpstr>SWT – Measurement “repeatability”</vt:lpstr>
      <vt:lpstr>SWT – Reducing number of measurements by angle</vt:lpstr>
      <vt:lpstr>Recap of stretched wire tomography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peter.topolovsek</dc:creator>
  <cp:lastModifiedBy>peter.topolovsek</cp:lastModifiedBy>
  <cp:revision>42</cp:revision>
  <dcterms:created xsi:type="dcterms:W3CDTF">2024-09-25T08:40:12Z</dcterms:created>
  <dcterms:modified xsi:type="dcterms:W3CDTF">2024-10-10T08:09:45Z</dcterms:modified>
</cp:coreProperties>
</file>