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00" r:id="rId5"/>
  </p:sldMasterIdLst>
  <p:notesMasterIdLst>
    <p:notesMasterId r:id="rId41"/>
  </p:notesMasterIdLst>
  <p:sldIdLst>
    <p:sldId id="257" r:id="rId6"/>
    <p:sldId id="289" r:id="rId7"/>
    <p:sldId id="299" r:id="rId8"/>
    <p:sldId id="300" r:id="rId9"/>
    <p:sldId id="301" r:id="rId10"/>
    <p:sldId id="302" r:id="rId11"/>
    <p:sldId id="303" r:id="rId12"/>
    <p:sldId id="304" r:id="rId13"/>
    <p:sldId id="323" r:id="rId14"/>
    <p:sldId id="305" r:id="rId15"/>
    <p:sldId id="306" r:id="rId16"/>
    <p:sldId id="308" r:id="rId17"/>
    <p:sldId id="309" r:id="rId18"/>
    <p:sldId id="310" r:id="rId19"/>
    <p:sldId id="322" r:id="rId20"/>
    <p:sldId id="311" r:id="rId21"/>
    <p:sldId id="313" r:id="rId22"/>
    <p:sldId id="314" r:id="rId23"/>
    <p:sldId id="330" r:id="rId24"/>
    <p:sldId id="331" r:id="rId25"/>
    <p:sldId id="312" r:id="rId26"/>
    <p:sldId id="316" r:id="rId27"/>
    <p:sldId id="317" r:id="rId28"/>
    <p:sldId id="318" r:id="rId29"/>
    <p:sldId id="321" r:id="rId30"/>
    <p:sldId id="319" r:id="rId31"/>
    <p:sldId id="320" r:id="rId32"/>
    <p:sldId id="324" r:id="rId33"/>
    <p:sldId id="325" r:id="rId34"/>
    <p:sldId id="326" r:id="rId35"/>
    <p:sldId id="327" r:id="rId36"/>
    <p:sldId id="332" r:id="rId37"/>
    <p:sldId id="328" r:id="rId38"/>
    <p:sldId id="329" r:id="rId39"/>
    <p:sldId id="297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E94D36"/>
    <a:srgbClr val="FF6900"/>
    <a:srgbClr val="003088"/>
    <a:srgbClr val="F08900"/>
    <a:srgbClr val="1E5DF8"/>
    <a:srgbClr val="626262"/>
    <a:srgbClr val="FFFFFF"/>
    <a:srgbClr val="00BED5"/>
    <a:srgbClr val="C13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22D19D7-1FE5-45FC-AA88-A0DF2E0C9FA4}" v="1279" dt="2024-10-02T15:56:49.0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725"/>
    <p:restoredTop sz="94422"/>
  </p:normalViewPr>
  <p:slideViewPr>
    <p:cSldViewPr snapToGrid="0" snapToObjects="1">
      <p:cViewPr varScale="1">
        <p:scale>
          <a:sx n="118" d="100"/>
          <a:sy n="118" d="100"/>
        </p:scale>
        <p:origin x="202" y="82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presProps" Target="presProp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viewProps" Target="viewProps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microsoft.com/office/2015/10/relationships/revisionInfo" Target="revisionInfo.xml"/><Relationship Id="rId20" Type="http://schemas.openxmlformats.org/officeDocument/2006/relationships/slide" Target="slides/slide15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9/17/2024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Errors bars on direct measurement too small to be seen.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70219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Differences between field components as function of stage coordinates. No clear patterns – probably unlikely to fit any sort of correction function to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129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35304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38220-931B-45B1-B3F5-B0E61B87AC88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7393C1-CEEA-4A46-9321-D9E920F57474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DDCA84-911D-4694-8DDF-0D7CDC742038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FFAF0-C22B-4081-ABE4-081EEBD89488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F853D-7458-478B-A74B-FA4F188A37DD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5DC91-59AC-442F-B44A-1ED058D69CD1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E9E27B-5D54-4BEC-A042-F734C4E9A353}" type="datetime1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5A98B8-D4D4-4848-A50B-E45991B095E1}" type="datetime1">
              <a:rPr lang="en-US" smtClean="0"/>
              <a:t>9/26/2024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0F554-5F2D-417F-8B2A-9243B61FC984}" type="datetime1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CF18E-AFC4-440F-AAFB-70B5CBC0ED67}" type="datetime1">
              <a:rPr lang="en-US" smtClean="0"/>
              <a:t>9/26/2024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412851-07FC-4323-8FBD-F315EA0A5B44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C3EA1B-B6CF-44C8-A3CA-303619267058}" type="datetime1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FB0CAE-D786-45E4-A957-BECB7E8FE50D}" type="datetime1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7F7316-38F8-4021-981C-A8FB94CFBD20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FEE5DF-8EC7-4A2B-A548-323D8E9DF91A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8F4E56-CFAD-45EC-8E97-F1FF22EBB244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6EC92-09CE-4DF7-B0B9-0ECA1DA4F96A}" type="datetime1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5D9206-D23C-4CEB-A456-82E9AB4ABFF0}" type="datetime1">
              <a:rPr lang="en-US" smtClean="0"/>
              <a:t>9/26/2024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C750F-F2AE-4FE1-B30E-D22B0F441E46}" type="datetime1">
              <a:rPr lang="en-US" smtClean="0"/>
              <a:t>9/26/2024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F7EDD-BB34-40D5-9FFA-AC605BE4C8D3}" type="datetime1">
              <a:rPr lang="en-US" smtClean="0"/>
              <a:t>9/26/2024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56722-8794-4BB7-83AE-B87B27A84F68}" type="datetime1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CAFBA-7F30-4F05-8E2B-295AE7552375}" type="datetime1">
              <a:rPr lang="en-US" smtClean="0"/>
              <a:t>9/26/2024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99C374-343C-4659-8BC6-5526B79A6101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35A331-D6F1-4D52-8911-DAA6FFFE9905}" type="datetime1">
              <a:rPr lang="en-US" smtClean="0"/>
              <a:t>9/26/2024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10" Type="http://schemas.openxmlformats.org/officeDocument/2006/relationships/image" Target="../media/image44.png"/><Relationship Id="rId4" Type="http://schemas.openxmlformats.org/officeDocument/2006/relationships/image" Target="../media/image38.png"/><Relationship Id="rId9" Type="http://schemas.openxmlformats.org/officeDocument/2006/relationships/image" Target="../media/image4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4.png"/><Relationship Id="rId3" Type="http://schemas.openxmlformats.org/officeDocument/2006/relationships/image" Target="../media/image69.png"/><Relationship Id="rId7" Type="http://schemas.openxmlformats.org/officeDocument/2006/relationships/image" Target="../media/image7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2.png"/><Relationship Id="rId11" Type="http://schemas.openxmlformats.org/officeDocument/2006/relationships/image" Target="../media/image77.png"/><Relationship Id="rId5" Type="http://schemas.openxmlformats.org/officeDocument/2006/relationships/image" Target="../media/image71.png"/><Relationship Id="rId10" Type="http://schemas.openxmlformats.org/officeDocument/2006/relationships/image" Target="../media/image76.png"/><Relationship Id="rId4" Type="http://schemas.openxmlformats.org/officeDocument/2006/relationships/image" Target="../media/image70.png"/><Relationship Id="rId9" Type="http://schemas.openxmlformats.org/officeDocument/2006/relationships/image" Target="../media/image75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80.png"/><Relationship Id="rId7" Type="http://schemas.openxmlformats.org/officeDocument/2006/relationships/image" Target="../media/image8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9.xml"/><Relationship Id="rId6" Type="http://schemas.microsoft.com/office/2007/relationships/hdphoto" Target="../media/hdphoto1.wdp"/><Relationship Id="rId5" Type="http://schemas.openxmlformats.org/officeDocument/2006/relationships/image" Target="../media/image81.pn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s://doi.org/10.21105/joss.02879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10493567" cy="3046988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GB" sz="4800" b="1" spc="-150" dirty="0">
                <a:solidFill>
                  <a:srgbClr val="002060"/>
                </a:solidFill>
                <a:latin typeface="Arial"/>
                <a:cs typeface="Arial"/>
              </a:rPr>
              <a:t>Comparison of Magnetic Field Maps by Direct Measurement and Reconstruction Using Boundary Element Methods</a:t>
            </a:r>
            <a:endParaRPr lang="en-US" sz="4800" b="1" spc="-150" dirty="0">
              <a:solidFill>
                <a:srgbClr val="002060"/>
              </a:solidFill>
              <a:latin typeface="Arial"/>
              <a:cs typeface="Arial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5371401"/>
            <a:ext cx="8887509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Alex Hinton, </a:t>
            </a:r>
            <a:r>
              <a:rPr lang="en-GB" sz="2400" dirty="0" err="1">
                <a:solidFill>
                  <a:srgbClr val="626262"/>
                </a:solidFill>
                <a:latin typeface="Arial"/>
                <a:cs typeface="Arial"/>
              </a:rPr>
              <a:t>ASTeC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, STFC Daresbury Laboratory</a:t>
            </a: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23</a:t>
            </a:r>
            <a:r>
              <a:rPr lang="en-GB" sz="2400" baseline="30000" dirty="0">
                <a:solidFill>
                  <a:srgbClr val="626262"/>
                </a:solidFill>
                <a:latin typeface="Arial"/>
                <a:cs typeface="Arial"/>
              </a:rPr>
              <a:t>rd</a:t>
            </a:r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 International Magnet Measurement Workshop, Bad </a:t>
            </a:r>
            <a:r>
              <a:rPr lang="en-GB" sz="2400" dirty="0" err="1">
                <a:solidFill>
                  <a:srgbClr val="626262"/>
                </a:solidFill>
                <a:latin typeface="Arial"/>
                <a:cs typeface="Arial"/>
              </a:rPr>
              <a:t>Zurzach</a:t>
            </a:r>
            <a:endParaRPr lang="en-GB" sz="2400" dirty="0">
              <a:solidFill>
                <a:srgbClr val="626262"/>
              </a:solidFill>
              <a:latin typeface="Arial"/>
              <a:cs typeface="Arial"/>
            </a:endParaRPr>
          </a:p>
          <a:p>
            <a:r>
              <a:rPr lang="en-GB" sz="2400" dirty="0">
                <a:solidFill>
                  <a:srgbClr val="626262"/>
                </a:solidFill>
                <a:latin typeface="Arial"/>
                <a:cs typeface="Arial"/>
              </a:rPr>
              <a:t>10/10/2024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7319"/>
            <a:ext cx="5683367" cy="449058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ZEro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Power Tuneable Optics.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Tuneable permanent magnet quadrupole built and installed on Diamond Light Source.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Measurements were performed before install using Senis type C Hall sensor and 3MH6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teslameter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Including 3D field map at high gradient.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BEM be used to reconstruct fields inside the measurement volume?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ZEPTO-DLS Quadrupole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pic>
        <p:nvPicPr>
          <p:cNvPr id="2050" name="Picture 2" descr="ZEPTO magnet at the Diamond Light Source">
            <a:extLst>
              <a:ext uri="{FF2B5EF4-FFF2-40B4-BE49-F238E27FC236}">
                <a16:creationId xmlns:a16="http://schemas.microsoft.com/office/drawing/2014/main" id="{D648A798-D57F-1B21-B25A-8840B43DAB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457"/>
          <a:stretch/>
        </p:blipFill>
        <p:spPr bwMode="auto">
          <a:xfrm>
            <a:off x="6867728" y="1260834"/>
            <a:ext cx="4308525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34956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8296864" cy="52477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Measurement over 6x6x190 mm</a:t>
            </a:r>
            <a:r>
              <a:rPr lang="en-GB" sz="2200" baseline="30000" dirty="0">
                <a:solidFill>
                  <a:srgbClr val="626262"/>
                </a:solidFill>
                <a:latin typeface="Arial"/>
                <a:cs typeface="Arial"/>
              </a:rPr>
              <a:t>3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volume.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From outside magnet, into part way through bore.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Cubic radial basis function used to interpolate fields on nodes.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1 mm step size in x, y directions.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5 mm step size in z direction.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1911 points total.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738 points on boundary.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~ 1 hour to measure volume.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~ 25 minutes estimated to </a:t>
            </a:r>
            <a:b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</a:b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measure boundary only.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3D Grid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pic>
        <p:nvPicPr>
          <p:cNvPr id="3" name="Picture 2" descr="A wooden stick with a grid pattern&#10;&#10;Description automatically generated with medium confidence">
            <a:extLst>
              <a:ext uri="{FF2B5EF4-FFF2-40B4-BE49-F238E27FC236}">
                <a16:creationId xmlns:a16="http://schemas.microsoft.com/office/drawing/2014/main" id="{2198E7C6-13A1-2075-6D8B-40770EB8693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55" t="36929" r="32120" b="7277"/>
          <a:stretch/>
        </p:blipFill>
        <p:spPr>
          <a:xfrm>
            <a:off x="8852170" y="222548"/>
            <a:ext cx="2989635" cy="26592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C4B6310-3ECF-EF4A-7B8C-2D02FA3AACEF}"/>
              </a:ext>
            </a:extLst>
          </p:cNvPr>
          <p:cNvSpPr txBox="1"/>
          <p:nvPr/>
        </p:nvSpPr>
        <p:spPr>
          <a:xfrm>
            <a:off x="8709497" y="476504"/>
            <a:ext cx="17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2 mm mesh grid.</a:t>
            </a:r>
          </a:p>
        </p:txBody>
      </p:sp>
      <p:pic>
        <p:nvPicPr>
          <p:cNvPr id="10" name="Picture 9" descr="A colorful line with numbers&#10;&#10;Description automatically generated with medium confidence">
            <a:extLst>
              <a:ext uri="{FF2B5EF4-FFF2-40B4-BE49-F238E27FC236}">
                <a16:creationId xmlns:a16="http://schemas.microsoft.com/office/drawing/2014/main" id="{1A960D2B-334E-A524-5683-116AA841B4E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744" t="33350" r="26454" b="8278"/>
          <a:stretch/>
        </p:blipFill>
        <p:spPr>
          <a:xfrm>
            <a:off x="5099921" y="3534383"/>
            <a:ext cx="3053479" cy="262877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4814D7-2BDC-E22C-A752-6759046658D7}"/>
              </a:ext>
            </a:extLst>
          </p:cNvPr>
          <p:cNvSpPr txBox="1"/>
          <p:nvPr/>
        </p:nvSpPr>
        <p:spPr>
          <a:xfrm>
            <a:off x="5376154" y="3923338"/>
            <a:ext cx="2006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Neumann </a:t>
            </a:r>
          </a:p>
          <a:p>
            <a:r>
              <a:rPr lang="en-GB" dirty="0">
                <a:solidFill>
                  <a:srgbClr val="000000"/>
                </a:solidFill>
              </a:rPr>
              <a:t>function.</a:t>
            </a:r>
          </a:p>
        </p:txBody>
      </p:sp>
      <p:pic>
        <p:nvPicPr>
          <p:cNvPr id="13" name="Picture 12" descr="A screenshot of a computer&#10;&#10;Description automatically generated">
            <a:extLst>
              <a:ext uri="{FF2B5EF4-FFF2-40B4-BE49-F238E27FC236}">
                <a16:creationId xmlns:a16="http://schemas.microsoft.com/office/drawing/2014/main" id="{F90BD958-83C9-0B29-E2AD-1ACF875731A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4066" t="18385" r="22293" b="8464"/>
          <a:stretch/>
        </p:blipFill>
        <p:spPr>
          <a:xfrm>
            <a:off x="9072664" y="3471587"/>
            <a:ext cx="2396246" cy="2754366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A3F42A55-FAA0-BD7E-F996-2E32552F19DD}"/>
              </a:ext>
            </a:extLst>
          </p:cNvPr>
          <p:cNvSpPr txBox="1"/>
          <p:nvPr/>
        </p:nvSpPr>
        <p:spPr>
          <a:xfrm>
            <a:off x="9267524" y="3923337"/>
            <a:ext cx="2006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Dirichlet </a:t>
            </a:r>
          </a:p>
          <a:p>
            <a:r>
              <a:rPr lang="en-GB" dirty="0">
                <a:solidFill>
                  <a:srgbClr val="000000"/>
                </a:solidFill>
              </a:rPr>
              <a:t>function.</a:t>
            </a:r>
          </a:p>
        </p:txBody>
      </p:sp>
    </p:spTree>
    <p:extLst>
      <p:ext uri="{BB962C8B-B14F-4D97-AF65-F5344CB8AC3E}">
        <p14:creationId xmlns:p14="http://schemas.microsoft.com/office/powerpoint/2010/main" val="266797761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Fields in a Plane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493D953-75F2-62DE-31AE-A3E582048F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58" y="2257983"/>
            <a:ext cx="4015791" cy="32764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79BE815-F9F5-B320-C29C-9E6F53964255}"/>
              </a:ext>
            </a:extLst>
          </p:cNvPr>
          <p:cNvSpPr txBox="1"/>
          <p:nvPr/>
        </p:nvSpPr>
        <p:spPr>
          <a:xfrm>
            <a:off x="894613" y="1973489"/>
            <a:ext cx="2178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Direct Measurement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25805A7-F197-F12C-A260-8049DD938195}"/>
              </a:ext>
            </a:extLst>
          </p:cNvPr>
          <p:cNvSpPr txBox="1"/>
          <p:nvPr/>
        </p:nvSpPr>
        <p:spPr>
          <a:xfrm>
            <a:off x="5137383" y="1948222"/>
            <a:ext cx="2178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BEM – 1 mm mesh</a:t>
            </a:r>
          </a:p>
        </p:txBody>
      </p:sp>
      <p:pic>
        <p:nvPicPr>
          <p:cNvPr id="3076" name="Picture 4">
            <a:extLst>
              <a:ext uri="{FF2B5EF4-FFF2-40B4-BE49-F238E27FC236}">
                <a16:creationId xmlns:a16="http://schemas.microsoft.com/office/drawing/2014/main" id="{B01D3403-8AD8-2E3D-FD38-82572FB3CB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561" y="2342821"/>
            <a:ext cx="3944545" cy="3191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F768A823-A50F-1E80-22D9-9E64D4DE27A3}"/>
              </a:ext>
            </a:extLst>
          </p:cNvPr>
          <p:cNvSpPr txBox="1"/>
          <p:nvPr/>
        </p:nvSpPr>
        <p:spPr>
          <a:xfrm>
            <a:off x="8892702" y="1953361"/>
            <a:ext cx="21789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BEM – 2 mm mesh</a:t>
            </a:r>
          </a:p>
        </p:txBody>
      </p:sp>
      <p:pic>
        <p:nvPicPr>
          <p:cNvPr id="3078" name="Picture 6">
            <a:extLst>
              <a:ext uri="{FF2B5EF4-FFF2-40B4-BE49-F238E27FC236}">
                <a16:creationId xmlns:a16="http://schemas.microsoft.com/office/drawing/2014/main" id="{F67AA40F-4AC8-11B6-9CE0-DDB0C04393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42977" y="2342821"/>
            <a:ext cx="4050932" cy="31916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32D6ED-7917-024E-E36C-5E07F574B274}"/>
              </a:ext>
            </a:extLst>
          </p:cNvPr>
          <p:cNvSpPr txBox="1"/>
          <p:nvPr/>
        </p:nvSpPr>
        <p:spPr>
          <a:xfrm>
            <a:off x="894613" y="1365466"/>
            <a:ext cx="2860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Z axis coordinate = 80 mm</a:t>
            </a:r>
          </a:p>
        </p:txBody>
      </p:sp>
    </p:spTree>
    <p:extLst>
      <p:ext uri="{BB962C8B-B14F-4D97-AF65-F5344CB8AC3E}">
        <p14:creationId xmlns:p14="http://schemas.microsoft.com/office/powerpoint/2010/main" val="7438804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>
            <a:extLst>
              <a:ext uri="{FF2B5EF4-FFF2-40B4-BE49-F238E27FC236}">
                <a16:creationId xmlns:a16="http://schemas.microsoft.com/office/drawing/2014/main" id="{5FFC04E3-3011-3B19-02AD-B6CD700CE4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0384" y="3187700"/>
            <a:ext cx="5901278" cy="3502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Fields on a line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3" y="1114623"/>
            <a:ext cx="5683367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Plot of By field component vs motion controller </a:t>
            </a:r>
            <a:r>
              <a:rPr lang="en-GB" sz="2200" i="1" dirty="0">
                <a:solidFill>
                  <a:srgbClr val="626262"/>
                </a:solidFill>
                <a:latin typeface="Arial"/>
                <a:cs typeface="Arial"/>
              </a:rPr>
              <a:t>x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axis.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i="1" dirty="0">
                <a:solidFill>
                  <a:srgbClr val="626262"/>
                </a:solidFill>
                <a:latin typeface="Arial"/>
                <a:cs typeface="Arial"/>
              </a:rPr>
              <a:t>y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= 8 mm, </a:t>
            </a:r>
            <a:r>
              <a:rPr lang="en-GB" sz="2200" i="1" dirty="0">
                <a:solidFill>
                  <a:srgbClr val="626262"/>
                </a:solidFill>
                <a:latin typeface="Arial"/>
                <a:cs typeface="Arial"/>
              </a:rPr>
              <a:t>z =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65 mm.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Good agreement between BEM and directly measured fields within one measurement step size of boundary.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Smaller mesh size = smaller differences between BEM and direct fields.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Smaller differences between BEM and direct fields near centre of measurement range.</a:t>
            </a: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3D2425E0-73EA-FC52-5C94-30671A4AB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6870" y="54623"/>
            <a:ext cx="5784792" cy="3133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52782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6" name="Picture 8">
            <a:extLst>
              <a:ext uri="{FF2B5EF4-FFF2-40B4-BE49-F238E27FC236}">
                <a16:creationId xmlns:a16="http://schemas.microsoft.com/office/drawing/2014/main" id="{01EC72D4-ED64-952F-8C41-2F594AC9E2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666" y="3475932"/>
            <a:ext cx="6103542" cy="3180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Field gradient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14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3" y="1114623"/>
            <a:ext cx="5527724" cy="401834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Magnitude of calculated gradient increases with reducing mesh size. 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Gradients calculated using BEM vary more smoothly than gradients calculated by numerical differentiation of point measurements.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Gradients diverge for measurements within one mesh size of boundary.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Gradient independent of discretization along axis.</a:t>
            </a:r>
          </a:p>
        </p:txBody>
      </p:sp>
      <p:pic>
        <p:nvPicPr>
          <p:cNvPr id="7174" name="Picture 6">
            <a:extLst>
              <a:ext uri="{FF2B5EF4-FFF2-40B4-BE49-F238E27FC236}">
                <a16:creationId xmlns:a16="http://schemas.microsoft.com/office/drawing/2014/main" id="{D37D7C15-063C-3DAD-9CC8-A8B8084687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575" y="201711"/>
            <a:ext cx="6019633" cy="3227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6914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Multipoles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4" y="1114623"/>
            <a:ext cx="6740438" cy="80823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Multipoles evaluated on 1 mm radius in centre of measurement volume. </a:t>
            </a:r>
          </a:p>
        </p:txBody>
      </p:sp>
      <p:pic>
        <p:nvPicPr>
          <p:cNvPr id="21510" name="Picture 6">
            <a:extLst>
              <a:ext uri="{FF2B5EF4-FFF2-40B4-BE49-F238E27FC236}">
                <a16:creationId xmlns:a16="http://schemas.microsoft.com/office/drawing/2014/main" id="{2CC70368-731C-2161-4FF1-2D62F232FD4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8517" y="57961"/>
            <a:ext cx="4164706" cy="3371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2" name="Picture 8">
            <a:extLst>
              <a:ext uri="{FF2B5EF4-FFF2-40B4-BE49-F238E27FC236}">
                <a16:creationId xmlns:a16="http://schemas.microsoft.com/office/drawing/2014/main" id="{25931CC3-C126-1987-FF4E-D9A0DD5049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065" y="3486962"/>
            <a:ext cx="4140158" cy="337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514" name="Picture 10">
            <a:extLst>
              <a:ext uri="{FF2B5EF4-FFF2-40B4-BE49-F238E27FC236}">
                <a16:creationId xmlns:a16="http://schemas.microsoft.com/office/drawing/2014/main" id="{A9C6E7E3-0D05-C4AC-795E-9EB07E077D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4666" y="2049070"/>
            <a:ext cx="5710338" cy="4613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450054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rms Field Error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4" y="1114623"/>
            <a:ext cx="5586090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Root mean square (rms) difference between directly measured and BEM field components plotted as function of mesh size within one measurement step size of boundary (925 points).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Predicted field rms field error with ~0 mesh size (quadratic fit):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Bx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= 5E-4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By = 1E-2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Uncertainty on direct measurements:</a:t>
            </a:r>
            <a:b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</a:b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± 6E-3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mT.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pic>
        <p:nvPicPr>
          <p:cNvPr id="9218" name="Picture 2">
            <a:extLst>
              <a:ext uri="{FF2B5EF4-FFF2-40B4-BE49-F238E27FC236}">
                <a16:creationId xmlns:a16="http://schemas.microsoft.com/office/drawing/2014/main" id="{82C4E989-0615-233D-5960-CF8C64F3ABD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7666" y="910615"/>
            <a:ext cx="6019075" cy="48757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34379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Extrapolate field at a point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3" y="1114623"/>
            <a:ext cx="5955741" cy="215629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Fit field components to mesh size.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Extrapolate to ~0 mesh size.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difference between BEM and directly measured fields be reduced?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Sample coordinate (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x,y,z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) = (28, 8, 65).</a:t>
            </a:r>
          </a:p>
        </p:txBody>
      </p:sp>
      <p:pic>
        <p:nvPicPr>
          <p:cNvPr id="10250" name="Picture 10">
            <a:extLst>
              <a:ext uri="{FF2B5EF4-FFF2-40B4-BE49-F238E27FC236}">
                <a16:creationId xmlns:a16="http://schemas.microsoft.com/office/drawing/2014/main" id="{72D07739-EEE0-C185-3ECA-8DD828E0AC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910" y="3366600"/>
            <a:ext cx="4201533" cy="33743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2" name="Picture 12">
            <a:extLst>
              <a:ext uri="{FF2B5EF4-FFF2-40B4-BE49-F238E27FC236}">
                <a16:creationId xmlns:a16="http://schemas.microsoft.com/office/drawing/2014/main" id="{0AFAE79E-D4C7-65A1-4D16-950216343C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8910" y="33362"/>
            <a:ext cx="4201533" cy="3394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4" name="Picture 14">
            <a:extLst>
              <a:ext uri="{FF2B5EF4-FFF2-40B4-BE49-F238E27FC236}">
                <a16:creationId xmlns:a16="http://schemas.microsoft.com/office/drawing/2014/main" id="{204D7ED8-A002-DEC0-7643-EF558AB578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9830" y="3370323"/>
            <a:ext cx="4319080" cy="3351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29928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Extrapolate fields on a line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3" y="1114623"/>
            <a:ext cx="5955741" cy="4358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Linear fit to 0 mesh size.</a:t>
            </a:r>
          </a:p>
        </p:txBody>
      </p:sp>
      <p:pic>
        <p:nvPicPr>
          <p:cNvPr id="11266" name="Picture 2">
            <a:extLst>
              <a:ext uri="{FF2B5EF4-FFF2-40B4-BE49-F238E27FC236}">
                <a16:creationId xmlns:a16="http://schemas.microsoft.com/office/drawing/2014/main" id="{361AF356-F764-98B4-F672-E19F090194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41" y="1750685"/>
            <a:ext cx="5953125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>
            <a:extLst>
              <a:ext uri="{FF2B5EF4-FFF2-40B4-BE49-F238E27FC236}">
                <a16:creationId xmlns:a16="http://schemas.microsoft.com/office/drawing/2014/main" id="{CC90EC54-32DC-35BA-4FE9-F297771626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586" y="1750686"/>
            <a:ext cx="6179873" cy="3533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643609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rms Field Error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4" y="1114623"/>
            <a:ext cx="4065422" cy="349204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Root mean square (rms) difference between directly measured and BEM field components plotted as function of mesh size within one measurement step size of boundary (925 points).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At each point, field extrapolated to 0 mesh.</a:t>
            </a:r>
          </a:p>
        </p:txBody>
      </p:sp>
      <p:pic>
        <p:nvPicPr>
          <p:cNvPr id="12290" name="Picture 2">
            <a:extLst>
              <a:ext uri="{FF2B5EF4-FFF2-40B4-BE49-F238E27FC236}">
                <a16:creationId xmlns:a16="http://schemas.microsoft.com/office/drawing/2014/main" id="{4355CDFC-1AFB-F72D-52FD-37D8EA1492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263" y="1265776"/>
            <a:ext cx="7613737" cy="4399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21640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114623"/>
            <a:ext cx="5709107" cy="449058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Hall sensor measurements are used to measure the magnetic field vectors at a point.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3-axis probes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used to measure all three field components.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Probe mounted to precision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3-axis motion stage.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map out full shape and strength of magnetic field with a 3D volume.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Precise but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slow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!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Introduction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FBE7CAA-D458-F1C5-5130-425A73A974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13864" y="669837"/>
            <a:ext cx="5103359" cy="55183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535670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20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341298" y="299624"/>
            <a:ext cx="2058191" cy="460927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Differences between BEM and direct fields as function of position.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some fitting function be applied to correct for differences?</a:t>
            </a:r>
          </a:p>
        </p:txBody>
      </p:sp>
      <p:pic>
        <p:nvPicPr>
          <p:cNvPr id="29704" name="Picture 8">
            <a:extLst>
              <a:ext uri="{FF2B5EF4-FFF2-40B4-BE49-F238E27FC236}">
                <a16:creationId xmlns:a16="http://schemas.microsoft.com/office/drawing/2014/main" id="{7EBF762C-4651-56ED-E4D1-347A8D1A7B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427" y="324509"/>
            <a:ext cx="2540438" cy="204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6" name="Picture 10">
            <a:extLst>
              <a:ext uri="{FF2B5EF4-FFF2-40B4-BE49-F238E27FC236}">
                <a16:creationId xmlns:a16="http://schemas.microsoft.com/office/drawing/2014/main" id="{459A8259-2CAA-BCF8-84B0-7508FD207AE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6615" y="324509"/>
            <a:ext cx="2540438" cy="2040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08" name="Picture 12">
            <a:extLst>
              <a:ext uri="{FF2B5EF4-FFF2-40B4-BE49-F238E27FC236}">
                <a16:creationId xmlns:a16="http://schemas.microsoft.com/office/drawing/2014/main" id="{4615C93E-6225-837D-EDF3-7839AAE3DC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824" y="299624"/>
            <a:ext cx="2602411" cy="2090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0" name="Picture 14">
            <a:extLst>
              <a:ext uri="{FF2B5EF4-FFF2-40B4-BE49-F238E27FC236}">
                <a16:creationId xmlns:a16="http://schemas.microsoft.com/office/drawing/2014/main" id="{9FBF9451-B82C-9770-238D-2FBB18E5AC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9428" y="2432050"/>
            <a:ext cx="2566454" cy="2061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2" name="Picture 16">
            <a:extLst>
              <a:ext uri="{FF2B5EF4-FFF2-40B4-BE49-F238E27FC236}">
                <a16:creationId xmlns:a16="http://schemas.microsoft.com/office/drawing/2014/main" id="{13F30041-E146-1BA1-972F-602EFF332D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2132" y="2432050"/>
            <a:ext cx="2584921" cy="2075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4" name="Picture 18">
            <a:extLst>
              <a:ext uri="{FF2B5EF4-FFF2-40B4-BE49-F238E27FC236}">
                <a16:creationId xmlns:a16="http://schemas.microsoft.com/office/drawing/2014/main" id="{D6E6E828-E386-2F83-C545-1585854FFC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824" y="2432051"/>
            <a:ext cx="2602411" cy="20900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6" name="Picture 20">
            <a:extLst>
              <a:ext uri="{FF2B5EF4-FFF2-40B4-BE49-F238E27FC236}">
                <a16:creationId xmlns:a16="http://schemas.microsoft.com/office/drawing/2014/main" id="{E947CFB4-980A-E18C-F4AC-92CDB334A68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001" y="4522096"/>
            <a:ext cx="2631308" cy="2113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18" name="Picture 22">
            <a:extLst>
              <a:ext uri="{FF2B5EF4-FFF2-40B4-BE49-F238E27FC236}">
                <a16:creationId xmlns:a16="http://schemas.microsoft.com/office/drawing/2014/main" id="{4D170C63-4EA1-1ADA-6CC8-026C59230E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694" y="4575316"/>
            <a:ext cx="2672280" cy="2146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720" name="Picture 24">
            <a:extLst>
              <a:ext uri="{FF2B5EF4-FFF2-40B4-BE49-F238E27FC236}">
                <a16:creationId xmlns:a16="http://schemas.microsoft.com/office/drawing/2014/main" id="{7EA8BF8D-3C7D-0A60-3866-B17E2124EA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4824" y="4634593"/>
            <a:ext cx="2602412" cy="2090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802760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7084150" cy="45446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Tuneable permanent magnet dipole designed for use on an Electron Cyclotron Resonance Ion Source (ECRIS).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Tuneable strength for charge state selection.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Novel carbon free accelerator for Ion Beam Analysis.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Built and measured at Daresbury Laboratory.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Magnet integrated into low energy beam line of a prototype PM ion source at University of Jyväskylä.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First experiments in May 2024 with argon ion beams showed production of IBA-relevant charge states and beam currents.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ECRIS Dipole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pic>
        <p:nvPicPr>
          <p:cNvPr id="8196" name="Picture 4">
            <a:extLst>
              <a:ext uri="{FF2B5EF4-FFF2-40B4-BE49-F238E27FC236}">
                <a16:creationId xmlns:a16="http://schemas.microsoft.com/office/drawing/2014/main" id="{B3D06C3A-D241-7D3D-A0D4-527EA18B5B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217" y="186147"/>
            <a:ext cx="4252300" cy="31879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DEC7F409-B896-5C11-4E3E-5B2D5E9E93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3217" y="3353876"/>
            <a:ext cx="4252300" cy="3087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35019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4E5FB5F1-F5B0-1BFC-500D-5BA0381C66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23138" y="4358613"/>
            <a:ext cx="4218729" cy="214499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75D84307-38B3-2DB9-7B86-AD551907E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30336" y="4182950"/>
            <a:ext cx="3792802" cy="225408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5988167" cy="464447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Measurement over 80x20x40 mm</a:t>
            </a:r>
            <a:r>
              <a:rPr lang="en-GB" sz="2200" baseline="30000" dirty="0">
                <a:solidFill>
                  <a:srgbClr val="626262"/>
                </a:solidFill>
                <a:latin typeface="Arial"/>
                <a:cs typeface="Arial"/>
              </a:rPr>
              <a:t>3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volume.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Measurements inside magnet.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2 mm step size in x, y, z directions.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9471 points total.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2802 points on boundary.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~ 5.3 hours to measure</a:t>
            </a:r>
            <a:b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</a:b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volume.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~ 1.6 hours estimated</a:t>
            </a:r>
            <a:b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</a:b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to measure boundary</a:t>
            </a:r>
            <a:b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</a:b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only.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3D Grid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4B6310-3ECF-EF4A-7B8C-2D02FA3AACEF}"/>
              </a:ext>
            </a:extLst>
          </p:cNvPr>
          <p:cNvSpPr txBox="1"/>
          <p:nvPr/>
        </p:nvSpPr>
        <p:spPr>
          <a:xfrm>
            <a:off x="8709497" y="476504"/>
            <a:ext cx="17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5 mm mesh grid.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3911D63-047F-B773-CB96-609FBEB3A6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71059" y="845836"/>
            <a:ext cx="5238750" cy="288607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C14814D7-2BDC-E22C-A752-6759046658D7}"/>
              </a:ext>
            </a:extLst>
          </p:cNvPr>
          <p:cNvSpPr txBox="1"/>
          <p:nvPr/>
        </p:nvSpPr>
        <p:spPr>
          <a:xfrm>
            <a:off x="4726803" y="3470045"/>
            <a:ext cx="2006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Neumann </a:t>
            </a:r>
          </a:p>
          <a:p>
            <a:r>
              <a:rPr lang="en-GB" dirty="0">
                <a:solidFill>
                  <a:srgbClr val="000000"/>
                </a:solidFill>
              </a:rPr>
              <a:t>function.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42A55-FAA0-BD7E-F996-2E32552F19DD}"/>
              </a:ext>
            </a:extLst>
          </p:cNvPr>
          <p:cNvSpPr txBox="1"/>
          <p:nvPr/>
        </p:nvSpPr>
        <p:spPr>
          <a:xfrm>
            <a:off x="7816328" y="4116376"/>
            <a:ext cx="2006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Dirichlet </a:t>
            </a:r>
          </a:p>
          <a:p>
            <a:r>
              <a:rPr lang="en-GB" dirty="0">
                <a:solidFill>
                  <a:srgbClr val="000000"/>
                </a:solidFill>
              </a:rPr>
              <a:t>function.</a:t>
            </a:r>
          </a:p>
        </p:txBody>
      </p:sp>
    </p:spTree>
    <p:extLst>
      <p:ext uri="{BB962C8B-B14F-4D97-AF65-F5344CB8AC3E}">
        <p14:creationId xmlns:p14="http://schemas.microsoft.com/office/powerpoint/2010/main" val="32873227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Fields at a point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3" y="1114623"/>
            <a:ext cx="5683367" cy="43582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(x, y, z) = (-50, 10, 2940)</a:t>
            </a:r>
          </a:p>
        </p:txBody>
      </p:sp>
      <p:pic>
        <p:nvPicPr>
          <p:cNvPr id="14344" name="Picture 8">
            <a:extLst>
              <a:ext uri="{FF2B5EF4-FFF2-40B4-BE49-F238E27FC236}">
                <a16:creationId xmlns:a16="http://schemas.microsoft.com/office/drawing/2014/main" id="{7C00EC1C-BB12-DA3B-835F-35B23687BA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33" y="1630989"/>
            <a:ext cx="4857750" cy="3924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6" name="Picture 10">
            <a:extLst>
              <a:ext uri="{FF2B5EF4-FFF2-40B4-BE49-F238E27FC236}">
                <a16:creationId xmlns:a16="http://schemas.microsoft.com/office/drawing/2014/main" id="{461E083C-BE2F-E36C-6B13-7DBB011FBA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0992" y="136525"/>
            <a:ext cx="4056323" cy="3165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8" name="Picture 12">
            <a:extLst>
              <a:ext uri="{FF2B5EF4-FFF2-40B4-BE49-F238E27FC236}">
                <a16:creationId xmlns:a16="http://schemas.microsoft.com/office/drawing/2014/main" id="{E5A478E7-D2C5-CA3A-9BEF-1E72603ECC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3252" y="3484597"/>
            <a:ext cx="4171802" cy="3236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715021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2" name="Picture 10">
            <a:extLst>
              <a:ext uri="{FF2B5EF4-FFF2-40B4-BE49-F238E27FC236}">
                <a16:creationId xmlns:a16="http://schemas.microsoft.com/office/drawing/2014/main" id="{50C36B37-4CE0-C56E-5E30-AB46EF8374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525" y="3368104"/>
            <a:ext cx="5734150" cy="3308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Fields on a line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24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3" y="1114623"/>
            <a:ext cx="5683367" cy="245176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Plot of By field component vs motion controller </a:t>
            </a:r>
            <a:r>
              <a:rPr lang="en-GB" sz="2200" i="1" dirty="0">
                <a:solidFill>
                  <a:srgbClr val="626262"/>
                </a:solidFill>
                <a:latin typeface="Arial"/>
                <a:cs typeface="Arial"/>
              </a:rPr>
              <a:t>x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axis.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i="1" dirty="0">
                <a:solidFill>
                  <a:srgbClr val="626262"/>
                </a:solidFill>
                <a:latin typeface="Arial"/>
                <a:cs typeface="Arial"/>
              </a:rPr>
              <a:t>y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= 10 mm, </a:t>
            </a:r>
            <a:b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</a:br>
            <a:r>
              <a:rPr lang="en-GB" sz="2200" i="1" dirty="0">
                <a:solidFill>
                  <a:srgbClr val="626262"/>
                </a:solidFill>
                <a:latin typeface="Arial"/>
                <a:cs typeface="Arial"/>
              </a:rPr>
              <a:t>z =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2940 mm.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Standard deviation on direct</a:t>
            </a:r>
            <a:b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</a:b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measurement = 4 µT.</a:t>
            </a:r>
          </a:p>
        </p:txBody>
      </p:sp>
      <p:pic>
        <p:nvPicPr>
          <p:cNvPr id="13320" name="Picture 8">
            <a:extLst>
              <a:ext uri="{FF2B5EF4-FFF2-40B4-BE49-F238E27FC236}">
                <a16:creationId xmlns:a16="http://schemas.microsoft.com/office/drawing/2014/main" id="{A07A1079-D766-5F41-BAD4-A85F96136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0913" y="86233"/>
            <a:ext cx="6147977" cy="32818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63764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44" name="Picture 12">
            <a:extLst>
              <a:ext uri="{FF2B5EF4-FFF2-40B4-BE49-F238E27FC236}">
                <a16:creationId xmlns:a16="http://schemas.microsoft.com/office/drawing/2014/main" id="{815F5B0F-9F66-17F2-20D4-D202EEB3D9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2030" y="3299251"/>
            <a:ext cx="4161771" cy="33423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Multipoles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25</a:t>
            </a:fld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3" y="1114623"/>
            <a:ext cx="5683367" cy="80823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Multipoles evaluated on 5 mm radius in centre of measurement volume. </a:t>
            </a:r>
          </a:p>
        </p:txBody>
      </p:sp>
      <p:pic>
        <p:nvPicPr>
          <p:cNvPr id="18440" name="Picture 8">
            <a:extLst>
              <a:ext uri="{FF2B5EF4-FFF2-40B4-BE49-F238E27FC236}">
                <a16:creationId xmlns:a16="http://schemas.microsoft.com/office/drawing/2014/main" id="{424250FE-1476-16B1-CCA4-17BA3C1844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632" y="1922857"/>
            <a:ext cx="5936287" cy="463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2" name="Picture 10">
            <a:extLst>
              <a:ext uri="{FF2B5EF4-FFF2-40B4-BE49-F238E27FC236}">
                <a16:creationId xmlns:a16="http://schemas.microsoft.com/office/drawing/2014/main" id="{999C2AF5-D70F-D975-B2E9-7477A04A124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755" y="41315"/>
            <a:ext cx="4179046" cy="329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552753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rms Field Error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7EA36BF-9A0E-8152-095D-0DA75ADB3CE8}"/>
              </a:ext>
            </a:extLst>
          </p:cNvPr>
          <p:cNvSpPr/>
          <p:nvPr/>
        </p:nvSpPr>
        <p:spPr>
          <a:xfrm>
            <a:off x="412634" y="1010863"/>
            <a:ext cx="4963520" cy="491705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Root mean square (rms) difference between directly measured and BEM field components plotted as function of mesh size within one measurement step size of boundary (6669 points).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At 0.5 mm mesh: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Bx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= 0.088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By = 0.011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Bz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= 0.011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Std on direct measurements = 0.004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mT.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pic>
        <p:nvPicPr>
          <p:cNvPr id="16388" name="Picture 4">
            <a:extLst>
              <a:ext uri="{FF2B5EF4-FFF2-40B4-BE49-F238E27FC236}">
                <a16:creationId xmlns:a16="http://schemas.microsoft.com/office/drawing/2014/main" id="{EADCB7A3-45A2-7D4E-CD25-C4FF02DE897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5170" y="796819"/>
            <a:ext cx="6626567" cy="5264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042563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9A91347B-50BF-FDDF-A8B1-77CE7BACFD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17694" y="3722515"/>
            <a:ext cx="4452293" cy="2736804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516DED4-592E-10E5-2B92-03738CF65E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9392" y="3363694"/>
            <a:ext cx="4133850" cy="309562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5988167" cy="472142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Measurement over 80x20x300 mm</a:t>
            </a:r>
            <a:r>
              <a:rPr lang="en-GB" sz="2200" baseline="30000" dirty="0">
                <a:solidFill>
                  <a:srgbClr val="626262"/>
                </a:solidFill>
                <a:latin typeface="Arial"/>
                <a:cs typeface="Arial"/>
              </a:rPr>
              <a:t>3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volume.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Measurements from inside to outside magnet.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2 mm step size in x, y, z directions.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68,101 points total.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15,802 points on boundary.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~1.6 days to measure volume.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~ 0.4 days to</a:t>
            </a:r>
            <a:b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</a:b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measure boundary.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Full range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4B6310-3ECF-EF4A-7B8C-2D02FA3AACEF}"/>
              </a:ext>
            </a:extLst>
          </p:cNvPr>
          <p:cNvSpPr txBox="1"/>
          <p:nvPr/>
        </p:nvSpPr>
        <p:spPr>
          <a:xfrm>
            <a:off x="8709497" y="476504"/>
            <a:ext cx="17963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3 mm mesh grid.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4814D7-2BDC-E22C-A752-6759046658D7}"/>
              </a:ext>
            </a:extLst>
          </p:cNvPr>
          <p:cNvSpPr txBox="1"/>
          <p:nvPr/>
        </p:nvSpPr>
        <p:spPr>
          <a:xfrm>
            <a:off x="5295704" y="3103696"/>
            <a:ext cx="2006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Neumann </a:t>
            </a:r>
          </a:p>
          <a:p>
            <a:r>
              <a:rPr lang="en-GB" dirty="0">
                <a:solidFill>
                  <a:srgbClr val="000000"/>
                </a:solidFill>
              </a:rPr>
              <a:t>function.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3F42A55-FAA0-BD7E-F996-2E32552F19DD}"/>
              </a:ext>
            </a:extLst>
          </p:cNvPr>
          <p:cNvSpPr txBox="1"/>
          <p:nvPr/>
        </p:nvSpPr>
        <p:spPr>
          <a:xfrm>
            <a:off x="7816328" y="4116376"/>
            <a:ext cx="20065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Dirichlet </a:t>
            </a:r>
          </a:p>
          <a:p>
            <a:r>
              <a:rPr lang="en-GB" dirty="0">
                <a:solidFill>
                  <a:srgbClr val="000000"/>
                </a:solidFill>
              </a:rPr>
              <a:t>function.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96F342-11C8-70F2-6F33-499331BE9D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2230" y="774691"/>
            <a:ext cx="4280469" cy="2736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997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4464167" cy="374576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y = 10 mm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z = 2940 mm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Little difference between mesh sizes in centre of volume.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Smaller mesh size shows better agreement over larger range.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Fields vs x axis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pic>
        <p:nvPicPr>
          <p:cNvPr id="22530" name="Picture 2">
            <a:extLst>
              <a:ext uri="{FF2B5EF4-FFF2-40B4-BE49-F238E27FC236}">
                <a16:creationId xmlns:a16="http://schemas.microsoft.com/office/drawing/2014/main" id="{0DE28916-5FD0-48B0-772C-BB92C6999F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864" y="57988"/>
            <a:ext cx="6200673" cy="33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2" name="Picture 4">
            <a:extLst>
              <a:ext uri="{FF2B5EF4-FFF2-40B4-BE49-F238E27FC236}">
                <a16:creationId xmlns:a16="http://schemas.microsoft.com/office/drawing/2014/main" id="{1EB83E7C-89C2-747F-8789-E0E11E27E7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864" y="3357840"/>
            <a:ext cx="5633936" cy="33146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67014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2" name="Picture 6">
            <a:extLst>
              <a:ext uri="{FF2B5EF4-FFF2-40B4-BE49-F238E27FC236}">
                <a16:creationId xmlns:a16="http://schemas.microsoft.com/office/drawing/2014/main" id="{808D2D36-856D-927C-2E90-71C6D2F583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5681"/>
            <a:ext cx="6061350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>
            <a:extLst>
              <a:ext uri="{FF2B5EF4-FFF2-40B4-BE49-F238E27FC236}">
                <a16:creationId xmlns:a16="http://schemas.microsoft.com/office/drawing/2014/main" id="{2ADA7B95-1142-977D-2727-2DE348F3378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290" y="3429000"/>
            <a:ext cx="5749654" cy="3364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4464167" cy="17069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x = -50 mm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y = 10 mm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Consistency in longitudinal field gradient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dBy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/dz.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Fields vs z axis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29</a:t>
            </a:fld>
            <a:endParaRPr lang="en-US"/>
          </a:p>
        </p:txBody>
      </p:sp>
      <p:pic>
        <p:nvPicPr>
          <p:cNvPr id="24578" name="Picture 2">
            <a:extLst>
              <a:ext uri="{FF2B5EF4-FFF2-40B4-BE49-F238E27FC236}">
                <a16:creationId xmlns:a16="http://schemas.microsoft.com/office/drawing/2014/main" id="{187F64F1-804A-5FB4-E8DD-5F9109A8F3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245" y="136525"/>
            <a:ext cx="5972603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4A84D826-8A06-1411-75A8-90189AADF9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4159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114623"/>
            <a:ext cx="6610737" cy="4862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Boundary Element Methods (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BEM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) provide an alternative method for determining the 3D magnetic field vectors in a volume.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Only requires measurement of field vectors on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volume surface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Number of points to measure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scales with square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of volume dimensions for BEM.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Number of measurements scales with cube of dimensions for direct mapping.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Significant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time reduction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in measurements for BEM over large volumes.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Boundary Element Methods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pic>
        <p:nvPicPr>
          <p:cNvPr id="31746" name="Picture 2" descr="Boundary Element Method - an overview | ScienceDirect Topics">
            <a:extLst>
              <a:ext uri="{FF2B5EF4-FFF2-40B4-BE49-F238E27FC236}">
                <a16:creationId xmlns:a16="http://schemas.microsoft.com/office/drawing/2014/main" id="{5D69446F-540D-2E69-176A-C9864661304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6607" y="564258"/>
            <a:ext cx="3166092" cy="5099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190F18C-19CA-4A5E-1E4F-D5A2B4E35184}"/>
              </a:ext>
            </a:extLst>
          </p:cNvPr>
          <p:cNvSpPr txBox="1"/>
          <p:nvPr/>
        </p:nvSpPr>
        <p:spPr>
          <a:xfrm>
            <a:off x="7782459" y="5925463"/>
            <a:ext cx="4409541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>
                <a:solidFill>
                  <a:srgbClr val="000000"/>
                </a:solidFill>
              </a:rPr>
              <a:t>Image from Boundary Element Method for Elasticity Problems, 2010, </a:t>
            </a:r>
            <a:r>
              <a:rPr lang="en-GB" sz="1100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</a:rPr>
              <a:t>https://api.semanticscholar.org/CorpusID:28633673} </a:t>
            </a:r>
            <a:endParaRPr lang="en-GB" sz="11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72858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4464167" cy="372287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rms difference between directly measured and BEM fields over 52299 points within 1 measurement step size of boundary.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rms differences @ 2 mm mesh: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Bx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= 0.218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By = 0.324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Bz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= 0.533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mT</a:t>
            </a: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rms Field Error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30</a:t>
            </a:fld>
            <a:endParaRPr lang="en-US"/>
          </a:p>
        </p:txBody>
      </p:sp>
      <p:pic>
        <p:nvPicPr>
          <p:cNvPr id="25602" name="Picture 2">
            <a:extLst>
              <a:ext uri="{FF2B5EF4-FFF2-40B4-BE49-F238E27FC236}">
                <a16:creationId xmlns:a16="http://schemas.microsoft.com/office/drawing/2014/main" id="{43FB2D46-3271-B52F-236B-E770254303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9071" y="741024"/>
            <a:ext cx="6767033" cy="537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D2733896-AA9E-D06F-6220-155725520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5028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4464167" cy="16299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2 mm mesh.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rms field errors lower for fields taken closer to centre of measurement volume.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rms Field Error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31</a:t>
            </a:fld>
            <a:endParaRPr lang="en-US"/>
          </a:p>
        </p:txBody>
      </p:sp>
      <p:pic>
        <p:nvPicPr>
          <p:cNvPr id="26628" name="Picture 4">
            <a:extLst>
              <a:ext uri="{FF2B5EF4-FFF2-40B4-BE49-F238E27FC236}">
                <a16:creationId xmlns:a16="http://schemas.microsoft.com/office/drawing/2014/main" id="{2911E38C-D0C6-0066-EE45-FBDB08AC17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3976" y="641180"/>
            <a:ext cx="6540365" cy="5297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CCA667-A6EF-8655-22CE-55866DE2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655531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Alex Hinton ● IMMW 23</a:t>
            </a:r>
            <a:endParaRPr lang="en-US" dirty="0"/>
          </a:p>
        </p:txBody>
      </p:sp>
      <p:pic>
        <p:nvPicPr>
          <p:cNvPr id="32770" name="Picture 2">
            <a:extLst>
              <a:ext uri="{FF2B5EF4-FFF2-40B4-BE49-F238E27FC236}">
                <a16:creationId xmlns:a16="http://schemas.microsoft.com/office/drawing/2014/main" id="{D8C86735-C582-CEC9-12A7-E4D43C51AE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06" y="-815"/>
            <a:ext cx="3046277" cy="2446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2" name="Picture 4">
            <a:extLst>
              <a:ext uri="{FF2B5EF4-FFF2-40B4-BE49-F238E27FC236}">
                <a16:creationId xmlns:a16="http://schemas.microsoft.com/office/drawing/2014/main" id="{559A2727-82AD-7208-C998-1687933FCB6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5383" y="7157"/>
            <a:ext cx="3236367" cy="251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4" name="Picture 6">
            <a:extLst>
              <a:ext uri="{FF2B5EF4-FFF2-40B4-BE49-F238E27FC236}">
                <a16:creationId xmlns:a16="http://schemas.microsoft.com/office/drawing/2014/main" id="{FFF6DEC3-0B7F-397A-56F5-78BF362087D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749" y="-815"/>
            <a:ext cx="3432343" cy="2599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6" name="Picture 8">
            <a:extLst>
              <a:ext uri="{FF2B5EF4-FFF2-40B4-BE49-F238E27FC236}">
                <a16:creationId xmlns:a16="http://schemas.microsoft.com/office/drawing/2014/main" id="{6434C059-199F-216A-2D1A-61E7B48FB5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06" y="2390849"/>
            <a:ext cx="3064559" cy="22524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8" name="Picture 10">
            <a:extLst>
              <a:ext uri="{FF2B5EF4-FFF2-40B4-BE49-F238E27FC236}">
                <a16:creationId xmlns:a16="http://schemas.microsoft.com/office/drawing/2014/main" id="{BA2E3449-5DF3-8A69-C7AC-EAC62C3857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806" y="2454207"/>
            <a:ext cx="3218085" cy="2195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0" name="Picture 12">
            <a:extLst>
              <a:ext uri="{FF2B5EF4-FFF2-40B4-BE49-F238E27FC236}">
                <a16:creationId xmlns:a16="http://schemas.microsoft.com/office/drawing/2014/main" id="{868CBC19-8F80-F70A-AFD5-38464698AC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4338" y="2564861"/>
            <a:ext cx="3329755" cy="20852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2" name="Picture 14">
            <a:extLst>
              <a:ext uri="{FF2B5EF4-FFF2-40B4-BE49-F238E27FC236}">
                <a16:creationId xmlns:a16="http://schemas.microsoft.com/office/drawing/2014/main" id="{D9425DE7-E72C-81EA-5DBC-C6BCC635411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106" y="4643336"/>
            <a:ext cx="3076694" cy="2005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4" name="Picture 16">
            <a:extLst>
              <a:ext uri="{FF2B5EF4-FFF2-40B4-BE49-F238E27FC236}">
                <a16:creationId xmlns:a16="http://schemas.microsoft.com/office/drawing/2014/main" id="{529EBB61-BADD-B26C-F11C-AA01EFC4AD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2806" y="4650090"/>
            <a:ext cx="3227226" cy="19989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86" name="Picture 18">
            <a:extLst>
              <a:ext uri="{FF2B5EF4-FFF2-40B4-BE49-F238E27FC236}">
                <a16:creationId xmlns:a16="http://schemas.microsoft.com/office/drawing/2014/main" id="{7245E6F4-05B5-CAB6-699F-C74328EED4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750" y="4701556"/>
            <a:ext cx="3505629" cy="1947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75925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Evaluation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33</a:t>
            </a:fld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20005C5-F65C-AA1B-418F-2B7D5F4586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1121915"/>
              </p:ext>
            </p:extLst>
          </p:nvPr>
        </p:nvGraphicFramePr>
        <p:xfrm>
          <a:off x="412633" y="1160652"/>
          <a:ext cx="11481052" cy="35860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40526">
                  <a:extLst>
                    <a:ext uri="{9D8B030D-6E8A-4147-A177-3AD203B41FA5}">
                      <a16:colId xmlns:a16="http://schemas.microsoft.com/office/drawing/2014/main" val="1479946652"/>
                    </a:ext>
                  </a:extLst>
                </a:gridCol>
                <a:gridCol w="5740526">
                  <a:extLst>
                    <a:ext uri="{9D8B030D-6E8A-4147-A177-3AD203B41FA5}">
                      <a16:colId xmlns:a16="http://schemas.microsoft.com/office/drawing/2014/main" val="3416672414"/>
                    </a:ext>
                  </a:extLst>
                </a:gridCol>
              </a:tblGrid>
              <a:tr h="575576">
                <a:tc>
                  <a:txBody>
                    <a:bodyPr/>
                    <a:lstStyle/>
                    <a:p>
                      <a:r>
                        <a:rPr lang="en-GB" sz="3200" dirty="0"/>
                        <a:t>Advantages of BEM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3200" dirty="0"/>
                        <a:t>Disadvantages of BEM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806624"/>
                  </a:ext>
                </a:extLst>
              </a:tr>
              <a:tr h="575576">
                <a:tc>
                  <a:txBody>
                    <a:bodyPr/>
                    <a:lstStyle/>
                    <a:p>
                      <a:r>
                        <a:rPr lang="en-GB" dirty="0"/>
                        <a:t>Significant reduction in measurement time for large volumes.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Requires good alignment of motion control and Hall sensor axes.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9058118"/>
                  </a:ext>
                </a:extLst>
              </a:tr>
              <a:tr h="575576">
                <a:tc>
                  <a:txBody>
                    <a:bodyPr/>
                    <a:lstStyle/>
                    <a:p>
                      <a:r>
                        <a:rPr lang="en-GB" dirty="0"/>
                        <a:t>Physics based field calculations.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Mesh dependent results.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163267"/>
                  </a:ext>
                </a:extLst>
              </a:tr>
              <a:tr h="575576">
                <a:tc>
                  <a:txBody>
                    <a:bodyPr/>
                    <a:lstStyle/>
                    <a:p>
                      <a:r>
                        <a:rPr lang="en-GB" dirty="0"/>
                        <a:t>Continuous evaluation of fields.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Dense matrix inversions – large computing power required for large volumes with dense meshes.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2676420"/>
                  </a:ext>
                </a:extLst>
              </a:tr>
              <a:tr h="575576">
                <a:tc>
                  <a:txBody>
                    <a:bodyPr/>
                    <a:lstStyle/>
                    <a:p>
                      <a:r>
                        <a:rPr lang="en-GB" dirty="0"/>
                        <a:t>Measurements designed for BEM.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Some verification of accuracy required.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7725162"/>
                  </a:ext>
                </a:extLst>
              </a:tr>
              <a:tr h="575576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Dependent on accuracy of boundary field measurements.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5004536"/>
                  </a:ext>
                </a:extLst>
              </a:tr>
            </a:tbl>
          </a:graphicData>
        </a:graphic>
      </p:graphicFrame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CA51DF-EB88-F58E-AAB4-77917BD655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57176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260834"/>
            <a:ext cx="4807437" cy="44676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BEM provides a time-saving alternative method to determining 3D field vectors in a volume to direct point-by-point scanning with a Hall sensor.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Upcoming measurement projects @ DL: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ZEPTO-DLS remeasure.</a:t>
            </a:r>
          </a:p>
          <a:p>
            <a:pPr marL="800100" lvl="1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HEPTO prototype DQ.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How to improve accuracy of results?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Conclusions and Future Work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34</a:t>
            </a:fld>
            <a:endParaRPr lang="en-US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CCA667-A6EF-8655-22CE-55866DE2D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pic>
        <p:nvPicPr>
          <p:cNvPr id="3" name="Picture 2" descr="A grey machine with a long handle&#10;&#10;Description automatically generated with medium confidence">
            <a:extLst>
              <a:ext uri="{FF2B5EF4-FFF2-40B4-BE49-F238E27FC236}">
                <a16:creationId xmlns:a16="http://schemas.microsoft.com/office/drawing/2014/main" id="{48BD8417-64DA-937E-03BE-6B1AE92F6C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8281" y="1114623"/>
            <a:ext cx="6543472" cy="4979623"/>
          </a:xfrm>
          <a:prstGeom prst="rect">
            <a:avLst/>
          </a:prstGeom>
        </p:spPr>
      </p:pic>
      <p:pic>
        <p:nvPicPr>
          <p:cNvPr id="27650" name="Picture 2" descr="Project resources | IFAST">
            <a:extLst>
              <a:ext uri="{FF2B5EF4-FFF2-40B4-BE49-F238E27FC236}">
                <a16:creationId xmlns:a16="http://schemas.microsoft.com/office/drawing/2014/main" id="{0D0B1139-89D6-FDD5-18E5-B2A15563EE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91555" y="5429068"/>
            <a:ext cx="1381936" cy="783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171320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6F08FC2-0C82-40C1-BCA2-AC3A3E058DBC}"/>
              </a:ext>
            </a:extLst>
          </p:cNvPr>
          <p:cNvSpPr txBox="1"/>
          <p:nvPr/>
        </p:nvSpPr>
        <p:spPr>
          <a:xfrm>
            <a:off x="292963" y="2335879"/>
            <a:ext cx="6063449" cy="1323439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GB" sz="8000" b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  <a:endParaRPr lang="en-US" sz="80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320444C-5520-4192-9FCB-13E8C57C95BB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47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363942" y="4678902"/>
            <a:ext cx="440215" cy="440215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5E5050EF-8D83-4E39-8891-E259BCAC10FF}"/>
              </a:ext>
            </a:extLst>
          </p:cNvPr>
          <p:cNvSpPr/>
          <p:nvPr/>
        </p:nvSpPr>
        <p:spPr>
          <a:xfrm>
            <a:off x="804157" y="5353838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dirty="0" err="1"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A2E477-5002-4D20-891D-EBD44DEA6CB1}"/>
              </a:ext>
            </a:extLst>
          </p:cNvPr>
          <p:cNvSpPr/>
          <p:nvPr/>
        </p:nvSpPr>
        <p:spPr>
          <a:xfrm>
            <a:off x="804157" y="6012717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36CB185E-ACCA-4263-8A38-88FFE03964C1}"/>
              </a:ext>
            </a:extLst>
          </p:cNvPr>
          <p:cNvPicPr>
            <a:picLocks noChangeAspect="1"/>
          </p:cNvPicPr>
          <p:nvPr/>
        </p:nvPicPr>
        <p:blipFill>
          <a:blip r:embed="rId7">
            <a:duotone>
              <a:prstClr val="black"/>
              <a:schemeClr val="accent5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346125" y="5318092"/>
            <a:ext cx="444002" cy="43727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A09D9A1-6451-42B7-9669-43AE2388D39E}"/>
              </a:ext>
            </a:extLst>
          </p:cNvPr>
          <p:cNvPicPr>
            <a:picLocks noChangeAspect="1"/>
          </p:cNvPicPr>
          <p:nvPr/>
        </p:nvPicPr>
        <p:blipFill>
          <a:blip r:embed="rId8">
            <a:duotone>
              <a:prstClr val="black"/>
              <a:srgbClr val="FF0000">
                <a:tint val="45000"/>
                <a:satMod val="400000"/>
              </a:srgbClr>
            </a:duotone>
          </a:blip>
          <a:stretch>
            <a:fillRect/>
          </a:stretch>
        </p:blipFill>
        <p:spPr>
          <a:xfrm>
            <a:off x="346126" y="5974030"/>
            <a:ext cx="440215" cy="44021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438DA39E-846C-41E0-B3DD-F5D0C3C76893}"/>
              </a:ext>
            </a:extLst>
          </p:cNvPr>
          <p:cNvSpPr/>
          <p:nvPr/>
        </p:nvSpPr>
        <p:spPr>
          <a:xfrm>
            <a:off x="862852" y="4714647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A621306-A64A-0BEB-AFE7-50DCF1B377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DF6A847-CFFC-6267-63DB-A989135F60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5287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349"/>
    </mc:Choice>
    <mc:Fallback xmlns="">
      <p:transition spd="slow" advTm="5349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1BDD9ED-32BF-D008-E0A2-FE08FE5CF75F}"/>
              </a:ext>
            </a:extLst>
          </p:cNvPr>
          <p:cNvSpPr/>
          <p:nvPr/>
        </p:nvSpPr>
        <p:spPr>
          <a:xfrm>
            <a:off x="412633" y="1114623"/>
            <a:ext cx="11494022" cy="352724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Magnetic field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be expressed in terms of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magnetic scalar potential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Divergence of magnetic field is 0.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Magnetic scalar potential is a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solution to Laplace’s equation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Theory (Briefly!)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8D33237-4E26-9E6F-5A7F-DBA9C27126DE}"/>
                  </a:ext>
                </a:extLst>
              </p:cNvPr>
              <p:cNvSpPr txBox="1"/>
              <p:nvPr/>
            </p:nvSpPr>
            <p:spPr>
              <a:xfrm>
                <a:off x="4615325" y="3009716"/>
                <a:ext cx="2078967" cy="5523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 sz="320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  <m:acc>
                        <m:accPr>
                          <m:chr m:val="⃗"/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d>
                        <m:d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18D33237-4E26-9E6F-5A7F-DBA9C27126D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5325" y="3009716"/>
                <a:ext cx="2078967" cy="55233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20938B3-583D-1D8F-DC1A-E089D761E070}"/>
                  </a:ext>
                </a:extLst>
              </p:cNvPr>
              <p:cNvSpPr txBox="1"/>
              <p:nvPr/>
            </p:nvSpPr>
            <p:spPr>
              <a:xfrm>
                <a:off x="4163439" y="1822464"/>
                <a:ext cx="2982740" cy="5523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d>
                        <m:d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420938B3-583D-1D8F-DC1A-E089D761E0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63439" y="1822464"/>
                <a:ext cx="2982740" cy="552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B2B676CB-3593-727A-4180-7718FE2E6538}"/>
              </a:ext>
            </a:extLst>
          </p:cNvPr>
          <p:cNvCxnSpPr>
            <a:endCxn id="3" idx="1"/>
          </p:cNvCxnSpPr>
          <p:nvPr/>
        </p:nvCxnSpPr>
        <p:spPr>
          <a:xfrm>
            <a:off x="1893651" y="1530185"/>
            <a:ext cx="2269788" cy="568445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2A70CEF-D877-C3CD-D643-E91FF0C847BE}"/>
              </a:ext>
            </a:extLst>
          </p:cNvPr>
          <p:cNvCxnSpPr>
            <a:cxnSpLocks/>
          </p:cNvCxnSpPr>
          <p:nvPr/>
        </p:nvCxnSpPr>
        <p:spPr>
          <a:xfrm flipH="1">
            <a:off x="6958519" y="1530185"/>
            <a:ext cx="784698" cy="568444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E8FEF4-2BFD-05A0-B19C-A928237C6792}"/>
                  </a:ext>
                </a:extLst>
              </p:cNvPr>
              <p:cNvSpPr txBox="1"/>
              <p:nvPr/>
            </p:nvSpPr>
            <p:spPr>
              <a:xfrm>
                <a:off x="4767725" y="4501142"/>
                <a:ext cx="1670137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3200" dirty="0"/>
              </a:p>
            </p:txBody>
          </p:sp>
        </mc:Choice>
        <mc:Fallback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C5E8FEF4-2BFD-05A0-B19C-A928237C679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7725" y="4501142"/>
                <a:ext cx="1670137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55961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1BDD9ED-32BF-D008-E0A2-FE08FE5CF75F}"/>
              </a:ext>
            </a:extLst>
          </p:cNvPr>
          <p:cNvSpPr/>
          <p:nvPr/>
        </p:nvSpPr>
        <p:spPr>
          <a:xfrm>
            <a:off x="412633" y="1114623"/>
            <a:ext cx="11494022" cy="120353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Magnetic scalar potential at any point in a domain </a:t>
            </a:r>
            <a:r>
              <a:rPr lang="el-GR" sz="2200" i="1" dirty="0">
                <a:solidFill>
                  <a:srgbClr val="626262"/>
                </a:solidFill>
                <a:latin typeface="Arial"/>
                <a:cs typeface="Arial"/>
              </a:rPr>
              <a:t>Ω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can be evaluated from the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representation formula for the Laplace equation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: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Representation Formula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C2B654-4A13-F81E-1F0B-E7420CB28155}"/>
                  </a:ext>
                </a:extLst>
              </p:cNvPr>
              <p:cNvSpPr txBox="1"/>
              <p:nvPr/>
            </p:nvSpPr>
            <p:spPr>
              <a:xfrm>
                <a:off x="2691282" y="3428551"/>
                <a:ext cx="7062318" cy="62536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d>
                        <m:dPr>
                          <m:ctrlP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̃"/>
                              <m:ctrlP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</m:acc>
                          <m:sSub>
                            <m:sSubPr>
                              <m:ctrlPr>
                                <a:rPr lang="en-GB" sz="3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e>
                            <m:sub>
                              <m:acc>
                                <m:accPr>
                                  <m:chr m:val="⃗"/>
                                  <m:ctrlPr>
                                    <a:rPr lang="en-GB" sz="360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3600" b="0" i="1" smtClean="0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𝑛</m:t>
                                  </m:r>
                                </m:e>
                              </m:acc>
                            </m:sub>
                          </m:sSub>
                          <m:sSub>
                            <m:sSubPr>
                              <m:ctrlPr>
                                <a:rPr lang="en-GB" sz="3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𝜑</m:t>
                              </m:r>
                            </m:e>
                            <m:sub>
                              <m: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sub>
                          </m:sSub>
                        </m:e>
                      </m:d>
                      <m:d>
                        <m:dPr>
                          <m:ctrlP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⃗"/>
                              <m:ctrlP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e>
                          </m:acc>
                        </m:e>
                      </m:d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−(</m:t>
                      </m:r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𝑊</m:t>
                      </m:r>
                      <m:sSub>
                        <m:sSubPr>
                          <m:ctrlP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)(</m:t>
                      </m:r>
                      <m:acc>
                        <m:accPr>
                          <m:chr m:val="⃗"/>
                          <m:ctrlP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acc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sz="3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C2B654-4A13-F81E-1F0B-E7420CB28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91282" y="3428551"/>
                <a:ext cx="7062318" cy="625364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0AFC43B4-6F31-1388-538C-73B747A362FD}"/>
              </a:ext>
            </a:extLst>
          </p:cNvPr>
          <p:cNvSpPr txBox="1"/>
          <p:nvPr/>
        </p:nvSpPr>
        <p:spPr>
          <a:xfrm>
            <a:off x="3255523" y="2439861"/>
            <a:ext cx="14137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Single-layer potential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B8FCB4F-5CEE-E439-DA30-9E92837B1306}"/>
              </a:ext>
            </a:extLst>
          </p:cNvPr>
          <p:cNvSpPr txBox="1"/>
          <p:nvPr/>
        </p:nvSpPr>
        <p:spPr>
          <a:xfrm>
            <a:off x="7655668" y="2316208"/>
            <a:ext cx="147536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Double-layer potential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75E75784-75A5-3DEB-B4D5-B42B7FD8FFB0}"/>
              </a:ext>
            </a:extLst>
          </p:cNvPr>
          <p:cNvCxnSpPr>
            <a:cxnSpLocks/>
          </p:cNvCxnSpPr>
          <p:nvPr/>
        </p:nvCxnSpPr>
        <p:spPr>
          <a:xfrm>
            <a:off x="4351506" y="2838275"/>
            <a:ext cx="531779" cy="578783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B058DCB-49F0-CF49-DB81-859B032C4203}"/>
              </a:ext>
            </a:extLst>
          </p:cNvPr>
          <p:cNvCxnSpPr>
            <a:cxnSpLocks/>
            <a:stCxn id="12" idx="2"/>
          </p:cNvCxnSpPr>
          <p:nvPr/>
        </p:nvCxnSpPr>
        <p:spPr>
          <a:xfrm flipH="1">
            <a:off x="8093413" y="2962539"/>
            <a:ext cx="299936" cy="610755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e 22">
            <a:extLst>
              <a:ext uri="{FF2B5EF4-FFF2-40B4-BE49-F238E27FC236}">
                <a16:creationId xmlns:a16="http://schemas.microsoft.com/office/drawing/2014/main" id="{4C6398AA-837A-6FE7-5506-ED96016C498C}"/>
              </a:ext>
            </a:extLst>
          </p:cNvPr>
          <p:cNvSpPr/>
          <p:nvPr/>
        </p:nvSpPr>
        <p:spPr>
          <a:xfrm rot="16200000">
            <a:off x="5527532" y="3678644"/>
            <a:ext cx="371702" cy="1063557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F209D8C4-741D-B114-571C-520AAC76DA5C}"/>
              </a:ext>
            </a:extLst>
          </p:cNvPr>
          <p:cNvCxnSpPr>
            <a:cxnSpLocks/>
            <a:stCxn id="23" idx="1"/>
          </p:cNvCxnSpPr>
          <p:nvPr/>
        </p:nvCxnSpPr>
        <p:spPr>
          <a:xfrm flipH="1">
            <a:off x="5713383" y="4396274"/>
            <a:ext cx="1" cy="596020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E1CBC200-F101-9756-D22B-D87B692BC5E0}"/>
              </a:ext>
            </a:extLst>
          </p:cNvPr>
          <p:cNvSpPr txBox="1"/>
          <p:nvPr/>
        </p:nvSpPr>
        <p:spPr>
          <a:xfrm>
            <a:off x="3119338" y="5027990"/>
            <a:ext cx="4623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Derivative of the scalar potential normal to the domain boundary – the </a:t>
            </a:r>
            <a:r>
              <a:rPr lang="en-GB" b="1" dirty="0">
                <a:solidFill>
                  <a:srgbClr val="000000"/>
                </a:solidFill>
              </a:rPr>
              <a:t>Neumann data.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7F7B780-F07D-5D09-67BE-A9857FA54FF4}"/>
              </a:ext>
            </a:extLst>
          </p:cNvPr>
          <p:cNvSpPr txBox="1"/>
          <p:nvPr/>
        </p:nvSpPr>
        <p:spPr>
          <a:xfrm>
            <a:off x="8393349" y="4889490"/>
            <a:ext cx="314527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The scalar potential on the domain boundary – the </a:t>
            </a:r>
            <a:r>
              <a:rPr lang="en-GB" b="1" dirty="0">
                <a:solidFill>
                  <a:srgbClr val="000000"/>
                </a:solidFill>
              </a:rPr>
              <a:t>Dirichlet data.</a:t>
            </a:r>
          </a:p>
        </p:txBody>
      </p:sp>
      <p:sp>
        <p:nvSpPr>
          <p:cNvPr id="29" name="Left Brace 28">
            <a:extLst>
              <a:ext uri="{FF2B5EF4-FFF2-40B4-BE49-F238E27FC236}">
                <a16:creationId xmlns:a16="http://schemas.microsoft.com/office/drawing/2014/main" id="{9C7DFD2D-E829-48E7-490A-F9A51CA0C480}"/>
              </a:ext>
            </a:extLst>
          </p:cNvPr>
          <p:cNvSpPr/>
          <p:nvPr/>
        </p:nvSpPr>
        <p:spPr>
          <a:xfrm rot="16200000">
            <a:off x="8392329" y="4015083"/>
            <a:ext cx="371702" cy="547990"/>
          </a:xfrm>
          <a:prstGeom prst="leftBrace">
            <a:avLst/>
          </a:prstGeom>
          <a:ln w="381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5B4BD1D-DACE-8728-BE78-D50DE02FCEC0}"/>
              </a:ext>
            </a:extLst>
          </p:cNvPr>
          <p:cNvCxnSpPr>
            <a:cxnSpLocks/>
            <a:stCxn id="29" idx="1"/>
          </p:cNvCxnSpPr>
          <p:nvPr/>
        </p:nvCxnSpPr>
        <p:spPr>
          <a:xfrm>
            <a:off x="8578180" y="4474929"/>
            <a:ext cx="0" cy="414561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C0ACE32D-E0E5-7687-2166-0752848457F4}"/>
              </a:ext>
            </a:extLst>
          </p:cNvPr>
          <p:cNvSpPr txBox="1"/>
          <p:nvPr/>
        </p:nvSpPr>
        <p:spPr>
          <a:xfrm>
            <a:off x="254542" y="4623524"/>
            <a:ext cx="21700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The scalar potential inside the domain </a:t>
            </a:r>
            <a:r>
              <a:rPr lang="el-GR" i="1" dirty="0">
                <a:solidFill>
                  <a:srgbClr val="000000"/>
                </a:solidFill>
              </a:rPr>
              <a:t>Ω</a:t>
            </a:r>
            <a:r>
              <a:rPr lang="en-GB" dirty="0">
                <a:solidFill>
                  <a:srgbClr val="000000"/>
                </a:solidFill>
              </a:rPr>
              <a:t>.</a:t>
            </a:r>
            <a:endParaRPr lang="en-GB" b="1" dirty="0">
              <a:solidFill>
                <a:srgbClr val="000000"/>
              </a:solidFill>
            </a:endParaRPr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65630418-0D7C-1142-E4ED-AD3DBDC175C5}"/>
              </a:ext>
            </a:extLst>
          </p:cNvPr>
          <p:cNvCxnSpPr>
            <a:cxnSpLocks/>
            <a:stCxn id="33" idx="0"/>
          </p:cNvCxnSpPr>
          <p:nvPr/>
        </p:nvCxnSpPr>
        <p:spPr>
          <a:xfrm flipV="1">
            <a:off x="1339580" y="3865123"/>
            <a:ext cx="1269868" cy="758401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947177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1BDD9ED-32BF-D008-E0A2-FE08FE5CF75F}"/>
              </a:ext>
            </a:extLst>
          </p:cNvPr>
          <p:cNvSpPr/>
          <p:nvPr/>
        </p:nvSpPr>
        <p:spPr>
          <a:xfrm>
            <a:off x="412633" y="1114623"/>
            <a:ext cx="11494022" cy="255159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The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Neumann data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is given by the derivative of the scalar potential normal to the domain boundary.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200" dirty="0">
              <a:solidFill>
                <a:srgbClr val="626262"/>
              </a:solidFill>
              <a:latin typeface="Arial"/>
              <a:cs typeface="Arial"/>
            </a:endParaRP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Magnetic field related to derivative of scalar potential.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The Neumann Data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C2B654-4A13-F81E-1F0B-E7420CB28155}"/>
                  </a:ext>
                </a:extLst>
              </p:cNvPr>
              <p:cNvSpPr txBox="1"/>
              <p:nvPr/>
            </p:nvSpPr>
            <p:spPr>
              <a:xfrm>
                <a:off x="4604389" y="2041159"/>
                <a:ext cx="2389950" cy="55399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GB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6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sub>
                      </m:sSub>
                      <m:sSub>
                        <m:sSubPr>
                          <m:ctrlPr>
                            <a:rPr lang="en-GB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36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sz="3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C2B654-4A13-F81E-1F0B-E7420CB28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4389" y="2041159"/>
                <a:ext cx="2389950" cy="55399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926F06C-D22F-E0A6-9CF4-DD291EA16D33}"/>
              </a:ext>
            </a:extLst>
          </p:cNvPr>
          <p:cNvCxnSpPr>
            <a:cxnSpLocks/>
            <a:endCxn id="5" idx="1"/>
          </p:cNvCxnSpPr>
          <p:nvPr/>
        </p:nvCxnSpPr>
        <p:spPr>
          <a:xfrm>
            <a:off x="3268494" y="1543455"/>
            <a:ext cx="1335895" cy="774703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BEA5AFC-ADDF-A6D6-300D-00E2B8FCA03F}"/>
                  </a:ext>
                </a:extLst>
              </p:cNvPr>
              <p:cNvSpPr txBox="1"/>
              <p:nvPr/>
            </p:nvSpPr>
            <p:spPr>
              <a:xfrm>
                <a:off x="4604389" y="3373253"/>
                <a:ext cx="2437527" cy="55233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GB" sz="3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</m:acc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=−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sSub>
                        <m:sSubPr>
                          <m:ctrlP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sz="3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2BEA5AFC-ADDF-A6D6-300D-00E2B8FCA03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04389" y="3373253"/>
                <a:ext cx="2437527" cy="55233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0C0D14-004A-ABF6-7AC7-B17EE85186DC}"/>
                  </a:ext>
                </a:extLst>
              </p:cNvPr>
              <p:cNvSpPr txBox="1"/>
              <p:nvPr/>
            </p:nvSpPr>
            <p:spPr>
              <a:xfrm>
                <a:off x="4543806" y="4389158"/>
                <a:ext cx="2907719" cy="492443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𝑛</m:t>
                          </m:r>
                        </m:sub>
                      </m:sSub>
                      <m:r>
                        <a:rPr lang="en-GB" sz="32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en-GB" sz="3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</m:e>
                        <m:sub>
                          <m:acc>
                            <m:accPr>
                              <m:chr m:val="⃗"/>
                              <m:ctrlPr>
                                <a:rPr lang="en-GB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3200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𝑛</m:t>
                              </m:r>
                            </m:e>
                          </m:acc>
                        </m:sub>
                      </m:sSub>
                      <m:sSub>
                        <m:sSubPr>
                          <m:ctrlPr>
                            <a:rPr lang="en-GB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𝜑</m:t>
                          </m:r>
                        </m:e>
                        <m:sub>
                          <m:r>
                            <a:rPr lang="en-GB" sz="3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sub>
                      </m:sSub>
                    </m:oMath>
                  </m:oMathPara>
                </a14:m>
                <a:endParaRPr lang="en-GB" sz="32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00C0D14-004A-ABF6-7AC7-B17EE85186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3806" y="4389158"/>
                <a:ext cx="2907719" cy="492443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Oval 14">
            <a:extLst>
              <a:ext uri="{FF2B5EF4-FFF2-40B4-BE49-F238E27FC236}">
                <a16:creationId xmlns:a16="http://schemas.microsoft.com/office/drawing/2014/main" id="{2D7BE669-9B48-9EB8-CA0C-079C2054DD2D}"/>
              </a:ext>
            </a:extLst>
          </p:cNvPr>
          <p:cNvSpPr/>
          <p:nvPr/>
        </p:nvSpPr>
        <p:spPr>
          <a:xfrm>
            <a:off x="4390417" y="4273685"/>
            <a:ext cx="940340" cy="804153"/>
          </a:xfrm>
          <a:prstGeom prst="ellipse">
            <a:avLst/>
          </a:prstGeom>
          <a:noFill/>
          <a:ln w="38100">
            <a:solidFill>
              <a:srgbClr val="E94D36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281AFC9-28F4-E985-5990-28CC8DDC7C00}"/>
              </a:ext>
            </a:extLst>
          </p:cNvPr>
          <p:cNvCxnSpPr>
            <a:cxnSpLocks/>
            <a:stCxn id="15" idx="4"/>
          </p:cNvCxnSpPr>
          <p:nvPr/>
        </p:nvCxnSpPr>
        <p:spPr>
          <a:xfrm>
            <a:off x="4860587" y="5077838"/>
            <a:ext cx="1092741" cy="665539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C69F640-043C-145B-A9B4-D46EE70D0254}"/>
              </a:ext>
            </a:extLst>
          </p:cNvPr>
          <p:cNvSpPr txBox="1"/>
          <p:nvPr/>
        </p:nvSpPr>
        <p:spPr>
          <a:xfrm>
            <a:off x="5953328" y="5604540"/>
            <a:ext cx="4623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Measure with 3-axis Hall sensor!</a:t>
            </a:r>
            <a:endParaRPr lang="en-GB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876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1BDD9ED-32BF-D008-E0A2-FE08FE5CF75F}"/>
              </a:ext>
            </a:extLst>
          </p:cNvPr>
          <p:cNvSpPr/>
          <p:nvPr/>
        </p:nvSpPr>
        <p:spPr>
          <a:xfrm>
            <a:off x="412633" y="1114623"/>
            <a:ext cx="11494022" cy="80823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The </a:t>
            </a:r>
            <a:r>
              <a:rPr lang="en-GB" sz="2200" b="1" dirty="0">
                <a:solidFill>
                  <a:srgbClr val="626262"/>
                </a:solidFill>
                <a:latin typeface="Arial"/>
                <a:cs typeface="Arial"/>
              </a:rPr>
              <a:t>Dirichlet data 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be evaluated from the known Neumann data using a Neumann to Dirichlet map: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The Dirichlet Data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7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C2B654-4A13-F81E-1F0B-E7420CB28155}"/>
                  </a:ext>
                </a:extLst>
              </p:cNvPr>
              <p:cNvSpPr txBox="1"/>
              <p:nvPr/>
            </p:nvSpPr>
            <p:spPr>
              <a:xfrm>
                <a:off x="3677019" y="2460103"/>
                <a:ext cx="4637936" cy="12448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𝐷𝑢</m:t>
                      </m:r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=(</m:t>
                      </m:r>
                      <m:d>
                        <m:dPr>
                          <m:ctrlP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GB" sz="3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den>
                          </m:f>
                        </m:e>
                      </m:d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𝐼𝐷</m:t>
                      </m:r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p>
                        <m:sSupPr>
                          <m:ctrlP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r>
                        <a:rPr lang="en-GB" sz="3600" b="0" i="1" smtClean="0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  <m:sSub>
                        <m:sSubPr>
                          <m:ctrlP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</m:e>
                        <m:sub>
                          <m:r>
                            <a:rPr lang="en-GB" sz="3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𝑁</m:t>
                          </m:r>
                        </m:sub>
                      </m:sSub>
                    </m:oMath>
                  </m:oMathPara>
                </a14:m>
                <a:endParaRPr lang="en-GB" sz="3600" dirty="0">
                  <a:solidFill>
                    <a:srgbClr val="000000"/>
                  </a:solidFill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8CC2B654-4A13-F81E-1F0B-E7420CB281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77019" y="2460103"/>
                <a:ext cx="4637936" cy="124482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926F06C-D22F-E0A6-9CF4-DD291EA16D33}"/>
              </a:ext>
            </a:extLst>
          </p:cNvPr>
          <p:cNvCxnSpPr>
            <a:cxnSpLocks/>
          </p:cNvCxnSpPr>
          <p:nvPr/>
        </p:nvCxnSpPr>
        <p:spPr>
          <a:xfrm>
            <a:off x="3099881" y="1517515"/>
            <a:ext cx="1128408" cy="1439694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C0391B8F-E273-FF0E-668E-F3189C32BA3D}"/>
              </a:ext>
            </a:extLst>
          </p:cNvPr>
          <p:cNvSpPr txBox="1"/>
          <p:nvPr/>
        </p:nvSpPr>
        <p:spPr>
          <a:xfrm>
            <a:off x="2548646" y="4145444"/>
            <a:ext cx="16796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Hypersingular potential operator.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4C056BC-240A-1C8D-D84B-0FF8119631E4}"/>
              </a:ext>
            </a:extLst>
          </p:cNvPr>
          <p:cNvSpPr txBox="1"/>
          <p:nvPr/>
        </p:nvSpPr>
        <p:spPr>
          <a:xfrm>
            <a:off x="5799720" y="4259829"/>
            <a:ext cx="133389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Identity potential operator.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9999AEB-90A2-8AF0-1DE8-9F680B56D91F}"/>
              </a:ext>
            </a:extLst>
          </p:cNvPr>
          <p:cNvSpPr txBox="1"/>
          <p:nvPr/>
        </p:nvSpPr>
        <p:spPr>
          <a:xfrm>
            <a:off x="8153400" y="4227522"/>
            <a:ext cx="176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0000"/>
                </a:solidFill>
              </a:rPr>
              <a:t>Adjoint double layer potential operator.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C2F634D-3FDF-DC16-FD3F-BA038AB4221A}"/>
              </a:ext>
            </a:extLst>
          </p:cNvPr>
          <p:cNvCxnSpPr>
            <a:cxnSpLocks/>
            <a:stCxn id="13" idx="0"/>
          </p:cNvCxnSpPr>
          <p:nvPr/>
        </p:nvCxnSpPr>
        <p:spPr>
          <a:xfrm flipV="1">
            <a:off x="3388468" y="3294434"/>
            <a:ext cx="437745" cy="851010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65C3114-5F38-CA7D-EEBD-D67E22CB6682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6225702" y="3374514"/>
            <a:ext cx="240967" cy="885315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80B9B8B6-C2EB-6AD0-D41E-E88242BE844B}"/>
              </a:ext>
            </a:extLst>
          </p:cNvPr>
          <p:cNvCxnSpPr>
            <a:cxnSpLocks/>
          </p:cNvCxnSpPr>
          <p:nvPr/>
        </p:nvCxnSpPr>
        <p:spPr>
          <a:xfrm flipH="1" flipV="1">
            <a:off x="7282774" y="3294434"/>
            <a:ext cx="870626" cy="1003410"/>
          </a:xfrm>
          <a:prstGeom prst="straightConnector1">
            <a:avLst/>
          </a:prstGeom>
          <a:ln w="38100">
            <a:solidFill>
              <a:srgbClr val="0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434464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114623"/>
            <a:ext cx="5683367" cy="364593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An open-source Python package for solving boundary element problems.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be used to solve electrostatic, acoustic and electromagnetic problems.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Pre-built definitions of required potentials and operators to solve the boundary integral equations.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Can be used to solve Laplace problems with Neumann boundary conditions.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 err="1">
                <a:solidFill>
                  <a:srgbClr val="2E2D62"/>
                </a:solidFill>
                <a:latin typeface="Arial"/>
                <a:cs typeface="Arial"/>
              </a:rPr>
              <a:t>Bempp</a:t>
            </a:r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*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634F624-58FF-1CB0-1122-DBD96BC862C5}"/>
              </a:ext>
            </a:extLst>
          </p:cNvPr>
          <p:cNvSpPr txBox="1"/>
          <p:nvPr/>
        </p:nvSpPr>
        <p:spPr>
          <a:xfrm>
            <a:off x="412633" y="5097046"/>
            <a:ext cx="110246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T. </a:t>
            </a:r>
            <a:r>
              <a:rPr lang="en-GB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Betcke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 &amp; M. W. </a:t>
            </a:r>
            <a:r>
              <a:rPr lang="en-GB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Scroggs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. </a:t>
            </a:r>
            <a:r>
              <a:rPr lang="en-GB" b="0" i="0" dirty="0" err="1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Bempp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-cl: A fast Python based just-in-time compiling boundary element library, </a:t>
            </a:r>
            <a:r>
              <a:rPr lang="en-GB" b="0" i="1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Journal of Open Source Software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 6(59) (2021) 2879. [</a:t>
            </a:r>
            <a:r>
              <a:rPr lang="en-GB" b="0" i="0" u="none" strike="noStrike" dirty="0">
                <a:solidFill>
                  <a:srgbClr val="0F79D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  <a:hlinkClick r:id="rId2"/>
              </a:rPr>
              <a:t>doi.org/10.21105/joss.02879</a:t>
            </a:r>
            <a:r>
              <a:rPr lang="en-GB" b="0" i="0" dirty="0">
                <a:solidFill>
                  <a:srgbClr val="000000"/>
                </a:solidFill>
                <a:effectLst/>
                <a:highlight>
                  <a:srgbClr val="FFFFFF"/>
                </a:highlight>
                <a:latin typeface="Myriad Pro" panose="020B0503030403020204" pitchFamily="34" charset="0"/>
              </a:rPr>
              <a:t>]</a:t>
            </a:r>
            <a:endParaRPr lang="en-GB" dirty="0"/>
          </a:p>
        </p:txBody>
      </p:sp>
      <p:pic>
        <p:nvPicPr>
          <p:cNvPr id="1026" name="Picture 2" descr="Maxwell wave scattering">
            <a:extLst>
              <a:ext uri="{FF2B5EF4-FFF2-40B4-BE49-F238E27FC236}">
                <a16:creationId xmlns:a16="http://schemas.microsoft.com/office/drawing/2014/main" id="{5CE45858-D6C5-BF24-AEF8-57939F03244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7744" y="501650"/>
            <a:ext cx="4952700" cy="4150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72698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97BFE5A-7C82-E244-83C3-A634D5C30E22}"/>
              </a:ext>
            </a:extLst>
          </p:cNvPr>
          <p:cNvSpPr/>
          <p:nvPr/>
        </p:nvSpPr>
        <p:spPr>
          <a:xfrm>
            <a:off x="412633" y="1114623"/>
            <a:ext cx="5073767" cy="454464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3 axis motion controller mounted on synthetic granite bench.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Mclennan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PM1000 motor controllers and absolute encoders &lt; 5µm precision.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Senis 3MH6 </a:t>
            </a:r>
            <a:r>
              <a:rPr lang="en-GB" sz="2200" dirty="0" err="1">
                <a:solidFill>
                  <a:srgbClr val="626262"/>
                </a:solidFill>
                <a:latin typeface="Arial"/>
                <a:cs typeface="Arial"/>
              </a:rPr>
              <a:t>Teslameter</a:t>
            </a: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 with type C tri-axial Hall sensor.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DC accuracy &lt; 0.01 %.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DC resolution &lt; 1 ppm.</a:t>
            </a:r>
          </a:p>
          <a:p>
            <a:pPr marL="342900" indent="-342900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200" dirty="0">
                <a:solidFill>
                  <a:srgbClr val="626262"/>
                </a:solidFill>
                <a:latin typeface="Arial"/>
                <a:cs typeface="Arial"/>
              </a:rPr>
              <a:t>1000 readings averaged per point, 1 kHz sample rate.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7B54F19-1212-9345-95FF-9D2815FD6E96}"/>
              </a:ext>
            </a:extLst>
          </p:cNvPr>
          <p:cNvSpPr txBox="1"/>
          <p:nvPr/>
        </p:nvSpPr>
        <p:spPr>
          <a:xfrm>
            <a:off x="412633" y="345182"/>
            <a:ext cx="11170066" cy="76944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/>
                <a:cs typeface="Arial"/>
              </a:rPr>
              <a:t>Daresbury Magnet Laboratory</a:t>
            </a:r>
            <a:endParaRPr lang="en-US" sz="4400" b="1" spc="-150" dirty="0">
              <a:solidFill>
                <a:srgbClr val="2E2D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B7510CB-D27A-49FD-A0C0-A375F7C9D0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8E601B-462B-6CBD-FA14-B3A42C7A8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Alex Hinton ● IMMW 23</a:t>
            </a:r>
            <a:endParaRPr lang="en-US"/>
          </a:p>
        </p:txBody>
      </p:sp>
      <p:pic>
        <p:nvPicPr>
          <p:cNvPr id="23554" name="Picture 2">
            <a:extLst>
              <a:ext uri="{FF2B5EF4-FFF2-40B4-BE49-F238E27FC236}">
                <a16:creationId xmlns:a16="http://schemas.microsoft.com/office/drawing/2014/main" id="{DC3E8248-3CDE-60B3-4BD0-AD191EB52A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9899" y="1182949"/>
            <a:ext cx="5989468" cy="4492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0730429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5" ma:contentTypeDescription="Create a new document." ma:contentTypeScope="" ma:versionID="c96fc706344063acfe18f40932bba15d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438c4b7bc73e521f56d8b71ccf727c90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2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Props1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D7257A-D730-467A-9873-904B64366F8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D5FE28F-E808-4D13-89A4-C40B1B8D9C60}">
  <ds:schemaRefs>
    <ds:schemaRef ds:uri="1e0c0f35-d0b2-43fb-b8b8-147d937ebf45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purl.org/dc/dcmitype/"/>
    <ds:schemaRef ds:uri="http://www.w3.org/XML/1998/namespace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2e24dfb7-a69e-40eb-b94f-44b9ca9c25e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64103</TotalTime>
  <Words>1833</Words>
  <Application>Microsoft Office PowerPoint</Application>
  <PresentationFormat>Widescreen</PresentationFormat>
  <Paragraphs>278</Paragraphs>
  <Slides>35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3" baseType="lpstr">
      <vt:lpstr>Arial</vt:lpstr>
      <vt:lpstr>Arial Regular</vt:lpstr>
      <vt:lpstr>Calibri</vt:lpstr>
      <vt:lpstr>Cambria Math</vt:lpstr>
      <vt:lpstr>Myriad Pro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basic</dc:title>
  <dc:creator>Philip Millard</dc:creator>
  <cp:lastModifiedBy>Hinton, Alex (STFC,DL,AST)</cp:lastModifiedBy>
  <cp:revision>234</cp:revision>
  <cp:lastPrinted>2019-10-02T08:27:37Z</cp:lastPrinted>
  <dcterms:created xsi:type="dcterms:W3CDTF">2019-09-17T08:04:08Z</dcterms:created>
  <dcterms:modified xsi:type="dcterms:W3CDTF">2024-10-02T15:56:49Z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