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1"/>
    <p:sldMasterId id="2147483731" r:id="rId2"/>
    <p:sldMasterId id="2147483739" r:id="rId3"/>
    <p:sldMasterId id="2147483691" r:id="rId4"/>
    <p:sldMasterId id="2147483736" r:id="rId5"/>
  </p:sldMasterIdLst>
  <p:notesMasterIdLst>
    <p:notesMasterId r:id="rId26"/>
  </p:notesMasterIdLst>
  <p:handoutMasterIdLst>
    <p:handoutMasterId r:id="rId27"/>
  </p:handoutMasterIdLst>
  <p:sldIdLst>
    <p:sldId id="256" r:id="rId6"/>
    <p:sldId id="273" r:id="rId7"/>
    <p:sldId id="274" r:id="rId8"/>
    <p:sldId id="257" r:id="rId9"/>
    <p:sldId id="258" r:id="rId10"/>
    <p:sldId id="259" r:id="rId11"/>
    <p:sldId id="260" r:id="rId12"/>
    <p:sldId id="261" r:id="rId13"/>
    <p:sldId id="262" r:id="rId14"/>
    <p:sldId id="275" r:id="rId15"/>
    <p:sldId id="263" r:id="rId16"/>
    <p:sldId id="264" r:id="rId17"/>
    <p:sldId id="265" r:id="rId18"/>
    <p:sldId id="267" r:id="rId19"/>
    <p:sldId id="268" r:id="rId20"/>
    <p:sldId id="269" r:id="rId21"/>
    <p:sldId id="270" r:id="rId22"/>
    <p:sldId id="271" r:id="rId23"/>
    <p:sldId id="276" r:id="rId24"/>
    <p:sldId id="272" r:id="rId25"/>
  </p:sldIdLst>
  <p:sldSz cx="12192000" cy="6858000"/>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4194"/>
    <a:srgbClr val="4D78FF"/>
    <a:srgbClr val="292929"/>
    <a:srgbClr val="FF2525"/>
    <a:srgbClr val="FFCC00"/>
    <a:srgbClr val="092A5F"/>
    <a:srgbClr val="E6E6E6"/>
    <a:srgbClr val="112843"/>
    <a:srgbClr val="FC9804"/>
    <a:srgbClr val="3F6B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14" autoAdjust="0"/>
    <p:restoredTop sz="86424" autoAdjust="0"/>
  </p:normalViewPr>
  <p:slideViewPr>
    <p:cSldViewPr>
      <p:cViewPr>
        <p:scale>
          <a:sx n="75" d="100"/>
          <a:sy n="75" d="100"/>
        </p:scale>
        <p:origin x="1061" y="14"/>
      </p:cViewPr>
      <p:guideLst>
        <p:guide orient="horz" pos="2160"/>
        <p:guide pos="3840"/>
      </p:guideLst>
    </p:cSldViewPr>
  </p:slideViewPr>
  <p:outlineViewPr>
    <p:cViewPr>
      <p:scale>
        <a:sx n="20" d="100"/>
        <a:sy n="20"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81" d="100"/>
          <a:sy n="81" d="100"/>
        </p:scale>
        <p:origin x="3726"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C41B3394-7EE7-4282-B493-4CAE724A8C9E}"/>
              </a:ext>
            </a:extLst>
          </p:cNvPr>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49F0869-18BA-45C9-B2FD-B96F7F8E6252}"/>
              </a:ext>
            </a:extLst>
          </p:cNvPr>
          <p:cNvSpPr>
            <a:spLocks noGrp="1"/>
          </p:cNvSpPr>
          <p:nvPr>
            <p:ph type="dt" sz="quarter" idx="1"/>
          </p:nvPr>
        </p:nvSpPr>
        <p:spPr>
          <a:xfrm>
            <a:off x="3851275" y="0"/>
            <a:ext cx="2946400" cy="498475"/>
          </a:xfrm>
          <a:prstGeom prst="rect">
            <a:avLst/>
          </a:prstGeom>
        </p:spPr>
        <p:txBody>
          <a:bodyPr vert="horz" lIns="91440" tIns="45720" rIns="91440" bIns="45720" rtlCol="0"/>
          <a:lstStyle>
            <a:lvl1pPr algn="r">
              <a:defRPr sz="1200"/>
            </a:lvl1pPr>
          </a:lstStyle>
          <a:p>
            <a:fld id="{1EE5332F-C92E-4389-A5FC-C6F0CBC0C46E}" type="datetimeFigureOut">
              <a:rPr lang="fr-FR" smtClean="0"/>
              <a:t>03/10/2024</a:t>
            </a:fld>
            <a:endParaRPr lang="fr-FR" dirty="0"/>
          </a:p>
        </p:txBody>
      </p:sp>
      <p:sp>
        <p:nvSpPr>
          <p:cNvPr id="4" name="Espace réservé du pied de page 3">
            <a:extLst>
              <a:ext uri="{FF2B5EF4-FFF2-40B4-BE49-F238E27FC236}">
                <a16:creationId xmlns:a16="http://schemas.microsoft.com/office/drawing/2014/main" id="{BDEA37F4-71E3-40E2-B0AF-FA3C2CB57FDE}"/>
              </a:ext>
            </a:extLst>
          </p:cNvPr>
          <p:cNvSpPr>
            <a:spLocks noGrp="1"/>
          </p:cNvSpPr>
          <p:nvPr>
            <p:ph type="ftr" sz="quarter" idx="2"/>
          </p:nvPr>
        </p:nvSpPr>
        <p:spPr>
          <a:xfrm>
            <a:off x="0" y="9431338"/>
            <a:ext cx="2946400" cy="498475"/>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897D554E-F94F-433C-BA13-5D416A63ACC3}"/>
              </a:ext>
            </a:extLst>
          </p:cNvPr>
          <p:cNvSpPr>
            <a:spLocks noGrp="1"/>
          </p:cNvSpPr>
          <p:nvPr>
            <p:ph type="sldNum" sz="quarter" idx="3"/>
          </p:nvPr>
        </p:nvSpPr>
        <p:spPr>
          <a:xfrm>
            <a:off x="3851275" y="9431338"/>
            <a:ext cx="2946400" cy="498475"/>
          </a:xfrm>
          <a:prstGeom prst="rect">
            <a:avLst/>
          </a:prstGeom>
        </p:spPr>
        <p:txBody>
          <a:bodyPr vert="horz" lIns="91440" tIns="45720" rIns="91440" bIns="45720" rtlCol="0" anchor="b"/>
          <a:lstStyle>
            <a:lvl1pPr algn="r">
              <a:defRPr sz="1200"/>
            </a:lvl1pPr>
          </a:lstStyle>
          <a:p>
            <a:fld id="{3FBE30B2-2448-4C49-BCBE-E89C5369022D}" type="slidenum">
              <a:rPr lang="fr-FR" smtClean="0"/>
              <a:t>‹N°›</a:t>
            </a:fld>
            <a:endParaRPr lang="fr-FR" dirty="0"/>
          </a:p>
        </p:txBody>
      </p:sp>
    </p:spTree>
    <p:extLst>
      <p:ext uri="{BB962C8B-B14F-4D97-AF65-F5344CB8AC3E}">
        <p14:creationId xmlns:p14="http://schemas.microsoft.com/office/powerpoint/2010/main" val="3691813849"/>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27" userDrawn="1">
          <p15:clr>
            <a:srgbClr val="F26B43"/>
          </p15:clr>
        </p15:guide>
        <p15:guide id="2" pos="214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51342" y="0"/>
            <a:ext cx="2946347" cy="496491"/>
          </a:xfrm>
          <a:prstGeom prst="rect">
            <a:avLst/>
          </a:prstGeom>
        </p:spPr>
        <p:txBody>
          <a:bodyPr vert="horz" lIns="91440" tIns="45720" rIns="91440" bIns="45720" rtlCol="0"/>
          <a:lstStyle>
            <a:lvl1pPr algn="r">
              <a:defRPr sz="1200"/>
            </a:lvl1pPr>
          </a:lstStyle>
          <a:p>
            <a:fld id="{F2CC8582-32F8-4511-BE8E-9127F14BA016}" type="datetimeFigureOut">
              <a:rPr lang="fr-FR" smtClean="0"/>
              <a:t>03/10/2024</a:t>
            </a:fld>
            <a:endParaRPr lang="fr-FR" dirty="0"/>
          </a:p>
        </p:txBody>
      </p:sp>
      <p:sp>
        <p:nvSpPr>
          <p:cNvPr id="4" name="Espace réservé de l'image des diapositives 3"/>
          <p:cNvSpPr>
            <a:spLocks noGrp="1" noRot="1" noChangeAspect="1"/>
          </p:cNvSpPr>
          <p:nvPr>
            <p:ph type="sldImg" idx="2"/>
          </p:nvPr>
        </p:nvSpPr>
        <p:spPr>
          <a:xfrm>
            <a:off x="90488" y="744538"/>
            <a:ext cx="6618287" cy="3724275"/>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79927" y="4716661"/>
            <a:ext cx="5439410" cy="4468416"/>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1599"/>
            <a:ext cx="2946347" cy="496491"/>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51342" y="9431599"/>
            <a:ext cx="2946347" cy="496491"/>
          </a:xfrm>
          <a:prstGeom prst="rect">
            <a:avLst/>
          </a:prstGeom>
        </p:spPr>
        <p:txBody>
          <a:bodyPr vert="horz" lIns="91440" tIns="45720" rIns="91440" bIns="45720" rtlCol="0" anchor="b"/>
          <a:lstStyle>
            <a:lvl1pPr algn="r">
              <a:defRPr sz="1200"/>
            </a:lvl1pPr>
          </a:lstStyle>
          <a:p>
            <a:fld id="{6582F002-206D-4184-B39E-C7D93CBC5980}" type="slidenum">
              <a:rPr lang="fr-FR" smtClean="0"/>
              <a:t>‹N°›</a:t>
            </a:fld>
            <a:endParaRPr lang="fr-FR" dirty="0"/>
          </a:p>
        </p:txBody>
      </p:sp>
    </p:spTree>
    <p:extLst>
      <p:ext uri="{BB962C8B-B14F-4D97-AF65-F5344CB8AC3E}">
        <p14:creationId xmlns:p14="http://schemas.microsoft.com/office/powerpoint/2010/main" val="61645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582F002-206D-4184-B39E-C7D93CBC5980}" type="slidenum">
              <a:rPr lang="fr-FR" smtClean="0"/>
              <a:t>1</a:t>
            </a:fld>
            <a:endParaRPr lang="fr-FR" dirty="0"/>
          </a:p>
        </p:txBody>
      </p:sp>
    </p:spTree>
    <p:extLst>
      <p:ext uri="{BB962C8B-B14F-4D97-AF65-F5344CB8AC3E}">
        <p14:creationId xmlns:p14="http://schemas.microsoft.com/office/powerpoint/2010/main" val="21962769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582F002-206D-4184-B39E-C7D93CBC5980}" type="slidenum">
              <a:rPr lang="fr-FR" smtClean="0"/>
              <a:t>10</a:t>
            </a:fld>
            <a:endParaRPr lang="fr-FR" dirty="0"/>
          </a:p>
        </p:txBody>
      </p:sp>
    </p:spTree>
    <p:extLst>
      <p:ext uri="{BB962C8B-B14F-4D97-AF65-F5344CB8AC3E}">
        <p14:creationId xmlns:p14="http://schemas.microsoft.com/office/powerpoint/2010/main" val="1935118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6582F002-206D-4184-B39E-C7D93CBC5980}" type="slidenum">
              <a:rPr lang="fr-FR" smtClean="0"/>
              <a:t>13</a:t>
            </a:fld>
            <a:endParaRPr lang="fr-FR" dirty="0"/>
          </a:p>
        </p:txBody>
      </p:sp>
    </p:spTree>
    <p:extLst>
      <p:ext uri="{BB962C8B-B14F-4D97-AF65-F5344CB8AC3E}">
        <p14:creationId xmlns:p14="http://schemas.microsoft.com/office/powerpoint/2010/main" val="38028766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verture">
    <p:spTree>
      <p:nvGrpSpPr>
        <p:cNvPr id="1" name=""/>
        <p:cNvGrpSpPr/>
        <p:nvPr/>
      </p:nvGrpSpPr>
      <p:grpSpPr>
        <a:xfrm>
          <a:off x="0" y="0"/>
          <a:ext cx="0" cy="0"/>
          <a:chOff x="0" y="0"/>
          <a:chExt cx="0" cy="0"/>
        </a:xfrm>
      </p:grpSpPr>
      <p:sp>
        <p:nvSpPr>
          <p:cNvPr id="10" name="Espace réservé du titre 5">
            <a:extLst>
              <a:ext uri="{FF2B5EF4-FFF2-40B4-BE49-F238E27FC236}">
                <a16:creationId xmlns:a16="http://schemas.microsoft.com/office/drawing/2014/main" id="{FC3EBD57-B42C-C046-A344-941889741367}"/>
              </a:ext>
            </a:extLst>
          </p:cNvPr>
          <p:cNvSpPr>
            <a:spLocks noGrp="1"/>
          </p:cNvSpPr>
          <p:nvPr>
            <p:ph type="title"/>
          </p:nvPr>
        </p:nvSpPr>
        <p:spPr>
          <a:xfrm>
            <a:off x="1425065" y="3880119"/>
            <a:ext cx="9855511" cy="825975"/>
          </a:xfrm>
          <a:prstGeom prst="rect">
            <a:avLst/>
          </a:prstGeom>
        </p:spPr>
        <p:txBody>
          <a:bodyPr vert="horz" lIns="91440" tIns="45720" rIns="91440" bIns="45720" rtlCol="0" anchor="t">
            <a:normAutofit/>
          </a:bodyPr>
          <a:lstStyle/>
          <a:p>
            <a:r>
              <a:rPr lang="fr-FR" dirty="0"/>
              <a:t>Modifiez le style du titre</a:t>
            </a:r>
          </a:p>
        </p:txBody>
      </p:sp>
      <p:sp>
        <p:nvSpPr>
          <p:cNvPr id="11" name="Sous-titre 2">
            <a:extLst>
              <a:ext uri="{FF2B5EF4-FFF2-40B4-BE49-F238E27FC236}">
                <a16:creationId xmlns:a16="http://schemas.microsoft.com/office/drawing/2014/main" id="{BD517349-5F6A-DB9F-9199-AA782E7C1609}"/>
              </a:ext>
            </a:extLst>
          </p:cNvPr>
          <p:cNvSpPr>
            <a:spLocks noGrp="1"/>
          </p:cNvSpPr>
          <p:nvPr>
            <p:ph type="subTitle" idx="1"/>
          </p:nvPr>
        </p:nvSpPr>
        <p:spPr>
          <a:xfrm>
            <a:off x="1425064" y="4523978"/>
            <a:ext cx="9855511" cy="490465"/>
          </a:xfrm>
          <a:prstGeom prst="rect">
            <a:avLst/>
          </a:prstGeom>
        </p:spPr>
        <p:txBody>
          <a:bodyPr/>
          <a:lstStyle>
            <a:lvl1pPr marL="10800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pic>
        <p:nvPicPr>
          <p:cNvPr id="9" name="Graphique 8">
            <a:extLst>
              <a:ext uri="{FF2B5EF4-FFF2-40B4-BE49-F238E27FC236}">
                <a16:creationId xmlns:a16="http://schemas.microsoft.com/office/drawing/2014/main" id="{0A041821-5217-8A21-65A9-8A29E2DCD66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38270"/>
          <a:stretch/>
        </p:blipFill>
        <p:spPr>
          <a:xfrm>
            <a:off x="9627146" y="0"/>
            <a:ext cx="2661542" cy="1075039"/>
          </a:xfrm>
          <a:prstGeom prst="rect">
            <a:avLst/>
          </a:prstGeom>
        </p:spPr>
      </p:pic>
      <p:pic>
        <p:nvPicPr>
          <p:cNvPr id="2" name="Image 1" descr="Une image contenant texte, Graphique, logo, graphisme&#10;&#10;Description générée automatiquement">
            <a:extLst>
              <a:ext uri="{FF2B5EF4-FFF2-40B4-BE49-F238E27FC236}">
                <a16:creationId xmlns:a16="http://schemas.microsoft.com/office/drawing/2014/main" id="{5B237D8E-D6BC-635F-FFEE-66E19FAE8146}"/>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123" r="45770"/>
          <a:stretch/>
        </p:blipFill>
        <p:spPr>
          <a:xfrm>
            <a:off x="10344472" y="13222"/>
            <a:ext cx="1768153" cy="992593"/>
          </a:xfrm>
          <a:prstGeom prst="rect">
            <a:avLst/>
          </a:prstGeom>
        </p:spPr>
      </p:pic>
    </p:spTree>
    <p:extLst>
      <p:ext uri="{BB962C8B-B14F-4D97-AF65-F5344CB8AC3E}">
        <p14:creationId xmlns:p14="http://schemas.microsoft.com/office/powerpoint/2010/main" val="738324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OLEIL II - Diapositive - Fond foncé">
    <p:spTree>
      <p:nvGrpSpPr>
        <p:cNvPr id="1" name=""/>
        <p:cNvGrpSpPr/>
        <p:nvPr/>
      </p:nvGrpSpPr>
      <p:grpSpPr>
        <a:xfrm>
          <a:off x="0" y="0"/>
          <a:ext cx="0" cy="0"/>
          <a:chOff x="0" y="0"/>
          <a:chExt cx="0" cy="0"/>
        </a:xfrm>
      </p:grpSpPr>
      <p:sp>
        <p:nvSpPr>
          <p:cNvPr id="2" name="Titre 1"/>
          <p:cNvSpPr>
            <a:spLocks noGrp="1"/>
          </p:cNvSpPr>
          <p:nvPr>
            <p:ph type="title"/>
          </p:nvPr>
        </p:nvSpPr>
        <p:spPr>
          <a:xfrm>
            <a:off x="552034" y="0"/>
            <a:ext cx="11088582" cy="565200"/>
          </a:xfrm>
          <a:prstGeom prst="rect">
            <a:avLst/>
          </a:prstGeom>
        </p:spPr>
        <p:txBody>
          <a:bodyPr/>
          <a:lstStyle/>
          <a:p>
            <a:r>
              <a:rPr lang="fr-FR" dirty="0"/>
              <a:t>Modifiez le style du titre</a:t>
            </a:r>
          </a:p>
        </p:txBody>
      </p:sp>
      <p:sp>
        <p:nvSpPr>
          <p:cNvPr id="14" name="Espace réservé du pied de page 3">
            <a:extLst>
              <a:ext uri="{FF2B5EF4-FFF2-40B4-BE49-F238E27FC236}">
                <a16:creationId xmlns:a16="http://schemas.microsoft.com/office/drawing/2014/main" id="{417C1D21-47CD-BA51-C4E2-B49EB6703D33}"/>
              </a:ext>
            </a:extLst>
          </p:cNvPr>
          <p:cNvSpPr>
            <a:spLocks noGrp="1"/>
          </p:cNvSpPr>
          <p:nvPr>
            <p:ph type="ftr" sz="quarter" idx="10"/>
          </p:nvPr>
        </p:nvSpPr>
        <p:spPr>
          <a:xfrm>
            <a:off x="767409" y="6372000"/>
            <a:ext cx="9651801" cy="360000"/>
          </a:xfrm>
          <a:prstGeom prst="rect">
            <a:avLst/>
          </a:prstGeom>
        </p:spPr>
        <p:txBody>
          <a:bodyPr anchor="ctr"/>
          <a:lstStyle>
            <a:lvl1pPr algn="r">
              <a:defRPr sz="800">
                <a:solidFill>
                  <a:schemeClr val="tx1"/>
                </a:solidFill>
              </a:defRPr>
            </a:lvl1pPr>
          </a:lstStyle>
          <a:p>
            <a:r>
              <a:rPr lang="fr-FR"/>
              <a:t>Pied de page</a:t>
            </a:r>
            <a:endParaRPr lang="fr-FR" dirty="0"/>
          </a:p>
        </p:txBody>
      </p:sp>
      <p:sp>
        <p:nvSpPr>
          <p:cNvPr id="15" name="Espace réservé du numéro de diapositive 4">
            <a:extLst>
              <a:ext uri="{FF2B5EF4-FFF2-40B4-BE49-F238E27FC236}">
                <a16:creationId xmlns:a16="http://schemas.microsoft.com/office/drawing/2014/main" id="{DC0CEBF5-099C-F2C0-9CDA-02B8BD96519C}"/>
              </a:ext>
            </a:extLst>
          </p:cNvPr>
          <p:cNvSpPr>
            <a:spLocks noGrp="1"/>
          </p:cNvSpPr>
          <p:nvPr>
            <p:ph type="sldNum" sz="quarter" idx="11"/>
          </p:nvPr>
        </p:nvSpPr>
        <p:spPr>
          <a:xfrm>
            <a:off x="10419209" y="6372000"/>
            <a:ext cx="429319" cy="360000"/>
          </a:xfrm>
          <a:prstGeom prst="rect">
            <a:avLst/>
          </a:prstGeom>
        </p:spPr>
        <p:txBody>
          <a:bodyPr anchor="ctr"/>
          <a:lstStyle>
            <a:lvl1pPr algn="l">
              <a:defRPr sz="800">
                <a:solidFill>
                  <a:schemeClr val="tx1"/>
                </a:solidFill>
              </a:defRPr>
            </a:lvl1pPr>
          </a:lstStyle>
          <a:p>
            <a:fld id="{F1620CC9-C982-429E-97C9-9F71A6603CFC}" type="slidenum">
              <a:rPr lang="fr-FR" smtClean="0"/>
              <a:pPr/>
              <a:t>‹N°›</a:t>
            </a:fld>
            <a:endParaRPr lang="fr-FR" dirty="0"/>
          </a:p>
        </p:txBody>
      </p:sp>
      <p:cxnSp>
        <p:nvCxnSpPr>
          <p:cNvPr id="16" name="Connecteur droit 15">
            <a:extLst>
              <a:ext uri="{FF2B5EF4-FFF2-40B4-BE49-F238E27FC236}">
                <a16:creationId xmlns:a16="http://schemas.microsoft.com/office/drawing/2014/main" id="{D29BFBE0-28EB-EAF7-4E29-11996A2B01E2}"/>
              </a:ext>
            </a:extLst>
          </p:cNvPr>
          <p:cNvCxnSpPr>
            <a:cxnSpLocks/>
          </p:cNvCxnSpPr>
          <p:nvPr userDrawn="1"/>
        </p:nvCxnSpPr>
        <p:spPr>
          <a:xfrm>
            <a:off x="10432730" y="6496770"/>
            <a:ext cx="0" cy="107726"/>
          </a:xfrm>
          <a:prstGeom prst="line">
            <a:avLst/>
          </a:prstGeom>
          <a:ln w="19050" cap="rnd">
            <a:solidFill>
              <a:srgbClr val="FFCC00"/>
            </a:solidFill>
          </a:ln>
        </p:spPr>
        <p:style>
          <a:lnRef idx="1">
            <a:schemeClr val="accent1"/>
          </a:lnRef>
          <a:fillRef idx="0">
            <a:schemeClr val="accent1"/>
          </a:fillRef>
          <a:effectRef idx="0">
            <a:schemeClr val="accent1"/>
          </a:effectRef>
          <a:fontRef idx="minor">
            <a:schemeClr val="tx1"/>
          </a:fontRef>
        </p:style>
      </p:cxnSp>
      <p:pic>
        <p:nvPicPr>
          <p:cNvPr id="6" name="Image 5" descr="Une image contenant texte, Police, Graphique, graphisme&#10;&#10;Description générée automatiquement">
            <a:extLst>
              <a:ext uri="{FF2B5EF4-FFF2-40B4-BE49-F238E27FC236}">
                <a16:creationId xmlns:a16="http://schemas.microsoft.com/office/drawing/2014/main" id="{77C37365-1393-0B84-D9BD-B696AF7688A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53543"/>
          <a:stretch/>
        </p:blipFill>
        <p:spPr>
          <a:xfrm>
            <a:off x="10848528" y="6180078"/>
            <a:ext cx="1003578" cy="631907"/>
          </a:xfrm>
          <a:prstGeom prst="rect">
            <a:avLst/>
          </a:prstGeom>
        </p:spPr>
      </p:pic>
      <p:pic>
        <p:nvPicPr>
          <p:cNvPr id="9" name="Image 8" descr="Une image contenant texte, Police, Graphique, graphisme&#10;&#10;Description générée automatiquement">
            <a:extLst>
              <a:ext uri="{FF2B5EF4-FFF2-40B4-BE49-F238E27FC236}">
                <a16:creationId xmlns:a16="http://schemas.microsoft.com/office/drawing/2014/main" id="{643C17C2-EA1D-3C09-601A-636BFAEF345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46071"/>
          <a:stretch/>
        </p:blipFill>
        <p:spPr>
          <a:xfrm>
            <a:off x="72851" y="76846"/>
            <a:ext cx="1165000" cy="631907"/>
          </a:xfrm>
          <a:prstGeom prst="rect">
            <a:avLst/>
          </a:prstGeom>
        </p:spPr>
      </p:pic>
      <p:sp>
        <p:nvSpPr>
          <p:cNvPr id="10" name="Espace réservé du numéro de diapositive 4">
            <a:extLst>
              <a:ext uri="{FF2B5EF4-FFF2-40B4-BE49-F238E27FC236}">
                <a16:creationId xmlns:a16="http://schemas.microsoft.com/office/drawing/2014/main" id="{5070D137-2B17-B637-701B-326616459949}"/>
              </a:ext>
            </a:extLst>
          </p:cNvPr>
          <p:cNvSpPr txBox="1">
            <a:spLocks/>
          </p:cNvSpPr>
          <p:nvPr userDrawn="1"/>
        </p:nvSpPr>
        <p:spPr>
          <a:xfrm>
            <a:off x="10396627" y="5857181"/>
            <a:ext cx="429319" cy="360000"/>
          </a:xfrm>
          <a:prstGeom prst="rect">
            <a:avLst/>
          </a:prstGeom>
        </p:spPr>
        <p:txBody>
          <a:bodyPr anchor="ctr"/>
          <a:lstStyle>
            <a:defPPr>
              <a:defRPr lang="fr-FR"/>
            </a:defPPr>
            <a:lvl1pPr marL="0" algn="l" defTabSz="914400" rtl="0" eaLnBrk="1" latinLnBrk="0" hangingPunct="1">
              <a:defRPr sz="800" kern="1200">
                <a:solidFill>
                  <a:srgbClr val="0E4194"/>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fr-FR" dirty="0"/>
          </a:p>
        </p:txBody>
      </p:sp>
      <p:sp>
        <p:nvSpPr>
          <p:cNvPr id="13" name="Espace réservé du texte 12">
            <a:extLst>
              <a:ext uri="{FF2B5EF4-FFF2-40B4-BE49-F238E27FC236}">
                <a16:creationId xmlns:a16="http://schemas.microsoft.com/office/drawing/2014/main" id="{BED97571-453A-68E5-14E5-9FCC5010AAFB}"/>
              </a:ext>
            </a:extLst>
          </p:cNvPr>
          <p:cNvSpPr>
            <a:spLocks noGrp="1"/>
          </p:cNvSpPr>
          <p:nvPr>
            <p:ph type="body" sz="quarter" idx="12"/>
          </p:nvPr>
        </p:nvSpPr>
        <p:spPr>
          <a:xfrm>
            <a:off x="551384" y="1083762"/>
            <a:ext cx="11088582" cy="5067264"/>
          </a:xfrm>
          <a:prstGeom prst="rect">
            <a:avLst/>
          </a:prstGeom>
        </p:spPr>
        <p:txBody>
          <a:bodyPr/>
          <a:lstStyle>
            <a:lvl1pPr>
              <a:defRPr>
                <a:solidFill>
                  <a:srgbClr val="FFCC00"/>
                </a:solidFill>
              </a:defRPr>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9012037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LEIL II - Couverture">
    <p:spTree>
      <p:nvGrpSpPr>
        <p:cNvPr id="1" name=""/>
        <p:cNvGrpSpPr/>
        <p:nvPr/>
      </p:nvGrpSpPr>
      <p:grpSpPr>
        <a:xfrm>
          <a:off x="0" y="0"/>
          <a:ext cx="0" cy="0"/>
          <a:chOff x="0" y="0"/>
          <a:chExt cx="0" cy="0"/>
        </a:xfrm>
      </p:grpSpPr>
      <p:sp>
        <p:nvSpPr>
          <p:cNvPr id="10" name="Espace réservé du titre 5">
            <a:extLst>
              <a:ext uri="{FF2B5EF4-FFF2-40B4-BE49-F238E27FC236}">
                <a16:creationId xmlns:a16="http://schemas.microsoft.com/office/drawing/2014/main" id="{FC3EBD57-B42C-C046-A344-941889741367}"/>
              </a:ext>
            </a:extLst>
          </p:cNvPr>
          <p:cNvSpPr>
            <a:spLocks noGrp="1"/>
          </p:cNvSpPr>
          <p:nvPr>
            <p:ph type="title"/>
          </p:nvPr>
        </p:nvSpPr>
        <p:spPr>
          <a:xfrm>
            <a:off x="1425065" y="3880119"/>
            <a:ext cx="9855511" cy="825975"/>
          </a:xfrm>
          <a:prstGeom prst="rect">
            <a:avLst/>
          </a:prstGeom>
        </p:spPr>
        <p:txBody>
          <a:bodyPr vert="horz" lIns="91440" tIns="45720" rIns="91440" bIns="45720" rtlCol="0" anchor="t">
            <a:normAutofit/>
          </a:bodyPr>
          <a:lstStyle/>
          <a:p>
            <a:r>
              <a:rPr lang="fr-FR" dirty="0"/>
              <a:t>Modifiez le style du titre</a:t>
            </a:r>
          </a:p>
        </p:txBody>
      </p:sp>
      <p:sp>
        <p:nvSpPr>
          <p:cNvPr id="11" name="Sous-titre 2">
            <a:extLst>
              <a:ext uri="{FF2B5EF4-FFF2-40B4-BE49-F238E27FC236}">
                <a16:creationId xmlns:a16="http://schemas.microsoft.com/office/drawing/2014/main" id="{BD517349-5F6A-DB9F-9199-AA782E7C1609}"/>
              </a:ext>
            </a:extLst>
          </p:cNvPr>
          <p:cNvSpPr>
            <a:spLocks noGrp="1"/>
          </p:cNvSpPr>
          <p:nvPr>
            <p:ph type="subTitle" idx="1"/>
          </p:nvPr>
        </p:nvSpPr>
        <p:spPr>
          <a:xfrm>
            <a:off x="1425064" y="4523978"/>
            <a:ext cx="9855511" cy="490465"/>
          </a:xfrm>
          <a:prstGeom prst="rect">
            <a:avLst/>
          </a:prstGeom>
        </p:spPr>
        <p:txBody>
          <a:bodyPr/>
          <a:lstStyle>
            <a:lvl1pPr marL="10800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pic>
        <p:nvPicPr>
          <p:cNvPr id="9" name="Graphique 8">
            <a:extLst>
              <a:ext uri="{FF2B5EF4-FFF2-40B4-BE49-F238E27FC236}">
                <a16:creationId xmlns:a16="http://schemas.microsoft.com/office/drawing/2014/main" id="{0A041821-5217-8A21-65A9-8A29E2DCD66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38270"/>
          <a:stretch/>
        </p:blipFill>
        <p:spPr>
          <a:xfrm>
            <a:off x="9627146" y="0"/>
            <a:ext cx="2661542" cy="1075039"/>
          </a:xfrm>
          <a:prstGeom prst="rect">
            <a:avLst/>
          </a:prstGeom>
        </p:spPr>
      </p:pic>
      <p:pic>
        <p:nvPicPr>
          <p:cNvPr id="2" name="Image 1" descr="Une image contenant texte, Graphique, logo, graphisme&#10;&#10;Description générée automatiquement">
            <a:extLst>
              <a:ext uri="{FF2B5EF4-FFF2-40B4-BE49-F238E27FC236}">
                <a16:creationId xmlns:a16="http://schemas.microsoft.com/office/drawing/2014/main" id="{5B237D8E-D6BC-635F-FFEE-66E19FAE8146}"/>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2123" r="45770"/>
          <a:stretch/>
        </p:blipFill>
        <p:spPr>
          <a:xfrm>
            <a:off x="10344472" y="13222"/>
            <a:ext cx="1768153" cy="992593"/>
          </a:xfrm>
          <a:prstGeom prst="rect">
            <a:avLst/>
          </a:prstGeom>
        </p:spPr>
      </p:pic>
      <p:pic>
        <p:nvPicPr>
          <p:cNvPr id="5" name="Graphique 4">
            <a:extLst>
              <a:ext uri="{FF2B5EF4-FFF2-40B4-BE49-F238E27FC236}">
                <a16:creationId xmlns:a16="http://schemas.microsoft.com/office/drawing/2014/main" id="{1362B829-21D7-8F9B-D78D-FF4C57F2B2DF}"/>
              </a:ext>
            </a:extLst>
          </p:cNvPr>
          <p:cNvPicPr>
            <a:picLocks noChangeAspect="1"/>
          </p:cNvPicPr>
          <p:nvPr userDrawn="1"/>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314917" y="5782961"/>
            <a:ext cx="1827262" cy="1075039"/>
          </a:xfrm>
          <a:prstGeom prst="rect">
            <a:avLst/>
          </a:prstGeom>
        </p:spPr>
      </p:pic>
    </p:spTree>
    <p:extLst>
      <p:ext uri="{BB962C8B-B14F-4D97-AF65-F5344CB8AC3E}">
        <p14:creationId xmlns:p14="http://schemas.microsoft.com/office/powerpoint/2010/main" val="2397975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 Fond blanc">
    <p:spTree>
      <p:nvGrpSpPr>
        <p:cNvPr id="1" name=""/>
        <p:cNvGrpSpPr/>
        <p:nvPr/>
      </p:nvGrpSpPr>
      <p:grpSpPr>
        <a:xfrm>
          <a:off x="0" y="0"/>
          <a:ext cx="0" cy="0"/>
          <a:chOff x="0" y="0"/>
          <a:chExt cx="0" cy="0"/>
        </a:xfrm>
      </p:grpSpPr>
      <p:sp>
        <p:nvSpPr>
          <p:cNvPr id="4" name="Espace réservé du titre 5">
            <a:extLst>
              <a:ext uri="{FF2B5EF4-FFF2-40B4-BE49-F238E27FC236}">
                <a16:creationId xmlns:a16="http://schemas.microsoft.com/office/drawing/2014/main" id="{0C76B200-C722-C759-AE46-2E6C0983F971}"/>
              </a:ext>
            </a:extLst>
          </p:cNvPr>
          <p:cNvSpPr>
            <a:spLocks noGrp="1"/>
          </p:cNvSpPr>
          <p:nvPr>
            <p:ph type="title"/>
          </p:nvPr>
        </p:nvSpPr>
        <p:spPr>
          <a:xfrm>
            <a:off x="1945803" y="2015827"/>
            <a:ext cx="9143999" cy="681959"/>
          </a:xfrm>
          <a:prstGeom prst="rect">
            <a:avLst/>
          </a:prstGeom>
        </p:spPr>
        <p:txBody>
          <a:bodyPr vert="horz" lIns="91440" tIns="45720" rIns="91440" bIns="45720" rtlCol="0" anchor="t">
            <a:normAutofit/>
          </a:bodyPr>
          <a:lstStyle>
            <a:lvl1pPr marL="0">
              <a:spcBef>
                <a:spcPts val="0"/>
              </a:spcBef>
              <a:spcAft>
                <a:spcPts val="1800"/>
              </a:spcAft>
              <a:defRPr>
                <a:solidFill>
                  <a:srgbClr val="0E4194"/>
                </a:solidFill>
              </a:defRPr>
            </a:lvl1pPr>
          </a:lstStyle>
          <a:p>
            <a:r>
              <a:rPr lang="fr-FR" dirty="0"/>
              <a:t>Modifiez le style du titre</a:t>
            </a:r>
          </a:p>
        </p:txBody>
      </p:sp>
      <p:sp>
        <p:nvSpPr>
          <p:cNvPr id="6" name="Sous-titre 2">
            <a:extLst>
              <a:ext uri="{FF2B5EF4-FFF2-40B4-BE49-F238E27FC236}">
                <a16:creationId xmlns:a16="http://schemas.microsoft.com/office/drawing/2014/main" id="{E6A28407-404A-41AC-EAEC-705F5ADB1B8D}"/>
              </a:ext>
            </a:extLst>
          </p:cNvPr>
          <p:cNvSpPr>
            <a:spLocks noGrp="1"/>
          </p:cNvSpPr>
          <p:nvPr>
            <p:ph type="subTitle" idx="1"/>
          </p:nvPr>
        </p:nvSpPr>
        <p:spPr>
          <a:xfrm>
            <a:off x="1945803" y="2579191"/>
            <a:ext cx="9144000" cy="398161"/>
          </a:xfrm>
          <a:prstGeom prst="rect">
            <a:avLst/>
          </a:prstGeom>
        </p:spPr>
        <p:txBody>
          <a:bodyPr/>
          <a:lstStyle>
            <a:lvl1pPr marL="0" indent="0" algn="r">
              <a:spcBef>
                <a:spcPts val="0"/>
              </a:spcBef>
              <a:buNone/>
              <a:defRPr sz="2000">
                <a:solidFill>
                  <a:srgbClr val="0E419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p>
        </p:txBody>
      </p:sp>
      <p:pic>
        <p:nvPicPr>
          <p:cNvPr id="3" name="Image 2" descr="Une image contenant texte, Graphique, logo, graphisme&#10;&#10;Description générée automatiquement">
            <a:extLst>
              <a:ext uri="{FF2B5EF4-FFF2-40B4-BE49-F238E27FC236}">
                <a16:creationId xmlns:a16="http://schemas.microsoft.com/office/drawing/2014/main" id="{6C18CBAD-6B27-47CA-46B3-A651430B4F2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50078"/>
          <a:stretch/>
        </p:blipFill>
        <p:spPr>
          <a:xfrm>
            <a:off x="9527" y="13222"/>
            <a:ext cx="1693986" cy="992593"/>
          </a:xfrm>
          <a:prstGeom prst="rect">
            <a:avLst/>
          </a:prstGeom>
        </p:spPr>
      </p:pic>
    </p:spTree>
    <p:extLst>
      <p:ext uri="{BB962C8B-B14F-4D97-AF65-F5344CB8AC3E}">
        <p14:creationId xmlns:p14="http://schemas.microsoft.com/office/powerpoint/2010/main" val="758223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OLEIL II - Titre - Fond blanc">
    <p:spTree>
      <p:nvGrpSpPr>
        <p:cNvPr id="1" name=""/>
        <p:cNvGrpSpPr/>
        <p:nvPr/>
      </p:nvGrpSpPr>
      <p:grpSpPr>
        <a:xfrm>
          <a:off x="0" y="0"/>
          <a:ext cx="0" cy="0"/>
          <a:chOff x="0" y="0"/>
          <a:chExt cx="0" cy="0"/>
        </a:xfrm>
      </p:grpSpPr>
      <p:sp>
        <p:nvSpPr>
          <p:cNvPr id="9" name="Espace réservé du titre 5">
            <a:extLst>
              <a:ext uri="{FF2B5EF4-FFF2-40B4-BE49-F238E27FC236}">
                <a16:creationId xmlns:a16="http://schemas.microsoft.com/office/drawing/2014/main" id="{1FD6769E-277C-39CC-3102-12E2E1519730}"/>
              </a:ext>
            </a:extLst>
          </p:cNvPr>
          <p:cNvSpPr>
            <a:spLocks noGrp="1"/>
          </p:cNvSpPr>
          <p:nvPr>
            <p:ph type="title"/>
          </p:nvPr>
        </p:nvSpPr>
        <p:spPr>
          <a:xfrm>
            <a:off x="1945803" y="2015827"/>
            <a:ext cx="9143999" cy="681959"/>
          </a:xfrm>
          <a:prstGeom prst="rect">
            <a:avLst/>
          </a:prstGeom>
        </p:spPr>
        <p:txBody>
          <a:bodyPr vert="horz" lIns="91440" tIns="45720" rIns="91440" bIns="45720" rtlCol="0" anchor="t">
            <a:normAutofit/>
          </a:bodyPr>
          <a:lstStyle>
            <a:lvl1pPr marL="0">
              <a:spcBef>
                <a:spcPts val="0"/>
              </a:spcBef>
              <a:spcAft>
                <a:spcPts val="1800"/>
              </a:spcAft>
              <a:defRPr>
                <a:solidFill>
                  <a:srgbClr val="0E4194"/>
                </a:solidFill>
              </a:defRPr>
            </a:lvl1pPr>
          </a:lstStyle>
          <a:p>
            <a:r>
              <a:rPr lang="fr-FR" dirty="0"/>
              <a:t>Modifiez le style du titre</a:t>
            </a:r>
          </a:p>
        </p:txBody>
      </p:sp>
      <p:sp>
        <p:nvSpPr>
          <p:cNvPr id="10" name="Sous-titre 2">
            <a:extLst>
              <a:ext uri="{FF2B5EF4-FFF2-40B4-BE49-F238E27FC236}">
                <a16:creationId xmlns:a16="http://schemas.microsoft.com/office/drawing/2014/main" id="{82067B03-38E1-698F-CCC9-FBCA6D28390C}"/>
              </a:ext>
            </a:extLst>
          </p:cNvPr>
          <p:cNvSpPr>
            <a:spLocks noGrp="1"/>
          </p:cNvSpPr>
          <p:nvPr>
            <p:ph type="subTitle" idx="1"/>
          </p:nvPr>
        </p:nvSpPr>
        <p:spPr>
          <a:xfrm>
            <a:off x="1945803" y="2579191"/>
            <a:ext cx="9144000" cy="398161"/>
          </a:xfrm>
          <a:prstGeom prst="rect">
            <a:avLst/>
          </a:prstGeom>
        </p:spPr>
        <p:txBody>
          <a:bodyPr/>
          <a:lstStyle>
            <a:lvl1pPr marL="0" indent="0" algn="r">
              <a:spcBef>
                <a:spcPts val="0"/>
              </a:spcBef>
              <a:buNone/>
              <a:defRPr sz="2000">
                <a:solidFill>
                  <a:srgbClr val="0E4194"/>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p>
        </p:txBody>
      </p:sp>
      <p:pic>
        <p:nvPicPr>
          <p:cNvPr id="6" name="Image 5" descr="Une image contenant texte, Graphique, logo, graphisme&#10;&#10;Description générée automatiquement">
            <a:extLst>
              <a:ext uri="{FF2B5EF4-FFF2-40B4-BE49-F238E27FC236}">
                <a16:creationId xmlns:a16="http://schemas.microsoft.com/office/drawing/2014/main" id="{0507EFAE-7ABD-E64E-200A-8F71AD6A80B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47956"/>
          <a:stretch/>
        </p:blipFill>
        <p:spPr>
          <a:xfrm>
            <a:off x="9527" y="13222"/>
            <a:ext cx="1765994" cy="992593"/>
          </a:xfrm>
          <a:prstGeom prst="rect">
            <a:avLst/>
          </a:prstGeom>
        </p:spPr>
      </p:pic>
      <p:pic>
        <p:nvPicPr>
          <p:cNvPr id="2" name="Image 1" descr="Une image contenant texte, Graphique, logo, graphisme&#10;&#10;Description générée automatiquement">
            <a:extLst>
              <a:ext uri="{FF2B5EF4-FFF2-40B4-BE49-F238E27FC236}">
                <a16:creationId xmlns:a16="http://schemas.microsoft.com/office/drawing/2014/main" id="{96DCB141-3264-5239-140E-CB1DCE61FF2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50930"/>
          <a:stretch/>
        </p:blipFill>
        <p:spPr>
          <a:xfrm>
            <a:off x="9552384" y="5865407"/>
            <a:ext cx="1665089" cy="992593"/>
          </a:xfrm>
          <a:prstGeom prst="rect">
            <a:avLst/>
          </a:prstGeom>
        </p:spPr>
      </p:pic>
    </p:spTree>
    <p:extLst>
      <p:ext uri="{BB962C8B-B14F-4D97-AF65-F5344CB8AC3E}">
        <p14:creationId xmlns:p14="http://schemas.microsoft.com/office/powerpoint/2010/main" val="3735104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 Fond foncé">
    <p:spTree>
      <p:nvGrpSpPr>
        <p:cNvPr id="1" name=""/>
        <p:cNvGrpSpPr/>
        <p:nvPr/>
      </p:nvGrpSpPr>
      <p:grpSpPr>
        <a:xfrm>
          <a:off x="0" y="0"/>
          <a:ext cx="0" cy="0"/>
          <a:chOff x="0" y="0"/>
          <a:chExt cx="0" cy="0"/>
        </a:xfrm>
      </p:grpSpPr>
      <p:sp>
        <p:nvSpPr>
          <p:cNvPr id="4" name="Espace réservé du titre 5">
            <a:extLst>
              <a:ext uri="{FF2B5EF4-FFF2-40B4-BE49-F238E27FC236}">
                <a16:creationId xmlns:a16="http://schemas.microsoft.com/office/drawing/2014/main" id="{0C76B200-C722-C759-AE46-2E6C0983F971}"/>
              </a:ext>
            </a:extLst>
          </p:cNvPr>
          <p:cNvSpPr>
            <a:spLocks noGrp="1"/>
          </p:cNvSpPr>
          <p:nvPr>
            <p:ph type="title"/>
          </p:nvPr>
        </p:nvSpPr>
        <p:spPr>
          <a:xfrm>
            <a:off x="1945803" y="2015827"/>
            <a:ext cx="9143999" cy="681959"/>
          </a:xfrm>
          <a:prstGeom prst="rect">
            <a:avLst/>
          </a:prstGeom>
        </p:spPr>
        <p:txBody>
          <a:bodyPr vert="horz" lIns="91440" tIns="45720" rIns="91440" bIns="45720" rtlCol="0" anchor="t">
            <a:normAutofit/>
          </a:bodyPr>
          <a:lstStyle>
            <a:lvl1pPr marL="0">
              <a:spcBef>
                <a:spcPts val="0"/>
              </a:spcBef>
              <a:spcAft>
                <a:spcPts val="1800"/>
              </a:spcAft>
              <a:defRPr>
                <a:solidFill>
                  <a:schemeClr val="bg1"/>
                </a:solidFill>
              </a:defRPr>
            </a:lvl1pPr>
          </a:lstStyle>
          <a:p>
            <a:r>
              <a:rPr lang="fr-FR" dirty="0"/>
              <a:t>Modifiez le style du titre</a:t>
            </a:r>
          </a:p>
        </p:txBody>
      </p:sp>
      <p:sp>
        <p:nvSpPr>
          <p:cNvPr id="6" name="Sous-titre 2">
            <a:extLst>
              <a:ext uri="{FF2B5EF4-FFF2-40B4-BE49-F238E27FC236}">
                <a16:creationId xmlns:a16="http://schemas.microsoft.com/office/drawing/2014/main" id="{E6A28407-404A-41AC-EAEC-705F5ADB1B8D}"/>
              </a:ext>
            </a:extLst>
          </p:cNvPr>
          <p:cNvSpPr>
            <a:spLocks noGrp="1"/>
          </p:cNvSpPr>
          <p:nvPr>
            <p:ph type="subTitle" idx="1"/>
          </p:nvPr>
        </p:nvSpPr>
        <p:spPr>
          <a:xfrm>
            <a:off x="1945803" y="2579191"/>
            <a:ext cx="9144000" cy="398161"/>
          </a:xfrm>
          <a:prstGeom prst="rect">
            <a:avLst/>
          </a:prstGeom>
        </p:spPr>
        <p:txBody>
          <a:bodyPr/>
          <a:lstStyle>
            <a:lvl1pPr marL="0" indent="0" algn="r">
              <a:spcBef>
                <a:spcPts val="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p>
        </p:txBody>
      </p:sp>
      <p:pic>
        <p:nvPicPr>
          <p:cNvPr id="3" name="Image 2" descr="Une image contenant texte, Police, Graphique, graphisme&#10;&#10;Description générée automatiquement">
            <a:extLst>
              <a:ext uri="{FF2B5EF4-FFF2-40B4-BE49-F238E27FC236}">
                <a16:creationId xmlns:a16="http://schemas.microsoft.com/office/drawing/2014/main" id="{04F7504E-B661-284E-31D1-404E153CE87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46875"/>
          <a:stretch/>
        </p:blipFill>
        <p:spPr>
          <a:xfrm>
            <a:off x="-28575" y="6289"/>
            <a:ext cx="1876103" cy="1033012"/>
          </a:xfrm>
          <a:prstGeom prst="rect">
            <a:avLst/>
          </a:prstGeom>
        </p:spPr>
      </p:pic>
    </p:spTree>
    <p:extLst>
      <p:ext uri="{BB962C8B-B14F-4D97-AF65-F5344CB8AC3E}">
        <p14:creationId xmlns:p14="http://schemas.microsoft.com/office/powerpoint/2010/main" val="2111476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EIL II - Titre - Fond foncé">
    <p:spTree>
      <p:nvGrpSpPr>
        <p:cNvPr id="1" name=""/>
        <p:cNvGrpSpPr/>
        <p:nvPr/>
      </p:nvGrpSpPr>
      <p:grpSpPr>
        <a:xfrm>
          <a:off x="0" y="0"/>
          <a:ext cx="0" cy="0"/>
          <a:chOff x="0" y="0"/>
          <a:chExt cx="0" cy="0"/>
        </a:xfrm>
      </p:grpSpPr>
      <p:sp>
        <p:nvSpPr>
          <p:cNvPr id="9" name="Espace réservé du titre 5">
            <a:extLst>
              <a:ext uri="{FF2B5EF4-FFF2-40B4-BE49-F238E27FC236}">
                <a16:creationId xmlns:a16="http://schemas.microsoft.com/office/drawing/2014/main" id="{1FD6769E-277C-39CC-3102-12E2E1519730}"/>
              </a:ext>
            </a:extLst>
          </p:cNvPr>
          <p:cNvSpPr>
            <a:spLocks noGrp="1"/>
          </p:cNvSpPr>
          <p:nvPr>
            <p:ph type="title"/>
          </p:nvPr>
        </p:nvSpPr>
        <p:spPr>
          <a:xfrm>
            <a:off x="1945803" y="2015827"/>
            <a:ext cx="9143999" cy="681959"/>
          </a:xfrm>
          <a:prstGeom prst="rect">
            <a:avLst/>
          </a:prstGeom>
        </p:spPr>
        <p:txBody>
          <a:bodyPr vert="horz" lIns="91440" tIns="45720" rIns="91440" bIns="45720" rtlCol="0" anchor="t">
            <a:normAutofit/>
          </a:bodyPr>
          <a:lstStyle>
            <a:lvl1pPr marL="0">
              <a:spcBef>
                <a:spcPts val="0"/>
              </a:spcBef>
              <a:spcAft>
                <a:spcPts val="1800"/>
              </a:spcAft>
              <a:defRPr>
                <a:solidFill>
                  <a:schemeClr val="bg1"/>
                </a:solidFill>
              </a:defRPr>
            </a:lvl1pPr>
          </a:lstStyle>
          <a:p>
            <a:r>
              <a:rPr lang="fr-FR" dirty="0"/>
              <a:t>Modifiez le style du titre</a:t>
            </a:r>
          </a:p>
        </p:txBody>
      </p:sp>
      <p:sp>
        <p:nvSpPr>
          <p:cNvPr id="10" name="Sous-titre 2">
            <a:extLst>
              <a:ext uri="{FF2B5EF4-FFF2-40B4-BE49-F238E27FC236}">
                <a16:creationId xmlns:a16="http://schemas.microsoft.com/office/drawing/2014/main" id="{82067B03-38E1-698F-CCC9-FBCA6D28390C}"/>
              </a:ext>
            </a:extLst>
          </p:cNvPr>
          <p:cNvSpPr>
            <a:spLocks noGrp="1"/>
          </p:cNvSpPr>
          <p:nvPr>
            <p:ph type="subTitle" idx="1"/>
          </p:nvPr>
        </p:nvSpPr>
        <p:spPr>
          <a:xfrm>
            <a:off x="1945803" y="2579191"/>
            <a:ext cx="9144000" cy="398161"/>
          </a:xfrm>
          <a:prstGeom prst="rect">
            <a:avLst/>
          </a:prstGeom>
        </p:spPr>
        <p:txBody>
          <a:bodyPr/>
          <a:lstStyle>
            <a:lvl1pPr marL="0" indent="0" algn="r">
              <a:spcBef>
                <a:spcPts val="0"/>
              </a:spcBef>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des sous-titres du masque</a:t>
            </a:r>
          </a:p>
        </p:txBody>
      </p:sp>
      <p:pic>
        <p:nvPicPr>
          <p:cNvPr id="6" name="Image 5" descr="Une image contenant texte, Police, Graphique, graphisme&#10;&#10;Description générée automatiquement">
            <a:extLst>
              <a:ext uri="{FF2B5EF4-FFF2-40B4-BE49-F238E27FC236}">
                <a16:creationId xmlns:a16="http://schemas.microsoft.com/office/drawing/2014/main" id="{51F2B562-85F6-F366-9A22-CE58D4D928A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48913"/>
          <a:stretch/>
        </p:blipFill>
        <p:spPr>
          <a:xfrm>
            <a:off x="-28575" y="6289"/>
            <a:ext cx="1804095" cy="1033012"/>
          </a:xfrm>
          <a:prstGeom prst="rect">
            <a:avLst/>
          </a:prstGeom>
        </p:spPr>
      </p:pic>
      <p:pic>
        <p:nvPicPr>
          <p:cNvPr id="2" name="Image 1" descr="Une image contenant texte, Police, Graphique, graphisme&#10;&#10;Description générée automatiquement">
            <a:extLst>
              <a:ext uri="{FF2B5EF4-FFF2-40B4-BE49-F238E27FC236}">
                <a16:creationId xmlns:a16="http://schemas.microsoft.com/office/drawing/2014/main" id="{9BFBFA4E-10FE-7015-8DEE-2F23F674233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51063"/>
          <a:stretch/>
        </p:blipFill>
        <p:spPr>
          <a:xfrm>
            <a:off x="9480376" y="5824988"/>
            <a:ext cx="1728192" cy="1033012"/>
          </a:xfrm>
          <a:prstGeom prst="rect">
            <a:avLst/>
          </a:prstGeom>
        </p:spPr>
      </p:pic>
    </p:spTree>
    <p:extLst>
      <p:ext uri="{BB962C8B-B14F-4D97-AF65-F5344CB8AC3E}">
        <p14:creationId xmlns:p14="http://schemas.microsoft.com/office/powerpoint/2010/main" val="3376951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 Fond blanc">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09C09D7E-59EB-BEFF-9239-97C74B156960}"/>
              </a:ext>
            </a:extLst>
          </p:cNvPr>
          <p:cNvSpPr>
            <a:spLocks noGrp="1"/>
          </p:cNvSpPr>
          <p:nvPr>
            <p:ph type="title"/>
          </p:nvPr>
        </p:nvSpPr>
        <p:spPr>
          <a:xfrm>
            <a:off x="552034" y="0"/>
            <a:ext cx="11088582" cy="565200"/>
          </a:xfrm>
          <a:prstGeom prst="rect">
            <a:avLst/>
          </a:prstGeom>
        </p:spPr>
        <p:txBody>
          <a:bodyPr/>
          <a:lstStyle/>
          <a:p>
            <a:r>
              <a:rPr lang="fr-FR" dirty="0"/>
              <a:t>Modifiez le style du titre</a:t>
            </a:r>
          </a:p>
        </p:txBody>
      </p:sp>
      <p:sp>
        <p:nvSpPr>
          <p:cNvPr id="8" name="Espace réservé du pied de page 3">
            <a:extLst>
              <a:ext uri="{FF2B5EF4-FFF2-40B4-BE49-F238E27FC236}">
                <a16:creationId xmlns:a16="http://schemas.microsoft.com/office/drawing/2014/main" id="{7D660469-4C99-E499-F555-847F0045186A}"/>
              </a:ext>
            </a:extLst>
          </p:cNvPr>
          <p:cNvSpPr>
            <a:spLocks noGrp="1"/>
          </p:cNvSpPr>
          <p:nvPr>
            <p:ph type="ftr" sz="quarter" idx="10"/>
          </p:nvPr>
        </p:nvSpPr>
        <p:spPr>
          <a:xfrm>
            <a:off x="839417" y="6372000"/>
            <a:ext cx="10369151" cy="360000"/>
          </a:xfrm>
          <a:prstGeom prst="rect">
            <a:avLst/>
          </a:prstGeom>
        </p:spPr>
        <p:txBody>
          <a:bodyPr anchor="ctr"/>
          <a:lstStyle>
            <a:lvl1pPr algn="r">
              <a:defRPr sz="800">
                <a:solidFill>
                  <a:srgbClr val="0E4194"/>
                </a:solidFill>
              </a:defRPr>
            </a:lvl1pPr>
          </a:lstStyle>
          <a:p>
            <a:r>
              <a:rPr lang="fr-FR"/>
              <a:t>Pied de page</a:t>
            </a:r>
            <a:endParaRPr lang="fr-FR" dirty="0"/>
          </a:p>
        </p:txBody>
      </p:sp>
      <p:sp>
        <p:nvSpPr>
          <p:cNvPr id="9" name="Espace réservé du numéro de diapositive 4">
            <a:extLst>
              <a:ext uri="{FF2B5EF4-FFF2-40B4-BE49-F238E27FC236}">
                <a16:creationId xmlns:a16="http://schemas.microsoft.com/office/drawing/2014/main" id="{E8704074-533C-DA64-ED01-842AC1D731D6}"/>
              </a:ext>
            </a:extLst>
          </p:cNvPr>
          <p:cNvSpPr>
            <a:spLocks noGrp="1"/>
          </p:cNvSpPr>
          <p:nvPr>
            <p:ph type="sldNum" sz="quarter" idx="11"/>
          </p:nvPr>
        </p:nvSpPr>
        <p:spPr>
          <a:xfrm>
            <a:off x="11208567" y="6372000"/>
            <a:ext cx="429319" cy="360000"/>
          </a:xfrm>
          <a:prstGeom prst="rect">
            <a:avLst/>
          </a:prstGeom>
        </p:spPr>
        <p:txBody>
          <a:bodyPr anchor="ctr"/>
          <a:lstStyle>
            <a:lvl1pPr algn="l">
              <a:defRPr sz="800">
                <a:solidFill>
                  <a:srgbClr val="0E4194"/>
                </a:solidFill>
              </a:defRPr>
            </a:lvl1pPr>
          </a:lstStyle>
          <a:p>
            <a:fld id="{F1620CC9-C982-429E-97C9-9F71A6603CFC}" type="slidenum">
              <a:rPr lang="fr-FR" smtClean="0"/>
              <a:pPr/>
              <a:t>‹N°›</a:t>
            </a:fld>
            <a:endParaRPr lang="fr-FR" dirty="0"/>
          </a:p>
        </p:txBody>
      </p:sp>
      <p:cxnSp>
        <p:nvCxnSpPr>
          <p:cNvPr id="11" name="Connecteur droit 10">
            <a:extLst>
              <a:ext uri="{FF2B5EF4-FFF2-40B4-BE49-F238E27FC236}">
                <a16:creationId xmlns:a16="http://schemas.microsoft.com/office/drawing/2014/main" id="{1C16BA71-0D4A-4FA3-C59C-67009C750C53}"/>
              </a:ext>
            </a:extLst>
          </p:cNvPr>
          <p:cNvCxnSpPr>
            <a:cxnSpLocks/>
          </p:cNvCxnSpPr>
          <p:nvPr userDrawn="1"/>
        </p:nvCxnSpPr>
        <p:spPr>
          <a:xfrm>
            <a:off x="11222088" y="6496770"/>
            <a:ext cx="0" cy="107726"/>
          </a:xfrm>
          <a:prstGeom prst="line">
            <a:avLst/>
          </a:prstGeom>
          <a:ln w="19050" cap="rnd">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texte, Graphique, logo, graphisme&#10;&#10;Description générée automatiquement">
            <a:extLst>
              <a:ext uri="{FF2B5EF4-FFF2-40B4-BE49-F238E27FC236}">
                <a16:creationId xmlns:a16="http://schemas.microsoft.com/office/drawing/2014/main" id="{F1A835FA-3F39-0AAD-80E8-9DB44B729E0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47356"/>
          <a:stretch/>
        </p:blipFill>
        <p:spPr>
          <a:xfrm>
            <a:off x="69330" y="71729"/>
            <a:ext cx="1157704" cy="643283"/>
          </a:xfrm>
          <a:prstGeom prst="rect">
            <a:avLst/>
          </a:prstGeom>
        </p:spPr>
      </p:pic>
      <p:sp>
        <p:nvSpPr>
          <p:cNvPr id="4" name="Espace réservé du texte 12">
            <a:extLst>
              <a:ext uri="{FF2B5EF4-FFF2-40B4-BE49-F238E27FC236}">
                <a16:creationId xmlns:a16="http://schemas.microsoft.com/office/drawing/2014/main" id="{DAAA54F5-F9A3-770F-5526-4C64D41A12B0}"/>
              </a:ext>
            </a:extLst>
          </p:cNvPr>
          <p:cNvSpPr>
            <a:spLocks noGrp="1"/>
          </p:cNvSpPr>
          <p:nvPr>
            <p:ph type="body" sz="quarter" idx="12"/>
          </p:nvPr>
        </p:nvSpPr>
        <p:spPr>
          <a:xfrm>
            <a:off x="551384" y="1083762"/>
            <a:ext cx="11088582" cy="5067264"/>
          </a:xfrm>
          <a:prstGeom prst="rect">
            <a:avLst/>
          </a:prstGeom>
        </p:spPr>
        <p:txBody>
          <a:bodyPr/>
          <a:lstStyle>
            <a:lvl1pPr>
              <a:defRPr>
                <a:solidFill>
                  <a:srgbClr val="0E4194"/>
                </a:solidFill>
              </a:defRPr>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10764846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OLEIL II - Diapositive - Fond blanc">
    <p:spTree>
      <p:nvGrpSpPr>
        <p:cNvPr id="1" name=""/>
        <p:cNvGrpSpPr/>
        <p:nvPr/>
      </p:nvGrpSpPr>
      <p:grpSpPr>
        <a:xfrm>
          <a:off x="0" y="0"/>
          <a:ext cx="0" cy="0"/>
          <a:chOff x="0" y="0"/>
          <a:chExt cx="0" cy="0"/>
        </a:xfrm>
      </p:grpSpPr>
      <p:sp>
        <p:nvSpPr>
          <p:cNvPr id="2" name="Titre 1"/>
          <p:cNvSpPr>
            <a:spLocks noGrp="1"/>
          </p:cNvSpPr>
          <p:nvPr>
            <p:ph type="title"/>
          </p:nvPr>
        </p:nvSpPr>
        <p:spPr>
          <a:xfrm>
            <a:off x="552034" y="0"/>
            <a:ext cx="11088582" cy="565200"/>
          </a:xfrm>
          <a:prstGeom prst="rect">
            <a:avLst/>
          </a:prstGeom>
        </p:spPr>
        <p:txBody>
          <a:bodyPr/>
          <a:lstStyle/>
          <a:p>
            <a:r>
              <a:rPr lang="fr-FR" dirty="0"/>
              <a:t>Modifiez le style du titre</a:t>
            </a:r>
          </a:p>
        </p:txBody>
      </p:sp>
      <p:sp>
        <p:nvSpPr>
          <p:cNvPr id="14" name="Espace réservé du pied de page 3">
            <a:extLst>
              <a:ext uri="{FF2B5EF4-FFF2-40B4-BE49-F238E27FC236}">
                <a16:creationId xmlns:a16="http://schemas.microsoft.com/office/drawing/2014/main" id="{417C1D21-47CD-BA51-C4E2-B49EB6703D33}"/>
              </a:ext>
            </a:extLst>
          </p:cNvPr>
          <p:cNvSpPr>
            <a:spLocks noGrp="1"/>
          </p:cNvSpPr>
          <p:nvPr>
            <p:ph type="ftr" sz="quarter" idx="10"/>
          </p:nvPr>
        </p:nvSpPr>
        <p:spPr>
          <a:xfrm>
            <a:off x="744827" y="6372000"/>
            <a:ext cx="9651800" cy="360000"/>
          </a:xfrm>
          <a:prstGeom prst="rect">
            <a:avLst/>
          </a:prstGeom>
        </p:spPr>
        <p:txBody>
          <a:bodyPr anchor="ctr"/>
          <a:lstStyle>
            <a:lvl1pPr algn="r">
              <a:defRPr sz="800">
                <a:solidFill>
                  <a:srgbClr val="0E4194"/>
                </a:solidFill>
              </a:defRPr>
            </a:lvl1pPr>
          </a:lstStyle>
          <a:p>
            <a:r>
              <a:rPr lang="fr-FR"/>
              <a:t>Pied de page</a:t>
            </a:r>
            <a:endParaRPr lang="fr-FR" dirty="0"/>
          </a:p>
        </p:txBody>
      </p:sp>
      <p:sp>
        <p:nvSpPr>
          <p:cNvPr id="15" name="Espace réservé du numéro de diapositive 4">
            <a:extLst>
              <a:ext uri="{FF2B5EF4-FFF2-40B4-BE49-F238E27FC236}">
                <a16:creationId xmlns:a16="http://schemas.microsoft.com/office/drawing/2014/main" id="{DC0CEBF5-099C-F2C0-9CDA-02B8BD96519C}"/>
              </a:ext>
            </a:extLst>
          </p:cNvPr>
          <p:cNvSpPr>
            <a:spLocks noGrp="1"/>
          </p:cNvSpPr>
          <p:nvPr>
            <p:ph type="sldNum" sz="quarter" idx="11"/>
          </p:nvPr>
        </p:nvSpPr>
        <p:spPr>
          <a:xfrm>
            <a:off x="10396627" y="6372000"/>
            <a:ext cx="429319" cy="360000"/>
          </a:xfrm>
          <a:prstGeom prst="rect">
            <a:avLst/>
          </a:prstGeom>
        </p:spPr>
        <p:txBody>
          <a:bodyPr anchor="ctr"/>
          <a:lstStyle>
            <a:lvl1pPr algn="l">
              <a:defRPr sz="800">
                <a:solidFill>
                  <a:srgbClr val="0E4194"/>
                </a:solidFill>
              </a:defRPr>
            </a:lvl1pPr>
          </a:lstStyle>
          <a:p>
            <a:fld id="{F1620CC9-C982-429E-97C9-9F71A6603CFC}" type="slidenum">
              <a:rPr lang="fr-FR" smtClean="0"/>
              <a:pPr/>
              <a:t>‹N°›</a:t>
            </a:fld>
            <a:endParaRPr lang="fr-FR" dirty="0"/>
          </a:p>
        </p:txBody>
      </p:sp>
      <p:cxnSp>
        <p:nvCxnSpPr>
          <p:cNvPr id="16" name="Connecteur droit 15">
            <a:extLst>
              <a:ext uri="{FF2B5EF4-FFF2-40B4-BE49-F238E27FC236}">
                <a16:creationId xmlns:a16="http://schemas.microsoft.com/office/drawing/2014/main" id="{D29BFBE0-28EB-EAF7-4E29-11996A2B01E2}"/>
              </a:ext>
            </a:extLst>
          </p:cNvPr>
          <p:cNvCxnSpPr>
            <a:cxnSpLocks/>
          </p:cNvCxnSpPr>
          <p:nvPr userDrawn="1"/>
        </p:nvCxnSpPr>
        <p:spPr>
          <a:xfrm>
            <a:off x="10410148" y="6496770"/>
            <a:ext cx="0" cy="107726"/>
          </a:xfrm>
          <a:prstGeom prst="line">
            <a:avLst/>
          </a:prstGeom>
          <a:ln w="19050" cap="rnd">
            <a:solidFill>
              <a:srgbClr val="FFCC00"/>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texte, Graphique, logo, graphisme&#10;&#10;Description générée automatiquement">
            <a:extLst>
              <a:ext uri="{FF2B5EF4-FFF2-40B4-BE49-F238E27FC236}">
                <a16:creationId xmlns:a16="http://schemas.microsoft.com/office/drawing/2014/main" id="{DD06D05C-710F-6BC7-3BD3-0AFA2AE881F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50000"/>
          <a:stretch/>
        </p:blipFill>
        <p:spPr>
          <a:xfrm>
            <a:off x="10755317" y="6174391"/>
            <a:ext cx="1099564" cy="643283"/>
          </a:xfrm>
          <a:prstGeom prst="rect">
            <a:avLst/>
          </a:prstGeom>
        </p:spPr>
      </p:pic>
      <p:pic>
        <p:nvPicPr>
          <p:cNvPr id="6" name="Image 5" descr="Une image contenant texte, Graphique, logo, graphisme&#10;&#10;Description générée automatiquement">
            <a:extLst>
              <a:ext uri="{FF2B5EF4-FFF2-40B4-BE49-F238E27FC236}">
                <a16:creationId xmlns:a16="http://schemas.microsoft.com/office/drawing/2014/main" id="{A5DD8358-64A5-053A-2A88-D8A526282F3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47356"/>
          <a:stretch/>
        </p:blipFill>
        <p:spPr>
          <a:xfrm>
            <a:off x="69330" y="71729"/>
            <a:ext cx="1157704" cy="643283"/>
          </a:xfrm>
          <a:prstGeom prst="rect">
            <a:avLst/>
          </a:prstGeom>
        </p:spPr>
      </p:pic>
      <p:sp>
        <p:nvSpPr>
          <p:cNvPr id="8" name="Espace réservé du texte 12">
            <a:extLst>
              <a:ext uri="{FF2B5EF4-FFF2-40B4-BE49-F238E27FC236}">
                <a16:creationId xmlns:a16="http://schemas.microsoft.com/office/drawing/2014/main" id="{D7BC5A8B-E3C2-C4A0-F6F2-D2A6F3FB2DA7}"/>
              </a:ext>
            </a:extLst>
          </p:cNvPr>
          <p:cNvSpPr>
            <a:spLocks noGrp="1"/>
          </p:cNvSpPr>
          <p:nvPr>
            <p:ph type="body" sz="quarter" idx="12"/>
          </p:nvPr>
        </p:nvSpPr>
        <p:spPr>
          <a:xfrm>
            <a:off x="551384" y="1083762"/>
            <a:ext cx="11088582" cy="5067264"/>
          </a:xfrm>
          <a:prstGeom prst="rect">
            <a:avLst/>
          </a:prstGeom>
        </p:spPr>
        <p:txBody>
          <a:bodyPr/>
          <a:lstStyle>
            <a:lvl1pPr>
              <a:defRPr>
                <a:solidFill>
                  <a:srgbClr val="0E4194"/>
                </a:solidFill>
              </a:defRPr>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22628933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positive - Fond foncé">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09C09D7E-59EB-BEFF-9239-97C74B156960}"/>
              </a:ext>
            </a:extLst>
          </p:cNvPr>
          <p:cNvSpPr>
            <a:spLocks noGrp="1"/>
          </p:cNvSpPr>
          <p:nvPr>
            <p:ph type="title"/>
          </p:nvPr>
        </p:nvSpPr>
        <p:spPr>
          <a:xfrm>
            <a:off x="552034" y="0"/>
            <a:ext cx="11088582" cy="565200"/>
          </a:xfrm>
          <a:prstGeom prst="rect">
            <a:avLst/>
          </a:prstGeom>
        </p:spPr>
        <p:txBody>
          <a:bodyPr/>
          <a:lstStyle/>
          <a:p>
            <a:r>
              <a:rPr lang="fr-FR" dirty="0"/>
              <a:t>Modifiez le style du titre</a:t>
            </a:r>
          </a:p>
        </p:txBody>
      </p:sp>
      <p:sp>
        <p:nvSpPr>
          <p:cNvPr id="8" name="Espace réservé du pied de page 3">
            <a:extLst>
              <a:ext uri="{FF2B5EF4-FFF2-40B4-BE49-F238E27FC236}">
                <a16:creationId xmlns:a16="http://schemas.microsoft.com/office/drawing/2014/main" id="{7D660469-4C99-E499-F555-847F0045186A}"/>
              </a:ext>
            </a:extLst>
          </p:cNvPr>
          <p:cNvSpPr>
            <a:spLocks noGrp="1"/>
          </p:cNvSpPr>
          <p:nvPr>
            <p:ph type="ftr" sz="quarter" idx="10"/>
          </p:nvPr>
        </p:nvSpPr>
        <p:spPr>
          <a:xfrm>
            <a:off x="623395" y="6372000"/>
            <a:ext cx="10585173" cy="360000"/>
          </a:xfrm>
          <a:prstGeom prst="rect">
            <a:avLst/>
          </a:prstGeom>
        </p:spPr>
        <p:txBody>
          <a:bodyPr anchor="ctr"/>
          <a:lstStyle>
            <a:lvl1pPr algn="r">
              <a:defRPr sz="800">
                <a:solidFill>
                  <a:schemeClr val="tx1"/>
                </a:solidFill>
              </a:defRPr>
            </a:lvl1pPr>
          </a:lstStyle>
          <a:p>
            <a:r>
              <a:rPr lang="fr-FR"/>
              <a:t>Pied de page</a:t>
            </a:r>
            <a:endParaRPr lang="fr-FR" dirty="0"/>
          </a:p>
        </p:txBody>
      </p:sp>
      <p:sp>
        <p:nvSpPr>
          <p:cNvPr id="9" name="Espace réservé du numéro de diapositive 4">
            <a:extLst>
              <a:ext uri="{FF2B5EF4-FFF2-40B4-BE49-F238E27FC236}">
                <a16:creationId xmlns:a16="http://schemas.microsoft.com/office/drawing/2014/main" id="{E8704074-533C-DA64-ED01-842AC1D731D6}"/>
              </a:ext>
            </a:extLst>
          </p:cNvPr>
          <p:cNvSpPr>
            <a:spLocks noGrp="1"/>
          </p:cNvSpPr>
          <p:nvPr>
            <p:ph type="sldNum" sz="quarter" idx="11"/>
          </p:nvPr>
        </p:nvSpPr>
        <p:spPr>
          <a:xfrm>
            <a:off x="11208567" y="6372000"/>
            <a:ext cx="429319" cy="360000"/>
          </a:xfrm>
          <a:prstGeom prst="rect">
            <a:avLst/>
          </a:prstGeom>
        </p:spPr>
        <p:txBody>
          <a:bodyPr anchor="ctr"/>
          <a:lstStyle>
            <a:lvl1pPr algn="l">
              <a:defRPr sz="800">
                <a:solidFill>
                  <a:schemeClr val="tx1"/>
                </a:solidFill>
              </a:defRPr>
            </a:lvl1pPr>
          </a:lstStyle>
          <a:p>
            <a:fld id="{F1620CC9-C982-429E-97C9-9F71A6603CFC}" type="slidenum">
              <a:rPr lang="fr-FR" smtClean="0"/>
              <a:pPr/>
              <a:t>‹N°›</a:t>
            </a:fld>
            <a:endParaRPr lang="fr-FR" dirty="0"/>
          </a:p>
        </p:txBody>
      </p:sp>
      <p:cxnSp>
        <p:nvCxnSpPr>
          <p:cNvPr id="11" name="Connecteur droit 10">
            <a:extLst>
              <a:ext uri="{FF2B5EF4-FFF2-40B4-BE49-F238E27FC236}">
                <a16:creationId xmlns:a16="http://schemas.microsoft.com/office/drawing/2014/main" id="{1C16BA71-0D4A-4FA3-C59C-67009C750C53}"/>
              </a:ext>
            </a:extLst>
          </p:cNvPr>
          <p:cNvCxnSpPr>
            <a:cxnSpLocks/>
          </p:cNvCxnSpPr>
          <p:nvPr userDrawn="1"/>
        </p:nvCxnSpPr>
        <p:spPr>
          <a:xfrm>
            <a:off x="11222088" y="6496770"/>
            <a:ext cx="0" cy="107726"/>
          </a:xfrm>
          <a:prstGeom prst="line">
            <a:avLst/>
          </a:prstGeom>
          <a:ln w="19050" cap="rnd">
            <a:solidFill>
              <a:srgbClr val="FFCC00"/>
            </a:solidFill>
          </a:ln>
        </p:spPr>
        <p:style>
          <a:lnRef idx="1">
            <a:schemeClr val="accent1"/>
          </a:lnRef>
          <a:fillRef idx="0">
            <a:schemeClr val="accent1"/>
          </a:fillRef>
          <a:effectRef idx="0">
            <a:schemeClr val="accent1"/>
          </a:effectRef>
          <a:fontRef idx="minor">
            <a:schemeClr val="tx1"/>
          </a:fontRef>
        </p:style>
      </p:cxnSp>
      <p:pic>
        <p:nvPicPr>
          <p:cNvPr id="4" name="Image 3" descr="Une image contenant texte, Police, Graphique, graphisme&#10;&#10;Description générée automatiquement">
            <a:extLst>
              <a:ext uri="{FF2B5EF4-FFF2-40B4-BE49-F238E27FC236}">
                <a16:creationId xmlns:a16="http://schemas.microsoft.com/office/drawing/2014/main" id="{950A27AB-0B26-D5EC-E334-0CF12DD3981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r="46071"/>
          <a:stretch/>
        </p:blipFill>
        <p:spPr>
          <a:xfrm>
            <a:off x="72851" y="76846"/>
            <a:ext cx="1165000" cy="631907"/>
          </a:xfrm>
          <a:prstGeom prst="rect">
            <a:avLst/>
          </a:prstGeom>
        </p:spPr>
      </p:pic>
      <p:sp>
        <p:nvSpPr>
          <p:cNvPr id="10" name="Espace réservé du texte 12">
            <a:extLst>
              <a:ext uri="{FF2B5EF4-FFF2-40B4-BE49-F238E27FC236}">
                <a16:creationId xmlns:a16="http://schemas.microsoft.com/office/drawing/2014/main" id="{3658B5F2-45B9-2EA3-6D19-7B3FBFAAF3AE}"/>
              </a:ext>
            </a:extLst>
          </p:cNvPr>
          <p:cNvSpPr>
            <a:spLocks noGrp="1"/>
          </p:cNvSpPr>
          <p:nvPr>
            <p:ph type="body" sz="quarter" idx="12"/>
          </p:nvPr>
        </p:nvSpPr>
        <p:spPr>
          <a:xfrm>
            <a:off x="551384" y="1083762"/>
            <a:ext cx="11088582" cy="5067264"/>
          </a:xfrm>
          <a:prstGeom prst="rect">
            <a:avLst/>
          </a:prstGeom>
        </p:spPr>
        <p:txBody>
          <a:bodyPr/>
          <a:lstStyle>
            <a:lvl1pPr>
              <a:defRPr>
                <a:solidFill>
                  <a:srgbClr val="FFCC00"/>
                </a:solidFill>
              </a:defRPr>
            </a:lvl1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5582028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8.jp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2.png"/><Relationship Id="rId4" Type="http://schemas.openxmlformats.org/officeDocument/2006/relationships/image" Target="../media/image9.jp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BF88ECE-C4BA-3B4E-916F-F266125825B0}"/>
              </a:ext>
            </a:extLst>
          </p:cNvPr>
          <p:cNvPicPr>
            <a:picLocks noChangeAspect="1"/>
          </p:cNvPicPr>
          <p:nvPr userDrawn="1"/>
        </p:nvPicPr>
        <p:blipFill>
          <a:blip r:embed="rId4">
            <a:extLst>
              <a:ext uri="{28A0092B-C50C-407E-A947-70E740481C1C}">
                <a14:useLocalDpi xmlns:a14="http://schemas.microsoft.com/office/drawing/2010/main" val="0"/>
              </a:ext>
            </a:extLst>
          </a:blip>
          <a:srcRect t="39" b="39"/>
          <a:stretch/>
        </p:blipFill>
        <p:spPr>
          <a:xfrm>
            <a:off x="0" y="0"/>
            <a:ext cx="12201584" cy="6858000"/>
          </a:xfrm>
          <a:prstGeom prst="rect">
            <a:avLst/>
          </a:prstGeom>
        </p:spPr>
      </p:pic>
      <p:pic>
        <p:nvPicPr>
          <p:cNvPr id="5" name="Image 4">
            <a:extLst>
              <a:ext uri="{FF2B5EF4-FFF2-40B4-BE49-F238E27FC236}">
                <a16:creationId xmlns:a16="http://schemas.microsoft.com/office/drawing/2014/main" id="{349EDAE3-99DE-4E91-96D2-8D0083ED4C3A}"/>
              </a:ext>
            </a:extLst>
          </p:cNvPr>
          <p:cNvPicPr>
            <a:picLocks noGrp="1" noRot="1" noChangeAspect="1" noMove="1" noResize="1" noEditPoints="1" noAdjustHandles="1" noChangeArrowheads="1" noChangeShapeType="1" noCrop="1"/>
          </p:cNvPicPr>
          <p:nvPr userDrawn="1"/>
        </p:nvPicPr>
        <p:blipFill>
          <a:blip r:embed="rId5" cstate="print">
            <a:extLst>
              <a:ext uri="{28A0092B-C50C-407E-A947-70E740481C1C}">
                <a14:useLocalDpi xmlns:a14="http://schemas.microsoft.com/office/drawing/2010/main" val="0"/>
              </a:ext>
            </a:extLst>
          </a:blip>
          <a:stretch>
            <a:fillRect/>
          </a:stretch>
        </p:blipFill>
        <p:spPr>
          <a:xfrm>
            <a:off x="-9584" y="5552402"/>
            <a:ext cx="561618" cy="1309236"/>
          </a:xfrm>
          <a:prstGeom prst="rect">
            <a:avLst/>
          </a:prstGeom>
        </p:spPr>
      </p:pic>
      <p:cxnSp>
        <p:nvCxnSpPr>
          <p:cNvPr id="19" name="Connecteur droit 18">
            <a:extLst>
              <a:ext uri="{FF2B5EF4-FFF2-40B4-BE49-F238E27FC236}">
                <a16:creationId xmlns:a16="http://schemas.microsoft.com/office/drawing/2014/main" id="{01302CCE-B7D4-D8F9-E27B-629240F88886}"/>
              </a:ext>
            </a:extLst>
          </p:cNvPr>
          <p:cNvCxnSpPr>
            <a:cxnSpLocks/>
          </p:cNvCxnSpPr>
          <p:nvPr userDrawn="1"/>
        </p:nvCxnSpPr>
        <p:spPr>
          <a:xfrm>
            <a:off x="1415480" y="0"/>
            <a:ext cx="0" cy="6858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4AADCE60-8262-E4EE-B010-B28381928646}"/>
              </a:ext>
            </a:extLst>
          </p:cNvPr>
          <p:cNvCxnSpPr>
            <a:cxnSpLocks/>
          </p:cNvCxnSpPr>
          <p:nvPr userDrawn="1"/>
        </p:nvCxnSpPr>
        <p:spPr>
          <a:xfrm>
            <a:off x="1415480" y="3992421"/>
            <a:ext cx="0" cy="948747"/>
          </a:xfrm>
          <a:prstGeom prst="line">
            <a:avLst/>
          </a:prstGeom>
          <a:ln w="88900" cap="rnd">
            <a:solidFill>
              <a:srgbClr val="FFCC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9466672"/>
      </p:ext>
    </p:extLst>
  </p:cSld>
  <p:clrMap bg1="lt1" tx1="dk1" bg2="lt2" tx2="dk2" accent1="accent1" accent2="accent2" accent3="accent3" accent4="accent4" accent5="accent5" accent6="accent6" hlink="hlink" folHlink="folHlink"/>
  <p:sldLayoutIdLst>
    <p:sldLayoutId id="2147483728" r:id="rId1"/>
    <p:sldLayoutId id="2147483742" r:id="rId2"/>
  </p:sldLayoutIdLst>
  <p:hf hdr="0" dt="0"/>
  <p:txStyles>
    <p:titleStyle>
      <a:lvl1pPr marL="108000" algn="l" defTabSz="914400" rtl="0" eaLnBrk="1" latinLnBrk="0" hangingPunct="1">
        <a:spcBef>
          <a:spcPct val="0"/>
        </a:spcBef>
        <a:buNone/>
        <a:defRPr sz="44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355E07BE-22E8-8A2F-F156-1437D8EE2B3C}"/>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3" name="Image 12">
            <a:extLst>
              <a:ext uri="{FF2B5EF4-FFF2-40B4-BE49-F238E27FC236}">
                <a16:creationId xmlns:a16="http://schemas.microsoft.com/office/drawing/2014/main" id="{83ED6E2D-90A7-4D70-87D0-F2418BCE4D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584" y="5552402"/>
            <a:ext cx="561618" cy="1309236"/>
          </a:xfrm>
          <a:prstGeom prst="rect">
            <a:avLst/>
          </a:prstGeom>
        </p:spPr>
      </p:pic>
      <p:cxnSp>
        <p:nvCxnSpPr>
          <p:cNvPr id="8" name="Connecteur droit 7">
            <a:extLst>
              <a:ext uri="{FF2B5EF4-FFF2-40B4-BE49-F238E27FC236}">
                <a16:creationId xmlns:a16="http://schemas.microsoft.com/office/drawing/2014/main" id="{5D5C48AE-AB71-BC96-C6A5-8F24B79E249A}"/>
              </a:ext>
            </a:extLst>
          </p:cNvPr>
          <p:cNvCxnSpPr>
            <a:cxnSpLocks/>
          </p:cNvCxnSpPr>
          <p:nvPr userDrawn="1"/>
        </p:nvCxnSpPr>
        <p:spPr>
          <a:xfrm>
            <a:off x="11255200" y="0"/>
            <a:ext cx="0" cy="6858000"/>
          </a:xfrm>
          <a:prstGeom prst="line">
            <a:avLst/>
          </a:prstGeom>
          <a:ln>
            <a:solidFill>
              <a:srgbClr val="0E4194"/>
            </a:solidFill>
          </a:ln>
        </p:spPr>
        <p:style>
          <a:lnRef idx="1">
            <a:schemeClr val="accent1"/>
          </a:lnRef>
          <a:fillRef idx="0">
            <a:schemeClr val="accent1"/>
          </a:fillRef>
          <a:effectRef idx="0">
            <a:schemeClr val="accent1"/>
          </a:effectRef>
          <a:fontRef idx="minor">
            <a:schemeClr val="tx1"/>
          </a:fontRef>
        </p:style>
      </p:cxnSp>
      <p:cxnSp>
        <p:nvCxnSpPr>
          <p:cNvPr id="9" name="Connecteur droit 8">
            <a:extLst>
              <a:ext uri="{FF2B5EF4-FFF2-40B4-BE49-F238E27FC236}">
                <a16:creationId xmlns:a16="http://schemas.microsoft.com/office/drawing/2014/main" id="{6BFAC04D-4EFB-8CD6-C58F-13B14F68E06B}"/>
              </a:ext>
            </a:extLst>
          </p:cNvPr>
          <p:cNvCxnSpPr>
            <a:cxnSpLocks/>
          </p:cNvCxnSpPr>
          <p:nvPr userDrawn="1"/>
        </p:nvCxnSpPr>
        <p:spPr>
          <a:xfrm>
            <a:off x="11255200" y="2132856"/>
            <a:ext cx="0" cy="792088"/>
          </a:xfrm>
          <a:prstGeom prst="line">
            <a:avLst/>
          </a:prstGeom>
          <a:ln w="88900" cap="rnd">
            <a:solidFill>
              <a:srgbClr val="FFCC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1097703"/>
      </p:ext>
    </p:extLst>
  </p:cSld>
  <p:clrMap bg1="lt1" tx1="dk1" bg2="lt2" tx2="dk2" accent1="accent1" accent2="accent2" accent3="accent3" accent4="accent4" accent5="accent5" accent6="accent6" hlink="hlink" folHlink="folHlink"/>
  <p:sldLayoutIdLst>
    <p:sldLayoutId id="2147483733" r:id="rId1"/>
    <p:sldLayoutId id="2147483732" r:id="rId2"/>
  </p:sldLayoutIdLst>
  <p:hf hdr="0" dt="0"/>
  <p:txStyles>
    <p:titleStyle>
      <a:lvl1pPr algn="r" defTabSz="914400" rtl="0" eaLnBrk="1" latinLnBrk="0" hangingPunct="1">
        <a:spcBef>
          <a:spcPct val="0"/>
        </a:spcBef>
        <a:buNone/>
        <a:defRPr sz="3600" b="1" kern="1200">
          <a:solidFill>
            <a:srgbClr val="0E4194"/>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92A5F"/>
        </a:solidFill>
        <a:effectLst/>
      </p:bgPr>
    </p:bg>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DDE759A4-E0D3-6501-9E57-A957FB697A4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3" name="Image 12">
            <a:extLst>
              <a:ext uri="{FF2B5EF4-FFF2-40B4-BE49-F238E27FC236}">
                <a16:creationId xmlns:a16="http://schemas.microsoft.com/office/drawing/2014/main" id="{83ED6E2D-90A7-4D70-87D0-F2418BCE4DE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584" y="5552402"/>
            <a:ext cx="561618" cy="1309236"/>
          </a:xfrm>
          <a:prstGeom prst="rect">
            <a:avLst/>
          </a:prstGeom>
        </p:spPr>
      </p:pic>
      <p:cxnSp>
        <p:nvCxnSpPr>
          <p:cNvPr id="8" name="Connecteur droit 7">
            <a:extLst>
              <a:ext uri="{FF2B5EF4-FFF2-40B4-BE49-F238E27FC236}">
                <a16:creationId xmlns:a16="http://schemas.microsoft.com/office/drawing/2014/main" id="{5D5C48AE-AB71-BC96-C6A5-8F24B79E249A}"/>
              </a:ext>
            </a:extLst>
          </p:cNvPr>
          <p:cNvCxnSpPr>
            <a:cxnSpLocks/>
          </p:cNvCxnSpPr>
          <p:nvPr userDrawn="1"/>
        </p:nvCxnSpPr>
        <p:spPr>
          <a:xfrm>
            <a:off x="11255200" y="0"/>
            <a:ext cx="0" cy="6858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Connecteur droit 8">
            <a:extLst>
              <a:ext uri="{FF2B5EF4-FFF2-40B4-BE49-F238E27FC236}">
                <a16:creationId xmlns:a16="http://schemas.microsoft.com/office/drawing/2014/main" id="{6BFAC04D-4EFB-8CD6-C58F-13B14F68E06B}"/>
              </a:ext>
            </a:extLst>
          </p:cNvPr>
          <p:cNvCxnSpPr>
            <a:cxnSpLocks/>
          </p:cNvCxnSpPr>
          <p:nvPr userDrawn="1"/>
        </p:nvCxnSpPr>
        <p:spPr>
          <a:xfrm>
            <a:off x="11255200" y="2132856"/>
            <a:ext cx="0" cy="792088"/>
          </a:xfrm>
          <a:prstGeom prst="line">
            <a:avLst/>
          </a:prstGeom>
          <a:ln w="88900" cap="rnd">
            <a:solidFill>
              <a:srgbClr val="FFCC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3439143"/>
      </p:ext>
    </p:extLst>
  </p:cSld>
  <p:clrMap bg1="lt1" tx1="dk1" bg2="lt2" tx2="dk2" accent1="accent1" accent2="accent2" accent3="accent3" accent4="accent4" accent5="accent5" accent6="accent6" hlink="hlink" folHlink="folHlink"/>
  <p:sldLayoutIdLst>
    <p:sldLayoutId id="2147483741" r:id="rId1"/>
    <p:sldLayoutId id="2147483740" r:id="rId2"/>
  </p:sldLayoutIdLst>
  <p:hf hdr="0" dt="0"/>
  <p:txStyles>
    <p:titleStyle>
      <a:lvl1pPr algn="r" defTabSz="914400" rtl="0" eaLnBrk="1" latinLnBrk="0" hangingPunct="1">
        <a:spcBef>
          <a:spcPct val="0"/>
        </a:spcBef>
        <a:buNone/>
        <a:defRPr sz="3600" b="1" kern="1200">
          <a:solidFill>
            <a:srgbClr val="0E4194"/>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415479" y="0"/>
            <a:ext cx="10297145" cy="565200"/>
          </a:xfrm>
          <a:prstGeom prst="rect">
            <a:avLst/>
          </a:prstGeom>
        </p:spPr>
        <p:txBody>
          <a:bodyPr vert="horz" lIns="91440" tIns="45720" rIns="91440" bIns="45720" rtlCol="0" anchor="ctr">
            <a:noAutofit/>
          </a:bodyPr>
          <a:lstStyle/>
          <a:p>
            <a:r>
              <a:rPr lang="fr-FR" dirty="0"/>
              <a:t>Modifiez le style du titre</a:t>
            </a:r>
          </a:p>
        </p:txBody>
      </p:sp>
      <p:pic>
        <p:nvPicPr>
          <p:cNvPr id="9" name="Image 8">
            <a:extLst>
              <a:ext uri="{FF2B5EF4-FFF2-40B4-BE49-F238E27FC236}">
                <a16:creationId xmlns:a16="http://schemas.microsoft.com/office/drawing/2014/main" id="{6A7CC8EE-1817-4DF4-8528-9275D5B6CAC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84" y="5552402"/>
            <a:ext cx="561618" cy="1309236"/>
          </a:xfrm>
          <a:prstGeom prst="rect">
            <a:avLst/>
          </a:prstGeom>
        </p:spPr>
      </p:pic>
      <p:cxnSp>
        <p:nvCxnSpPr>
          <p:cNvPr id="4" name="Connecteur droit 3">
            <a:extLst>
              <a:ext uri="{FF2B5EF4-FFF2-40B4-BE49-F238E27FC236}">
                <a16:creationId xmlns:a16="http://schemas.microsoft.com/office/drawing/2014/main" id="{795E1E77-51B0-66D5-D260-A602FF45A0EA}"/>
              </a:ext>
            </a:extLst>
          </p:cNvPr>
          <p:cNvCxnSpPr>
            <a:cxnSpLocks/>
          </p:cNvCxnSpPr>
          <p:nvPr userDrawn="1"/>
        </p:nvCxnSpPr>
        <p:spPr>
          <a:xfrm>
            <a:off x="1415480" y="565200"/>
            <a:ext cx="10776520" cy="0"/>
          </a:xfrm>
          <a:prstGeom prst="line">
            <a:avLst/>
          </a:prstGeom>
          <a:ln>
            <a:solidFill>
              <a:srgbClr val="0E419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5113670"/>
      </p:ext>
    </p:extLst>
  </p:cSld>
  <p:clrMap bg1="lt1" tx1="dk1" bg2="lt2" tx2="dk2" accent1="accent1" accent2="accent2" accent3="accent3" accent4="accent4" accent5="accent5" accent6="accent6" hlink="hlink" folHlink="folHlink"/>
  <p:sldLayoutIdLst>
    <p:sldLayoutId id="2147483735" r:id="rId1"/>
    <p:sldLayoutId id="2147483734" r:id="rId2"/>
  </p:sldLayoutIdLst>
  <p:hf hdr="0" dt="0"/>
  <p:txStyles>
    <p:titleStyle>
      <a:lvl1pPr algn="r" defTabSz="914400" rtl="0" eaLnBrk="1" latinLnBrk="0" hangingPunct="1">
        <a:spcBef>
          <a:spcPct val="0"/>
        </a:spcBef>
        <a:buNone/>
        <a:defRPr sz="2800" b="1" kern="1200">
          <a:solidFill>
            <a:srgbClr val="0E4194"/>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92A5F"/>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415479" y="0"/>
            <a:ext cx="10297145" cy="565200"/>
          </a:xfrm>
          <a:prstGeom prst="rect">
            <a:avLst/>
          </a:prstGeom>
        </p:spPr>
        <p:txBody>
          <a:bodyPr vert="horz" lIns="91440" tIns="45720" rIns="91440" bIns="45720" rtlCol="0" anchor="ctr">
            <a:noAutofit/>
          </a:bodyPr>
          <a:lstStyle/>
          <a:p>
            <a:r>
              <a:rPr lang="fr-FR" dirty="0"/>
              <a:t>Modifiez le style du titre</a:t>
            </a:r>
          </a:p>
        </p:txBody>
      </p:sp>
      <p:pic>
        <p:nvPicPr>
          <p:cNvPr id="9" name="Image 8">
            <a:extLst>
              <a:ext uri="{FF2B5EF4-FFF2-40B4-BE49-F238E27FC236}">
                <a16:creationId xmlns:a16="http://schemas.microsoft.com/office/drawing/2014/main" id="{6A7CC8EE-1817-4DF4-8528-9275D5B6CAC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84" y="5552402"/>
            <a:ext cx="561618" cy="1309236"/>
          </a:xfrm>
          <a:prstGeom prst="rect">
            <a:avLst/>
          </a:prstGeom>
        </p:spPr>
      </p:pic>
      <p:cxnSp>
        <p:nvCxnSpPr>
          <p:cNvPr id="4" name="Connecteur droit 3">
            <a:extLst>
              <a:ext uri="{FF2B5EF4-FFF2-40B4-BE49-F238E27FC236}">
                <a16:creationId xmlns:a16="http://schemas.microsoft.com/office/drawing/2014/main" id="{795E1E77-51B0-66D5-D260-A602FF45A0EA}"/>
              </a:ext>
            </a:extLst>
          </p:cNvPr>
          <p:cNvCxnSpPr>
            <a:cxnSpLocks/>
          </p:cNvCxnSpPr>
          <p:nvPr userDrawn="1"/>
        </p:nvCxnSpPr>
        <p:spPr>
          <a:xfrm>
            <a:off x="1415479" y="565200"/>
            <a:ext cx="10776521" cy="0"/>
          </a:xfrm>
          <a:prstGeom prst="line">
            <a:avLst/>
          </a:prstGeom>
          <a:ln>
            <a:solidFill>
              <a:srgbClr val="FFCC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2925485"/>
      </p:ext>
    </p:extLst>
  </p:cSld>
  <p:clrMap bg1="dk1" tx1="lt1" bg2="dk2" tx2="lt2" accent1="accent1" accent2="accent2" accent3="accent3" accent4="accent4" accent5="accent5" accent6="accent6" hlink="hlink" folHlink="folHlink"/>
  <p:sldLayoutIdLst>
    <p:sldLayoutId id="2147483738" r:id="rId1"/>
    <p:sldLayoutId id="2147483737" r:id="rId2"/>
  </p:sldLayoutIdLst>
  <p:hf hdr="0" dt="0"/>
  <p:txStyles>
    <p:titleStyle>
      <a:lvl1pPr algn="r" defTabSz="914400" rtl="0" eaLnBrk="1" latinLnBrk="0" hangingPunct="1">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8.xml"/><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8.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8.xml"/><Relationship Id="rId5" Type="http://schemas.openxmlformats.org/officeDocument/2006/relationships/image" Target="../media/image42.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8.xml"/><Relationship Id="rId4" Type="http://schemas.openxmlformats.org/officeDocument/2006/relationships/image" Target="../media/image20.jpeg"/></Relationships>
</file>

<file path=ppt/slides/_rels/slide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8.xml"/><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5">
            <a:extLst>
              <a:ext uri="{FF2B5EF4-FFF2-40B4-BE49-F238E27FC236}">
                <a16:creationId xmlns:a16="http://schemas.microsoft.com/office/drawing/2014/main" id="{0B4AEA1A-8A3E-041B-4490-AA98BDBD45BA}"/>
              </a:ext>
            </a:extLst>
          </p:cNvPr>
          <p:cNvSpPr>
            <a:spLocks noGrp="1"/>
          </p:cNvSpPr>
          <p:nvPr>
            <p:ph type="title"/>
          </p:nvPr>
        </p:nvSpPr>
        <p:spPr>
          <a:xfrm>
            <a:off x="1425063" y="2507754"/>
            <a:ext cx="10431577" cy="2577430"/>
          </a:xfrm>
        </p:spPr>
        <p:txBody>
          <a:bodyPr>
            <a:normAutofit/>
          </a:bodyPr>
          <a:lstStyle/>
          <a:p>
            <a:r>
              <a:rPr lang="fr-FR" sz="4000" dirty="0"/>
              <a:t>Upgrade of Hall probes </a:t>
            </a:r>
            <a:r>
              <a:rPr lang="en-GB" sz="4000" dirty="0"/>
              <a:t>benches</a:t>
            </a:r>
            <a:r>
              <a:rPr lang="fr-FR" sz="4000" dirty="0"/>
              <a:t> for CPMU </a:t>
            </a:r>
            <a:r>
              <a:rPr lang="fr-FR" sz="4000" dirty="0" err="1"/>
              <a:t>based</a:t>
            </a:r>
            <a:r>
              <a:rPr lang="fr-FR" sz="4000" dirty="0"/>
              <a:t> on SAFALI SYSTEM</a:t>
            </a:r>
            <a:br>
              <a:rPr lang="fr-FR" sz="3600" dirty="0"/>
            </a:br>
            <a:r>
              <a:rPr lang="fr-FR" sz="3600" dirty="0"/>
              <a:t>IMMW #23 – 11/10/2024</a:t>
            </a:r>
          </a:p>
        </p:txBody>
      </p:sp>
      <p:sp>
        <p:nvSpPr>
          <p:cNvPr id="17" name="Sous-titre 16">
            <a:extLst>
              <a:ext uri="{FF2B5EF4-FFF2-40B4-BE49-F238E27FC236}">
                <a16:creationId xmlns:a16="http://schemas.microsoft.com/office/drawing/2014/main" id="{2271E6AF-5450-F53F-8B25-313140FF03A3}"/>
              </a:ext>
            </a:extLst>
          </p:cNvPr>
          <p:cNvSpPr>
            <a:spLocks noGrp="1"/>
          </p:cNvSpPr>
          <p:nvPr>
            <p:ph type="subTitle" idx="1"/>
          </p:nvPr>
        </p:nvSpPr>
        <p:spPr>
          <a:xfrm>
            <a:off x="3143672" y="6136134"/>
            <a:ext cx="6264696" cy="278946"/>
          </a:xfrm>
        </p:spPr>
        <p:txBody>
          <a:bodyPr/>
          <a:lstStyle/>
          <a:p>
            <a:pPr hangingPunct="1"/>
            <a:r>
              <a:rPr lang="fr-FR" sz="1600" dirty="0"/>
              <a:t>LEAPS INNOV -  WP6.2.2  N° 101004728</a:t>
            </a:r>
          </a:p>
        </p:txBody>
      </p:sp>
      <p:pic>
        <p:nvPicPr>
          <p:cNvPr id="2" name="Picture 7">
            <a:extLst>
              <a:ext uri="{FF2B5EF4-FFF2-40B4-BE49-F238E27FC236}">
                <a16:creationId xmlns:a16="http://schemas.microsoft.com/office/drawing/2014/main" id="{1E67351F-38DE-4A98-FD0A-0FC8BFEE2ABF}"/>
              </a:ext>
            </a:extLst>
          </p:cNvPr>
          <p:cNvPicPr>
            <a:picLocks noChangeAspect="1"/>
          </p:cNvPicPr>
          <p:nvPr/>
        </p:nvPicPr>
        <p:blipFill>
          <a:blip r:embed="rId3"/>
          <a:stretch>
            <a:fillRect/>
          </a:stretch>
        </p:blipFill>
        <p:spPr>
          <a:xfrm>
            <a:off x="1703512" y="5915507"/>
            <a:ext cx="1518017" cy="720201"/>
          </a:xfrm>
          <a:prstGeom prst="rect">
            <a:avLst/>
          </a:prstGeom>
        </p:spPr>
      </p:pic>
      <p:sp>
        <p:nvSpPr>
          <p:cNvPr id="3" name="Titre 15">
            <a:extLst>
              <a:ext uri="{FF2B5EF4-FFF2-40B4-BE49-F238E27FC236}">
                <a16:creationId xmlns:a16="http://schemas.microsoft.com/office/drawing/2014/main" id="{264992CB-0ABF-6E8B-1F2C-3C47AF344124}"/>
              </a:ext>
            </a:extLst>
          </p:cNvPr>
          <p:cNvSpPr txBox="1">
            <a:spLocks/>
          </p:cNvSpPr>
          <p:nvPr/>
        </p:nvSpPr>
        <p:spPr>
          <a:xfrm>
            <a:off x="4192579" y="4847419"/>
            <a:ext cx="7808077" cy="458392"/>
          </a:xfrm>
          <a:prstGeom prst="rect">
            <a:avLst/>
          </a:prstGeom>
        </p:spPr>
        <p:txBody>
          <a:bodyPr vert="horz" lIns="91440" tIns="45720" rIns="91440" bIns="45720" rtlCol="0" anchor="t">
            <a:normAutofit fontScale="97500"/>
          </a:bodyPr>
          <a:lstStyle>
            <a:lvl1pPr marL="108000" algn="l" defTabSz="914400" rtl="0" eaLnBrk="1" latinLnBrk="0" hangingPunct="1">
              <a:spcBef>
                <a:spcPct val="0"/>
              </a:spcBef>
              <a:buNone/>
              <a:defRPr sz="4400" b="1" kern="1200">
                <a:solidFill>
                  <a:schemeClr val="bg1"/>
                </a:solidFill>
                <a:latin typeface="+mj-lt"/>
                <a:ea typeface="+mj-ea"/>
                <a:cs typeface="+mj-cs"/>
              </a:defRPr>
            </a:lvl1pPr>
          </a:lstStyle>
          <a:p>
            <a:r>
              <a:rPr lang="fr-FR" sz="2400" dirty="0"/>
              <a:t>Alexis </a:t>
            </a:r>
            <a:r>
              <a:rPr lang="fr-FR" sz="2400" dirty="0" err="1"/>
              <a:t>Dutheil</a:t>
            </a:r>
            <a:r>
              <a:rPr lang="fr-FR" sz="2400" dirty="0"/>
              <a:t>,</a:t>
            </a:r>
            <a:r>
              <a:rPr lang="fr-FR" sz="2400" b="0" dirty="0"/>
              <a:t> Mathieu </a:t>
            </a:r>
            <a:r>
              <a:rPr lang="fr-FR" sz="2400" b="0" dirty="0" err="1"/>
              <a:t>Valléau</a:t>
            </a:r>
            <a:r>
              <a:rPr lang="fr-FR" sz="2400" b="0" dirty="0"/>
              <a:t> – Synchrotron SOLEIL </a:t>
            </a:r>
            <a:endParaRPr lang="fr-FR" sz="2400" dirty="0"/>
          </a:p>
        </p:txBody>
      </p:sp>
    </p:spTree>
    <p:extLst>
      <p:ext uri="{BB962C8B-B14F-4D97-AF65-F5344CB8AC3E}">
        <p14:creationId xmlns:p14="http://schemas.microsoft.com/office/powerpoint/2010/main" val="8809740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64AFAB-E8A9-71D4-BF06-4C8F83287D5C}"/>
              </a:ext>
            </a:extLst>
          </p:cNvPr>
          <p:cNvSpPr>
            <a:spLocks noGrp="1"/>
          </p:cNvSpPr>
          <p:nvPr>
            <p:ph type="title"/>
          </p:nvPr>
        </p:nvSpPr>
        <p:spPr/>
        <p:txBody>
          <a:bodyPr/>
          <a:lstStyle/>
          <a:p>
            <a:endParaRPr lang="fr-FR" dirty="0"/>
          </a:p>
        </p:txBody>
      </p:sp>
      <p:sp>
        <p:nvSpPr>
          <p:cNvPr id="4" name="Espace réservé du numéro de diapositive 3">
            <a:extLst>
              <a:ext uri="{FF2B5EF4-FFF2-40B4-BE49-F238E27FC236}">
                <a16:creationId xmlns:a16="http://schemas.microsoft.com/office/drawing/2014/main" id="{565DD984-0000-252F-430E-2F79E4765AE1}"/>
              </a:ext>
            </a:extLst>
          </p:cNvPr>
          <p:cNvSpPr>
            <a:spLocks noGrp="1"/>
          </p:cNvSpPr>
          <p:nvPr>
            <p:ph type="sldNum" sz="quarter" idx="11"/>
          </p:nvPr>
        </p:nvSpPr>
        <p:spPr/>
        <p:txBody>
          <a:bodyPr/>
          <a:lstStyle/>
          <a:p>
            <a:fld id="{F1620CC9-C982-429E-97C9-9F71A6603CFC}" type="slidenum">
              <a:rPr lang="fr-FR" smtClean="0"/>
              <a:pPr/>
              <a:t>10</a:t>
            </a:fld>
            <a:endParaRPr lang="fr-FR" dirty="0"/>
          </a:p>
        </p:txBody>
      </p:sp>
      <p:sp>
        <p:nvSpPr>
          <p:cNvPr id="5" name="Espace réservé du texte 4">
            <a:extLst>
              <a:ext uri="{FF2B5EF4-FFF2-40B4-BE49-F238E27FC236}">
                <a16:creationId xmlns:a16="http://schemas.microsoft.com/office/drawing/2014/main" id="{5F163ACA-CF3F-006D-E394-DAEF2B490217}"/>
              </a:ext>
            </a:extLst>
          </p:cNvPr>
          <p:cNvSpPr>
            <a:spLocks noGrp="1"/>
          </p:cNvSpPr>
          <p:nvPr>
            <p:ph type="body" sz="quarter" idx="12"/>
          </p:nvPr>
        </p:nvSpPr>
        <p:spPr>
          <a:xfrm>
            <a:off x="1168630" y="966994"/>
            <a:ext cx="9845243" cy="359331"/>
          </a:xfrm>
        </p:spPr>
        <p:txBody>
          <a:bodyPr/>
          <a:lstStyle/>
          <a:p>
            <a:pPr marL="0" indent="0" algn="ctr">
              <a:buNone/>
            </a:pPr>
            <a:r>
              <a:rPr lang="fr-FR" sz="1800" dirty="0"/>
              <a:t>Feedback test on a </a:t>
            </a:r>
            <a:r>
              <a:rPr lang="fr-FR" sz="1800" dirty="0" err="1"/>
              <a:t>classical</a:t>
            </a:r>
            <a:r>
              <a:rPr lang="fr-FR" sz="1800" dirty="0"/>
              <a:t> hall probe </a:t>
            </a:r>
            <a:r>
              <a:rPr lang="fr-FR" sz="1800" dirty="0" err="1"/>
              <a:t>bench</a:t>
            </a:r>
            <a:r>
              <a:rPr lang="fr-FR" sz="1800" dirty="0"/>
              <a:t> of 5 </a:t>
            </a:r>
            <a:r>
              <a:rPr lang="fr-FR" sz="1800" dirty="0" err="1"/>
              <a:t>meter</a:t>
            </a:r>
            <a:r>
              <a:rPr lang="fr-FR" sz="1800" dirty="0"/>
              <a:t> long</a:t>
            </a:r>
          </a:p>
        </p:txBody>
      </p:sp>
      <p:grpSp>
        <p:nvGrpSpPr>
          <p:cNvPr id="22" name="Groupe 21">
            <a:extLst>
              <a:ext uri="{FF2B5EF4-FFF2-40B4-BE49-F238E27FC236}">
                <a16:creationId xmlns:a16="http://schemas.microsoft.com/office/drawing/2014/main" id="{E728E184-8A9E-E7F1-EC1B-48358ABF7C87}"/>
              </a:ext>
            </a:extLst>
          </p:cNvPr>
          <p:cNvGrpSpPr/>
          <p:nvPr/>
        </p:nvGrpSpPr>
        <p:grpSpPr>
          <a:xfrm>
            <a:off x="1351064" y="1794393"/>
            <a:ext cx="9489872" cy="3348413"/>
            <a:chOff x="1470162" y="2921319"/>
            <a:chExt cx="9489872" cy="3348413"/>
          </a:xfrm>
        </p:grpSpPr>
        <p:sp>
          <p:nvSpPr>
            <p:cNvPr id="15" name="ZoneTexte 14">
              <a:extLst>
                <a:ext uri="{FF2B5EF4-FFF2-40B4-BE49-F238E27FC236}">
                  <a16:creationId xmlns:a16="http://schemas.microsoft.com/office/drawing/2014/main" id="{18084070-57BC-9622-CD50-68C7A28B6347}"/>
                </a:ext>
              </a:extLst>
            </p:cNvPr>
            <p:cNvSpPr txBox="1"/>
            <p:nvPr/>
          </p:nvSpPr>
          <p:spPr>
            <a:xfrm>
              <a:off x="4600462" y="5992733"/>
              <a:ext cx="3229273" cy="276999"/>
            </a:xfrm>
            <a:prstGeom prst="rect">
              <a:avLst/>
            </a:prstGeom>
            <a:noFill/>
          </p:spPr>
          <p:txBody>
            <a:bodyPr wrap="square" rtlCol="0">
              <a:spAutoFit/>
            </a:bodyPr>
            <a:lstStyle/>
            <a:p>
              <a:pPr algn="ctr"/>
              <a:r>
                <a:rPr lang="fr-FR" sz="1200" dirty="0"/>
                <a:t>Hall probe longitudinal position S (mm)</a:t>
              </a:r>
            </a:p>
          </p:txBody>
        </p:sp>
        <p:grpSp>
          <p:nvGrpSpPr>
            <p:cNvPr id="21" name="Groupe 20">
              <a:extLst>
                <a:ext uri="{FF2B5EF4-FFF2-40B4-BE49-F238E27FC236}">
                  <a16:creationId xmlns:a16="http://schemas.microsoft.com/office/drawing/2014/main" id="{BC498D7D-9ADC-2B9F-C07E-7BE03D2C3BA5}"/>
                </a:ext>
              </a:extLst>
            </p:cNvPr>
            <p:cNvGrpSpPr/>
            <p:nvPr/>
          </p:nvGrpSpPr>
          <p:grpSpPr>
            <a:xfrm>
              <a:off x="1470162" y="2921319"/>
              <a:ext cx="9489872" cy="3041387"/>
              <a:chOff x="1474911" y="3126077"/>
              <a:chExt cx="9489872" cy="3041387"/>
            </a:xfrm>
          </p:grpSpPr>
          <p:grpSp>
            <p:nvGrpSpPr>
              <p:cNvPr id="20" name="Groupe 19">
                <a:extLst>
                  <a:ext uri="{FF2B5EF4-FFF2-40B4-BE49-F238E27FC236}">
                    <a16:creationId xmlns:a16="http://schemas.microsoft.com/office/drawing/2014/main" id="{425FBD7C-7FD4-D576-E6B5-53F4F6D21287}"/>
                  </a:ext>
                </a:extLst>
              </p:cNvPr>
              <p:cNvGrpSpPr/>
              <p:nvPr/>
            </p:nvGrpSpPr>
            <p:grpSpPr>
              <a:xfrm>
                <a:off x="1474911" y="3126077"/>
                <a:ext cx="8220236" cy="3041387"/>
                <a:chOff x="1474911" y="3126077"/>
                <a:chExt cx="8220236" cy="3041387"/>
              </a:xfrm>
            </p:grpSpPr>
            <p:pic>
              <p:nvPicPr>
                <p:cNvPr id="6" name="Image 5">
                  <a:extLst>
                    <a:ext uri="{FF2B5EF4-FFF2-40B4-BE49-F238E27FC236}">
                      <a16:creationId xmlns:a16="http://schemas.microsoft.com/office/drawing/2014/main" id="{642B2E73-9178-075A-0C74-368F80878432}"/>
                    </a:ext>
                  </a:extLst>
                </p:cNvPr>
                <p:cNvPicPr>
                  <a:picLocks noChangeAspect="1"/>
                </p:cNvPicPr>
                <p:nvPr/>
              </p:nvPicPr>
              <p:blipFill>
                <a:blip r:embed="rId3"/>
                <a:stretch>
                  <a:fillRect/>
                </a:stretch>
              </p:blipFill>
              <p:spPr>
                <a:xfrm>
                  <a:off x="2735051" y="3126077"/>
                  <a:ext cx="6960096" cy="3041387"/>
                </a:xfrm>
                <a:prstGeom prst="rect">
                  <a:avLst/>
                </a:prstGeom>
              </p:spPr>
            </p:pic>
            <p:grpSp>
              <p:nvGrpSpPr>
                <p:cNvPr id="16" name="Groupe 15">
                  <a:extLst>
                    <a:ext uri="{FF2B5EF4-FFF2-40B4-BE49-F238E27FC236}">
                      <a16:creationId xmlns:a16="http://schemas.microsoft.com/office/drawing/2014/main" id="{B94CBA23-0B46-5F5B-1E3C-E2A73AF8F6DD}"/>
                    </a:ext>
                  </a:extLst>
                </p:cNvPr>
                <p:cNvGrpSpPr/>
                <p:nvPr/>
              </p:nvGrpSpPr>
              <p:grpSpPr>
                <a:xfrm>
                  <a:off x="1474911" y="4046604"/>
                  <a:ext cx="2520280" cy="1200329"/>
                  <a:chOff x="2891643" y="1678992"/>
                  <a:chExt cx="2520280" cy="1200329"/>
                </a:xfrm>
              </p:grpSpPr>
              <p:sp>
                <p:nvSpPr>
                  <p:cNvPr id="7" name="ZoneTexte 6">
                    <a:extLst>
                      <a:ext uri="{FF2B5EF4-FFF2-40B4-BE49-F238E27FC236}">
                        <a16:creationId xmlns:a16="http://schemas.microsoft.com/office/drawing/2014/main" id="{FF81CFE9-4752-3649-1C94-80858C89777E}"/>
                      </a:ext>
                    </a:extLst>
                  </p:cNvPr>
                  <p:cNvSpPr txBox="1"/>
                  <p:nvPr/>
                </p:nvSpPr>
                <p:spPr>
                  <a:xfrm>
                    <a:off x="2891643" y="1678992"/>
                    <a:ext cx="2520280" cy="1200329"/>
                  </a:xfrm>
                  <a:prstGeom prst="rect">
                    <a:avLst/>
                  </a:prstGeom>
                  <a:noFill/>
                </p:spPr>
                <p:txBody>
                  <a:bodyPr wrap="square" rtlCol="0">
                    <a:spAutoFit/>
                  </a:bodyPr>
                  <a:lstStyle/>
                  <a:p>
                    <a:r>
                      <a:rPr lang="fr-FR" sz="1200" dirty="0"/>
                      <a:t>X pos (mm) </a:t>
                    </a:r>
                  </a:p>
                  <a:p>
                    <a:r>
                      <a:rPr lang="fr-FR" sz="1200" dirty="0"/>
                      <a:t>     </a:t>
                    </a:r>
                    <a:r>
                      <a:rPr lang="fr-FR" sz="1200" dirty="0" err="1"/>
                      <a:t>without</a:t>
                    </a:r>
                    <a:r>
                      <a:rPr lang="fr-FR" sz="1200" dirty="0"/>
                      <a:t> feedback</a:t>
                    </a:r>
                  </a:p>
                  <a:p>
                    <a:r>
                      <a:rPr lang="fr-FR" sz="1200" dirty="0"/>
                      <a:t>     </a:t>
                    </a:r>
                    <a:r>
                      <a:rPr lang="fr-FR" sz="1200" dirty="0" err="1"/>
                      <a:t>with</a:t>
                    </a:r>
                    <a:r>
                      <a:rPr lang="fr-FR" sz="1200" dirty="0"/>
                      <a:t> feedback</a:t>
                    </a:r>
                  </a:p>
                  <a:p>
                    <a:r>
                      <a:rPr lang="fr-FR" sz="1200" dirty="0"/>
                      <a:t>Z pos (mm) </a:t>
                    </a:r>
                  </a:p>
                  <a:p>
                    <a:r>
                      <a:rPr lang="fr-FR" sz="1200" dirty="0"/>
                      <a:t>     </a:t>
                    </a:r>
                    <a:r>
                      <a:rPr lang="fr-FR" sz="1200" dirty="0" err="1"/>
                      <a:t>without</a:t>
                    </a:r>
                    <a:r>
                      <a:rPr lang="fr-FR" sz="1200" dirty="0"/>
                      <a:t> feedback</a:t>
                    </a:r>
                  </a:p>
                  <a:p>
                    <a:r>
                      <a:rPr lang="fr-FR" sz="1200" dirty="0"/>
                      <a:t>     </a:t>
                    </a:r>
                    <a:r>
                      <a:rPr lang="fr-FR" sz="1200" dirty="0" err="1"/>
                      <a:t>with</a:t>
                    </a:r>
                    <a:r>
                      <a:rPr lang="fr-FR" sz="1200" dirty="0"/>
                      <a:t> feedback</a:t>
                    </a:r>
                  </a:p>
                </p:txBody>
              </p:sp>
              <p:pic>
                <p:nvPicPr>
                  <p:cNvPr id="8" name="Image 7">
                    <a:extLst>
                      <a:ext uri="{FF2B5EF4-FFF2-40B4-BE49-F238E27FC236}">
                        <a16:creationId xmlns:a16="http://schemas.microsoft.com/office/drawing/2014/main" id="{F32BAC25-8675-0C15-07FE-D7FB67380E09}"/>
                      </a:ext>
                    </a:extLst>
                  </p:cNvPr>
                  <p:cNvPicPr>
                    <a:picLocks noChangeAspect="1"/>
                  </p:cNvPicPr>
                  <p:nvPr/>
                </p:nvPicPr>
                <p:blipFill rotWithShape="1">
                  <a:blip r:embed="rId3"/>
                  <a:srcRect l="49539" t="66018" r="48392" b="29011"/>
                  <a:stretch/>
                </p:blipFill>
                <p:spPr>
                  <a:xfrm>
                    <a:off x="2999655" y="1951387"/>
                    <a:ext cx="144016" cy="151209"/>
                  </a:xfrm>
                  <a:prstGeom prst="rect">
                    <a:avLst/>
                  </a:prstGeom>
                </p:spPr>
              </p:pic>
              <p:pic>
                <p:nvPicPr>
                  <p:cNvPr id="9" name="Image 8">
                    <a:extLst>
                      <a:ext uri="{FF2B5EF4-FFF2-40B4-BE49-F238E27FC236}">
                        <a16:creationId xmlns:a16="http://schemas.microsoft.com/office/drawing/2014/main" id="{7C8CA422-ABF6-C547-BC2A-3875F1EE8EE2}"/>
                      </a:ext>
                    </a:extLst>
                  </p:cNvPr>
                  <p:cNvPicPr>
                    <a:picLocks noChangeAspect="1"/>
                  </p:cNvPicPr>
                  <p:nvPr/>
                </p:nvPicPr>
                <p:blipFill rotWithShape="1">
                  <a:blip r:embed="rId4"/>
                  <a:srcRect l="60343" t="6420" r="38623" b="87872"/>
                  <a:stretch/>
                </p:blipFill>
                <p:spPr>
                  <a:xfrm>
                    <a:off x="3035660" y="2506646"/>
                    <a:ext cx="72007" cy="173633"/>
                  </a:xfrm>
                  <a:prstGeom prst="rect">
                    <a:avLst/>
                  </a:prstGeom>
                </p:spPr>
              </p:pic>
              <p:cxnSp>
                <p:nvCxnSpPr>
                  <p:cNvPr id="11" name="Connecteur droit 10">
                    <a:extLst>
                      <a:ext uri="{FF2B5EF4-FFF2-40B4-BE49-F238E27FC236}">
                        <a16:creationId xmlns:a16="http://schemas.microsoft.com/office/drawing/2014/main" id="{9F33C345-B16D-2EBD-8CEC-FC535723FDCE}"/>
                      </a:ext>
                    </a:extLst>
                  </p:cNvPr>
                  <p:cNvCxnSpPr>
                    <a:cxnSpLocks/>
                  </p:cNvCxnSpPr>
                  <p:nvPr/>
                </p:nvCxnSpPr>
                <p:spPr>
                  <a:xfrm>
                    <a:off x="3010555" y="2204864"/>
                    <a:ext cx="144016" cy="0"/>
                  </a:xfrm>
                  <a:prstGeom prst="line">
                    <a:avLst/>
                  </a:prstGeom>
                  <a:ln w="6350">
                    <a:solidFill>
                      <a:srgbClr val="4D78FF"/>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21F7BC76-1ED8-C65D-AA23-68BA3E178025}"/>
                      </a:ext>
                    </a:extLst>
                  </p:cNvPr>
                  <p:cNvCxnSpPr>
                    <a:cxnSpLocks/>
                  </p:cNvCxnSpPr>
                  <p:nvPr/>
                </p:nvCxnSpPr>
                <p:spPr>
                  <a:xfrm>
                    <a:off x="3001295" y="2776021"/>
                    <a:ext cx="144016" cy="0"/>
                  </a:xfrm>
                  <a:prstGeom prst="line">
                    <a:avLst/>
                  </a:prstGeom>
                  <a:ln w="6350">
                    <a:solidFill>
                      <a:srgbClr val="FF2525"/>
                    </a:solidFill>
                  </a:ln>
                </p:spPr>
                <p:style>
                  <a:lnRef idx="1">
                    <a:schemeClr val="accent1"/>
                  </a:lnRef>
                  <a:fillRef idx="0">
                    <a:schemeClr val="accent1"/>
                  </a:fillRef>
                  <a:effectRef idx="0">
                    <a:schemeClr val="accent1"/>
                  </a:effectRef>
                  <a:fontRef idx="minor">
                    <a:schemeClr val="tx1"/>
                  </a:fontRef>
                </p:style>
              </p:cxnSp>
            </p:grpSp>
          </p:grpSp>
          <p:grpSp>
            <p:nvGrpSpPr>
              <p:cNvPr id="19" name="Groupe 18">
                <a:extLst>
                  <a:ext uri="{FF2B5EF4-FFF2-40B4-BE49-F238E27FC236}">
                    <a16:creationId xmlns:a16="http://schemas.microsoft.com/office/drawing/2014/main" id="{42533498-F658-18B2-D32E-003E10E15946}"/>
                  </a:ext>
                </a:extLst>
              </p:cNvPr>
              <p:cNvGrpSpPr/>
              <p:nvPr/>
            </p:nvGrpSpPr>
            <p:grpSpPr>
              <a:xfrm>
                <a:off x="9466037" y="4314743"/>
                <a:ext cx="1498746" cy="646331"/>
                <a:chOff x="9647254" y="4600602"/>
                <a:chExt cx="1498746" cy="646331"/>
              </a:xfrm>
            </p:grpSpPr>
            <p:cxnSp>
              <p:nvCxnSpPr>
                <p:cNvPr id="17" name="Connecteur droit 16">
                  <a:extLst>
                    <a:ext uri="{FF2B5EF4-FFF2-40B4-BE49-F238E27FC236}">
                      <a16:creationId xmlns:a16="http://schemas.microsoft.com/office/drawing/2014/main" id="{F5776B61-7F08-85F3-F70E-2E336040E436}"/>
                    </a:ext>
                  </a:extLst>
                </p:cNvPr>
                <p:cNvCxnSpPr>
                  <a:cxnSpLocks/>
                </p:cNvCxnSpPr>
                <p:nvPr/>
              </p:nvCxnSpPr>
              <p:spPr>
                <a:xfrm>
                  <a:off x="9768408" y="4725144"/>
                  <a:ext cx="144016" cy="0"/>
                </a:xfrm>
                <a:prstGeom prst="line">
                  <a:avLst/>
                </a:prstGeom>
                <a:ln w="6350">
                  <a:solidFill>
                    <a:srgbClr val="292929"/>
                  </a:solidFill>
                </a:ln>
              </p:spPr>
              <p:style>
                <a:lnRef idx="1">
                  <a:schemeClr val="accent1"/>
                </a:lnRef>
                <a:fillRef idx="0">
                  <a:schemeClr val="accent1"/>
                </a:fillRef>
                <a:effectRef idx="0">
                  <a:schemeClr val="accent1"/>
                </a:effectRef>
                <a:fontRef idx="minor">
                  <a:schemeClr val="tx1"/>
                </a:fontRef>
              </p:style>
            </p:cxnSp>
            <p:sp>
              <p:nvSpPr>
                <p:cNvPr id="18" name="ZoneTexte 17">
                  <a:extLst>
                    <a:ext uri="{FF2B5EF4-FFF2-40B4-BE49-F238E27FC236}">
                      <a16:creationId xmlns:a16="http://schemas.microsoft.com/office/drawing/2014/main" id="{D1A7E7F4-6822-FAD8-33B8-E6E4700689AE}"/>
                    </a:ext>
                  </a:extLst>
                </p:cNvPr>
                <p:cNvSpPr txBox="1"/>
                <p:nvPr/>
              </p:nvSpPr>
              <p:spPr>
                <a:xfrm>
                  <a:off x="9647254" y="4600602"/>
                  <a:ext cx="1498746" cy="646331"/>
                </a:xfrm>
                <a:prstGeom prst="rect">
                  <a:avLst/>
                </a:prstGeom>
                <a:noFill/>
              </p:spPr>
              <p:txBody>
                <a:bodyPr wrap="square" rtlCol="0">
                  <a:spAutoFit/>
                </a:bodyPr>
                <a:lstStyle/>
                <a:p>
                  <a:r>
                    <a:rPr lang="fr-FR" sz="1200" dirty="0"/>
                    <a:t>     Feedback : X and Z </a:t>
                  </a:r>
                  <a:r>
                    <a:rPr lang="fr-FR" sz="1200" dirty="0" err="1"/>
                    <a:t>movement</a:t>
                  </a:r>
                  <a:r>
                    <a:rPr lang="fr-FR" sz="1200" dirty="0"/>
                    <a:t> correction (mm)</a:t>
                  </a:r>
                </a:p>
              </p:txBody>
            </p:sp>
          </p:grpSp>
        </p:grpSp>
      </p:grpSp>
      <p:sp>
        <p:nvSpPr>
          <p:cNvPr id="23" name="Espace réservé du texte 4">
            <a:extLst>
              <a:ext uri="{FF2B5EF4-FFF2-40B4-BE49-F238E27FC236}">
                <a16:creationId xmlns:a16="http://schemas.microsoft.com/office/drawing/2014/main" id="{31216357-DA9D-2988-49F8-8876F45BC395}"/>
              </a:ext>
            </a:extLst>
          </p:cNvPr>
          <p:cNvSpPr txBox="1">
            <a:spLocks/>
          </p:cNvSpPr>
          <p:nvPr/>
        </p:nvSpPr>
        <p:spPr>
          <a:xfrm>
            <a:off x="551383" y="5363395"/>
            <a:ext cx="11305257" cy="100860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600" dirty="0"/>
              <a:t>Without feedback, the Hall probe deviates up to 150 µm in X and Z. </a:t>
            </a:r>
          </a:p>
          <a:p>
            <a:r>
              <a:rPr lang="en-US" sz="1600" dirty="0"/>
              <a:t>With feedback, the X and Z positions remain centered with a variation of less than ±50 µm.</a:t>
            </a:r>
          </a:p>
          <a:p>
            <a:r>
              <a:rPr lang="en-US" sz="1600" dirty="0"/>
              <a:t>Decrease in variation in the measurement when the iris approaches the PSDs.</a:t>
            </a:r>
            <a:endParaRPr lang="fr-FR" sz="1600" dirty="0"/>
          </a:p>
        </p:txBody>
      </p:sp>
      <p:sp>
        <p:nvSpPr>
          <p:cNvPr id="24" name="Espace réservé du pied de page 2">
            <a:extLst>
              <a:ext uri="{FF2B5EF4-FFF2-40B4-BE49-F238E27FC236}">
                <a16:creationId xmlns:a16="http://schemas.microsoft.com/office/drawing/2014/main" id="{525D1D08-ABC5-195B-A4DE-E8C22ADDD27C}"/>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2194556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9DE43F-B9E1-E30D-FF6A-BFB2709D1928}"/>
              </a:ext>
            </a:extLst>
          </p:cNvPr>
          <p:cNvSpPr>
            <a:spLocks noGrp="1"/>
          </p:cNvSpPr>
          <p:nvPr>
            <p:ph type="title"/>
          </p:nvPr>
        </p:nvSpPr>
        <p:spPr>
          <a:xfrm>
            <a:off x="891907" y="20135"/>
            <a:ext cx="11088582" cy="565200"/>
          </a:xfrm>
        </p:spPr>
        <p:txBody>
          <a:bodyPr/>
          <a:lstStyle/>
          <a:p>
            <a:r>
              <a:rPr lang="en-GB" sz="2400" dirty="0"/>
              <a:t>Increasing</a:t>
            </a:r>
            <a:r>
              <a:rPr lang="fr-FR" sz="2400" dirty="0"/>
              <a:t> </a:t>
            </a:r>
            <a:r>
              <a:rPr lang="en-GB" sz="2400" dirty="0"/>
              <a:t>precision of</a:t>
            </a:r>
            <a:r>
              <a:rPr lang="fr-FR" sz="2400" dirty="0"/>
              <a:t> </a:t>
            </a:r>
            <a:r>
              <a:rPr lang="en-GB" sz="2400" dirty="0"/>
              <a:t>the Embedded Bench for Hall Probe measurement</a:t>
            </a:r>
            <a:endParaRPr lang="fr-FR" sz="2400" dirty="0"/>
          </a:p>
        </p:txBody>
      </p:sp>
      <p:sp>
        <p:nvSpPr>
          <p:cNvPr id="4" name="Espace réservé du numéro de diapositive 3">
            <a:extLst>
              <a:ext uri="{FF2B5EF4-FFF2-40B4-BE49-F238E27FC236}">
                <a16:creationId xmlns:a16="http://schemas.microsoft.com/office/drawing/2014/main" id="{5B2EF186-5B67-9F99-9BCC-D8892676F504}"/>
              </a:ext>
            </a:extLst>
          </p:cNvPr>
          <p:cNvSpPr>
            <a:spLocks noGrp="1"/>
          </p:cNvSpPr>
          <p:nvPr>
            <p:ph type="sldNum" sz="quarter" idx="11"/>
          </p:nvPr>
        </p:nvSpPr>
        <p:spPr/>
        <p:txBody>
          <a:bodyPr/>
          <a:lstStyle/>
          <a:p>
            <a:fld id="{F1620CC9-C982-429E-97C9-9F71A6603CFC}" type="slidenum">
              <a:rPr lang="fr-FR" smtClean="0"/>
              <a:pPr/>
              <a:t>11</a:t>
            </a:fld>
            <a:endParaRPr lang="fr-FR" dirty="0"/>
          </a:p>
        </p:txBody>
      </p:sp>
      <p:sp>
        <p:nvSpPr>
          <p:cNvPr id="5" name="Espace réservé du texte 4">
            <a:extLst>
              <a:ext uri="{FF2B5EF4-FFF2-40B4-BE49-F238E27FC236}">
                <a16:creationId xmlns:a16="http://schemas.microsoft.com/office/drawing/2014/main" id="{02CF0269-E126-D49E-91EA-FDF5A3A5C153}"/>
              </a:ext>
            </a:extLst>
          </p:cNvPr>
          <p:cNvSpPr>
            <a:spLocks noGrp="1"/>
          </p:cNvSpPr>
          <p:nvPr>
            <p:ph type="body" sz="quarter" idx="12"/>
          </p:nvPr>
        </p:nvSpPr>
        <p:spPr>
          <a:xfrm>
            <a:off x="551709" y="1001553"/>
            <a:ext cx="11088582" cy="974117"/>
          </a:xfrm>
        </p:spPr>
        <p:txBody>
          <a:bodyPr/>
          <a:lstStyle/>
          <a:p>
            <a:pPr marL="0" indent="0">
              <a:buNone/>
            </a:pPr>
            <a:r>
              <a:rPr lang="en-GB" sz="2000" b="1" dirty="0"/>
              <a:t>1) Splitting the beam : Fiber coupling vs 50/50 cube</a:t>
            </a:r>
          </a:p>
          <a:p>
            <a:r>
              <a:rPr lang="en-GB" sz="1800" b="1" dirty="0"/>
              <a:t>Observation :</a:t>
            </a:r>
            <a:r>
              <a:rPr lang="en-GB" sz="1800" dirty="0"/>
              <a:t> Using optical </a:t>
            </a:r>
            <a:r>
              <a:rPr lang="en-GB" sz="1800" dirty="0" err="1"/>
              <a:t>fibers</a:t>
            </a:r>
            <a:r>
              <a:rPr lang="en-GB" sz="1800" dirty="0"/>
              <a:t> to split the beam generate more noise measured by the PSD than using a beamsplitter cube.</a:t>
            </a:r>
            <a:endParaRPr lang="fr-FR" sz="1800" dirty="0"/>
          </a:p>
          <a:p>
            <a:endParaRPr lang="fr-FR" dirty="0"/>
          </a:p>
        </p:txBody>
      </p:sp>
      <p:pic>
        <p:nvPicPr>
          <p:cNvPr id="6" name="Image 5">
            <a:extLst>
              <a:ext uri="{FF2B5EF4-FFF2-40B4-BE49-F238E27FC236}">
                <a16:creationId xmlns:a16="http://schemas.microsoft.com/office/drawing/2014/main" id="{37800763-9527-DE2C-0118-25BE46237AF2}"/>
              </a:ext>
            </a:extLst>
          </p:cNvPr>
          <p:cNvPicPr>
            <a:picLocks noChangeAspect="1"/>
          </p:cNvPicPr>
          <p:nvPr/>
        </p:nvPicPr>
        <p:blipFill rotWithShape="1">
          <a:blip r:embed="rId2"/>
          <a:srcRect l="1428" t="11777" r="50560" b="2513"/>
          <a:stretch/>
        </p:blipFill>
        <p:spPr>
          <a:xfrm>
            <a:off x="1417227" y="2084333"/>
            <a:ext cx="4641180" cy="2343151"/>
          </a:xfrm>
          <a:prstGeom prst="rect">
            <a:avLst/>
          </a:prstGeom>
        </p:spPr>
      </p:pic>
      <p:pic>
        <p:nvPicPr>
          <p:cNvPr id="7" name="Image 6">
            <a:extLst>
              <a:ext uri="{FF2B5EF4-FFF2-40B4-BE49-F238E27FC236}">
                <a16:creationId xmlns:a16="http://schemas.microsoft.com/office/drawing/2014/main" id="{62CF04EF-D9B6-7218-942F-19BA2B11C6A0}"/>
              </a:ext>
            </a:extLst>
          </p:cNvPr>
          <p:cNvPicPr>
            <a:picLocks noChangeAspect="1"/>
          </p:cNvPicPr>
          <p:nvPr/>
        </p:nvPicPr>
        <p:blipFill rotWithShape="1">
          <a:blip r:embed="rId2"/>
          <a:srcRect l="51001" t="12342" r="987" b="1947"/>
          <a:stretch/>
        </p:blipFill>
        <p:spPr>
          <a:xfrm>
            <a:off x="6215300" y="2064438"/>
            <a:ext cx="4680587" cy="2363046"/>
          </a:xfrm>
          <a:prstGeom prst="rect">
            <a:avLst/>
          </a:prstGeom>
        </p:spPr>
      </p:pic>
      <p:sp>
        <p:nvSpPr>
          <p:cNvPr id="8" name="Espace réservé du texte 4">
            <a:extLst>
              <a:ext uri="{FF2B5EF4-FFF2-40B4-BE49-F238E27FC236}">
                <a16:creationId xmlns:a16="http://schemas.microsoft.com/office/drawing/2014/main" id="{98C53E4A-4944-5121-735A-A475C326B7F3}"/>
              </a:ext>
            </a:extLst>
          </p:cNvPr>
          <p:cNvSpPr txBox="1">
            <a:spLocks/>
          </p:cNvSpPr>
          <p:nvPr/>
        </p:nvSpPr>
        <p:spPr>
          <a:xfrm>
            <a:off x="829063" y="4827048"/>
            <a:ext cx="4752528" cy="133712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dirty="0"/>
              <a:t>The standard deviation of the X and Y is lower and more stable with the cube :</a:t>
            </a:r>
          </a:p>
          <a:p>
            <a:pPr lvl="1"/>
            <a:r>
              <a:rPr lang="en-US" sz="1400" dirty="0"/>
              <a:t>Fiber : </a:t>
            </a:r>
            <a:r>
              <a:rPr lang="en-US" sz="1400" dirty="0" err="1"/>
              <a:t>Sdev</a:t>
            </a:r>
            <a:r>
              <a:rPr lang="en-US" sz="1400" dirty="0"/>
              <a:t> ≈ 6mV (+/- 2mV)</a:t>
            </a:r>
          </a:p>
          <a:p>
            <a:pPr lvl="1"/>
            <a:r>
              <a:rPr lang="fr-FR" sz="1400" dirty="0"/>
              <a:t>Cube : </a:t>
            </a:r>
            <a:r>
              <a:rPr lang="en-US" sz="1400" dirty="0" err="1"/>
              <a:t>Sdev</a:t>
            </a:r>
            <a:r>
              <a:rPr lang="en-US" sz="1400" dirty="0"/>
              <a:t> ≈ 3mV (+/- 0.5mV)</a:t>
            </a:r>
            <a:endParaRPr lang="fr-FR" sz="1050" dirty="0"/>
          </a:p>
        </p:txBody>
      </p:sp>
      <p:grpSp>
        <p:nvGrpSpPr>
          <p:cNvPr id="19" name="Groupe 18">
            <a:extLst>
              <a:ext uri="{FF2B5EF4-FFF2-40B4-BE49-F238E27FC236}">
                <a16:creationId xmlns:a16="http://schemas.microsoft.com/office/drawing/2014/main" id="{98314754-45CA-8A98-FB1C-E773F2739BF4}"/>
              </a:ext>
            </a:extLst>
          </p:cNvPr>
          <p:cNvGrpSpPr/>
          <p:nvPr/>
        </p:nvGrpSpPr>
        <p:grpSpPr>
          <a:xfrm>
            <a:off x="8586413" y="4457192"/>
            <a:ext cx="2714423" cy="1731829"/>
            <a:chOff x="9424117" y="4375685"/>
            <a:chExt cx="2573900" cy="1731829"/>
          </a:xfrm>
        </p:grpSpPr>
        <p:pic>
          <p:nvPicPr>
            <p:cNvPr id="20" name="Image 19" descr="Une image contenant machine, ingénierie, intérieur&#10;&#10;Description générée automatiquement">
              <a:extLst>
                <a:ext uri="{FF2B5EF4-FFF2-40B4-BE49-F238E27FC236}">
                  <a16:creationId xmlns:a16="http://schemas.microsoft.com/office/drawing/2014/main" id="{A5ED751C-78DA-0DC9-D1B7-659344C813D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0407" t="33451" r="52845" b="26007"/>
            <a:stretch/>
          </p:blipFill>
          <p:spPr>
            <a:xfrm rot="5400000">
              <a:off x="10002212" y="4079899"/>
              <a:ext cx="1417710" cy="2573900"/>
            </a:xfrm>
            <a:prstGeom prst="rect">
              <a:avLst/>
            </a:prstGeom>
          </p:spPr>
        </p:pic>
        <p:sp>
          <p:nvSpPr>
            <p:cNvPr id="21" name="ZoneTexte 20">
              <a:extLst>
                <a:ext uri="{FF2B5EF4-FFF2-40B4-BE49-F238E27FC236}">
                  <a16:creationId xmlns:a16="http://schemas.microsoft.com/office/drawing/2014/main" id="{0CAD8DFA-1F08-8211-F36B-152975E070DE}"/>
                </a:ext>
              </a:extLst>
            </p:cNvPr>
            <p:cNvSpPr txBox="1"/>
            <p:nvPr/>
          </p:nvSpPr>
          <p:spPr>
            <a:xfrm>
              <a:off x="10121711" y="4375685"/>
              <a:ext cx="562975" cy="369332"/>
            </a:xfrm>
            <a:prstGeom prst="rect">
              <a:avLst/>
            </a:prstGeom>
            <a:noFill/>
          </p:spPr>
          <p:txBody>
            <a:bodyPr wrap="none" rtlCol="0">
              <a:spAutoFit/>
            </a:bodyPr>
            <a:lstStyle/>
            <a:p>
              <a:r>
                <a:rPr lang="fr-FR" b="1" dirty="0"/>
                <a:t>PSD</a:t>
              </a:r>
            </a:p>
          </p:txBody>
        </p:sp>
        <p:cxnSp>
          <p:nvCxnSpPr>
            <p:cNvPr id="22" name="Connecteur droit avec flèche 21">
              <a:extLst>
                <a:ext uri="{FF2B5EF4-FFF2-40B4-BE49-F238E27FC236}">
                  <a16:creationId xmlns:a16="http://schemas.microsoft.com/office/drawing/2014/main" id="{8304CA51-DA30-02B8-4020-80F3100E08C3}"/>
                </a:ext>
              </a:extLst>
            </p:cNvPr>
            <p:cNvCxnSpPr>
              <a:cxnSpLocks/>
              <a:stCxn id="21" idx="1"/>
            </p:cNvCxnSpPr>
            <p:nvPr/>
          </p:nvCxnSpPr>
          <p:spPr>
            <a:xfrm flipH="1">
              <a:off x="9869805" y="4560351"/>
              <a:ext cx="251906" cy="277002"/>
            </a:xfrm>
            <a:prstGeom prst="straightConnector1">
              <a:avLst/>
            </a:prstGeom>
            <a:ln w="38100">
              <a:solidFill>
                <a:srgbClr val="FFFF00"/>
              </a:solidFill>
              <a:tailEnd type="triangle"/>
            </a:ln>
          </p:spPr>
          <p:style>
            <a:lnRef idx="1">
              <a:schemeClr val="accent3"/>
            </a:lnRef>
            <a:fillRef idx="0">
              <a:schemeClr val="accent3"/>
            </a:fillRef>
            <a:effectRef idx="0">
              <a:schemeClr val="accent3"/>
            </a:effectRef>
            <a:fontRef idx="minor">
              <a:schemeClr val="tx1"/>
            </a:fontRef>
          </p:style>
        </p:cxnSp>
        <p:cxnSp>
          <p:nvCxnSpPr>
            <p:cNvPr id="23" name="Connecteur droit avec flèche 22">
              <a:extLst>
                <a:ext uri="{FF2B5EF4-FFF2-40B4-BE49-F238E27FC236}">
                  <a16:creationId xmlns:a16="http://schemas.microsoft.com/office/drawing/2014/main" id="{FB6DF8ED-E376-99E4-13DD-B5D196B3EB38}"/>
                </a:ext>
              </a:extLst>
            </p:cNvPr>
            <p:cNvCxnSpPr>
              <a:cxnSpLocks/>
              <a:stCxn id="21" idx="3"/>
            </p:cNvCxnSpPr>
            <p:nvPr/>
          </p:nvCxnSpPr>
          <p:spPr>
            <a:xfrm>
              <a:off x="10684686" y="4560351"/>
              <a:ext cx="299393" cy="207239"/>
            </a:xfrm>
            <a:prstGeom prst="straightConnector1">
              <a:avLst/>
            </a:prstGeom>
            <a:ln w="38100">
              <a:solidFill>
                <a:srgbClr val="FFFF00"/>
              </a:solidFill>
              <a:tailEnd type="triangle"/>
            </a:ln>
          </p:spPr>
          <p:style>
            <a:lnRef idx="1">
              <a:schemeClr val="accent3"/>
            </a:lnRef>
            <a:fillRef idx="0">
              <a:schemeClr val="accent3"/>
            </a:fillRef>
            <a:effectRef idx="0">
              <a:schemeClr val="accent3"/>
            </a:effectRef>
            <a:fontRef idx="minor">
              <a:schemeClr val="tx1"/>
            </a:fontRef>
          </p:style>
        </p:cxnSp>
        <p:sp>
          <p:nvSpPr>
            <p:cNvPr id="24" name="ZoneTexte 23">
              <a:extLst>
                <a:ext uri="{FF2B5EF4-FFF2-40B4-BE49-F238E27FC236}">
                  <a16:creationId xmlns:a16="http://schemas.microsoft.com/office/drawing/2014/main" id="{D4BF1B17-BA2D-031F-5B97-1AC381D72825}"/>
                </a:ext>
              </a:extLst>
            </p:cNvPr>
            <p:cNvSpPr txBox="1"/>
            <p:nvPr/>
          </p:nvSpPr>
          <p:spPr>
            <a:xfrm>
              <a:off x="10518887" y="5738182"/>
              <a:ext cx="474810" cy="369332"/>
            </a:xfrm>
            <a:prstGeom prst="rect">
              <a:avLst/>
            </a:prstGeom>
            <a:noFill/>
          </p:spPr>
          <p:txBody>
            <a:bodyPr wrap="none" rtlCol="0">
              <a:spAutoFit/>
            </a:bodyPr>
            <a:lstStyle/>
            <a:p>
              <a:r>
                <a:rPr lang="fr-FR" b="1" dirty="0"/>
                <a:t>Iris</a:t>
              </a:r>
            </a:p>
          </p:txBody>
        </p:sp>
        <p:cxnSp>
          <p:nvCxnSpPr>
            <p:cNvPr id="25" name="Connecteur droit avec flèche 24">
              <a:extLst>
                <a:ext uri="{FF2B5EF4-FFF2-40B4-BE49-F238E27FC236}">
                  <a16:creationId xmlns:a16="http://schemas.microsoft.com/office/drawing/2014/main" id="{5F08B1E4-97F6-8E1B-AD32-47828F4DF530}"/>
                </a:ext>
              </a:extLst>
            </p:cNvPr>
            <p:cNvCxnSpPr>
              <a:cxnSpLocks/>
              <a:stCxn id="24" idx="1"/>
            </p:cNvCxnSpPr>
            <p:nvPr/>
          </p:nvCxnSpPr>
          <p:spPr>
            <a:xfrm flipH="1" flipV="1">
              <a:off x="10174147" y="5738182"/>
              <a:ext cx="344740" cy="184666"/>
            </a:xfrm>
            <a:prstGeom prst="straightConnector1">
              <a:avLst/>
            </a:prstGeom>
            <a:ln w="38100">
              <a:solidFill>
                <a:srgbClr val="FFFF00"/>
              </a:solidFill>
              <a:tailEnd type="triangle"/>
            </a:ln>
          </p:spPr>
          <p:style>
            <a:lnRef idx="1">
              <a:schemeClr val="accent3"/>
            </a:lnRef>
            <a:fillRef idx="0">
              <a:schemeClr val="accent3"/>
            </a:fillRef>
            <a:effectRef idx="0">
              <a:schemeClr val="accent3"/>
            </a:effectRef>
            <a:fontRef idx="minor">
              <a:schemeClr val="tx1"/>
            </a:fontRef>
          </p:style>
        </p:cxnSp>
        <p:cxnSp>
          <p:nvCxnSpPr>
            <p:cNvPr id="26" name="Connecteur droit avec flèche 25">
              <a:extLst>
                <a:ext uri="{FF2B5EF4-FFF2-40B4-BE49-F238E27FC236}">
                  <a16:creationId xmlns:a16="http://schemas.microsoft.com/office/drawing/2014/main" id="{F8FC379E-2B09-4735-5BAD-E4FDF82D06E9}"/>
                </a:ext>
              </a:extLst>
            </p:cNvPr>
            <p:cNvCxnSpPr>
              <a:cxnSpLocks/>
              <a:stCxn id="24" idx="3"/>
            </p:cNvCxnSpPr>
            <p:nvPr/>
          </p:nvCxnSpPr>
          <p:spPr>
            <a:xfrm flipV="1">
              <a:off x="10993697" y="5616604"/>
              <a:ext cx="692054" cy="306244"/>
            </a:xfrm>
            <a:prstGeom prst="straightConnector1">
              <a:avLst/>
            </a:prstGeom>
            <a:ln w="38100">
              <a:solidFill>
                <a:srgbClr val="FFFF00"/>
              </a:solidFill>
              <a:tailEnd type="triangle"/>
            </a:ln>
          </p:spPr>
          <p:style>
            <a:lnRef idx="1">
              <a:schemeClr val="accent3"/>
            </a:lnRef>
            <a:fillRef idx="0">
              <a:schemeClr val="accent3"/>
            </a:fillRef>
            <a:effectRef idx="0">
              <a:schemeClr val="accent3"/>
            </a:effectRef>
            <a:fontRef idx="minor">
              <a:schemeClr val="tx1"/>
            </a:fontRef>
          </p:style>
        </p:cxnSp>
      </p:grpSp>
      <p:sp>
        <p:nvSpPr>
          <p:cNvPr id="27" name="Espace réservé du pied de page 2">
            <a:extLst>
              <a:ext uri="{FF2B5EF4-FFF2-40B4-BE49-F238E27FC236}">
                <a16:creationId xmlns:a16="http://schemas.microsoft.com/office/drawing/2014/main" id="{CC78D22C-192B-FE5E-6B7B-43EB3C745876}"/>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grpSp>
        <p:nvGrpSpPr>
          <p:cNvPr id="29" name="Groupe 28">
            <a:extLst>
              <a:ext uri="{FF2B5EF4-FFF2-40B4-BE49-F238E27FC236}">
                <a16:creationId xmlns:a16="http://schemas.microsoft.com/office/drawing/2014/main" id="{79323999-A5B0-3A1A-E89E-3F95D6589615}"/>
              </a:ext>
            </a:extLst>
          </p:cNvPr>
          <p:cNvGrpSpPr/>
          <p:nvPr/>
        </p:nvGrpSpPr>
        <p:grpSpPr>
          <a:xfrm>
            <a:off x="5517405" y="4644809"/>
            <a:ext cx="3069009" cy="1791207"/>
            <a:chOff x="5517405" y="4644809"/>
            <a:chExt cx="3069009" cy="1791207"/>
          </a:xfrm>
        </p:grpSpPr>
        <p:grpSp>
          <p:nvGrpSpPr>
            <p:cNvPr id="11" name="Groupe 10">
              <a:extLst>
                <a:ext uri="{FF2B5EF4-FFF2-40B4-BE49-F238E27FC236}">
                  <a16:creationId xmlns:a16="http://schemas.microsoft.com/office/drawing/2014/main" id="{D44F5DFF-18BD-352F-E856-C08EAC702A9E}"/>
                </a:ext>
              </a:extLst>
            </p:cNvPr>
            <p:cNvGrpSpPr/>
            <p:nvPr/>
          </p:nvGrpSpPr>
          <p:grpSpPr>
            <a:xfrm>
              <a:off x="5644085" y="4644809"/>
              <a:ext cx="2916752" cy="1590177"/>
              <a:chOff x="5989933" y="4375685"/>
              <a:chExt cx="3328118" cy="1982921"/>
            </a:xfrm>
          </p:grpSpPr>
          <p:pic>
            <p:nvPicPr>
              <p:cNvPr id="12" name="Image 11" descr="Une image contenant machine, ingénierie, Outil-machine, intérieur&#10;&#10;Description générée automatiquement">
                <a:extLst>
                  <a:ext uri="{FF2B5EF4-FFF2-40B4-BE49-F238E27FC236}">
                    <a16:creationId xmlns:a16="http://schemas.microsoft.com/office/drawing/2014/main" id="{4CD91D5A-EA28-F688-E2A6-7A63BB049C4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147" t="10469" r="53496" b="17118"/>
              <a:stretch/>
            </p:blipFill>
            <p:spPr>
              <a:xfrm rot="5400000">
                <a:off x="6662531" y="3703087"/>
                <a:ext cx="1982921" cy="3328118"/>
              </a:xfrm>
              <a:prstGeom prst="rect">
                <a:avLst/>
              </a:prstGeom>
            </p:spPr>
          </p:pic>
          <p:sp>
            <p:nvSpPr>
              <p:cNvPr id="13" name="ZoneTexte 12">
                <a:extLst>
                  <a:ext uri="{FF2B5EF4-FFF2-40B4-BE49-F238E27FC236}">
                    <a16:creationId xmlns:a16="http://schemas.microsoft.com/office/drawing/2014/main" id="{E9C2E73F-A8FE-E2C0-980D-CD716995133B}"/>
                  </a:ext>
                </a:extLst>
              </p:cNvPr>
              <p:cNvSpPr txBox="1"/>
              <p:nvPr/>
            </p:nvSpPr>
            <p:spPr>
              <a:xfrm>
                <a:off x="7255099" y="5022820"/>
                <a:ext cx="617477" cy="338554"/>
              </a:xfrm>
              <a:prstGeom prst="rect">
                <a:avLst/>
              </a:prstGeom>
              <a:noFill/>
            </p:spPr>
            <p:txBody>
              <a:bodyPr wrap="none" rtlCol="0">
                <a:spAutoFit/>
              </a:bodyPr>
              <a:lstStyle/>
              <a:p>
                <a:r>
                  <a:rPr lang="fr-FR" sz="1600" b="1" dirty="0"/>
                  <a:t>Cube</a:t>
                </a:r>
              </a:p>
            </p:txBody>
          </p:sp>
          <p:sp>
            <p:nvSpPr>
              <p:cNvPr id="14" name="ZoneTexte 13">
                <a:extLst>
                  <a:ext uri="{FF2B5EF4-FFF2-40B4-BE49-F238E27FC236}">
                    <a16:creationId xmlns:a16="http://schemas.microsoft.com/office/drawing/2014/main" id="{795FA4E6-8719-33BC-B339-848E3D7E6337}"/>
                  </a:ext>
                </a:extLst>
              </p:cNvPr>
              <p:cNvSpPr txBox="1"/>
              <p:nvPr/>
            </p:nvSpPr>
            <p:spPr>
              <a:xfrm>
                <a:off x="6487283" y="4429036"/>
                <a:ext cx="941003" cy="422171"/>
              </a:xfrm>
              <a:prstGeom prst="rect">
                <a:avLst/>
              </a:prstGeom>
              <a:noFill/>
            </p:spPr>
            <p:txBody>
              <a:bodyPr wrap="square" rtlCol="0">
                <a:spAutoFit/>
              </a:bodyPr>
              <a:lstStyle/>
              <a:p>
                <a:r>
                  <a:rPr lang="fr-FR" sz="1600" b="1" dirty="0"/>
                  <a:t>Mirror</a:t>
                </a:r>
                <a:endParaRPr lang="fr-FR" b="1" dirty="0"/>
              </a:p>
            </p:txBody>
          </p:sp>
          <p:sp>
            <p:nvSpPr>
              <p:cNvPr id="15" name="ZoneTexte 14">
                <a:extLst>
                  <a:ext uri="{FF2B5EF4-FFF2-40B4-BE49-F238E27FC236}">
                    <a16:creationId xmlns:a16="http://schemas.microsoft.com/office/drawing/2014/main" id="{EDBA2CC8-2D2F-3E8F-40D0-91699443C7D0}"/>
                  </a:ext>
                </a:extLst>
              </p:cNvPr>
              <p:cNvSpPr txBox="1"/>
              <p:nvPr/>
            </p:nvSpPr>
            <p:spPr>
              <a:xfrm>
                <a:off x="7574257" y="4498799"/>
                <a:ext cx="1072025" cy="338554"/>
              </a:xfrm>
              <a:prstGeom prst="rect">
                <a:avLst/>
              </a:prstGeom>
              <a:noFill/>
            </p:spPr>
            <p:txBody>
              <a:bodyPr wrap="none" rtlCol="0">
                <a:spAutoFit/>
              </a:bodyPr>
              <a:lstStyle/>
              <a:p>
                <a:r>
                  <a:rPr lang="en-GB" sz="1600" b="1" dirty="0"/>
                  <a:t>Collimator</a:t>
                </a:r>
              </a:p>
            </p:txBody>
          </p:sp>
          <p:cxnSp>
            <p:nvCxnSpPr>
              <p:cNvPr id="16" name="Connecteur droit avec flèche 15">
                <a:extLst>
                  <a:ext uri="{FF2B5EF4-FFF2-40B4-BE49-F238E27FC236}">
                    <a16:creationId xmlns:a16="http://schemas.microsoft.com/office/drawing/2014/main" id="{1C068BA2-7F27-FCB4-FBCA-B55DE9E2DDA2}"/>
                  </a:ext>
                </a:extLst>
              </p:cNvPr>
              <p:cNvCxnSpPr/>
              <p:nvPr/>
            </p:nvCxnSpPr>
            <p:spPr>
              <a:xfrm>
                <a:off x="8129239" y="4817885"/>
                <a:ext cx="524107" cy="543489"/>
              </a:xfrm>
              <a:prstGeom prst="straightConnector1">
                <a:avLst/>
              </a:prstGeom>
              <a:ln w="38100">
                <a:solidFill>
                  <a:srgbClr val="FFFF00"/>
                </a:solidFill>
                <a:tailEnd type="triangle"/>
              </a:ln>
            </p:spPr>
            <p:style>
              <a:lnRef idx="1">
                <a:schemeClr val="accent3"/>
              </a:lnRef>
              <a:fillRef idx="0">
                <a:schemeClr val="accent3"/>
              </a:fillRef>
              <a:effectRef idx="0">
                <a:schemeClr val="accent3"/>
              </a:effectRef>
              <a:fontRef idx="minor">
                <a:schemeClr val="tx1"/>
              </a:fontRef>
            </p:style>
          </p:cxnSp>
          <p:cxnSp>
            <p:nvCxnSpPr>
              <p:cNvPr id="17" name="Connecteur droit avec flèche 16">
                <a:extLst>
                  <a:ext uri="{FF2B5EF4-FFF2-40B4-BE49-F238E27FC236}">
                    <a16:creationId xmlns:a16="http://schemas.microsoft.com/office/drawing/2014/main" id="{4D922A85-DFA2-D7F0-5E56-22B9D5FC35F6}"/>
                  </a:ext>
                </a:extLst>
              </p:cNvPr>
              <p:cNvCxnSpPr>
                <a:cxnSpLocks/>
                <a:stCxn id="13" idx="2"/>
              </p:cNvCxnSpPr>
              <p:nvPr/>
            </p:nvCxnSpPr>
            <p:spPr>
              <a:xfrm>
                <a:off x="7563838" y="5361374"/>
                <a:ext cx="90153" cy="255230"/>
              </a:xfrm>
              <a:prstGeom prst="straightConnector1">
                <a:avLst/>
              </a:prstGeom>
              <a:ln w="38100">
                <a:solidFill>
                  <a:srgbClr val="FFFF00"/>
                </a:solidFill>
                <a:tailEnd type="triangle"/>
              </a:ln>
            </p:spPr>
            <p:style>
              <a:lnRef idx="1">
                <a:schemeClr val="accent3"/>
              </a:lnRef>
              <a:fillRef idx="0">
                <a:schemeClr val="accent3"/>
              </a:fillRef>
              <a:effectRef idx="0">
                <a:schemeClr val="accent3"/>
              </a:effectRef>
              <a:fontRef idx="minor">
                <a:schemeClr val="tx1"/>
              </a:fontRef>
            </p:style>
          </p:cxnSp>
          <p:cxnSp>
            <p:nvCxnSpPr>
              <p:cNvPr id="18" name="Connecteur droit avec flèche 17">
                <a:extLst>
                  <a:ext uri="{FF2B5EF4-FFF2-40B4-BE49-F238E27FC236}">
                    <a16:creationId xmlns:a16="http://schemas.microsoft.com/office/drawing/2014/main" id="{B5B756AF-2EED-43EE-5DD9-76B1F0D1FCCC}"/>
                  </a:ext>
                </a:extLst>
              </p:cNvPr>
              <p:cNvCxnSpPr>
                <a:cxnSpLocks/>
                <a:stCxn id="14" idx="2"/>
              </p:cNvCxnSpPr>
              <p:nvPr/>
            </p:nvCxnSpPr>
            <p:spPr>
              <a:xfrm flipH="1">
                <a:off x="6590394" y="4851206"/>
                <a:ext cx="367391" cy="450768"/>
              </a:xfrm>
              <a:prstGeom prst="straightConnector1">
                <a:avLst/>
              </a:prstGeom>
              <a:ln w="38100">
                <a:solidFill>
                  <a:srgbClr val="FFFF00"/>
                </a:solidFill>
                <a:tailEnd type="triangle"/>
              </a:ln>
            </p:spPr>
            <p:style>
              <a:lnRef idx="1">
                <a:schemeClr val="accent3"/>
              </a:lnRef>
              <a:fillRef idx="0">
                <a:schemeClr val="accent3"/>
              </a:fillRef>
              <a:effectRef idx="0">
                <a:schemeClr val="accent3"/>
              </a:effectRef>
              <a:fontRef idx="minor">
                <a:schemeClr val="tx1"/>
              </a:fontRef>
            </p:style>
          </p:cxnSp>
        </p:grpSp>
        <p:sp>
          <p:nvSpPr>
            <p:cNvPr id="28" name="ZoneTexte 27">
              <a:extLst>
                <a:ext uri="{FF2B5EF4-FFF2-40B4-BE49-F238E27FC236}">
                  <a16:creationId xmlns:a16="http://schemas.microsoft.com/office/drawing/2014/main" id="{BD56A70A-C6E4-7997-DAC9-19BA213D65C0}"/>
                </a:ext>
              </a:extLst>
            </p:cNvPr>
            <p:cNvSpPr txBox="1"/>
            <p:nvPr/>
          </p:nvSpPr>
          <p:spPr>
            <a:xfrm>
              <a:off x="5517405" y="6189795"/>
              <a:ext cx="3069009" cy="246221"/>
            </a:xfrm>
            <a:prstGeom prst="rect">
              <a:avLst/>
            </a:prstGeom>
            <a:noFill/>
          </p:spPr>
          <p:txBody>
            <a:bodyPr wrap="square" rtlCol="0">
              <a:spAutoFit/>
            </a:bodyPr>
            <a:lstStyle/>
            <a:p>
              <a:pPr algn="ctr"/>
              <a:r>
                <a:rPr lang="en-US" sz="1000" i="1" dirty="0">
                  <a:solidFill>
                    <a:srgbClr val="0E4194"/>
                  </a:solidFill>
                </a:rPr>
                <a:t>Laser beam </a:t>
              </a:r>
              <a:r>
                <a:rPr lang="en-US" sz="1000" i="1" dirty="0" err="1">
                  <a:solidFill>
                    <a:srgbClr val="0E4194"/>
                  </a:solidFill>
                </a:rPr>
                <a:t>splitted</a:t>
              </a:r>
              <a:r>
                <a:rPr lang="en-US" sz="1000" i="1" dirty="0">
                  <a:solidFill>
                    <a:srgbClr val="0E4194"/>
                  </a:solidFill>
                </a:rPr>
                <a:t> by a 50/50 cube</a:t>
              </a:r>
              <a:endParaRPr lang="fr-FR" sz="1000" i="1" dirty="0">
                <a:solidFill>
                  <a:srgbClr val="0E4194"/>
                </a:solidFill>
              </a:endParaRPr>
            </a:p>
          </p:txBody>
        </p:sp>
      </p:grpSp>
      <p:sp>
        <p:nvSpPr>
          <p:cNvPr id="30" name="ZoneTexte 29">
            <a:extLst>
              <a:ext uri="{FF2B5EF4-FFF2-40B4-BE49-F238E27FC236}">
                <a16:creationId xmlns:a16="http://schemas.microsoft.com/office/drawing/2014/main" id="{1F531C2A-B1D4-9B7B-1F67-990CC83FAF1A}"/>
              </a:ext>
            </a:extLst>
          </p:cNvPr>
          <p:cNvSpPr txBox="1"/>
          <p:nvPr/>
        </p:nvSpPr>
        <p:spPr>
          <a:xfrm>
            <a:off x="8384084" y="6141368"/>
            <a:ext cx="3069009" cy="246221"/>
          </a:xfrm>
          <a:prstGeom prst="rect">
            <a:avLst/>
          </a:prstGeom>
          <a:noFill/>
        </p:spPr>
        <p:txBody>
          <a:bodyPr wrap="square" rtlCol="0">
            <a:spAutoFit/>
          </a:bodyPr>
          <a:lstStyle/>
          <a:p>
            <a:pPr algn="ctr"/>
            <a:r>
              <a:rPr lang="en-US" sz="1000" i="1" dirty="0">
                <a:solidFill>
                  <a:srgbClr val="0E4194"/>
                </a:solidFill>
              </a:rPr>
              <a:t>2 beams produced by the iris spotted on PSDs</a:t>
            </a:r>
            <a:endParaRPr lang="fr-FR" sz="1000" i="1" dirty="0">
              <a:solidFill>
                <a:srgbClr val="0E4194"/>
              </a:solidFill>
            </a:endParaRPr>
          </a:p>
        </p:txBody>
      </p:sp>
    </p:spTree>
    <p:extLst>
      <p:ext uri="{BB962C8B-B14F-4D97-AF65-F5344CB8AC3E}">
        <p14:creationId xmlns:p14="http://schemas.microsoft.com/office/powerpoint/2010/main" val="20551526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C6F50063-155D-72D1-9553-B8FCD91F5DD3}"/>
              </a:ext>
            </a:extLst>
          </p:cNvPr>
          <p:cNvSpPr>
            <a:spLocks noGrp="1"/>
          </p:cNvSpPr>
          <p:nvPr>
            <p:ph type="sldNum" sz="quarter" idx="11"/>
          </p:nvPr>
        </p:nvSpPr>
        <p:spPr/>
        <p:txBody>
          <a:bodyPr/>
          <a:lstStyle/>
          <a:p>
            <a:fld id="{F1620CC9-C982-429E-97C9-9F71A6603CFC}" type="slidenum">
              <a:rPr lang="fr-FR" smtClean="0"/>
              <a:pPr/>
              <a:t>12</a:t>
            </a:fld>
            <a:endParaRPr lang="fr-FR" dirty="0"/>
          </a:p>
        </p:txBody>
      </p:sp>
      <p:sp>
        <p:nvSpPr>
          <p:cNvPr id="5" name="Espace réservé du texte 4">
            <a:extLst>
              <a:ext uri="{FF2B5EF4-FFF2-40B4-BE49-F238E27FC236}">
                <a16:creationId xmlns:a16="http://schemas.microsoft.com/office/drawing/2014/main" id="{C4B8F404-9FD5-7D3A-2BF7-64C493C5CFAF}"/>
              </a:ext>
            </a:extLst>
          </p:cNvPr>
          <p:cNvSpPr>
            <a:spLocks noGrp="1"/>
          </p:cNvSpPr>
          <p:nvPr>
            <p:ph type="body" sz="quarter" idx="12"/>
          </p:nvPr>
        </p:nvSpPr>
        <p:spPr>
          <a:xfrm>
            <a:off x="551384" y="1083762"/>
            <a:ext cx="11088582" cy="473030"/>
          </a:xfrm>
        </p:spPr>
        <p:txBody>
          <a:bodyPr/>
          <a:lstStyle/>
          <a:p>
            <a:pPr marL="0" indent="0">
              <a:buNone/>
            </a:pPr>
            <a:r>
              <a:rPr lang="fr-FR" sz="2000" b="1" dirty="0"/>
              <a:t>2) Ambiant air </a:t>
            </a:r>
            <a:r>
              <a:rPr lang="fr-FR" sz="2000" b="1" dirty="0" err="1"/>
              <a:t>deviation</a:t>
            </a:r>
            <a:endParaRPr lang="fr-FR" sz="2000" b="1" dirty="0"/>
          </a:p>
          <a:p>
            <a:endParaRPr lang="fr-FR" dirty="0"/>
          </a:p>
        </p:txBody>
      </p:sp>
      <p:sp>
        <p:nvSpPr>
          <p:cNvPr id="6" name="Espace réservé du texte 4">
            <a:extLst>
              <a:ext uri="{FF2B5EF4-FFF2-40B4-BE49-F238E27FC236}">
                <a16:creationId xmlns:a16="http://schemas.microsoft.com/office/drawing/2014/main" id="{100092D1-6F59-D7EF-706E-1656C3D431E5}"/>
              </a:ext>
            </a:extLst>
          </p:cNvPr>
          <p:cNvSpPr txBox="1">
            <a:spLocks/>
          </p:cNvSpPr>
          <p:nvPr/>
        </p:nvSpPr>
        <p:spPr>
          <a:xfrm>
            <a:off x="551384" y="1602324"/>
            <a:ext cx="5112568" cy="1055742"/>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a:t>Optical principle : When a light ray passes through a non-homogeneous medium (refractive index varies spatially) it undergoes a deviation.</a:t>
            </a:r>
          </a:p>
          <a:p>
            <a:r>
              <a:rPr lang="en-US" sz="1400" dirty="0"/>
              <a:t>Influence of a protective 2 m PVC tube (without iris). </a:t>
            </a:r>
          </a:p>
          <a:p>
            <a:endParaRPr lang="fr-FR" dirty="0"/>
          </a:p>
        </p:txBody>
      </p:sp>
      <p:pic>
        <p:nvPicPr>
          <p:cNvPr id="15" name="Image 14">
            <a:extLst>
              <a:ext uri="{FF2B5EF4-FFF2-40B4-BE49-F238E27FC236}">
                <a16:creationId xmlns:a16="http://schemas.microsoft.com/office/drawing/2014/main" id="{CBF91050-56D4-A80A-6DC6-515BE7B4FFDF}"/>
              </a:ext>
            </a:extLst>
          </p:cNvPr>
          <p:cNvPicPr>
            <a:picLocks noChangeAspect="1"/>
          </p:cNvPicPr>
          <p:nvPr/>
        </p:nvPicPr>
        <p:blipFill rotWithShape="1">
          <a:blip r:embed="rId2"/>
          <a:srcRect l="885" t="10888" r="53193" b="2420"/>
          <a:stretch/>
        </p:blipFill>
        <p:spPr>
          <a:xfrm>
            <a:off x="644046" y="2767824"/>
            <a:ext cx="3155410" cy="1670431"/>
          </a:xfrm>
          <a:prstGeom prst="rect">
            <a:avLst/>
          </a:prstGeom>
        </p:spPr>
      </p:pic>
      <p:pic>
        <p:nvPicPr>
          <p:cNvPr id="16" name="Image 15">
            <a:extLst>
              <a:ext uri="{FF2B5EF4-FFF2-40B4-BE49-F238E27FC236}">
                <a16:creationId xmlns:a16="http://schemas.microsoft.com/office/drawing/2014/main" id="{806FD4F0-9916-5C1D-E993-C5BFD171D7AB}"/>
              </a:ext>
            </a:extLst>
          </p:cNvPr>
          <p:cNvPicPr>
            <a:picLocks noChangeAspect="1"/>
          </p:cNvPicPr>
          <p:nvPr/>
        </p:nvPicPr>
        <p:blipFill rotWithShape="1">
          <a:blip r:embed="rId2"/>
          <a:srcRect l="50787" t="11188" r="3291" b="2120"/>
          <a:stretch/>
        </p:blipFill>
        <p:spPr>
          <a:xfrm>
            <a:off x="4014240" y="2804262"/>
            <a:ext cx="3155410" cy="1670431"/>
          </a:xfrm>
          <a:prstGeom prst="rect">
            <a:avLst/>
          </a:prstGeom>
        </p:spPr>
      </p:pic>
      <p:sp>
        <p:nvSpPr>
          <p:cNvPr id="17" name="Espace réservé du texte 4">
            <a:extLst>
              <a:ext uri="{FF2B5EF4-FFF2-40B4-BE49-F238E27FC236}">
                <a16:creationId xmlns:a16="http://schemas.microsoft.com/office/drawing/2014/main" id="{CCF09D70-2451-C07B-595E-2ED580E0944D}"/>
              </a:ext>
            </a:extLst>
          </p:cNvPr>
          <p:cNvSpPr txBox="1">
            <a:spLocks/>
          </p:cNvSpPr>
          <p:nvPr/>
        </p:nvSpPr>
        <p:spPr>
          <a:xfrm>
            <a:off x="7384434" y="2870842"/>
            <a:ext cx="4328190" cy="109443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a:t>The standard deviation of the X and Y is lower and more stable with the protective tube :</a:t>
            </a:r>
          </a:p>
          <a:p>
            <a:pPr lvl="1"/>
            <a:r>
              <a:rPr lang="en-US" sz="1200" dirty="0"/>
              <a:t>No tube : </a:t>
            </a:r>
            <a:r>
              <a:rPr lang="en-US" sz="1200" dirty="0" err="1"/>
              <a:t>Sdev</a:t>
            </a:r>
            <a:r>
              <a:rPr lang="en-US" sz="1200" dirty="0"/>
              <a:t> ≈ 6 mV (+/- 2 mV)</a:t>
            </a:r>
          </a:p>
          <a:p>
            <a:pPr lvl="1"/>
            <a:r>
              <a:rPr lang="fr-FR" sz="1200" dirty="0"/>
              <a:t>Tube : </a:t>
            </a:r>
            <a:r>
              <a:rPr lang="en-US" sz="1200" b="1" dirty="0" err="1"/>
              <a:t>Sdev</a:t>
            </a:r>
            <a:r>
              <a:rPr lang="en-US" sz="1200" b="1" dirty="0"/>
              <a:t> ≈ 2 mV </a:t>
            </a:r>
            <a:r>
              <a:rPr lang="en-US" sz="1200" dirty="0"/>
              <a:t>(+/- 0.5 mV)</a:t>
            </a:r>
          </a:p>
          <a:p>
            <a:endParaRPr lang="fr-FR" dirty="0"/>
          </a:p>
        </p:txBody>
      </p:sp>
      <p:sp>
        <p:nvSpPr>
          <p:cNvPr id="18" name="Espace réservé du texte 4">
            <a:extLst>
              <a:ext uri="{FF2B5EF4-FFF2-40B4-BE49-F238E27FC236}">
                <a16:creationId xmlns:a16="http://schemas.microsoft.com/office/drawing/2014/main" id="{9030B754-9DD8-277C-FFF2-98B3C73BAAE8}"/>
              </a:ext>
            </a:extLst>
          </p:cNvPr>
          <p:cNvSpPr txBox="1">
            <a:spLocks/>
          </p:cNvSpPr>
          <p:nvPr/>
        </p:nvSpPr>
        <p:spPr>
          <a:xfrm>
            <a:off x="551384" y="4937023"/>
            <a:ext cx="5112568" cy="153864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400" b="1" dirty="0"/>
              <a:t>Verified</a:t>
            </a:r>
            <a:r>
              <a:rPr lang="en-GB" sz="1400" dirty="0"/>
              <a:t> with irises (no tube) :</a:t>
            </a:r>
          </a:p>
          <a:p>
            <a:pPr lvl="1"/>
            <a:r>
              <a:rPr lang="en-GB" sz="1200" dirty="0"/>
              <a:t>↗ Distance iris PSD =&gt; ↗ layer of air crossed =&gt; ↗ deviations</a:t>
            </a:r>
          </a:p>
          <a:p>
            <a:pPr lvl="1"/>
            <a:r>
              <a:rPr lang="en-US" sz="1200" dirty="0"/>
              <a:t>0 mm : </a:t>
            </a:r>
            <a:r>
              <a:rPr lang="en-US" sz="1200" dirty="0" err="1"/>
              <a:t>Sdev</a:t>
            </a:r>
            <a:r>
              <a:rPr lang="en-US" sz="1200" dirty="0"/>
              <a:t> ≈ 3 mV</a:t>
            </a:r>
          </a:p>
          <a:p>
            <a:pPr lvl="1"/>
            <a:r>
              <a:rPr lang="fr-FR" sz="1200" dirty="0"/>
              <a:t>3000 mm : </a:t>
            </a:r>
            <a:r>
              <a:rPr lang="en-US" sz="1200" dirty="0" err="1"/>
              <a:t>Sdev</a:t>
            </a:r>
            <a:r>
              <a:rPr lang="en-US" sz="1200" dirty="0"/>
              <a:t> ≈ 7 mV</a:t>
            </a:r>
            <a:endParaRPr lang="en-US" sz="900" dirty="0"/>
          </a:p>
        </p:txBody>
      </p:sp>
      <p:pic>
        <p:nvPicPr>
          <p:cNvPr id="19" name="Image 18">
            <a:extLst>
              <a:ext uri="{FF2B5EF4-FFF2-40B4-BE49-F238E27FC236}">
                <a16:creationId xmlns:a16="http://schemas.microsoft.com/office/drawing/2014/main" id="{A3A9D50E-E3E7-7BB7-4999-332A7BC39E09}"/>
              </a:ext>
            </a:extLst>
          </p:cNvPr>
          <p:cNvPicPr>
            <a:picLocks noChangeAspect="1"/>
          </p:cNvPicPr>
          <p:nvPr/>
        </p:nvPicPr>
        <p:blipFill rotWithShape="1">
          <a:blip r:embed="rId3"/>
          <a:srcRect l="1272" t="9826" r="2382" b="1448"/>
          <a:stretch/>
        </p:blipFill>
        <p:spPr>
          <a:xfrm>
            <a:off x="6875974" y="4663011"/>
            <a:ext cx="3448874" cy="1812656"/>
          </a:xfrm>
          <a:prstGeom prst="rect">
            <a:avLst/>
          </a:prstGeom>
        </p:spPr>
      </p:pic>
      <p:cxnSp>
        <p:nvCxnSpPr>
          <p:cNvPr id="20" name="Connecteur droit 19">
            <a:extLst>
              <a:ext uri="{FF2B5EF4-FFF2-40B4-BE49-F238E27FC236}">
                <a16:creationId xmlns:a16="http://schemas.microsoft.com/office/drawing/2014/main" id="{AC60F4D5-62E2-121C-E68B-DECAD303BF12}"/>
              </a:ext>
            </a:extLst>
          </p:cNvPr>
          <p:cNvCxnSpPr>
            <a:cxnSpLocks/>
          </p:cNvCxnSpPr>
          <p:nvPr/>
        </p:nvCxnSpPr>
        <p:spPr>
          <a:xfrm>
            <a:off x="0" y="4657328"/>
            <a:ext cx="12192000" cy="0"/>
          </a:xfrm>
          <a:prstGeom prst="line">
            <a:avLst/>
          </a:prstGeom>
          <a:ln w="38100">
            <a:solidFill>
              <a:srgbClr val="0E4194"/>
            </a:solidFill>
          </a:ln>
        </p:spPr>
        <p:style>
          <a:lnRef idx="1">
            <a:schemeClr val="accent1"/>
          </a:lnRef>
          <a:fillRef idx="0">
            <a:schemeClr val="accent1"/>
          </a:fillRef>
          <a:effectRef idx="0">
            <a:schemeClr val="accent1"/>
          </a:effectRef>
          <a:fontRef idx="minor">
            <a:schemeClr val="tx1"/>
          </a:fontRef>
        </p:style>
      </p:cxnSp>
      <p:sp>
        <p:nvSpPr>
          <p:cNvPr id="21" name="Titre 1">
            <a:extLst>
              <a:ext uri="{FF2B5EF4-FFF2-40B4-BE49-F238E27FC236}">
                <a16:creationId xmlns:a16="http://schemas.microsoft.com/office/drawing/2014/main" id="{9F774705-A6F2-8A5F-21FD-BF9FECA84024}"/>
              </a:ext>
            </a:extLst>
          </p:cNvPr>
          <p:cNvSpPr>
            <a:spLocks noGrp="1"/>
          </p:cNvSpPr>
          <p:nvPr>
            <p:ph type="title"/>
          </p:nvPr>
        </p:nvSpPr>
        <p:spPr>
          <a:xfrm>
            <a:off x="891907" y="20135"/>
            <a:ext cx="11088582" cy="565200"/>
          </a:xfrm>
        </p:spPr>
        <p:txBody>
          <a:bodyPr/>
          <a:lstStyle/>
          <a:p>
            <a:r>
              <a:rPr lang="en-GB" sz="2400" dirty="0"/>
              <a:t>Increasing</a:t>
            </a:r>
            <a:r>
              <a:rPr lang="fr-FR" sz="2400" dirty="0"/>
              <a:t> </a:t>
            </a:r>
            <a:r>
              <a:rPr lang="en-GB" sz="2400" dirty="0"/>
              <a:t>precision of</a:t>
            </a:r>
            <a:r>
              <a:rPr lang="fr-FR" sz="2400" dirty="0"/>
              <a:t> </a:t>
            </a:r>
            <a:r>
              <a:rPr lang="en-GB" sz="2400" dirty="0"/>
              <a:t>the Embedded Bench for Hall Probe measurement</a:t>
            </a:r>
            <a:endParaRPr lang="fr-FR" sz="2400" dirty="0"/>
          </a:p>
        </p:txBody>
      </p:sp>
      <p:sp>
        <p:nvSpPr>
          <p:cNvPr id="22" name="Espace réservé du pied de page 2">
            <a:extLst>
              <a:ext uri="{FF2B5EF4-FFF2-40B4-BE49-F238E27FC236}">
                <a16:creationId xmlns:a16="http://schemas.microsoft.com/office/drawing/2014/main" id="{363CFCB3-C24B-AB8A-BF27-E0B83682CF91}"/>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grpSp>
        <p:nvGrpSpPr>
          <p:cNvPr id="24" name="Groupe 23">
            <a:extLst>
              <a:ext uri="{FF2B5EF4-FFF2-40B4-BE49-F238E27FC236}">
                <a16:creationId xmlns:a16="http://schemas.microsoft.com/office/drawing/2014/main" id="{3D6B3496-90CE-36B7-836F-DCD3AA066C0F}"/>
              </a:ext>
            </a:extLst>
          </p:cNvPr>
          <p:cNvGrpSpPr/>
          <p:nvPr/>
        </p:nvGrpSpPr>
        <p:grpSpPr>
          <a:xfrm>
            <a:off x="5730200" y="1310449"/>
            <a:ext cx="5909766" cy="1438921"/>
            <a:chOff x="5730200" y="1310449"/>
            <a:chExt cx="5909766" cy="1438921"/>
          </a:xfrm>
        </p:grpSpPr>
        <p:grpSp>
          <p:nvGrpSpPr>
            <p:cNvPr id="7" name="Groupe 6">
              <a:extLst>
                <a:ext uri="{FF2B5EF4-FFF2-40B4-BE49-F238E27FC236}">
                  <a16:creationId xmlns:a16="http://schemas.microsoft.com/office/drawing/2014/main" id="{D5F8619A-28B1-A225-BD7D-E347E9885DC8}"/>
                </a:ext>
              </a:extLst>
            </p:cNvPr>
            <p:cNvGrpSpPr/>
            <p:nvPr/>
          </p:nvGrpSpPr>
          <p:grpSpPr>
            <a:xfrm>
              <a:off x="5730200" y="1310449"/>
              <a:ext cx="5909766" cy="1366697"/>
              <a:chOff x="6791039" y="2050893"/>
              <a:chExt cx="5122097" cy="1129187"/>
            </a:xfrm>
          </p:grpSpPr>
          <p:pic>
            <p:nvPicPr>
              <p:cNvPr id="8" name="Image 7" descr="Une image contenant ordinateur, ordinateur portable, appareil, intérieur&#10;&#10;Description générée automatiquement">
                <a:extLst>
                  <a:ext uri="{FF2B5EF4-FFF2-40B4-BE49-F238E27FC236}">
                    <a16:creationId xmlns:a16="http://schemas.microsoft.com/office/drawing/2014/main" id="{9026ABFF-F2AA-35EF-F5D2-2C491A364B5B}"/>
                  </a:ext>
                </a:extLst>
              </p:cNvPr>
              <p:cNvPicPr>
                <a:picLocks noChangeAspect="1"/>
              </p:cNvPicPr>
              <p:nvPr/>
            </p:nvPicPr>
            <p:blipFill rotWithShape="1">
              <a:blip r:embed="rId4">
                <a:extLst>
                  <a:ext uri="{28A0092B-C50C-407E-A947-70E740481C1C}">
                    <a14:useLocalDpi xmlns:a14="http://schemas.microsoft.com/office/drawing/2010/main" val="0"/>
                  </a:ext>
                </a:extLst>
              </a:blip>
              <a:srcRect l="3230" t="28938" r="4154" b="49138"/>
              <a:stretch/>
            </p:blipFill>
            <p:spPr>
              <a:xfrm>
                <a:off x="6822976" y="2275840"/>
                <a:ext cx="5090160" cy="904240"/>
              </a:xfrm>
              <a:prstGeom prst="rect">
                <a:avLst/>
              </a:prstGeom>
            </p:spPr>
          </p:pic>
          <p:sp>
            <p:nvSpPr>
              <p:cNvPr id="9" name="Ellipse 8">
                <a:extLst>
                  <a:ext uri="{FF2B5EF4-FFF2-40B4-BE49-F238E27FC236}">
                    <a16:creationId xmlns:a16="http://schemas.microsoft.com/office/drawing/2014/main" id="{74AA898C-74F6-7F38-0521-A6E7D69F5AB2}"/>
                  </a:ext>
                </a:extLst>
              </p:cNvPr>
              <p:cNvSpPr/>
              <p:nvPr/>
            </p:nvSpPr>
            <p:spPr>
              <a:xfrm>
                <a:off x="6955056" y="2407920"/>
                <a:ext cx="1101824" cy="772160"/>
              </a:xfrm>
              <a:prstGeom prst="ellipse">
                <a:avLst/>
              </a:prstGeom>
              <a:noFill/>
              <a:ln w="508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sz="1000" b="1" dirty="0">
                  <a:solidFill>
                    <a:schemeClr val="tx1"/>
                  </a:solidFill>
                </a:endParaRPr>
              </a:p>
            </p:txBody>
          </p:sp>
          <p:sp>
            <p:nvSpPr>
              <p:cNvPr id="10" name="Ellipse 9">
                <a:extLst>
                  <a:ext uri="{FF2B5EF4-FFF2-40B4-BE49-F238E27FC236}">
                    <a16:creationId xmlns:a16="http://schemas.microsoft.com/office/drawing/2014/main" id="{54A7B45D-6E9B-5C58-3826-F084E4B2769F}"/>
                  </a:ext>
                </a:extLst>
              </p:cNvPr>
              <p:cNvSpPr/>
              <p:nvPr/>
            </p:nvSpPr>
            <p:spPr>
              <a:xfrm>
                <a:off x="11362824" y="2296321"/>
                <a:ext cx="439152" cy="431639"/>
              </a:xfrm>
              <a:prstGeom prst="ellipse">
                <a:avLst/>
              </a:prstGeom>
              <a:noFill/>
              <a:ln w="508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sz="1000" b="1" dirty="0">
                  <a:solidFill>
                    <a:schemeClr val="tx1"/>
                  </a:solidFill>
                </a:endParaRPr>
              </a:p>
            </p:txBody>
          </p:sp>
          <p:sp>
            <p:nvSpPr>
              <p:cNvPr id="11" name="ZoneTexte 10">
                <a:extLst>
                  <a:ext uri="{FF2B5EF4-FFF2-40B4-BE49-F238E27FC236}">
                    <a16:creationId xmlns:a16="http://schemas.microsoft.com/office/drawing/2014/main" id="{3A6C6FCC-0445-0AF9-4A03-4B5B8C978D51}"/>
                  </a:ext>
                </a:extLst>
              </p:cNvPr>
              <p:cNvSpPr txBox="1"/>
              <p:nvPr/>
            </p:nvSpPr>
            <p:spPr>
              <a:xfrm>
                <a:off x="6791039" y="2050893"/>
                <a:ext cx="1382746" cy="459564"/>
              </a:xfrm>
              <a:prstGeom prst="rect">
                <a:avLst/>
              </a:prstGeom>
              <a:noFill/>
            </p:spPr>
            <p:txBody>
              <a:bodyPr wrap="square" rtlCol="0">
                <a:spAutoFit/>
              </a:bodyPr>
              <a:lstStyle/>
              <a:p>
                <a:r>
                  <a:rPr lang="en-GB" sz="1200" b="1" dirty="0"/>
                  <a:t>{Collimator, cube, mirror}</a:t>
                </a:r>
              </a:p>
            </p:txBody>
          </p:sp>
          <p:sp>
            <p:nvSpPr>
              <p:cNvPr id="12" name="ZoneTexte 11">
                <a:extLst>
                  <a:ext uri="{FF2B5EF4-FFF2-40B4-BE49-F238E27FC236}">
                    <a16:creationId xmlns:a16="http://schemas.microsoft.com/office/drawing/2014/main" id="{5C570376-169B-995A-B4A1-2FD36252930D}"/>
                  </a:ext>
                </a:extLst>
              </p:cNvPr>
              <p:cNvSpPr txBox="1"/>
              <p:nvPr/>
            </p:nvSpPr>
            <p:spPr>
              <a:xfrm>
                <a:off x="11328191" y="2053132"/>
                <a:ext cx="584945" cy="228861"/>
              </a:xfrm>
              <a:prstGeom prst="rect">
                <a:avLst/>
              </a:prstGeom>
              <a:noFill/>
            </p:spPr>
            <p:txBody>
              <a:bodyPr wrap="square" rtlCol="0">
                <a:spAutoFit/>
              </a:bodyPr>
              <a:lstStyle/>
              <a:p>
                <a:r>
                  <a:rPr lang="fr-FR" sz="1200" b="1" dirty="0" err="1"/>
                  <a:t>PSDs</a:t>
                </a:r>
                <a:endParaRPr lang="fr-FR" sz="1200" b="1" dirty="0"/>
              </a:p>
            </p:txBody>
          </p:sp>
          <p:cxnSp>
            <p:nvCxnSpPr>
              <p:cNvPr id="13" name="Connecteur droit avec flèche 12">
                <a:extLst>
                  <a:ext uri="{FF2B5EF4-FFF2-40B4-BE49-F238E27FC236}">
                    <a16:creationId xmlns:a16="http://schemas.microsoft.com/office/drawing/2014/main" id="{95EC4EBB-1BDC-24DC-1127-D401A04B0D23}"/>
                  </a:ext>
                </a:extLst>
              </p:cNvPr>
              <p:cNvCxnSpPr>
                <a:cxnSpLocks/>
              </p:cNvCxnSpPr>
              <p:nvPr/>
            </p:nvCxnSpPr>
            <p:spPr>
              <a:xfrm flipV="1">
                <a:off x="8112760" y="2566566"/>
                <a:ext cx="3387792" cy="238580"/>
              </a:xfrm>
              <a:prstGeom prst="straightConnector1">
                <a:avLst/>
              </a:prstGeom>
              <a:ln w="19050">
                <a:headEnd type="triangle"/>
                <a:tailEnd type="triangle"/>
              </a:ln>
            </p:spPr>
            <p:style>
              <a:lnRef idx="1">
                <a:schemeClr val="dk1"/>
              </a:lnRef>
              <a:fillRef idx="0">
                <a:schemeClr val="dk1"/>
              </a:fillRef>
              <a:effectRef idx="0">
                <a:schemeClr val="dk1"/>
              </a:effectRef>
              <a:fontRef idx="minor">
                <a:schemeClr val="tx1"/>
              </a:fontRef>
            </p:style>
          </p:cxnSp>
          <p:sp>
            <p:nvSpPr>
              <p:cNvPr id="14" name="ZoneTexte 13">
                <a:extLst>
                  <a:ext uri="{FF2B5EF4-FFF2-40B4-BE49-F238E27FC236}">
                    <a16:creationId xmlns:a16="http://schemas.microsoft.com/office/drawing/2014/main" id="{528931A9-F096-61BB-22A4-54291D61B900}"/>
                  </a:ext>
                </a:extLst>
              </p:cNvPr>
              <p:cNvSpPr txBox="1"/>
              <p:nvPr/>
            </p:nvSpPr>
            <p:spPr>
              <a:xfrm>
                <a:off x="9715543" y="2664152"/>
                <a:ext cx="538930" cy="369332"/>
              </a:xfrm>
              <a:prstGeom prst="rect">
                <a:avLst/>
              </a:prstGeom>
              <a:noFill/>
            </p:spPr>
            <p:txBody>
              <a:bodyPr wrap="none" rtlCol="0">
                <a:spAutoFit/>
              </a:bodyPr>
              <a:lstStyle/>
              <a:p>
                <a:r>
                  <a:rPr lang="fr-FR" dirty="0"/>
                  <a:t>2 m</a:t>
                </a:r>
              </a:p>
            </p:txBody>
          </p:sp>
        </p:grpSp>
        <p:sp>
          <p:nvSpPr>
            <p:cNvPr id="23" name="ZoneTexte 22">
              <a:extLst>
                <a:ext uri="{FF2B5EF4-FFF2-40B4-BE49-F238E27FC236}">
                  <a16:creationId xmlns:a16="http://schemas.microsoft.com/office/drawing/2014/main" id="{89EDB6EA-0781-AD50-1DA1-5C1A2510719E}"/>
                </a:ext>
              </a:extLst>
            </p:cNvPr>
            <p:cNvSpPr txBox="1"/>
            <p:nvPr/>
          </p:nvSpPr>
          <p:spPr>
            <a:xfrm>
              <a:off x="7384434" y="2503149"/>
              <a:ext cx="3069009" cy="246221"/>
            </a:xfrm>
            <a:prstGeom prst="rect">
              <a:avLst/>
            </a:prstGeom>
            <a:noFill/>
          </p:spPr>
          <p:txBody>
            <a:bodyPr wrap="square" rtlCol="0">
              <a:spAutoFit/>
            </a:bodyPr>
            <a:lstStyle/>
            <a:p>
              <a:pPr algn="ctr"/>
              <a:r>
                <a:rPr lang="en-US" sz="1000" i="1" dirty="0">
                  <a:solidFill>
                    <a:srgbClr val="0E4194"/>
                  </a:solidFill>
                </a:rPr>
                <a:t>Laser beam path protected by a PVC tube</a:t>
              </a:r>
              <a:endParaRPr lang="fr-FR" sz="1000" i="1" dirty="0">
                <a:solidFill>
                  <a:srgbClr val="0E4194"/>
                </a:solidFill>
              </a:endParaRPr>
            </a:p>
          </p:txBody>
        </p:sp>
      </p:grpSp>
    </p:spTree>
    <p:extLst>
      <p:ext uri="{BB962C8B-B14F-4D97-AF65-F5344CB8AC3E}">
        <p14:creationId xmlns:p14="http://schemas.microsoft.com/office/powerpoint/2010/main" val="903770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0BA15727-B04D-62D0-4387-DCD64138E22D}"/>
              </a:ext>
            </a:extLst>
          </p:cNvPr>
          <p:cNvSpPr>
            <a:spLocks noGrp="1"/>
          </p:cNvSpPr>
          <p:nvPr>
            <p:ph type="sldNum" sz="quarter" idx="11"/>
          </p:nvPr>
        </p:nvSpPr>
        <p:spPr/>
        <p:txBody>
          <a:bodyPr/>
          <a:lstStyle/>
          <a:p>
            <a:fld id="{F1620CC9-C982-429E-97C9-9F71A6603CFC}" type="slidenum">
              <a:rPr lang="fr-FR" smtClean="0"/>
              <a:pPr/>
              <a:t>13</a:t>
            </a:fld>
            <a:endParaRPr lang="fr-FR" dirty="0"/>
          </a:p>
        </p:txBody>
      </p:sp>
      <p:sp>
        <p:nvSpPr>
          <p:cNvPr id="5" name="Espace réservé du texte 4">
            <a:extLst>
              <a:ext uri="{FF2B5EF4-FFF2-40B4-BE49-F238E27FC236}">
                <a16:creationId xmlns:a16="http://schemas.microsoft.com/office/drawing/2014/main" id="{F0431B29-F773-4197-D0C4-C64558C182D9}"/>
              </a:ext>
            </a:extLst>
          </p:cNvPr>
          <p:cNvSpPr>
            <a:spLocks noGrp="1"/>
          </p:cNvSpPr>
          <p:nvPr>
            <p:ph type="body" sz="quarter" idx="12"/>
          </p:nvPr>
        </p:nvSpPr>
        <p:spPr>
          <a:xfrm>
            <a:off x="551709" y="1018640"/>
            <a:ext cx="11088582" cy="942642"/>
          </a:xfrm>
        </p:spPr>
        <p:txBody>
          <a:bodyPr/>
          <a:lstStyle/>
          <a:p>
            <a:pPr marL="0" indent="0">
              <a:buNone/>
            </a:pPr>
            <a:r>
              <a:rPr lang="fr-FR" sz="2000" b="1" dirty="0"/>
              <a:t>3) </a:t>
            </a:r>
            <a:r>
              <a:rPr lang="fr-FR" sz="2000" b="1" dirty="0" err="1"/>
              <a:t>Gaussian</a:t>
            </a:r>
            <a:r>
              <a:rPr lang="fr-FR" sz="2000" b="1" dirty="0"/>
              <a:t> </a:t>
            </a:r>
            <a:r>
              <a:rPr lang="fr-FR" sz="2000" b="1" dirty="0" err="1"/>
              <a:t>beam</a:t>
            </a:r>
            <a:r>
              <a:rPr lang="fr-FR" sz="2000" b="1" dirty="0"/>
              <a:t> and conversion Voltage - Position</a:t>
            </a:r>
          </a:p>
          <a:p>
            <a:r>
              <a:rPr lang="en-US" sz="1400" dirty="0"/>
              <a:t>Optical principle : The laser beam spot is not homogenic, it follows a gaussian curve.</a:t>
            </a:r>
          </a:p>
          <a:p>
            <a:r>
              <a:rPr lang="en-US" sz="1400" dirty="0"/>
              <a:t>Observation : The iris (hexagon shaped) does not recreate a gaussian beam.</a:t>
            </a:r>
          </a:p>
          <a:p>
            <a:endParaRPr lang="fr-FR" dirty="0"/>
          </a:p>
        </p:txBody>
      </p:sp>
      <p:grpSp>
        <p:nvGrpSpPr>
          <p:cNvPr id="6" name="Groupe 5">
            <a:extLst>
              <a:ext uri="{FF2B5EF4-FFF2-40B4-BE49-F238E27FC236}">
                <a16:creationId xmlns:a16="http://schemas.microsoft.com/office/drawing/2014/main" id="{DC1DF36A-8B5D-5EB3-73CE-CFE4652E2FA0}"/>
              </a:ext>
            </a:extLst>
          </p:cNvPr>
          <p:cNvGrpSpPr/>
          <p:nvPr/>
        </p:nvGrpSpPr>
        <p:grpSpPr>
          <a:xfrm>
            <a:off x="745152" y="2170073"/>
            <a:ext cx="4671668" cy="2756690"/>
            <a:chOff x="349105" y="2043468"/>
            <a:chExt cx="4136245" cy="2481707"/>
          </a:xfrm>
        </p:grpSpPr>
        <p:pic>
          <p:nvPicPr>
            <p:cNvPr id="7" name="Image 6">
              <a:extLst>
                <a:ext uri="{FF2B5EF4-FFF2-40B4-BE49-F238E27FC236}">
                  <a16:creationId xmlns:a16="http://schemas.microsoft.com/office/drawing/2014/main" id="{550DF4B5-8616-C124-58C0-A43709F85387}"/>
                </a:ext>
              </a:extLst>
            </p:cNvPr>
            <p:cNvPicPr>
              <a:picLocks noChangeAspect="1"/>
            </p:cNvPicPr>
            <p:nvPr/>
          </p:nvPicPr>
          <p:blipFill>
            <a:blip r:embed="rId3"/>
            <a:stretch>
              <a:fillRect/>
            </a:stretch>
          </p:blipFill>
          <p:spPr>
            <a:xfrm>
              <a:off x="349105" y="2043471"/>
              <a:ext cx="1848369" cy="2272584"/>
            </a:xfrm>
            <a:prstGeom prst="rect">
              <a:avLst/>
            </a:prstGeom>
          </p:spPr>
        </p:pic>
        <p:pic>
          <p:nvPicPr>
            <p:cNvPr id="8" name="Image 7">
              <a:extLst>
                <a:ext uri="{FF2B5EF4-FFF2-40B4-BE49-F238E27FC236}">
                  <a16:creationId xmlns:a16="http://schemas.microsoft.com/office/drawing/2014/main" id="{91D23CD9-0BFD-7F1F-A7B9-9D20F5506655}"/>
                </a:ext>
              </a:extLst>
            </p:cNvPr>
            <p:cNvPicPr>
              <a:picLocks noChangeAspect="1"/>
            </p:cNvPicPr>
            <p:nvPr/>
          </p:nvPicPr>
          <p:blipFill>
            <a:blip r:embed="rId4"/>
            <a:stretch>
              <a:fillRect/>
            </a:stretch>
          </p:blipFill>
          <p:spPr>
            <a:xfrm>
              <a:off x="2449329" y="2043468"/>
              <a:ext cx="1848369" cy="2286885"/>
            </a:xfrm>
            <a:prstGeom prst="rect">
              <a:avLst/>
            </a:prstGeom>
          </p:spPr>
        </p:pic>
        <p:sp>
          <p:nvSpPr>
            <p:cNvPr id="9" name="ZoneTexte 8">
              <a:extLst>
                <a:ext uri="{FF2B5EF4-FFF2-40B4-BE49-F238E27FC236}">
                  <a16:creationId xmlns:a16="http://schemas.microsoft.com/office/drawing/2014/main" id="{DF55E519-10D4-A3D8-C5AB-B4267694D8B1}"/>
                </a:ext>
              </a:extLst>
            </p:cNvPr>
            <p:cNvSpPr txBox="1"/>
            <p:nvPr/>
          </p:nvSpPr>
          <p:spPr>
            <a:xfrm>
              <a:off x="775680" y="4303515"/>
              <a:ext cx="3709670" cy="221660"/>
            </a:xfrm>
            <a:prstGeom prst="rect">
              <a:avLst/>
            </a:prstGeom>
            <a:noFill/>
          </p:spPr>
          <p:txBody>
            <a:bodyPr wrap="square" rtlCol="0">
              <a:spAutoFit/>
            </a:bodyPr>
            <a:lstStyle/>
            <a:p>
              <a:pPr algn="ctr"/>
              <a:r>
                <a:rPr lang="en-US" sz="1000" i="1" dirty="0">
                  <a:solidFill>
                    <a:srgbClr val="0E4194"/>
                  </a:solidFill>
                </a:rPr>
                <a:t>Laser spot on the PSD after passing through the iris</a:t>
              </a:r>
              <a:endParaRPr lang="fr-FR" sz="1000" i="1" dirty="0">
                <a:solidFill>
                  <a:srgbClr val="0E4194"/>
                </a:solidFill>
              </a:endParaRPr>
            </a:p>
          </p:txBody>
        </p:sp>
      </p:grpSp>
      <p:sp>
        <p:nvSpPr>
          <p:cNvPr id="10" name="Espace réservé du texte 4">
            <a:extLst>
              <a:ext uri="{FF2B5EF4-FFF2-40B4-BE49-F238E27FC236}">
                <a16:creationId xmlns:a16="http://schemas.microsoft.com/office/drawing/2014/main" id="{7ADAA8E7-956E-E14C-1062-07EADB29DF34}"/>
              </a:ext>
            </a:extLst>
          </p:cNvPr>
          <p:cNvSpPr txBox="1">
            <a:spLocks/>
          </p:cNvSpPr>
          <p:nvPr/>
        </p:nvSpPr>
        <p:spPr>
          <a:xfrm>
            <a:off x="642355" y="5399452"/>
            <a:ext cx="5256584" cy="86818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t>The actual iris displacement (Dr) differs from the displacement measured by the PSD (Dm). This is due to the modification of the barycenter of light intensities (I(x)) when moving the iris.</a:t>
            </a:r>
          </a:p>
          <a:p>
            <a:endParaRPr lang="fr-FR" dirty="0"/>
          </a:p>
        </p:txBody>
      </p:sp>
      <p:cxnSp>
        <p:nvCxnSpPr>
          <p:cNvPr id="11" name="Connecteur droit 10">
            <a:extLst>
              <a:ext uri="{FF2B5EF4-FFF2-40B4-BE49-F238E27FC236}">
                <a16:creationId xmlns:a16="http://schemas.microsoft.com/office/drawing/2014/main" id="{84AA89CE-F85A-5091-272F-7D4925E79525}"/>
              </a:ext>
            </a:extLst>
          </p:cNvPr>
          <p:cNvCxnSpPr>
            <a:cxnSpLocks/>
          </p:cNvCxnSpPr>
          <p:nvPr/>
        </p:nvCxnSpPr>
        <p:spPr>
          <a:xfrm flipH="1">
            <a:off x="5898939" y="2089295"/>
            <a:ext cx="12407" cy="4768705"/>
          </a:xfrm>
          <a:prstGeom prst="line">
            <a:avLst/>
          </a:prstGeom>
          <a:ln w="38100">
            <a:solidFill>
              <a:srgbClr val="0E4194"/>
            </a:solidFill>
          </a:ln>
        </p:spPr>
        <p:style>
          <a:lnRef idx="1">
            <a:schemeClr val="accent1"/>
          </a:lnRef>
          <a:fillRef idx="0">
            <a:schemeClr val="accent1"/>
          </a:fillRef>
          <a:effectRef idx="0">
            <a:schemeClr val="accent1"/>
          </a:effectRef>
          <a:fontRef idx="minor">
            <a:schemeClr val="tx1"/>
          </a:fontRef>
        </p:style>
      </p:cxnSp>
      <p:cxnSp>
        <p:nvCxnSpPr>
          <p:cNvPr id="12" name="Connecteur droit 11">
            <a:extLst>
              <a:ext uri="{FF2B5EF4-FFF2-40B4-BE49-F238E27FC236}">
                <a16:creationId xmlns:a16="http://schemas.microsoft.com/office/drawing/2014/main" id="{78FAD7EF-05A3-053E-E2C9-E2F668C6E69E}"/>
              </a:ext>
            </a:extLst>
          </p:cNvPr>
          <p:cNvCxnSpPr>
            <a:cxnSpLocks/>
          </p:cNvCxnSpPr>
          <p:nvPr/>
        </p:nvCxnSpPr>
        <p:spPr>
          <a:xfrm flipH="1">
            <a:off x="5911346" y="4213717"/>
            <a:ext cx="6280979" cy="0"/>
          </a:xfrm>
          <a:prstGeom prst="line">
            <a:avLst/>
          </a:prstGeom>
          <a:ln w="38100">
            <a:solidFill>
              <a:srgbClr val="0E4194"/>
            </a:solidFill>
          </a:ln>
        </p:spPr>
        <p:style>
          <a:lnRef idx="1">
            <a:schemeClr val="accent1"/>
          </a:lnRef>
          <a:fillRef idx="0">
            <a:schemeClr val="accent1"/>
          </a:fillRef>
          <a:effectRef idx="0">
            <a:schemeClr val="accent1"/>
          </a:effectRef>
          <a:fontRef idx="minor">
            <a:schemeClr val="tx1"/>
          </a:fontRef>
        </p:style>
      </p:cxnSp>
      <p:sp>
        <p:nvSpPr>
          <p:cNvPr id="14" name="Espace réservé du texte 4">
            <a:extLst>
              <a:ext uri="{FF2B5EF4-FFF2-40B4-BE49-F238E27FC236}">
                <a16:creationId xmlns:a16="http://schemas.microsoft.com/office/drawing/2014/main" id="{DCC6A424-3F77-DCDB-AD5D-0EB4DF6505FA}"/>
              </a:ext>
            </a:extLst>
          </p:cNvPr>
          <p:cNvSpPr txBox="1">
            <a:spLocks/>
          </p:cNvSpPr>
          <p:nvPr/>
        </p:nvSpPr>
        <p:spPr>
          <a:xfrm>
            <a:off x="8544597" y="2733497"/>
            <a:ext cx="3095694" cy="65755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400" dirty="0"/>
              <a:t>This phenomenon is increased by diffraction (when the iris is far from the PSD).</a:t>
            </a:r>
          </a:p>
        </p:txBody>
      </p:sp>
      <p:sp>
        <p:nvSpPr>
          <p:cNvPr id="15" name="Espace réservé du texte 4">
            <a:extLst>
              <a:ext uri="{FF2B5EF4-FFF2-40B4-BE49-F238E27FC236}">
                <a16:creationId xmlns:a16="http://schemas.microsoft.com/office/drawing/2014/main" id="{3AE12E87-6354-0021-F56D-FEDE54A7FB98}"/>
              </a:ext>
            </a:extLst>
          </p:cNvPr>
          <p:cNvSpPr txBox="1">
            <a:spLocks/>
          </p:cNvSpPr>
          <p:nvPr/>
        </p:nvSpPr>
        <p:spPr>
          <a:xfrm>
            <a:off x="6096000" y="4325483"/>
            <a:ext cx="5256584" cy="248925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u="sng" dirty="0"/>
              <a:t>Voltage measured for a 1 µm displacement :</a:t>
            </a:r>
          </a:p>
          <a:p>
            <a:pPr marL="0" indent="0">
              <a:buNone/>
            </a:pPr>
            <a:endParaRPr lang="en-US" sz="1400" u="sng" dirty="0"/>
          </a:p>
          <a:p>
            <a:r>
              <a:rPr lang="en-US" sz="1200" dirty="0"/>
              <a:t>Displacement of the irises with collimator (gaussian case) : </a:t>
            </a:r>
          </a:p>
          <a:p>
            <a:pPr lvl="1"/>
            <a:r>
              <a:rPr lang="en-US" sz="1200" dirty="0"/>
              <a:t>U = 1,4 mV (0 m)</a:t>
            </a:r>
          </a:p>
          <a:p>
            <a:pPr lvl="1"/>
            <a:r>
              <a:rPr lang="en-US" sz="1200" dirty="0"/>
              <a:t>U = 1,4 mV (3 m)</a:t>
            </a:r>
          </a:p>
          <a:p>
            <a:pPr lvl="1"/>
            <a:endParaRPr lang="en-US" sz="1200" dirty="0"/>
          </a:p>
          <a:p>
            <a:r>
              <a:rPr lang="en-US" sz="1200" dirty="0"/>
              <a:t>Displacement of iris (non-gaussian case) : </a:t>
            </a:r>
          </a:p>
          <a:p>
            <a:pPr lvl="1"/>
            <a:r>
              <a:rPr lang="en-US" sz="1200" dirty="0"/>
              <a:t>U = 1,2 mV (0 m)</a:t>
            </a:r>
          </a:p>
          <a:p>
            <a:pPr lvl="1"/>
            <a:r>
              <a:rPr lang="en-US" sz="1200" b="1" dirty="0"/>
              <a:t>U = 1,1 mV (3 m)</a:t>
            </a:r>
            <a:r>
              <a:rPr lang="en-US" sz="1200" dirty="0"/>
              <a:t> → Diffraction</a:t>
            </a:r>
          </a:p>
        </p:txBody>
      </p:sp>
      <p:sp>
        <p:nvSpPr>
          <p:cNvPr id="16" name="Hexagone 15">
            <a:extLst>
              <a:ext uri="{FF2B5EF4-FFF2-40B4-BE49-F238E27FC236}">
                <a16:creationId xmlns:a16="http://schemas.microsoft.com/office/drawing/2014/main" id="{AC7DBB25-2445-D5DF-631E-930E615F0F00}"/>
              </a:ext>
            </a:extLst>
          </p:cNvPr>
          <p:cNvSpPr/>
          <p:nvPr/>
        </p:nvSpPr>
        <p:spPr>
          <a:xfrm>
            <a:off x="10576657" y="4884731"/>
            <a:ext cx="600990" cy="514721"/>
          </a:xfrm>
          <a:prstGeom prst="hexagon">
            <a:avLst>
              <a:gd name="adj" fmla="val 33248"/>
              <a:gd name="vf" fmla="val 115470"/>
            </a:avLst>
          </a:prstGeom>
          <a:gradFill flip="none" rotWithShape="1">
            <a:gsLst>
              <a:gs pos="0">
                <a:schemeClr val="accent2">
                  <a:shade val="30000"/>
                  <a:satMod val="115000"/>
                </a:schemeClr>
              </a:gs>
              <a:gs pos="100000">
                <a:schemeClr val="accent2">
                  <a:shade val="67500"/>
                  <a:satMod val="115000"/>
                  <a:alpha val="2700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 name="Hexagone 16">
            <a:extLst>
              <a:ext uri="{FF2B5EF4-FFF2-40B4-BE49-F238E27FC236}">
                <a16:creationId xmlns:a16="http://schemas.microsoft.com/office/drawing/2014/main" id="{49443D6B-C76C-1A1C-E278-9EF9D4F36A34}"/>
              </a:ext>
            </a:extLst>
          </p:cNvPr>
          <p:cNvSpPr/>
          <p:nvPr/>
        </p:nvSpPr>
        <p:spPr>
          <a:xfrm>
            <a:off x="10576657" y="5817034"/>
            <a:ext cx="600990" cy="514717"/>
          </a:xfrm>
          <a:prstGeom prst="hexagon">
            <a:avLst>
              <a:gd name="adj" fmla="val 33248"/>
              <a:gd name="vf" fmla="val 115470"/>
            </a:avLst>
          </a:prstGeom>
          <a:gradFill flip="none" rotWithShape="1">
            <a:gsLst>
              <a:gs pos="0">
                <a:schemeClr val="accent2">
                  <a:shade val="30000"/>
                  <a:satMod val="115000"/>
                </a:schemeClr>
              </a:gs>
              <a:gs pos="100000">
                <a:schemeClr val="accent2">
                  <a:shade val="67500"/>
                  <a:satMod val="115000"/>
                  <a:alpha val="30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Titre 1">
            <a:extLst>
              <a:ext uri="{FF2B5EF4-FFF2-40B4-BE49-F238E27FC236}">
                <a16:creationId xmlns:a16="http://schemas.microsoft.com/office/drawing/2014/main" id="{167D3FA9-78B3-1FCF-D1C0-6767302686BF}"/>
              </a:ext>
            </a:extLst>
          </p:cNvPr>
          <p:cNvSpPr>
            <a:spLocks noGrp="1"/>
          </p:cNvSpPr>
          <p:nvPr>
            <p:ph type="title"/>
          </p:nvPr>
        </p:nvSpPr>
        <p:spPr>
          <a:xfrm>
            <a:off x="891907" y="20135"/>
            <a:ext cx="11088582" cy="565200"/>
          </a:xfrm>
        </p:spPr>
        <p:txBody>
          <a:bodyPr/>
          <a:lstStyle/>
          <a:p>
            <a:r>
              <a:rPr lang="en-GB" sz="2400" dirty="0"/>
              <a:t>Increasing</a:t>
            </a:r>
            <a:r>
              <a:rPr lang="fr-FR" sz="2400" dirty="0"/>
              <a:t> </a:t>
            </a:r>
            <a:r>
              <a:rPr lang="en-GB" sz="2400" dirty="0"/>
              <a:t>precision of</a:t>
            </a:r>
            <a:r>
              <a:rPr lang="fr-FR" sz="2400" dirty="0"/>
              <a:t> </a:t>
            </a:r>
            <a:r>
              <a:rPr lang="en-GB" sz="2400" dirty="0"/>
              <a:t>the Embedded Bench for Hall Probe measurement</a:t>
            </a:r>
            <a:endParaRPr lang="fr-FR" sz="2400" dirty="0"/>
          </a:p>
        </p:txBody>
      </p:sp>
      <p:sp>
        <p:nvSpPr>
          <p:cNvPr id="20" name="Espace réservé du pied de page 2">
            <a:extLst>
              <a:ext uri="{FF2B5EF4-FFF2-40B4-BE49-F238E27FC236}">
                <a16:creationId xmlns:a16="http://schemas.microsoft.com/office/drawing/2014/main" id="{76E29CFB-DFC1-7443-305C-950E3CFFE450}"/>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grpSp>
        <p:nvGrpSpPr>
          <p:cNvPr id="22" name="Groupe 21">
            <a:extLst>
              <a:ext uri="{FF2B5EF4-FFF2-40B4-BE49-F238E27FC236}">
                <a16:creationId xmlns:a16="http://schemas.microsoft.com/office/drawing/2014/main" id="{EFCE4900-2F51-DF19-ACDE-3C22EA772A28}"/>
              </a:ext>
            </a:extLst>
          </p:cNvPr>
          <p:cNvGrpSpPr/>
          <p:nvPr/>
        </p:nvGrpSpPr>
        <p:grpSpPr>
          <a:xfrm>
            <a:off x="6030092" y="2170073"/>
            <a:ext cx="2991909" cy="1914025"/>
            <a:chOff x="6030092" y="2170073"/>
            <a:chExt cx="2991909" cy="1914025"/>
          </a:xfrm>
        </p:grpSpPr>
        <p:pic>
          <p:nvPicPr>
            <p:cNvPr id="13" name="Image 12">
              <a:extLst>
                <a:ext uri="{FF2B5EF4-FFF2-40B4-BE49-F238E27FC236}">
                  <a16:creationId xmlns:a16="http://schemas.microsoft.com/office/drawing/2014/main" id="{7C8A14A9-9115-F4C4-4D36-F88E0A175569}"/>
                </a:ext>
              </a:extLst>
            </p:cNvPr>
            <p:cNvPicPr>
              <a:picLocks noChangeAspect="1"/>
            </p:cNvPicPr>
            <p:nvPr/>
          </p:nvPicPr>
          <p:blipFill>
            <a:blip r:embed="rId5"/>
            <a:stretch>
              <a:fillRect/>
            </a:stretch>
          </p:blipFill>
          <p:spPr>
            <a:xfrm>
              <a:off x="6706729" y="2170073"/>
              <a:ext cx="1638637" cy="1686552"/>
            </a:xfrm>
            <a:prstGeom prst="rect">
              <a:avLst/>
            </a:prstGeom>
          </p:spPr>
        </p:pic>
        <p:sp>
          <p:nvSpPr>
            <p:cNvPr id="21" name="ZoneTexte 20">
              <a:extLst>
                <a:ext uri="{FF2B5EF4-FFF2-40B4-BE49-F238E27FC236}">
                  <a16:creationId xmlns:a16="http://schemas.microsoft.com/office/drawing/2014/main" id="{BEBE8A18-C32A-2885-4AAB-C11B0D8ABD53}"/>
                </a:ext>
              </a:extLst>
            </p:cNvPr>
            <p:cNvSpPr txBox="1"/>
            <p:nvPr/>
          </p:nvSpPr>
          <p:spPr>
            <a:xfrm>
              <a:off x="6030092" y="3837877"/>
              <a:ext cx="2991909" cy="246221"/>
            </a:xfrm>
            <a:prstGeom prst="rect">
              <a:avLst/>
            </a:prstGeom>
            <a:noFill/>
          </p:spPr>
          <p:txBody>
            <a:bodyPr wrap="square" rtlCol="0">
              <a:spAutoFit/>
            </a:bodyPr>
            <a:lstStyle/>
            <a:p>
              <a:pPr algn="ctr"/>
              <a:r>
                <a:rPr lang="en-US" sz="1000" i="1" dirty="0">
                  <a:solidFill>
                    <a:srgbClr val="0E4194"/>
                  </a:solidFill>
                </a:rPr>
                <a:t>Diffraction figure created by the iris on the PSD</a:t>
              </a:r>
              <a:endParaRPr lang="fr-FR" sz="1000" i="1" dirty="0">
                <a:solidFill>
                  <a:srgbClr val="0E4194"/>
                </a:solidFill>
              </a:endParaRPr>
            </a:p>
          </p:txBody>
        </p:sp>
      </p:grpSp>
    </p:spTree>
    <p:extLst>
      <p:ext uri="{BB962C8B-B14F-4D97-AF65-F5344CB8AC3E}">
        <p14:creationId xmlns:p14="http://schemas.microsoft.com/office/powerpoint/2010/main" val="702048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5D743A8A-D702-B0BB-ACC1-38A85E7F2E4D}"/>
              </a:ext>
            </a:extLst>
          </p:cNvPr>
          <p:cNvSpPr>
            <a:spLocks noGrp="1"/>
          </p:cNvSpPr>
          <p:nvPr>
            <p:ph type="sldNum" sz="quarter" idx="11"/>
          </p:nvPr>
        </p:nvSpPr>
        <p:spPr/>
        <p:txBody>
          <a:bodyPr/>
          <a:lstStyle/>
          <a:p>
            <a:fld id="{F1620CC9-C982-429E-97C9-9F71A6603CFC}" type="slidenum">
              <a:rPr lang="fr-FR" smtClean="0"/>
              <a:pPr/>
              <a:t>14</a:t>
            </a:fld>
            <a:endParaRPr lang="fr-FR" dirty="0"/>
          </a:p>
        </p:txBody>
      </p:sp>
      <p:sp>
        <p:nvSpPr>
          <p:cNvPr id="5" name="Espace réservé du texte 4">
            <a:extLst>
              <a:ext uri="{FF2B5EF4-FFF2-40B4-BE49-F238E27FC236}">
                <a16:creationId xmlns:a16="http://schemas.microsoft.com/office/drawing/2014/main" id="{402930E7-EEA1-E907-EA58-6B7F0B74E122}"/>
              </a:ext>
            </a:extLst>
          </p:cNvPr>
          <p:cNvSpPr>
            <a:spLocks noGrp="1"/>
          </p:cNvSpPr>
          <p:nvPr>
            <p:ph type="body" sz="quarter" idx="12"/>
          </p:nvPr>
        </p:nvSpPr>
        <p:spPr/>
        <p:txBody>
          <a:bodyPr/>
          <a:lstStyle/>
          <a:p>
            <a:pPr marL="0" indent="0">
              <a:buNone/>
            </a:pPr>
            <a:r>
              <a:rPr lang="en-GB" sz="2000" b="1" dirty="0"/>
              <a:t>Solutions</a:t>
            </a:r>
          </a:p>
          <a:p>
            <a:r>
              <a:rPr lang="en-GB" sz="1600" dirty="0"/>
              <a:t>1) Splitting beam → Use of a cube instead of </a:t>
            </a:r>
            <a:r>
              <a:rPr lang="en-GB" sz="1600" dirty="0" err="1"/>
              <a:t>fibers</a:t>
            </a:r>
            <a:r>
              <a:rPr lang="en-GB" sz="1600" dirty="0"/>
              <a:t>.</a:t>
            </a:r>
          </a:p>
          <a:p>
            <a:r>
              <a:rPr lang="fr-FR" sz="1600" dirty="0"/>
              <a:t>2) Ambiant air </a:t>
            </a:r>
            <a:r>
              <a:rPr lang="en-GB" sz="1600" dirty="0"/>
              <a:t>→</a:t>
            </a:r>
            <a:r>
              <a:rPr lang="fr-FR" sz="1600" dirty="0"/>
              <a:t> </a:t>
            </a:r>
            <a:r>
              <a:rPr lang="en-US" sz="1600" dirty="0"/>
              <a:t>Cover the parts which are not under vacuum.</a:t>
            </a:r>
          </a:p>
          <a:p>
            <a:r>
              <a:rPr lang="en-US" sz="1600" dirty="0"/>
              <a:t>3) Gaussian beam and diffraction</a:t>
            </a:r>
            <a:r>
              <a:rPr lang="en-GB" sz="1600" dirty="0"/>
              <a:t>→</a:t>
            </a:r>
            <a:r>
              <a:rPr lang="en-US" sz="1600" dirty="0"/>
              <a:t> Software calibration to convert voltage to position based on the longitudinal position of the sensor.</a:t>
            </a:r>
          </a:p>
          <a:p>
            <a:pPr marL="0" indent="0">
              <a:buNone/>
            </a:pPr>
            <a:endParaRPr lang="en-US" sz="1600" dirty="0"/>
          </a:p>
          <a:p>
            <a:pPr marL="0" indent="0">
              <a:buNone/>
            </a:pPr>
            <a:r>
              <a:rPr lang="en-US" sz="2000" b="1" dirty="0"/>
              <a:t>In progress with CPMU12</a:t>
            </a:r>
          </a:p>
          <a:p>
            <a:r>
              <a:rPr lang="en-US" sz="1600" dirty="0"/>
              <a:t>Measurement of the magnets and installation in modules.</a:t>
            </a:r>
          </a:p>
          <a:p>
            <a:pPr marL="0" indent="0">
              <a:buNone/>
            </a:pPr>
            <a:endParaRPr lang="en-US" sz="2000" b="1" dirty="0"/>
          </a:p>
          <a:p>
            <a:pPr marL="0" indent="0">
              <a:buNone/>
            </a:pPr>
            <a:r>
              <a:rPr lang="en-US" sz="2000" b="1" dirty="0"/>
              <a:t>In progress with bench</a:t>
            </a:r>
          </a:p>
          <a:p>
            <a:r>
              <a:rPr lang="en-US" sz="1600" dirty="0"/>
              <a:t>Tests and calibrations of the feedback system and piezo motors for hall probe await assembly of the CPMU12 with the vacuum chamber.</a:t>
            </a:r>
          </a:p>
          <a:p>
            <a:r>
              <a:rPr lang="en-US" sz="1600" dirty="0"/>
              <a:t>Handling the new interferometer to measure the longitudinal position. Future tests on the CPMU15.</a:t>
            </a:r>
          </a:p>
          <a:p>
            <a:r>
              <a:rPr lang="en-US" sz="1600" dirty="0"/>
              <a:t>Automation of bench alignment.</a:t>
            </a:r>
            <a:endParaRPr lang="fr-FR" dirty="0"/>
          </a:p>
        </p:txBody>
      </p:sp>
      <p:sp>
        <p:nvSpPr>
          <p:cNvPr id="6" name="Titre 1">
            <a:extLst>
              <a:ext uri="{FF2B5EF4-FFF2-40B4-BE49-F238E27FC236}">
                <a16:creationId xmlns:a16="http://schemas.microsoft.com/office/drawing/2014/main" id="{DBBFDBF5-8305-87C3-FFD1-57829D8F1681}"/>
              </a:ext>
            </a:extLst>
          </p:cNvPr>
          <p:cNvSpPr>
            <a:spLocks noGrp="1"/>
          </p:cNvSpPr>
          <p:nvPr>
            <p:ph type="title"/>
          </p:nvPr>
        </p:nvSpPr>
        <p:spPr>
          <a:xfrm>
            <a:off x="891907" y="20135"/>
            <a:ext cx="11088582" cy="565200"/>
          </a:xfrm>
        </p:spPr>
        <p:txBody>
          <a:bodyPr/>
          <a:lstStyle/>
          <a:p>
            <a:r>
              <a:rPr lang="en-GB" sz="2400" dirty="0"/>
              <a:t>Increasing</a:t>
            </a:r>
            <a:r>
              <a:rPr lang="fr-FR" sz="2400" dirty="0"/>
              <a:t> </a:t>
            </a:r>
            <a:r>
              <a:rPr lang="en-GB" sz="2400" dirty="0"/>
              <a:t>precision of</a:t>
            </a:r>
            <a:r>
              <a:rPr lang="fr-FR" sz="2400" dirty="0"/>
              <a:t> </a:t>
            </a:r>
            <a:r>
              <a:rPr lang="en-GB" sz="2400" dirty="0"/>
              <a:t>the Embedded Bench for Hall Probe measurement</a:t>
            </a:r>
            <a:endParaRPr lang="fr-FR" sz="2400" dirty="0"/>
          </a:p>
        </p:txBody>
      </p:sp>
      <p:sp>
        <p:nvSpPr>
          <p:cNvPr id="7" name="Espace réservé du pied de page 2">
            <a:extLst>
              <a:ext uri="{FF2B5EF4-FFF2-40B4-BE49-F238E27FC236}">
                <a16:creationId xmlns:a16="http://schemas.microsoft.com/office/drawing/2014/main" id="{0C56DB6D-1BC7-8428-E256-7961DA441E9D}"/>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414423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7DA207-CBD6-961B-BDAD-E22D8DF068B4}"/>
              </a:ext>
            </a:extLst>
          </p:cNvPr>
          <p:cNvSpPr>
            <a:spLocks noGrp="1"/>
          </p:cNvSpPr>
          <p:nvPr>
            <p:ph type="title"/>
          </p:nvPr>
        </p:nvSpPr>
        <p:spPr/>
        <p:txBody>
          <a:bodyPr/>
          <a:lstStyle/>
          <a:p>
            <a:r>
              <a:rPr lang="en-US" sz="2400" dirty="0"/>
              <a:t>Alignment of the bench with the CPMU</a:t>
            </a:r>
            <a:endParaRPr lang="fr-FR" sz="2400" dirty="0"/>
          </a:p>
        </p:txBody>
      </p:sp>
      <p:sp>
        <p:nvSpPr>
          <p:cNvPr id="4" name="Espace réservé du numéro de diapositive 3">
            <a:extLst>
              <a:ext uri="{FF2B5EF4-FFF2-40B4-BE49-F238E27FC236}">
                <a16:creationId xmlns:a16="http://schemas.microsoft.com/office/drawing/2014/main" id="{6517F756-D15A-44A8-8B8E-B116897BB2FE}"/>
              </a:ext>
            </a:extLst>
          </p:cNvPr>
          <p:cNvSpPr>
            <a:spLocks noGrp="1"/>
          </p:cNvSpPr>
          <p:nvPr>
            <p:ph type="sldNum" sz="quarter" idx="11"/>
          </p:nvPr>
        </p:nvSpPr>
        <p:spPr/>
        <p:txBody>
          <a:bodyPr/>
          <a:lstStyle/>
          <a:p>
            <a:fld id="{F1620CC9-C982-429E-97C9-9F71A6603CFC}" type="slidenum">
              <a:rPr lang="fr-FR" smtClean="0"/>
              <a:pPr/>
              <a:t>15</a:t>
            </a:fld>
            <a:endParaRPr lang="fr-FR" dirty="0"/>
          </a:p>
        </p:txBody>
      </p:sp>
      <p:sp>
        <p:nvSpPr>
          <p:cNvPr id="5" name="Espace réservé du texte 4">
            <a:extLst>
              <a:ext uri="{FF2B5EF4-FFF2-40B4-BE49-F238E27FC236}">
                <a16:creationId xmlns:a16="http://schemas.microsoft.com/office/drawing/2014/main" id="{D5375B1C-7571-7559-FFF1-AB1E70414265}"/>
              </a:ext>
            </a:extLst>
          </p:cNvPr>
          <p:cNvSpPr>
            <a:spLocks noGrp="1"/>
          </p:cNvSpPr>
          <p:nvPr>
            <p:ph type="body" sz="quarter" idx="12"/>
          </p:nvPr>
        </p:nvSpPr>
        <p:spPr>
          <a:xfrm>
            <a:off x="551383" y="913013"/>
            <a:ext cx="5976662" cy="1977925"/>
          </a:xfrm>
        </p:spPr>
        <p:txBody>
          <a:bodyPr/>
          <a:lstStyle/>
          <a:p>
            <a:pPr marL="0" indent="0">
              <a:buNone/>
            </a:pPr>
            <a:r>
              <a:rPr lang="fr-FR" sz="2000" b="1" dirty="0"/>
              <a:t>1) </a:t>
            </a:r>
            <a:r>
              <a:rPr lang="fr-FR" sz="2000" b="1" dirty="0" err="1"/>
              <a:t>Automatic</a:t>
            </a:r>
            <a:r>
              <a:rPr lang="fr-FR" sz="2000" b="1" dirty="0"/>
              <a:t> </a:t>
            </a:r>
            <a:r>
              <a:rPr lang="en-US" sz="2000" b="1" dirty="0"/>
              <a:t>Alignment of the bench itself</a:t>
            </a:r>
          </a:p>
          <a:p>
            <a:pPr marL="0" indent="0">
              <a:buNone/>
            </a:pPr>
            <a:r>
              <a:rPr lang="en-US" sz="1600" dirty="0"/>
              <a:t>Large number of degrees of freedom on optical components :</a:t>
            </a:r>
          </a:p>
          <a:p>
            <a:r>
              <a:rPr lang="fr-FR" sz="1400" dirty="0"/>
              <a:t>Pros : </a:t>
            </a:r>
            <a:r>
              <a:rPr lang="en-US" sz="1400" dirty="0"/>
              <a:t>Alignment of the system possible for any position of the probe.</a:t>
            </a:r>
          </a:p>
          <a:p>
            <a:r>
              <a:rPr lang="en-US" sz="1400" dirty="0"/>
              <a:t>Cons : Non-rigid system can misalign by around 10 µm over 24 hours (~ 30 µm over 120 h).</a:t>
            </a:r>
          </a:p>
          <a:p>
            <a:pPr marL="0" indent="0">
              <a:buNone/>
            </a:pPr>
            <a:r>
              <a:rPr lang="en-US" sz="1400" b="1" dirty="0"/>
              <a:t>Solution :</a:t>
            </a:r>
            <a:r>
              <a:rPr lang="en-US" sz="1400" dirty="0"/>
              <a:t> alignment automation with python.</a:t>
            </a:r>
          </a:p>
          <a:p>
            <a:pPr marL="0" indent="0">
              <a:buNone/>
            </a:pPr>
            <a:r>
              <a:rPr lang="en-US" sz="1400" b="1" dirty="0"/>
              <a:t>Objective : </a:t>
            </a:r>
            <a:r>
              <a:rPr lang="en-US" sz="1400" dirty="0"/>
              <a:t>Reduce alignment time while increasing its precision.</a:t>
            </a:r>
          </a:p>
        </p:txBody>
      </p:sp>
      <p:sp>
        <p:nvSpPr>
          <p:cNvPr id="6" name="Espace réservé du texte 4">
            <a:extLst>
              <a:ext uri="{FF2B5EF4-FFF2-40B4-BE49-F238E27FC236}">
                <a16:creationId xmlns:a16="http://schemas.microsoft.com/office/drawing/2014/main" id="{CCE4419E-6A06-72D6-AE99-FA30E899647B}"/>
              </a:ext>
            </a:extLst>
          </p:cNvPr>
          <p:cNvSpPr txBox="1">
            <a:spLocks/>
          </p:cNvSpPr>
          <p:nvPr/>
        </p:nvSpPr>
        <p:spPr>
          <a:xfrm>
            <a:off x="580973" y="3099000"/>
            <a:ext cx="5515027" cy="151964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u="sng" dirty="0"/>
              <a:t>Automatic movement components :</a:t>
            </a:r>
          </a:p>
          <a:p>
            <a:r>
              <a:rPr lang="en-US" sz="1400" dirty="0"/>
              <a:t>6 Thorlabs piezo motors for orientations and translations of : Collimator, cube and mirror (.NET -&gt; </a:t>
            </a:r>
            <a:r>
              <a:rPr lang="en-US" sz="1400" b="1" dirty="0"/>
              <a:t>Python</a:t>
            </a:r>
            <a:r>
              <a:rPr lang="en-US" sz="1400" dirty="0"/>
              <a:t>)</a:t>
            </a:r>
          </a:p>
          <a:p>
            <a:r>
              <a:rPr lang="en-US" sz="1400" dirty="0"/>
              <a:t>Iris XPS translations (Tango -&gt; </a:t>
            </a:r>
            <a:r>
              <a:rPr lang="en-US" sz="1400" b="1" dirty="0"/>
              <a:t>Igor Pro</a:t>
            </a:r>
            <a:r>
              <a:rPr lang="en-US" sz="1400" dirty="0"/>
              <a:t>)</a:t>
            </a:r>
          </a:p>
          <a:p>
            <a:r>
              <a:rPr lang="en-US" sz="1400" dirty="0"/>
              <a:t>In progress : PSD and Laser XPS translation (Tango -&gt; </a:t>
            </a:r>
            <a:r>
              <a:rPr lang="en-US" sz="1400" b="1" dirty="0"/>
              <a:t>Igor Pro</a:t>
            </a:r>
            <a:r>
              <a:rPr lang="en-US" sz="1400" dirty="0"/>
              <a:t>)</a:t>
            </a:r>
          </a:p>
          <a:p>
            <a:pPr marL="0" indent="0">
              <a:buFont typeface="Arial" panose="020B0604020202020204" pitchFamily="34" charset="0"/>
              <a:buNone/>
            </a:pPr>
            <a:endParaRPr lang="en-US" dirty="0"/>
          </a:p>
        </p:txBody>
      </p:sp>
      <p:cxnSp>
        <p:nvCxnSpPr>
          <p:cNvPr id="7" name="Connecteur droit 6">
            <a:extLst>
              <a:ext uri="{FF2B5EF4-FFF2-40B4-BE49-F238E27FC236}">
                <a16:creationId xmlns:a16="http://schemas.microsoft.com/office/drawing/2014/main" id="{3B4DCE72-CEAA-2978-B40B-92203BDA5654}"/>
              </a:ext>
            </a:extLst>
          </p:cNvPr>
          <p:cNvCxnSpPr>
            <a:cxnSpLocks/>
          </p:cNvCxnSpPr>
          <p:nvPr/>
        </p:nvCxnSpPr>
        <p:spPr>
          <a:xfrm>
            <a:off x="6301546" y="3238751"/>
            <a:ext cx="0" cy="3619249"/>
          </a:xfrm>
          <a:prstGeom prst="line">
            <a:avLst/>
          </a:prstGeom>
          <a:ln w="38100">
            <a:solidFill>
              <a:srgbClr val="0E4194"/>
            </a:solidFill>
          </a:ln>
        </p:spPr>
        <p:style>
          <a:lnRef idx="1">
            <a:schemeClr val="accent1"/>
          </a:lnRef>
          <a:fillRef idx="0">
            <a:schemeClr val="accent1"/>
          </a:fillRef>
          <a:effectRef idx="0">
            <a:schemeClr val="accent1"/>
          </a:effectRef>
          <a:fontRef idx="minor">
            <a:schemeClr val="tx1"/>
          </a:fontRef>
        </p:style>
      </p:cxnSp>
      <p:sp>
        <p:nvSpPr>
          <p:cNvPr id="8" name="Espace réservé du texte 4">
            <a:extLst>
              <a:ext uri="{FF2B5EF4-FFF2-40B4-BE49-F238E27FC236}">
                <a16:creationId xmlns:a16="http://schemas.microsoft.com/office/drawing/2014/main" id="{6F3DBDCE-A858-F179-E8AE-4EE7B74DE7DB}"/>
              </a:ext>
            </a:extLst>
          </p:cNvPr>
          <p:cNvSpPr txBox="1">
            <a:spLocks/>
          </p:cNvSpPr>
          <p:nvPr/>
        </p:nvSpPr>
        <p:spPr>
          <a:xfrm>
            <a:off x="6528048" y="3123965"/>
            <a:ext cx="5112568" cy="115212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u="sng" dirty="0"/>
              <a:t>Manual movement components :</a:t>
            </a:r>
          </a:p>
          <a:p>
            <a:r>
              <a:rPr lang="en-US" sz="1400" dirty="0"/>
              <a:t>PSD n°2 translation</a:t>
            </a:r>
            <a:endParaRPr lang="en-US" sz="2400" dirty="0"/>
          </a:p>
        </p:txBody>
      </p:sp>
      <p:grpSp>
        <p:nvGrpSpPr>
          <p:cNvPr id="9" name="Groupe 8">
            <a:extLst>
              <a:ext uri="{FF2B5EF4-FFF2-40B4-BE49-F238E27FC236}">
                <a16:creationId xmlns:a16="http://schemas.microsoft.com/office/drawing/2014/main" id="{983EBB19-2889-2A53-C42C-59479295D471}"/>
              </a:ext>
            </a:extLst>
          </p:cNvPr>
          <p:cNvGrpSpPr/>
          <p:nvPr/>
        </p:nvGrpSpPr>
        <p:grpSpPr>
          <a:xfrm>
            <a:off x="2098224" y="4441190"/>
            <a:ext cx="2612224" cy="2177068"/>
            <a:chOff x="5793154" y="3227294"/>
            <a:chExt cx="3139447" cy="2575306"/>
          </a:xfrm>
        </p:grpSpPr>
        <p:pic>
          <p:nvPicPr>
            <p:cNvPr id="10" name="Image 9" descr="Une image contenant machine, ingénierie, Outil-machine, Atelier&#10;&#10;Description générée automatiquement">
              <a:extLst>
                <a:ext uri="{FF2B5EF4-FFF2-40B4-BE49-F238E27FC236}">
                  <a16:creationId xmlns:a16="http://schemas.microsoft.com/office/drawing/2014/main" id="{EF93BDDA-8A54-56C7-F588-2DF9ADC8283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900" t="17451" r="20076"/>
            <a:stretch/>
          </p:blipFill>
          <p:spPr>
            <a:xfrm>
              <a:off x="5813370" y="3227294"/>
              <a:ext cx="3079110" cy="2575306"/>
            </a:xfrm>
            <a:prstGeom prst="rect">
              <a:avLst/>
            </a:prstGeom>
          </p:spPr>
        </p:pic>
        <p:pic>
          <p:nvPicPr>
            <p:cNvPr id="11" name="Image 10">
              <a:extLst>
                <a:ext uri="{FF2B5EF4-FFF2-40B4-BE49-F238E27FC236}">
                  <a16:creationId xmlns:a16="http://schemas.microsoft.com/office/drawing/2014/main" id="{60E20165-22C3-3169-AC10-A8F890205781}"/>
                </a:ext>
              </a:extLst>
            </p:cNvPr>
            <p:cNvPicPr>
              <a:picLocks noChangeAspect="1"/>
            </p:cNvPicPr>
            <p:nvPr/>
          </p:nvPicPr>
          <p:blipFill>
            <a:blip r:embed="rId3"/>
            <a:stretch>
              <a:fillRect/>
            </a:stretch>
          </p:blipFill>
          <p:spPr>
            <a:xfrm>
              <a:off x="5793154" y="3227294"/>
              <a:ext cx="864096" cy="843563"/>
            </a:xfrm>
            <a:prstGeom prst="rect">
              <a:avLst/>
            </a:prstGeom>
          </p:spPr>
        </p:pic>
        <p:pic>
          <p:nvPicPr>
            <p:cNvPr id="12" name="Image 11">
              <a:extLst>
                <a:ext uri="{FF2B5EF4-FFF2-40B4-BE49-F238E27FC236}">
                  <a16:creationId xmlns:a16="http://schemas.microsoft.com/office/drawing/2014/main" id="{9C3D284A-FC05-FE36-15B5-894E3279AD66}"/>
                </a:ext>
              </a:extLst>
            </p:cNvPr>
            <p:cNvPicPr>
              <a:picLocks noChangeAspect="1"/>
            </p:cNvPicPr>
            <p:nvPr/>
          </p:nvPicPr>
          <p:blipFill>
            <a:blip r:embed="rId3"/>
            <a:stretch>
              <a:fillRect/>
            </a:stretch>
          </p:blipFill>
          <p:spPr>
            <a:xfrm>
              <a:off x="6372200" y="4149474"/>
              <a:ext cx="864096" cy="843563"/>
            </a:xfrm>
            <a:prstGeom prst="rect">
              <a:avLst/>
            </a:prstGeom>
          </p:spPr>
        </p:pic>
        <p:pic>
          <p:nvPicPr>
            <p:cNvPr id="13" name="Image 12">
              <a:extLst>
                <a:ext uri="{FF2B5EF4-FFF2-40B4-BE49-F238E27FC236}">
                  <a16:creationId xmlns:a16="http://schemas.microsoft.com/office/drawing/2014/main" id="{7FC75D6A-FA5B-3542-1A2D-3B183E7807BA}"/>
                </a:ext>
              </a:extLst>
            </p:cNvPr>
            <p:cNvPicPr>
              <a:picLocks noChangeAspect="1"/>
            </p:cNvPicPr>
            <p:nvPr/>
          </p:nvPicPr>
          <p:blipFill>
            <a:blip r:embed="rId3"/>
            <a:stretch>
              <a:fillRect/>
            </a:stretch>
          </p:blipFill>
          <p:spPr>
            <a:xfrm>
              <a:off x="7787211" y="3933057"/>
              <a:ext cx="590086" cy="576064"/>
            </a:xfrm>
            <a:prstGeom prst="rect">
              <a:avLst/>
            </a:prstGeom>
          </p:spPr>
        </p:pic>
        <p:pic>
          <p:nvPicPr>
            <p:cNvPr id="14" name="Image 13">
              <a:extLst>
                <a:ext uri="{FF2B5EF4-FFF2-40B4-BE49-F238E27FC236}">
                  <a16:creationId xmlns:a16="http://schemas.microsoft.com/office/drawing/2014/main" id="{4542E8DD-8FDE-A851-CD14-1A33E7778091}"/>
                </a:ext>
              </a:extLst>
            </p:cNvPr>
            <p:cNvPicPr>
              <a:picLocks noChangeAspect="1"/>
            </p:cNvPicPr>
            <p:nvPr/>
          </p:nvPicPr>
          <p:blipFill>
            <a:blip r:embed="rId3"/>
            <a:stretch>
              <a:fillRect/>
            </a:stretch>
          </p:blipFill>
          <p:spPr>
            <a:xfrm>
              <a:off x="8342515" y="3494793"/>
              <a:ext cx="590086" cy="576064"/>
            </a:xfrm>
            <a:prstGeom prst="rect">
              <a:avLst/>
            </a:prstGeom>
          </p:spPr>
        </p:pic>
        <p:pic>
          <p:nvPicPr>
            <p:cNvPr id="15" name="Image 14">
              <a:extLst>
                <a:ext uri="{FF2B5EF4-FFF2-40B4-BE49-F238E27FC236}">
                  <a16:creationId xmlns:a16="http://schemas.microsoft.com/office/drawing/2014/main" id="{A75B6AD5-F993-8A32-D9AA-CCBFC8162426}"/>
                </a:ext>
              </a:extLst>
            </p:cNvPr>
            <p:cNvPicPr>
              <a:picLocks noChangeAspect="1"/>
            </p:cNvPicPr>
            <p:nvPr/>
          </p:nvPicPr>
          <p:blipFill>
            <a:blip r:embed="rId3"/>
            <a:stretch>
              <a:fillRect/>
            </a:stretch>
          </p:blipFill>
          <p:spPr>
            <a:xfrm>
              <a:off x="8342515" y="5226536"/>
              <a:ext cx="590086" cy="576064"/>
            </a:xfrm>
            <a:prstGeom prst="rect">
              <a:avLst/>
            </a:prstGeom>
          </p:spPr>
        </p:pic>
        <p:pic>
          <p:nvPicPr>
            <p:cNvPr id="16" name="Image 15">
              <a:extLst>
                <a:ext uri="{FF2B5EF4-FFF2-40B4-BE49-F238E27FC236}">
                  <a16:creationId xmlns:a16="http://schemas.microsoft.com/office/drawing/2014/main" id="{CF4889C9-B0A8-9C4C-F258-6566577977E4}"/>
                </a:ext>
              </a:extLst>
            </p:cNvPr>
            <p:cNvPicPr>
              <a:picLocks noChangeAspect="1"/>
            </p:cNvPicPr>
            <p:nvPr/>
          </p:nvPicPr>
          <p:blipFill>
            <a:blip r:embed="rId3"/>
            <a:stretch>
              <a:fillRect/>
            </a:stretch>
          </p:blipFill>
          <p:spPr>
            <a:xfrm>
              <a:off x="7302789" y="3821992"/>
              <a:ext cx="509844" cy="497729"/>
            </a:xfrm>
            <a:prstGeom prst="rect">
              <a:avLst/>
            </a:prstGeom>
          </p:spPr>
        </p:pic>
      </p:grpSp>
      <p:grpSp>
        <p:nvGrpSpPr>
          <p:cNvPr id="17" name="Groupe 16">
            <a:extLst>
              <a:ext uri="{FF2B5EF4-FFF2-40B4-BE49-F238E27FC236}">
                <a16:creationId xmlns:a16="http://schemas.microsoft.com/office/drawing/2014/main" id="{8C5372C2-447A-30EE-F6AB-AF9C59D09359}"/>
              </a:ext>
            </a:extLst>
          </p:cNvPr>
          <p:cNvGrpSpPr/>
          <p:nvPr/>
        </p:nvGrpSpPr>
        <p:grpSpPr>
          <a:xfrm>
            <a:off x="7932183" y="4001595"/>
            <a:ext cx="2479091" cy="2190500"/>
            <a:chOff x="5389455" y="4245188"/>
            <a:chExt cx="2784256" cy="2377722"/>
          </a:xfrm>
        </p:grpSpPr>
        <p:pic>
          <p:nvPicPr>
            <p:cNvPr id="18" name="Image 17">
              <a:extLst>
                <a:ext uri="{FF2B5EF4-FFF2-40B4-BE49-F238E27FC236}">
                  <a16:creationId xmlns:a16="http://schemas.microsoft.com/office/drawing/2014/main" id="{710CE152-9674-2580-0DD0-3D71BDD9425F}"/>
                </a:ext>
              </a:extLst>
            </p:cNvPr>
            <p:cNvPicPr>
              <a:picLocks noChangeAspect="1"/>
            </p:cNvPicPr>
            <p:nvPr/>
          </p:nvPicPr>
          <p:blipFill rotWithShape="1">
            <a:blip r:embed="rId4"/>
            <a:srcRect t="12201" b="23750"/>
            <a:stretch/>
          </p:blipFill>
          <p:spPr>
            <a:xfrm>
              <a:off x="5389455" y="4245188"/>
              <a:ext cx="2784256" cy="2377722"/>
            </a:xfrm>
            <a:prstGeom prst="rect">
              <a:avLst/>
            </a:prstGeom>
          </p:spPr>
        </p:pic>
        <p:sp>
          <p:nvSpPr>
            <p:cNvPr id="19" name="Ellipse 18">
              <a:extLst>
                <a:ext uri="{FF2B5EF4-FFF2-40B4-BE49-F238E27FC236}">
                  <a16:creationId xmlns:a16="http://schemas.microsoft.com/office/drawing/2014/main" id="{6FFA72A0-D2C2-1E63-DA3A-01BD958C01C5}"/>
                </a:ext>
              </a:extLst>
            </p:cNvPr>
            <p:cNvSpPr/>
            <p:nvPr/>
          </p:nvSpPr>
          <p:spPr>
            <a:xfrm>
              <a:off x="7452320" y="5062436"/>
              <a:ext cx="496126" cy="452055"/>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grpSp>
      <p:sp>
        <p:nvSpPr>
          <p:cNvPr id="20" name="Ellipse 19">
            <a:extLst>
              <a:ext uri="{FF2B5EF4-FFF2-40B4-BE49-F238E27FC236}">
                <a16:creationId xmlns:a16="http://schemas.microsoft.com/office/drawing/2014/main" id="{9114E43D-CCCA-BC14-45F7-C5B0A37DBFA5}"/>
              </a:ext>
            </a:extLst>
          </p:cNvPr>
          <p:cNvSpPr/>
          <p:nvPr/>
        </p:nvSpPr>
        <p:spPr>
          <a:xfrm>
            <a:off x="8616280" y="3444952"/>
            <a:ext cx="242322" cy="238612"/>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21" name="Ellipse 20">
            <a:extLst>
              <a:ext uri="{FF2B5EF4-FFF2-40B4-BE49-F238E27FC236}">
                <a16:creationId xmlns:a16="http://schemas.microsoft.com/office/drawing/2014/main" id="{713FF91D-7EAC-CE5A-BD7C-A2D0D879EEEA}"/>
              </a:ext>
            </a:extLst>
          </p:cNvPr>
          <p:cNvSpPr/>
          <p:nvPr/>
        </p:nvSpPr>
        <p:spPr>
          <a:xfrm>
            <a:off x="4662084" y="3629294"/>
            <a:ext cx="242322" cy="238612"/>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cxnSp>
        <p:nvCxnSpPr>
          <p:cNvPr id="22" name="Connecteur droit avec flèche 21">
            <a:extLst>
              <a:ext uri="{FF2B5EF4-FFF2-40B4-BE49-F238E27FC236}">
                <a16:creationId xmlns:a16="http://schemas.microsoft.com/office/drawing/2014/main" id="{82E0A2C2-ED3F-57B1-7709-FEC5C7B8CD34}"/>
              </a:ext>
            </a:extLst>
          </p:cNvPr>
          <p:cNvCxnSpPr>
            <a:cxnSpLocks/>
          </p:cNvCxnSpPr>
          <p:nvPr/>
        </p:nvCxnSpPr>
        <p:spPr>
          <a:xfrm>
            <a:off x="5774585" y="4338371"/>
            <a:ext cx="3422021" cy="109486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B420F84C-BC69-DC7C-6EB5-6900D8954C4E}"/>
              </a:ext>
            </a:extLst>
          </p:cNvPr>
          <p:cNvCxnSpPr>
            <a:cxnSpLocks/>
          </p:cNvCxnSpPr>
          <p:nvPr/>
        </p:nvCxnSpPr>
        <p:spPr>
          <a:xfrm>
            <a:off x="5774585" y="4338371"/>
            <a:ext cx="2962856" cy="153890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4" name="Image 23">
            <a:extLst>
              <a:ext uri="{FF2B5EF4-FFF2-40B4-BE49-F238E27FC236}">
                <a16:creationId xmlns:a16="http://schemas.microsoft.com/office/drawing/2014/main" id="{FDDBB283-2E0F-0267-101E-6D4C913BCFC2}"/>
              </a:ext>
            </a:extLst>
          </p:cNvPr>
          <p:cNvPicPr>
            <a:picLocks noChangeAspect="1"/>
          </p:cNvPicPr>
          <p:nvPr/>
        </p:nvPicPr>
        <p:blipFill>
          <a:blip r:embed="rId5"/>
          <a:stretch>
            <a:fillRect/>
          </a:stretch>
        </p:blipFill>
        <p:spPr>
          <a:xfrm>
            <a:off x="6871072" y="592269"/>
            <a:ext cx="4651067" cy="2404393"/>
          </a:xfrm>
          <a:prstGeom prst="rect">
            <a:avLst/>
          </a:prstGeom>
        </p:spPr>
      </p:pic>
      <p:sp>
        <p:nvSpPr>
          <p:cNvPr id="32" name="Espace réservé du pied de page 2">
            <a:extLst>
              <a:ext uri="{FF2B5EF4-FFF2-40B4-BE49-F238E27FC236}">
                <a16:creationId xmlns:a16="http://schemas.microsoft.com/office/drawing/2014/main" id="{CA2D491E-6AF7-AC81-9DB8-3FADFD5E9110}"/>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
        <p:nvSpPr>
          <p:cNvPr id="33" name="ZoneTexte 32">
            <a:extLst>
              <a:ext uri="{FF2B5EF4-FFF2-40B4-BE49-F238E27FC236}">
                <a16:creationId xmlns:a16="http://schemas.microsoft.com/office/drawing/2014/main" id="{02972C9E-EC64-B7AE-1E81-8AE2B1D09776}"/>
              </a:ext>
            </a:extLst>
          </p:cNvPr>
          <p:cNvSpPr txBox="1"/>
          <p:nvPr/>
        </p:nvSpPr>
        <p:spPr>
          <a:xfrm>
            <a:off x="7608168" y="2951367"/>
            <a:ext cx="3507917" cy="246221"/>
          </a:xfrm>
          <a:prstGeom prst="rect">
            <a:avLst/>
          </a:prstGeom>
          <a:noFill/>
        </p:spPr>
        <p:txBody>
          <a:bodyPr wrap="square" rtlCol="0">
            <a:spAutoFit/>
          </a:bodyPr>
          <a:lstStyle/>
          <a:p>
            <a:pPr algn="ctr"/>
            <a:r>
              <a:rPr lang="en-US" sz="1000" i="1" dirty="0">
                <a:solidFill>
                  <a:srgbClr val="0E4194"/>
                </a:solidFill>
              </a:rPr>
              <a:t>120 hours deviation of the laser beam spotted on the PSD</a:t>
            </a:r>
            <a:endParaRPr lang="fr-FR" sz="1000" i="1" dirty="0">
              <a:solidFill>
                <a:srgbClr val="0E4194"/>
              </a:solidFill>
            </a:endParaRPr>
          </a:p>
        </p:txBody>
      </p:sp>
      <p:sp>
        <p:nvSpPr>
          <p:cNvPr id="34" name="ZoneTexte 33">
            <a:extLst>
              <a:ext uri="{FF2B5EF4-FFF2-40B4-BE49-F238E27FC236}">
                <a16:creationId xmlns:a16="http://schemas.microsoft.com/office/drawing/2014/main" id="{134CD962-4C53-3BFF-18CD-FEE40EEB35AB}"/>
              </a:ext>
            </a:extLst>
          </p:cNvPr>
          <p:cNvSpPr txBox="1"/>
          <p:nvPr/>
        </p:nvSpPr>
        <p:spPr>
          <a:xfrm>
            <a:off x="7417769" y="6157329"/>
            <a:ext cx="3507917" cy="246221"/>
          </a:xfrm>
          <a:prstGeom prst="rect">
            <a:avLst/>
          </a:prstGeom>
          <a:noFill/>
        </p:spPr>
        <p:txBody>
          <a:bodyPr wrap="square" rtlCol="0">
            <a:spAutoFit/>
          </a:bodyPr>
          <a:lstStyle/>
          <a:p>
            <a:pPr algn="ctr"/>
            <a:r>
              <a:rPr lang="en-US" sz="1000" i="1" dirty="0">
                <a:solidFill>
                  <a:srgbClr val="0E4194"/>
                </a:solidFill>
              </a:rPr>
              <a:t>PSDs support</a:t>
            </a:r>
            <a:endParaRPr lang="fr-FR" sz="1000" i="1" dirty="0">
              <a:solidFill>
                <a:srgbClr val="0E4194"/>
              </a:solidFill>
            </a:endParaRPr>
          </a:p>
        </p:txBody>
      </p:sp>
      <p:sp>
        <p:nvSpPr>
          <p:cNvPr id="35" name="ZoneTexte 34">
            <a:extLst>
              <a:ext uri="{FF2B5EF4-FFF2-40B4-BE49-F238E27FC236}">
                <a16:creationId xmlns:a16="http://schemas.microsoft.com/office/drawing/2014/main" id="{85B5D9CC-F585-8332-A988-A825F78ECDED}"/>
              </a:ext>
            </a:extLst>
          </p:cNvPr>
          <p:cNvSpPr txBox="1"/>
          <p:nvPr/>
        </p:nvSpPr>
        <p:spPr>
          <a:xfrm>
            <a:off x="1600379" y="6589037"/>
            <a:ext cx="3507917" cy="246221"/>
          </a:xfrm>
          <a:prstGeom prst="rect">
            <a:avLst/>
          </a:prstGeom>
          <a:noFill/>
        </p:spPr>
        <p:txBody>
          <a:bodyPr wrap="square" rtlCol="0">
            <a:spAutoFit/>
          </a:bodyPr>
          <a:lstStyle/>
          <a:p>
            <a:pPr algn="ctr"/>
            <a:r>
              <a:rPr lang="en-US" sz="1000" i="1" dirty="0">
                <a:solidFill>
                  <a:srgbClr val="0E4194"/>
                </a:solidFill>
              </a:rPr>
              <a:t>Laser source support</a:t>
            </a:r>
            <a:endParaRPr lang="fr-FR" sz="1000" i="1" dirty="0">
              <a:solidFill>
                <a:srgbClr val="0E4194"/>
              </a:solidFill>
            </a:endParaRPr>
          </a:p>
        </p:txBody>
      </p:sp>
    </p:spTree>
    <p:extLst>
      <p:ext uri="{BB962C8B-B14F-4D97-AF65-F5344CB8AC3E}">
        <p14:creationId xmlns:p14="http://schemas.microsoft.com/office/powerpoint/2010/main" val="58323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4E6AAA-84AD-CBF6-A89D-88CD229278BF}"/>
              </a:ext>
            </a:extLst>
          </p:cNvPr>
          <p:cNvSpPr>
            <a:spLocks noGrp="1"/>
          </p:cNvSpPr>
          <p:nvPr>
            <p:ph type="title"/>
          </p:nvPr>
        </p:nvSpPr>
        <p:spPr/>
        <p:txBody>
          <a:bodyPr/>
          <a:lstStyle/>
          <a:p>
            <a:r>
              <a:rPr lang="fr-FR" sz="2400" dirty="0"/>
              <a:t>Z LASER system </a:t>
            </a:r>
            <a:r>
              <a:rPr lang="fr-FR" sz="2400" dirty="0" err="1"/>
              <a:t>alignment</a:t>
            </a:r>
            <a:endParaRPr lang="fr-FR" sz="2400" dirty="0"/>
          </a:p>
        </p:txBody>
      </p:sp>
      <p:sp>
        <p:nvSpPr>
          <p:cNvPr id="4" name="Espace réservé du numéro de diapositive 3">
            <a:extLst>
              <a:ext uri="{FF2B5EF4-FFF2-40B4-BE49-F238E27FC236}">
                <a16:creationId xmlns:a16="http://schemas.microsoft.com/office/drawing/2014/main" id="{CC83ADB8-339E-0B6C-89C2-DE30ADA19B24}"/>
              </a:ext>
            </a:extLst>
          </p:cNvPr>
          <p:cNvSpPr>
            <a:spLocks noGrp="1"/>
          </p:cNvSpPr>
          <p:nvPr>
            <p:ph type="sldNum" sz="quarter" idx="11"/>
          </p:nvPr>
        </p:nvSpPr>
        <p:spPr/>
        <p:txBody>
          <a:bodyPr/>
          <a:lstStyle/>
          <a:p>
            <a:fld id="{F1620CC9-C982-429E-97C9-9F71A6603CFC}" type="slidenum">
              <a:rPr lang="fr-FR" smtClean="0"/>
              <a:pPr/>
              <a:t>16</a:t>
            </a:fld>
            <a:endParaRPr lang="fr-FR" dirty="0"/>
          </a:p>
        </p:txBody>
      </p:sp>
      <p:sp>
        <p:nvSpPr>
          <p:cNvPr id="5" name="Espace réservé du texte 4">
            <a:extLst>
              <a:ext uri="{FF2B5EF4-FFF2-40B4-BE49-F238E27FC236}">
                <a16:creationId xmlns:a16="http://schemas.microsoft.com/office/drawing/2014/main" id="{5E37F013-7968-6136-88BE-4B9BA59E9313}"/>
              </a:ext>
            </a:extLst>
          </p:cNvPr>
          <p:cNvSpPr>
            <a:spLocks noGrp="1"/>
          </p:cNvSpPr>
          <p:nvPr>
            <p:ph type="body" sz="quarter" idx="12"/>
          </p:nvPr>
        </p:nvSpPr>
        <p:spPr>
          <a:xfrm>
            <a:off x="552034" y="885175"/>
            <a:ext cx="11088582" cy="473030"/>
          </a:xfrm>
        </p:spPr>
        <p:txBody>
          <a:bodyPr/>
          <a:lstStyle/>
          <a:p>
            <a:pPr marL="0" indent="0">
              <a:buNone/>
            </a:pPr>
            <a:r>
              <a:rPr lang="en-US" sz="2000" b="1" dirty="0"/>
              <a:t>Optical Alignment method - </a:t>
            </a:r>
            <a:r>
              <a:rPr lang="fr-FR" sz="2000" dirty="0"/>
              <a:t>Z LASER system </a:t>
            </a:r>
            <a:r>
              <a:rPr lang="fr-FR" sz="2000" dirty="0" err="1"/>
              <a:t>alignment</a:t>
            </a:r>
            <a:endParaRPr lang="fr-FR" sz="2000" b="1" dirty="0"/>
          </a:p>
          <a:p>
            <a:endParaRPr lang="fr-FR" dirty="0"/>
          </a:p>
        </p:txBody>
      </p:sp>
      <p:grpSp>
        <p:nvGrpSpPr>
          <p:cNvPr id="6" name="Groupe 5">
            <a:extLst>
              <a:ext uri="{FF2B5EF4-FFF2-40B4-BE49-F238E27FC236}">
                <a16:creationId xmlns:a16="http://schemas.microsoft.com/office/drawing/2014/main" id="{76C99DAD-266D-CF72-358C-28A0C2C848FA}"/>
              </a:ext>
            </a:extLst>
          </p:cNvPr>
          <p:cNvGrpSpPr/>
          <p:nvPr/>
        </p:nvGrpSpPr>
        <p:grpSpPr>
          <a:xfrm>
            <a:off x="599349" y="1505889"/>
            <a:ext cx="10992651" cy="2600960"/>
            <a:chOff x="921900" y="1158240"/>
            <a:chExt cx="10992651" cy="2600960"/>
          </a:xfrm>
        </p:grpSpPr>
        <p:grpSp>
          <p:nvGrpSpPr>
            <p:cNvPr id="7" name="Groupe 6">
              <a:extLst>
                <a:ext uri="{FF2B5EF4-FFF2-40B4-BE49-F238E27FC236}">
                  <a16:creationId xmlns:a16="http://schemas.microsoft.com/office/drawing/2014/main" id="{A45D8786-030A-2BB5-D6D4-46F86EC8883D}"/>
                </a:ext>
              </a:extLst>
            </p:cNvPr>
            <p:cNvGrpSpPr/>
            <p:nvPr/>
          </p:nvGrpSpPr>
          <p:grpSpPr>
            <a:xfrm>
              <a:off x="921900" y="1158240"/>
              <a:ext cx="5397620" cy="2600960"/>
              <a:chOff x="921900" y="1158240"/>
              <a:chExt cx="5397620" cy="2600960"/>
            </a:xfrm>
          </p:grpSpPr>
          <p:grpSp>
            <p:nvGrpSpPr>
              <p:cNvPr id="16" name="Groupe 15">
                <a:extLst>
                  <a:ext uri="{FF2B5EF4-FFF2-40B4-BE49-F238E27FC236}">
                    <a16:creationId xmlns:a16="http://schemas.microsoft.com/office/drawing/2014/main" id="{4E398D3B-F934-5536-1D1E-E3A916EB8D95}"/>
                  </a:ext>
                </a:extLst>
              </p:cNvPr>
              <p:cNvGrpSpPr/>
              <p:nvPr/>
            </p:nvGrpSpPr>
            <p:grpSpPr>
              <a:xfrm>
                <a:off x="921900" y="1158240"/>
                <a:ext cx="5397620" cy="2600960"/>
                <a:chOff x="921900" y="1158240"/>
                <a:chExt cx="5397620" cy="2600960"/>
              </a:xfrm>
            </p:grpSpPr>
            <p:grpSp>
              <p:nvGrpSpPr>
                <p:cNvPr id="22" name="Groupe 21">
                  <a:extLst>
                    <a:ext uri="{FF2B5EF4-FFF2-40B4-BE49-F238E27FC236}">
                      <a16:creationId xmlns:a16="http://schemas.microsoft.com/office/drawing/2014/main" id="{1FA4F911-B278-35DA-DABE-0B9D22E2998B}"/>
                    </a:ext>
                  </a:extLst>
                </p:cNvPr>
                <p:cNvGrpSpPr/>
                <p:nvPr/>
              </p:nvGrpSpPr>
              <p:grpSpPr>
                <a:xfrm>
                  <a:off x="921900" y="1158240"/>
                  <a:ext cx="5397620" cy="2600960"/>
                  <a:chOff x="921900" y="1158240"/>
                  <a:chExt cx="5397620" cy="2600960"/>
                </a:xfrm>
              </p:grpSpPr>
              <p:pic>
                <p:nvPicPr>
                  <p:cNvPr id="24" name="Image 23" descr="Une image contenant diagramme, ligne&#10;&#10;Description générée automatiquement">
                    <a:extLst>
                      <a:ext uri="{FF2B5EF4-FFF2-40B4-BE49-F238E27FC236}">
                        <a16:creationId xmlns:a16="http://schemas.microsoft.com/office/drawing/2014/main" id="{8C11844A-C973-2340-00D0-E5707C6443E7}"/>
                      </a:ext>
                    </a:extLst>
                  </p:cNvPr>
                  <p:cNvPicPr>
                    <a:picLocks noChangeAspect="1"/>
                  </p:cNvPicPr>
                  <p:nvPr/>
                </p:nvPicPr>
                <p:blipFill>
                  <a:blip r:embed="rId2" cstate="print">
                    <a:alphaModFix/>
                    <a:extLst>
                      <a:ext uri="{28A0092B-C50C-407E-A947-70E740481C1C}">
                        <a14:useLocalDpi xmlns:a14="http://schemas.microsoft.com/office/drawing/2010/main" val="0"/>
                      </a:ext>
                    </a:extLst>
                  </a:blip>
                  <a:stretch>
                    <a:fillRect/>
                  </a:stretch>
                </p:blipFill>
                <p:spPr>
                  <a:xfrm>
                    <a:off x="921900" y="1158240"/>
                    <a:ext cx="5397620" cy="26009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5" name="ZoneTexte 24">
                    <a:extLst>
                      <a:ext uri="{FF2B5EF4-FFF2-40B4-BE49-F238E27FC236}">
                        <a16:creationId xmlns:a16="http://schemas.microsoft.com/office/drawing/2014/main" id="{0106FFA7-75C4-43A3-071E-FDB6B53F9DFF}"/>
                      </a:ext>
                    </a:extLst>
                  </p:cNvPr>
                  <p:cNvSpPr txBox="1"/>
                  <p:nvPr/>
                </p:nvSpPr>
                <p:spPr>
                  <a:xfrm>
                    <a:off x="1984365" y="1158240"/>
                    <a:ext cx="327268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Arial"/>
                        <a:ea typeface="Arial"/>
                        <a:cs typeface="Arial"/>
                        <a:sym typeface="Arial"/>
                      </a:rPr>
                      <a:t>Case 1: iris close to the source</a:t>
                    </a:r>
                    <a:endParaRPr kumimoji="0" lang="fr-FR" sz="1800" b="0" i="0" u="none" strike="noStrike" cap="none" spc="0" normalizeH="0" baseline="0" dirty="0">
                      <a:ln>
                        <a:noFill/>
                      </a:ln>
                      <a:solidFill>
                        <a:srgbClr val="000000"/>
                      </a:solidFill>
                      <a:effectLst/>
                      <a:uFillTx/>
                      <a:latin typeface="Arial"/>
                      <a:ea typeface="Arial"/>
                      <a:cs typeface="Arial"/>
                      <a:sym typeface="Arial"/>
                    </a:endParaRPr>
                  </a:p>
                </p:txBody>
              </p:sp>
            </p:grpSp>
            <p:sp>
              <p:nvSpPr>
                <p:cNvPr id="23" name="Flèche : courbe vers le haut 22">
                  <a:extLst>
                    <a:ext uri="{FF2B5EF4-FFF2-40B4-BE49-F238E27FC236}">
                      <a16:creationId xmlns:a16="http://schemas.microsoft.com/office/drawing/2014/main" id="{5DBC0336-E5B5-D32D-FE47-B0C073165EDF}"/>
                    </a:ext>
                  </a:extLst>
                </p:cNvPr>
                <p:cNvSpPr/>
                <p:nvPr/>
              </p:nvSpPr>
              <p:spPr>
                <a:xfrm rot="12270034">
                  <a:off x="1682653" y="1446320"/>
                  <a:ext cx="325040" cy="285800"/>
                </a:xfrm>
                <a:prstGeom prst="curvedUpArrow">
                  <a:avLst/>
                </a:prstGeom>
                <a:ln w="12700"/>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Arial"/>
                    <a:ea typeface="Arial"/>
                    <a:cs typeface="Arial"/>
                    <a:sym typeface="Arial"/>
                  </a:endParaRPr>
                </a:p>
              </p:txBody>
            </p:sp>
          </p:grpSp>
          <p:grpSp>
            <p:nvGrpSpPr>
              <p:cNvPr id="17" name="Groupe 16">
                <a:extLst>
                  <a:ext uri="{FF2B5EF4-FFF2-40B4-BE49-F238E27FC236}">
                    <a16:creationId xmlns:a16="http://schemas.microsoft.com/office/drawing/2014/main" id="{37190869-6285-7FBF-AABD-8747B44A380D}"/>
                  </a:ext>
                </a:extLst>
              </p:cNvPr>
              <p:cNvGrpSpPr/>
              <p:nvPr/>
            </p:nvGrpSpPr>
            <p:grpSpPr>
              <a:xfrm>
                <a:off x="1270000" y="1818640"/>
                <a:ext cx="5020129" cy="1614170"/>
                <a:chOff x="1270000" y="1818640"/>
                <a:chExt cx="5020129" cy="1614170"/>
              </a:xfrm>
            </p:grpSpPr>
            <p:sp>
              <p:nvSpPr>
                <p:cNvPr id="18" name="ZoneTexte 17">
                  <a:extLst>
                    <a:ext uri="{FF2B5EF4-FFF2-40B4-BE49-F238E27FC236}">
                      <a16:creationId xmlns:a16="http://schemas.microsoft.com/office/drawing/2014/main" id="{5CD2A630-7B92-5FA1-6E7D-6A6F7C111B1E}"/>
                    </a:ext>
                  </a:extLst>
                </p:cNvPr>
                <p:cNvSpPr txBox="1"/>
                <p:nvPr/>
              </p:nvSpPr>
              <p:spPr>
                <a:xfrm>
                  <a:off x="2052320" y="1818640"/>
                  <a:ext cx="576438" cy="2616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100" b="0" i="0" u="none" strike="noStrike" cap="none" spc="0" normalizeH="0" baseline="0" dirty="0">
                      <a:ln>
                        <a:noFill/>
                      </a:ln>
                      <a:solidFill>
                        <a:srgbClr val="000000"/>
                      </a:solidFill>
                      <a:effectLst/>
                      <a:uFillTx/>
                      <a:latin typeface="Arial"/>
                      <a:ea typeface="Arial"/>
                      <a:cs typeface="Arial"/>
                      <a:sym typeface="Arial"/>
                    </a:rPr>
                    <a:t>Mirror 1</a:t>
                  </a:r>
                </a:p>
              </p:txBody>
            </p:sp>
            <p:sp>
              <p:nvSpPr>
                <p:cNvPr id="19" name="ZoneTexte 18">
                  <a:extLst>
                    <a:ext uri="{FF2B5EF4-FFF2-40B4-BE49-F238E27FC236}">
                      <a16:creationId xmlns:a16="http://schemas.microsoft.com/office/drawing/2014/main" id="{71A6BB8C-DF5E-8372-0783-E83DC0142566}"/>
                    </a:ext>
                  </a:extLst>
                </p:cNvPr>
                <p:cNvSpPr txBox="1"/>
                <p:nvPr/>
              </p:nvSpPr>
              <p:spPr>
                <a:xfrm>
                  <a:off x="1270000" y="2773680"/>
                  <a:ext cx="576438" cy="2616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100" b="0" i="0" u="none" strike="noStrike" cap="none" spc="0" normalizeH="0" baseline="0" dirty="0">
                      <a:ln>
                        <a:noFill/>
                      </a:ln>
                      <a:solidFill>
                        <a:srgbClr val="000000"/>
                      </a:solidFill>
                      <a:effectLst/>
                      <a:uFillTx/>
                      <a:latin typeface="Arial"/>
                      <a:ea typeface="Arial"/>
                      <a:cs typeface="Arial"/>
                      <a:sym typeface="Arial"/>
                    </a:rPr>
                    <a:t>Mirror 2</a:t>
                  </a:r>
                </a:p>
              </p:txBody>
            </p:sp>
            <p:sp>
              <p:nvSpPr>
                <p:cNvPr id="20" name="ZoneTexte 19">
                  <a:extLst>
                    <a:ext uri="{FF2B5EF4-FFF2-40B4-BE49-F238E27FC236}">
                      <a16:creationId xmlns:a16="http://schemas.microsoft.com/office/drawing/2014/main" id="{3F81CFD4-5508-3625-02C5-C0AB3F67DE36}"/>
                    </a:ext>
                  </a:extLst>
                </p:cNvPr>
                <p:cNvSpPr txBox="1"/>
                <p:nvPr/>
              </p:nvSpPr>
              <p:spPr>
                <a:xfrm>
                  <a:off x="2409440" y="3171202"/>
                  <a:ext cx="273471" cy="2616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100" b="0" i="0" u="none" strike="noStrike" cap="none" spc="0" normalizeH="0" baseline="0" dirty="0">
                      <a:ln>
                        <a:noFill/>
                      </a:ln>
                      <a:solidFill>
                        <a:srgbClr val="000000"/>
                      </a:solidFill>
                      <a:effectLst/>
                      <a:uFillTx/>
                      <a:latin typeface="Arial"/>
                      <a:ea typeface="Arial"/>
                      <a:cs typeface="Arial"/>
                      <a:sym typeface="Arial"/>
                    </a:rPr>
                    <a:t>iris</a:t>
                  </a:r>
                </a:p>
              </p:txBody>
            </p:sp>
            <p:sp>
              <p:nvSpPr>
                <p:cNvPr id="21" name="ZoneTexte 20">
                  <a:extLst>
                    <a:ext uri="{FF2B5EF4-FFF2-40B4-BE49-F238E27FC236}">
                      <a16:creationId xmlns:a16="http://schemas.microsoft.com/office/drawing/2014/main" id="{E7659221-FB29-6B14-DC15-1C195A15C251}"/>
                    </a:ext>
                  </a:extLst>
                </p:cNvPr>
                <p:cNvSpPr txBox="1"/>
                <p:nvPr/>
              </p:nvSpPr>
              <p:spPr>
                <a:xfrm>
                  <a:off x="5750560" y="3167392"/>
                  <a:ext cx="539569" cy="2616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fr-FR" sz="1100" dirty="0"/>
                    <a:t>Screen</a:t>
                  </a:r>
                  <a:endParaRPr kumimoji="0" lang="fr-FR" sz="1100" b="0" i="0" u="none" strike="noStrike" cap="none" spc="0" normalizeH="0" baseline="0" dirty="0">
                    <a:ln>
                      <a:noFill/>
                    </a:ln>
                    <a:solidFill>
                      <a:srgbClr val="000000"/>
                    </a:solidFill>
                    <a:effectLst/>
                    <a:uFillTx/>
                    <a:latin typeface="Arial"/>
                    <a:ea typeface="Arial"/>
                    <a:cs typeface="Arial"/>
                    <a:sym typeface="Arial"/>
                  </a:endParaRPr>
                </a:p>
              </p:txBody>
            </p:sp>
          </p:grpSp>
        </p:grpSp>
        <p:grpSp>
          <p:nvGrpSpPr>
            <p:cNvPr id="8" name="Groupe 7">
              <a:extLst>
                <a:ext uri="{FF2B5EF4-FFF2-40B4-BE49-F238E27FC236}">
                  <a16:creationId xmlns:a16="http://schemas.microsoft.com/office/drawing/2014/main" id="{DF2F8209-40DE-2322-1F81-2FCA88DCDD3B}"/>
                </a:ext>
              </a:extLst>
            </p:cNvPr>
            <p:cNvGrpSpPr/>
            <p:nvPr/>
          </p:nvGrpSpPr>
          <p:grpSpPr>
            <a:xfrm>
              <a:off x="6516931" y="1158240"/>
              <a:ext cx="5397620" cy="2600960"/>
              <a:chOff x="6516931" y="1158240"/>
              <a:chExt cx="5397620" cy="2618998"/>
            </a:xfrm>
          </p:grpSpPr>
          <p:grpSp>
            <p:nvGrpSpPr>
              <p:cNvPr id="9" name="Groupe 8">
                <a:extLst>
                  <a:ext uri="{FF2B5EF4-FFF2-40B4-BE49-F238E27FC236}">
                    <a16:creationId xmlns:a16="http://schemas.microsoft.com/office/drawing/2014/main" id="{6F572627-7064-2586-AE9F-DC290909CDE1}"/>
                  </a:ext>
                </a:extLst>
              </p:cNvPr>
              <p:cNvGrpSpPr/>
              <p:nvPr/>
            </p:nvGrpSpPr>
            <p:grpSpPr>
              <a:xfrm>
                <a:off x="6516931" y="1158240"/>
                <a:ext cx="5397620" cy="2618998"/>
                <a:chOff x="6516931" y="1158240"/>
                <a:chExt cx="5397620" cy="2618998"/>
              </a:xfrm>
            </p:grpSpPr>
            <p:pic>
              <p:nvPicPr>
                <p:cNvPr id="14" name="Image 13" descr="Une image contenant diagramme, ligne&#10;&#10;Description générée automatiquement">
                  <a:extLst>
                    <a:ext uri="{FF2B5EF4-FFF2-40B4-BE49-F238E27FC236}">
                      <a16:creationId xmlns:a16="http://schemas.microsoft.com/office/drawing/2014/main" id="{3CA3BCEB-74CC-3FEC-8ED5-B926515FAD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6931" y="1158240"/>
                  <a:ext cx="5397620" cy="26189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ZoneTexte 14">
                  <a:extLst>
                    <a:ext uri="{FF2B5EF4-FFF2-40B4-BE49-F238E27FC236}">
                      <a16:creationId xmlns:a16="http://schemas.microsoft.com/office/drawing/2014/main" id="{0D1A7815-177C-0EF3-FCC0-DE49C6D556A9}"/>
                    </a:ext>
                  </a:extLst>
                </p:cNvPr>
                <p:cNvSpPr txBox="1"/>
                <p:nvPr/>
              </p:nvSpPr>
              <p:spPr>
                <a:xfrm>
                  <a:off x="7707637" y="1158240"/>
                  <a:ext cx="3247041" cy="3718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0000"/>
                      </a:solidFill>
                      <a:effectLst/>
                      <a:uFillTx/>
                      <a:latin typeface="Arial"/>
                      <a:ea typeface="Arial"/>
                      <a:cs typeface="Arial"/>
                      <a:sym typeface="Arial"/>
                    </a:rPr>
                    <a:t>Case 2: iris close to the screen</a:t>
                  </a:r>
                  <a:endParaRPr kumimoji="0" lang="fr-FR" sz="1800" b="0" i="0" u="none" strike="noStrike" cap="none" spc="0" normalizeH="0" baseline="0" dirty="0">
                    <a:ln>
                      <a:noFill/>
                    </a:ln>
                    <a:solidFill>
                      <a:srgbClr val="000000"/>
                    </a:solidFill>
                    <a:effectLst/>
                    <a:uFillTx/>
                    <a:latin typeface="Arial"/>
                    <a:ea typeface="Arial"/>
                    <a:cs typeface="Arial"/>
                    <a:sym typeface="Arial"/>
                  </a:endParaRPr>
                </a:p>
              </p:txBody>
            </p:sp>
          </p:grpSp>
          <p:sp>
            <p:nvSpPr>
              <p:cNvPr id="10" name="ZoneTexte 9">
                <a:extLst>
                  <a:ext uri="{FF2B5EF4-FFF2-40B4-BE49-F238E27FC236}">
                    <a16:creationId xmlns:a16="http://schemas.microsoft.com/office/drawing/2014/main" id="{E7A3CA83-6E86-CA06-8CE7-FB473EB14358}"/>
                  </a:ext>
                </a:extLst>
              </p:cNvPr>
              <p:cNvSpPr txBox="1"/>
              <p:nvPr/>
            </p:nvSpPr>
            <p:spPr>
              <a:xfrm>
                <a:off x="7610103" y="1818640"/>
                <a:ext cx="576438" cy="2634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100" b="0" i="0" u="none" strike="noStrike" cap="none" spc="0" normalizeH="0" baseline="0" dirty="0">
                    <a:ln>
                      <a:noFill/>
                    </a:ln>
                    <a:solidFill>
                      <a:srgbClr val="000000"/>
                    </a:solidFill>
                    <a:effectLst/>
                    <a:uFillTx/>
                    <a:latin typeface="Arial"/>
                    <a:ea typeface="Arial"/>
                    <a:cs typeface="Arial"/>
                    <a:sym typeface="Arial"/>
                  </a:rPr>
                  <a:t>Mirror 1</a:t>
                </a:r>
              </a:p>
            </p:txBody>
          </p:sp>
          <p:sp>
            <p:nvSpPr>
              <p:cNvPr id="11" name="ZoneTexte 10">
                <a:extLst>
                  <a:ext uri="{FF2B5EF4-FFF2-40B4-BE49-F238E27FC236}">
                    <a16:creationId xmlns:a16="http://schemas.microsoft.com/office/drawing/2014/main" id="{E3EBF8A4-B3F0-2AC6-172F-472D89ABAC5E}"/>
                  </a:ext>
                </a:extLst>
              </p:cNvPr>
              <p:cNvSpPr txBox="1"/>
              <p:nvPr/>
            </p:nvSpPr>
            <p:spPr>
              <a:xfrm>
                <a:off x="6805980" y="2773680"/>
                <a:ext cx="576438" cy="2634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100" b="0" i="0" u="none" strike="noStrike" cap="none" spc="0" normalizeH="0" baseline="0" dirty="0">
                    <a:ln>
                      <a:noFill/>
                    </a:ln>
                    <a:solidFill>
                      <a:srgbClr val="000000"/>
                    </a:solidFill>
                    <a:effectLst/>
                    <a:uFillTx/>
                    <a:latin typeface="Arial"/>
                    <a:ea typeface="Arial"/>
                    <a:cs typeface="Arial"/>
                    <a:sym typeface="Arial"/>
                  </a:rPr>
                  <a:t>Mirror 2</a:t>
                </a:r>
              </a:p>
            </p:txBody>
          </p:sp>
          <p:sp>
            <p:nvSpPr>
              <p:cNvPr id="12" name="ZoneTexte 11">
                <a:extLst>
                  <a:ext uri="{FF2B5EF4-FFF2-40B4-BE49-F238E27FC236}">
                    <a16:creationId xmlns:a16="http://schemas.microsoft.com/office/drawing/2014/main" id="{C56879CF-E245-6A00-53B3-6BD26114F23C}"/>
                  </a:ext>
                </a:extLst>
              </p:cNvPr>
              <p:cNvSpPr txBox="1"/>
              <p:nvPr/>
            </p:nvSpPr>
            <p:spPr>
              <a:xfrm>
                <a:off x="10965300" y="3167392"/>
                <a:ext cx="273471" cy="2616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100" b="0" i="0" u="none" strike="noStrike" cap="none" spc="0" normalizeH="0" baseline="0" dirty="0">
                    <a:ln>
                      <a:noFill/>
                    </a:ln>
                    <a:solidFill>
                      <a:srgbClr val="000000"/>
                    </a:solidFill>
                    <a:effectLst/>
                    <a:uFillTx/>
                    <a:latin typeface="Arial"/>
                    <a:ea typeface="Arial"/>
                    <a:cs typeface="Arial"/>
                    <a:sym typeface="Arial"/>
                  </a:rPr>
                  <a:t>iris</a:t>
                </a:r>
              </a:p>
            </p:txBody>
          </p:sp>
          <p:sp>
            <p:nvSpPr>
              <p:cNvPr id="13" name="ZoneTexte 12">
                <a:extLst>
                  <a:ext uri="{FF2B5EF4-FFF2-40B4-BE49-F238E27FC236}">
                    <a16:creationId xmlns:a16="http://schemas.microsoft.com/office/drawing/2014/main" id="{7999C020-C35D-1B1D-5568-BD89E51CD6D0}"/>
                  </a:ext>
                </a:extLst>
              </p:cNvPr>
              <p:cNvSpPr txBox="1"/>
              <p:nvPr/>
            </p:nvSpPr>
            <p:spPr>
              <a:xfrm>
                <a:off x="11346150" y="3174754"/>
                <a:ext cx="539569" cy="26342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fr-FR" sz="1100" dirty="0"/>
                  <a:t>Screen</a:t>
                </a:r>
                <a:endParaRPr kumimoji="0" lang="fr-FR" sz="1100" b="0" i="0" u="none" strike="noStrike" cap="none" spc="0" normalizeH="0" baseline="0" dirty="0">
                  <a:ln>
                    <a:noFill/>
                  </a:ln>
                  <a:solidFill>
                    <a:srgbClr val="000000"/>
                  </a:solidFill>
                  <a:effectLst/>
                  <a:uFillTx/>
                  <a:latin typeface="Arial"/>
                  <a:ea typeface="Arial"/>
                  <a:cs typeface="Arial"/>
                  <a:sym typeface="Arial"/>
                </a:endParaRPr>
              </a:p>
            </p:txBody>
          </p:sp>
        </p:grpSp>
      </p:grpSp>
      <p:sp>
        <p:nvSpPr>
          <p:cNvPr id="26" name="Espace réservé du texte 4">
            <a:extLst>
              <a:ext uri="{FF2B5EF4-FFF2-40B4-BE49-F238E27FC236}">
                <a16:creationId xmlns:a16="http://schemas.microsoft.com/office/drawing/2014/main" id="{B3A56820-703E-BAEB-B650-0CCE829C592E}"/>
              </a:ext>
            </a:extLst>
          </p:cNvPr>
          <p:cNvSpPr txBox="1">
            <a:spLocks/>
          </p:cNvSpPr>
          <p:nvPr/>
        </p:nvSpPr>
        <p:spPr>
          <a:xfrm>
            <a:off x="599349" y="4270022"/>
            <a:ext cx="11088582" cy="136693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dirty="0"/>
              <a:t>Adjusting the Z Laser system to the center of the screen:</a:t>
            </a:r>
          </a:p>
          <a:p>
            <a:r>
              <a:rPr lang="en-US" sz="1400" dirty="0"/>
              <a:t>Case 1: Adjust mirror 1 with the iris close to the source.</a:t>
            </a:r>
          </a:p>
          <a:p>
            <a:r>
              <a:rPr lang="en-US" sz="1400" dirty="0"/>
              <a:t>Case 2: Adjust mirror 2 with the iris close to the screen</a:t>
            </a:r>
            <a:r>
              <a:rPr lang="en-US" sz="1600" dirty="0"/>
              <a:t>.</a:t>
            </a:r>
            <a:endParaRPr lang="fr-FR" sz="1600" dirty="0"/>
          </a:p>
          <a:p>
            <a:endParaRPr lang="fr-FR" dirty="0"/>
          </a:p>
        </p:txBody>
      </p:sp>
      <p:sp>
        <p:nvSpPr>
          <p:cNvPr id="27" name="Espace réservé du texte 4">
            <a:extLst>
              <a:ext uri="{FF2B5EF4-FFF2-40B4-BE49-F238E27FC236}">
                <a16:creationId xmlns:a16="http://schemas.microsoft.com/office/drawing/2014/main" id="{D6880EF4-B5F3-4B13-196B-E9BC97584FB4}"/>
              </a:ext>
            </a:extLst>
          </p:cNvPr>
          <p:cNvSpPr txBox="1">
            <a:spLocks/>
          </p:cNvSpPr>
          <p:nvPr/>
        </p:nvSpPr>
        <p:spPr>
          <a:xfrm>
            <a:off x="599349" y="5341646"/>
            <a:ext cx="11088582" cy="1366939"/>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hangingPunct="1">
              <a:buFont typeface="Arial"/>
              <a:buNone/>
            </a:pPr>
            <a:r>
              <a:rPr lang="en-US" sz="2000" b="1" dirty="0"/>
              <a:t>Algorithms used in the Python script</a:t>
            </a:r>
          </a:p>
          <a:p>
            <a:pPr hangingPunct="1"/>
            <a:r>
              <a:rPr lang="en-US" sz="1400" dirty="0"/>
              <a:t>Proportional adjustment method with step reduction – used to center the laser beam on the PSD.</a:t>
            </a:r>
          </a:p>
          <a:p>
            <a:pPr hangingPunct="1"/>
            <a:r>
              <a:rPr lang="en-US" sz="1400" dirty="0"/>
              <a:t>Hill Climbing – used to optimize the power measured by the PSD.</a:t>
            </a:r>
            <a:endParaRPr lang="fr-FR" sz="1400" dirty="0"/>
          </a:p>
        </p:txBody>
      </p:sp>
      <p:sp>
        <p:nvSpPr>
          <p:cNvPr id="28" name="Espace réservé du pied de page 2">
            <a:extLst>
              <a:ext uri="{FF2B5EF4-FFF2-40B4-BE49-F238E27FC236}">
                <a16:creationId xmlns:a16="http://schemas.microsoft.com/office/drawing/2014/main" id="{88AEFD58-B61B-766A-3313-6620106CED6F}"/>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3308236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CB62042-71F2-F63C-7013-6B601A779E46}"/>
              </a:ext>
            </a:extLst>
          </p:cNvPr>
          <p:cNvSpPr>
            <a:spLocks noGrp="1"/>
          </p:cNvSpPr>
          <p:nvPr>
            <p:ph type="title"/>
          </p:nvPr>
        </p:nvSpPr>
        <p:spPr/>
        <p:txBody>
          <a:bodyPr/>
          <a:lstStyle/>
          <a:p>
            <a:r>
              <a:rPr lang="en-US" sz="2400" dirty="0"/>
              <a:t>Alignment of the bench with the CPMU</a:t>
            </a:r>
            <a:endParaRPr lang="fr-FR" sz="2400" dirty="0"/>
          </a:p>
        </p:txBody>
      </p:sp>
      <p:sp>
        <p:nvSpPr>
          <p:cNvPr id="3" name="Espace réservé du pied de page 2">
            <a:extLst>
              <a:ext uri="{FF2B5EF4-FFF2-40B4-BE49-F238E27FC236}">
                <a16:creationId xmlns:a16="http://schemas.microsoft.com/office/drawing/2014/main" id="{34D79DE8-98D6-2832-46CC-717C8638004B}"/>
              </a:ext>
            </a:extLst>
          </p:cNvPr>
          <p:cNvSpPr>
            <a:spLocks noGrp="1"/>
          </p:cNvSpPr>
          <p:nvPr>
            <p:ph type="ftr" sz="quarter" idx="10"/>
          </p:nvPr>
        </p:nvSpPr>
        <p:spPr/>
        <p:txBody>
          <a:bodyPr/>
          <a:lstStyle/>
          <a:p>
            <a:r>
              <a:rPr lang="fr-FR" dirty="0"/>
              <a:t>IMMW #23 - 06-11 </a:t>
            </a:r>
            <a:r>
              <a:rPr lang="fr-FR" dirty="0" err="1"/>
              <a:t>October</a:t>
            </a:r>
            <a:r>
              <a:rPr lang="fr-FR" dirty="0"/>
              <a:t> 2024</a:t>
            </a:r>
          </a:p>
        </p:txBody>
      </p:sp>
      <p:sp>
        <p:nvSpPr>
          <p:cNvPr id="4" name="Espace réservé du numéro de diapositive 3">
            <a:extLst>
              <a:ext uri="{FF2B5EF4-FFF2-40B4-BE49-F238E27FC236}">
                <a16:creationId xmlns:a16="http://schemas.microsoft.com/office/drawing/2014/main" id="{8EC1978E-0B67-C7D1-A247-E8663A9C249A}"/>
              </a:ext>
            </a:extLst>
          </p:cNvPr>
          <p:cNvSpPr>
            <a:spLocks noGrp="1"/>
          </p:cNvSpPr>
          <p:nvPr>
            <p:ph type="sldNum" sz="quarter" idx="11"/>
          </p:nvPr>
        </p:nvSpPr>
        <p:spPr/>
        <p:txBody>
          <a:bodyPr/>
          <a:lstStyle/>
          <a:p>
            <a:fld id="{F1620CC9-C982-429E-97C9-9F71A6603CFC}" type="slidenum">
              <a:rPr lang="fr-FR" smtClean="0"/>
              <a:pPr/>
              <a:t>17</a:t>
            </a:fld>
            <a:endParaRPr lang="fr-FR" dirty="0"/>
          </a:p>
        </p:txBody>
      </p:sp>
      <p:sp>
        <p:nvSpPr>
          <p:cNvPr id="5" name="Espace réservé du texte 4">
            <a:extLst>
              <a:ext uri="{FF2B5EF4-FFF2-40B4-BE49-F238E27FC236}">
                <a16:creationId xmlns:a16="http://schemas.microsoft.com/office/drawing/2014/main" id="{8C014961-C425-0185-E146-4E1B558D79AC}"/>
              </a:ext>
            </a:extLst>
          </p:cNvPr>
          <p:cNvSpPr>
            <a:spLocks noGrp="1"/>
          </p:cNvSpPr>
          <p:nvPr>
            <p:ph type="body" sz="quarter" idx="12"/>
          </p:nvPr>
        </p:nvSpPr>
        <p:spPr>
          <a:xfrm>
            <a:off x="552034" y="4648404"/>
            <a:ext cx="11088582" cy="864056"/>
          </a:xfrm>
        </p:spPr>
        <p:txBody>
          <a:bodyPr/>
          <a:lstStyle/>
          <a:p>
            <a:r>
              <a:rPr lang="en-US" sz="1400" b="1" dirty="0"/>
              <a:t>Igor Pro</a:t>
            </a:r>
            <a:r>
              <a:rPr lang="en-US" sz="1400" dirty="0"/>
              <a:t> : Graphics software used at Soleil to carry out, with </a:t>
            </a:r>
            <a:r>
              <a:rPr lang="en-US" sz="1400" b="1" dirty="0"/>
              <a:t>Tango</a:t>
            </a:r>
            <a:r>
              <a:rPr lang="en-US" sz="1400" dirty="0"/>
              <a:t>, the control of the different Soleil instruments.</a:t>
            </a:r>
          </a:p>
          <a:p>
            <a:r>
              <a:rPr lang="en-US" sz="1400" b="1" dirty="0" err="1"/>
              <a:t>PyIgor</a:t>
            </a:r>
            <a:r>
              <a:rPr lang="en-US" sz="1400" b="1" dirty="0"/>
              <a:t> :</a:t>
            </a:r>
            <a:r>
              <a:rPr lang="en-US" sz="1400" dirty="0"/>
              <a:t> Library that allows data to be exchanged and commands to be executed between Python to Igor Pro</a:t>
            </a:r>
            <a:endParaRPr lang="fr-FR" sz="1400" dirty="0"/>
          </a:p>
          <a:p>
            <a:r>
              <a:rPr lang="en-US" sz="1400" b="1" dirty="0"/>
              <a:t>The Thorlabs piezo motor controller</a:t>
            </a:r>
            <a:r>
              <a:rPr lang="en-US" sz="1400" dirty="0"/>
              <a:t> uses the .NET communication protocol which easily interfaces with Python</a:t>
            </a:r>
          </a:p>
          <a:p>
            <a:pPr marL="0" indent="0">
              <a:buNone/>
            </a:pPr>
            <a:endParaRPr lang="fr-FR" dirty="0"/>
          </a:p>
        </p:txBody>
      </p:sp>
      <p:sp>
        <p:nvSpPr>
          <p:cNvPr id="6" name="Espace réservé du texte 4">
            <a:extLst>
              <a:ext uri="{FF2B5EF4-FFF2-40B4-BE49-F238E27FC236}">
                <a16:creationId xmlns:a16="http://schemas.microsoft.com/office/drawing/2014/main" id="{9052048A-C95A-FB07-D10B-330BF8334E82}"/>
              </a:ext>
            </a:extLst>
          </p:cNvPr>
          <p:cNvSpPr txBox="1">
            <a:spLocks/>
          </p:cNvSpPr>
          <p:nvPr/>
        </p:nvSpPr>
        <p:spPr>
          <a:xfrm>
            <a:off x="552034" y="5531374"/>
            <a:ext cx="11088582" cy="100203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hangingPunct="1">
              <a:buNone/>
            </a:pPr>
            <a:r>
              <a:rPr lang="en-US" sz="1600" u="sng" dirty="0"/>
              <a:t>Duration of the re-alignment procedure after 24 hours: </a:t>
            </a:r>
          </a:p>
          <a:p>
            <a:pPr hangingPunct="1"/>
            <a:r>
              <a:rPr lang="en-US" sz="1400" dirty="0"/>
              <a:t>Manual procedure 30 - 45 min</a:t>
            </a:r>
          </a:p>
          <a:p>
            <a:pPr hangingPunct="1"/>
            <a:r>
              <a:rPr lang="en-US" sz="1400" dirty="0"/>
              <a:t>Automated procedure </a:t>
            </a:r>
            <a:r>
              <a:rPr lang="en-US" sz="1400" b="1" dirty="0"/>
              <a:t>&lt;15 min</a:t>
            </a:r>
          </a:p>
          <a:p>
            <a:pPr marL="0" indent="0">
              <a:buFont typeface="Arial" panose="020B0604020202020204" pitchFamily="34" charset="0"/>
              <a:buNone/>
            </a:pPr>
            <a:endParaRPr lang="fr-FR" dirty="0"/>
          </a:p>
        </p:txBody>
      </p:sp>
      <p:pic>
        <p:nvPicPr>
          <p:cNvPr id="7" name="Image 6" descr="Une image contenant texte, capture d’écran, diagramme, nombre&#10;&#10;Description générée automatiquement">
            <a:extLst>
              <a:ext uri="{FF2B5EF4-FFF2-40B4-BE49-F238E27FC236}">
                <a16:creationId xmlns:a16="http://schemas.microsoft.com/office/drawing/2014/main" id="{2D0EB258-4CBA-9127-14B8-0444161F8C6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427" t="7269" r="3483" b="7346"/>
          <a:stretch/>
        </p:blipFill>
        <p:spPr>
          <a:xfrm>
            <a:off x="2423592" y="675486"/>
            <a:ext cx="7344816" cy="3789470"/>
          </a:xfrm>
          <a:prstGeom prst="rect">
            <a:avLst/>
          </a:prstGeom>
        </p:spPr>
      </p:pic>
      <p:sp>
        <p:nvSpPr>
          <p:cNvPr id="9" name="ZoneTexte 8">
            <a:extLst>
              <a:ext uri="{FF2B5EF4-FFF2-40B4-BE49-F238E27FC236}">
                <a16:creationId xmlns:a16="http://schemas.microsoft.com/office/drawing/2014/main" id="{1E7D444F-07E9-BE54-8B23-EE32FBEEB479}"/>
              </a:ext>
            </a:extLst>
          </p:cNvPr>
          <p:cNvSpPr txBox="1"/>
          <p:nvPr/>
        </p:nvSpPr>
        <p:spPr>
          <a:xfrm>
            <a:off x="3935760" y="4420356"/>
            <a:ext cx="3507917" cy="246221"/>
          </a:xfrm>
          <a:prstGeom prst="rect">
            <a:avLst/>
          </a:prstGeom>
          <a:noFill/>
        </p:spPr>
        <p:txBody>
          <a:bodyPr wrap="square" rtlCol="0">
            <a:spAutoFit/>
          </a:bodyPr>
          <a:lstStyle/>
          <a:p>
            <a:pPr algn="ctr"/>
            <a:r>
              <a:rPr lang="en-US" sz="1000" i="1" dirty="0">
                <a:solidFill>
                  <a:srgbClr val="0E4194"/>
                </a:solidFill>
              </a:rPr>
              <a:t>Scheme : network of the alignment system</a:t>
            </a:r>
            <a:endParaRPr lang="fr-FR" sz="1000" i="1" dirty="0">
              <a:solidFill>
                <a:srgbClr val="0E4194"/>
              </a:solidFill>
            </a:endParaRPr>
          </a:p>
        </p:txBody>
      </p:sp>
    </p:spTree>
    <p:extLst>
      <p:ext uri="{BB962C8B-B14F-4D97-AF65-F5344CB8AC3E}">
        <p14:creationId xmlns:p14="http://schemas.microsoft.com/office/powerpoint/2010/main" val="4056237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B1111B3-BC7B-37B9-AE7F-5E40F466A62F}"/>
              </a:ext>
            </a:extLst>
          </p:cNvPr>
          <p:cNvSpPr>
            <a:spLocks noGrp="1"/>
          </p:cNvSpPr>
          <p:nvPr>
            <p:ph type="title"/>
          </p:nvPr>
        </p:nvSpPr>
        <p:spPr/>
        <p:txBody>
          <a:bodyPr/>
          <a:lstStyle/>
          <a:p>
            <a:r>
              <a:rPr lang="en-US" sz="2400" dirty="0"/>
              <a:t>Alignment of the bench with the CPMU</a:t>
            </a:r>
            <a:endParaRPr lang="fr-FR" sz="2400" dirty="0"/>
          </a:p>
        </p:txBody>
      </p:sp>
      <p:sp>
        <p:nvSpPr>
          <p:cNvPr id="4" name="Espace réservé du numéro de diapositive 3">
            <a:extLst>
              <a:ext uri="{FF2B5EF4-FFF2-40B4-BE49-F238E27FC236}">
                <a16:creationId xmlns:a16="http://schemas.microsoft.com/office/drawing/2014/main" id="{F76C7488-A0CC-05AC-1CAD-03AC971E3E09}"/>
              </a:ext>
            </a:extLst>
          </p:cNvPr>
          <p:cNvSpPr>
            <a:spLocks noGrp="1"/>
          </p:cNvSpPr>
          <p:nvPr>
            <p:ph type="sldNum" sz="quarter" idx="11"/>
          </p:nvPr>
        </p:nvSpPr>
        <p:spPr/>
        <p:txBody>
          <a:bodyPr/>
          <a:lstStyle/>
          <a:p>
            <a:fld id="{F1620CC9-C982-429E-97C9-9F71A6603CFC}" type="slidenum">
              <a:rPr lang="fr-FR" smtClean="0"/>
              <a:pPr/>
              <a:t>18</a:t>
            </a:fld>
            <a:endParaRPr lang="fr-FR" dirty="0"/>
          </a:p>
        </p:txBody>
      </p:sp>
      <p:sp>
        <p:nvSpPr>
          <p:cNvPr id="5" name="Espace réservé du texte 4">
            <a:extLst>
              <a:ext uri="{FF2B5EF4-FFF2-40B4-BE49-F238E27FC236}">
                <a16:creationId xmlns:a16="http://schemas.microsoft.com/office/drawing/2014/main" id="{C9E882D7-35D6-8744-9A9D-A01CF1CF1F49}"/>
              </a:ext>
            </a:extLst>
          </p:cNvPr>
          <p:cNvSpPr>
            <a:spLocks noGrp="1"/>
          </p:cNvSpPr>
          <p:nvPr>
            <p:ph type="body" sz="quarter" idx="12"/>
          </p:nvPr>
        </p:nvSpPr>
        <p:spPr>
          <a:xfrm>
            <a:off x="556400" y="926540"/>
            <a:ext cx="11088582" cy="689054"/>
          </a:xfrm>
        </p:spPr>
        <p:txBody>
          <a:bodyPr/>
          <a:lstStyle/>
          <a:p>
            <a:pPr marL="0" indent="0">
              <a:buNone/>
            </a:pPr>
            <a:r>
              <a:rPr lang="fr-FR" sz="2000" b="1" dirty="0"/>
              <a:t>2) </a:t>
            </a:r>
            <a:r>
              <a:rPr lang="en-US" sz="2000" b="1" dirty="0"/>
              <a:t>Alignment with the CPMU</a:t>
            </a:r>
          </a:p>
          <a:p>
            <a:pPr marL="0" indent="0">
              <a:buNone/>
            </a:pPr>
            <a:r>
              <a:rPr lang="en-US" sz="1600" b="1" dirty="0"/>
              <a:t>1</a:t>
            </a:r>
            <a:r>
              <a:rPr lang="en-US" sz="1600" b="1" baseline="30000" dirty="0"/>
              <a:t>st</a:t>
            </a:r>
            <a:r>
              <a:rPr lang="en-US" sz="1600" b="1" dirty="0"/>
              <a:t> solution :</a:t>
            </a:r>
            <a:r>
              <a:rPr lang="en-US" sz="1600" dirty="0"/>
              <a:t> Iris fixed as references on the CPMU girder.</a:t>
            </a:r>
            <a:endParaRPr lang="fr-FR" sz="1600" dirty="0"/>
          </a:p>
        </p:txBody>
      </p:sp>
      <p:pic>
        <p:nvPicPr>
          <p:cNvPr id="6" name="Image 5">
            <a:extLst>
              <a:ext uri="{FF2B5EF4-FFF2-40B4-BE49-F238E27FC236}">
                <a16:creationId xmlns:a16="http://schemas.microsoft.com/office/drawing/2014/main" id="{33046F4E-FC9F-00C7-8F8C-AACE4C168345}"/>
              </a:ext>
            </a:extLst>
          </p:cNvPr>
          <p:cNvPicPr>
            <a:picLocks noChangeAspect="1"/>
          </p:cNvPicPr>
          <p:nvPr/>
        </p:nvPicPr>
        <p:blipFill rotWithShape="1">
          <a:blip r:embed="rId2"/>
          <a:srcRect t="2450"/>
          <a:stretch/>
        </p:blipFill>
        <p:spPr>
          <a:xfrm>
            <a:off x="551384" y="1615594"/>
            <a:ext cx="8308541" cy="3012670"/>
          </a:xfrm>
          <a:prstGeom prst="rect">
            <a:avLst/>
          </a:prstGeom>
        </p:spPr>
      </p:pic>
      <p:sp>
        <p:nvSpPr>
          <p:cNvPr id="8" name="Espace réservé du texte 4">
            <a:extLst>
              <a:ext uri="{FF2B5EF4-FFF2-40B4-BE49-F238E27FC236}">
                <a16:creationId xmlns:a16="http://schemas.microsoft.com/office/drawing/2014/main" id="{B8C109DD-80C7-A23C-5772-4455BBD2C54D}"/>
              </a:ext>
            </a:extLst>
          </p:cNvPr>
          <p:cNvSpPr txBox="1">
            <a:spLocks/>
          </p:cNvSpPr>
          <p:nvPr/>
        </p:nvSpPr>
        <p:spPr>
          <a:xfrm>
            <a:off x="9048328" y="2420888"/>
            <a:ext cx="2954979" cy="128781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hangingPunct="1">
              <a:buFont typeface="Arial"/>
              <a:buNone/>
            </a:pPr>
            <a:r>
              <a:rPr lang="en-US" sz="1600" b="1" dirty="0"/>
              <a:t>Principle :</a:t>
            </a:r>
          </a:p>
          <a:p>
            <a:pPr marL="0" indent="0" hangingPunct="1">
              <a:buFont typeface="Arial"/>
              <a:buNone/>
            </a:pPr>
            <a:r>
              <a:rPr lang="en-US" sz="1400" dirty="0"/>
              <a:t>We use the opening/closing of the gap to alternately insert the U and D irises into the laser beam.</a:t>
            </a:r>
            <a:endParaRPr lang="fr-FR" sz="1100" dirty="0"/>
          </a:p>
        </p:txBody>
      </p:sp>
      <p:sp>
        <p:nvSpPr>
          <p:cNvPr id="9" name="Espace réservé du texte 4">
            <a:extLst>
              <a:ext uri="{FF2B5EF4-FFF2-40B4-BE49-F238E27FC236}">
                <a16:creationId xmlns:a16="http://schemas.microsoft.com/office/drawing/2014/main" id="{54A2A7D9-4EAE-1693-F614-20C785248B2C}"/>
              </a:ext>
            </a:extLst>
          </p:cNvPr>
          <p:cNvSpPr txBox="1">
            <a:spLocks/>
          </p:cNvSpPr>
          <p:nvPr/>
        </p:nvSpPr>
        <p:spPr>
          <a:xfrm>
            <a:off x="551384" y="4834461"/>
            <a:ext cx="11088582" cy="162378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sz="1400" u="sng" dirty="0" err="1"/>
              <a:t>Unsustainable</a:t>
            </a:r>
            <a:r>
              <a:rPr lang="fr-FR" sz="1400" u="sng" dirty="0"/>
              <a:t> solution : </a:t>
            </a:r>
          </a:p>
          <a:p>
            <a:r>
              <a:rPr lang="en-US" sz="1400" dirty="0"/>
              <a:t>High risk of collision between mobile and fixed iris.</a:t>
            </a:r>
          </a:p>
          <a:p>
            <a:r>
              <a:rPr lang="en-US" sz="1400" dirty="0"/>
              <a:t>Large gap opening range and probe path not measurable.</a:t>
            </a:r>
          </a:p>
          <a:p>
            <a:endParaRPr lang="en-US" sz="1400" dirty="0"/>
          </a:p>
          <a:p>
            <a:pPr marL="0" indent="0">
              <a:buFont typeface="Arial" panose="020B0604020202020204" pitchFamily="34" charset="0"/>
              <a:buNone/>
            </a:pPr>
            <a:r>
              <a:rPr lang="en-US" sz="1600" b="1" dirty="0"/>
              <a:t>2</a:t>
            </a:r>
            <a:r>
              <a:rPr lang="en-US" sz="1600" b="1" baseline="30000" dirty="0"/>
              <a:t>nd</a:t>
            </a:r>
            <a:r>
              <a:rPr lang="en-US" sz="1600" b="1" dirty="0"/>
              <a:t> solution :</a:t>
            </a:r>
            <a:r>
              <a:rPr lang="en-US" sz="1600" dirty="0"/>
              <a:t> Use the start and finish position of the iris as a reference as is done on conventional hall probe benches.</a:t>
            </a:r>
          </a:p>
          <a:p>
            <a:pPr marL="0" indent="0">
              <a:buFont typeface="Arial" panose="020B0604020202020204" pitchFamily="34" charset="0"/>
              <a:buNone/>
            </a:pPr>
            <a:r>
              <a:rPr lang="en-US" sz="1400" dirty="0"/>
              <a:t>-&gt; Less precise than the 1</a:t>
            </a:r>
            <a:r>
              <a:rPr lang="en-US" sz="1400" baseline="30000" dirty="0"/>
              <a:t>st</a:t>
            </a:r>
            <a:r>
              <a:rPr lang="en-US" sz="1400" dirty="0"/>
              <a:t> solution but much more adaptable without risks.</a:t>
            </a:r>
            <a:endParaRPr lang="fr-FR" sz="1400" dirty="0"/>
          </a:p>
        </p:txBody>
      </p:sp>
      <p:sp>
        <p:nvSpPr>
          <p:cNvPr id="11" name="Espace réservé du pied de page 2">
            <a:extLst>
              <a:ext uri="{FF2B5EF4-FFF2-40B4-BE49-F238E27FC236}">
                <a16:creationId xmlns:a16="http://schemas.microsoft.com/office/drawing/2014/main" id="{8BAC5881-4893-E361-A54E-10E47D721F0F}"/>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
        <p:nvSpPr>
          <p:cNvPr id="12" name="ZoneTexte 11">
            <a:extLst>
              <a:ext uri="{FF2B5EF4-FFF2-40B4-BE49-F238E27FC236}">
                <a16:creationId xmlns:a16="http://schemas.microsoft.com/office/drawing/2014/main" id="{831185F7-56AC-B129-1566-1C8125335E78}"/>
              </a:ext>
            </a:extLst>
          </p:cNvPr>
          <p:cNvSpPr txBox="1"/>
          <p:nvPr/>
        </p:nvSpPr>
        <p:spPr>
          <a:xfrm>
            <a:off x="3816768" y="4628264"/>
            <a:ext cx="3507917" cy="246221"/>
          </a:xfrm>
          <a:prstGeom prst="rect">
            <a:avLst/>
          </a:prstGeom>
          <a:noFill/>
        </p:spPr>
        <p:txBody>
          <a:bodyPr wrap="square" rtlCol="0">
            <a:spAutoFit/>
          </a:bodyPr>
          <a:lstStyle/>
          <a:p>
            <a:pPr algn="ctr"/>
            <a:r>
              <a:rPr lang="en-US" sz="1000" i="1" dirty="0">
                <a:solidFill>
                  <a:srgbClr val="0E4194"/>
                </a:solidFill>
              </a:rPr>
              <a:t>Scheme : Fixed iris solution for laser/PSD alignment</a:t>
            </a:r>
            <a:endParaRPr lang="fr-FR" sz="1000" i="1" dirty="0">
              <a:solidFill>
                <a:srgbClr val="0E4194"/>
              </a:solidFill>
            </a:endParaRPr>
          </a:p>
        </p:txBody>
      </p:sp>
    </p:spTree>
    <p:extLst>
      <p:ext uri="{BB962C8B-B14F-4D97-AF65-F5344CB8AC3E}">
        <p14:creationId xmlns:p14="http://schemas.microsoft.com/office/powerpoint/2010/main" val="3167527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B1FC30-BC87-A21E-C2A4-4C5FA3095DCF}"/>
              </a:ext>
            </a:extLst>
          </p:cNvPr>
          <p:cNvSpPr>
            <a:spLocks noGrp="1"/>
          </p:cNvSpPr>
          <p:nvPr>
            <p:ph type="title"/>
          </p:nvPr>
        </p:nvSpPr>
        <p:spPr/>
        <p:txBody>
          <a:bodyPr/>
          <a:lstStyle/>
          <a:p>
            <a:r>
              <a:rPr lang="fr-FR" sz="2400" dirty="0"/>
              <a:t>Conclusion / In </a:t>
            </a:r>
            <a:r>
              <a:rPr lang="fr-FR" sz="2400" dirty="0" err="1"/>
              <a:t>progress</a:t>
            </a:r>
            <a:r>
              <a:rPr lang="fr-FR" sz="2400" dirty="0"/>
              <a:t> </a:t>
            </a:r>
          </a:p>
        </p:txBody>
      </p:sp>
      <p:sp>
        <p:nvSpPr>
          <p:cNvPr id="4" name="Espace réservé du numéro de diapositive 3">
            <a:extLst>
              <a:ext uri="{FF2B5EF4-FFF2-40B4-BE49-F238E27FC236}">
                <a16:creationId xmlns:a16="http://schemas.microsoft.com/office/drawing/2014/main" id="{911E2017-5DE5-B56E-2BED-722C97D17A32}"/>
              </a:ext>
            </a:extLst>
          </p:cNvPr>
          <p:cNvSpPr>
            <a:spLocks noGrp="1"/>
          </p:cNvSpPr>
          <p:nvPr>
            <p:ph type="sldNum" sz="quarter" idx="11"/>
          </p:nvPr>
        </p:nvSpPr>
        <p:spPr/>
        <p:txBody>
          <a:bodyPr/>
          <a:lstStyle/>
          <a:p>
            <a:fld id="{F1620CC9-C982-429E-97C9-9F71A6603CFC}" type="slidenum">
              <a:rPr lang="fr-FR" smtClean="0"/>
              <a:pPr/>
              <a:t>19</a:t>
            </a:fld>
            <a:endParaRPr lang="fr-FR" dirty="0"/>
          </a:p>
        </p:txBody>
      </p:sp>
      <p:sp>
        <p:nvSpPr>
          <p:cNvPr id="5" name="Espace réservé du texte 4">
            <a:extLst>
              <a:ext uri="{FF2B5EF4-FFF2-40B4-BE49-F238E27FC236}">
                <a16:creationId xmlns:a16="http://schemas.microsoft.com/office/drawing/2014/main" id="{8C03C8BE-96C9-7DA9-001D-D1100BF550CC}"/>
              </a:ext>
            </a:extLst>
          </p:cNvPr>
          <p:cNvSpPr>
            <a:spLocks noGrp="1"/>
          </p:cNvSpPr>
          <p:nvPr>
            <p:ph type="body" sz="quarter" idx="12"/>
          </p:nvPr>
        </p:nvSpPr>
        <p:spPr/>
        <p:txBody>
          <a:bodyPr/>
          <a:lstStyle/>
          <a:p>
            <a:pPr marL="0" indent="0">
              <a:buNone/>
            </a:pPr>
            <a:r>
              <a:rPr lang="en-US" sz="2000" b="1" dirty="0"/>
              <a:t>Objective : </a:t>
            </a:r>
            <a:r>
              <a:rPr lang="en-US" sz="1800" dirty="0"/>
              <a:t>Improve the precision and stability of magnetic measurements for CPMUs by upgrading the Hall probe bench with feedback and automation systems.</a:t>
            </a:r>
          </a:p>
          <a:p>
            <a:pPr marL="0" indent="0">
              <a:buNone/>
            </a:pPr>
            <a:endParaRPr lang="en-US" sz="2000" b="1" dirty="0"/>
          </a:p>
          <a:p>
            <a:pPr marL="0" indent="0">
              <a:buNone/>
            </a:pPr>
            <a:r>
              <a:rPr lang="en-US" sz="2000" b="1" dirty="0"/>
              <a:t>Key Improvements :</a:t>
            </a:r>
          </a:p>
          <a:p>
            <a:r>
              <a:rPr lang="en-US" sz="1800" dirty="0"/>
              <a:t>Added two rails to reduce angular errors around the S-axis.</a:t>
            </a:r>
          </a:p>
          <a:p>
            <a:r>
              <a:rPr lang="en-US" sz="1800" dirty="0"/>
              <a:t>Piezo motors for more precise Hall probe positioning.</a:t>
            </a:r>
          </a:p>
          <a:p>
            <a:r>
              <a:rPr lang="en-US" sz="1800" u="sng" dirty="0"/>
              <a:t>SAFALI system</a:t>
            </a:r>
            <a:r>
              <a:rPr lang="en-US" sz="1800" dirty="0"/>
              <a:t> for dynamic feedback, reducing X/Z position variations to less than ±50 µm for classical hall probe benches.</a:t>
            </a:r>
          </a:p>
          <a:p>
            <a:pPr marL="0" indent="0">
              <a:buNone/>
            </a:pPr>
            <a:endParaRPr lang="en-US" sz="2000" b="1" dirty="0"/>
          </a:p>
          <a:p>
            <a:pPr marL="0" indent="0">
              <a:buNone/>
            </a:pPr>
            <a:r>
              <a:rPr lang="en-US" sz="2000" b="1" dirty="0"/>
              <a:t>In progress:</a:t>
            </a:r>
          </a:p>
          <a:p>
            <a:r>
              <a:rPr lang="en-US" sz="1800" u="sng" dirty="0"/>
              <a:t>Testing on CPMU12 and CPMU15 :</a:t>
            </a:r>
            <a:r>
              <a:rPr lang="en-US" sz="1800" dirty="0"/>
              <a:t> Awaiting the completion of CPMU12 with its vacuum chamber to calibrate and test the SAFALI feedback system.</a:t>
            </a:r>
          </a:p>
          <a:p>
            <a:r>
              <a:rPr lang="en-US" sz="1800" u="sng" dirty="0"/>
              <a:t>Alignment automation :</a:t>
            </a:r>
            <a:r>
              <a:rPr lang="en-US" sz="1800" dirty="0"/>
              <a:t> Increasing automation of bench alignment while waiting for the CPMU12, aiming to reduce alignment time and improve precision.</a:t>
            </a:r>
            <a:endParaRPr lang="fr-FR" sz="1800" dirty="0"/>
          </a:p>
        </p:txBody>
      </p:sp>
      <p:sp>
        <p:nvSpPr>
          <p:cNvPr id="6" name="Espace réservé du pied de page 2">
            <a:extLst>
              <a:ext uri="{FF2B5EF4-FFF2-40B4-BE49-F238E27FC236}">
                <a16:creationId xmlns:a16="http://schemas.microsoft.com/office/drawing/2014/main" id="{5243C036-64D5-9027-651F-FBCF5A832B82}"/>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12521421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AA9D72-EFBC-86D2-6C3A-09ABB248D672}"/>
              </a:ext>
            </a:extLst>
          </p:cNvPr>
          <p:cNvSpPr>
            <a:spLocks noGrp="1"/>
          </p:cNvSpPr>
          <p:nvPr>
            <p:ph type="title"/>
          </p:nvPr>
        </p:nvSpPr>
        <p:spPr/>
        <p:txBody>
          <a:bodyPr/>
          <a:lstStyle/>
          <a:p>
            <a:r>
              <a:rPr lang="fr-FR" sz="2400" dirty="0"/>
              <a:t>CPMU and the Hall probe </a:t>
            </a:r>
            <a:r>
              <a:rPr lang="fr-FR" sz="2400" dirty="0" err="1"/>
              <a:t>bench</a:t>
            </a:r>
            <a:endParaRPr lang="fr-FR" sz="2400" dirty="0"/>
          </a:p>
        </p:txBody>
      </p:sp>
      <p:sp>
        <p:nvSpPr>
          <p:cNvPr id="4" name="Espace réservé du numéro de diapositive 3">
            <a:extLst>
              <a:ext uri="{FF2B5EF4-FFF2-40B4-BE49-F238E27FC236}">
                <a16:creationId xmlns:a16="http://schemas.microsoft.com/office/drawing/2014/main" id="{E235144D-00E5-2182-8393-32A9A2890F00}"/>
              </a:ext>
            </a:extLst>
          </p:cNvPr>
          <p:cNvSpPr>
            <a:spLocks noGrp="1"/>
          </p:cNvSpPr>
          <p:nvPr>
            <p:ph type="sldNum" sz="quarter" idx="11"/>
          </p:nvPr>
        </p:nvSpPr>
        <p:spPr/>
        <p:txBody>
          <a:bodyPr/>
          <a:lstStyle/>
          <a:p>
            <a:fld id="{F1620CC9-C982-429E-97C9-9F71A6603CFC}" type="slidenum">
              <a:rPr lang="fr-FR" smtClean="0"/>
              <a:pPr/>
              <a:t>2</a:t>
            </a:fld>
            <a:endParaRPr lang="fr-FR" dirty="0"/>
          </a:p>
        </p:txBody>
      </p:sp>
      <p:sp>
        <p:nvSpPr>
          <p:cNvPr id="5" name="Espace réservé du texte 4">
            <a:extLst>
              <a:ext uri="{FF2B5EF4-FFF2-40B4-BE49-F238E27FC236}">
                <a16:creationId xmlns:a16="http://schemas.microsoft.com/office/drawing/2014/main" id="{0381219A-23A6-CD7B-4E10-EE179795DD09}"/>
              </a:ext>
            </a:extLst>
          </p:cNvPr>
          <p:cNvSpPr>
            <a:spLocks noGrp="1"/>
          </p:cNvSpPr>
          <p:nvPr>
            <p:ph type="body" sz="quarter" idx="12"/>
          </p:nvPr>
        </p:nvSpPr>
        <p:spPr>
          <a:xfrm>
            <a:off x="552034" y="764563"/>
            <a:ext cx="11088582" cy="597660"/>
          </a:xfrm>
        </p:spPr>
        <p:txBody>
          <a:bodyPr/>
          <a:lstStyle/>
          <a:p>
            <a:pPr marL="0" indent="0">
              <a:buNone/>
            </a:pPr>
            <a:r>
              <a:rPr lang="en-US" sz="1800" b="1" dirty="0"/>
              <a:t>Cryogenic Permanent Magnet Undulators</a:t>
            </a:r>
            <a:r>
              <a:rPr lang="en-US" sz="1800" dirty="0"/>
              <a:t> (CPMU) enhance magnetic field and coercivity, enabling shorter periods with higher magnetic fields, which results in a brighter synchrotron radiation.</a:t>
            </a:r>
            <a:endParaRPr lang="fr-FR" sz="1800" dirty="0"/>
          </a:p>
        </p:txBody>
      </p:sp>
      <p:sp>
        <p:nvSpPr>
          <p:cNvPr id="8" name="Espace réservé du texte 4">
            <a:extLst>
              <a:ext uri="{FF2B5EF4-FFF2-40B4-BE49-F238E27FC236}">
                <a16:creationId xmlns:a16="http://schemas.microsoft.com/office/drawing/2014/main" id="{AE5C0843-37C9-D889-4BF2-23AFF5272521}"/>
              </a:ext>
            </a:extLst>
          </p:cNvPr>
          <p:cNvSpPr txBox="1">
            <a:spLocks/>
          </p:cNvSpPr>
          <p:nvPr/>
        </p:nvSpPr>
        <p:spPr>
          <a:xfrm>
            <a:off x="543546" y="5085184"/>
            <a:ext cx="6198083" cy="5605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00" dirty="0"/>
              <a:t>Factor of 3 @ 30 keV on the brightness</a:t>
            </a:r>
            <a:endParaRPr lang="fr-FR" sz="1800" dirty="0"/>
          </a:p>
        </p:txBody>
      </p:sp>
      <p:grpSp>
        <p:nvGrpSpPr>
          <p:cNvPr id="11" name="Groupe 10">
            <a:extLst>
              <a:ext uri="{FF2B5EF4-FFF2-40B4-BE49-F238E27FC236}">
                <a16:creationId xmlns:a16="http://schemas.microsoft.com/office/drawing/2014/main" id="{454835EC-02F2-E096-035A-9D50C7D6C596}"/>
              </a:ext>
            </a:extLst>
          </p:cNvPr>
          <p:cNvGrpSpPr/>
          <p:nvPr/>
        </p:nvGrpSpPr>
        <p:grpSpPr>
          <a:xfrm>
            <a:off x="289785" y="1557554"/>
            <a:ext cx="6480720" cy="3321219"/>
            <a:chOff x="2855315" y="2276872"/>
            <a:chExt cx="6480720" cy="3321219"/>
          </a:xfrm>
        </p:grpSpPr>
        <p:pic>
          <p:nvPicPr>
            <p:cNvPr id="7" name="Image 6" descr="Une image contenant texte, Tracé, ligne, Police&#10;&#10;Description générée automatiquement">
              <a:extLst>
                <a:ext uri="{FF2B5EF4-FFF2-40B4-BE49-F238E27FC236}">
                  <a16:creationId xmlns:a16="http://schemas.microsoft.com/office/drawing/2014/main" id="{92A7FCD4-38F6-73EC-BEBB-7208D30B8F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63699" y="2276872"/>
              <a:ext cx="5663952" cy="2899706"/>
            </a:xfrm>
            <a:prstGeom prst="rect">
              <a:avLst/>
            </a:prstGeom>
          </p:spPr>
        </p:pic>
        <p:sp>
          <p:nvSpPr>
            <p:cNvPr id="10" name="Espace réservé du texte 4">
              <a:extLst>
                <a:ext uri="{FF2B5EF4-FFF2-40B4-BE49-F238E27FC236}">
                  <a16:creationId xmlns:a16="http://schemas.microsoft.com/office/drawing/2014/main" id="{A3A014F3-D093-3DD2-C6AB-ACCE91CD01C3}"/>
                </a:ext>
              </a:extLst>
            </p:cNvPr>
            <p:cNvSpPr txBox="1">
              <a:spLocks/>
            </p:cNvSpPr>
            <p:nvPr/>
          </p:nvSpPr>
          <p:spPr>
            <a:xfrm>
              <a:off x="2855315" y="5171556"/>
              <a:ext cx="6480720" cy="42653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200" i="1" dirty="0"/>
                <a:t>Brightness of a 20 mm period NdFeB undulator compared with an 18 mm period </a:t>
              </a:r>
              <a:r>
                <a:rPr lang="en-US" sz="1200" i="1" dirty="0" err="1"/>
                <a:t>PrFeB</a:t>
              </a:r>
              <a:r>
                <a:rPr lang="en-US" sz="1200" i="1" dirty="0"/>
                <a:t> cryogenic undulator</a:t>
              </a:r>
              <a:endParaRPr lang="fr-FR" sz="1200" i="1" dirty="0"/>
            </a:p>
          </p:txBody>
        </p:sp>
      </p:grpSp>
      <p:sp>
        <p:nvSpPr>
          <p:cNvPr id="16" name="Espace réservé du texte 4">
            <a:extLst>
              <a:ext uri="{FF2B5EF4-FFF2-40B4-BE49-F238E27FC236}">
                <a16:creationId xmlns:a16="http://schemas.microsoft.com/office/drawing/2014/main" id="{7FC19C02-E194-15ED-CC9F-10A320DB6141}"/>
              </a:ext>
            </a:extLst>
          </p:cNvPr>
          <p:cNvSpPr txBox="1">
            <a:spLocks/>
          </p:cNvSpPr>
          <p:nvPr/>
        </p:nvSpPr>
        <p:spPr>
          <a:xfrm>
            <a:off x="7178888" y="1469481"/>
            <a:ext cx="4821767" cy="239156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a:t>CPMU at SOLEIL:</a:t>
            </a:r>
          </a:p>
          <a:p>
            <a:r>
              <a:rPr lang="en-US" sz="1400" dirty="0"/>
              <a:t>U18 n°1 : installed for </a:t>
            </a:r>
            <a:r>
              <a:rPr lang="en-US" sz="1400" dirty="0" err="1"/>
              <a:t>Nanoscopium</a:t>
            </a:r>
            <a:r>
              <a:rPr lang="en-US" sz="1400" dirty="0"/>
              <a:t> long beamline in 2011</a:t>
            </a:r>
          </a:p>
          <a:p>
            <a:r>
              <a:rPr lang="en-US" sz="1400" dirty="0"/>
              <a:t>U18 n°2 : in use for COXINEL experiments since 2015</a:t>
            </a:r>
          </a:p>
          <a:p>
            <a:r>
              <a:rPr lang="en-US" sz="1400" dirty="0"/>
              <a:t>U18 n°3 : installed for </a:t>
            </a:r>
            <a:r>
              <a:rPr lang="en-US" sz="1400" dirty="0" err="1"/>
              <a:t>Anatomix</a:t>
            </a:r>
            <a:r>
              <a:rPr lang="en-US" sz="1400" dirty="0"/>
              <a:t> long beamline in 2017</a:t>
            </a:r>
          </a:p>
          <a:p>
            <a:r>
              <a:rPr lang="en-US" sz="1400" dirty="0"/>
              <a:t>U18 n°4 : Soon installed for Cristal beamline</a:t>
            </a:r>
          </a:p>
          <a:p>
            <a:r>
              <a:rPr lang="en-US" sz="1400" dirty="0"/>
              <a:t>U15 : under construction and dedicated to LUNEX5 or PX2 beamline</a:t>
            </a:r>
          </a:p>
          <a:p>
            <a:r>
              <a:rPr lang="en-US" sz="1400" dirty="0"/>
              <a:t>U12 : Prototype under construction</a:t>
            </a:r>
            <a:endParaRPr lang="fr-FR" sz="1400" dirty="0"/>
          </a:p>
        </p:txBody>
      </p:sp>
      <p:cxnSp>
        <p:nvCxnSpPr>
          <p:cNvPr id="17" name="Connecteur droit 16">
            <a:extLst>
              <a:ext uri="{FF2B5EF4-FFF2-40B4-BE49-F238E27FC236}">
                <a16:creationId xmlns:a16="http://schemas.microsoft.com/office/drawing/2014/main" id="{3295C2D7-A664-51D1-0B1A-5F9E2240BAAA}"/>
              </a:ext>
            </a:extLst>
          </p:cNvPr>
          <p:cNvCxnSpPr>
            <a:cxnSpLocks/>
          </p:cNvCxnSpPr>
          <p:nvPr/>
        </p:nvCxnSpPr>
        <p:spPr>
          <a:xfrm flipH="1">
            <a:off x="6888088" y="2089295"/>
            <a:ext cx="12407" cy="4768705"/>
          </a:xfrm>
          <a:prstGeom prst="line">
            <a:avLst/>
          </a:prstGeom>
          <a:ln w="38100">
            <a:solidFill>
              <a:srgbClr val="0E4194"/>
            </a:solidFill>
          </a:ln>
        </p:spPr>
        <p:style>
          <a:lnRef idx="1">
            <a:schemeClr val="accent1"/>
          </a:lnRef>
          <a:fillRef idx="0">
            <a:schemeClr val="accent1"/>
          </a:fillRef>
          <a:effectRef idx="0">
            <a:schemeClr val="accent1"/>
          </a:effectRef>
          <a:fontRef idx="minor">
            <a:schemeClr val="tx1"/>
          </a:fontRef>
        </p:style>
      </p:cxnSp>
      <p:grpSp>
        <p:nvGrpSpPr>
          <p:cNvPr id="22" name="Groupe 21">
            <a:extLst>
              <a:ext uri="{FF2B5EF4-FFF2-40B4-BE49-F238E27FC236}">
                <a16:creationId xmlns:a16="http://schemas.microsoft.com/office/drawing/2014/main" id="{BB78356D-BBD3-B42D-6F84-F18402DBF832}"/>
              </a:ext>
            </a:extLst>
          </p:cNvPr>
          <p:cNvGrpSpPr/>
          <p:nvPr/>
        </p:nvGrpSpPr>
        <p:grpSpPr>
          <a:xfrm>
            <a:off x="7824192" y="3766620"/>
            <a:ext cx="3536150" cy="2637128"/>
            <a:chOff x="7869139" y="3816208"/>
            <a:chExt cx="3254283" cy="2485130"/>
          </a:xfrm>
        </p:grpSpPr>
        <p:pic>
          <p:nvPicPr>
            <p:cNvPr id="19" name="Image 18" descr="Une image contenant jouet, circuit&#10;&#10;Description générée automatiquement">
              <a:extLst>
                <a:ext uri="{FF2B5EF4-FFF2-40B4-BE49-F238E27FC236}">
                  <a16:creationId xmlns:a16="http://schemas.microsoft.com/office/drawing/2014/main" id="{17FCE94A-92E5-96D8-59B4-24833CF7502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5612"/>
            <a:stretch/>
          </p:blipFill>
          <p:spPr>
            <a:xfrm>
              <a:off x="8340655" y="3816208"/>
              <a:ext cx="2311252" cy="2125130"/>
            </a:xfrm>
            <a:prstGeom prst="rect">
              <a:avLst/>
            </a:prstGeom>
          </p:spPr>
        </p:pic>
        <p:sp>
          <p:nvSpPr>
            <p:cNvPr id="20" name="Espace réservé du texte 4">
              <a:extLst>
                <a:ext uri="{FF2B5EF4-FFF2-40B4-BE49-F238E27FC236}">
                  <a16:creationId xmlns:a16="http://schemas.microsoft.com/office/drawing/2014/main" id="{F867774F-EF01-9100-06AB-BDEF90A78421}"/>
                </a:ext>
              </a:extLst>
            </p:cNvPr>
            <p:cNvSpPr txBox="1">
              <a:spLocks/>
            </p:cNvSpPr>
            <p:nvPr/>
          </p:nvSpPr>
          <p:spPr>
            <a:xfrm>
              <a:off x="7869139" y="5941338"/>
              <a:ext cx="3254283" cy="3600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1000" i="1" dirty="0"/>
                <a:t>Drawing of the U18 undulators</a:t>
              </a:r>
              <a:endParaRPr lang="fr-FR" sz="900" i="1" dirty="0"/>
            </a:p>
          </p:txBody>
        </p:sp>
      </p:grpSp>
      <p:sp>
        <p:nvSpPr>
          <p:cNvPr id="21" name="Espace réservé du pied de page 2">
            <a:extLst>
              <a:ext uri="{FF2B5EF4-FFF2-40B4-BE49-F238E27FC236}">
                <a16:creationId xmlns:a16="http://schemas.microsoft.com/office/drawing/2014/main" id="{CE3F5807-9F5D-0191-8D8E-7FEEFC6D667B}"/>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3123861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04010A-87FE-C79B-F175-A07A6B650ECA}"/>
              </a:ext>
            </a:extLst>
          </p:cNvPr>
          <p:cNvSpPr>
            <a:spLocks noGrp="1"/>
          </p:cNvSpPr>
          <p:nvPr>
            <p:ph type="title"/>
          </p:nvPr>
        </p:nvSpPr>
        <p:spPr/>
        <p:txBody>
          <a:bodyPr/>
          <a:lstStyle/>
          <a:p>
            <a:r>
              <a:rPr lang="en-US" dirty="0"/>
              <a:t>Thank you for your attention</a:t>
            </a:r>
            <a:endParaRPr lang="fr-FR" dirty="0"/>
          </a:p>
        </p:txBody>
      </p:sp>
    </p:spTree>
    <p:extLst>
      <p:ext uri="{BB962C8B-B14F-4D97-AF65-F5344CB8AC3E}">
        <p14:creationId xmlns:p14="http://schemas.microsoft.com/office/powerpoint/2010/main" val="24715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51042E-2A90-8544-502B-CDD8D3F4A084}"/>
              </a:ext>
            </a:extLst>
          </p:cNvPr>
          <p:cNvSpPr>
            <a:spLocks noGrp="1"/>
          </p:cNvSpPr>
          <p:nvPr>
            <p:ph type="title"/>
          </p:nvPr>
        </p:nvSpPr>
        <p:spPr/>
        <p:txBody>
          <a:bodyPr/>
          <a:lstStyle/>
          <a:p>
            <a:r>
              <a:rPr lang="fr-FR" sz="2400" dirty="0"/>
              <a:t>CPMU and the Hall probe </a:t>
            </a:r>
            <a:r>
              <a:rPr lang="fr-FR" sz="2400" dirty="0" err="1"/>
              <a:t>bench</a:t>
            </a:r>
            <a:endParaRPr lang="en-GB" sz="2400" dirty="0"/>
          </a:p>
        </p:txBody>
      </p:sp>
      <p:sp>
        <p:nvSpPr>
          <p:cNvPr id="4" name="Espace réservé du numéro de diapositive 3">
            <a:extLst>
              <a:ext uri="{FF2B5EF4-FFF2-40B4-BE49-F238E27FC236}">
                <a16:creationId xmlns:a16="http://schemas.microsoft.com/office/drawing/2014/main" id="{07F5E267-3AC5-1FAD-8CBE-C81A1E77D0C9}"/>
              </a:ext>
            </a:extLst>
          </p:cNvPr>
          <p:cNvSpPr>
            <a:spLocks noGrp="1"/>
          </p:cNvSpPr>
          <p:nvPr>
            <p:ph type="sldNum" sz="quarter" idx="11"/>
          </p:nvPr>
        </p:nvSpPr>
        <p:spPr/>
        <p:txBody>
          <a:bodyPr/>
          <a:lstStyle/>
          <a:p>
            <a:fld id="{F1620CC9-C982-429E-97C9-9F71A6603CFC}" type="slidenum">
              <a:rPr lang="fr-FR" smtClean="0"/>
              <a:pPr/>
              <a:t>3</a:t>
            </a:fld>
            <a:endParaRPr lang="fr-FR" dirty="0"/>
          </a:p>
        </p:txBody>
      </p:sp>
      <p:sp>
        <p:nvSpPr>
          <p:cNvPr id="5" name="Espace réservé du texte 4">
            <a:extLst>
              <a:ext uri="{FF2B5EF4-FFF2-40B4-BE49-F238E27FC236}">
                <a16:creationId xmlns:a16="http://schemas.microsoft.com/office/drawing/2014/main" id="{2358952B-7D10-8BE4-877F-A0F0528B3B82}"/>
              </a:ext>
            </a:extLst>
          </p:cNvPr>
          <p:cNvSpPr>
            <a:spLocks noGrp="1"/>
          </p:cNvSpPr>
          <p:nvPr>
            <p:ph type="body" sz="quarter" idx="12"/>
          </p:nvPr>
        </p:nvSpPr>
        <p:spPr>
          <a:xfrm>
            <a:off x="551709" y="656839"/>
            <a:ext cx="5029477" cy="565201"/>
          </a:xfrm>
        </p:spPr>
        <p:txBody>
          <a:bodyPr/>
          <a:lstStyle/>
          <a:p>
            <a:pPr marL="0" indent="0">
              <a:buNone/>
            </a:pPr>
            <a:r>
              <a:rPr lang="fr-FR" sz="1600" b="1" dirty="0"/>
              <a:t>Hall probe </a:t>
            </a:r>
            <a:r>
              <a:rPr lang="fr-FR" sz="1600" b="1" dirty="0" err="1"/>
              <a:t>bench</a:t>
            </a:r>
            <a:r>
              <a:rPr lang="fr-FR" sz="1600" b="1" dirty="0"/>
              <a:t> </a:t>
            </a:r>
            <a:r>
              <a:rPr lang="fr-FR" sz="1600" dirty="0"/>
              <a:t>: </a:t>
            </a:r>
            <a:r>
              <a:rPr lang="en-US" sz="1600" dirty="0"/>
              <a:t>Precisely maps magnetic fields from undulator magnets.</a:t>
            </a:r>
          </a:p>
        </p:txBody>
      </p:sp>
      <p:sp>
        <p:nvSpPr>
          <p:cNvPr id="9" name="Espace réservé du texte 4">
            <a:extLst>
              <a:ext uri="{FF2B5EF4-FFF2-40B4-BE49-F238E27FC236}">
                <a16:creationId xmlns:a16="http://schemas.microsoft.com/office/drawing/2014/main" id="{0D26C9CA-C655-5679-1B37-211E04C1E89E}"/>
              </a:ext>
            </a:extLst>
          </p:cNvPr>
          <p:cNvSpPr txBox="1">
            <a:spLocks/>
          </p:cNvSpPr>
          <p:nvPr/>
        </p:nvSpPr>
        <p:spPr>
          <a:xfrm>
            <a:off x="1119516" y="6001072"/>
            <a:ext cx="4568453" cy="40017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000" i="1" dirty="0" err="1"/>
              <a:t>Sanning</a:t>
            </a:r>
            <a:r>
              <a:rPr lang="fr-FR" sz="1000" i="1" dirty="0"/>
              <a:t> Hall Probe </a:t>
            </a:r>
            <a:r>
              <a:rPr lang="fr-FR" sz="1000" i="1" dirty="0" err="1"/>
              <a:t>Measuring</a:t>
            </a:r>
            <a:r>
              <a:rPr lang="fr-FR" sz="1000" i="1" dirty="0"/>
              <a:t> Bench – P. </a:t>
            </a:r>
            <a:r>
              <a:rPr lang="fr-FR" sz="1000" i="1" dirty="0" err="1"/>
              <a:t>Ellaume</a:t>
            </a:r>
            <a:r>
              <a:rPr lang="fr-FR" sz="1000" i="1" dirty="0"/>
              <a:t>, ESRF, IMMW-X11, </a:t>
            </a:r>
            <a:r>
              <a:rPr lang="en-US" sz="1000" i="1" dirty="0"/>
              <a:t>Specificity of Magnetic Measurement for Insertion Devices</a:t>
            </a:r>
            <a:endParaRPr lang="fr-FR" sz="1000" i="1" dirty="0"/>
          </a:p>
        </p:txBody>
      </p:sp>
      <p:grpSp>
        <p:nvGrpSpPr>
          <p:cNvPr id="32" name="Groupe 31">
            <a:extLst>
              <a:ext uri="{FF2B5EF4-FFF2-40B4-BE49-F238E27FC236}">
                <a16:creationId xmlns:a16="http://schemas.microsoft.com/office/drawing/2014/main" id="{7C6EFB00-CB15-1CCC-F208-A2F72736DFD9}"/>
              </a:ext>
            </a:extLst>
          </p:cNvPr>
          <p:cNvGrpSpPr/>
          <p:nvPr/>
        </p:nvGrpSpPr>
        <p:grpSpPr>
          <a:xfrm>
            <a:off x="571293" y="1554392"/>
            <a:ext cx="5245826" cy="4391876"/>
            <a:chOff x="295868" y="1724386"/>
            <a:chExt cx="5245826" cy="4391876"/>
          </a:xfrm>
        </p:grpSpPr>
        <p:grpSp>
          <p:nvGrpSpPr>
            <p:cNvPr id="31" name="Groupe 30">
              <a:extLst>
                <a:ext uri="{FF2B5EF4-FFF2-40B4-BE49-F238E27FC236}">
                  <a16:creationId xmlns:a16="http://schemas.microsoft.com/office/drawing/2014/main" id="{CC6EB4E0-BD87-F330-BBF5-7EA4086A1F6F}"/>
                </a:ext>
              </a:extLst>
            </p:cNvPr>
            <p:cNvGrpSpPr/>
            <p:nvPr/>
          </p:nvGrpSpPr>
          <p:grpSpPr>
            <a:xfrm>
              <a:off x="718962" y="1724386"/>
              <a:ext cx="4822732" cy="4391876"/>
              <a:chOff x="718962" y="1724386"/>
              <a:chExt cx="4822732" cy="4391876"/>
            </a:xfrm>
          </p:grpSpPr>
          <p:grpSp>
            <p:nvGrpSpPr>
              <p:cNvPr id="25" name="Groupe 24">
                <a:extLst>
                  <a:ext uri="{FF2B5EF4-FFF2-40B4-BE49-F238E27FC236}">
                    <a16:creationId xmlns:a16="http://schemas.microsoft.com/office/drawing/2014/main" id="{0D590244-5C7F-2E63-DF67-1A1A981A804B}"/>
                  </a:ext>
                </a:extLst>
              </p:cNvPr>
              <p:cNvGrpSpPr/>
              <p:nvPr/>
            </p:nvGrpSpPr>
            <p:grpSpPr>
              <a:xfrm>
                <a:off x="718962" y="1848174"/>
                <a:ext cx="4693582" cy="4268088"/>
                <a:chOff x="718962" y="1848174"/>
                <a:chExt cx="4693582" cy="4268088"/>
              </a:xfrm>
            </p:grpSpPr>
            <p:pic>
              <p:nvPicPr>
                <p:cNvPr id="7" name="Image 6" descr="Une image contenant croquis, embarcation&#10;&#10;Description générée automatiquement">
                  <a:extLst>
                    <a:ext uri="{FF2B5EF4-FFF2-40B4-BE49-F238E27FC236}">
                      <a16:creationId xmlns:a16="http://schemas.microsoft.com/office/drawing/2014/main" id="{B6A06F9A-7527-E799-47FA-B149EA370AEE}"/>
                    </a:ext>
                  </a:extLst>
                </p:cNvPr>
                <p:cNvPicPr>
                  <a:picLocks noChangeAspect="1"/>
                </p:cNvPicPr>
                <p:nvPr/>
              </p:nvPicPr>
              <p:blipFill rotWithShape="1">
                <a:blip r:embed="rId2">
                  <a:extLst>
                    <a:ext uri="{28A0092B-C50C-407E-A947-70E740481C1C}">
                      <a14:useLocalDpi xmlns:a14="http://schemas.microsoft.com/office/drawing/2010/main" val="0"/>
                    </a:ext>
                  </a:extLst>
                </a:blip>
                <a:srcRect l="3592" t="6848" r="928"/>
                <a:stretch/>
              </p:blipFill>
              <p:spPr>
                <a:xfrm>
                  <a:off x="911424" y="1848174"/>
                  <a:ext cx="4501120" cy="4268088"/>
                </a:xfrm>
                <a:prstGeom prst="rect">
                  <a:avLst/>
                </a:prstGeom>
              </p:spPr>
            </p:pic>
            <p:sp>
              <p:nvSpPr>
                <p:cNvPr id="8" name="ZoneTexte 7">
                  <a:extLst>
                    <a:ext uri="{FF2B5EF4-FFF2-40B4-BE49-F238E27FC236}">
                      <a16:creationId xmlns:a16="http://schemas.microsoft.com/office/drawing/2014/main" id="{57A744B2-6A2E-BA4E-7F7C-A4A3CB0E7D92}"/>
                    </a:ext>
                  </a:extLst>
                </p:cNvPr>
                <p:cNvSpPr txBox="1"/>
                <p:nvPr/>
              </p:nvSpPr>
              <p:spPr>
                <a:xfrm>
                  <a:off x="3359696" y="2013731"/>
                  <a:ext cx="766557" cy="246221"/>
                </a:xfrm>
                <a:prstGeom prst="rect">
                  <a:avLst/>
                </a:prstGeom>
                <a:solidFill>
                  <a:schemeClr val="bg1"/>
                </a:solidFill>
              </p:spPr>
              <p:txBody>
                <a:bodyPr wrap="square" rtlCol="0">
                  <a:spAutoFit/>
                </a:bodyPr>
                <a:lstStyle/>
                <a:p>
                  <a:r>
                    <a:rPr lang="fr-FR" sz="1000" dirty="0"/>
                    <a:t>Hall probe</a:t>
                  </a:r>
                </a:p>
              </p:txBody>
            </p:sp>
            <p:sp>
              <p:nvSpPr>
                <p:cNvPr id="10" name="ZoneTexte 9">
                  <a:extLst>
                    <a:ext uri="{FF2B5EF4-FFF2-40B4-BE49-F238E27FC236}">
                      <a16:creationId xmlns:a16="http://schemas.microsoft.com/office/drawing/2014/main" id="{330785AB-4648-ACEA-26C4-52C46FF2ED18}"/>
                    </a:ext>
                  </a:extLst>
                </p:cNvPr>
                <p:cNvSpPr txBox="1"/>
                <p:nvPr/>
              </p:nvSpPr>
              <p:spPr>
                <a:xfrm>
                  <a:off x="767409" y="2083066"/>
                  <a:ext cx="576064" cy="246221"/>
                </a:xfrm>
                <a:prstGeom prst="rect">
                  <a:avLst/>
                </a:prstGeom>
                <a:solidFill>
                  <a:schemeClr val="bg1"/>
                </a:solidFill>
              </p:spPr>
              <p:txBody>
                <a:bodyPr wrap="square" rtlCol="0">
                  <a:spAutoFit/>
                </a:bodyPr>
                <a:lstStyle/>
                <a:p>
                  <a:r>
                    <a:rPr lang="fr-FR" sz="1000" dirty="0"/>
                    <a:t>Z axis</a:t>
                  </a:r>
                </a:p>
              </p:txBody>
            </p:sp>
            <p:sp>
              <p:nvSpPr>
                <p:cNvPr id="11" name="ZoneTexte 10">
                  <a:extLst>
                    <a:ext uri="{FF2B5EF4-FFF2-40B4-BE49-F238E27FC236}">
                      <a16:creationId xmlns:a16="http://schemas.microsoft.com/office/drawing/2014/main" id="{CC9F6A7A-B11D-C5DC-6344-14E9293FC661}"/>
                    </a:ext>
                  </a:extLst>
                </p:cNvPr>
                <p:cNvSpPr txBox="1"/>
                <p:nvPr/>
              </p:nvSpPr>
              <p:spPr>
                <a:xfrm>
                  <a:off x="718962" y="2852936"/>
                  <a:ext cx="576064" cy="246221"/>
                </a:xfrm>
                <a:prstGeom prst="rect">
                  <a:avLst/>
                </a:prstGeom>
                <a:solidFill>
                  <a:schemeClr val="bg1"/>
                </a:solidFill>
              </p:spPr>
              <p:txBody>
                <a:bodyPr wrap="square" rtlCol="0">
                  <a:spAutoFit/>
                </a:bodyPr>
                <a:lstStyle/>
                <a:p>
                  <a:r>
                    <a:rPr lang="fr-FR" sz="1000" dirty="0"/>
                    <a:t>X axis</a:t>
                  </a:r>
                </a:p>
              </p:txBody>
            </p:sp>
            <p:sp>
              <p:nvSpPr>
                <p:cNvPr id="12" name="ZoneTexte 11">
                  <a:extLst>
                    <a:ext uri="{FF2B5EF4-FFF2-40B4-BE49-F238E27FC236}">
                      <a16:creationId xmlns:a16="http://schemas.microsoft.com/office/drawing/2014/main" id="{4825C59B-5FA7-5ED8-69CC-BEE1426E4479}"/>
                    </a:ext>
                  </a:extLst>
                </p:cNvPr>
                <p:cNvSpPr txBox="1"/>
                <p:nvPr/>
              </p:nvSpPr>
              <p:spPr>
                <a:xfrm>
                  <a:off x="782274" y="3330756"/>
                  <a:ext cx="633205" cy="246221"/>
                </a:xfrm>
                <a:prstGeom prst="rect">
                  <a:avLst/>
                </a:prstGeom>
                <a:solidFill>
                  <a:schemeClr val="bg1"/>
                </a:solidFill>
              </p:spPr>
              <p:txBody>
                <a:bodyPr wrap="square" rtlCol="0">
                  <a:spAutoFit/>
                </a:bodyPr>
                <a:lstStyle/>
                <a:p>
                  <a:r>
                    <a:rPr lang="fr-FR" sz="1000" dirty="0"/>
                    <a:t>S axis</a:t>
                  </a:r>
                </a:p>
              </p:txBody>
            </p:sp>
          </p:grpSp>
          <p:cxnSp>
            <p:nvCxnSpPr>
              <p:cNvPr id="14" name="Connecteur droit avec flèche 13">
                <a:extLst>
                  <a:ext uri="{FF2B5EF4-FFF2-40B4-BE49-F238E27FC236}">
                    <a16:creationId xmlns:a16="http://schemas.microsoft.com/office/drawing/2014/main" id="{AB3CC327-3D7C-7E75-6299-505EE4657F2A}"/>
                  </a:ext>
                </a:extLst>
              </p:cNvPr>
              <p:cNvCxnSpPr/>
              <p:nvPr/>
            </p:nvCxnSpPr>
            <p:spPr>
              <a:xfrm>
                <a:off x="2639616" y="1724386"/>
                <a:ext cx="0" cy="412455"/>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a:extLst>
                  <a:ext uri="{FF2B5EF4-FFF2-40B4-BE49-F238E27FC236}">
                    <a16:creationId xmlns:a16="http://schemas.microsoft.com/office/drawing/2014/main" id="{0F63B5AE-156A-16F6-57E4-ACB1726725D6}"/>
                  </a:ext>
                </a:extLst>
              </p:cNvPr>
              <p:cNvCxnSpPr>
                <a:cxnSpLocks/>
              </p:cNvCxnSpPr>
              <p:nvPr/>
            </p:nvCxnSpPr>
            <p:spPr>
              <a:xfrm>
                <a:off x="1775520" y="3335748"/>
                <a:ext cx="474894" cy="104043"/>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71494B76-C1A9-24FF-6093-192C91FF46C5}"/>
                  </a:ext>
                </a:extLst>
              </p:cNvPr>
              <p:cNvCxnSpPr>
                <a:cxnSpLocks/>
              </p:cNvCxnSpPr>
              <p:nvPr/>
            </p:nvCxnSpPr>
            <p:spPr>
              <a:xfrm flipV="1">
                <a:off x="2185305" y="3548292"/>
                <a:ext cx="538169" cy="166862"/>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ZoneTexte 25">
                <a:extLst>
                  <a:ext uri="{FF2B5EF4-FFF2-40B4-BE49-F238E27FC236}">
                    <a16:creationId xmlns:a16="http://schemas.microsoft.com/office/drawing/2014/main" id="{7DF7CC9B-239B-9830-DD15-533335B1B81C}"/>
                  </a:ext>
                </a:extLst>
              </p:cNvPr>
              <p:cNvSpPr txBox="1"/>
              <p:nvPr/>
            </p:nvSpPr>
            <p:spPr>
              <a:xfrm>
                <a:off x="4758990" y="4247567"/>
                <a:ext cx="782704" cy="246221"/>
              </a:xfrm>
              <a:prstGeom prst="rect">
                <a:avLst/>
              </a:prstGeom>
              <a:solidFill>
                <a:schemeClr val="bg1"/>
              </a:solidFill>
            </p:spPr>
            <p:txBody>
              <a:bodyPr wrap="square" rtlCol="0">
                <a:spAutoFit/>
              </a:bodyPr>
              <a:lstStyle/>
              <a:p>
                <a:r>
                  <a:rPr lang="fr-FR" sz="1000" dirty="0"/>
                  <a:t>Guide rail</a:t>
                </a:r>
              </a:p>
            </p:txBody>
          </p:sp>
          <p:sp>
            <p:nvSpPr>
              <p:cNvPr id="27" name="ZoneTexte 26">
                <a:extLst>
                  <a:ext uri="{FF2B5EF4-FFF2-40B4-BE49-F238E27FC236}">
                    <a16:creationId xmlns:a16="http://schemas.microsoft.com/office/drawing/2014/main" id="{5D57EDB5-27B0-8AF3-CAE2-14CC4F183268}"/>
                  </a:ext>
                </a:extLst>
              </p:cNvPr>
              <p:cNvSpPr txBox="1"/>
              <p:nvPr/>
            </p:nvSpPr>
            <p:spPr>
              <a:xfrm>
                <a:off x="2791214" y="5469863"/>
                <a:ext cx="1903520" cy="246221"/>
              </a:xfrm>
              <a:prstGeom prst="rect">
                <a:avLst/>
              </a:prstGeom>
              <a:solidFill>
                <a:schemeClr val="bg1"/>
              </a:solidFill>
            </p:spPr>
            <p:txBody>
              <a:bodyPr wrap="square" rtlCol="0">
                <a:spAutoFit/>
              </a:bodyPr>
              <a:lstStyle/>
              <a:p>
                <a:r>
                  <a:rPr lang="fr-FR" sz="1000" dirty="0" err="1"/>
                  <a:t>Linear</a:t>
                </a:r>
                <a:r>
                  <a:rPr lang="fr-FR" sz="1000" dirty="0"/>
                  <a:t> encoder (</a:t>
                </a:r>
                <a:r>
                  <a:rPr lang="fr-FR" sz="1000" dirty="0" err="1"/>
                  <a:t>optical</a:t>
                </a:r>
                <a:r>
                  <a:rPr lang="fr-FR" sz="1000" dirty="0"/>
                  <a:t> </a:t>
                </a:r>
                <a:r>
                  <a:rPr lang="fr-FR" sz="1000" dirty="0" err="1"/>
                  <a:t>ruler</a:t>
                </a:r>
                <a:r>
                  <a:rPr lang="fr-FR" sz="1000" dirty="0"/>
                  <a:t>)</a:t>
                </a:r>
              </a:p>
            </p:txBody>
          </p:sp>
        </p:grpSp>
        <p:sp>
          <p:nvSpPr>
            <p:cNvPr id="28" name="ZoneTexte 27">
              <a:extLst>
                <a:ext uri="{FF2B5EF4-FFF2-40B4-BE49-F238E27FC236}">
                  <a16:creationId xmlns:a16="http://schemas.microsoft.com/office/drawing/2014/main" id="{C0766D96-B2CE-E26A-6F4B-208CD712F0E2}"/>
                </a:ext>
              </a:extLst>
            </p:cNvPr>
            <p:cNvSpPr txBox="1"/>
            <p:nvPr/>
          </p:nvSpPr>
          <p:spPr>
            <a:xfrm>
              <a:off x="295868" y="4779243"/>
              <a:ext cx="615556" cy="246221"/>
            </a:xfrm>
            <a:prstGeom prst="rect">
              <a:avLst/>
            </a:prstGeom>
            <a:solidFill>
              <a:schemeClr val="bg1"/>
            </a:solidFill>
          </p:spPr>
          <p:txBody>
            <a:bodyPr wrap="square" rtlCol="0">
              <a:spAutoFit/>
            </a:bodyPr>
            <a:lstStyle/>
            <a:p>
              <a:r>
                <a:rPr lang="fr-FR" sz="1000" dirty="0" err="1"/>
                <a:t>Marble</a:t>
              </a:r>
              <a:endParaRPr lang="fr-FR" sz="1000" dirty="0"/>
            </a:p>
          </p:txBody>
        </p:sp>
        <p:cxnSp>
          <p:nvCxnSpPr>
            <p:cNvPr id="30" name="Connecteur droit 29">
              <a:extLst>
                <a:ext uri="{FF2B5EF4-FFF2-40B4-BE49-F238E27FC236}">
                  <a16:creationId xmlns:a16="http://schemas.microsoft.com/office/drawing/2014/main" id="{4E8E41F3-B3FB-FAE5-5801-4C0597E67565}"/>
                </a:ext>
              </a:extLst>
            </p:cNvPr>
            <p:cNvCxnSpPr/>
            <p:nvPr/>
          </p:nvCxnSpPr>
          <p:spPr>
            <a:xfrm flipV="1">
              <a:off x="911424" y="4711312"/>
              <a:ext cx="504055" cy="215837"/>
            </a:xfrm>
            <a:prstGeom prst="line">
              <a:avLst/>
            </a:prstGeom>
          </p:spPr>
          <p:style>
            <a:lnRef idx="1">
              <a:schemeClr val="dk1"/>
            </a:lnRef>
            <a:fillRef idx="0">
              <a:schemeClr val="dk1"/>
            </a:fillRef>
            <a:effectRef idx="0">
              <a:schemeClr val="dk1"/>
            </a:effectRef>
            <a:fontRef idx="minor">
              <a:schemeClr val="tx1"/>
            </a:fontRef>
          </p:style>
        </p:cxnSp>
      </p:grpSp>
      <p:sp>
        <p:nvSpPr>
          <p:cNvPr id="33" name="Espace réservé du texte 4">
            <a:extLst>
              <a:ext uri="{FF2B5EF4-FFF2-40B4-BE49-F238E27FC236}">
                <a16:creationId xmlns:a16="http://schemas.microsoft.com/office/drawing/2014/main" id="{88063B9C-13E0-D75F-910E-8459E1A9CA59}"/>
              </a:ext>
            </a:extLst>
          </p:cNvPr>
          <p:cNvSpPr txBox="1">
            <a:spLocks/>
          </p:cNvSpPr>
          <p:nvPr/>
        </p:nvSpPr>
        <p:spPr>
          <a:xfrm>
            <a:off x="6610814" y="653278"/>
            <a:ext cx="5029477" cy="212765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dirty="0"/>
              <a:t>Adapting the Hall probe bench for CPMU involves:</a:t>
            </a:r>
          </a:p>
          <a:p>
            <a:r>
              <a:rPr lang="en-US" sz="1600" dirty="0"/>
              <a:t>Limited access due to the vacuum chamber's small aperture.</a:t>
            </a:r>
          </a:p>
          <a:p>
            <a:r>
              <a:rPr lang="en-US" sz="1600" dirty="0"/>
              <a:t>Cryogenic temperatures requiring specialized sensors.</a:t>
            </a:r>
          </a:p>
          <a:p>
            <a:r>
              <a:rPr lang="en-US" sz="1600" dirty="0"/>
              <a:t>Thermal stability to prevent measurement errors.</a:t>
            </a:r>
          </a:p>
          <a:p>
            <a:r>
              <a:rPr lang="en-US" sz="1600" dirty="0"/>
              <a:t>Precise positioning in a constrained environment.</a:t>
            </a:r>
            <a:endParaRPr lang="fr-FR" sz="1800" dirty="0"/>
          </a:p>
        </p:txBody>
      </p:sp>
      <p:grpSp>
        <p:nvGrpSpPr>
          <p:cNvPr id="57" name="Groupe 56">
            <a:extLst>
              <a:ext uri="{FF2B5EF4-FFF2-40B4-BE49-F238E27FC236}">
                <a16:creationId xmlns:a16="http://schemas.microsoft.com/office/drawing/2014/main" id="{35A76086-3FED-FE8E-1417-05C08C51E352}"/>
              </a:ext>
            </a:extLst>
          </p:cNvPr>
          <p:cNvGrpSpPr/>
          <p:nvPr/>
        </p:nvGrpSpPr>
        <p:grpSpPr>
          <a:xfrm>
            <a:off x="7340281" y="2977835"/>
            <a:ext cx="3580255" cy="2610757"/>
            <a:chOff x="7340281" y="2977835"/>
            <a:chExt cx="3580255" cy="2610757"/>
          </a:xfrm>
        </p:grpSpPr>
        <p:pic>
          <p:nvPicPr>
            <p:cNvPr id="36" name="Image 35" descr="Une image contenant machine, Pièce auto, métal, moteur&#10;&#10;Description générée automatiquement">
              <a:extLst>
                <a:ext uri="{FF2B5EF4-FFF2-40B4-BE49-F238E27FC236}">
                  <a16:creationId xmlns:a16="http://schemas.microsoft.com/office/drawing/2014/main" id="{6CA688ED-F925-9963-BD21-26227EA11E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41" t="13099" r="16536" b="5292"/>
            <a:stretch/>
          </p:blipFill>
          <p:spPr>
            <a:xfrm>
              <a:off x="7404510" y="2977835"/>
              <a:ext cx="3451797" cy="2610757"/>
            </a:xfrm>
            <a:prstGeom prst="rect">
              <a:avLst/>
            </a:prstGeom>
          </p:spPr>
        </p:pic>
        <p:sp>
          <p:nvSpPr>
            <p:cNvPr id="37" name="ZoneTexte 36">
              <a:extLst>
                <a:ext uri="{FF2B5EF4-FFF2-40B4-BE49-F238E27FC236}">
                  <a16:creationId xmlns:a16="http://schemas.microsoft.com/office/drawing/2014/main" id="{1A4C166D-DCE8-FD1B-827D-CA8E5448E160}"/>
                </a:ext>
              </a:extLst>
            </p:cNvPr>
            <p:cNvSpPr txBox="1"/>
            <p:nvPr/>
          </p:nvSpPr>
          <p:spPr>
            <a:xfrm>
              <a:off x="9126668" y="3184730"/>
              <a:ext cx="909920" cy="553998"/>
            </a:xfrm>
            <a:prstGeom prst="rect">
              <a:avLst/>
            </a:prstGeom>
            <a:noFill/>
          </p:spPr>
          <p:txBody>
            <a:bodyPr wrap="square" rtlCol="0">
              <a:spAutoFit/>
            </a:bodyPr>
            <a:lstStyle/>
            <a:p>
              <a:pPr algn="ctr"/>
              <a:r>
                <a:rPr lang="fr-FR" sz="1000" b="1" dirty="0" err="1">
                  <a:highlight>
                    <a:srgbClr val="FFFF00"/>
                  </a:highlight>
                </a:rPr>
                <a:t>Upper</a:t>
              </a:r>
              <a:r>
                <a:rPr lang="fr-FR" sz="1000" b="1" dirty="0">
                  <a:highlight>
                    <a:srgbClr val="FFFF00"/>
                  </a:highlight>
                </a:rPr>
                <a:t> magnets</a:t>
              </a:r>
            </a:p>
            <a:p>
              <a:pPr algn="ctr"/>
              <a:r>
                <a:rPr lang="fr-FR" sz="1000" b="1" dirty="0" err="1">
                  <a:highlight>
                    <a:srgbClr val="FFFF00"/>
                  </a:highlight>
                </a:rPr>
                <a:t>girder</a:t>
              </a:r>
              <a:endParaRPr lang="fr-FR" sz="1000" b="1" dirty="0">
                <a:highlight>
                  <a:srgbClr val="FFFF00"/>
                </a:highlight>
              </a:endParaRPr>
            </a:p>
          </p:txBody>
        </p:sp>
        <p:sp>
          <p:nvSpPr>
            <p:cNvPr id="38" name="ZoneTexte 37">
              <a:extLst>
                <a:ext uri="{FF2B5EF4-FFF2-40B4-BE49-F238E27FC236}">
                  <a16:creationId xmlns:a16="http://schemas.microsoft.com/office/drawing/2014/main" id="{78E26101-EEB2-BAAF-0259-C3D737231A5B}"/>
                </a:ext>
              </a:extLst>
            </p:cNvPr>
            <p:cNvSpPr txBox="1"/>
            <p:nvPr/>
          </p:nvSpPr>
          <p:spPr>
            <a:xfrm>
              <a:off x="9090211" y="4625772"/>
              <a:ext cx="909920" cy="553998"/>
            </a:xfrm>
            <a:prstGeom prst="rect">
              <a:avLst/>
            </a:prstGeom>
            <a:noFill/>
          </p:spPr>
          <p:txBody>
            <a:bodyPr wrap="square" rtlCol="0">
              <a:spAutoFit/>
            </a:bodyPr>
            <a:lstStyle/>
            <a:p>
              <a:pPr algn="ctr"/>
              <a:r>
                <a:rPr lang="fr-FR" sz="1000" b="1" dirty="0">
                  <a:highlight>
                    <a:srgbClr val="FFFF00"/>
                  </a:highlight>
                </a:rPr>
                <a:t>Bottom magnets</a:t>
              </a:r>
            </a:p>
            <a:p>
              <a:pPr algn="ctr"/>
              <a:r>
                <a:rPr lang="fr-FR" sz="1000" b="1" dirty="0" err="1">
                  <a:highlight>
                    <a:srgbClr val="FFFF00"/>
                  </a:highlight>
                </a:rPr>
                <a:t>girder</a:t>
              </a:r>
              <a:endParaRPr lang="fr-FR" sz="1000" b="1" dirty="0">
                <a:highlight>
                  <a:srgbClr val="FFFF00"/>
                </a:highlight>
              </a:endParaRPr>
            </a:p>
          </p:txBody>
        </p:sp>
        <p:sp>
          <p:nvSpPr>
            <p:cNvPr id="39" name="ZoneTexte 38">
              <a:extLst>
                <a:ext uri="{FF2B5EF4-FFF2-40B4-BE49-F238E27FC236}">
                  <a16:creationId xmlns:a16="http://schemas.microsoft.com/office/drawing/2014/main" id="{11BC19F2-DE26-4966-6818-0BD34E1F3795}"/>
                </a:ext>
              </a:extLst>
            </p:cNvPr>
            <p:cNvSpPr txBox="1"/>
            <p:nvPr/>
          </p:nvSpPr>
          <p:spPr>
            <a:xfrm>
              <a:off x="10056440" y="4337928"/>
              <a:ext cx="864096" cy="246221"/>
            </a:xfrm>
            <a:prstGeom prst="rect">
              <a:avLst/>
            </a:prstGeom>
            <a:noFill/>
          </p:spPr>
          <p:txBody>
            <a:bodyPr wrap="square" rtlCol="0">
              <a:spAutoFit/>
            </a:bodyPr>
            <a:lstStyle/>
            <a:p>
              <a:pPr algn="ctr"/>
              <a:r>
                <a:rPr lang="fr-FR" sz="1000" b="1" dirty="0">
                  <a:highlight>
                    <a:srgbClr val="FFFF00"/>
                  </a:highlight>
                </a:rPr>
                <a:t>Hall probe</a:t>
              </a:r>
            </a:p>
          </p:txBody>
        </p:sp>
        <p:cxnSp>
          <p:nvCxnSpPr>
            <p:cNvPr id="41" name="Connecteur droit avec flèche 40">
              <a:extLst>
                <a:ext uri="{FF2B5EF4-FFF2-40B4-BE49-F238E27FC236}">
                  <a16:creationId xmlns:a16="http://schemas.microsoft.com/office/drawing/2014/main" id="{616AB062-DC05-0C97-C6C7-8325A250A76B}"/>
                </a:ext>
              </a:extLst>
            </p:cNvPr>
            <p:cNvCxnSpPr>
              <a:cxnSpLocks/>
            </p:cNvCxnSpPr>
            <p:nvPr/>
          </p:nvCxnSpPr>
          <p:spPr>
            <a:xfrm flipH="1" flipV="1">
              <a:off x="9535535" y="4141021"/>
              <a:ext cx="664921" cy="368099"/>
            </a:xfrm>
            <a:prstGeom prst="straightConnector1">
              <a:avLst/>
            </a:prstGeom>
            <a:ln w="190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a:extLst>
                <a:ext uri="{FF2B5EF4-FFF2-40B4-BE49-F238E27FC236}">
                  <a16:creationId xmlns:a16="http://schemas.microsoft.com/office/drawing/2014/main" id="{6652992C-B1F8-351F-40BE-E1B486A0C646}"/>
                </a:ext>
              </a:extLst>
            </p:cNvPr>
            <p:cNvCxnSpPr>
              <a:cxnSpLocks/>
            </p:cNvCxnSpPr>
            <p:nvPr/>
          </p:nvCxnSpPr>
          <p:spPr>
            <a:xfrm flipV="1">
              <a:off x="7938379" y="4407583"/>
              <a:ext cx="212809" cy="626763"/>
            </a:xfrm>
            <a:prstGeom prst="straightConnector1">
              <a:avLst/>
            </a:prstGeom>
            <a:ln w="3810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ZoneTexte 53">
              <a:extLst>
                <a:ext uri="{FF2B5EF4-FFF2-40B4-BE49-F238E27FC236}">
                  <a16:creationId xmlns:a16="http://schemas.microsoft.com/office/drawing/2014/main" id="{EB004868-ACCF-AADC-BAE2-32C0A8D5F159}"/>
                </a:ext>
              </a:extLst>
            </p:cNvPr>
            <p:cNvSpPr txBox="1"/>
            <p:nvPr/>
          </p:nvSpPr>
          <p:spPr>
            <a:xfrm>
              <a:off x="7340281" y="4409784"/>
              <a:ext cx="909920" cy="246221"/>
            </a:xfrm>
            <a:prstGeom prst="rect">
              <a:avLst/>
            </a:prstGeom>
            <a:noFill/>
          </p:spPr>
          <p:txBody>
            <a:bodyPr wrap="square" rtlCol="0">
              <a:spAutoFit/>
            </a:bodyPr>
            <a:lstStyle/>
            <a:p>
              <a:pPr algn="ctr"/>
              <a:r>
                <a:rPr lang="fr-FR" sz="1000" b="1" dirty="0">
                  <a:highlight>
                    <a:srgbClr val="FFFF00"/>
                  </a:highlight>
                </a:rPr>
                <a:t>S axis</a:t>
              </a:r>
            </a:p>
          </p:txBody>
        </p:sp>
      </p:grpSp>
      <p:sp>
        <p:nvSpPr>
          <p:cNvPr id="58" name="Espace réservé du texte 4">
            <a:extLst>
              <a:ext uri="{FF2B5EF4-FFF2-40B4-BE49-F238E27FC236}">
                <a16:creationId xmlns:a16="http://schemas.microsoft.com/office/drawing/2014/main" id="{6ABE2F16-FA77-C25A-93EC-E2786CF75DBD}"/>
              </a:ext>
            </a:extLst>
          </p:cNvPr>
          <p:cNvSpPr txBox="1">
            <a:spLocks/>
          </p:cNvSpPr>
          <p:nvPr/>
        </p:nvSpPr>
        <p:spPr>
          <a:xfrm>
            <a:off x="6805984" y="5597911"/>
            <a:ext cx="4568453" cy="21984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1000" i="1" dirty="0"/>
              <a:t>Scanning Hall Probe Measuring Bench inside CPMU18 n°1</a:t>
            </a:r>
          </a:p>
        </p:txBody>
      </p:sp>
      <p:sp>
        <p:nvSpPr>
          <p:cNvPr id="60" name="Espace réservé du pied de page 2">
            <a:extLst>
              <a:ext uri="{FF2B5EF4-FFF2-40B4-BE49-F238E27FC236}">
                <a16:creationId xmlns:a16="http://schemas.microsoft.com/office/drawing/2014/main" id="{727DF220-5124-E857-03B3-4A71745D0581}"/>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433734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41BB05-07B9-812F-9723-0F4A0A1E6858}"/>
              </a:ext>
            </a:extLst>
          </p:cNvPr>
          <p:cNvSpPr>
            <a:spLocks noGrp="1"/>
          </p:cNvSpPr>
          <p:nvPr>
            <p:ph type="title"/>
          </p:nvPr>
        </p:nvSpPr>
        <p:spPr/>
        <p:txBody>
          <a:bodyPr/>
          <a:lstStyle/>
          <a:p>
            <a:r>
              <a:rPr lang="en-US" sz="2400" dirty="0"/>
              <a:t>Context of the bench upgrade</a:t>
            </a:r>
            <a:endParaRPr lang="fr-FR" sz="2400" dirty="0"/>
          </a:p>
        </p:txBody>
      </p:sp>
      <p:sp>
        <p:nvSpPr>
          <p:cNvPr id="4" name="Espace réservé du numéro de diapositive 3">
            <a:extLst>
              <a:ext uri="{FF2B5EF4-FFF2-40B4-BE49-F238E27FC236}">
                <a16:creationId xmlns:a16="http://schemas.microsoft.com/office/drawing/2014/main" id="{841435B4-CDE0-2690-58FF-17201A2A7202}"/>
              </a:ext>
            </a:extLst>
          </p:cNvPr>
          <p:cNvSpPr>
            <a:spLocks noGrp="1"/>
          </p:cNvSpPr>
          <p:nvPr>
            <p:ph type="sldNum" sz="quarter" idx="11"/>
          </p:nvPr>
        </p:nvSpPr>
        <p:spPr/>
        <p:txBody>
          <a:bodyPr/>
          <a:lstStyle/>
          <a:p>
            <a:fld id="{F1620CC9-C982-429E-97C9-9F71A6603CFC}" type="slidenum">
              <a:rPr lang="fr-FR" smtClean="0"/>
              <a:pPr/>
              <a:t>4</a:t>
            </a:fld>
            <a:endParaRPr lang="fr-FR" dirty="0"/>
          </a:p>
        </p:txBody>
      </p:sp>
      <p:sp>
        <p:nvSpPr>
          <p:cNvPr id="5" name="Espace réservé du texte 4">
            <a:extLst>
              <a:ext uri="{FF2B5EF4-FFF2-40B4-BE49-F238E27FC236}">
                <a16:creationId xmlns:a16="http://schemas.microsoft.com/office/drawing/2014/main" id="{390A8CDC-DDAA-0AAE-460F-3985222CC978}"/>
              </a:ext>
            </a:extLst>
          </p:cNvPr>
          <p:cNvSpPr>
            <a:spLocks noGrp="1"/>
          </p:cNvSpPr>
          <p:nvPr>
            <p:ph type="body" sz="quarter" idx="12"/>
          </p:nvPr>
        </p:nvSpPr>
        <p:spPr>
          <a:xfrm>
            <a:off x="551384" y="1083762"/>
            <a:ext cx="11088582" cy="1965763"/>
          </a:xfrm>
        </p:spPr>
        <p:txBody>
          <a:bodyPr/>
          <a:lstStyle/>
          <a:p>
            <a:pPr marL="0" indent="0">
              <a:buNone/>
            </a:pPr>
            <a:r>
              <a:rPr lang="en-US" sz="2000" b="1" dirty="0"/>
              <a:t>1</a:t>
            </a:r>
            <a:r>
              <a:rPr lang="en-US" sz="2000" b="1" baseline="30000" dirty="0"/>
              <a:t>st</a:t>
            </a:r>
            <a:r>
              <a:rPr lang="en-US" sz="2000" b="1" dirty="0"/>
              <a:t> Bench (CPMU18)</a:t>
            </a:r>
          </a:p>
          <a:p>
            <a:r>
              <a:rPr lang="en-US" sz="1800" dirty="0"/>
              <a:t>Built for </a:t>
            </a:r>
            <a:r>
              <a:rPr lang="en-US" sz="1800" dirty="0" err="1"/>
              <a:t>Nanoscopium's</a:t>
            </a:r>
            <a:r>
              <a:rPr lang="en-US" sz="1800" dirty="0"/>
              <a:t> CPMU18 in 2013 and then used for </a:t>
            </a:r>
            <a:r>
              <a:rPr lang="en-US" sz="1800" dirty="0" err="1"/>
              <a:t>Anatomix's</a:t>
            </a:r>
            <a:r>
              <a:rPr lang="en-US" sz="1800" dirty="0"/>
              <a:t> CPMU18 in 2017. Despite good performance in terms of phase error, the trajectories calculated from the measured field were not sufficiently reproducible. </a:t>
            </a:r>
          </a:p>
          <a:p>
            <a:r>
              <a:rPr lang="en-US" sz="1800" dirty="0"/>
              <a:t>A stepper motor outside the vacuum chamber drives a shaft inside via a magnetic coupler, moving the Hall probe carriage on a single rail.</a:t>
            </a:r>
            <a:endParaRPr lang="fr-FR" sz="1800" dirty="0"/>
          </a:p>
          <a:p>
            <a:endParaRPr lang="fr-FR" dirty="0"/>
          </a:p>
        </p:txBody>
      </p:sp>
      <p:grpSp>
        <p:nvGrpSpPr>
          <p:cNvPr id="6" name="Groupe 5">
            <a:extLst>
              <a:ext uri="{FF2B5EF4-FFF2-40B4-BE49-F238E27FC236}">
                <a16:creationId xmlns:a16="http://schemas.microsoft.com/office/drawing/2014/main" id="{FAEF9F08-88BA-4B98-C378-F21A7DA7D191}"/>
              </a:ext>
            </a:extLst>
          </p:cNvPr>
          <p:cNvGrpSpPr/>
          <p:nvPr/>
        </p:nvGrpSpPr>
        <p:grpSpPr>
          <a:xfrm>
            <a:off x="7203256" y="3330074"/>
            <a:ext cx="4955203" cy="2444164"/>
            <a:chOff x="5652932" y="2715824"/>
            <a:chExt cx="5334012" cy="2593626"/>
          </a:xfrm>
        </p:grpSpPr>
        <p:pic>
          <p:nvPicPr>
            <p:cNvPr id="7" name="Image 6">
              <a:extLst>
                <a:ext uri="{FF2B5EF4-FFF2-40B4-BE49-F238E27FC236}">
                  <a16:creationId xmlns:a16="http://schemas.microsoft.com/office/drawing/2014/main" id="{6B05CF6D-575B-3B9D-CE7F-A6E009F513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30143" y="2844138"/>
              <a:ext cx="4680520" cy="2465312"/>
            </a:xfrm>
            <a:prstGeom prst="rect">
              <a:avLst/>
            </a:prstGeom>
          </p:spPr>
        </p:pic>
        <p:sp>
          <p:nvSpPr>
            <p:cNvPr id="8" name="ZoneTexte 7">
              <a:extLst>
                <a:ext uri="{FF2B5EF4-FFF2-40B4-BE49-F238E27FC236}">
                  <a16:creationId xmlns:a16="http://schemas.microsoft.com/office/drawing/2014/main" id="{091C9569-3BE4-EC59-6E3F-019B9FC556BF}"/>
                </a:ext>
              </a:extLst>
            </p:cNvPr>
            <p:cNvSpPr txBox="1"/>
            <p:nvPr/>
          </p:nvSpPr>
          <p:spPr>
            <a:xfrm>
              <a:off x="5652932" y="2715824"/>
              <a:ext cx="5334012" cy="261278"/>
            </a:xfrm>
            <a:prstGeom prst="rect">
              <a:avLst/>
            </a:prstGeom>
            <a:noFill/>
          </p:spPr>
          <p:txBody>
            <a:bodyPr wrap="none" rtlCol="0">
              <a:spAutoFit/>
            </a:bodyPr>
            <a:lstStyle/>
            <a:p>
              <a:r>
                <a:rPr lang="en-US" sz="1000" b="0" i="1" dirty="0">
                  <a:solidFill>
                    <a:srgbClr val="0E4194"/>
                  </a:solidFill>
                  <a:effectLst/>
                  <a:latin typeface="arial" panose="020B0604020202020204" pitchFamily="34" charset="0"/>
                </a:rPr>
                <a:t>Horizontal trajectories of the electrons inside the undulator for two successive scans.</a:t>
              </a:r>
              <a:endParaRPr lang="fr-FR" sz="1000" i="1" dirty="0">
                <a:solidFill>
                  <a:srgbClr val="0E4194"/>
                </a:solidFill>
              </a:endParaRPr>
            </a:p>
          </p:txBody>
        </p:sp>
        <p:sp>
          <p:nvSpPr>
            <p:cNvPr id="9" name="ZoneTexte 8">
              <a:extLst>
                <a:ext uri="{FF2B5EF4-FFF2-40B4-BE49-F238E27FC236}">
                  <a16:creationId xmlns:a16="http://schemas.microsoft.com/office/drawing/2014/main" id="{D1784BDF-8EEC-A6BF-9BB4-707C2A1E18BC}"/>
                </a:ext>
              </a:extLst>
            </p:cNvPr>
            <p:cNvSpPr txBox="1"/>
            <p:nvPr/>
          </p:nvSpPr>
          <p:spPr>
            <a:xfrm rot="-5400000">
              <a:off x="5427656" y="3663646"/>
              <a:ext cx="881973" cy="276999"/>
            </a:xfrm>
            <a:prstGeom prst="rect">
              <a:avLst/>
            </a:prstGeom>
            <a:solidFill>
              <a:schemeClr val="bg1"/>
            </a:solidFill>
          </p:spPr>
          <p:txBody>
            <a:bodyPr wrap="square" rtlCol="0">
              <a:spAutoFit/>
            </a:bodyPr>
            <a:lstStyle/>
            <a:p>
              <a:r>
                <a:rPr lang="fr-FR" sz="1200" dirty="0"/>
                <a:t>Z (µm)</a:t>
              </a:r>
            </a:p>
          </p:txBody>
        </p:sp>
        <p:sp>
          <p:nvSpPr>
            <p:cNvPr id="10" name="ZoneTexte 9">
              <a:extLst>
                <a:ext uri="{FF2B5EF4-FFF2-40B4-BE49-F238E27FC236}">
                  <a16:creationId xmlns:a16="http://schemas.microsoft.com/office/drawing/2014/main" id="{1D515B62-824E-150B-B851-4974326F0DC7}"/>
                </a:ext>
              </a:extLst>
            </p:cNvPr>
            <p:cNvSpPr txBox="1"/>
            <p:nvPr/>
          </p:nvSpPr>
          <p:spPr>
            <a:xfrm>
              <a:off x="8056351" y="5032451"/>
              <a:ext cx="881973" cy="276999"/>
            </a:xfrm>
            <a:prstGeom prst="rect">
              <a:avLst/>
            </a:prstGeom>
            <a:solidFill>
              <a:schemeClr val="bg1"/>
            </a:solidFill>
          </p:spPr>
          <p:txBody>
            <a:bodyPr wrap="square" rtlCol="0">
              <a:spAutoFit/>
            </a:bodyPr>
            <a:lstStyle/>
            <a:p>
              <a:r>
                <a:rPr lang="fr-FR" sz="1200" dirty="0"/>
                <a:t>S (m)</a:t>
              </a:r>
            </a:p>
          </p:txBody>
        </p:sp>
      </p:grpSp>
      <p:grpSp>
        <p:nvGrpSpPr>
          <p:cNvPr id="25" name="Groupe 24">
            <a:extLst>
              <a:ext uri="{FF2B5EF4-FFF2-40B4-BE49-F238E27FC236}">
                <a16:creationId xmlns:a16="http://schemas.microsoft.com/office/drawing/2014/main" id="{0D064495-52E2-2C8B-11F8-9C1F79C75CB8}"/>
              </a:ext>
            </a:extLst>
          </p:cNvPr>
          <p:cNvGrpSpPr/>
          <p:nvPr/>
        </p:nvGrpSpPr>
        <p:grpSpPr>
          <a:xfrm>
            <a:off x="3622624" y="3562106"/>
            <a:ext cx="3450379" cy="2225009"/>
            <a:chOff x="3622624" y="3562106"/>
            <a:chExt cx="3450379" cy="2225009"/>
          </a:xfrm>
        </p:grpSpPr>
        <p:grpSp>
          <p:nvGrpSpPr>
            <p:cNvPr id="23" name="Groupe 22">
              <a:extLst>
                <a:ext uri="{FF2B5EF4-FFF2-40B4-BE49-F238E27FC236}">
                  <a16:creationId xmlns:a16="http://schemas.microsoft.com/office/drawing/2014/main" id="{DFE4EAE6-E106-C77F-0E34-D72F9AAA707F}"/>
                </a:ext>
              </a:extLst>
            </p:cNvPr>
            <p:cNvGrpSpPr/>
            <p:nvPr/>
          </p:nvGrpSpPr>
          <p:grpSpPr>
            <a:xfrm>
              <a:off x="3622624" y="3562106"/>
              <a:ext cx="3450379" cy="2225009"/>
              <a:chOff x="3523476" y="3562106"/>
              <a:chExt cx="3450379" cy="2225009"/>
            </a:xfrm>
          </p:grpSpPr>
          <p:pic>
            <p:nvPicPr>
              <p:cNvPr id="16" name="Image 15" descr="Une image contenant intérieur, plancher&#10;&#10;Description générée automatiquement">
                <a:extLst>
                  <a:ext uri="{FF2B5EF4-FFF2-40B4-BE49-F238E27FC236}">
                    <a16:creationId xmlns:a16="http://schemas.microsoft.com/office/drawing/2014/main" id="{6B60D6D4-9527-F095-C754-04F847FE646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422" b="25624"/>
              <a:stretch/>
            </p:blipFill>
            <p:spPr>
              <a:xfrm>
                <a:off x="3523476" y="3562106"/>
                <a:ext cx="3450379" cy="1921004"/>
              </a:xfrm>
              <a:prstGeom prst="rect">
                <a:avLst/>
              </a:prstGeom>
            </p:spPr>
          </p:pic>
          <p:sp>
            <p:nvSpPr>
              <p:cNvPr id="20" name="Espace réservé du texte 4">
                <a:extLst>
                  <a:ext uri="{FF2B5EF4-FFF2-40B4-BE49-F238E27FC236}">
                    <a16:creationId xmlns:a16="http://schemas.microsoft.com/office/drawing/2014/main" id="{348FE99B-EE84-0088-07BD-5D4133165C42}"/>
                  </a:ext>
                </a:extLst>
              </p:cNvPr>
              <p:cNvSpPr txBox="1">
                <a:spLocks/>
              </p:cNvSpPr>
              <p:nvPr/>
            </p:nvSpPr>
            <p:spPr>
              <a:xfrm>
                <a:off x="4026796" y="5529012"/>
                <a:ext cx="2443737" cy="25810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000" i="1" dirty="0"/>
                  <a:t>Hall probe </a:t>
                </a:r>
                <a:r>
                  <a:rPr lang="fr-FR" sz="1000" i="1" dirty="0" err="1"/>
                  <a:t>girder</a:t>
                </a:r>
                <a:r>
                  <a:rPr lang="fr-FR" sz="1000" i="1" dirty="0"/>
                  <a:t> for CPMU18 </a:t>
                </a:r>
                <a:r>
                  <a:rPr lang="fr-FR" sz="1000" i="1" dirty="0" err="1"/>
                  <a:t>with</a:t>
                </a:r>
                <a:r>
                  <a:rPr lang="fr-FR" sz="1000" i="1" dirty="0"/>
                  <a:t> 1 rail</a:t>
                </a:r>
              </a:p>
            </p:txBody>
          </p:sp>
        </p:grpSp>
        <p:sp>
          <p:nvSpPr>
            <p:cNvPr id="17" name="ZoneTexte 16">
              <a:extLst>
                <a:ext uri="{FF2B5EF4-FFF2-40B4-BE49-F238E27FC236}">
                  <a16:creationId xmlns:a16="http://schemas.microsoft.com/office/drawing/2014/main" id="{399EC69E-022B-27BE-D56D-5180180DB78C}"/>
                </a:ext>
              </a:extLst>
            </p:cNvPr>
            <p:cNvSpPr txBox="1"/>
            <p:nvPr/>
          </p:nvSpPr>
          <p:spPr>
            <a:xfrm>
              <a:off x="5447628" y="5013176"/>
              <a:ext cx="575799" cy="276999"/>
            </a:xfrm>
            <a:prstGeom prst="rect">
              <a:avLst/>
            </a:prstGeom>
            <a:solidFill>
              <a:schemeClr val="bg1"/>
            </a:solidFill>
          </p:spPr>
          <p:txBody>
            <a:bodyPr wrap="none" rtlCol="0">
              <a:spAutoFit/>
            </a:bodyPr>
            <a:lstStyle/>
            <a:p>
              <a:r>
                <a:rPr lang="fr-FR" sz="1200" dirty="0"/>
                <a:t>1 Rail</a:t>
              </a:r>
            </a:p>
          </p:txBody>
        </p:sp>
        <p:cxnSp>
          <p:nvCxnSpPr>
            <p:cNvPr id="18" name="Connecteur droit avec flèche 17">
              <a:extLst>
                <a:ext uri="{FF2B5EF4-FFF2-40B4-BE49-F238E27FC236}">
                  <a16:creationId xmlns:a16="http://schemas.microsoft.com/office/drawing/2014/main" id="{7029A7C5-FF22-52A9-D1BE-CCAC4EA30760}"/>
                </a:ext>
              </a:extLst>
            </p:cNvPr>
            <p:cNvCxnSpPr>
              <a:cxnSpLocks/>
              <a:stCxn id="17" idx="1"/>
            </p:cNvCxnSpPr>
            <p:nvPr/>
          </p:nvCxnSpPr>
          <p:spPr>
            <a:xfrm flipH="1" flipV="1">
              <a:off x="4439816" y="4769369"/>
              <a:ext cx="1007812" cy="382307"/>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grpSp>
      <p:grpSp>
        <p:nvGrpSpPr>
          <p:cNvPr id="22" name="Groupe 21">
            <a:extLst>
              <a:ext uri="{FF2B5EF4-FFF2-40B4-BE49-F238E27FC236}">
                <a16:creationId xmlns:a16="http://schemas.microsoft.com/office/drawing/2014/main" id="{982D6220-95C3-F2D5-7007-ADA2E151F69B}"/>
              </a:ext>
            </a:extLst>
          </p:cNvPr>
          <p:cNvGrpSpPr/>
          <p:nvPr/>
        </p:nvGrpSpPr>
        <p:grpSpPr>
          <a:xfrm>
            <a:off x="630864" y="3307628"/>
            <a:ext cx="2808312" cy="2907909"/>
            <a:chOff x="494105" y="3275190"/>
            <a:chExt cx="2808312" cy="2907909"/>
          </a:xfrm>
        </p:grpSpPr>
        <p:pic>
          <p:nvPicPr>
            <p:cNvPr id="12" name="Picture 2" descr="c0bf4508-dc8a-4396-aa02-3bb7d64d016f@eurprd05">
              <a:extLst>
                <a:ext uri="{FF2B5EF4-FFF2-40B4-BE49-F238E27FC236}">
                  <a16:creationId xmlns:a16="http://schemas.microsoft.com/office/drawing/2014/main" id="{9E29EE70-B81B-D3BE-C398-3331A3CF078D}"/>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17" r="26716"/>
            <a:stretch/>
          </p:blipFill>
          <p:spPr bwMode="auto">
            <a:xfrm rot="5400000">
              <a:off x="573358" y="3195937"/>
              <a:ext cx="2649805" cy="2808312"/>
            </a:xfrm>
            <a:prstGeom prst="rect">
              <a:avLst/>
            </a:prstGeom>
            <a:noFill/>
            <a:ln>
              <a:noFill/>
            </a:ln>
            <a:extLst>
              <a:ext uri="{909E8E84-426E-40dd-AFC4-6F175D3DCCD1}">
                <a14:hiddenFill xmlns="" xmlns:a14="http://schemas.microsoft.com/office/drawing/2010/main" xmlns:lc="http://schemas.openxmlformats.org/drawingml/2006/lockedCanvas">
                  <a:solidFill>
                    <a:srgbClr val="FFFFFF"/>
                  </a:solidFill>
                </a14:hiddenFill>
              </a:ext>
              <a:ext uri="{91240B29-F687-4f45-9708-019B960494DF}">
                <a14:hiddenLine xmlns="" xmlns:a14="http://schemas.microsoft.com/office/drawing/2010/main" xmlns:lc="http://schemas.openxmlformats.org/drawingml/2006/lockedCanvas" w="9525">
                  <a:solidFill>
                    <a:srgbClr val="000000"/>
                  </a:solidFill>
                  <a:miter lim="800000"/>
                  <a:headEnd/>
                  <a:tailEnd/>
                </a14:hiddenLine>
              </a:ext>
            </a:extLst>
          </p:spPr>
        </p:pic>
        <p:sp>
          <p:nvSpPr>
            <p:cNvPr id="21" name="Espace réservé du texte 4">
              <a:extLst>
                <a:ext uri="{FF2B5EF4-FFF2-40B4-BE49-F238E27FC236}">
                  <a16:creationId xmlns:a16="http://schemas.microsoft.com/office/drawing/2014/main" id="{C74A6CBA-8123-3DCA-BFEF-C70B9CAD37D3}"/>
                </a:ext>
              </a:extLst>
            </p:cNvPr>
            <p:cNvSpPr txBox="1">
              <a:spLocks/>
            </p:cNvSpPr>
            <p:nvPr/>
          </p:nvSpPr>
          <p:spPr>
            <a:xfrm>
              <a:off x="676391" y="5924996"/>
              <a:ext cx="2443737" cy="25810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000" i="1" dirty="0"/>
                <a:t>CPMU18 (2017) </a:t>
              </a:r>
              <a:r>
                <a:rPr lang="fr-FR" sz="1000" i="1" dirty="0" err="1"/>
                <a:t>with</a:t>
              </a:r>
              <a:r>
                <a:rPr lang="fr-FR" sz="1000" i="1" dirty="0"/>
                <a:t> the Hall Probe </a:t>
              </a:r>
              <a:r>
                <a:rPr lang="fr-FR" sz="1000" i="1" dirty="0" err="1"/>
                <a:t>bench</a:t>
              </a:r>
              <a:r>
                <a:rPr lang="fr-FR" sz="1000" i="1" dirty="0"/>
                <a:t> </a:t>
              </a:r>
              <a:r>
                <a:rPr lang="fr-FR" sz="1000" i="1" dirty="0" err="1"/>
                <a:t>inside</a:t>
              </a:r>
              <a:r>
                <a:rPr lang="fr-FR" sz="1000" i="1" dirty="0"/>
                <a:t> the </a:t>
              </a:r>
              <a:r>
                <a:rPr lang="fr-FR" sz="1000" i="1" dirty="0" err="1"/>
                <a:t>vaccum</a:t>
              </a:r>
              <a:r>
                <a:rPr lang="fr-FR" sz="1000" i="1" dirty="0"/>
                <a:t> </a:t>
              </a:r>
              <a:r>
                <a:rPr lang="fr-FR" sz="1000" i="1" dirty="0" err="1"/>
                <a:t>chamber</a:t>
              </a:r>
              <a:endParaRPr lang="fr-FR" sz="1000" i="1" dirty="0"/>
            </a:p>
          </p:txBody>
        </p:sp>
      </p:grpSp>
      <p:sp>
        <p:nvSpPr>
          <p:cNvPr id="24" name="Espace réservé du pied de page 2">
            <a:extLst>
              <a:ext uri="{FF2B5EF4-FFF2-40B4-BE49-F238E27FC236}">
                <a16:creationId xmlns:a16="http://schemas.microsoft.com/office/drawing/2014/main" id="{7E17AF61-8653-484D-9796-B6A8B83F8DD0}"/>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32682344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1710A9-5F01-DE36-BD87-7A4EC065CF07}"/>
              </a:ext>
            </a:extLst>
          </p:cNvPr>
          <p:cNvSpPr>
            <a:spLocks noGrp="1"/>
          </p:cNvSpPr>
          <p:nvPr>
            <p:ph type="title"/>
          </p:nvPr>
        </p:nvSpPr>
        <p:spPr/>
        <p:txBody>
          <a:bodyPr/>
          <a:lstStyle/>
          <a:p>
            <a:r>
              <a:rPr lang="en-US" sz="2400" dirty="0"/>
              <a:t>Context of the bench upgrade</a:t>
            </a:r>
            <a:endParaRPr lang="fr-FR" sz="2400" dirty="0"/>
          </a:p>
        </p:txBody>
      </p:sp>
      <p:sp>
        <p:nvSpPr>
          <p:cNvPr id="4" name="Espace réservé du numéro de diapositive 3">
            <a:extLst>
              <a:ext uri="{FF2B5EF4-FFF2-40B4-BE49-F238E27FC236}">
                <a16:creationId xmlns:a16="http://schemas.microsoft.com/office/drawing/2014/main" id="{4237C3A6-7F58-9FE3-A827-8ADFAE0B151A}"/>
              </a:ext>
            </a:extLst>
          </p:cNvPr>
          <p:cNvSpPr>
            <a:spLocks noGrp="1"/>
          </p:cNvSpPr>
          <p:nvPr>
            <p:ph type="sldNum" sz="quarter" idx="11"/>
          </p:nvPr>
        </p:nvSpPr>
        <p:spPr/>
        <p:txBody>
          <a:bodyPr/>
          <a:lstStyle/>
          <a:p>
            <a:fld id="{F1620CC9-C982-429E-97C9-9F71A6603CFC}" type="slidenum">
              <a:rPr lang="fr-FR" smtClean="0"/>
              <a:pPr/>
              <a:t>5</a:t>
            </a:fld>
            <a:endParaRPr lang="fr-FR" dirty="0"/>
          </a:p>
        </p:txBody>
      </p:sp>
      <p:sp>
        <p:nvSpPr>
          <p:cNvPr id="5" name="Espace réservé du texte 4">
            <a:extLst>
              <a:ext uri="{FF2B5EF4-FFF2-40B4-BE49-F238E27FC236}">
                <a16:creationId xmlns:a16="http://schemas.microsoft.com/office/drawing/2014/main" id="{92780CCF-00E0-D4D1-C421-C5B096F3B101}"/>
              </a:ext>
            </a:extLst>
          </p:cNvPr>
          <p:cNvSpPr>
            <a:spLocks noGrp="1"/>
          </p:cNvSpPr>
          <p:nvPr>
            <p:ph type="body" sz="quarter" idx="12"/>
          </p:nvPr>
        </p:nvSpPr>
        <p:spPr>
          <a:xfrm>
            <a:off x="551384" y="1083762"/>
            <a:ext cx="11088582" cy="1409134"/>
          </a:xfrm>
        </p:spPr>
        <p:txBody>
          <a:bodyPr/>
          <a:lstStyle/>
          <a:p>
            <a:pPr marL="0" indent="0">
              <a:buNone/>
            </a:pPr>
            <a:r>
              <a:rPr lang="fr-FR" sz="2000" b="1" dirty="0"/>
              <a:t>2</a:t>
            </a:r>
            <a:r>
              <a:rPr lang="fr-FR" sz="2000" b="1" baseline="30000" dirty="0"/>
              <a:t>nd</a:t>
            </a:r>
            <a:r>
              <a:rPr lang="fr-FR" sz="2000" b="1" dirty="0"/>
              <a:t> Bench (CPMU15)</a:t>
            </a:r>
          </a:p>
          <a:p>
            <a:r>
              <a:rPr lang="en-US" sz="1800" dirty="0"/>
              <a:t>We switched to the CPMU15 bench with two rails to reduce angular errors around the S-axis and added two piezo motors for the probe holder, as well as a future </a:t>
            </a:r>
            <a:r>
              <a:rPr lang="en-US" sz="1800" dirty="0" err="1"/>
              <a:t>Safali</a:t>
            </a:r>
            <a:r>
              <a:rPr lang="en-US" sz="1800" dirty="0"/>
              <a:t> feedback system. It is not yet operational.</a:t>
            </a:r>
            <a:endParaRPr lang="fr-FR" dirty="0"/>
          </a:p>
        </p:txBody>
      </p:sp>
      <p:grpSp>
        <p:nvGrpSpPr>
          <p:cNvPr id="33" name="Groupe 32">
            <a:extLst>
              <a:ext uri="{FF2B5EF4-FFF2-40B4-BE49-F238E27FC236}">
                <a16:creationId xmlns:a16="http://schemas.microsoft.com/office/drawing/2014/main" id="{4BBC8920-11A1-7CD8-8AB7-A709286135EF}"/>
              </a:ext>
            </a:extLst>
          </p:cNvPr>
          <p:cNvGrpSpPr/>
          <p:nvPr/>
        </p:nvGrpSpPr>
        <p:grpSpPr>
          <a:xfrm>
            <a:off x="902776" y="2675673"/>
            <a:ext cx="3857734" cy="3009597"/>
            <a:chOff x="561422" y="2315232"/>
            <a:chExt cx="3857734" cy="3009597"/>
          </a:xfrm>
        </p:grpSpPr>
        <p:pic>
          <p:nvPicPr>
            <p:cNvPr id="34" name="Image 33">
              <a:extLst>
                <a:ext uri="{FF2B5EF4-FFF2-40B4-BE49-F238E27FC236}">
                  <a16:creationId xmlns:a16="http://schemas.microsoft.com/office/drawing/2014/main" id="{E8378312-671B-7EBE-0300-23FEEDB4023A}"/>
                </a:ext>
              </a:extLst>
            </p:cNvPr>
            <p:cNvPicPr>
              <a:picLocks noChangeAspect="1"/>
            </p:cNvPicPr>
            <p:nvPr/>
          </p:nvPicPr>
          <p:blipFill>
            <a:blip r:embed="rId2"/>
            <a:stretch>
              <a:fillRect/>
            </a:stretch>
          </p:blipFill>
          <p:spPr>
            <a:xfrm>
              <a:off x="748631" y="2315232"/>
              <a:ext cx="3017782" cy="2475191"/>
            </a:xfrm>
            <a:prstGeom prst="rect">
              <a:avLst/>
            </a:prstGeom>
          </p:spPr>
        </p:pic>
        <p:sp>
          <p:nvSpPr>
            <p:cNvPr id="35" name="ZoneTexte 34">
              <a:extLst>
                <a:ext uri="{FF2B5EF4-FFF2-40B4-BE49-F238E27FC236}">
                  <a16:creationId xmlns:a16="http://schemas.microsoft.com/office/drawing/2014/main" id="{F0C65B0A-DCB5-27B8-B4A3-2F91CF3AE2A2}"/>
                </a:ext>
              </a:extLst>
            </p:cNvPr>
            <p:cNvSpPr txBox="1"/>
            <p:nvPr/>
          </p:nvSpPr>
          <p:spPr>
            <a:xfrm>
              <a:off x="561422" y="4900388"/>
              <a:ext cx="1053494" cy="276999"/>
            </a:xfrm>
            <a:prstGeom prst="rect">
              <a:avLst/>
            </a:prstGeom>
            <a:noFill/>
          </p:spPr>
          <p:txBody>
            <a:bodyPr wrap="none" rtlCol="0">
              <a:spAutoFit/>
            </a:bodyPr>
            <a:lstStyle/>
            <a:p>
              <a:r>
                <a:rPr lang="fr-FR" sz="1200" dirty="0"/>
                <a:t>Bench </a:t>
              </a:r>
              <a:r>
                <a:rPr lang="fr-FR" sz="1200" dirty="0" err="1"/>
                <a:t>girder</a:t>
              </a:r>
              <a:endParaRPr lang="fr-FR" sz="1200" dirty="0"/>
            </a:p>
          </p:txBody>
        </p:sp>
        <p:sp>
          <p:nvSpPr>
            <p:cNvPr id="36" name="ZoneTexte 35">
              <a:extLst>
                <a:ext uri="{FF2B5EF4-FFF2-40B4-BE49-F238E27FC236}">
                  <a16:creationId xmlns:a16="http://schemas.microsoft.com/office/drawing/2014/main" id="{25BC0EEB-7AD2-2184-21A9-A3EDA58389D5}"/>
                </a:ext>
              </a:extLst>
            </p:cNvPr>
            <p:cNvSpPr txBox="1"/>
            <p:nvPr/>
          </p:nvSpPr>
          <p:spPr>
            <a:xfrm>
              <a:off x="3766413" y="2759662"/>
              <a:ext cx="652743" cy="276999"/>
            </a:xfrm>
            <a:prstGeom prst="rect">
              <a:avLst/>
            </a:prstGeom>
            <a:noFill/>
          </p:spPr>
          <p:txBody>
            <a:bodyPr wrap="none" rtlCol="0">
              <a:spAutoFit/>
            </a:bodyPr>
            <a:lstStyle/>
            <a:p>
              <a:r>
                <a:rPr lang="fr-FR" sz="1200" dirty="0"/>
                <a:t>2 Rails</a:t>
              </a:r>
            </a:p>
          </p:txBody>
        </p:sp>
        <p:sp>
          <p:nvSpPr>
            <p:cNvPr id="37" name="ZoneTexte 36">
              <a:extLst>
                <a:ext uri="{FF2B5EF4-FFF2-40B4-BE49-F238E27FC236}">
                  <a16:creationId xmlns:a16="http://schemas.microsoft.com/office/drawing/2014/main" id="{7CE4C97F-9F0A-656A-AA82-1F639429434F}"/>
                </a:ext>
              </a:extLst>
            </p:cNvPr>
            <p:cNvSpPr txBox="1"/>
            <p:nvPr/>
          </p:nvSpPr>
          <p:spPr>
            <a:xfrm>
              <a:off x="2812161" y="4827425"/>
              <a:ext cx="1061509" cy="276999"/>
            </a:xfrm>
            <a:prstGeom prst="rect">
              <a:avLst/>
            </a:prstGeom>
            <a:noFill/>
          </p:spPr>
          <p:txBody>
            <a:bodyPr wrap="none" rtlCol="0">
              <a:spAutoFit/>
            </a:bodyPr>
            <a:lstStyle/>
            <a:p>
              <a:r>
                <a:rPr lang="fr-FR" sz="1200" dirty="0"/>
                <a:t>Probe </a:t>
              </a:r>
              <a:r>
                <a:rPr lang="fr-FR" sz="1200" dirty="0" err="1"/>
                <a:t>holder</a:t>
              </a:r>
              <a:endParaRPr lang="fr-FR" sz="1200" dirty="0"/>
            </a:p>
          </p:txBody>
        </p:sp>
        <p:sp>
          <p:nvSpPr>
            <p:cNvPr id="38" name="ZoneTexte 37">
              <a:extLst>
                <a:ext uri="{FF2B5EF4-FFF2-40B4-BE49-F238E27FC236}">
                  <a16:creationId xmlns:a16="http://schemas.microsoft.com/office/drawing/2014/main" id="{7C1F8B54-F080-83A1-2191-6ED10075B2C1}"/>
                </a:ext>
              </a:extLst>
            </p:cNvPr>
            <p:cNvSpPr txBox="1"/>
            <p:nvPr/>
          </p:nvSpPr>
          <p:spPr>
            <a:xfrm>
              <a:off x="1882540" y="4863164"/>
              <a:ext cx="1003801" cy="461665"/>
            </a:xfrm>
            <a:prstGeom prst="rect">
              <a:avLst/>
            </a:prstGeom>
            <a:noFill/>
          </p:spPr>
          <p:txBody>
            <a:bodyPr wrap="none" rtlCol="0">
              <a:spAutoFit/>
            </a:bodyPr>
            <a:lstStyle/>
            <a:p>
              <a:r>
                <a:rPr lang="fr-FR" sz="1200" dirty="0" err="1"/>
                <a:t>Piezo</a:t>
              </a:r>
              <a:r>
                <a:rPr lang="fr-FR" sz="1200" dirty="0"/>
                <a:t> </a:t>
              </a:r>
              <a:r>
                <a:rPr lang="fr-FR" sz="1200" dirty="0" err="1"/>
                <a:t>motor</a:t>
              </a:r>
              <a:endParaRPr lang="fr-FR" sz="1200" dirty="0"/>
            </a:p>
            <a:p>
              <a:r>
                <a:rPr lang="fr-FR" sz="1200" dirty="0"/>
                <a:t>PI LPS-24</a:t>
              </a:r>
            </a:p>
          </p:txBody>
        </p:sp>
        <p:cxnSp>
          <p:nvCxnSpPr>
            <p:cNvPr id="39" name="Connecteur droit avec flèche 38">
              <a:extLst>
                <a:ext uri="{FF2B5EF4-FFF2-40B4-BE49-F238E27FC236}">
                  <a16:creationId xmlns:a16="http://schemas.microsoft.com/office/drawing/2014/main" id="{663C1A71-0DCC-040A-8869-C9023BFEDD54}"/>
                </a:ext>
              </a:extLst>
            </p:cNvPr>
            <p:cNvCxnSpPr>
              <a:stCxn id="35" idx="0"/>
            </p:cNvCxnSpPr>
            <p:nvPr/>
          </p:nvCxnSpPr>
          <p:spPr>
            <a:xfrm flipV="1">
              <a:off x="1088169" y="4344742"/>
              <a:ext cx="121325" cy="55564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0" name="Connecteur droit avec flèche 39">
              <a:extLst>
                <a:ext uri="{FF2B5EF4-FFF2-40B4-BE49-F238E27FC236}">
                  <a16:creationId xmlns:a16="http://schemas.microsoft.com/office/drawing/2014/main" id="{ACFB36DB-FF68-ADDC-6FC3-5BE0C91F1A93}"/>
                </a:ext>
              </a:extLst>
            </p:cNvPr>
            <p:cNvCxnSpPr>
              <a:cxnSpLocks/>
              <a:stCxn id="38" idx="0"/>
            </p:cNvCxnSpPr>
            <p:nvPr/>
          </p:nvCxnSpPr>
          <p:spPr>
            <a:xfrm flipH="1" flipV="1">
              <a:off x="1957048" y="3957776"/>
              <a:ext cx="427393" cy="90538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a:extLst>
                <a:ext uri="{FF2B5EF4-FFF2-40B4-BE49-F238E27FC236}">
                  <a16:creationId xmlns:a16="http://schemas.microsoft.com/office/drawing/2014/main" id="{2B73F827-4AD0-57F6-2619-D194451AEF8D}"/>
                </a:ext>
              </a:extLst>
            </p:cNvPr>
            <p:cNvCxnSpPr>
              <a:cxnSpLocks/>
              <a:stCxn id="38" idx="0"/>
            </p:cNvCxnSpPr>
            <p:nvPr/>
          </p:nvCxnSpPr>
          <p:spPr>
            <a:xfrm flipH="1" flipV="1">
              <a:off x="2101701" y="3284984"/>
              <a:ext cx="282740" cy="157818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2" name="Connecteur droit avec flèche 41">
              <a:extLst>
                <a:ext uri="{FF2B5EF4-FFF2-40B4-BE49-F238E27FC236}">
                  <a16:creationId xmlns:a16="http://schemas.microsoft.com/office/drawing/2014/main" id="{02395977-E9EB-5137-3D45-4F7DC0641C08}"/>
                </a:ext>
              </a:extLst>
            </p:cNvPr>
            <p:cNvCxnSpPr>
              <a:cxnSpLocks/>
              <a:stCxn id="37" idx="0"/>
            </p:cNvCxnSpPr>
            <p:nvPr/>
          </p:nvCxnSpPr>
          <p:spPr>
            <a:xfrm flipH="1" flipV="1">
              <a:off x="2812161" y="3590660"/>
              <a:ext cx="530755" cy="123676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3" name="Connecteur droit avec flèche 42">
              <a:extLst>
                <a:ext uri="{FF2B5EF4-FFF2-40B4-BE49-F238E27FC236}">
                  <a16:creationId xmlns:a16="http://schemas.microsoft.com/office/drawing/2014/main" id="{2F89F4AC-9A8C-85E3-35D4-C2C0012E2D1C}"/>
                </a:ext>
              </a:extLst>
            </p:cNvPr>
            <p:cNvCxnSpPr>
              <a:cxnSpLocks/>
              <a:stCxn id="36" idx="1"/>
            </p:cNvCxnSpPr>
            <p:nvPr/>
          </p:nvCxnSpPr>
          <p:spPr>
            <a:xfrm flipH="1" flipV="1">
              <a:off x="2545015" y="2390330"/>
              <a:ext cx="1221398" cy="50783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4" name="Connecteur droit avec flèche 43">
              <a:extLst>
                <a:ext uri="{FF2B5EF4-FFF2-40B4-BE49-F238E27FC236}">
                  <a16:creationId xmlns:a16="http://schemas.microsoft.com/office/drawing/2014/main" id="{4A363771-2E43-87C8-ED42-6721AA1527CB}"/>
                </a:ext>
              </a:extLst>
            </p:cNvPr>
            <p:cNvCxnSpPr>
              <a:cxnSpLocks/>
              <a:stCxn id="36" idx="1"/>
            </p:cNvCxnSpPr>
            <p:nvPr/>
          </p:nvCxnSpPr>
          <p:spPr>
            <a:xfrm flipH="1">
              <a:off x="2915816" y="2898162"/>
              <a:ext cx="850597" cy="184666"/>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grpSp>
      <p:grpSp>
        <p:nvGrpSpPr>
          <p:cNvPr id="72" name="Groupe 71">
            <a:extLst>
              <a:ext uri="{FF2B5EF4-FFF2-40B4-BE49-F238E27FC236}">
                <a16:creationId xmlns:a16="http://schemas.microsoft.com/office/drawing/2014/main" id="{CCD07189-0EF0-6318-D9F4-8F3ADCF6B93F}"/>
              </a:ext>
            </a:extLst>
          </p:cNvPr>
          <p:cNvGrpSpPr/>
          <p:nvPr/>
        </p:nvGrpSpPr>
        <p:grpSpPr>
          <a:xfrm>
            <a:off x="4748519" y="2193221"/>
            <a:ext cx="3472749" cy="2175021"/>
            <a:chOff x="4748519" y="2193221"/>
            <a:chExt cx="3472749" cy="2175021"/>
          </a:xfrm>
        </p:grpSpPr>
        <p:grpSp>
          <p:nvGrpSpPr>
            <p:cNvPr id="70" name="Groupe 69">
              <a:extLst>
                <a:ext uri="{FF2B5EF4-FFF2-40B4-BE49-F238E27FC236}">
                  <a16:creationId xmlns:a16="http://schemas.microsoft.com/office/drawing/2014/main" id="{44231741-847E-5A5D-37D5-7DD2295149EC}"/>
                </a:ext>
              </a:extLst>
            </p:cNvPr>
            <p:cNvGrpSpPr/>
            <p:nvPr/>
          </p:nvGrpSpPr>
          <p:grpSpPr>
            <a:xfrm>
              <a:off x="4748519" y="2193221"/>
              <a:ext cx="3472749" cy="2175021"/>
              <a:chOff x="4760510" y="2373229"/>
              <a:chExt cx="3472749" cy="2175021"/>
            </a:xfrm>
          </p:grpSpPr>
          <p:pic>
            <p:nvPicPr>
              <p:cNvPr id="57" name="Image 56" descr="Une image contenant intérieur, jaune, équipement, ordinateur&#10;&#10;Description générée automatiquement">
                <a:extLst>
                  <a:ext uri="{FF2B5EF4-FFF2-40B4-BE49-F238E27FC236}">
                    <a16:creationId xmlns:a16="http://schemas.microsoft.com/office/drawing/2014/main" id="{8CB59FBC-E22A-8FA8-B213-C0835B3986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69" t="13745" r="11543" b="20551"/>
              <a:stretch/>
            </p:blipFill>
            <p:spPr>
              <a:xfrm>
                <a:off x="4760510" y="2373229"/>
                <a:ext cx="3472749" cy="1926556"/>
              </a:xfrm>
              <a:prstGeom prst="rect">
                <a:avLst/>
              </a:prstGeom>
            </p:spPr>
          </p:pic>
          <p:sp>
            <p:nvSpPr>
              <p:cNvPr id="64" name="Espace réservé du texte 4">
                <a:extLst>
                  <a:ext uri="{FF2B5EF4-FFF2-40B4-BE49-F238E27FC236}">
                    <a16:creationId xmlns:a16="http://schemas.microsoft.com/office/drawing/2014/main" id="{22DEE778-F128-13F1-E02E-CC85C117A1F4}"/>
                  </a:ext>
                </a:extLst>
              </p:cNvPr>
              <p:cNvSpPr txBox="1">
                <a:spLocks/>
              </p:cNvSpPr>
              <p:nvPr/>
            </p:nvSpPr>
            <p:spPr>
              <a:xfrm>
                <a:off x="4760510" y="4305464"/>
                <a:ext cx="3472749" cy="24278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000" i="1" dirty="0"/>
                  <a:t>Hall probe </a:t>
                </a:r>
                <a:r>
                  <a:rPr lang="fr-FR" sz="1000" i="1" dirty="0" err="1"/>
                  <a:t>carriage</a:t>
                </a:r>
                <a:r>
                  <a:rPr lang="fr-FR" sz="1000" i="1" dirty="0"/>
                  <a:t> on the </a:t>
                </a:r>
                <a:r>
                  <a:rPr lang="fr-FR" sz="1000" i="1" dirty="0" err="1"/>
                  <a:t>two</a:t>
                </a:r>
                <a:r>
                  <a:rPr lang="fr-FR" sz="1000" i="1" dirty="0"/>
                  <a:t> rails </a:t>
                </a:r>
                <a:r>
                  <a:rPr lang="fr-FR" sz="1000" i="1" dirty="0" err="1"/>
                  <a:t>girder</a:t>
                </a:r>
                <a:endParaRPr lang="fr-FR" sz="1000" i="1" dirty="0"/>
              </a:p>
            </p:txBody>
          </p:sp>
        </p:grpSp>
        <p:cxnSp>
          <p:nvCxnSpPr>
            <p:cNvPr id="58" name="Connecteur droit avec flèche 57">
              <a:extLst>
                <a:ext uri="{FF2B5EF4-FFF2-40B4-BE49-F238E27FC236}">
                  <a16:creationId xmlns:a16="http://schemas.microsoft.com/office/drawing/2014/main" id="{8F33EAB6-565B-9459-B1D5-6F4BF60EC5EF}"/>
                </a:ext>
              </a:extLst>
            </p:cNvPr>
            <p:cNvCxnSpPr>
              <a:cxnSpLocks/>
              <a:stCxn id="36" idx="3"/>
            </p:cNvCxnSpPr>
            <p:nvPr/>
          </p:nvCxnSpPr>
          <p:spPr>
            <a:xfrm flipV="1">
              <a:off x="4760510" y="3010138"/>
              <a:ext cx="615410" cy="24846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61" name="Connecteur droit avec flèche 60">
              <a:extLst>
                <a:ext uri="{FF2B5EF4-FFF2-40B4-BE49-F238E27FC236}">
                  <a16:creationId xmlns:a16="http://schemas.microsoft.com/office/drawing/2014/main" id="{6EF347C1-AF3E-E724-23CC-49AF368CCE88}"/>
                </a:ext>
              </a:extLst>
            </p:cNvPr>
            <p:cNvCxnSpPr>
              <a:cxnSpLocks/>
              <a:stCxn id="36" idx="3"/>
            </p:cNvCxnSpPr>
            <p:nvPr/>
          </p:nvCxnSpPr>
          <p:spPr>
            <a:xfrm>
              <a:off x="4760510" y="3258603"/>
              <a:ext cx="685382" cy="69249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grpSp>
      <p:sp>
        <p:nvSpPr>
          <p:cNvPr id="65" name="Espace réservé du texte 4">
            <a:extLst>
              <a:ext uri="{FF2B5EF4-FFF2-40B4-BE49-F238E27FC236}">
                <a16:creationId xmlns:a16="http://schemas.microsoft.com/office/drawing/2014/main" id="{0CE63782-082B-2A18-DD88-52885CE01388}"/>
              </a:ext>
            </a:extLst>
          </p:cNvPr>
          <p:cNvSpPr txBox="1">
            <a:spLocks/>
          </p:cNvSpPr>
          <p:nvPr/>
        </p:nvSpPr>
        <p:spPr>
          <a:xfrm>
            <a:off x="848050" y="2416270"/>
            <a:ext cx="3472749" cy="24278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000" i="1" dirty="0" err="1"/>
              <a:t>Drawing</a:t>
            </a:r>
            <a:r>
              <a:rPr lang="fr-FR" sz="1000" i="1" dirty="0"/>
              <a:t> of the hall probe </a:t>
            </a:r>
            <a:r>
              <a:rPr lang="fr-FR" sz="1000" i="1" dirty="0" err="1"/>
              <a:t>bench</a:t>
            </a:r>
            <a:r>
              <a:rPr lang="fr-FR" sz="1000" i="1" dirty="0"/>
              <a:t> for CPMU15</a:t>
            </a:r>
          </a:p>
        </p:txBody>
      </p:sp>
      <p:grpSp>
        <p:nvGrpSpPr>
          <p:cNvPr id="71" name="Groupe 70">
            <a:extLst>
              <a:ext uri="{FF2B5EF4-FFF2-40B4-BE49-F238E27FC236}">
                <a16:creationId xmlns:a16="http://schemas.microsoft.com/office/drawing/2014/main" id="{41910F4D-B9F2-D8F1-8569-24BD19266004}"/>
              </a:ext>
            </a:extLst>
          </p:cNvPr>
          <p:cNvGrpSpPr/>
          <p:nvPr/>
        </p:nvGrpSpPr>
        <p:grpSpPr>
          <a:xfrm>
            <a:off x="8432594" y="2150644"/>
            <a:ext cx="3472749" cy="2311385"/>
            <a:chOff x="8414372" y="2180161"/>
            <a:chExt cx="3472749" cy="2311385"/>
          </a:xfrm>
        </p:grpSpPr>
        <p:pic>
          <p:nvPicPr>
            <p:cNvPr id="45" name="Picture 2">
              <a:extLst>
                <a:ext uri="{FF2B5EF4-FFF2-40B4-BE49-F238E27FC236}">
                  <a16:creationId xmlns:a16="http://schemas.microsoft.com/office/drawing/2014/main" id="{D24E99EE-95D6-99E3-048C-462E6A2C1740}"/>
                </a:ext>
              </a:extLst>
            </p:cNvPr>
            <p:cNvPicPr>
              <a:picLocks noChangeAspect="1"/>
            </p:cNvPicPr>
            <p:nvPr/>
          </p:nvPicPr>
          <p:blipFill rotWithShape="1">
            <a:blip r:embed="rId4">
              <a:extLst>
                <a:ext uri="{28A0092B-C50C-407E-A947-70E740481C1C}">
                  <a14:useLocalDpi xmlns:a14="http://schemas.microsoft.com/office/drawing/2010/main" val="0"/>
                </a:ext>
              </a:extLst>
            </a:blip>
            <a:srcRect t="8238"/>
            <a:stretch/>
          </p:blipFill>
          <p:spPr bwMode="auto">
            <a:xfrm>
              <a:off x="8540238" y="2180161"/>
              <a:ext cx="3221019" cy="2119624"/>
            </a:xfrm>
            <a:prstGeom prst="rect">
              <a:avLst/>
            </a:prstGeom>
            <a:noFill/>
            <a:ln>
              <a:noFill/>
            </a:ln>
          </p:spPr>
        </p:pic>
        <p:sp>
          <p:nvSpPr>
            <p:cNvPr id="66" name="Espace réservé du texte 4">
              <a:extLst>
                <a:ext uri="{FF2B5EF4-FFF2-40B4-BE49-F238E27FC236}">
                  <a16:creationId xmlns:a16="http://schemas.microsoft.com/office/drawing/2014/main" id="{2487D8CD-FE51-3F9E-B0BF-62100A7CC5BC}"/>
                </a:ext>
              </a:extLst>
            </p:cNvPr>
            <p:cNvSpPr txBox="1">
              <a:spLocks/>
            </p:cNvSpPr>
            <p:nvPr/>
          </p:nvSpPr>
          <p:spPr>
            <a:xfrm>
              <a:off x="8414372" y="4248760"/>
              <a:ext cx="3472749" cy="24278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fr-FR" sz="1000" i="1" dirty="0" err="1"/>
                <a:t>Drawing</a:t>
              </a:r>
              <a:r>
                <a:rPr lang="fr-FR" sz="1000" i="1" dirty="0"/>
                <a:t> of the </a:t>
              </a:r>
              <a:r>
                <a:rPr lang="fr-FR" sz="1000" i="1" dirty="0" err="1"/>
                <a:t>bench</a:t>
              </a:r>
              <a:r>
                <a:rPr lang="fr-FR" sz="1000" i="1" dirty="0"/>
                <a:t> </a:t>
              </a:r>
              <a:r>
                <a:rPr lang="fr-FR" sz="1000" i="1" dirty="0" err="1"/>
                <a:t>girder</a:t>
              </a:r>
              <a:r>
                <a:rPr lang="fr-FR" sz="1000" i="1" dirty="0"/>
                <a:t> support</a:t>
              </a:r>
            </a:p>
          </p:txBody>
        </p:sp>
      </p:grpSp>
      <p:grpSp>
        <p:nvGrpSpPr>
          <p:cNvPr id="69" name="Groupe 68">
            <a:extLst>
              <a:ext uri="{FF2B5EF4-FFF2-40B4-BE49-F238E27FC236}">
                <a16:creationId xmlns:a16="http://schemas.microsoft.com/office/drawing/2014/main" id="{278693B3-5831-1975-D247-4C3F12ED8A42}"/>
              </a:ext>
            </a:extLst>
          </p:cNvPr>
          <p:cNvGrpSpPr/>
          <p:nvPr/>
        </p:nvGrpSpPr>
        <p:grpSpPr>
          <a:xfrm>
            <a:off x="4655062" y="4542210"/>
            <a:ext cx="5135676" cy="1972892"/>
            <a:chOff x="5626801" y="4702939"/>
            <a:chExt cx="5135676" cy="1972892"/>
          </a:xfrm>
        </p:grpSpPr>
        <p:grpSp>
          <p:nvGrpSpPr>
            <p:cNvPr id="47" name="Groupe 46">
              <a:extLst>
                <a:ext uri="{FF2B5EF4-FFF2-40B4-BE49-F238E27FC236}">
                  <a16:creationId xmlns:a16="http://schemas.microsoft.com/office/drawing/2014/main" id="{E994366E-3F55-A037-C471-5827C0A24725}"/>
                </a:ext>
              </a:extLst>
            </p:cNvPr>
            <p:cNvGrpSpPr/>
            <p:nvPr/>
          </p:nvGrpSpPr>
          <p:grpSpPr>
            <a:xfrm>
              <a:off x="5626801" y="4946771"/>
              <a:ext cx="5135676" cy="1729060"/>
              <a:chOff x="5834390" y="5275351"/>
              <a:chExt cx="5135676" cy="1729060"/>
            </a:xfrm>
          </p:grpSpPr>
          <p:sp>
            <p:nvSpPr>
              <p:cNvPr id="49" name="ZoneTexte 48">
                <a:extLst>
                  <a:ext uri="{FF2B5EF4-FFF2-40B4-BE49-F238E27FC236}">
                    <a16:creationId xmlns:a16="http://schemas.microsoft.com/office/drawing/2014/main" id="{D66D3179-BA58-3F10-982D-F2B9EC01B277}"/>
                  </a:ext>
                </a:extLst>
              </p:cNvPr>
              <p:cNvSpPr txBox="1"/>
              <p:nvPr/>
            </p:nvSpPr>
            <p:spPr>
              <a:xfrm rot="16200000">
                <a:off x="5516514" y="5891606"/>
                <a:ext cx="881973" cy="246221"/>
              </a:xfrm>
              <a:prstGeom prst="rect">
                <a:avLst/>
              </a:prstGeom>
              <a:solidFill>
                <a:schemeClr val="bg1"/>
              </a:solidFill>
            </p:spPr>
            <p:txBody>
              <a:bodyPr wrap="square" rtlCol="0">
                <a:spAutoFit/>
              </a:bodyPr>
              <a:lstStyle/>
              <a:p>
                <a:pPr algn="ctr"/>
                <a:r>
                  <a:rPr lang="fr-FR" sz="1000" dirty="0"/>
                  <a:t>Z (µm)</a:t>
                </a:r>
              </a:p>
            </p:txBody>
          </p:sp>
          <p:grpSp>
            <p:nvGrpSpPr>
              <p:cNvPr id="50" name="Groupe 49">
                <a:extLst>
                  <a:ext uri="{FF2B5EF4-FFF2-40B4-BE49-F238E27FC236}">
                    <a16:creationId xmlns:a16="http://schemas.microsoft.com/office/drawing/2014/main" id="{FE9A01AB-860B-BA7D-C15A-E94CFAB8708F}"/>
                  </a:ext>
                </a:extLst>
              </p:cNvPr>
              <p:cNvGrpSpPr/>
              <p:nvPr/>
            </p:nvGrpSpPr>
            <p:grpSpPr>
              <a:xfrm>
                <a:off x="6096000" y="5275351"/>
                <a:ext cx="4874066" cy="1476155"/>
                <a:chOff x="4107082" y="4972368"/>
                <a:chExt cx="4874066" cy="1476155"/>
              </a:xfrm>
            </p:grpSpPr>
            <p:pic>
              <p:nvPicPr>
                <p:cNvPr id="52" name="Image 51">
                  <a:extLst>
                    <a:ext uri="{FF2B5EF4-FFF2-40B4-BE49-F238E27FC236}">
                      <a16:creationId xmlns:a16="http://schemas.microsoft.com/office/drawing/2014/main" id="{632F2941-4C7F-3894-B428-5899116AF33A}"/>
                    </a:ext>
                  </a:extLst>
                </p:cNvPr>
                <p:cNvPicPr>
                  <a:picLocks noChangeAspect="1"/>
                </p:cNvPicPr>
                <p:nvPr/>
              </p:nvPicPr>
              <p:blipFill rotWithShape="1">
                <a:blip r:embed="rId5"/>
                <a:srcRect t="22024" r="11984" b="13475"/>
                <a:stretch/>
              </p:blipFill>
              <p:spPr>
                <a:xfrm>
                  <a:off x="4107082" y="4972368"/>
                  <a:ext cx="4874066" cy="1476155"/>
                </a:xfrm>
                <a:prstGeom prst="rect">
                  <a:avLst/>
                </a:prstGeom>
              </p:spPr>
            </p:pic>
            <p:cxnSp>
              <p:nvCxnSpPr>
                <p:cNvPr id="53" name="Connecteur droit avec flèche 52">
                  <a:extLst>
                    <a:ext uri="{FF2B5EF4-FFF2-40B4-BE49-F238E27FC236}">
                      <a16:creationId xmlns:a16="http://schemas.microsoft.com/office/drawing/2014/main" id="{F4FD13A3-5FA1-535F-7441-45FA0346605B}"/>
                    </a:ext>
                  </a:extLst>
                </p:cNvPr>
                <p:cNvCxnSpPr/>
                <p:nvPr/>
              </p:nvCxnSpPr>
              <p:spPr>
                <a:xfrm>
                  <a:off x="5292080" y="5104424"/>
                  <a:ext cx="0" cy="628832"/>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54" name="Connecteur droit avec flèche 53">
                  <a:extLst>
                    <a:ext uri="{FF2B5EF4-FFF2-40B4-BE49-F238E27FC236}">
                      <a16:creationId xmlns:a16="http://schemas.microsoft.com/office/drawing/2014/main" id="{3E0EB98B-7105-357B-D51E-CAD065572482}"/>
                    </a:ext>
                  </a:extLst>
                </p:cNvPr>
                <p:cNvCxnSpPr>
                  <a:cxnSpLocks/>
                </p:cNvCxnSpPr>
                <p:nvPr/>
              </p:nvCxnSpPr>
              <p:spPr>
                <a:xfrm>
                  <a:off x="7236296" y="5733256"/>
                  <a:ext cx="0" cy="648072"/>
                </a:xfrm>
                <a:prstGeom prst="straightConnector1">
                  <a:avLst/>
                </a:prstGeom>
                <a:ln>
                  <a:headEnd type="triangle"/>
                  <a:tailEnd type="triangle"/>
                </a:ln>
              </p:spPr>
              <p:style>
                <a:lnRef idx="1">
                  <a:schemeClr val="accent2"/>
                </a:lnRef>
                <a:fillRef idx="0">
                  <a:schemeClr val="accent2"/>
                </a:fillRef>
                <a:effectRef idx="0">
                  <a:schemeClr val="accent2"/>
                </a:effectRef>
                <a:fontRef idx="minor">
                  <a:schemeClr val="tx1"/>
                </a:fontRef>
              </p:style>
            </p:cxnSp>
            <p:sp>
              <p:nvSpPr>
                <p:cNvPr id="55" name="ZoneTexte 54">
                  <a:extLst>
                    <a:ext uri="{FF2B5EF4-FFF2-40B4-BE49-F238E27FC236}">
                      <a16:creationId xmlns:a16="http://schemas.microsoft.com/office/drawing/2014/main" id="{09F03E5C-50B6-E62A-62FA-AAE1E31CCFFE}"/>
                    </a:ext>
                  </a:extLst>
                </p:cNvPr>
                <p:cNvSpPr txBox="1"/>
                <p:nvPr/>
              </p:nvSpPr>
              <p:spPr>
                <a:xfrm>
                  <a:off x="5203142" y="5290438"/>
                  <a:ext cx="881973" cy="276999"/>
                </a:xfrm>
                <a:prstGeom prst="rect">
                  <a:avLst/>
                </a:prstGeom>
                <a:noFill/>
              </p:spPr>
              <p:txBody>
                <a:bodyPr wrap="square" rtlCol="0">
                  <a:spAutoFit/>
                </a:bodyPr>
                <a:lstStyle/>
                <a:p>
                  <a:r>
                    <a:rPr lang="fr-FR" sz="1200" dirty="0">
                      <a:solidFill>
                        <a:srgbClr val="FF0000"/>
                      </a:solidFill>
                    </a:rPr>
                    <a:t>10 µm</a:t>
                  </a:r>
                </a:p>
              </p:txBody>
            </p:sp>
            <p:sp>
              <p:nvSpPr>
                <p:cNvPr id="56" name="ZoneTexte 55">
                  <a:extLst>
                    <a:ext uri="{FF2B5EF4-FFF2-40B4-BE49-F238E27FC236}">
                      <a16:creationId xmlns:a16="http://schemas.microsoft.com/office/drawing/2014/main" id="{A2090506-9511-4C15-2C5E-1D60EE3DAE1E}"/>
                    </a:ext>
                  </a:extLst>
                </p:cNvPr>
                <p:cNvSpPr txBox="1"/>
                <p:nvPr/>
              </p:nvSpPr>
              <p:spPr>
                <a:xfrm>
                  <a:off x="7164288" y="5949190"/>
                  <a:ext cx="881973" cy="276999"/>
                </a:xfrm>
                <a:prstGeom prst="rect">
                  <a:avLst/>
                </a:prstGeom>
                <a:noFill/>
              </p:spPr>
              <p:txBody>
                <a:bodyPr wrap="square" rtlCol="0">
                  <a:spAutoFit/>
                </a:bodyPr>
                <a:lstStyle/>
                <a:p>
                  <a:r>
                    <a:rPr lang="fr-FR" sz="1200" dirty="0">
                      <a:solidFill>
                        <a:srgbClr val="FF0000"/>
                      </a:solidFill>
                    </a:rPr>
                    <a:t>10 µm</a:t>
                  </a:r>
                </a:p>
              </p:txBody>
            </p:sp>
          </p:grpSp>
          <p:sp>
            <p:nvSpPr>
              <p:cNvPr id="51" name="ZoneTexte 50">
                <a:extLst>
                  <a:ext uri="{FF2B5EF4-FFF2-40B4-BE49-F238E27FC236}">
                    <a16:creationId xmlns:a16="http://schemas.microsoft.com/office/drawing/2014/main" id="{C479DBD3-2468-3EC4-3580-4A0688AD012D}"/>
                  </a:ext>
                </a:extLst>
              </p:cNvPr>
              <p:cNvSpPr txBox="1"/>
              <p:nvPr/>
            </p:nvSpPr>
            <p:spPr>
              <a:xfrm>
                <a:off x="8092045" y="6758190"/>
                <a:ext cx="881973" cy="246221"/>
              </a:xfrm>
              <a:prstGeom prst="rect">
                <a:avLst/>
              </a:prstGeom>
              <a:solidFill>
                <a:schemeClr val="bg1"/>
              </a:solidFill>
            </p:spPr>
            <p:txBody>
              <a:bodyPr wrap="square" rtlCol="0">
                <a:spAutoFit/>
              </a:bodyPr>
              <a:lstStyle/>
              <a:p>
                <a:pPr algn="ctr"/>
                <a:r>
                  <a:rPr lang="fr-FR" sz="1000" dirty="0"/>
                  <a:t>S (mm)</a:t>
                </a:r>
              </a:p>
            </p:txBody>
          </p:sp>
        </p:grpSp>
        <p:sp>
          <p:nvSpPr>
            <p:cNvPr id="67" name="Espace réservé du texte 4">
              <a:extLst>
                <a:ext uri="{FF2B5EF4-FFF2-40B4-BE49-F238E27FC236}">
                  <a16:creationId xmlns:a16="http://schemas.microsoft.com/office/drawing/2014/main" id="{94CEBEEC-CADE-EF5E-976D-1B8FF23A5487}"/>
                </a:ext>
              </a:extLst>
            </p:cNvPr>
            <p:cNvSpPr txBox="1">
              <a:spLocks/>
            </p:cNvSpPr>
            <p:nvPr/>
          </p:nvSpPr>
          <p:spPr>
            <a:xfrm>
              <a:off x="6014445" y="4702939"/>
              <a:ext cx="4621993" cy="242786"/>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000" i="1" dirty="0"/>
                <a:t>Z position of the hall probe according to its S position for 3,5 m bench</a:t>
              </a:r>
              <a:endParaRPr lang="fr-FR" sz="1000" i="1" dirty="0"/>
            </a:p>
          </p:txBody>
        </p:sp>
      </p:grpSp>
      <p:sp>
        <p:nvSpPr>
          <p:cNvPr id="68" name="Espace réservé du pied de page 2">
            <a:extLst>
              <a:ext uri="{FF2B5EF4-FFF2-40B4-BE49-F238E27FC236}">
                <a16:creationId xmlns:a16="http://schemas.microsoft.com/office/drawing/2014/main" id="{8C781C87-1DA5-BEC5-3836-B7A8070FB30B}"/>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2054843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7942B9-0271-B170-1E6E-DB52FBCF2B3A}"/>
              </a:ext>
            </a:extLst>
          </p:cNvPr>
          <p:cNvSpPr>
            <a:spLocks noGrp="1"/>
          </p:cNvSpPr>
          <p:nvPr>
            <p:ph type="title"/>
          </p:nvPr>
        </p:nvSpPr>
        <p:spPr/>
        <p:txBody>
          <a:bodyPr/>
          <a:lstStyle/>
          <a:p>
            <a:r>
              <a:rPr lang="en-US" sz="2400" dirty="0"/>
              <a:t>Context of the bench upgrade</a:t>
            </a:r>
            <a:endParaRPr lang="fr-FR" sz="2400" dirty="0"/>
          </a:p>
        </p:txBody>
      </p:sp>
      <p:sp>
        <p:nvSpPr>
          <p:cNvPr id="4" name="Espace réservé du numéro de diapositive 3">
            <a:extLst>
              <a:ext uri="{FF2B5EF4-FFF2-40B4-BE49-F238E27FC236}">
                <a16:creationId xmlns:a16="http://schemas.microsoft.com/office/drawing/2014/main" id="{42DDCAB4-F993-F554-235C-6F6C01FDB38B}"/>
              </a:ext>
            </a:extLst>
          </p:cNvPr>
          <p:cNvSpPr>
            <a:spLocks noGrp="1"/>
          </p:cNvSpPr>
          <p:nvPr>
            <p:ph type="sldNum" sz="quarter" idx="11"/>
          </p:nvPr>
        </p:nvSpPr>
        <p:spPr/>
        <p:txBody>
          <a:bodyPr/>
          <a:lstStyle/>
          <a:p>
            <a:fld id="{F1620CC9-C982-429E-97C9-9F71A6603CFC}" type="slidenum">
              <a:rPr lang="fr-FR" smtClean="0"/>
              <a:pPr/>
              <a:t>6</a:t>
            </a:fld>
            <a:endParaRPr lang="fr-FR" dirty="0"/>
          </a:p>
        </p:txBody>
      </p:sp>
      <p:sp>
        <p:nvSpPr>
          <p:cNvPr id="5" name="Espace réservé du texte 4">
            <a:extLst>
              <a:ext uri="{FF2B5EF4-FFF2-40B4-BE49-F238E27FC236}">
                <a16:creationId xmlns:a16="http://schemas.microsoft.com/office/drawing/2014/main" id="{09A8BE6B-5601-9FB9-084F-83674D455339}"/>
              </a:ext>
            </a:extLst>
          </p:cNvPr>
          <p:cNvSpPr>
            <a:spLocks noGrp="1"/>
          </p:cNvSpPr>
          <p:nvPr>
            <p:ph type="body" sz="quarter" idx="12"/>
          </p:nvPr>
        </p:nvSpPr>
        <p:spPr/>
        <p:txBody>
          <a:bodyPr/>
          <a:lstStyle/>
          <a:p>
            <a:pPr marL="0" indent="0">
              <a:buNone/>
            </a:pPr>
            <a:r>
              <a:rPr lang="fr-FR" sz="2000" b="1" dirty="0"/>
              <a:t>UPGRADE Bench</a:t>
            </a:r>
          </a:p>
          <a:p>
            <a:endParaRPr lang="fr-FR" sz="1800" dirty="0"/>
          </a:p>
          <a:p>
            <a:r>
              <a:rPr lang="fr-FR" sz="1800" dirty="0"/>
              <a:t>CPMU18 </a:t>
            </a:r>
            <a:r>
              <a:rPr lang="fr-FR" sz="1800" dirty="0" err="1"/>
              <a:t>built</a:t>
            </a:r>
            <a:r>
              <a:rPr lang="fr-FR" sz="1800" dirty="0"/>
              <a:t> in 2024 : </a:t>
            </a:r>
            <a:r>
              <a:rPr lang="en-US" sz="1800" dirty="0"/>
              <a:t>On the new CPMU18 bench we have adopted a linear motor directly under vacuum for better speed stability with the two rails.</a:t>
            </a:r>
          </a:p>
          <a:p>
            <a:endParaRPr lang="en-US" sz="1800" dirty="0"/>
          </a:p>
          <a:p>
            <a:r>
              <a:rPr lang="en-US" sz="1800" dirty="0"/>
              <a:t>CPMU12 prototype </a:t>
            </a:r>
            <a:r>
              <a:rPr lang="en-US" sz="1800" u="sng" dirty="0"/>
              <a:t>under construction</a:t>
            </a:r>
            <a:r>
              <a:rPr lang="en-US" sz="1800" dirty="0"/>
              <a:t> : including a SAFALI feedback on the bench.</a:t>
            </a:r>
          </a:p>
          <a:p>
            <a:pPr lvl="1"/>
            <a:r>
              <a:rPr lang="en-US" sz="1600" dirty="0"/>
              <a:t>Objective : hall probe centered to within ±</a:t>
            </a:r>
            <a:r>
              <a:rPr lang="en-US" sz="1600" b="1" dirty="0"/>
              <a:t>5 µm</a:t>
            </a:r>
            <a:r>
              <a:rPr lang="en-US" sz="1600" dirty="0"/>
              <a:t>.</a:t>
            </a:r>
            <a:endParaRPr lang="fr-FR" sz="1600" dirty="0"/>
          </a:p>
        </p:txBody>
      </p:sp>
      <p:sp>
        <p:nvSpPr>
          <p:cNvPr id="6" name="Espace réservé du pied de page 2">
            <a:extLst>
              <a:ext uri="{FF2B5EF4-FFF2-40B4-BE49-F238E27FC236}">
                <a16:creationId xmlns:a16="http://schemas.microsoft.com/office/drawing/2014/main" id="{B4CB26E6-1C80-CD35-0F28-065B4EAF80EB}"/>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1049045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46637D-5DA4-0D73-8581-41335BC8B49E}"/>
              </a:ext>
            </a:extLst>
          </p:cNvPr>
          <p:cNvSpPr>
            <a:spLocks noGrp="1"/>
          </p:cNvSpPr>
          <p:nvPr>
            <p:ph type="title"/>
          </p:nvPr>
        </p:nvSpPr>
        <p:spPr/>
        <p:txBody>
          <a:bodyPr/>
          <a:lstStyle/>
          <a:p>
            <a:r>
              <a:rPr lang="en-GB" sz="2400" dirty="0"/>
              <a:t>Introduction</a:t>
            </a:r>
            <a:r>
              <a:rPr lang="de-DE" sz="2400" dirty="0"/>
              <a:t> </a:t>
            </a:r>
            <a:r>
              <a:rPr lang="en-GB" sz="2400" dirty="0"/>
              <a:t>to the Embedded Bench for Hall Probe measurement</a:t>
            </a:r>
            <a:endParaRPr lang="fr-FR" sz="2400" dirty="0"/>
          </a:p>
        </p:txBody>
      </p:sp>
      <p:sp>
        <p:nvSpPr>
          <p:cNvPr id="4" name="Espace réservé du numéro de diapositive 3">
            <a:extLst>
              <a:ext uri="{FF2B5EF4-FFF2-40B4-BE49-F238E27FC236}">
                <a16:creationId xmlns:a16="http://schemas.microsoft.com/office/drawing/2014/main" id="{50EAC59F-09F4-45BA-114B-A06CD43D32EA}"/>
              </a:ext>
            </a:extLst>
          </p:cNvPr>
          <p:cNvSpPr>
            <a:spLocks noGrp="1"/>
          </p:cNvSpPr>
          <p:nvPr>
            <p:ph type="sldNum" sz="quarter" idx="11"/>
          </p:nvPr>
        </p:nvSpPr>
        <p:spPr/>
        <p:txBody>
          <a:bodyPr/>
          <a:lstStyle/>
          <a:p>
            <a:fld id="{F1620CC9-C982-429E-97C9-9F71A6603CFC}" type="slidenum">
              <a:rPr lang="fr-FR" smtClean="0"/>
              <a:pPr/>
              <a:t>7</a:t>
            </a:fld>
            <a:endParaRPr lang="fr-FR" dirty="0"/>
          </a:p>
        </p:txBody>
      </p:sp>
      <p:sp>
        <p:nvSpPr>
          <p:cNvPr id="5" name="Espace réservé du texte 4">
            <a:extLst>
              <a:ext uri="{FF2B5EF4-FFF2-40B4-BE49-F238E27FC236}">
                <a16:creationId xmlns:a16="http://schemas.microsoft.com/office/drawing/2014/main" id="{A88AB3D3-1FE1-453D-CAAF-715C71B4F7ED}"/>
              </a:ext>
            </a:extLst>
          </p:cNvPr>
          <p:cNvSpPr>
            <a:spLocks noGrp="1"/>
          </p:cNvSpPr>
          <p:nvPr>
            <p:ph type="body" sz="quarter" idx="12"/>
          </p:nvPr>
        </p:nvSpPr>
        <p:spPr>
          <a:xfrm>
            <a:off x="552034" y="766985"/>
            <a:ext cx="11088582" cy="1390129"/>
          </a:xfrm>
          <a:ln>
            <a:noFill/>
          </a:ln>
        </p:spPr>
        <p:txBody>
          <a:bodyPr/>
          <a:lstStyle/>
          <a:p>
            <a:pPr marL="0" indent="0">
              <a:buNone/>
            </a:pPr>
            <a:r>
              <a:rPr lang="en-US" sz="1800" b="1" dirty="0"/>
              <a:t>Constraint of the vacuum chamber </a:t>
            </a:r>
            <a:r>
              <a:rPr lang="en-GB" sz="1600" b="1" dirty="0"/>
              <a:t>: </a:t>
            </a:r>
            <a:r>
              <a:rPr lang="en-GB" sz="1600" dirty="0"/>
              <a:t>No marble → The hall probe </a:t>
            </a:r>
            <a:r>
              <a:rPr lang="en-US" sz="1600" b="0" i="0" dirty="0">
                <a:effectLst/>
              </a:rPr>
              <a:t>moves away from the axis due to errors in alignment, machining of the girder, temperature deformation…</a:t>
            </a:r>
            <a:br>
              <a:rPr lang="fr-FR" sz="1600" dirty="0"/>
            </a:br>
            <a:r>
              <a:rPr lang="en-GB" sz="1800" b="1" dirty="0"/>
              <a:t>Solution</a:t>
            </a:r>
            <a:r>
              <a:rPr lang="fr-FR" sz="1800" b="1" dirty="0"/>
              <a:t> :</a:t>
            </a:r>
            <a:r>
              <a:rPr lang="fr-FR" sz="1600" b="1" dirty="0"/>
              <a:t> </a:t>
            </a:r>
            <a:r>
              <a:rPr lang="en-GB" sz="1600" dirty="0"/>
              <a:t>Dynamic feedback correction of the Hall probe position.</a:t>
            </a:r>
          </a:p>
          <a:p>
            <a:pPr marL="0" indent="0">
              <a:buNone/>
            </a:pPr>
            <a:r>
              <a:rPr lang="en-GB" sz="1800" b="1" dirty="0"/>
              <a:t>Objective </a:t>
            </a:r>
            <a:r>
              <a:rPr lang="en-GB" sz="1800" dirty="0"/>
              <a:t>: </a:t>
            </a:r>
            <a:r>
              <a:rPr lang="en-GB" sz="1600" dirty="0"/>
              <a:t>Standard deviation of the position measurement </a:t>
            </a:r>
            <a:r>
              <a:rPr lang="en-GB" sz="1600" b="1" dirty="0"/>
              <a:t>&lt; 5 µm </a:t>
            </a:r>
            <a:r>
              <a:rPr lang="en-GB" sz="1600" dirty="0"/>
              <a:t>(≈</a:t>
            </a:r>
            <a:r>
              <a:rPr lang="en-GB" sz="1600" b="1" dirty="0"/>
              <a:t>5,5 mV</a:t>
            </a:r>
            <a:r>
              <a:rPr lang="en-GB" sz="1600" dirty="0"/>
              <a:t> on PSD).</a:t>
            </a:r>
          </a:p>
          <a:p>
            <a:endParaRPr lang="fr-FR" dirty="0"/>
          </a:p>
        </p:txBody>
      </p:sp>
      <p:sp>
        <p:nvSpPr>
          <p:cNvPr id="6" name="Espace réservé du texte 4">
            <a:extLst>
              <a:ext uri="{FF2B5EF4-FFF2-40B4-BE49-F238E27FC236}">
                <a16:creationId xmlns:a16="http://schemas.microsoft.com/office/drawing/2014/main" id="{649A6D6D-9A1F-34BE-BE34-1B4A605B5FB9}"/>
              </a:ext>
            </a:extLst>
          </p:cNvPr>
          <p:cNvSpPr txBox="1">
            <a:spLocks/>
          </p:cNvSpPr>
          <p:nvPr/>
        </p:nvSpPr>
        <p:spPr>
          <a:xfrm>
            <a:off x="581596" y="2157114"/>
            <a:ext cx="5547502" cy="412346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hangingPunct="1">
              <a:buNone/>
            </a:pPr>
            <a:r>
              <a:rPr lang="en-US" sz="1600" b="1" dirty="0"/>
              <a:t>Based on : </a:t>
            </a:r>
          </a:p>
          <a:p>
            <a:pPr hangingPunct="1"/>
            <a:r>
              <a:rPr lang="en-US" sz="1400" dirty="0"/>
              <a:t>SAFALI (Self-Aligned Field Analyzer with Laser Instrumentation) System presented at FEL 2007 for IVU24 and CPMU prototype at SPring-8.</a:t>
            </a:r>
          </a:p>
          <a:p>
            <a:pPr hangingPunct="1"/>
            <a:endParaRPr lang="en-US" sz="1400" dirty="0"/>
          </a:p>
          <a:p>
            <a:pPr hangingPunct="1"/>
            <a:endParaRPr lang="en-US" sz="1400" dirty="0"/>
          </a:p>
          <a:p>
            <a:pPr marL="0" indent="0" hangingPunct="1">
              <a:buNone/>
            </a:pPr>
            <a:endParaRPr lang="en-US" sz="1400" dirty="0"/>
          </a:p>
          <a:p>
            <a:pPr hangingPunct="1"/>
            <a:endParaRPr lang="en-US" sz="1400" dirty="0"/>
          </a:p>
          <a:p>
            <a:pPr hangingPunct="1"/>
            <a:endParaRPr lang="en-US" sz="1400" dirty="0"/>
          </a:p>
          <a:p>
            <a:pPr marL="0" indent="0" hangingPunct="1">
              <a:buNone/>
            </a:pPr>
            <a:r>
              <a:rPr lang="en-US" sz="1600" b="1" dirty="0"/>
              <a:t>Principle : </a:t>
            </a:r>
          </a:p>
          <a:p>
            <a:pPr hangingPunct="1"/>
            <a:r>
              <a:rPr lang="en-US" sz="1400" dirty="0"/>
              <a:t>2 iris attached to the hall probe deviate a laser beam split in 2. </a:t>
            </a:r>
          </a:p>
          <a:p>
            <a:pPr hangingPunct="1"/>
            <a:r>
              <a:rPr lang="en-US" sz="1400" dirty="0"/>
              <a:t>The deviated beams, image of the transverse Hall Probe position, are spotted by two PSDs. </a:t>
            </a:r>
          </a:p>
          <a:p>
            <a:pPr hangingPunct="1"/>
            <a:r>
              <a:rPr lang="en-US" sz="1400" dirty="0"/>
              <a:t>The average position is script processed then send as a feedback instruction to the piezo motor controller.</a:t>
            </a:r>
          </a:p>
          <a:p>
            <a:endParaRPr lang="fr-FR" dirty="0"/>
          </a:p>
        </p:txBody>
      </p:sp>
      <p:grpSp>
        <p:nvGrpSpPr>
          <p:cNvPr id="7" name="Groupe 6">
            <a:extLst>
              <a:ext uri="{FF2B5EF4-FFF2-40B4-BE49-F238E27FC236}">
                <a16:creationId xmlns:a16="http://schemas.microsoft.com/office/drawing/2014/main" id="{39DEF5BF-67FB-78F7-796F-CBA40FD15009}"/>
              </a:ext>
            </a:extLst>
          </p:cNvPr>
          <p:cNvGrpSpPr/>
          <p:nvPr/>
        </p:nvGrpSpPr>
        <p:grpSpPr>
          <a:xfrm>
            <a:off x="6620415" y="2071161"/>
            <a:ext cx="4989988" cy="2021891"/>
            <a:chOff x="3828076" y="2401922"/>
            <a:chExt cx="4989988" cy="2021891"/>
          </a:xfrm>
        </p:grpSpPr>
        <p:pic>
          <p:nvPicPr>
            <p:cNvPr id="8" name="Image 7" descr="Une image contenant texte, capture d’écran, diagramme, ligne&#10;&#10;Description générée automatiquement">
              <a:extLst>
                <a:ext uri="{FF2B5EF4-FFF2-40B4-BE49-F238E27FC236}">
                  <a16:creationId xmlns:a16="http://schemas.microsoft.com/office/drawing/2014/main" id="{3BDD22E7-4D9F-5E6D-0FA6-C2D62BD5289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26" t="11038" r="924"/>
            <a:stretch/>
          </p:blipFill>
          <p:spPr>
            <a:xfrm>
              <a:off x="3828076" y="2401922"/>
              <a:ext cx="4989988" cy="1746779"/>
            </a:xfrm>
            <a:prstGeom prst="rect">
              <a:avLst/>
            </a:prstGeom>
          </p:spPr>
        </p:pic>
        <p:sp>
          <p:nvSpPr>
            <p:cNvPr id="9" name="ZoneTexte 8">
              <a:extLst>
                <a:ext uri="{FF2B5EF4-FFF2-40B4-BE49-F238E27FC236}">
                  <a16:creationId xmlns:a16="http://schemas.microsoft.com/office/drawing/2014/main" id="{F85AF322-C7C0-2DB8-4D80-E93EBFFC64AE}"/>
                </a:ext>
              </a:extLst>
            </p:cNvPr>
            <p:cNvSpPr txBox="1"/>
            <p:nvPr/>
          </p:nvSpPr>
          <p:spPr>
            <a:xfrm>
              <a:off x="4093111" y="4177592"/>
              <a:ext cx="4724953" cy="246221"/>
            </a:xfrm>
            <a:prstGeom prst="rect">
              <a:avLst/>
            </a:prstGeom>
            <a:noFill/>
          </p:spPr>
          <p:txBody>
            <a:bodyPr wrap="square" rtlCol="0">
              <a:spAutoFit/>
            </a:bodyPr>
            <a:lstStyle/>
            <a:p>
              <a:pPr algn="ctr"/>
              <a:r>
                <a:rPr lang="en-US" sz="1000" i="1" dirty="0">
                  <a:solidFill>
                    <a:srgbClr val="0E4194"/>
                  </a:solidFill>
                </a:rPr>
                <a:t>Schematic illustration of the SAFALI system for the CPMU prototype at SPring-8</a:t>
              </a:r>
              <a:endParaRPr lang="fr-FR" sz="1000" i="1" dirty="0">
                <a:solidFill>
                  <a:srgbClr val="0E4194"/>
                </a:solidFill>
              </a:endParaRPr>
            </a:p>
          </p:txBody>
        </p:sp>
      </p:grpSp>
      <p:grpSp>
        <p:nvGrpSpPr>
          <p:cNvPr id="10" name="Groupe 9">
            <a:extLst>
              <a:ext uri="{FF2B5EF4-FFF2-40B4-BE49-F238E27FC236}">
                <a16:creationId xmlns:a16="http://schemas.microsoft.com/office/drawing/2014/main" id="{D254EDC5-DC26-4868-08F0-5F95DDDA764F}"/>
              </a:ext>
            </a:extLst>
          </p:cNvPr>
          <p:cNvGrpSpPr/>
          <p:nvPr/>
        </p:nvGrpSpPr>
        <p:grpSpPr>
          <a:xfrm>
            <a:off x="6343946" y="4166741"/>
            <a:ext cx="5266457" cy="2149124"/>
            <a:chOff x="4207573" y="4689641"/>
            <a:chExt cx="4684907" cy="1750115"/>
          </a:xfrm>
        </p:grpSpPr>
        <p:pic>
          <p:nvPicPr>
            <p:cNvPr id="11" name="Image 10">
              <a:extLst>
                <a:ext uri="{FF2B5EF4-FFF2-40B4-BE49-F238E27FC236}">
                  <a16:creationId xmlns:a16="http://schemas.microsoft.com/office/drawing/2014/main" id="{9A4CF45A-18FD-E938-EF4D-B71EF08D4548}"/>
                </a:ext>
              </a:extLst>
            </p:cNvPr>
            <p:cNvPicPr>
              <a:picLocks noChangeAspect="1"/>
            </p:cNvPicPr>
            <p:nvPr/>
          </p:nvPicPr>
          <p:blipFill>
            <a:blip r:embed="rId3"/>
            <a:stretch>
              <a:fillRect/>
            </a:stretch>
          </p:blipFill>
          <p:spPr>
            <a:xfrm>
              <a:off x="4207573" y="4689641"/>
              <a:ext cx="4684907" cy="1643708"/>
            </a:xfrm>
            <a:prstGeom prst="rect">
              <a:avLst/>
            </a:prstGeom>
          </p:spPr>
        </p:pic>
        <p:sp>
          <p:nvSpPr>
            <p:cNvPr id="12" name="ZoneTexte 11">
              <a:extLst>
                <a:ext uri="{FF2B5EF4-FFF2-40B4-BE49-F238E27FC236}">
                  <a16:creationId xmlns:a16="http://schemas.microsoft.com/office/drawing/2014/main" id="{CE48415D-6A89-93F6-779F-6642ECA4C8AC}"/>
                </a:ext>
              </a:extLst>
            </p:cNvPr>
            <p:cNvSpPr txBox="1"/>
            <p:nvPr/>
          </p:nvSpPr>
          <p:spPr>
            <a:xfrm>
              <a:off x="5315240" y="6239249"/>
              <a:ext cx="2784725" cy="200507"/>
            </a:xfrm>
            <a:prstGeom prst="rect">
              <a:avLst/>
            </a:prstGeom>
            <a:noFill/>
          </p:spPr>
          <p:txBody>
            <a:bodyPr wrap="square" rtlCol="0">
              <a:spAutoFit/>
            </a:bodyPr>
            <a:lstStyle/>
            <a:p>
              <a:pPr algn="ctr"/>
              <a:r>
                <a:rPr lang="en-US" sz="1000" i="1" dirty="0">
                  <a:solidFill>
                    <a:srgbClr val="0E4194"/>
                  </a:solidFill>
                </a:rPr>
                <a:t>SOLEIL Version of the SAFALI System</a:t>
              </a:r>
              <a:endParaRPr lang="fr-FR" sz="1000" i="1" dirty="0">
                <a:solidFill>
                  <a:srgbClr val="0E4194"/>
                </a:solidFill>
              </a:endParaRPr>
            </a:p>
          </p:txBody>
        </p:sp>
      </p:grpSp>
      <p:sp>
        <p:nvSpPr>
          <p:cNvPr id="13" name="ZoneTexte 12">
            <a:extLst>
              <a:ext uri="{FF2B5EF4-FFF2-40B4-BE49-F238E27FC236}">
                <a16:creationId xmlns:a16="http://schemas.microsoft.com/office/drawing/2014/main" id="{FA96AC6D-7389-EF76-A12B-62033B4ED71B}"/>
              </a:ext>
            </a:extLst>
          </p:cNvPr>
          <p:cNvSpPr txBox="1"/>
          <p:nvPr/>
        </p:nvSpPr>
        <p:spPr>
          <a:xfrm>
            <a:off x="599686" y="6429321"/>
            <a:ext cx="7992888" cy="400110"/>
          </a:xfrm>
          <a:prstGeom prst="rect">
            <a:avLst/>
          </a:prstGeom>
          <a:noFill/>
        </p:spPr>
        <p:txBody>
          <a:bodyPr wrap="square" rtlCol="0">
            <a:spAutoFit/>
          </a:bodyPr>
          <a:lstStyle/>
          <a:p>
            <a:pPr algn="ctr"/>
            <a:r>
              <a:rPr lang="en-US" sz="1000" i="1" dirty="0">
                <a:solidFill>
                  <a:srgbClr val="4D78FF"/>
                </a:solidFill>
              </a:rPr>
              <a:t>T. Tanaka, T. Hara, R. Tsuru, D. Iwaki, X. Marechal, T. </a:t>
            </a:r>
            <a:r>
              <a:rPr lang="en-US" sz="1000" i="1" dirty="0" err="1">
                <a:solidFill>
                  <a:srgbClr val="4D78FF"/>
                </a:solidFill>
              </a:rPr>
              <a:t>Bizen</a:t>
            </a:r>
            <a:r>
              <a:rPr lang="en-US" sz="1000" i="1" dirty="0">
                <a:solidFill>
                  <a:srgbClr val="4D78FF"/>
                </a:solidFill>
              </a:rPr>
              <a:t>, T. </a:t>
            </a:r>
            <a:r>
              <a:rPr lang="en-US" sz="1000" i="1" dirty="0" err="1">
                <a:solidFill>
                  <a:srgbClr val="4D78FF"/>
                </a:solidFill>
              </a:rPr>
              <a:t>Seike</a:t>
            </a:r>
            <a:r>
              <a:rPr lang="en-US" sz="1000" i="1" dirty="0">
                <a:solidFill>
                  <a:srgbClr val="4D78FF"/>
                </a:solidFill>
              </a:rPr>
              <a:t> and H. Kitamura SPring-8, Koto 1-1-1, Mikazuki, </a:t>
            </a:r>
            <a:r>
              <a:rPr lang="en-US" sz="1000" i="1" dirty="0" err="1">
                <a:solidFill>
                  <a:srgbClr val="4D78FF"/>
                </a:solidFill>
              </a:rPr>
              <a:t>Sayo</a:t>
            </a:r>
            <a:r>
              <a:rPr lang="en-US" sz="1000" i="1" dirty="0">
                <a:solidFill>
                  <a:srgbClr val="4D78FF"/>
                </a:solidFill>
              </a:rPr>
              <a:t>, Hyogo 679-5148, Japan, IN-VACUUM UNDULATORS, Proceedings of the 27th International Free Electron Laser Conference (2005)</a:t>
            </a:r>
            <a:endParaRPr lang="fr-FR" sz="1000" i="1" dirty="0">
              <a:solidFill>
                <a:srgbClr val="4D78FF"/>
              </a:solidFill>
            </a:endParaRPr>
          </a:p>
        </p:txBody>
      </p:sp>
      <p:sp>
        <p:nvSpPr>
          <p:cNvPr id="14" name="Espace réservé du pied de page 2">
            <a:extLst>
              <a:ext uri="{FF2B5EF4-FFF2-40B4-BE49-F238E27FC236}">
                <a16:creationId xmlns:a16="http://schemas.microsoft.com/office/drawing/2014/main" id="{ED601BCD-5DFA-5440-E505-71B3F7EB857E}"/>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30176064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4BB20C-33D2-E047-112A-B376A4C36926}"/>
              </a:ext>
            </a:extLst>
          </p:cNvPr>
          <p:cNvSpPr>
            <a:spLocks noGrp="1"/>
          </p:cNvSpPr>
          <p:nvPr>
            <p:ph type="title"/>
          </p:nvPr>
        </p:nvSpPr>
        <p:spPr/>
        <p:txBody>
          <a:bodyPr/>
          <a:lstStyle/>
          <a:p>
            <a:r>
              <a:rPr lang="en-GB" sz="2400" dirty="0"/>
              <a:t>Introduction</a:t>
            </a:r>
            <a:r>
              <a:rPr lang="de-DE" sz="2400" dirty="0"/>
              <a:t> </a:t>
            </a:r>
            <a:r>
              <a:rPr lang="en-GB" sz="2400" dirty="0"/>
              <a:t>to the Embedded Bench for Hall Probe measurement</a:t>
            </a:r>
            <a:endParaRPr lang="fr-FR" sz="2400" dirty="0"/>
          </a:p>
        </p:txBody>
      </p:sp>
      <p:sp>
        <p:nvSpPr>
          <p:cNvPr id="4" name="Espace réservé du numéro de diapositive 3">
            <a:extLst>
              <a:ext uri="{FF2B5EF4-FFF2-40B4-BE49-F238E27FC236}">
                <a16:creationId xmlns:a16="http://schemas.microsoft.com/office/drawing/2014/main" id="{7A1CE6F7-FDFF-0AEB-AF5C-19CCF8B80B9A}"/>
              </a:ext>
            </a:extLst>
          </p:cNvPr>
          <p:cNvSpPr>
            <a:spLocks noGrp="1"/>
          </p:cNvSpPr>
          <p:nvPr>
            <p:ph type="sldNum" sz="quarter" idx="11"/>
          </p:nvPr>
        </p:nvSpPr>
        <p:spPr/>
        <p:txBody>
          <a:bodyPr/>
          <a:lstStyle/>
          <a:p>
            <a:fld id="{F1620CC9-C982-429E-97C9-9F71A6603CFC}" type="slidenum">
              <a:rPr lang="fr-FR" smtClean="0"/>
              <a:pPr/>
              <a:t>8</a:t>
            </a:fld>
            <a:endParaRPr lang="fr-FR" dirty="0"/>
          </a:p>
        </p:txBody>
      </p:sp>
      <p:sp>
        <p:nvSpPr>
          <p:cNvPr id="5" name="Espace réservé du texte 4">
            <a:extLst>
              <a:ext uri="{FF2B5EF4-FFF2-40B4-BE49-F238E27FC236}">
                <a16:creationId xmlns:a16="http://schemas.microsoft.com/office/drawing/2014/main" id="{496F4C05-3280-C57C-5FD8-D8B67250EFAF}"/>
              </a:ext>
            </a:extLst>
          </p:cNvPr>
          <p:cNvSpPr>
            <a:spLocks noGrp="1"/>
          </p:cNvSpPr>
          <p:nvPr>
            <p:ph type="body" sz="quarter" idx="12"/>
          </p:nvPr>
        </p:nvSpPr>
        <p:spPr>
          <a:xfrm>
            <a:off x="551384" y="1083762"/>
            <a:ext cx="11088582" cy="473030"/>
          </a:xfrm>
        </p:spPr>
        <p:txBody>
          <a:bodyPr/>
          <a:lstStyle/>
          <a:p>
            <a:pPr marL="0" indent="0" algn="ctr">
              <a:buNone/>
            </a:pPr>
            <a:r>
              <a:rPr lang="fr-FR" sz="1800" i="1" dirty="0"/>
              <a:t>Front </a:t>
            </a:r>
            <a:r>
              <a:rPr lang="fr-FR" sz="1800" i="1" dirty="0" err="1"/>
              <a:t>view</a:t>
            </a:r>
            <a:r>
              <a:rPr lang="fr-FR" sz="1800" i="1" dirty="0"/>
              <a:t> of the </a:t>
            </a:r>
            <a:r>
              <a:rPr lang="fr-FR" sz="1800" i="1" dirty="0" err="1"/>
              <a:t>bench</a:t>
            </a:r>
            <a:r>
              <a:rPr lang="fr-FR" sz="1800" i="1" dirty="0"/>
              <a:t> </a:t>
            </a:r>
            <a:r>
              <a:rPr lang="fr-FR" sz="1800" i="1" dirty="0" err="1"/>
              <a:t>with</a:t>
            </a:r>
            <a:r>
              <a:rPr lang="fr-FR" sz="1800" i="1" dirty="0"/>
              <a:t> the CPMU</a:t>
            </a:r>
          </a:p>
          <a:p>
            <a:endParaRPr lang="fr-FR" dirty="0"/>
          </a:p>
        </p:txBody>
      </p:sp>
      <p:pic>
        <p:nvPicPr>
          <p:cNvPr id="6" name="Image 5">
            <a:extLst>
              <a:ext uri="{FF2B5EF4-FFF2-40B4-BE49-F238E27FC236}">
                <a16:creationId xmlns:a16="http://schemas.microsoft.com/office/drawing/2014/main" id="{43E70482-C387-6500-AF4D-1E5759952194}"/>
              </a:ext>
            </a:extLst>
          </p:cNvPr>
          <p:cNvPicPr>
            <a:picLocks noChangeAspect="1"/>
          </p:cNvPicPr>
          <p:nvPr/>
        </p:nvPicPr>
        <p:blipFill>
          <a:blip r:embed="rId2"/>
          <a:stretch>
            <a:fillRect/>
          </a:stretch>
        </p:blipFill>
        <p:spPr>
          <a:xfrm>
            <a:off x="2810912" y="1561425"/>
            <a:ext cx="6569525" cy="4587006"/>
          </a:xfrm>
          <a:prstGeom prst="rect">
            <a:avLst/>
          </a:prstGeom>
        </p:spPr>
      </p:pic>
      <p:sp>
        <p:nvSpPr>
          <p:cNvPr id="7" name="Espace réservé du pied de page 2">
            <a:extLst>
              <a:ext uri="{FF2B5EF4-FFF2-40B4-BE49-F238E27FC236}">
                <a16:creationId xmlns:a16="http://schemas.microsoft.com/office/drawing/2014/main" id="{B107833E-ADBA-F1F6-2FCD-142C978D17A1}"/>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3761766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17D641-46E6-6EAA-5175-0D2493A74EDF}"/>
              </a:ext>
            </a:extLst>
          </p:cNvPr>
          <p:cNvSpPr>
            <a:spLocks noGrp="1"/>
          </p:cNvSpPr>
          <p:nvPr>
            <p:ph type="title"/>
          </p:nvPr>
        </p:nvSpPr>
        <p:spPr/>
        <p:txBody>
          <a:bodyPr/>
          <a:lstStyle/>
          <a:p>
            <a:r>
              <a:rPr lang="fr-FR" sz="2400" dirty="0"/>
              <a:t>PSD Bench informations</a:t>
            </a:r>
          </a:p>
        </p:txBody>
      </p:sp>
      <p:sp>
        <p:nvSpPr>
          <p:cNvPr id="4" name="Espace réservé du numéro de diapositive 3">
            <a:extLst>
              <a:ext uri="{FF2B5EF4-FFF2-40B4-BE49-F238E27FC236}">
                <a16:creationId xmlns:a16="http://schemas.microsoft.com/office/drawing/2014/main" id="{05195BE8-79F6-5F1B-7E48-E587CA7DCA5B}"/>
              </a:ext>
            </a:extLst>
          </p:cNvPr>
          <p:cNvSpPr>
            <a:spLocks noGrp="1"/>
          </p:cNvSpPr>
          <p:nvPr>
            <p:ph type="sldNum" sz="quarter" idx="11"/>
          </p:nvPr>
        </p:nvSpPr>
        <p:spPr/>
        <p:txBody>
          <a:bodyPr/>
          <a:lstStyle/>
          <a:p>
            <a:fld id="{F1620CC9-C982-429E-97C9-9F71A6603CFC}" type="slidenum">
              <a:rPr lang="fr-FR" smtClean="0"/>
              <a:pPr/>
              <a:t>9</a:t>
            </a:fld>
            <a:endParaRPr lang="fr-FR" dirty="0"/>
          </a:p>
        </p:txBody>
      </p:sp>
      <p:sp>
        <p:nvSpPr>
          <p:cNvPr id="5" name="Espace réservé du texte 4">
            <a:extLst>
              <a:ext uri="{FF2B5EF4-FFF2-40B4-BE49-F238E27FC236}">
                <a16:creationId xmlns:a16="http://schemas.microsoft.com/office/drawing/2014/main" id="{34091075-08D2-4EC0-C712-3F49A62F726C}"/>
              </a:ext>
            </a:extLst>
          </p:cNvPr>
          <p:cNvSpPr>
            <a:spLocks noGrp="1"/>
          </p:cNvSpPr>
          <p:nvPr>
            <p:ph type="body" sz="quarter" idx="12"/>
          </p:nvPr>
        </p:nvSpPr>
        <p:spPr>
          <a:xfrm>
            <a:off x="551384" y="1083762"/>
            <a:ext cx="5544616" cy="5067264"/>
          </a:xfrm>
        </p:spPr>
        <p:txBody>
          <a:bodyPr/>
          <a:lstStyle/>
          <a:p>
            <a:pPr marL="0" indent="0">
              <a:buNone/>
            </a:pPr>
            <a:r>
              <a:rPr lang="en-GB" sz="1800" b="1" dirty="0"/>
              <a:t>References :</a:t>
            </a:r>
          </a:p>
          <a:p>
            <a:r>
              <a:rPr lang="en-GB" sz="1400" dirty="0"/>
              <a:t>Laser diode : LP635-SF8 Thorlabs</a:t>
            </a:r>
          </a:p>
          <a:p>
            <a:r>
              <a:rPr lang="en-GB" sz="1400" dirty="0"/>
              <a:t>Pigtail laser mount : LDM9LP</a:t>
            </a:r>
          </a:p>
          <a:p>
            <a:r>
              <a:rPr lang="en-GB" sz="1400" dirty="0"/>
              <a:t>Laser diode current and temperature controller : ITC4000 Thorlabs</a:t>
            </a:r>
          </a:p>
          <a:p>
            <a:r>
              <a:rPr lang="en-GB" sz="1400" dirty="0"/>
              <a:t>Collimator : TC25FC-633 Thorlabs</a:t>
            </a:r>
          </a:p>
          <a:p>
            <a:r>
              <a:rPr lang="en-GB" sz="1400" dirty="0"/>
              <a:t>Cube : 05BC16NP.4 Newport</a:t>
            </a:r>
          </a:p>
          <a:p>
            <a:r>
              <a:rPr lang="en-GB" sz="1400" dirty="0"/>
              <a:t>Mirror : 10D20DM.4 Newport</a:t>
            </a:r>
          </a:p>
          <a:p>
            <a:r>
              <a:rPr lang="en-GB" sz="1400" dirty="0"/>
              <a:t>IRIS : ID5MS/M Thorlabs</a:t>
            </a:r>
          </a:p>
          <a:p>
            <a:r>
              <a:rPr lang="en-GB" sz="1400" dirty="0"/>
              <a:t>Filter on PSD : 10BPF10-640 Newport</a:t>
            </a:r>
          </a:p>
          <a:p>
            <a:r>
              <a:rPr lang="en-GB" sz="1400" dirty="0"/>
              <a:t>PSD module : C10443-04 Hamamatsu</a:t>
            </a:r>
          </a:p>
          <a:p>
            <a:r>
              <a:rPr lang="en-GB" sz="1400" dirty="0"/>
              <a:t>Signal processing unit for PSD module : C10460-01 Hamamatsu</a:t>
            </a:r>
          </a:p>
          <a:p>
            <a:r>
              <a:rPr lang="en-GB" sz="1400" dirty="0"/>
              <a:t>Piezo motor controller : AMC300 </a:t>
            </a:r>
            <a:r>
              <a:rPr lang="en-GB" sz="1400" dirty="0" err="1"/>
              <a:t>attocube</a:t>
            </a:r>
            <a:endParaRPr lang="en-GB" sz="1400" dirty="0"/>
          </a:p>
          <a:p>
            <a:r>
              <a:rPr lang="en-GB" sz="1400" dirty="0"/>
              <a:t>Piezo motor : </a:t>
            </a:r>
            <a:r>
              <a:rPr lang="en-GB" sz="1400" dirty="0" err="1"/>
              <a:t>ANPx</a:t>
            </a:r>
            <a:r>
              <a:rPr lang="en-GB" sz="1400" dirty="0"/>
              <a:t>/</a:t>
            </a:r>
            <a:r>
              <a:rPr lang="en-GB" sz="1400" dirty="0" err="1"/>
              <a:t>ANPz</a:t>
            </a:r>
            <a:r>
              <a:rPr lang="en-GB" sz="1400" dirty="0"/>
              <a:t> </a:t>
            </a:r>
            <a:r>
              <a:rPr lang="en-GB" sz="1400" dirty="0" err="1"/>
              <a:t>attocube</a:t>
            </a:r>
            <a:endParaRPr lang="en-GB" sz="1400" dirty="0"/>
          </a:p>
          <a:p>
            <a:endParaRPr lang="fr-FR" dirty="0"/>
          </a:p>
        </p:txBody>
      </p:sp>
      <p:sp>
        <p:nvSpPr>
          <p:cNvPr id="6" name="Espace réservé du texte 4">
            <a:extLst>
              <a:ext uri="{FF2B5EF4-FFF2-40B4-BE49-F238E27FC236}">
                <a16:creationId xmlns:a16="http://schemas.microsoft.com/office/drawing/2014/main" id="{6B363244-646B-9722-F8A3-D8AC95AB8F18}"/>
              </a:ext>
            </a:extLst>
          </p:cNvPr>
          <p:cNvSpPr txBox="1">
            <a:spLocks/>
          </p:cNvSpPr>
          <p:nvPr/>
        </p:nvSpPr>
        <p:spPr>
          <a:xfrm>
            <a:off x="6096000" y="1083762"/>
            <a:ext cx="5544616" cy="506726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a:solidFill>
                  <a:srgbClr val="0E4194"/>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800" b="1" dirty="0"/>
              <a:t>System characteristics </a:t>
            </a:r>
            <a:r>
              <a:rPr lang="fr-FR" sz="1800" b="1" dirty="0"/>
              <a:t>:</a:t>
            </a:r>
          </a:p>
          <a:p>
            <a:r>
              <a:rPr lang="fr-FR" sz="1400" dirty="0"/>
              <a:t>Beam :</a:t>
            </a:r>
          </a:p>
          <a:p>
            <a:pPr lvl="1"/>
            <a:r>
              <a:rPr lang="fr-FR" sz="1400" dirty="0" err="1"/>
              <a:t>Diameter</a:t>
            </a:r>
            <a:r>
              <a:rPr lang="fr-FR" sz="1400" dirty="0"/>
              <a:t> = 7 mm</a:t>
            </a:r>
          </a:p>
          <a:p>
            <a:pPr lvl="1"/>
            <a:r>
              <a:rPr lang="el-GR" sz="1400" dirty="0"/>
              <a:t>λ</a:t>
            </a:r>
            <a:r>
              <a:rPr lang="fr-FR" sz="1400" dirty="0"/>
              <a:t> =</a:t>
            </a:r>
            <a:r>
              <a:rPr lang="en-GB" sz="1400" dirty="0"/>
              <a:t> 635 nm</a:t>
            </a:r>
          </a:p>
          <a:p>
            <a:r>
              <a:rPr lang="en-GB" sz="1400" dirty="0"/>
              <a:t>Optical path ≈ 3 m</a:t>
            </a:r>
          </a:p>
          <a:p>
            <a:r>
              <a:rPr lang="en-GB" sz="1400" dirty="0"/>
              <a:t>Iris :</a:t>
            </a:r>
          </a:p>
          <a:p>
            <a:pPr lvl="1"/>
            <a:r>
              <a:rPr lang="en-GB" sz="1400" dirty="0"/>
              <a:t>Distance between iris = 7,5 cm → 12 cm</a:t>
            </a:r>
          </a:p>
          <a:p>
            <a:pPr lvl="1"/>
            <a:r>
              <a:rPr lang="en-GB" sz="1400" dirty="0"/>
              <a:t>Aperture diameter = 2 mm</a:t>
            </a:r>
          </a:p>
          <a:p>
            <a:r>
              <a:rPr lang="en-GB" sz="1400" dirty="0"/>
              <a:t>Software : Igor Pro 9</a:t>
            </a:r>
          </a:p>
          <a:p>
            <a:r>
              <a:rPr lang="en-GB" sz="1400" dirty="0"/>
              <a:t>Conversion PSD tension to laser position : ~ </a:t>
            </a:r>
            <a:r>
              <a:rPr lang="en-GB" sz="1400" b="1" dirty="0"/>
              <a:t>1,1 mV/µm</a:t>
            </a:r>
          </a:p>
          <a:p>
            <a:endParaRPr lang="fr-FR" dirty="0"/>
          </a:p>
        </p:txBody>
      </p:sp>
      <p:sp>
        <p:nvSpPr>
          <p:cNvPr id="7" name="Espace réservé du pied de page 2">
            <a:extLst>
              <a:ext uri="{FF2B5EF4-FFF2-40B4-BE49-F238E27FC236}">
                <a16:creationId xmlns:a16="http://schemas.microsoft.com/office/drawing/2014/main" id="{878B0A5F-E770-6F7E-F5FF-720E3211011A}"/>
              </a:ext>
            </a:extLst>
          </p:cNvPr>
          <p:cNvSpPr>
            <a:spLocks noGrp="1"/>
          </p:cNvSpPr>
          <p:nvPr>
            <p:ph type="ftr" sz="quarter" idx="10"/>
          </p:nvPr>
        </p:nvSpPr>
        <p:spPr>
          <a:xfrm>
            <a:off x="744827" y="6372000"/>
            <a:ext cx="9651800" cy="360000"/>
          </a:xfrm>
        </p:spPr>
        <p:txBody>
          <a:bodyPr/>
          <a:lstStyle/>
          <a:p>
            <a:r>
              <a:rPr lang="fr-FR" dirty="0"/>
              <a:t>IMMW #23 - 06-11 </a:t>
            </a:r>
            <a:r>
              <a:rPr lang="fr-FR" dirty="0" err="1"/>
              <a:t>October</a:t>
            </a:r>
            <a:r>
              <a:rPr lang="fr-FR" dirty="0"/>
              <a:t> 2024</a:t>
            </a:r>
          </a:p>
        </p:txBody>
      </p:sp>
    </p:spTree>
    <p:extLst>
      <p:ext uri="{BB962C8B-B14F-4D97-AF65-F5344CB8AC3E}">
        <p14:creationId xmlns:p14="http://schemas.microsoft.com/office/powerpoint/2010/main" val="500393603"/>
      </p:ext>
    </p:extLst>
  </p:cSld>
  <p:clrMapOvr>
    <a:masterClrMapping/>
  </p:clrMapOvr>
</p:sld>
</file>

<file path=ppt/theme/theme1.xml><?xml version="1.0" encoding="utf-8"?>
<a:theme xmlns:a="http://schemas.openxmlformats.org/drawingml/2006/main" name="Couverture">
  <a:themeElements>
    <a:clrScheme name="Synchrotron SOLEIL">
      <a:dk1>
        <a:srgbClr val="000000"/>
      </a:dk1>
      <a:lt1>
        <a:srgbClr val="FFFFFF"/>
      </a:lt1>
      <a:dk2>
        <a:srgbClr val="004C9C"/>
      </a:dk2>
      <a:lt2>
        <a:srgbClr val="FBBA06"/>
      </a:lt2>
      <a:accent1>
        <a:srgbClr val="00ADA8"/>
      </a:accent1>
      <a:accent2>
        <a:srgbClr val="E73E2A"/>
      </a:accent2>
      <a:accent3>
        <a:srgbClr val="5BAC48"/>
      </a:accent3>
      <a:accent4>
        <a:srgbClr val="007DC6"/>
      </a:accent4>
      <a:accent5>
        <a:srgbClr val="9B3C8C"/>
      </a:accent5>
      <a:accent6>
        <a:srgbClr val="EA9600"/>
      </a:accent6>
      <a:hlink>
        <a:srgbClr val="000000"/>
      </a:hlink>
      <a:folHlink>
        <a:srgbClr val="7F7F7F"/>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re - Fond blan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itre - Fond foncé">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iapositive - Fond blan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iapositive - Fond foncé">
  <a:themeElements>
    <a:clrScheme name="Synchrotron SOLEIL">
      <a:dk1>
        <a:srgbClr val="000000"/>
      </a:dk1>
      <a:lt1>
        <a:srgbClr val="FFFFFF"/>
      </a:lt1>
      <a:dk2>
        <a:srgbClr val="004C9C"/>
      </a:dk2>
      <a:lt2>
        <a:srgbClr val="FBBA06"/>
      </a:lt2>
      <a:accent1>
        <a:srgbClr val="00ADA8"/>
      </a:accent1>
      <a:accent2>
        <a:srgbClr val="E73E2A"/>
      </a:accent2>
      <a:accent3>
        <a:srgbClr val="5BAC48"/>
      </a:accent3>
      <a:accent4>
        <a:srgbClr val="007DC6"/>
      </a:accent4>
      <a:accent5>
        <a:srgbClr val="9B3C8C"/>
      </a:accent5>
      <a:accent6>
        <a:srgbClr val="EA9600"/>
      </a:accent6>
      <a:hlink>
        <a:srgbClr val="000000"/>
      </a:hlink>
      <a:folHlink>
        <a:srgbClr val="7F7F7F"/>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8701</TotalTime>
  <Words>2340</Words>
  <Application>Microsoft Office PowerPoint</Application>
  <PresentationFormat>Grand écran</PresentationFormat>
  <Paragraphs>288</Paragraphs>
  <Slides>20</Slides>
  <Notes>3</Notes>
  <HiddenSlides>0</HiddenSlides>
  <MMClips>0</MMClips>
  <ScaleCrop>false</ScaleCrop>
  <HeadingPairs>
    <vt:vector size="6" baseType="variant">
      <vt:variant>
        <vt:lpstr>Polices utilisées</vt:lpstr>
      </vt:variant>
      <vt:variant>
        <vt:i4>3</vt:i4>
      </vt:variant>
      <vt:variant>
        <vt:lpstr>Thème</vt:lpstr>
      </vt:variant>
      <vt:variant>
        <vt:i4>5</vt:i4>
      </vt:variant>
      <vt:variant>
        <vt:lpstr>Titres des diapositives</vt:lpstr>
      </vt:variant>
      <vt:variant>
        <vt:i4>20</vt:i4>
      </vt:variant>
    </vt:vector>
  </HeadingPairs>
  <TitlesOfParts>
    <vt:vector size="28" baseType="lpstr">
      <vt:lpstr>Arial</vt:lpstr>
      <vt:lpstr>Arial</vt:lpstr>
      <vt:lpstr>Calibri</vt:lpstr>
      <vt:lpstr>Couverture</vt:lpstr>
      <vt:lpstr>Titre - Fond blanc</vt:lpstr>
      <vt:lpstr>Titre - Fond foncé</vt:lpstr>
      <vt:lpstr>Diapositive - Fond blanc</vt:lpstr>
      <vt:lpstr>Diapositive - Fond foncé</vt:lpstr>
      <vt:lpstr>Upgrade of Hall probes benches for CPMU based on SAFALI SYSTEM IMMW #23 – 11/10/2024</vt:lpstr>
      <vt:lpstr>CPMU and the Hall probe bench</vt:lpstr>
      <vt:lpstr>CPMU and the Hall probe bench</vt:lpstr>
      <vt:lpstr>Context of the bench upgrade</vt:lpstr>
      <vt:lpstr>Context of the bench upgrade</vt:lpstr>
      <vt:lpstr>Context of the bench upgrade</vt:lpstr>
      <vt:lpstr>Introduction to the Embedded Bench for Hall Probe measurement</vt:lpstr>
      <vt:lpstr>Introduction to the Embedded Bench for Hall Probe measurement</vt:lpstr>
      <vt:lpstr>PSD Bench informations</vt:lpstr>
      <vt:lpstr>Présentation PowerPoint</vt:lpstr>
      <vt:lpstr>Increasing precision of the Embedded Bench for Hall Probe measurement</vt:lpstr>
      <vt:lpstr>Increasing precision of the Embedded Bench for Hall Probe measurement</vt:lpstr>
      <vt:lpstr>Increasing precision of the Embedded Bench for Hall Probe measurement</vt:lpstr>
      <vt:lpstr>Increasing precision of the Embedded Bench for Hall Probe measurement</vt:lpstr>
      <vt:lpstr>Alignment of the bench with the CPMU</vt:lpstr>
      <vt:lpstr>Z LASER system alignment</vt:lpstr>
      <vt:lpstr>Alignment of the bench with the CPMU</vt:lpstr>
      <vt:lpstr>Alignment of the bench with the CPMU</vt:lpstr>
      <vt:lpstr>Conclusion / In progress </vt:lpstr>
      <vt:lpstr>Thank you for your attention</vt:lpstr>
    </vt:vector>
  </TitlesOfParts>
  <Company>Synchrotron SOLEIL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YAO Stephanie</dc:creator>
  <cp:lastModifiedBy>DUTHEIL Alexis</cp:lastModifiedBy>
  <cp:revision>363</cp:revision>
  <cp:lastPrinted>2018-10-16T09:18:49Z</cp:lastPrinted>
  <dcterms:created xsi:type="dcterms:W3CDTF">2016-11-25T17:34:53Z</dcterms:created>
  <dcterms:modified xsi:type="dcterms:W3CDTF">2024-10-04T14:32:58Z</dcterms:modified>
</cp:coreProperties>
</file>