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33"/>
  </p:notesMasterIdLst>
  <p:handoutMasterIdLst>
    <p:handoutMasterId r:id="rId34"/>
  </p:handoutMasterIdLst>
  <p:sldIdLst>
    <p:sldId id="330" r:id="rId5"/>
    <p:sldId id="1211" r:id="rId6"/>
    <p:sldId id="1173" r:id="rId7"/>
    <p:sldId id="1174" r:id="rId8"/>
    <p:sldId id="439" r:id="rId9"/>
    <p:sldId id="557" r:id="rId10"/>
    <p:sldId id="352" r:id="rId11"/>
    <p:sldId id="337" r:id="rId12"/>
    <p:sldId id="1201" r:id="rId13"/>
    <p:sldId id="341" r:id="rId14"/>
    <p:sldId id="1197" r:id="rId15"/>
    <p:sldId id="1193" r:id="rId16"/>
    <p:sldId id="1208" r:id="rId17"/>
    <p:sldId id="549" r:id="rId18"/>
    <p:sldId id="1110" r:id="rId19"/>
    <p:sldId id="1206" r:id="rId20"/>
    <p:sldId id="1165" r:id="rId21"/>
    <p:sldId id="1166" r:id="rId22"/>
    <p:sldId id="1212" r:id="rId23"/>
    <p:sldId id="1191" r:id="rId24"/>
    <p:sldId id="1164" r:id="rId25"/>
    <p:sldId id="1190" r:id="rId26"/>
    <p:sldId id="396" r:id="rId27"/>
    <p:sldId id="1210" r:id="rId28"/>
    <p:sldId id="1209" r:id="rId29"/>
    <p:sldId id="1194" r:id="rId30"/>
    <p:sldId id="569" r:id="rId31"/>
    <p:sldId id="1182" r:id="rId3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93" autoAdjust="0"/>
  </p:normalViewPr>
  <p:slideViewPr>
    <p:cSldViewPr showGuides="1">
      <p:cViewPr varScale="1">
        <p:scale>
          <a:sx n="67" d="100"/>
          <a:sy n="67" d="100"/>
        </p:scale>
        <p:origin x="528" y="44"/>
      </p:cViewPr>
      <p:guideLst/>
    </p:cSldViewPr>
  </p:slideViewPr>
  <p:outlineViewPr>
    <p:cViewPr>
      <p:scale>
        <a:sx n="33" d="100"/>
        <a:sy n="33" d="100"/>
      </p:scale>
      <p:origin x="0" y="-497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02.10.2024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01.10.2024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363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764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0F17EE9-29C0-2141-A489-2A4BA5A347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563"/>
          <a:stretch/>
        </p:blipFill>
        <p:spPr>
          <a:xfrm>
            <a:off x="631137" y="358671"/>
            <a:ext cx="983351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0D22868-1576-071B-E02E-9CD70D5B494D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7BAB254-92A5-7C1F-983C-107CA02125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030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7746-BF37-40AC-8B77-B619BAD1863E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34B-DFD3-455F-8A3E-5A3CB93F3A10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E0460-3422-481A-8E84-F3E4B2CA3C0E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E9ABE-E0E0-4CCB-8396-932D3DE870C1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0637-B87A-49E3-AD5F-E613C67EE3D3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6461-0AED-472A-BD73-728DCA428EBA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FFE62A-5853-4C3D-82C7-AF58B0C54D8D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121-F1C6-4266-99BF-A1D91CBD9323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C2B3-4A89-48A7-9787-1F00220C8AA5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F70078A-CA75-6E51-EAF3-607D965A52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13A16A8-CDB6-176A-AF4C-BA6EAABE01B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96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8FE3-7217-40C9-849D-7AD527778AAB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0827-3E06-493D-930C-1E45C8D0F45A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539F-740B-40CC-ADDB-0396BA218BD4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531E-C764-4B51-9A6E-20FAD9DE85E8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BFBA-A6AC-4DE6-B714-70B32052EFEA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0772-9396-4BF2-8DB8-A2945763C939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B52-F702-4809-8F9B-2F72C617B315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B5D56-C3D3-4AC5-8C3E-A7E7B22ADE6B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76CB0-FECC-48CA-B9BA-8FAA3855801E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5EED-6066-42D9-8A29-51ADB10AB9A7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61A34A1-2093-78E5-BDC0-6F5FCE1849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1FEE30C-2586-654A-BF54-CCEAD6C813D2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97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F998-1E8C-4D58-AFA0-82C5DF4AD287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60C-4767-4D45-9F8C-51FCF48D8AAA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EA20-1531-4CB2-A523-B37CFD4CEC22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26C9-455A-48F0-9E5E-EAFC4E008CE3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4347390" y="260651"/>
            <a:ext cx="6741180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260650"/>
            <a:ext cx="4203947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7017" y="548697"/>
            <a:ext cx="16272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16" y="6042000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1085866" y="4365104"/>
            <a:ext cx="10625665" cy="1080120"/>
          </a:xfrm>
        </p:spPr>
        <p:txBody>
          <a:bodyPr/>
          <a:lstStyle>
            <a:lvl1pPr>
              <a:lnSpc>
                <a:spcPct val="100000"/>
              </a:lnSpc>
              <a:defRPr sz="3333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1104017" y="3928576"/>
            <a:ext cx="10607516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20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728182" y="3196597"/>
            <a:ext cx="3360373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41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11232000" y="260650"/>
            <a:ext cx="96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4901" y="5534100"/>
            <a:ext cx="10606617" cy="391177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969696"/>
                </a:solidFill>
              </a:defRPr>
            </a:lvl1pPr>
            <a:lvl2pPr marL="237047" indent="0">
              <a:buNone/>
              <a:defRPr sz="2000" b="1"/>
            </a:lvl2pPr>
            <a:lvl3pPr marL="474097" indent="0">
              <a:buNone/>
              <a:defRPr sz="2000" b="1"/>
            </a:lvl3pPr>
            <a:lvl4pPr marL="719613" indent="0">
              <a:buNone/>
              <a:defRPr sz="2000" b="1"/>
            </a:lvl4pPr>
            <a:lvl5pPr marL="956661" indent="0">
              <a:buNone/>
              <a:defRPr sz="20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237823896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6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91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37" marR="0" indent="-18414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33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28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12" indent="-179384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69" indent="-18255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52" indent="-17938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48" indent="-17779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72930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0967914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792402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627064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88630E5-6617-6EC8-B1AA-7FE318E4A7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830975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785" y="1019812"/>
            <a:ext cx="11161004" cy="55791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2784" y="1019811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796" indent="-177796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2" y="1019812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90676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29CEAA5-5F9D-F7C3-AF88-8662AFFE97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6998C08-46AF-EBED-4A96-23C91C0A4A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637C6E0-D112-01A6-5C12-D3A0AB6D6A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B3026D-1F74-4A46-A0F7-6F2450BC8849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DC89DF-B58D-4DCA-BF14-448085CB752A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CCBC205-8E73-4BA4-AF4A-AA08EA2787AD}" type="datetime1">
              <a:rPr lang="de-CH" noProof="0" smtClean="0"/>
              <a:t>01.10.2024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10" r:id="rId2"/>
    <p:sldLayoutId id="2147483718" r:id="rId3"/>
    <p:sldLayoutId id="2147483726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  <p:sldLayoutId id="2147483742" r:id="rId36"/>
    <p:sldLayoutId id="2147483743" r:id="rId37"/>
    <p:sldLayoutId id="2147483744" r:id="rId38"/>
    <p:sldLayoutId id="2147483746" r:id="rId39"/>
    <p:sldLayoutId id="2147483747" r:id="rId40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4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4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4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74328" y="1738175"/>
            <a:ext cx="9569551" cy="2004460"/>
          </a:xfrm>
        </p:spPr>
        <p:txBody>
          <a:bodyPr/>
          <a:lstStyle/>
          <a:p>
            <a:r>
              <a:rPr lang="en-US" dirty="0"/>
              <a:t>Towards the magnetic characterization of a meter-long bulk high-temperature superconducting undulator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695325" y="3789040"/>
            <a:ext cx="7056859" cy="1080120"/>
          </a:xfrm>
        </p:spPr>
        <p:txBody>
          <a:bodyPr/>
          <a:lstStyle/>
          <a:p>
            <a:r>
              <a:rPr lang="en-GB" noProof="0" dirty="0">
                <a:solidFill>
                  <a:srgbClr val="808080"/>
                </a:solidFill>
              </a:rPr>
              <a:t>Alexandre Arsenault ::  </a:t>
            </a:r>
            <a:r>
              <a:rPr lang="en-GB" dirty="0" err="1">
                <a:solidFill>
                  <a:srgbClr val="808080"/>
                </a:solidFill>
              </a:rPr>
              <a:t>Center</a:t>
            </a:r>
            <a:r>
              <a:rPr lang="en-GB" dirty="0">
                <a:solidFill>
                  <a:srgbClr val="808080"/>
                </a:solidFill>
              </a:rPr>
              <a:t> for Photon Science</a:t>
            </a:r>
            <a:r>
              <a:rPr lang="en-GB" noProof="0" dirty="0">
                <a:solidFill>
                  <a:srgbClr val="808080"/>
                </a:solidFill>
              </a:rPr>
              <a:t>  :: 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Magnetic measurement workshop #23</a:t>
            </a:r>
          </a:p>
          <a:p>
            <a:r>
              <a:rPr lang="en-GB" dirty="0"/>
              <a:t>October 11, 2024, Bad </a:t>
            </a:r>
            <a:r>
              <a:rPr lang="en-GB" dirty="0" err="1"/>
              <a:t>Zurzach</a:t>
            </a:r>
            <a:endParaRPr lang="en-GB" dirty="0"/>
          </a:p>
        </p:txBody>
      </p:sp>
      <p:pic>
        <p:nvPicPr>
          <p:cNvPr id="2" name="Picture 1" descr="Screenshot 2019-11-14 at 11.21.55.png">
            <a:extLst>
              <a:ext uri="{FF2B5EF4-FFF2-40B4-BE49-F238E27FC236}">
                <a16:creationId xmlns:a16="http://schemas.microsoft.com/office/drawing/2014/main" id="{078A9857-478E-C937-B990-C7EED1F3D8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337" y="692696"/>
            <a:ext cx="2222837" cy="45726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EEF8AA-D991-9B78-DADF-B1C63820A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3337" y="1366565"/>
            <a:ext cx="2222837" cy="4756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D8B7BB-FD37-1474-C883-DF29C2310A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510" y="2197715"/>
            <a:ext cx="1370489" cy="7754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4ADFC7-8405-75B3-284F-732EF53290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113" y="3211541"/>
            <a:ext cx="623771" cy="7754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A8A3A9-D205-C625-BC00-4498962004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3230" y="3205137"/>
            <a:ext cx="788307" cy="7883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4F8AA5-D9D9-3FE5-F22C-A29FC9DCB9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4246" y="5157192"/>
            <a:ext cx="1507525" cy="731373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E8A61D3-BC56-C60C-E1A6-9EAC5EFED389}"/>
              </a:ext>
            </a:extLst>
          </p:cNvPr>
          <p:cNvSpPr/>
          <p:nvPr/>
        </p:nvSpPr>
        <p:spPr bwMode="auto">
          <a:xfrm>
            <a:off x="8304246" y="6070131"/>
            <a:ext cx="1539633" cy="739227"/>
          </a:xfrm>
          <a:prstGeom prst="roundRect">
            <a:avLst>
              <a:gd name="adj" fmla="val 49069"/>
            </a:avLst>
          </a:prstGeom>
          <a:solidFill>
            <a:srgbClr val="F9B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144396"/>
                </a:solidFill>
                <a:latin typeface="Apple Braille" pitchFamily="2" charset="0"/>
              </a:rPr>
              <a:t>SLS2.0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000A9FA-FCAF-73A9-4E66-6218390479A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010" y="5041194"/>
            <a:ext cx="1768164" cy="176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Staggered Array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 bwMode="auto">
          <a:xfrm>
            <a:off x="4655840" y="908720"/>
            <a:ext cx="2376264" cy="5544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77">
              <a:spcBef>
                <a:spcPct val="0"/>
              </a:spcBef>
            </a:pPr>
            <a:endParaRPr lang="en-US" sz="2400"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960096" y="908720"/>
            <a:ext cx="3096344" cy="5544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77">
              <a:spcBef>
                <a:spcPct val="0"/>
              </a:spcBef>
            </a:pPr>
            <a:endParaRPr lang="en-US" sz="2400">
              <a:latin typeface="Times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775520" y="3976851"/>
            <a:ext cx="6480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956508" y="3374511"/>
            <a:ext cx="576064" cy="54785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kern="1000" spc="31" dirty="0">
                <a:cs typeface="Franklin Gothic Book"/>
              </a:rPr>
              <a:t>e</a:t>
            </a:r>
            <a:r>
              <a:rPr lang="en-US" sz="3600" kern="1000" spc="31" baseline="30000" dirty="0">
                <a:cs typeface="Franklin Gothic Book"/>
              </a:rPr>
              <a:t>-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2702865" y="6029498"/>
            <a:ext cx="0" cy="2798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756708" y="6029498"/>
            <a:ext cx="0" cy="2798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2567610" y="6165304"/>
            <a:ext cx="12965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927649" y="6093296"/>
            <a:ext cx="648072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2800" kern="1000" spc="31" dirty="0" err="1">
                <a:cs typeface="Franklin Gothic Book"/>
              </a:rPr>
              <a:t>λ</a:t>
            </a:r>
            <a:r>
              <a:rPr lang="en-US" sz="2800" kern="1000" spc="31" baseline="-25000" dirty="0" err="1">
                <a:cs typeface="Franklin Gothic Book"/>
              </a:rPr>
              <a:t>u</a:t>
            </a:r>
            <a:endParaRPr lang="en-US" sz="2800" kern="1000" spc="31" baseline="-25000" dirty="0">
              <a:cs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5" y="827237"/>
            <a:ext cx="7556500" cy="562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675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5579C-B44D-EA42-872D-03DC5B22CE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62" y="1970634"/>
            <a:ext cx="10801275" cy="29167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3067" dirty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The HTS (REBCO) bulk Staggered Array undulator</a:t>
            </a:r>
          </a:p>
          <a:p>
            <a:pPr>
              <a:lnSpc>
                <a:spcPct val="150000"/>
              </a:lnSpc>
            </a:pPr>
            <a:r>
              <a:rPr lang="en-GB" sz="3067" dirty="0">
                <a:sym typeface="Wingdings" pitchFamily="2" charset="2"/>
              </a:rPr>
              <a:t>Results on </a:t>
            </a:r>
            <a:r>
              <a:rPr lang="en-GB" sz="3067">
                <a:sym typeface="Wingdings" pitchFamily="2" charset="2"/>
              </a:rPr>
              <a:t>short samples</a:t>
            </a:r>
            <a:endParaRPr lang="en-GB" sz="3067" dirty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GB" sz="3067" dirty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Status of the meter long HTS Undulator prototype</a:t>
            </a:r>
          </a:p>
          <a:p>
            <a:pPr>
              <a:lnSpc>
                <a:spcPct val="150000"/>
              </a:lnSpc>
            </a:pPr>
            <a:r>
              <a:rPr lang="en-GB" sz="3067" dirty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Conclusions </a:t>
            </a:r>
            <a:endParaRPr lang="en-GB" sz="3067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16460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CBC8C-9000-2D4B-A3B6-0B51D791B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Samples 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D7BB61-B8E0-004D-AD39-7B9081364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07E3ACC-DDE9-D240-AFB4-87E21740F24A}"/>
              </a:ext>
            </a:extLst>
          </p:cNvPr>
          <p:cNvGrpSpPr/>
          <p:nvPr/>
        </p:nvGrpSpPr>
        <p:grpSpPr>
          <a:xfrm>
            <a:off x="1007435" y="1415441"/>
            <a:ext cx="1710469" cy="3937619"/>
            <a:chOff x="755576" y="1061581"/>
            <a:chExt cx="1282852" cy="29532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4FCD45C-3985-9749-850C-1E19DA017A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3875" y="1300795"/>
              <a:ext cx="1174553" cy="248034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C86095A-FB4A-9940-AAB6-E6C80D5E99B7}"/>
                </a:ext>
              </a:extLst>
            </p:cNvPr>
            <p:cNvSpPr txBox="1"/>
            <p:nvPr/>
          </p:nvSpPr>
          <p:spPr>
            <a:xfrm>
              <a:off x="756232" y="1061581"/>
              <a:ext cx="1174553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33" dirty="0"/>
                <a:t>1</a:t>
              </a:r>
              <a:r>
                <a:rPr lang="en-GB" sz="1333" baseline="30000" dirty="0"/>
                <a:t>st</a:t>
              </a:r>
              <a:r>
                <a:rPr lang="en-GB" sz="1333" dirty="0"/>
                <a:t> Bulk Sample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601E980-C5F1-8848-B3D3-7F828F30F850}"/>
                </a:ext>
              </a:extLst>
            </p:cNvPr>
            <p:cNvSpPr txBox="1"/>
            <p:nvPr/>
          </p:nvSpPr>
          <p:spPr>
            <a:xfrm>
              <a:off x="755576" y="3791705"/>
              <a:ext cx="1272708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6mm gap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409A575-E40E-C244-BC04-866DBD66D814}"/>
              </a:ext>
            </a:extLst>
          </p:cNvPr>
          <p:cNvGrpSpPr/>
          <p:nvPr/>
        </p:nvGrpSpPr>
        <p:grpSpPr>
          <a:xfrm>
            <a:off x="4655840" y="1412776"/>
            <a:ext cx="2112235" cy="3906126"/>
            <a:chOff x="4932040" y="1059582"/>
            <a:chExt cx="1584176" cy="292959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AB45F18-02D1-BC46-8B61-06066A3D50FC}"/>
                </a:ext>
              </a:extLst>
            </p:cNvPr>
            <p:cNvSpPr txBox="1"/>
            <p:nvPr/>
          </p:nvSpPr>
          <p:spPr>
            <a:xfrm>
              <a:off x="4932040" y="1059582"/>
              <a:ext cx="1584176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Bulk Industrial Sample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49B6CAF-F0F0-C84B-856C-A58698A5192F}"/>
                </a:ext>
              </a:extLst>
            </p:cNvPr>
            <p:cNvSpPr txBox="1"/>
            <p:nvPr/>
          </p:nvSpPr>
          <p:spPr>
            <a:xfrm>
              <a:off x="5024769" y="3766086"/>
              <a:ext cx="1347150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4mm gap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913893E-B237-364F-81C3-D09E7F52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4769" y="1290651"/>
              <a:ext cx="1347150" cy="2480341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D22C87-9487-5140-BF42-DA1A110EAA52}"/>
              </a:ext>
            </a:extLst>
          </p:cNvPr>
          <p:cNvGrpSpPr/>
          <p:nvPr/>
        </p:nvGrpSpPr>
        <p:grpSpPr>
          <a:xfrm>
            <a:off x="7015692" y="1415442"/>
            <a:ext cx="2120203" cy="2973665"/>
            <a:chOff x="6701929" y="1061581"/>
            <a:chExt cx="1590152" cy="2230249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380A7CC-D104-6E46-825E-CA31C691C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01930" y="1300795"/>
              <a:ext cx="1590151" cy="199103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9340450-B949-374C-B723-DCEEA2E07336}"/>
                </a:ext>
              </a:extLst>
            </p:cNvPr>
            <p:cNvSpPr txBox="1"/>
            <p:nvPr/>
          </p:nvSpPr>
          <p:spPr>
            <a:xfrm>
              <a:off x="6701929" y="1061581"/>
              <a:ext cx="159015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Bulk Simplified Sample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0026CFB-E87F-9E44-AFBF-ACE4C4C89594}"/>
              </a:ext>
            </a:extLst>
          </p:cNvPr>
          <p:cNvGrpSpPr/>
          <p:nvPr/>
        </p:nvGrpSpPr>
        <p:grpSpPr>
          <a:xfrm>
            <a:off x="3015308" y="1415441"/>
            <a:ext cx="1502211" cy="4800289"/>
            <a:chOff x="2261481" y="1061581"/>
            <a:chExt cx="1126658" cy="360021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5B5930A-87A3-7C44-9487-1FE934882CD9}"/>
                </a:ext>
              </a:extLst>
            </p:cNvPr>
            <p:cNvGrpSpPr/>
            <p:nvPr/>
          </p:nvGrpSpPr>
          <p:grpSpPr>
            <a:xfrm>
              <a:off x="2267744" y="1061581"/>
              <a:ext cx="1120395" cy="3383256"/>
              <a:chOff x="2267744" y="1061581"/>
              <a:chExt cx="1120395" cy="3383256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87C2C3-79F8-804E-BB10-2820CC5DF4E8}"/>
                  </a:ext>
                </a:extLst>
              </p:cNvPr>
              <p:cNvSpPr txBox="1"/>
              <p:nvPr/>
            </p:nvSpPr>
            <p:spPr>
              <a:xfrm>
                <a:off x="2267744" y="1061581"/>
                <a:ext cx="1120395" cy="223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33" dirty="0"/>
                  <a:t>2</a:t>
                </a:r>
                <a:r>
                  <a:rPr lang="en-GB" sz="1333" baseline="30000" dirty="0"/>
                  <a:t>nd</a:t>
                </a:r>
                <a:r>
                  <a:rPr lang="en-GB" sz="1333" dirty="0"/>
                  <a:t> Bulk Sample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AB31807-74D7-F14D-AC8A-5B081071CC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5400000">
                <a:off x="1249656" y="2393049"/>
                <a:ext cx="3143164" cy="960411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BF85654-E43E-AB4C-BF15-1510E29D591D}"/>
                </a:ext>
              </a:extLst>
            </p:cNvPr>
            <p:cNvSpPr txBox="1"/>
            <p:nvPr/>
          </p:nvSpPr>
          <p:spPr>
            <a:xfrm>
              <a:off x="2261481" y="4438707"/>
              <a:ext cx="1081223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4mm gap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CF3E7C6-7DBF-9E46-A748-6D31FBBFDAB9}"/>
              </a:ext>
            </a:extLst>
          </p:cNvPr>
          <p:cNvGrpSpPr/>
          <p:nvPr/>
        </p:nvGrpSpPr>
        <p:grpSpPr>
          <a:xfrm>
            <a:off x="527381" y="6255726"/>
            <a:ext cx="11041227" cy="645769"/>
            <a:chOff x="395536" y="4691794"/>
            <a:chExt cx="8280920" cy="484327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E5DBC3C-0054-6A44-B20C-AA895A7DC794}"/>
                </a:ext>
              </a:extLst>
            </p:cNvPr>
            <p:cNvCxnSpPr/>
            <p:nvPr/>
          </p:nvCxnSpPr>
          <p:spPr bwMode="auto">
            <a:xfrm>
              <a:off x="395536" y="4803998"/>
              <a:ext cx="828092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737AEB4-0F91-214A-9C56-B44D37126EC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71600" y="4691794"/>
              <a:ext cx="0" cy="1842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75C5672-1EDE-6740-AB1D-864661DB13A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668344" y="4712937"/>
              <a:ext cx="0" cy="1842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0AE15FF-78C8-F749-91D3-5DB6FC213A3F}"/>
                </a:ext>
              </a:extLst>
            </p:cNvPr>
            <p:cNvSpPr txBox="1"/>
            <p:nvPr/>
          </p:nvSpPr>
          <p:spPr>
            <a:xfrm>
              <a:off x="467544" y="4876005"/>
              <a:ext cx="1008112" cy="288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000000"/>
                  </a:solidFill>
                  <a:latin typeface="Calibri"/>
                </a:rPr>
                <a:t>2019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D18AE3A-FA06-6048-8F98-D2AB265846B1}"/>
                </a:ext>
              </a:extLst>
            </p:cNvPr>
            <p:cNvSpPr txBox="1"/>
            <p:nvPr/>
          </p:nvSpPr>
          <p:spPr>
            <a:xfrm>
              <a:off x="7164288" y="4888002"/>
              <a:ext cx="1008112" cy="288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000000"/>
                  </a:solidFill>
                  <a:latin typeface="Calibri"/>
                </a:rPr>
                <a:t>2023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0B8918A-6D9E-6DAA-41C1-11A043C00D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9467" y="1743736"/>
            <a:ext cx="1710615" cy="31518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5F303F-DF6A-558D-F308-D43C9DDFBF0D}"/>
              </a:ext>
            </a:extLst>
          </p:cNvPr>
          <p:cNvSpPr txBox="1"/>
          <p:nvPr/>
        </p:nvSpPr>
        <p:spPr>
          <a:xfrm>
            <a:off x="9374673" y="1392574"/>
            <a:ext cx="212020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33" dirty="0"/>
              <a:t>The “Good” Sample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D88DC0-146D-015B-B16A-AD4D1D550B40}"/>
              </a:ext>
            </a:extLst>
          </p:cNvPr>
          <p:cNvSpPr txBox="1"/>
          <p:nvPr/>
        </p:nvSpPr>
        <p:spPr>
          <a:xfrm>
            <a:off x="7015693" y="4389107"/>
            <a:ext cx="212020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33" dirty="0"/>
              <a:t>4mm gap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EC4A64-64F5-7253-494D-909E570FED01}"/>
              </a:ext>
            </a:extLst>
          </p:cNvPr>
          <p:cNvSpPr txBox="1"/>
          <p:nvPr/>
        </p:nvSpPr>
        <p:spPr>
          <a:xfrm>
            <a:off x="9360364" y="4922331"/>
            <a:ext cx="212020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33" dirty="0"/>
              <a:t>4mm gap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CB839C7-C305-E6D0-EA19-0C7844428490}"/>
              </a:ext>
            </a:extLst>
          </p:cNvPr>
          <p:cNvGrpSpPr/>
          <p:nvPr/>
        </p:nvGrpSpPr>
        <p:grpSpPr>
          <a:xfrm>
            <a:off x="5039883" y="6299219"/>
            <a:ext cx="1344149" cy="586280"/>
            <a:chOff x="3779912" y="4724414"/>
            <a:chExt cx="1008112" cy="43971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38E0DD-7E73-C3FB-62FB-34665A8BEAE3}"/>
                </a:ext>
              </a:extLst>
            </p:cNvPr>
            <p:cNvSpPr txBox="1"/>
            <p:nvPr/>
          </p:nvSpPr>
          <p:spPr>
            <a:xfrm>
              <a:off x="3779912" y="4876005"/>
              <a:ext cx="1008112" cy="288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FF0000"/>
                  </a:solidFill>
                  <a:latin typeface="Calibri"/>
                </a:rPr>
                <a:t>2021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E399C3D-B3CD-8147-E256-C4ED85B39C1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64408" y="4724414"/>
              <a:ext cx="0" cy="1842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4950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862F56-C907-29FE-5A1E-732F6CAF6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68097">
            <a:off x="7386028" y="1006222"/>
            <a:ext cx="4100849" cy="11097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1836067" y="5617869"/>
            <a:ext cx="1440160" cy="6225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b="1" kern="1000" spc="31" dirty="0">
                <a:solidFill>
                  <a:schemeClr val="bg1"/>
                </a:solidFill>
                <a:cs typeface="Franklin Gothic Book"/>
              </a:rPr>
              <a:t>the solenoid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832FA080-A9C3-5345-AC1C-EA0618554037}"/>
              </a:ext>
            </a:extLst>
          </p:cNvPr>
          <p:cNvSpPr txBox="1">
            <a:spLocks/>
          </p:cNvSpPr>
          <p:nvPr/>
        </p:nvSpPr>
        <p:spPr>
          <a:xfrm>
            <a:off x="1" y="6492876"/>
            <a:ext cx="15689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EBC07571-3134-BB4B-B83F-1A9FE18D34F3}" type="slidenum">
              <a:rPr lang="de-DE" sz="1800">
                <a:solidFill>
                  <a:schemeClr val="bg1"/>
                </a:solidFill>
              </a:rPr>
              <a:pPr algn="ctr">
                <a:defRPr/>
              </a:pPr>
              <a:t>13</a:t>
            </a:fld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F81870-E7A3-FDE6-DBE5-B8EB463C8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sensor array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A913E-5177-049B-D798-72EE7B8C1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5375"/>
            <a:ext cx="4032523" cy="183160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Calibrated 12 Hall sensors in a PPMS from 4-20 K and from 0-3 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Difference of &lt;0.8 % between sensors</a:t>
            </a:r>
            <a:endParaRPr lang="de-CH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C8F45CF-F984-194B-285F-857893ACF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674" y="361002"/>
            <a:ext cx="1525414" cy="229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4EC1A88F-4F0C-6210-18BD-33123AD0B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" y="3461266"/>
            <a:ext cx="5946970" cy="299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B2A428-FB95-42A2-9FF5-0577766A71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9976" y="3481036"/>
            <a:ext cx="6239257" cy="299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14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D3643-2593-D345-979A-3C6234BDE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sensor array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BF2FA1-E81E-4B13-3DE6-938066179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5 Hall sensors embedded in 3D printed holder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 offset sensors to measure the undulator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 others to measure the perpendicular fields</a:t>
            </a:r>
            <a:endParaRPr lang="de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1B35FD-31F7-2F46-B679-469DD145B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F6A8A1-60D3-D34A-869E-42E4BC04A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2492896"/>
            <a:ext cx="5424835" cy="3680165"/>
          </a:xfrm>
          <a:prstGeom prst="rect">
            <a:avLst/>
          </a:prstGeom>
        </p:spPr>
      </p:pic>
      <p:pic>
        <p:nvPicPr>
          <p:cNvPr id="6" name="Picture 5" descr="A silver coin next to a cigarette&#10;&#10;Description automatically generated">
            <a:extLst>
              <a:ext uri="{FF2B5EF4-FFF2-40B4-BE49-F238E27FC236}">
                <a16:creationId xmlns:a16="http://schemas.microsoft.com/office/drawing/2014/main" id="{B3093E60-6290-13A1-FF75-5AD4228B21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16" y="3068960"/>
            <a:ext cx="2615150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11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n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318" y="836713"/>
            <a:ext cx="3976077" cy="5980020"/>
          </a:xfrm>
          <a:prstGeom prst="rect">
            <a:avLst/>
          </a:prstGeom>
        </p:spPr>
      </p:pic>
      <p:pic>
        <p:nvPicPr>
          <p:cNvPr id="6" name="Picture 5" descr="solenoid_12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898" y="839771"/>
            <a:ext cx="2904236" cy="59759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37443" y="4777037"/>
            <a:ext cx="1440160" cy="11521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3600" b="1" kern="1000" spc="31" dirty="0">
                <a:solidFill>
                  <a:schemeClr val="bg1"/>
                </a:solidFill>
                <a:cs typeface="Franklin Gothic Book"/>
              </a:rPr>
              <a:t>±12T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1836067" y="5617869"/>
            <a:ext cx="1440160" cy="6225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b="1" kern="1000" spc="31" dirty="0">
                <a:solidFill>
                  <a:schemeClr val="bg1"/>
                </a:solidFill>
                <a:cs typeface="Franklin Gothic Book"/>
              </a:rPr>
              <a:t>the solenoid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832FA080-A9C3-5345-AC1C-EA0618554037}"/>
              </a:ext>
            </a:extLst>
          </p:cNvPr>
          <p:cNvSpPr txBox="1">
            <a:spLocks/>
          </p:cNvSpPr>
          <p:nvPr/>
        </p:nvSpPr>
        <p:spPr>
          <a:xfrm>
            <a:off x="1" y="6492876"/>
            <a:ext cx="15689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EBC07571-3134-BB4B-B83F-1A9FE18D34F3}" type="slidenum">
              <a:rPr lang="de-DE" sz="1800">
                <a:solidFill>
                  <a:schemeClr val="bg1"/>
                </a:solidFill>
              </a:rPr>
              <a:pPr algn="ctr">
                <a:defRPr/>
              </a:pPr>
              <a:t>15</a:t>
            </a:fld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9" name="Picture 8" descr="Screenshot 2019-11-14 at 11.21.55.png">
            <a:extLst>
              <a:ext uri="{FF2B5EF4-FFF2-40B4-BE49-F238E27FC236}">
                <a16:creationId xmlns:a16="http://schemas.microsoft.com/office/drawing/2014/main" id="{D60DE322-3EF1-2B45-A3B5-07792D35E6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558" y="356795"/>
            <a:ext cx="2222837" cy="45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00273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37443" y="4777037"/>
            <a:ext cx="1440160" cy="11521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3600" b="1" kern="1000" spc="31" dirty="0">
                <a:solidFill>
                  <a:schemeClr val="bg1"/>
                </a:solidFill>
                <a:cs typeface="Franklin Gothic Book"/>
              </a:rPr>
              <a:t>±12T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1836067" y="5617869"/>
            <a:ext cx="1440160" cy="6225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b="1" kern="1000" spc="31" dirty="0">
                <a:solidFill>
                  <a:schemeClr val="bg1"/>
                </a:solidFill>
                <a:cs typeface="Franklin Gothic Book"/>
              </a:rPr>
              <a:t>the solenoid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832FA080-A9C3-5345-AC1C-EA0618554037}"/>
              </a:ext>
            </a:extLst>
          </p:cNvPr>
          <p:cNvSpPr txBox="1">
            <a:spLocks/>
          </p:cNvSpPr>
          <p:nvPr/>
        </p:nvSpPr>
        <p:spPr>
          <a:xfrm>
            <a:off x="1" y="6492876"/>
            <a:ext cx="15689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EBC07571-3134-BB4B-B83F-1A9FE18D34F3}" type="slidenum">
              <a:rPr lang="de-DE" sz="1800">
                <a:solidFill>
                  <a:schemeClr val="bg1"/>
                </a:solidFill>
              </a:rPr>
              <a:pPr algn="ctr">
                <a:defRPr/>
              </a:pPr>
              <a:t>16</a:t>
            </a:fld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9" name="Picture 8" descr="Screenshot 2019-11-14 at 11.21.55.png">
            <a:extLst>
              <a:ext uri="{FF2B5EF4-FFF2-40B4-BE49-F238E27FC236}">
                <a16:creationId xmlns:a16="http://schemas.microsoft.com/office/drawing/2014/main" id="{D60DE322-3EF1-2B45-A3B5-07792D35E6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558" y="356795"/>
            <a:ext cx="2222837" cy="45726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4BC6513-1396-BF83-71B2-123DD6109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96" y="438800"/>
            <a:ext cx="4485301" cy="598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D82B54-9CB8-D3A1-B749-4EA68631BF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365" y="908720"/>
            <a:ext cx="2128069" cy="56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962533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EE8DA-5017-A124-E577-FD313A12E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Planar Hybrid: CAN-SUPERCONDUCTOR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E4EAF0-679E-1995-138E-07B2F7D16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17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7813F1-91B1-E040-5CDF-4C605D19C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979" y="1316765"/>
            <a:ext cx="2755333" cy="45491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25F639-FF7B-6EE6-9453-4506613E2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67" y="1015080"/>
            <a:ext cx="4190868" cy="55365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13A7EAE-EC68-B2C6-C6D1-F30E7AE11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1514" y="0"/>
            <a:ext cx="1370487" cy="98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98200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B3C8D3-DC04-0888-DF45-BAA0D2A70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18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66A6A5-6BAD-5554-37E5-64E5F31C4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829" y="740701"/>
            <a:ext cx="5758707" cy="58030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784D73-BEA8-160B-CDD6-02D001E8AB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67" y="1220755"/>
            <a:ext cx="3046093" cy="50292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B94C562-50AA-6EDF-0BFF-8CCC1C8BBF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1514" y="0"/>
            <a:ext cx="1370487" cy="98755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A50B9DD-260B-CFBF-6186-F559A5018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9616" y="288001"/>
            <a:ext cx="8944033" cy="508500"/>
          </a:xfrm>
        </p:spPr>
        <p:txBody>
          <a:bodyPr/>
          <a:lstStyle/>
          <a:p>
            <a:r>
              <a:rPr lang="en-GB" dirty="0"/>
              <a:t>Planar Hybrid: CAN-SUPERCONDUCTOR</a:t>
            </a:r>
          </a:p>
        </p:txBody>
      </p:sp>
    </p:spTree>
    <p:extLst>
      <p:ext uri="{BB962C8B-B14F-4D97-AF65-F5344CB8AC3E}">
        <p14:creationId xmlns:p14="http://schemas.microsoft.com/office/powerpoint/2010/main" val="358863757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5579C-B44D-EA42-872D-03DC5B22CE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62" y="1970634"/>
            <a:ext cx="10801275" cy="29167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3067" dirty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The HTS (REBCO) bulk Staggered Array undulator</a:t>
            </a:r>
          </a:p>
          <a:p>
            <a:pPr>
              <a:lnSpc>
                <a:spcPct val="150000"/>
              </a:lnSpc>
            </a:pPr>
            <a:r>
              <a:rPr lang="en-GB" sz="3067" dirty="0">
                <a:solidFill>
                  <a:schemeClr val="bg2">
                    <a:lumMod val="40000"/>
                    <a:lumOff val="60000"/>
                  </a:schemeClr>
                </a:solidFill>
                <a:sym typeface="Wingdings" pitchFamily="2" charset="2"/>
              </a:rPr>
              <a:t>Results on short samples</a:t>
            </a:r>
          </a:p>
          <a:p>
            <a:pPr>
              <a:lnSpc>
                <a:spcPct val="150000"/>
              </a:lnSpc>
            </a:pPr>
            <a:r>
              <a:rPr lang="en-GB" sz="3067" dirty="0">
                <a:sym typeface="Wingdings" pitchFamily="2" charset="2"/>
              </a:rPr>
              <a:t>Status of the meter long HTS Undulator prototype</a:t>
            </a:r>
          </a:p>
          <a:p>
            <a:pPr>
              <a:lnSpc>
                <a:spcPct val="150000"/>
              </a:lnSpc>
            </a:pPr>
            <a:r>
              <a:rPr lang="en-GB" sz="3067" dirty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Conclusions </a:t>
            </a:r>
            <a:endParaRPr lang="en-GB" sz="3067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11650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5579C-B44D-EA42-872D-03DC5B22CE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62" y="1970634"/>
            <a:ext cx="10801275" cy="29167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3067" dirty="0">
                <a:sym typeface="Wingdings" pitchFamily="2" charset="2"/>
              </a:rPr>
              <a:t>The HTS (REBCO) bulk Staggered Array undulator</a:t>
            </a:r>
          </a:p>
          <a:p>
            <a:pPr>
              <a:lnSpc>
                <a:spcPct val="150000"/>
              </a:lnSpc>
            </a:pPr>
            <a:r>
              <a:rPr lang="en-GB" sz="3067" dirty="0">
                <a:sym typeface="Wingdings" pitchFamily="2" charset="2"/>
              </a:rPr>
              <a:t>Results on short samples</a:t>
            </a:r>
          </a:p>
          <a:p>
            <a:pPr>
              <a:lnSpc>
                <a:spcPct val="150000"/>
              </a:lnSpc>
            </a:pPr>
            <a:r>
              <a:rPr lang="en-GB" sz="3067" dirty="0">
                <a:sym typeface="Wingdings" pitchFamily="2" charset="2"/>
              </a:rPr>
              <a:t>Status of the meter long HTS Undulator prototype</a:t>
            </a:r>
          </a:p>
          <a:p>
            <a:pPr>
              <a:lnSpc>
                <a:spcPct val="150000"/>
              </a:lnSpc>
            </a:pPr>
            <a:r>
              <a:rPr lang="en-GB" sz="3067" dirty="0">
                <a:sym typeface="Wingdings" pitchFamily="2" charset="2"/>
              </a:rPr>
              <a:t>Conclusions </a:t>
            </a:r>
            <a:endParaRPr lang="en-GB" sz="3067" dirty="0"/>
          </a:p>
        </p:txBody>
      </p:sp>
    </p:spTree>
    <p:extLst>
      <p:ext uri="{BB962C8B-B14F-4D97-AF65-F5344CB8AC3E}">
        <p14:creationId xmlns:p14="http://schemas.microsoft.com/office/powerpoint/2010/main" val="366434914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2AF5828-D10A-3543-A022-A00FFB0CA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446" y="0"/>
            <a:ext cx="7311095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FD8E69-0571-DC49-B603-47445D32B089}"/>
              </a:ext>
            </a:extLst>
          </p:cNvPr>
          <p:cNvSpPr txBox="1"/>
          <p:nvPr/>
        </p:nvSpPr>
        <p:spPr>
          <a:xfrm>
            <a:off x="8496267" y="2322937"/>
            <a:ext cx="35523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Active length : 1.0 m</a:t>
            </a:r>
            <a:endParaRPr lang="en-GB" sz="1333" dirty="0"/>
          </a:p>
          <a:p>
            <a:r>
              <a:rPr lang="en-GB" sz="2400" dirty="0"/>
              <a:t>Total length : &lt; 2m</a:t>
            </a:r>
            <a:endParaRPr lang="en-GB" sz="1333" dirty="0"/>
          </a:p>
          <a:p>
            <a:r>
              <a:rPr lang="en-GB" sz="2400" dirty="0"/>
              <a:t>period length : 10.5 mm</a:t>
            </a:r>
            <a:endParaRPr lang="en-GB" sz="1333" dirty="0"/>
          </a:p>
          <a:p>
            <a:r>
              <a:rPr lang="en-GB" sz="2400" dirty="0"/>
              <a:t>magnetic gap : 4.5 mm</a:t>
            </a:r>
            <a:endParaRPr lang="en-GB" sz="1333" dirty="0"/>
          </a:p>
          <a:p>
            <a:r>
              <a:rPr lang="en-GB" sz="2400" dirty="0"/>
              <a:t>B</a:t>
            </a:r>
            <a:r>
              <a:rPr lang="en-GB" sz="2400" baseline="-25000" dirty="0"/>
              <a:t>0</a:t>
            </a:r>
            <a:r>
              <a:rPr lang="en-GB" sz="2400" dirty="0"/>
              <a:t> ∼ 1.8 T</a:t>
            </a:r>
            <a:endParaRPr lang="en-GB" sz="1333" dirty="0"/>
          </a:p>
          <a:p>
            <a:r>
              <a:rPr lang="en-GB" sz="2400" dirty="0"/>
              <a:t>Cryocoolers</a:t>
            </a:r>
            <a:endParaRPr lang="en-GB" sz="1333" dirty="0"/>
          </a:p>
          <a:p>
            <a:r>
              <a:rPr lang="en-GB" sz="2400" dirty="0"/>
              <a:t>HTS Mag-temp 10K</a:t>
            </a:r>
            <a:endParaRPr lang="en-GB" sz="1333" dirty="0"/>
          </a:p>
          <a:p>
            <a:r>
              <a:rPr lang="en-GB" sz="2400" dirty="0"/>
              <a:t>LTS temp 4.0K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F7ADD920-07CB-C64A-B6F2-28795A4B711D}"/>
              </a:ext>
            </a:extLst>
          </p:cNvPr>
          <p:cNvSpPr txBox="1">
            <a:spLocks/>
          </p:cNvSpPr>
          <p:nvPr/>
        </p:nvSpPr>
        <p:spPr>
          <a:xfrm>
            <a:off x="1" y="6492876"/>
            <a:ext cx="15689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EBC07571-3134-BB4B-B83F-1A9FE18D34F3}" type="slidenum">
              <a:rPr lang="de-DE" sz="1800">
                <a:solidFill>
                  <a:schemeClr val="bg1"/>
                </a:solidFill>
              </a:rPr>
              <a:pPr algn="ctr">
                <a:defRPr/>
              </a:pPr>
              <a:t>20</a:t>
            </a:fld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B1B57C-6AAE-3C4D-81AD-A2E710526A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7" y="6362841"/>
            <a:ext cx="1599103" cy="3421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0D8974-0C58-E045-9294-32966E0CEEA0}"/>
              </a:ext>
            </a:extLst>
          </p:cNvPr>
          <p:cNvSpPr txBox="1"/>
          <p:nvPr/>
        </p:nvSpPr>
        <p:spPr>
          <a:xfrm>
            <a:off x="8448939" y="932723"/>
            <a:ext cx="3695733" cy="14401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3733" b="1" dirty="0">
                <a:solidFill>
                  <a:srgbClr val="000000"/>
                </a:solidFill>
                <a:latin typeface="Calibri"/>
              </a:rPr>
              <a:t>THE METER LONG PROTOTYPE</a:t>
            </a:r>
          </a:p>
        </p:txBody>
      </p:sp>
    </p:spTree>
    <p:extLst>
      <p:ext uri="{BB962C8B-B14F-4D97-AF65-F5344CB8AC3E}">
        <p14:creationId xmlns:p14="http://schemas.microsoft.com/office/powerpoint/2010/main" val="338219329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7FFE09-6B56-E0AB-35B6-589CC0B0C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737524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85B854-B7C9-3BEA-4772-DFA5324E1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105206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BB7532-2A95-9F53-5BDC-813A5EF64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scheme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BDABA-C24E-84A9-F9A7-A7F27FDC7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8A3104-5BB6-E334-66BE-754574F95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688" y="836712"/>
            <a:ext cx="9464824" cy="595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50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42358E-6BD5-3EC3-C9E3-5686353C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measurement bench</a:t>
            </a:r>
            <a:endParaRPr lang="en-M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274E7D-2DB8-98B1-E02F-912164A18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3" y="1124744"/>
            <a:ext cx="7621172" cy="536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50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42358E-6BD5-3EC3-C9E3-5686353C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measurement bench</a:t>
            </a:r>
            <a:endParaRPr lang="en-M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274E7D-2DB8-98B1-E02F-912164A18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pic>
        <p:nvPicPr>
          <p:cNvPr id="2" name="Grafik 5">
            <a:extLst>
              <a:ext uri="{FF2B5EF4-FFF2-40B4-BE49-F238E27FC236}">
                <a16:creationId xmlns:a16="http://schemas.microsoft.com/office/drawing/2014/main" id="{08DED370-B407-AE99-E952-0BADFEA9E4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1876767"/>
            <a:ext cx="4193738" cy="3168352"/>
          </a:xfrm>
          <a:prstGeom prst="rect">
            <a:avLst/>
          </a:prstGeom>
        </p:spPr>
      </p:pic>
      <p:pic>
        <p:nvPicPr>
          <p:cNvPr id="5" name="Grafik 1">
            <a:extLst>
              <a:ext uri="{FF2B5EF4-FFF2-40B4-BE49-F238E27FC236}">
                <a16:creationId xmlns:a16="http://schemas.microsoft.com/office/drawing/2014/main" id="{3086E663-134F-6EBA-9890-0530BDD5C7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1342"/>
            <a:ext cx="3960440" cy="2724990"/>
          </a:xfrm>
          <a:prstGeom prst="rect">
            <a:avLst/>
          </a:prstGeom>
        </p:spPr>
      </p:pic>
      <p:pic>
        <p:nvPicPr>
          <p:cNvPr id="6" name="Grafik 4">
            <a:extLst>
              <a:ext uri="{FF2B5EF4-FFF2-40B4-BE49-F238E27FC236}">
                <a16:creationId xmlns:a16="http://schemas.microsoft.com/office/drawing/2014/main" id="{E1896255-01D2-0F2F-1E6F-8F537C9F50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2051342"/>
            <a:ext cx="3960440" cy="281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936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42358E-6BD5-3EC3-C9E3-5686353C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measurement bench</a:t>
            </a:r>
            <a:endParaRPr lang="en-MT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9EC78F37-E71D-5C1C-F431-337E122A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544" y="2905430"/>
            <a:ext cx="3992692" cy="152078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Tested the sealing of the vacuum insert with an O-ring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Vacuum </a:t>
            </a:r>
            <a:r>
              <a:rPr lang="de-CH" dirty="0" err="1"/>
              <a:t>remains</a:t>
            </a:r>
            <a:r>
              <a:rPr lang="de-CH" dirty="0"/>
              <a:t> </a:t>
            </a:r>
            <a:r>
              <a:rPr lang="de-CH" dirty="0" err="1"/>
              <a:t>stable</a:t>
            </a:r>
            <a:r>
              <a:rPr lang="de-CH" dirty="0"/>
              <a:t>, but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cryogenics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also a </a:t>
            </a:r>
            <a:r>
              <a:rPr lang="de-CH" dirty="0" err="1"/>
              <a:t>concern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274E7D-2DB8-98B1-E02F-912164A18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BBAE8EF-C021-8C48-451C-89BCD1E9E0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005" y="2153651"/>
            <a:ext cx="4860032" cy="2033467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241E9EF-4C9A-E94A-85C1-804117716702}"/>
              </a:ext>
            </a:extLst>
          </p:cNvPr>
          <p:cNvSpPr txBox="1">
            <a:spLocks/>
          </p:cNvSpPr>
          <p:nvPr/>
        </p:nvSpPr>
        <p:spPr>
          <a:xfrm>
            <a:off x="4796029" y="2897554"/>
            <a:ext cx="774339" cy="545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Motor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MT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94D0B49-7C18-CC36-BF59-169CDDBEBBA8}"/>
              </a:ext>
            </a:extLst>
          </p:cNvPr>
          <p:cNvSpPr txBox="1">
            <a:spLocks/>
          </p:cNvSpPr>
          <p:nvPr/>
        </p:nvSpPr>
        <p:spPr>
          <a:xfrm>
            <a:off x="7244301" y="1993441"/>
            <a:ext cx="1800200" cy="545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Vacuum chamber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MT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4DCFDB1-AFF9-F94E-0667-6179E5655376}"/>
              </a:ext>
            </a:extLst>
          </p:cNvPr>
          <p:cNvSpPr txBox="1">
            <a:spLocks/>
          </p:cNvSpPr>
          <p:nvPr/>
        </p:nvSpPr>
        <p:spPr>
          <a:xfrm>
            <a:off x="5768137" y="2539104"/>
            <a:ext cx="1152128" cy="545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Linear table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MT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2CFCCE6-1533-AEC8-39F5-8289617B0391}"/>
              </a:ext>
            </a:extLst>
          </p:cNvPr>
          <p:cNvSpPr txBox="1">
            <a:spLocks/>
          </p:cNvSpPr>
          <p:nvPr/>
        </p:nvSpPr>
        <p:spPr>
          <a:xfrm>
            <a:off x="9457783" y="2351891"/>
            <a:ext cx="1998477" cy="545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Connection to pump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MT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FAA1BD4-1C12-B68D-3BBA-B9BED5D6FEE0}"/>
              </a:ext>
            </a:extLst>
          </p:cNvPr>
          <p:cNvSpPr txBox="1">
            <a:spLocks/>
          </p:cNvSpPr>
          <p:nvPr/>
        </p:nvSpPr>
        <p:spPr>
          <a:xfrm>
            <a:off x="6412335" y="3665821"/>
            <a:ext cx="1702701" cy="545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Sealing O-Ring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MT" dirty="0"/>
          </a:p>
        </p:txBody>
      </p:sp>
      <p:cxnSp>
        <p:nvCxnSpPr>
          <p:cNvPr id="11" name="Gerade Verbindung mit Pfeil 14">
            <a:extLst>
              <a:ext uri="{FF2B5EF4-FFF2-40B4-BE49-F238E27FC236}">
                <a16:creationId xmlns:a16="http://schemas.microsoft.com/office/drawing/2014/main" id="{D55F525A-6D22-D5BB-6E14-6D5847C936CD}"/>
              </a:ext>
            </a:extLst>
          </p:cNvPr>
          <p:cNvCxnSpPr/>
          <p:nvPr/>
        </p:nvCxnSpPr>
        <p:spPr bwMode="auto">
          <a:xfrm flipV="1">
            <a:off x="7028277" y="3084767"/>
            <a:ext cx="72008" cy="5810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2" name="Grafik 4">
            <a:extLst>
              <a:ext uri="{FF2B5EF4-FFF2-40B4-BE49-F238E27FC236}">
                <a16:creationId xmlns:a16="http://schemas.microsoft.com/office/drawing/2014/main" id="{9082231D-34EF-CF69-FD4A-878111748D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3573016"/>
            <a:ext cx="3128012" cy="234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2447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9A99E2-FD8E-CCC1-FB81-37AC5BC73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&amp; outlooks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369C58-82D2-FDB2-9397-490818C64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187217"/>
            <a:ext cx="10801349" cy="24842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 demonstrated </a:t>
            </a:r>
            <a:r>
              <a:rPr lang="en-GB" u="sng" dirty="0"/>
              <a:t>high magnetic field </a:t>
            </a:r>
            <a:r>
              <a:rPr lang="en-GB" dirty="0"/>
              <a:t>in a short sample staggered array undulator made of </a:t>
            </a:r>
            <a:r>
              <a:rPr lang="en-GB" dirty="0" err="1"/>
              <a:t>GdBCO</a:t>
            </a:r>
            <a:r>
              <a:rPr lang="en-GB" dirty="0"/>
              <a:t> bulks high temperature superconductors.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With 5 Hall probes, we were able to measure the undulator field vertically in the short sample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 are now working on the measurement bench for the meter-long undulator, expected to arrive in early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2964E5-0DE8-C07A-7F2E-DA7F9F113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296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711624" y="332656"/>
            <a:ext cx="8964613" cy="810444"/>
          </a:xfrm>
        </p:spPr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103445" y="1030917"/>
            <a:ext cx="4608512" cy="5577839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de-CH" sz="1600" i="1" u="sng" dirty="0"/>
              <a:t>PS</a:t>
            </a:r>
            <a:r>
              <a:rPr lang="de-CH" sz="1600" i="1" dirty="0"/>
              <a:t>I </a:t>
            </a:r>
            <a:r>
              <a:rPr lang="de-CH" sz="1600" dirty="0"/>
              <a:t>: M. Calvi, </a:t>
            </a:r>
            <a:r>
              <a:rPr lang="de-CH" sz="1600" dirty="0" err="1"/>
              <a:t>K.Zhang</a:t>
            </a:r>
            <a:r>
              <a:rPr lang="de-CH" sz="1600" dirty="0"/>
              <a:t>, </a:t>
            </a:r>
            <a:r>
              <a:rPr lang="de-CH" sz="1600" dirty="0" err="1"/>
              <a:t>X.Liang</a:t>
            </a:r>
            <a:r>
              <a:rPr lang="de-CH" sz="1600" dirty="0"/>
              <a:t>, </a:t>
            </a:r>
            <a:r>
              <a:rPr lang="de-CH" sz="1600" dirty="0" err="1"/>
              <a:t>S.Hellmann</a:t>
            </a:r>
            <a:r>
              <a:rPr lang="de-CH" sz="1600" dirty="0"/>
              <a:t>, </a:t>
            </a:r>
            <a:r>
              <a:rPr lang="de-CH" sz="1600" dirty="0" err="1"/>
              <a:t>Th.Schmidt</a:t>
            </a:r>
            <a:r>
              <a:rPr lang="de-CH" sz="1600" dirty="0"/>
              <a:t>, </a:t>
            </a:r>
            <a:r>
              <a:rPr lang="de-CH" sz="1600" dirty="0" err="1"/>
              <a:t>L.Huber</a:t>
            </a:r>
            <a:r>
              <a:rPr lang="de-CH" sz="1600" dirty="0"/>
              <a:t>, </a:t>
            </a:r>
            <a:r>
              <a:rPr lang="de-CH" sz="1600" dirty="0" err="1"/>
              <a:t>S.Reiche</a:t>
            </a:r>
            <a:r>
              <a:rPr lang="de-CH" sz="1600" dirty="0"/>
              <a:t>, M.</a:t>
            </a:r>
            <a:r>
              <a:rPr lang="en-US" sz="1600" dirty="0" err="1"/>
              <a:t>Bartkowiak</a:t>
            </a:r>
            <a:r>
              <a:rPr lang="en-US" sz="1600" dirty="0"/>
              <a:t>, </a:t>
            </a:r>
            <a:r>
              <a:rPr lang="en-US" sz="1600" dirty="0" err="1"/>
              <a:t>C.Calzolaio</a:t>
            </a:r>
            <a:r>
              <a:rPr lang="en-US" sz="1600" dirty="0"/>
              <a:t>, Prof. M. </a:t>
            </a:r>
            <a:r>
              <a:rPr lang="en-US" sz="1600" dirty="0" err="1"/>
              <a:t>Stampanoni</a:t>
            </a:r>
            <a:r>
              <a:rPr lang="en-US" sz="1600" dirty="0"/>
              <a:t>, Prof </a:t>
            </a:r>
            <a:r>
              <a:rPr lang="de-CH" sz="1600" dirty="0" err="1"/>
              <a:t>L.Patthey</a:t>
            </a:r>
            <a:r>
              <a:rPr lang="de-CH" sz="1600" dirty="0"/>
              <a:t>, F. Marone &amp; </a:t>
            </a:r>
            <a:r>
              <a:rPr lang="de-CH" sz="1600" dirty="0" err="1"/>
              <a:t>G.Lovric</a:t>
            </a: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1600" i="1" u="sng" dirty="0"/>
              <a:t>CHART</a:t>
            </a:r>
            <a:r>
              <a:rPr lang="en-US" sz="1600" dirty="0"/>
              <a:t> : Prof. </a:t>
            </a:r>
            <a:r>
              <a:rPr lang="en-US" sz="1600" dirty="0" err="1"/>
              <a:t>H.R.Ott</a:t>
            </a:r>
            <a:r>
              <a:rPr lang="en-US" sz="1600" dirty="0"/>
              <a:t> &amp; Prof. </a:t>
            </a:r>
            <a:r>
              <a:rPr lang="en-US" sz="1600" dirty="0" err="1"/>
              <a:t>L.Rivkin</a:t>
            </a:r>
            <a:endParaRPr lang="de-CH" sz="1600" i="1" u="sng" dirty="0"/>
          </a:p>
          <a:p>
            <a:pPr>
              <a:lnSpc>
                <a:spcPct val="120000"/>
              </a:lnSpc>
            </a:pPr>
            <a:r>
              <a:rPr lang="de-CH" sz="1600" i="1" u="sng" dirty="0"/>
              <a:t>Uni Cambridge</a:t>
            </a:r>
            <a:r>
              <a:rPr lang="de-CH" sz="1600" dirty="0"/>
              <a:t> : </a:t>
            </a:r>
            <a:r>
              <a:rPr lang="de-CH" sz="1600" dirty="0" err="1"/>
              <a:t>J.Durrell</a:t>
            </a:r>
            <a:r>
              <a:rPr lang="de-CH" sz="1600" dirty="0"/>
              <a:t>, </a:t>
            </a:r>
            <a:r>
              <a:rPr lang="de-CH" sz="1600" dirty="0" err="1"/>
              <a:t>A.Dennis</a:t>
            </a:r>
            <a:r>
              <a:rPr lang="de-CH" sz="1600" dirty="0"/>
              <a:t>, Y. Shi</a:t>
            </a:r>
          </a:p>
          <a:p>
            <a:pPr>
              <a:lnSpc>
                <a:spcPct val="120000"/>
              </a:lnSpc>
            </a:pPr>
            <a:r>
              <a:rPr lang="de-CH" sz="1600" i="1" u="sng" dirty="0" err="1"/>
              <a:t>King's</a:t>
            </a:r>
            <a:r>
              <a:rPr lang="de-CH" sz="1600" i="1" u="sng" dirty="0"/>
              <a:t> College London</a:t>
            </a:r>
            <a:r>
              <a:rPr lang="de-CH" sz="1600" dirty="0"/>
              <a:t>: </a:t>
            </a:r>
            <a:r>
              <a:rPr lang="de-CH" sz="1600" dirty="0" err="1"/>
              <a:t>M.Ainslie</a:t>
            </a:r>
            <a:endParaRPr lang="de-CH" sz="1600" dirty="0"/>
          </a:p>
          <a:p>
            <a:pPr>
              <a:lnSpc>
                <a:spcPct val="120000"/>
              </a:lnSpc>
            </a:pPr>
            <a:r>
              <a:rPr lang="de-CH" sz="1600" i="1" u="sng" dirty="0"/>
              <a:t>ESRF</a:t>
            </a:r>
            <a:r>
              <a:rPr lang="de-CH" sz="1600" dirty="0"/>
              <a:t> : G. Le </a:t>
            </a:r>
            <a:r>
              <a:rPr lang="de-CH" sz="1600" dirty="0" err="1"/>
              <a:t>Bec</a:t>
            </a:r>
            <a:endParaRPr lang="de-CH" sz="1600" i="1" u="sng" dirty="0"/>
          </a:p>
          <a:p>
            <a:pPr>
              <a:lnSpc>
                <a:spcPct val="120000"/>
              </a:lnSpc>
            </a:pPr>
            <a:r>
              <a:rPr lang="de-CH" sz="1600" i="1" u="sng" dirty="0"/>
              <a:t>Spring8</a:t>
            </a:r>
            <a:r>
              <a:rPr lang="de-CH" sz="1600" dirty="0"/>
              <a:t> : </a:t>
            </a:r>
            <a:r>
              <a:rPr lang="de-CH" sz="1600" dirty="0" err="1"/>
              <a:t>T.Ishikawa</a:t>
            </a:r>
            <a:r>
              <a:rPr lang="de-CH" sz="1600" dirty="0"/>
              <a:t>, </a:t>
            </a:r>
            <a:r>
              <a:rPr lang="de-CH" sz="1600" dirty="0" err="1"/>
              <a:t>M.Yabashi</a:t>
            </a:r>
            <a:r>
              <a:rPr lang="de-CH" sz="1600" dirty="0"/>
              <a:t>, </a:t>
            </a:r>
            <a:r>
              <a:rPr lang="de-CH" sz="1600" dirty="0" err="1"/>
              <a:t>H.Tanaka</a:t>
            </a:r>
            <a:endParaRPr lang="de-CH" sz="1600" dirty="0"/>
          </a:p>
          <a:p>
            <a:pPr>
              <a:lnSpc>
                <a:spcPct val="120000"/>
              </a:lnSpc>
            </a:pPr>
            <a:r>
              <a:rPr lang="de-CH" sz="1600" i="1" u="sng" dirty="0" err="1"/>
              <a:t>UniKyoto</a:t>
            </a:r>
            <a:r>
              <a:rPr lang="de-CH" sz="1600" dirty="0"/>
              <a:t> : </a:t>
            </a:r>
            <a:r>
              <a:rPr lang="de-CH" sz="1600" dirty="0" err="1"/>
              <a:t>R.Kinjo</a:t>
            </a:r>
            <a:r>
              <a:rPr lang="de-CH" sz="1600" dirty="0"/>
              <a:t>, </a:t>
            </a:r>
            <a:r>
              <a:rPr lang="de-CH" sz="1600" dirty="0" err="1"/>
              <a:t>T.Kii</a:t>
            </a:r>
            <a:r>
              <a:rPr lang="de-CH" sz="1600" dirty="0"/>
              <a:t>, </a:t>
            </a:r>
            <a:r>
              <a:rPr lang="de-CH" sz="1600" dirty="0" err="1"/>
              <a:t>H.Ohgaki</a:t>
            </a: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1600" i="1" u="sng" dirty="0"/>
              <a:t>Uni Malta </a:t>
            </a:r>
            <a:r>
              <a:rPr lang="en-US" sz="1600" dirty="0"/>
              <a:t>: </a:t>
            </a:r>
            <a:r>
              <a:rPr lang="en-US" sz="1600" dirty="0" err="1"/>
              <a:t>N.Sammut</a:t>
            </a:r>
            <a:r>
              <a:rPr lang="en-US" sz="1600" dirty="0"/>
              <a:t>, </a:t>
            </a:r>
            <a:r>
              <a:rPr lang="en-US" sz="1600" dirty="0" err="1"/>
              <a:t>A.Sammut</a:t>
            </a:r>
            <a:r>
              <a:rPr lang="en-US" sz="1600" dirty="0"/>
              <a:t>, </a:t>
            </a:r>
            <a:r>
              <a:rPr lang="en-US" sz="1600" dirty="0" err="1"/>
              <a:t>J.Cassar</a:t>
            </a: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1600" i="1" u="sng" dirty="0"/>
              <a:t>SENIS</a:t>
            </a:r>
            <a:r>
              <a:rPr lang="en-US" sz="1600" dirty="0"/>
              <a:t> : </a:t>
            </a:r>
            <a:r>
              <a:rPr lang="en-US" sz="1600" dirty="0" err="1"/>
              <a:t>Prof.R.Popovic</a:t>
            </a:r>
            <a:r>
              <a:rPr lang="en-US" sz="1600" dirty="0"/>
              <a:t>, </a:t>
            </a:r>
            <a:r>
              <a:rPr lang="en-US" sz="1600" dirty="0" err="1"/>
              <a:t>S.Spasic</a:t>
            </a:r>
            <a:r>
              <a:rPr lang="en-US" sz="1600" dirty="0"/>
              <a:t>, </a:t>
            </a:r>
            <a:r>
              <a:rPr lang="en-US" sz="1600" dirty="0" err="1"/>
              <a:t>S.Dimitrijevic</a:t>
            </a:r>
            <a:endParaRPr lang="en-US" sz="1600" u="sng" dirty="0"/>
          </a:p>
          <a:p>
            <a:pPr>
              <a:lnSpc>
                <a:spcPct val="120000"/>
              </a:lnSpc>
            </a:pPr>
            <a:r>
              <a:rPr lang="en-US" sz="1600" i="1" u="sng" dirty="0"/>
              <a:t>KIT</a:t>
            </a:r>
            <a:r>
              <a:rPr lang="en-US" sz="1600" dirty="0"/>
              <a:t> : Prof. </a:t>
            </a:r>
            <a:r>
              <a:rPr lang="en-US" sz="1600" dirty="0" err="1"/>
              <a:t>M.Noe</a:t>
            </a: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1600" i="1" u="sng" dirty="0"/>
              <a:t>Fermilab</a:t>
            </a:r>
            <a:r>
              <a:rPr lang="en-US" sz="1600" dirty="0"/>
              <a:t>: </a:t>
            </a:r>
            <a:r>
              <a:rPr lang="en-US" sz="1600" dirty="0" err="1"/>
              <a:t>C.Boffo</a:t>
            </a:r>
            <a:r>
              <a:rPr lang="en-US" sz="1600" dirty="0"/>
              <a:t>, </a:t>
            </a:r>
            <a:r>
              <a:rPr lang="en-US" sz="1600" dirty="0" err="1"/>
              <a:t>M.Turenne</a:t>
            </a:r>
            <a:r>
              <a:rPr lang="en-US" sz="1600" dirty="0"/>
              <a:t>, </a:t>
            </a:r>
            <a:r>
              <a:rPr lang="en-US" sz="1600" dirty="0" err="1"/>
              <a:t>F.McConologue</a:t>
            </a:r>
            <a:r>
              <a:rPr lang="en-US" sz="1600" dirty="0"/>
              <a:t>, </a:t>
            </a:r>
            <a:r>
              <a:rPr lang="en-US" sz="1600" dirty="0" err="1"/>
              <a:t>V.Martinez</a:t>
            </a:r>
            <a:r>
              <a:rPr lang="en-US" sz="1600" dirty="0"/>
              <a:t>, </a:t>
            </a:r>
            <a:r>
              <a:rPr lang="en-US" sz="1600" dirty="0" err="1"/>
              <a:t>J.Hayman</a:t>
            </a:r>
            <a:endParaRPr 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861F0A-5283-9641-9AF3-89CE17A76307}"/>
              </a:ext>
            </a:extLst>
          </p:cNvPr>
          <p:cNvSpPr txBox="1"/>
          <p:nvPr/>
        </p:nvSpPr>
        <p:spPr>
          <a:xfrm>
            <a:off x="10079277" y="511061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sz="2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1188069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AC683-29E9-F692-BC0B-DE8ADF65D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Planar Hybrid: Nippon Steel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93BB74-A87E-82FF-70F1-B4F362909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8359D7-2B4D-A5A0-B6BF-2D427D23DC03}"/>
              </a:ext>
            </a:extLst>
          </p:cNvPr>
          <p:cNvSpPr txBox="1"/>
          <p:nvPr/>
        </p:nvSpPr>
        <p:spPr>
          <a:xfrm>
            <a:off x="3989593" y="3869384"/>
            <a:ext cx="139337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dirty="0">
                <a:solidFill>
                  <a:srgbClr val="FF0000"/>
                </a:solidFill>
              </a:rPr>
              <a:t>B0</a:t>
            </a:r>
            <a:r>
              <a:rPr lang="en-GB" sz="2133" baseline="30000" dirty="0">
                <a:solidFill>
                  <a:srgbClr val="FF0000"/>
                </a:solidFill>
              </a:rPr>
              <a:t>-µ </a:t>
            </a:r>
            <a:r>
              <a:rPr lang="en-GB" sz="2133" dirty="0">
                <a:solidFill>
                  <a:srgbClr val="FF0000"/>
                </a:solidFill>
              </a:rPr>
              <a:t>∝ </a:t>
            </a:r>
            <a:r>
              <a:rPr lang="en-GB" sz="2133" dirty="0" err="1">
                <a:solidFill>
                  <a:srgbClr val="FF0000"/>
                </a:solidFill>
              </a:rPr>
              <a:t>ln</a:t>
            </a:r>
            <a:r>
              <a:rPr lang="en-GB" sz="2133" i="1" dirty="0" err="1">
                <a:solidFill>
                  <a:srgbClr val="FF0000"/>
                </a:solidFill>
              </a:rPr>
              <a:t>t</a:t>
            </a:r>
            <a:endParaRPr lang="en-GB" sz="2133" i="1" baseline="300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176F90-276E-B76F-4D76-F1883C2BA6B6}"/>
              </a:ext>
            </a:extLst>
          </p:cNvPr>
          <p:cNvSpPr txBox="1"/>
          <p:nvPr/>
        </p:nvSpPr>
        <p:spPr>
          <a:xfrm>
            <a:off x="8873215" y="2304078"/>
            <a:ext cx="1837124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dirty="0">
                <a:solidFill>
                  <a:srgbClr val="FF0000"/>
                </a:solidFill>
              </a:rPr>
              <a:t>∝ 1-exp[-t/𝜏]</a:t>
            </a:r>
            <a:endParaRPr lang="en-GB" sz="2133" i="1" baseline="300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5AE040-3779-1B1A-D156-447C05918CCC}"/>
              </a:ext>
            </a:extLst>
          </p:cNvPr>
          <p:cNvSpPr txBox="1"/>
          <p:nvPr/>
        </p:nvSpPr>
        <p:spPr>
          <a:xfrm>
            <a:off x="9168087" y="2841173"/>
            <a:ext cx="1542252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dirty="0">
                <a:solidFill>
                  <a:srgbClr val="FF0000"/>
                </a:solidFill>
              </a:rPr>
              <a:t>𝜏=2.2days</a:t>
            </a:r>
            <a:endParaRPr lang="en-GB" sz="2133" i="1" baseline="300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A04712-667D-E370-6C41-70F77747D2F9}"/>
              </a:ext>
            </a:extLst>
          </p:cNvPr>
          <p:cNvSpPr txBox="1"/>
          <p:nvPr/>
        </p:nvSpPr>
        <p:spPr>
          <a:xfrm>
            <a:off x="3999997" y="4410359"/>
            <a:ext cx="139337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dirty="0">
                <a:solidFill>
                  <a:srgbClr val="FF0000"/>
                </a:solidFill>
              </a:rPr>
              <a:t>µ≃1</a:t>
            </a:r>
            <a:endParaRPr lang="en-GB" sz="2133" i="1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868E1C-80B1-05F9-B6B4-FEB53BF2A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094" y="1796819"/>
            <a:ext cx="2993599" cy="8014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360ADE-4BD7-E73E-A99D-04BA2950B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4" y="1028734"/>
            <a:ext cx="10160000" cy="53001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E0AE4B-5578-08CA-5B34-C12DDEBAF0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1514" y="0"/>
            <a:ext cx="1370487" cy="98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2236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31371" y="4772869"/>
            <a:ext cx="7488832" cy="1752475"/>
            <a:chOff x="323528" y="4772870"/>
            <a:chExt cx="7488832" cy="175247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528" y="4772870"/>
              <a:ext cx="7488832" cy="175247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851920" y="5899558"/>
              <a:ext cx="792088" cy="4097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400" kern="1000" spc="31">
                  <a:solidFill>
                    <a:srgbClr val="FF0000"/>
                  </a:solidFill>
                  <a:cs typeface="Franklin Gothic Book"/>
                </a:rPr>
                <a:t>undulator</a:t>
              </a: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290" y="6467044"/>
            <a:ext cx="5854700" cy="381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299" y="4443071"/>
            <a:ext cx="2952328" cy="8931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5884" y="4460766"/>
            <a:ext cx="1758389" cy="81156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933561C-8637-597B-E10F-0AF26603B4B0}"/>
              </a:ext>
            </a:extLst>
          </p:cNvPr>
          <p:cNvGrpSpPr/>
          <p:nvPr/>
        </p:nvGrpSpPr>
        <p:grpSpPr>
          <a:xfrm>
            <a:off x="1011704" y="775909"/>
            <a:ext cx="6252977" cy="3667161"/>
            <a:chOff x="758777" y="581931"/>
            <a:chExt cx="4689733" cy="275037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8777" y="581931"/>
              <a:ext cx="4689733" cy="275037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4020000">
              <a:off x="3315357" y="1480573"/>
              <a:ext cx="747245" cy="3497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600" kern="1000" spc="31" dirty="0">
                  <a:solidFill>
                    <a:srgbClr val="FF0000"/>
                  </a:solidFill>
                  <a:cs typeface="Franklin Gothic Book"/>
                </a:rPr>
                <a:t>undulator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480143B-DD3F-BB42-AEB9-B2F7F5C60C22}"/>
              </a:ext>
            </a:extLst>
          </p:cNvPr>
          <p:cNvGrpSpPr/>
          <p:nvPr/>
        </p:nvGrpSpPr>
        <p:grpSpPr>
          <a:xfrm>
            <a:off x="7485912" y="-1"/>
            <a:ext cx="4658761" cy="6475175"/>
            <a:chOff x="5614433" y="-1"/>
            <a:chExt cx="3494071" cy="485638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507B49F-3B82-FC42-AFE3-48C41F9224C3}"/>
                </a:ext>
              </a:extLst>
            </p:cNvPr>
            <p:cNvGrpSpPr/>
            <p:nvPr/>
          </p:nvGrpSpPr>
          <p:grpSpPr>
            <a:xfrm>
              <a:off x="5614433" y="-1"/>
              <a:ext cx="3494071" cy="4856381"/>
              <a:chOff x="5614433" y="-1"/>
              <a:chExt cx="3494071" cy="4856381"/>
            </a:xfrm>
          </p:grpSpPr>
          <p:pic>
            <p:nvPicPr>
              <p:cNvPr id="6" name="Picture 5" descr="brilliance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14433" y="-1"/>
                <a:ext cx="3494071" cy="4856381"/>
              </a:xfrm>
              <a:prstGeom prst="rect">
                <a:avLst/>
              </a:prstGeom>
            </p:spPr>
          </p:pic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60226EC-A9EF-C74C-98D3-9045C37FF18D}"/>
                  </a:ext>
                </a:extLst>
              </p:cNvPr>
              <p:cNvSpPr/>
              <p:nvPr/>
            </p:nvSpPr>
            <p:spPr bwMode="auto">
              <a:xfrm>
                <a:off x="5614433" y="123478"/>
                <a:ext cx="325719" cy="21602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200">
                  <a:latin typeface="Times" charset="0"/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E4C91C-6345-2E46-97A5-C7C64953333C}"/>
                </a:ext>
              </a:extLst>
            </p:cNvPr>
            <p:cNvSpPr txBox="1"/>
            <p:nvPr/>
          </p:nvSpPr>
          <p:spPr>
            <a:xfrm rot="16200000">
              <a:off x="5442281" y="3255826"/>
              <a:ext cx="792087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600" dirty="0">
                  <a:solidFill>
                    <a:srgbClr val="505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Brightness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53370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43A3F-5D01-5A58-1C40-2559721DA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new µ-Tomography beamline of SLS2.0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627FA7-4C3B-2081-DAD8-207F70637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D9FF21-9315-F430-57C5-50D7890E4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257" y="746656"/>
            <a:ext cx="6556784" cy="50268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BCBB43-1887-3161-A9D5-FE948A816CEA}"/>
              </a:ext>
            </a:extLst>
          </p:cNvPr>
          <p:cNvSpPr txBox="1"/>
          <p:nvPr/>
        </p:nvSpPr>
        <p:spPr>
          <a:xfrm rot="20984107">
            <a:off x="5640269" y="3534750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GB" sz="1600" kern="1000" spc="31" dirty="0" err="1">
                <a:solidFill>
                  <a:srgbClr val="000000"/>
                </a:solidFill>
                <a:latin typeface="Arial"/>
                <a:cs typeface="Arial"/>
              </a:rPr>
              <a:t>SmCo</a:t>
            </a:r>
            <a:r>
              <a:rPr lang="en-GB" sz="1600" kern="1000" spc="31" dirty="0">
                <a:solidFill>
                  <a:srgbClr val="000000"/>
                </a:solidFill>
                <a:latin typeface="Arial"/>
                <a:cs typeface="Arial"/>
              </a:rPr>
              <a:t> @300K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4B4916-FDCF-37FD-B948-67594049E984}"/>
              </a:ext>
            </a:extLst>
          </p:cNvPr>
          <p:cNvSpPr txBox="1"/>
          <p:nvPr/>
        </p:nvSpPr>
        <p:spPr>
          <a:xfrm rot="19506774">
            <a:off x="4564100" y="1907296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GB" sz="1600" kern="1000" spc="31" dirty="0">
                <a:solidFill>
                  <a:srgbClr val="FF0000"/>
                </a:solidFill>
                <a:latin typeface="Arial"/>
                <a:cs typeface="Arial"/>
              </a:rPr>
              <a:t>Nb</a:t>
            </a:r>
            <a:r>
              <a:rPr lang="en-GB" sz="1600" kern="1000" spc="31" baseline="-25000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GB" sz="1600" kern="1000" spc="31" dirty="0">
                <a:solidFill>
                  <a:srgbClr val="FF0000"/>
                </a:solidFill>
                <a:latin typeface="Arial"/>
                <a:cs typeface="Arial"/>
              </a:rPr>
              <a:t>Sn @ 4.2K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391921-194E-2441-8660-2EB6D47641C5}"/>
              </a:ext>
            </a:extLst>
          </p:cNvPr>
          <p:cNvSpPr txBox="1"/>
          <p:nvPr/>
        </p:nvSpPr>
        <p:spPr>
          <a:xfrm rot="19961991">
            <a:off x="4946872" y="2411926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GB" sz="1600" kern="1000" spc="31" dirty="0" err="1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1600" kern="1000" spc="31" dirty="0">
                <a:solidFill>
                  <a:srgbClr val="0000FF"/>
                </a:solidFill>
                <a:latin typeface="Arial"/>
                <a:cs typeface="Arial"/>
              </a:rPr>
              <a:t> @ 4.2K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455995-2558-B58A-6CE2-73427E881ADE}"/>
              </a:ext>
            </a:extLst>
          </p:cNvPr>
          <p:cNvSpPr txBox="1"/>
          <p:nvPr/>
        </p:nvSpPr>
        <p:spPr>
          <a:xfrm rot="20865938">
            <a:off x="5342965" y="2999696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GB" sz="1600" kern="1000" spc="31" dirty="0" err="1">
                <a:latin typeface="Arial"/>
                <a:cs typeface="Arial"/>
              </a:rPr>
              <a:t>PrFeB</a:t>
            </a:r>
            <a:r>
              <a:rPr lang="en-GB" sz="1600" kern="1000" spc="31" dirty="0">
                <a:latin typeface="Arial"/>
                <a:cs typeface="Arial"/>
              </a:rPr>
              <a:t> @77K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80C854C-7ABF-4B8B-C95D-5D0EB685979A}"/>
              </a:ext>
            </a:extLst>
          </p:cNvPr>
          <p:cNvGrpSpPr/>
          <p:nvPr/>
        </p:nvGrpSpPr>
        <p:grpSpPr>
          <a:xfrm>
            <a:off x="3312727" y="2265545"/>
            <a:ext cx="1084176" cy="2880320"/>
            <a:chOff x="2085272" y="2766696"/>
            <a:chExt cx="813132" cy="216024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E7F67CF-E285-E0A5-4C57-D757A6CBD1C4}"/>
                </a:ext>
              </a:extLst>
            </p:cNvPr>
            <p:cNvSpPr/>
            <p:nvPr/>
          </p:nvSpPr>
          <p:spPr bwMode="auto">
            <a:xfrm>
              <a:off x="2610372" y="2766696"/>
              <a:ext cx="288032" cy="27605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latin typeface="Times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DE1F1F7-744B-DD41-C9B7-4919F12180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85272" y="2904725"/>
              <a:ext cx="597108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8134FBF-19F4-56CE-C8E0-91BF9FFFF48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54388" y="2870022"/>
              <a:ext cx="0" cy="2056914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38CF22CB-0443-A131-F699-93778AC9B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268" y="5967465"/>
            <a:ext cx="7954641" cy="87253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EDCF35B-9A4E-8F5A-4564-E862D725D761}"/>
              </a:ext>
            </a:extLst>
          </p:cNvPr>
          <p:cNvSpPr txBox="1"/>
          <p:nvPr/>
        </p:nvSpPr>
        <p:spPr>
          <a:xfrm>
            <a:off x="6604182" y="4767761"/>
            <a:ext cx="2192217" cy="3840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67" i="1" dirty="0">
                <a:solidFill>
                  <a:srgbClr val="000000"/>
                </a:solidFill>
                <a:latin typeface="Calibri"/>
              </a:rPr>
              <a:t>magnetic gap = 4mm</a:t>
            </a:r>
          </a:p>
        </p:txBody>
      </p:sp>
    </p:spTree>
    <p:extLst>
      <p:ext uri="{BB962C8B-B14F-4D97-AF65-F5344CB8AC3E}">
        <p14:creationId xmlns:p14="http://schemas.microsoft.com/office/powerpoint/2010/main" val="41941367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Permanent Magnet Undulator with Fe poles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1E70C8-EAAE-3047-9274-B3686567FDE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941" y="2636912"/>
            <a:ext cx="7683500" cy="1519312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 flipH="1">
            <a:off x="4075732" y="1412778"/>
            <a:ext cx="543779" cy="3888431"/>
            <a:chOff x="1659394" y="1412777"/>
            <a:chExt cx="543778" cy="3888430"/>
          </a:xfrm>
        </p:grpSpPr>
        <p:grpSp>
          <p:nvGrpSpPr>
            <p:cNvPr id="50" name="Group 49"/>
            <p:cNvGrpSpPr/>
            <p:nvPr/>
          </p:nvGrpSpPr>
          <p:grpSpPr>
            <a:xfrm>
              <a:off x="1659394" y="1412777"/>
              <a:ext cx="543778" cy="3888430"/>
              <a:chOff x="2123728" y="1412777"/>
              <a:chExt cx="576221" cy="3888430"/>
            </a:xfrm>
          </p:grpSpPr>
          <p:sp>
            <p:nvSpPr>
              <p:cNvPr id="54" name="Rectangle 53"/>
              <p:cNvSpPr/>
              <p:nvPr/>
            </p:nvSpPr>
            <p:spPr bwMode="auto">
              <a:xfrm>
                <a:off x="2123728" y="4261698"/>
                <a:ext cx="576064" cy="1039509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spcBef>
                    <a:spcPct val="0"/>
                  </a:spcBef>
                </a:pPr>
                <a:endParaRPr lang="en-GB" sz="2400">
                  <a:latin typeface="Times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2123885" y="1412777"/>
                <a:ext cx="576064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7">
                  <a:spcBef>
                    <a:spcPct val="0"/>
                  </a:spcBef>
                </a:pPr>
                <a:endParaRPr lang="en-GB" sz="2400">
                  <a:latin typeface="Times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756400" y="1927594"/>
              <a:ext cx="367328" cy="2869558"/>
              <a:chOff x="1756400" y="1927594"/>
              <a:chExt cx="367328" cy="2869558"/>
            </a:xfrm>
          </p:grpSpPr>
          <p:cxnSp>
            <p:nvCxnSpPr>
              <p:cNvPr id="52" name="Straight Arrow Connector 51"/>
              <p:cNvCxnSpPr/>
              <p:nvPr/>
            </p:nvCxnSpPr>
            <p:spPr bwMode="auto">
              <a:xfrm>
                <a:off x="1756400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3" name="Straight Arrow Connector 52"/>
              <p:cNvCxnSpPr/>
              <p:nvPr/>
            </p:nvCxnSpPr>
            <p:spPr bwMode="auto">
              <a:xfrm flipH="1">
                <a:off x="1756400" y="4797152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grpSp>
        <p:nvGrpSpPr>
          <p:cNvPr id="92" name="Group 91"/>
          <p:cNvGrpSpPr/>
          <p:nvPr/>
        </p:nvGrpSpPr>
        <p:grpSpPr>
          <a:xfrm>
            <a:off x="5027361" y="1410651"/>
            <a:ext cx="4222207" cy="3888432"/>
            <a:chOff x="3503360" y="1410651"/>
            <a:chExt cx="4222206" cy="3888432"/>
          </a:xfrm>
        </p:grpSpPr>
        <p:grpSp>
          <p:nvGrpSpPr>
            <p:cNvPr id="56" name="Group 55"/>
            <p:cNvGrpSpPr/>
            <p:nvPr/>
          </p:nvGrpSpPr>
          <p:grpSpPr>
            <a:xfrm>
              <a:off x="3503360" y="1410652"/>
              <a:ext cx="543778" cy="3888430"/>
              <a:chOff x="1659394" y="1412777"/>
              <a:chExt cx="543778" cy="3888430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61" name="Rectangle 60"/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  <p:sp>
              <p:nvSpPr>
                <p:cNvPr id="62" name="Rectangle 61"/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59" name="Straight Arrow Connector 58"/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60" name="Straight Arrow Connector 59"/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63" name="Group 62"/>
            <p:cNvGrpSpPr/>
            <p:nvPr/>
          </p:nvGrpSpPr>
          <p:grpSpPr>
            <a:xfrm flipH="1">
              <a:off x="4427984" y="1410653"/>
              <a:ext cx="543778" cy="3888430"/>
              <a:chOff x="1659394" y="1412777"/>
              <a:chExt cx="543778" cy="3888430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68" name="Rectangle 67"/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  <p:sp>
              <p:nvSpPr>
                <p:cNvPr id="69" name="Rectangle 68"/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66" name="Straight Arrow Connector 65"/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67" name="Straight Arrow Connector 66"/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70" name="Group 69"/>
            <p:cNvGrpSpPr/>
            <p:nvPr/>
          </p:nvGrpSpPr>
          <p:grpSpPr>
            <a:xfrm>
              <a:off x="5354044" y="1410651"/>
              <a:ext cx="543778" cy="3888430"/>
              <a:chOff x="1659394" y="1412777"/>
              <a:chExt cx="543778" cy="3888430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75" name="Rectangle 74"/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73" name="Straight Arrow Connector 72"/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74" name="Straight Arrow Connector 73"/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77" name="Group 76"/>
            <p:cNvGrpSpPr/>
            <p:nvPr/>
          </p:nvGrpSpPr>
          <p:grpSpPr>
            <a:xfrm flipH="1">
              <a:off x="6257144" y="1410652"/>
              <a:ext cx="543778" cy="3888430"/>
              <a:chOff x="1659394" y="1412777"/>
              <a:chExt cx="543778" cy="3888430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82" name="Rectangle 81"/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</p:grpSp>
          <p:grpSp>
            <p:nvGrpSpPr>
              <p:cNvPr id="79" name="Group 78"/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80" name="Straight Arrow Connector 79"/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81" name="Straight Arrow Connector 80"/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84" name="Group 83"/>
            <p:cNvGrpSpPr/>
            <p:nvPr/>
          </p:nvGrpSpPr>
          <p:grpSpPr>
            <a:xfrm>
              <a:off x="7181788" y="1410651"/>
              <a:ext cx="543778" cy="3888430"/>
              <a:chOff x="1659394" y="1412777"/>
              <a:chExt cx="543778" cy="3888430"/>
            </a:xfrm>
          </p:grpSpPr>
          <p:grpSp>
            <p:nvGrpSpPr>
              <p:cNvPr id="85" name="Group 84"/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89" name="Rectangle 88"/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  <p:sp>
              <p:nvSpPr>
                <p:cNvPr id="90" name="Rectangle 89"/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87" name="Straight Arrow Connector 86"/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88" name="Straight Arrow Connector 87"/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</p:grpSp>
      <p:sp>
        <p:nvSpPr>
          <p:cNvPr id="93" name="TextBox 92"/>
          <p:cNvSpPr txBox="1"/>
          <p:nvPr/>
        </p:nvSpPr>
        <p:spPr>
          <a:xfrm>
            <a:off x="2279576" y="2492896"/>
            <a:ext cx="792088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2800" i="1" kern="1000" spc="31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lang="en-GB" sz="2800" i="1" kern="1000" spc="3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2442571" y="1412778"/>
            <a:ext cx="2242928" cy="5112567"/>
            <a:chOff x="918571" y="1412777"/>
            <a:chExt cx="2242928" cy="5112566"/>
          </a:xfrm>
        </p:grpSpPr>
        <p:grpSp>
          <p:nvGrpSpPr>
            <p:cNvPr id="48" name="Group 47"/>
            <p:cNvGrpSpPr/>
            <p:nvPr/>
          </p:nvGrpSpPr>
          <p:grpSpPr>
            <a:xfrm>
              <a:off x="1659394" y="1412777"/>
              <a:ext cx="543778" cy="3888430"/>
              <a:chOff x="1659394" y="1412777"/>
              <a:chExt cx="543778" cy="3888430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35" name="Rectangle 34"/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spcBef>
                      <a:spcPct val="0"/>
                    </a:spcBef>
                  </a:pPr>
                  <a:endParaRPr lang="en-GB" sz="2400">
                    <a:latin typeface="Times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38" name="Straight Arrow Connector 37"/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43" name="Straight Arrow Connector 42"/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sp>
          <p:nvSpPr>
            <p:cNvPr id="95" name="TextBox 94"/>
            <p:cNvSpPr txBox="1"/>
            <p:nvPr/>
          </p:nvSpPr>
          <p:spPr>
            <a:xfrm>
              <a:off x="918571" y="5707996"/>
              <a:ext cx="2242928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GB" sz="2400" kern="1000" spc="31" dirty="0">
                  <a:latin typeface="Arial"/>
                  <a:cs typeface="Arial"/>
                </a:rPr>
                <a:t>Permanent magnets</a:t>
              </a:r>
              <a:endParaRPr lang="en-GB" sz="2400" kern="1000" spc="31" baseline="-25000" dirty="0">
                <a:latin typeface="Arial"/>
                <a:cs typeface="Arial"/>
              </a:endParaRPr>
            </a:p>
          </p:txBody>
        </p:sp>
        <p:cxnSp>
          <p:nvCxnSpPr>
            <p:cNvPr id="96" name="Straight Arrow Connector 95"/>
            <p:cNvCxnSpPr/>
            <p:nvPr/>
          </p:nvCxnSpPr>
          <p:spPr bwMode="auto">
            <a:xfrm flipV="1">
              <a:off x="1659542" y="5326564"/>
              <a:ext cx="248162" cy="50405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pSp>
        <p:nvGrpSpPr>
          <p:cNvPr id="37" name="Group 36"/>
          <p:cNvGrpSpPr/>
          <p:nvPr/>
        </p:nvGrpSpPr>
        <p:grpSpPr>
          <a:xfrm>
            <a:off x="2063552" y="764704"/>
            <a:ext cx="7517792" cy="4536504"/>
            <a:chOff x="539552" y="764704"/>
            <a:chExt cx="7517792" cy="4536504"/>
          </a:xfrm>
        </p:grpSpPr>
        <p:grpSp>
          <p:nvGrpSpPr>
            <p:cNvPr id="3" name="Group 2"/>
            <p:cNvGrpSpPr/>
            <p:nvPr/>
          </p:nvGrpSpPr>
          <p:grpSpPr>
            <a:xfrm>
              <a:off x="539552" y="764704"/>
              <a:ext cx="7517792" cy="4536504"/>
              <a:chOff x="539552" y="764704"/>
              <a:chExt cx="7517792" cy="4536504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1331640" y="1410653"/>
                <a:ext cx="6725704" cy="3890555"/>
                <a:chOff x="1331640" y="1410653"/>
                <a:chExt cx="6725704" cy="3890555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2235458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7" name="Rectangle 6"/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  <p:sp>
                <p:nvSpPr>
                  <p:cNvPr id="8" name="Rectangle 7"/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3148260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14" name="Rectangle 13"/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  <p:sp>
                <p:nvSpPr>
                  <p:cNvPr id="15" name="Rectangle 14"/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>
                  <a:off x="4096904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17" name="Rectangle 16"/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5004048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0" name="Rectangle 19"/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  <p:sp>
                <p:nvSpPr>
                  <p:cNvPr id="21" name="Rectangle 20"/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5936826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3" name="Rectangle 22"/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1331640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6839860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9" name="Rectangle 28"/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7769312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32" name="Rectangle 31"/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377">
                      <a:spcBef>
                        <a:spcPct val="0"/>
                      </a:spcBef>
                    </a:pPr>
                    <a:endParaRPr lang="en-GB" sz="2400">
                      <a:latin typeface="Times" charset="0"/>
                    </a:endParaRPr>
                  </a:p>
                </p:txBody>
              </p:sp>
            </p:grpSp>
          </p:grpSp>
          <p:sp>
            <p:nvSpPr>
              <p:cNvPr id="94" name="TextBox 93"/>
              <p:cNvSpPr txBox="1"/>
              <p:nvPr/>
            </p:nvSpPr>
            <p:spPr>
              <a:xfrm>
                <a:off x="539552" y="764704"/>
                <a:ext cx="2242928" cy="648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sz="2400" kern="1000" spc="31" dirty="0">
                    <a:solidFill>
                      <a:schemeClr val="bg1">
                        <a:lumMod val="50000"/>
                      </a:schemeClr>
                    </a:solidFill>
                    <a:latin typeface="Arial"/>
                    <a:cs typeface="Arial"/>
                  </a:rPr>
                  <a:t>Fe poles</a:t>
                </a:r>
                <a:endParaRPr lang="en-GB" sz="2400" kern="1000" spc="31" baseline="-25000" dirty="0">
                  <a:solidFill>
                    <a:schemeClr val="bg1">
                      <a:lumMod val="50000"/>
                    </a:schemeClr>
                  </a:solidFill>
                  <a:latin typeface="Arial"/>
                  <a:cs typeface="Arial"/>
                </a:endParaRPr>
              </a:p>
            </p:txBody>
          </p:sp>
        </p:grpSp>
        <p:cxnSp>
          <p:nvCxnSpPr>
            <p:cNvPr id="97" name="Straight Arrow Connector 96"/>
            <p:cNvCxnSpPr/>
            <p:nvPr/>
          </p:nvCxnSpPr>
          <p:spPr bwMode="auto">
            <a:xfrm flipH="1" flipV="1">
              <a:off x="1042652" y="1239447"/>
              <a:ext cx="216980" cy="50405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>
            <a:off x="4857474" y="5538521"/>
            <a:ext cx="3470775" cy="1202849"/>
            <a:chOff x="3333473" y="5538519"/>
            <a:chExt cx="3470775" cy="1202849"/>
          </a:xfrm>
        </p:grpSpPr>
        <p:grpSp>
          <p:nvGrpSpPr>
            <p:cNvPr id="41" name="Group 40"/>
            <p:cNvGrpSpPr/>
            <p:nvPr/>
          </p:nvGrpSpPr>
          <p:grpSpPr>
            <a:xfrm>
              <a:off x="3333473" y="5538519"/>
              <a:ext cx="1799951" cy="584200"/>
              <a:chOff x="3333473" y="5538519"/>
              <a:chExt cx="1799951" cy="584200"/>
            </a:xfrm>
          </p:grpSpPr>
          <p:cxnSp>
            <p:nvCxnSpPr>
              <p:cNvPr id="99" name="Straight Connector 98"/>
              <p:cNvCxnSpPr>
                <a:cxnSpLocks/>
              </p:cNvCxnSpPr>
              <p:nvPr/>
            </p:nvCxnSpPr>
            <p:spPr bwMode="auto">
              <a:xfrm flipH="1">
                <a:off x="3333473" y="5610527"/>
                <a:ext cx="179995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pic>
            <p:nvPicPr>
              <p:cNvPr id="100" name="Picture 9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39952" y="5538519"/>
                <a:ext cx="431800" cy="584200"/>
              </a:xfrm>
              <a:prstGeom prst="rect">
                <a:avLst/>
              </a:prstGeom>
            </p:spPr>
          </p:pic>
        </p:grpSp>
        <p:sp>
          <p:nvSpPr>
            <p:cNvPr id="101" name="TextBox 100"/>
            <p:cNvSpPr txBox="1"/>
            <p:nvPr/>
          </p:nvSpPr>
          <p:spPr>
            <a:xfrm>
              <a:off x="4561320" y="5924021"/>
              <a:ext cx="2242928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GB" sz="2400" kern="1000" spc="31" dirty="0">
                  <a:latin typeface="Arial"/>
                  <a:cs typeface="Arial"/>
                </a:rPr>
                <a:t>Undulator period</a:t>
              </a:r>
              <a:endParaRPr lang="en-GB" sz="2400" kern="1000" spc="31" baseline="-25000" dirty="0">
                <a:latin typeface="Arial"/>
                <a:cs typeface="Arial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437290" y="2492896"/>
            <a:ext cx="763167" cy="1728192"/>
            <a:chOff x="7913289" y="2492896"/>
            <a:chExt cx="763167" cy="1728192"/>
          </a:xfrm>
        </p:grpSpPr>
        <p:cxnSp>
          <p:nvCxnSpPr>
            <p:cNvPr id="102" name="Straight Connector 101"/>
            <p:cNvCxnSpPr>
              <a:cxnSpLocks/>
              <a:endCxn id="32" idx="0"/>
            </p:cNvCxnSpPr>
            <p:nvPr/>
          </p:nvCxnSpPr>
          <p:spPr bwMode="auto">
            <a:xfrm>
              <a:off x="7913289" y="2492896"/>
              <a:ext cx="0" cy="17281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103" name="TextBox 102"/>
            <p:cNvSpPr txBox="1"/>
            <p:nvPr/>
          </p:nvSpPr>
          <p:spPr>
            <a:xfrm>
              <a:off x="8000060" y="3043701"/>
              <a:ext cx="676396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GB" sz="2400" kern="1000" spc="31" dirty="0">
                  <a:latin typeface="Arial"/>
                  <a:cs typeface="Arial"/>
                </a:rPr>
                <a:t>gap</a:t>
              </a:r>
              <a:endParaRPr lang="en-GB" sz="2400" kern="1000" spc="31" baseline="-25000" dirty="0">
                <a:latin typeface="Arial"/>
                <a:cs typeface="Arial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764E716-E149-4A49-BA8F-93E286B20451}"/>
              </a:ext>
            </a:extLst>
          </p:cNvPr>
          <p:cNvGrpSpPr/>
          <p:nvPr/>
        </p:nvGrpSpPr>
        <p:grpSpPr>
          <a:xfrm>
            <a:off x="522570" y="2987895"/>
            <a:ext cx="1540983" cy="817347"/>
            <a:chOff x="391927" y="2240921"/>
            <a:chExt cx="1155737" cy="61301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CE4488C-12B6-854F-A580-96FF0F49CB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5616" y="2571750"/>
              <a:ext cx="43204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435C0BC6-7D90-EA44-A66D-1F2223209CC6}"/>
                </a:ext>
              </a:extLst>
            </p:cNvPr>
            <p:cNvSpPr txBox="1"/>
            <p:nvPr/>
          </p:nvSpPr>
          <p:spPr>
            <a:xfrm>
              <a:off x="391927" y="2240921"/>
              <a:ext cx="1023202" cy="613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GB" sz="2400" kern="1000" spc="31" dirty="0">
                  <a:solidFill>
                    <a:srgbClr val="0070C0"/>
                  </a:solidFill>
                  <a:latin typeface="Arial"/>
                  <a:cs typeface="Arial"/>
                </a:rPr>
                <a:t>Electrons</a:t>
              </a:r>
              <a:endParaRPr lang="en-GB" sz="2400" kern="1000" spc="31" baseline="-25000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71771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2D818-B2FC-0A4A-B10A-01287B3A2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Staggered Array Undulator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7EC06A-17E6-B846-863B-916C7DFD0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7340D8-AC07-3246-9BA6-A34900CC39E9}"/>
              </a:ext>
            </a:extLst>
          </p:cNvPr>
          <p:cNvGrpSpPr/>
          <p:nvPr/>
        </p:nvGrpSpPr>
        <p:grpSpPr>
          <a:xfrm>
            <a:off x="2447595" y="3494385"/>
            <a:ext cx="2208245" cy="288032"/>
            <a:chOff x="1835696" y="3212976"/>
            <a:chExt cx="1800200" cy="288032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389B776-2D35-5C49-8D85-DCC391B84AE5}"/>
                </a:ext>
              </a:extLst>
            </p:cNvPr>
            <p:cNvCxnSpPr/>
            <p:nvPr/>
          </p:nvCxnSpPr>
          <p:spPr bwMode="auto">
            <a:xfrm flipV="1">
              <a:off x="1835696" y="3212976"/>
              <a:ext cx="0" cy="28803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C23B84C-268F-C14A-B912-305024530111}"/>
                </a:ext>
              </a:extLst>
            </p:cNvPr>
            <p:cNvCxnSpPr/>
            <p:nvPr/>
          </p:nvCxnSpPr>
          <p:spPr bwMode="auto">
            <a:xfrm flipV="1">
              <a:off x="2699792" y="3212976"/>
              <a:ext cx="0" cy="28803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61195FD-6428-B04A-8C9A-84A23DC5FCAE}"/>
                </a:ext>
              </a:extLst>
            </p:cNvPr>
            <p:cNvCxnSpPr/>
            <p:nvPr/>
          </p:nvCxnSpPr>
          <p:spPr bwMode="auto">
            <a:xfrm flipV="1">
              <a:off x="3635896" y="3212976"/>
              <a:ext cx="0" cy="28803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1286815-14BF-7045-8A30-838B0709D45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03848" y="3212976"/>
              <a:ext cx="0" cy="28803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3CAA5A8-46C9-4543-999A-F05E9C0B77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67744" y="3212976"/>
              <a:ext cx="0" cy="28803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4ABBD01-5F89-0943-A585-AA437B281B47}"/>
              </a:ext>
            </a:extLst>
          </p:cNvPr>
          <p:cNvSpPr txBox="1"/>
          <p:nvPr/>
        </p:nvSpPr>
        <p:spPr>
          <a:xfrm>
            <a:off x="9437235" y="4365105"/>
            <a:ext cx="580948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400" kern="1000" spc="31">
                <a:cs typeface="Franklin Gothic Book"/>
              </a:rPr>
              <a:t>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736436-7BC2-CD42-AB67-AF49CD69D1C4}"/>
              </a:ext>
            </a:extLst>
          </p:cNvPr>
          <p:cNvSpPr txBox="1"/>
          <p:nvPr/>
        </p:nvSpPr>
        <p:spPr>
          <a:xfrm>
            <a:off x="70867" y="6484083"/>
            <a:ext cx="9961571" cy="3324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67" i="1" dirty="0">
                <a:solidFill>
                  <a:srgbClr val="000000"/>
                </a:solidFill>
                <a:latin typeface="Calibri"/>
              </a:rPr>
              <a:t>T. </a:t>
            </a:r>
            <a:r>
              <a:rPr lang="en-GB" sz="1867" i="1" dirty="0" err="1">
                <a:solidFill>
                  <a:srgbClr val="000000"/>
                </a:solidFill>
                <a:latin typeface="Calibri"/>
              </a:rPr>
              <a:t>Kii</a:t>
            </a:r>
            <a:r>
              <a:rPr lang="en-GB" sz="1867" i="1" dirty="0">
                <a:solidFill>
                  <a:srgbClr val="000000"/>
                </a:solidFill>
                <a:latin typeface="Calibri"/>
              </a:rPr>
              <a:t>, et al.: Proc. FEL2006 (2006) p. 653.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91764E-8556-0746-B189-30D784C53B78}"/>
              </a:ext>
            </a:extLst>
          </p:cNvPr>
          <p:cNvSpPr/>
          <p:nvPr/>
        </p:nvSpPr>
        <p:spPr bwMode="auto">
          <a:xfrm>
            <a:off x="5994873" y="1430156"/>
            <a:ext cx="5573732" cy="41284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200" dirty="0">
              <a:latin typeface="Times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74AA9F-D947-9C45-A33E-6B3982AEEB36}"/>
              </a:ext>
            </a:extLst>
          </p:cNvPr>
          <p:cNvGrpSpPr/>
          <p:nvPr/>
        </p:nvGrpSpPr>
        <p:grpSpPr>
          <a:xfrm>
            <a:off x="719403" y="1207589"/>
            <a:ext cx="10930655" cy="5197864"/>
            <a:chOff x="539552" y="905692"/>
            <a:chExt cx="8197991" cy="389839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7EC57F5-30CA-E54A-A716-7D9329430EA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9552" y="905692"/>
              <a:ext cx="8197991" cy="3898398"/>
              <a:chOff x="2957217" y="764511"/>
              <a:chExt cx="6626371" cy="315104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336CC82-1CE1-8247-964C-011A3FB1D2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57217" y="764511"/>
                <a:ext cx="6111366" cy="3151043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66A3B1-4B05-EC48-AADE-89F1261EF844}"/>
                  </a:ext>
                </a:extLst>
              </p:cNvPr>
              <p:cNvSpPr txBox="1"/>
              <p:nvPr/>
            </p:nvSpPr>
            <p:spPr>
              <a:xfrm>
                <a:off x="6105929" y="932552"/>
                <a:ext cx="3477659" cy="360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CH" sz="2400" kern="1000" spc="31" dirty="0">
                    <a:cs typeface="Franklin Gothic Book"/>
                  </a:rPr>
                  <a:t>Example of </a:t>
                </a:r>
                <a:r>
                  <a:rPr lang="en-CH" sz="2400" i="1" kern="1000" spc="31" dirty="0">
                    <a:cs typeface="Franklin Gothic Book"/>
                  </a:rPr>
                  <a:t>field cooling </a:t>
                </a:r>
                <a:r>
                  <a:rPr lang="en-CH" sz="2400" kern="1000" spc="31" dirty="0">
                    <a:cs typeface="Franklin Gothic Book"/>
                  </a:rPr>
                  <a:t>magnetisation </a:t>
                </a:r>
              </a:p>
            </p:txBody>
          </p: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DD18378-3255-5F46-B9F9-4D001D74B6A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499992" y="1923678"/>
              <a:ext cx="396046" cy="156617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99D20DD-7ED6-3616-FFA7-2032EC5E313A}"/>
              </a:ext>
            </a:extLst>
          </p:cNvPr>
          <p:cNvSpPr txBox="1"/>
          <p:nvPr/>
        </p:nvSpPr>
        <p:spPr>
          <a:xfrm>
            <a:off x="8328248" y="4869160"/>
            <a:ext cx="53700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Time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40053951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Field Cooling (FC)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4" name="MAG_VID_10T_0T_Jc1e10_n20_01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0" y="126876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78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Staggered Array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grpSp>
        <p:nvGrpSpPr>
          <p:cNvPr id="7" name="Group 6"/>
          <p:cNvGrpSpPr/>
          <p:nvPr/>
        </p:nvGrpSpPr>
        <p:grpSpPr>
          <a:xfrm>
            <a:off x="1559496" y="1059703"/>
            <a:ext cx="8877300" cy="5600700"/>
            <a:chOff x="2564" y="1058891"/>
            <a:chExt cx="8877300" cy="56007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4" y="1058891"/>
              <a:ext cx="8877300" cy="56007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 bwMode="auto">
            <a:xfrm>
              <a:off x="827584" y="1058891"/>
              <a:ext cx="6336704" cy="8579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220072" y="5170086"/>
              <a:ext cx="3456384" cy="136815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868808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091" y="1078735"/>
            <a:ext cx="8864600" cy="5778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Staggered Array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37489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PS V8" id="{60DDCA37-A5CA-4154-8A04-26FD2C76E200}" vid="{8247A4F9-EBED-457E-B191-EE93C80CA4F5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PSI_CPS_Presentation_Content_Slides</Template>
  <TotalTime>0</TotalTime>
  <Words>678</Words>
  <Application>Microsoft Office PowerPoint</Application>
  <PresentationFormat>Widescreen</PresentationFormat>
  <Paragraphs>147</Paragraphs>
  <Slides>28</Slides>
  <Notes>2</Notes>
  <HiddenSlides>1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Apple Braille</vt:lpstr>
      <vt:lpstr>Aptos</vt:lpstr>
      <vt:lpstr>Arial</vt:lpstr>
      <vt:lpstr>Calibri</vt:lpstr>
      <vt:lpstr>Georgia</vt:lpstr>
      <vt:lpstr>Rockwell</vt:lpstr>
      <vt:lpstr>Symbol</vt:lpstr>
      <vt:lpstr>Times</vt:lpstr>
      <vt:lpstr>Times New Roman</vt:lpstr>
      <vt:lpstr>Benutzerdefiniertes Design</vt:lpstr>
      <vt:lpstr>Towards the magnetic characterization of a meter-long bulk high-temperature superconducting undulator</vt:lpstr>
      <vt:lpstr>Overview</vt:lpstr>
      <vt:lpstr>Introduction</vt:lpstr>
      <vt:lpstr>The new µ-Tomography beamline of SLS2.0</vt:lpstr>
      <vt:lpstr>Permanent Magnet Undulator with Fe poles </vt:lpstr>
      <vt:lpstr>Superconducting Staggered Array Undulator</vt:lpstr>
      <vt:lpstr>Example of Field Cooling (FC)</vt:lpstr>
      <vt:lpstr>Superconducting Staggered Array</vt:lpstr>
      <vt:lpstr>Superconducting Staggered Array</vt:lpstr>
      <vt:lpstr>Superconducting Staggered Array</vt:lpstr>
      <vt:lpstr>Overview</vt:lpstr>
      <vt:lpstr>Samples Overview</vt:lpstr>
      <vt:lpstr>Hall sensor array</vt:lpstr>
      <vt:lpstr>Hall sensor array</vt:lpstr>
      <vt:lpstr>PowerPoint Presentation</vt:lpstr>
      <vt:lpstr>PowerPoint Presentation</vt:lpstr>
      <vt:lpstr>Planar Hybrid: CAN-SUPERCONDUCTOR</vt:lpstr>
      <vt:lpstr>Planar Hybrid: CAN-SUPERCONDUCTOR</vt:lpstr>
      <vt:lpstr>Overview</vt:lpstr>
      <vt:lpstr>PowerPoint Presentation</vt:lpstr>
      <vt:lpstr>PowerPoint Presentation</vt:lpstr>
      <vt:lpstr>Cooling scheme</vt:lpstr>
      <vt:lpstr>Horizontal measurement bench</vt:lpstr>
      <vt:lpstr>Horizontal measurement bench</vt:lpstr>
      <vt:lpstr>Horizontal measurement bench</vt:lpstr>
      <vt:lpstr>Conclusions &amp; outlooks</vt:lpstr>
      <vt:lpstr>Acknowledgements</vt:lpstr>
      <vt:lpstr>Planar Hybrid: Nippon Steel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Arsenault Alexandre</dc:creator>
  <dc:description>erstellt durch Vorlagenbauer.ch</dc:description>
  <cp:lastModifiedBy>Arsenault Alexandre</cp:lastModifiedBy>
  <cp:revision>5</cp:revision>
  <dcterms:created xsi:type="dcterms:W3CDTF">2024-09-26T08:08:28Z</dcterms:created>
  <dcterms:modified xsi:type="dcterms:W3CDTF">2024-10-04T15:06:46Z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