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96" r:id="rId2"/>
    <p:sldId id="268" r:id="rId3"/>
    <p:sldId id="297" r:id="rId4"/>
    <p:sldId id="475" r:id="rId5"/>
    <p:sldId id="485" r:id="rId6"/>
    <p:sldId id="300" r:id="rId7"/>
    <p:sldId id="484" r:id="rId8"/>
    <p:sldId id="301" r:id="rId9"/>
    <p:sldId id="487" r:id="rId10"/>
    <p:sldId id="481" r:id="rId11"/>
    <p:sldId id="476" r:id="rId12"/>
    <p:sldId id="477" r:id="rId13"/>
    <p:sldId id="478" r:id="rId14"/>
    <p:sldId id="486" r:id="rId15"/>
    <p:sldId id="479" r:id="rId16"/>
    <p:sldId id="480" r:id="rId17"/>
    <p:sldId id="28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77"/>
    <p:restoredTop sz="94686"/>
  </p:normalViewPr>
  <p:slideViewPr>
    <p:cSldViewPr snapToGrid="0" snapToObjects="1">
      <p:cViewPr varScale="1">
        <p:scale>
          <a:sx n="82" d="100"/>
          <a:sy n="82" d="100"/>
        </p:scale>
        <p:origin x="49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IMMW24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6 October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jp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png"/><Relationship Id="rId5" Type="http://schemas.microsoft.com/office/2007/relationships/hdphoto" Target="../media/hdphoto2.wdp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9.emf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emf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3429000"/>
            <a:ext cx="10120196" cy="2153265"/>
          </a:xfrm>
        </p:spPr>
        <p:txBody>
          <a:bodyPr/>
          <a:lstStyle/>
          <a:p>
            <a:r>
              <a:rPr lang="en-US" dirty="0"/>
              <a:t>New Rotating-coil Chains for the HL-LHC </a:t>
            </a:r>
            <a:r>
              <a:rPr lang="en-US" dirty="0" err="1"/>
              <a:t>Cryomagnets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R. Beltron, </a:t>
            </a:r>
            <a:r>
              <a:rPr lang="en-GB" u="sng" dirty="0"/>
              <a:t>G. Deferne</a:t>
            </a:r>
            <a:r>
              <a:rPr lang="en-GB" dirty="0"/>
              <a:t>, O. Dunkel, L. Fiscarelli, M. Pentella, C. Petrone, P. Rogacki</a:t>
            </a:r>
          </a:p>
          <a:p>
            <a:r>
              <a:rPr lang="en-GB" dirty="0"/>
              <a:t>IMMW 23- October 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5226" y="1215059"/>
            <a:ext cx="10699557" cy="3373728"/>
          </a:xfrm>
        </p:spPr>
        <p:txBody>
          <a:bodyPr>
            <a:normAutofit/>
          </a:bodyPr>
          <a:lstStyle/>
          <a:p>
            <a:r>
              <a:rPr lang="en-US" sz="1800" b="0" dirty="0"/>
              <a:t>“</a:t>
            </a:r>
            <a:r>
              <a:rPr lang="en-US" sz="1800" dirty="0"/>
              <a:t>Integrated flux measurement </a:t>
            </a:r>
            <a:r>
              <a:rPr lang="en-US" sz="1800" b="0" dirty="0"/>
              <a:t>by rotating the segment in a quadrupole magnet </a:t>
            </a:r>
            <a:r>
              <a:rPr lang="en-US" sz="1800" b="1" dirty="0"/>
              <a:t>calibrated with Single Stretched Wire systems </a:t>
            </a:r>
            <a:r>
              <a:rPr lang="en-US" sz="1800" b="0" dirty="0"/>
              <a:t>with segment displacement to cover the field profile”</a:t>
            </a:r>
          </a:p>
          <a:p>
            <a:pPr lvl="1"/>
            <a:r>
              <a:rPr lang="en-US" sz="1600" i="1" dirty="0">
                <a:solidFill>
                  <a:srgbClr val="00B0F0"/>
                </a:solidFill>
              </a:rPr>
              <a:t>Proof of principle by </a:t>
            </a:r>
            <a:r>
              <a:rPr lang="en-US" sz="1600" b="1" i="1" dirty="0">
                <a:solidFill>
                  <a:srgbClr val="00B0F0"/>
                </a:solidFill>
              </a:rPr>
              <a:t>Andrea Fontanet Valls </a:t>
            </a:r>
            <a:r>
              <a:rPr lang="en-US" sz="1600" i="1" dirty="0">
                <a:solidFill>
                  <a:srgbClr val="00B0F0"/>
                </a:solidFill>
              </a:rPr>
              <a:t>for her master thesis </a:t>
            </a:r>
            <a:r>
              <a:rPr lang="en-GB" sz="1600" i="1" dirty="0">
                <a:solidFill>
                  <a:srgbClr val="00B0F0"/>
                </a:solidFill>
              </a:rPr>
              <a:t>«Innovative calibration method for rotating-coil magnetometers”, 2022</a:t>
            </a:r>
            <a:r>
              <a:rPr lang="en-US" sz="1600" i="1" dirty="0">
                <a:solidFill>
                  <a:srgbClr val="00B0F0"/>
                </a:solidFill>
              </a:rPr>
              <a:t>)</a:t>
            </a:r>
          </a:p>
          <a:p>
            <a:pPr lvl="1"/>
            <a:endParaRPr lang="en-US" sz="1200" i="1" dirty="0">
              <a:solidFill>
                <a:srgbClr val="00B0F0"/>
              </a:solidFill>
            </a:endParaRPr>
          </a:p>
          <a:p>
            <a:r>
              <a:rPr lang="en-US" sz="1800" b="0" i="1" dirty="0">
                <a:solidFill>
                  <a:schemeClr val="tx2"/>
                </a:solidFill>
              </a:rPr>
              <a:t>Radius from flux according to:</a:t>
            </a:r>
          </a:p>
          <a:p>
            <a:pPr marL="366712" lvl="1" indent="0">
              <a:buNone/>
            </a:pPr>
            <a:endParaRPr lang="en-US" sz="14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Coils radius calibration – principle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IMMW23 - Bad </a:t>
            </a:r>
            <a:r>
              <a:rPr lang="en-US" dirty="0" err="1"/>
              <a:t>Zurzach</a:t>
            </a:r>
            <a:r>
              <a:rPr lang="en-US" dirty="0"/>
              <a:t>, 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50">
                <a:extLst>
                  <a:ext uri="{FF2B5EF4-FFF2-40B4-BE49-F238E27FC236}">
                    <a16:creationId xmlns:a16="http://schemas.microsoft.com/office/drawing/2014/main" id="{00000000-0008-0000-0000-000033000000}"/>
                  </a:ext>
                </a:extLst>
              </p:cNvPr>
              <p:cNvSpPr txBox="1"/>
              <p:nvPr/>
            </p:nvSpPr>
            <p:spPr>
              <a:xfrm>
                <a:off x="407988" y="3275380"/>
                <a:ext cx="3557844" cy="756810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H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fr-CH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𝒄𝒂𝒍</m:t>
                          </m:r>
                        </m:sub>
                      </m:sSub>
                      <m:r>
                        <a:rPr lang="fr-CH" sz="2000" b="1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GB" sz="2000" b="1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𝑳</m:t>
                              </m:r>
                            </m:e>
                            <m:sub>
                              <m:r>
                                <a:rPr lang="fr-CH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𝒎</m:t>
                              </m:r>
                            </m:sub>
                          </m:sSub>
                          <m:r>
                            <a:rPr lang="en-GB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𝜳</m:t>
                              </m:r>
                            </m:e>
                            <m:sub>
                              <m:r>
                                <a:rPr lang="fr-CH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𝑨</m:t>
                              </m:r>
                            </m:e>
                            <m:sub>
                              <m:r>
                                <a:rPr lang="fr-CH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𝒄𝒐𝒊𝒍</m:t>
                              </m:r>
                            </m:sub>
                          </m:sSub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fr-CH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𝑮𝒅𝒍</m:t>
                              </m:r>
                            </m:e>
                          </m:nary>
                          <m:r>
                            <a:rPr lang="en-GB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en-GB" sz="2000" dirty="0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50">
                <a:extLst>
                  <a:ext uri="{FF2B5EF4-FFF2-40B4-BE49-F238E27FC236}">
                    <a16:creationId xmlns:a16="http://schemas.microsoft.com/office/drawing/2014/main" id="{00000000-0008-0000-0000-0000330000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8" y="3275380"/>
                <a:ext cx="3557844" cy="7568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C88CAA2E-2143-ADA7-4F67-F2C12BBFA2DB}"/>
              </a:ext>
            </a:extLst>
          </p:cNvPr>
          <p:cNvSpPr txBox="1"/>
          <p:nvPr/>
        </p:nvSpPr>
        <p:spPr>
          <a:xfrm>
            <a:off x="604079" y="4383075"/>
            <a:ext cx="5116681" cy="1668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 err="1">
                <a:solidFill>
                  <a:schemeClr val="tx2"/>
                </a:solidFill>
              </a:rPr>
              <a:t>R</a:t>
            </a:r>
            <a:r>
              <a:rPr lang="en-GB" sz="1400" baseline="-25000" dirty="0" err="1">
                <a:solidFill>
                  <a:schemeClr val="tx2"/>
                </a:solidFill>
              </a:rPr>
              <a:t>cal</a:t>
            </a:r>
            <a:r>
              <a:rPr lang="en-GB" sz="1400" dirty="0">
                <a:solidFill>
                  <a:schemeClr val="tx2"/>
                </a:solidFill>
              </a:rPr>
              <a:t>  = calibrated radius [m]</a:t>
            </a:r>
          </a:p>
          <a:p>
            <a:pPr>
              <a:lnSpc>
                <a:spcPct val="150000"/>
              </a:lnSpc>
            </a:pPr>
            <a:r>
              <a:rPr lang="en-GB" sz="1400" dirty="0" err="1">
                <a:solidFill>
                  <a:schemeClr val="tx2"/>
                </a:solidFill>
              </a:rPr>
              <a:t>L</a:t>
            </a:r>
            <a:r>
              <a:rPr lang="en-GB" sz="1400" baseline="-25000" dirty="0" err="1">
                <a:solidFill>
                  <a:schemeClr val="tx2"/>
                </a:solidFill>
              </a:rPr>
              <a:t>m</a:t>
            </a:r>
            <a:r>
              <a:rPr lang="en-GB" sz="1400" dirty="0">
                <a:solidFill>
                  <a:schemeClr val="tx2"/>
                </a:solidFill>
              </a:rPr>
              <a:t>    = coil magnetic length from design [m]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solidFill>
                  <a:schemeClr val="tx2"/>
                </a:solidFill>
              </a:rPr>
              <a:t>∫Gdl  = magnet integrated gradient from SSW [T]</a:t>
            </a:r>
          </a:p>
          <a:p>
            <a:pPr>
              <a:lnSpc>
                <a:spcPct val="150000"/>
              </a:lnSpc>
            </a:pPr>
            <a:r>
              <a:rPr lang="en-GB" sz="1400" dirty="0" err="1">
                <a:solidFill>
                  <a:schemeClr val="tx2"/>
                </a:solidFill>
              </a:rPr>
              <a:t>A</a:t>
            </a:r>
            <a:r>
              <a:rPr lang="en-GB" sz="1400" baseline="-25000" dirty="0" err="1">
                <a:solidFill>
                  <a:schemeClr val="tx2"/>
                </a:solidFill>
              </a:rPr>
              <a:t>coil</a:t>
            </a:r>
            <a:r>
              <a:rPr lang="en-GB" sz="1400" dirty="0">
                <a:solidFill>
                  <a:schemeClr val="tx2"/>
                </a:solidFill>
              </a:rPr>
              <a:t>  = coil effective surface from calibration in the dipole [m</a:t>
            </a:r>
            <a:r>
              <a:rPr lang="en-GB" sz="1400" baseline="30000" dirty="0">
                <a:solidFill>
                  <a:schemeClr val="tx2"/>
                </a:solidFill>
              </a:rPr>
              <a:t>2</a:t>
            </a:r>
            <a:r>
              <a:rPr lang="en-GB" sz="1400" dirty="0">
                <a:solidFill>
                  <a:schemeClr val="tx2"/>
                </a:solidFill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l-GR" sz="1400" dirty="0">
                <a:solidFill>
                  <a:schemeClr val="tx2"/>
                </a:solidFill>
              </a:rPr>
              <a:t>Ψ</a:t>
            </a:r>
            <a:r>
              <a:rPr lang="el-GR" sz="1400" baseline="-25000" dirty="0">
                <a:solidFill>
                  <a:schemeClr val="tx2"/>
                </a:solidFill>
              </a:rPr>
              <a:t>2</a:t>
            </a:r>
            <a:r>
              <a:rPr lang="el-GR" sz="1400" dirty="0">
                <a:solidFill>
                  <a:schemeClr val="tx2"/>
                </a:solidFill>
              </a:rPr>
              <a:t> </a:t>
            </a:r>
            <a:r>
              <a:rPr lang="fr-CH" sz="1400" dirty="0">
                <a:solidFill>
                  <a:schemeClr val="tx2"/>
                </a:solidFill>
              </a:rPr>
              <a:t>   </a:t>
            </a:r>
            <a:r>
              <a:rPr lang="el-GR" sz="1400" dirty="0">
                <a:solidFill>
                  <a:schemeClr val="tx2"/>
                </a:solidFill>
              </a:rPr>
              <a:t>= </a:t>
            </a:r>
            <a:r>
              <a:rPr lang="en-GB" sz="1400" dirty="0">
                <a:solidFill>
                  <a:schemeClr val="tx2"/>
                </a:solidFill>
              </a:rPr>
              <a:t>measured integrated flux of 2</a:t>
            </a:r>
            <a:r>
              <a:rPr lang="en-GB" sz="1400" baseline="30000" dirty="0">
                <a:solidFill>
                  <a:schemeClr val="tx2"/>
                </a:solidFill>
              </a:rPr>
              <a:t>nd</a:t>
            </a:r>
            <a:r>
              <a:rPr lang="en-GB" sz="1400" dirty="0">
                <a:solidFill>
                  <a:schemeClr val="tx2"/>
                </a:solidFill>
              </a:rPr>
              <a:t> harmonic [Tm</a:t>
            </a:r>
            <a:r>
              <a:rPr lang="en-GB" sz="1400" baseline="30000" dirty="0">
                <a:solidFill>
                  <a:schemeClr val="tx2"/>
                </a:solidFill>
              </a:rPr>
              <a:t>2</a:t>
            </a:r>
            <a:r>
              <a:rPr lang="en-GB" sz="1400" dirty="0">
                <a:solidFill>
                  <a:schemeClr val="tx2"/>
                </a:solidFill>
              </a:rPr>
              <a:t>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32B1DC-449B-1D37-57BA-10AD53F97ABE}"/>
              </a:ext>
            </a:extLst>
          </p:cNvPr>
          <p:cNvSpPr txBox="1"/>
          <p:nvPr/>
        </p:nvSpPr>
        <p:spPr>
          <a:xfrm>
            <a:off x="5746459" y="4815086"/>
            <a:ext cx="6445541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1" dirty="0"/>
              <a:t>Pros: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Flux acquisition in </a:t>
            </a:r>
            <a:r>
              <a:rPr lang="en-GB" sz="1400" u="sng" dirty="0"/>
              <a:t>similar conditions </a:t>
            </a:r>
            <a:r>
              <a:rPr lang="en-GB" sz="1400" dirty="0"/>
              <a:t>as real measurement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Simpler than the old method – </a:t>
            </a:r>
            <a:r>
              <a:rPr lang="en-GB" sz="1400" u="sng" dirty="0"/>
              <a:t>using standard measurement equipment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Not sensitive to transversal off-</a:t>
            </a:r>
            <a:r>
              <a:rPr lang="en-GB" sz="1400" dirty="0" err="1"/>
              <a:t>centering</a:t>
            </a:r>
            <a:r>
              <a:rPr lang="en-GB" sz="1400" dirty="0"/>
              <a:t> (1 mm ~ 10</a:t>
            </a:r>
            <a:r>
              <a:rPr lang="en-GB" sz="1400" baseline="30000" dirty="0"/>
              <a:t>-5</a:t>
            </a:r>
            <a:r>
              <a:rPr lang="en-GB" sz="14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Cons: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Non-uniform sensitivity along the coils given by the field profile and the coils length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821A057-C43B-2A81-909C-A8E64DBE2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7283" y="1996093"/>
            <a:ext cx="5896067" cy="266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079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Coils radius calibration – the new bench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IMMW23 - Bad </a:t>
            </a:r>
            <a:r>
              <a:rPr lang="en-US" dirty="0" err="1"/>
              <a:t>Zurzach</a:t>
            </a:r>
            <a:r>
              <a:rPr lang="en-US" dirty="0"/>
              <a:t>, 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AE5387A-EAF6-99B9-A319-330A080C1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297" y="1592262"/>
            <a:ext cx="5028077" cy="4506533"/>
          </a:xfrm>
        </p:spPr>
        <p:txBody>
          <a:bodyPr/>
          <a:lstStyle/>
          <a:p>
            <a:r>
              <a:rPr lang="en-GB" sz="1600" dirty="0"/>
              <a:t>Reuse of reference quadrupole </a:t>
            </a:r>
          </a:p>
          <a:p>
            <a:pPr lvl="1"/>
            <a:r>
              <a:rPr lang="en-GB" sz="1600" dirty="0"/>
              <a:t>Field profile total  length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≈</a:t>
            </a:r>
            <a:r>
              <a:rPr lang="en-GB" sz="1600" dirty="0"/>
              <a:t> 2.3 m </a:t>
            </a:r>
          </a:p>
          <a:p>
            <a:pPr lvl="1"/>
            <a:r>
              <a:rPr lang="en-GB" sz="1600" dirty="0"/>
              <a:t>125 mm diameter aperture</a:t>
            </a:r>
          </a:p>
          <a:p>
            <a:pPr lvl="1"/>
            <a:r>
              <a:rPr lang="en-GB" sz="1600" dirty="0"/>
              <a:t>13.338 T integrated field at I</a:t>
            </a:r>
            <a:r>
              <a:rPr lang="en-GB" sz="1600" baseline="-25000" dirty="0"/>
              <a:t>nom </a:t>
            </a:r>
          </a:p>
          <a:p>
            <a:r>
              <a:rPr lang="en-GB" sz="1600" dirty="0"/>
              <a:t>New sliding structure for rotation unit</a:t>
            </a:r>
          </a:p>
          <a:p>
            <a:pPr lvl="1"/>
            <a:r>
              <a:rPr lang="en-GB" sz="1600" dirty="0"/>
              <a:t>3 m stroke</a:t>
            </a:r>
          </a:p>
          <a:p>
            <a:pPr lvl="1"/>
            <a:r>
              <a:rPr lang="en-GB" sz="1600" dirty="0"/>
              <a:t>Linear encoder : positioning accuracy better than 0.1 mm </a:t>
            </a:r>
          </a:p>
          <a:p>
            <a:r>
              <a:rPr lang="en-GB" sz="1600" dirty="0"/>
              <a:t>Standard acquisition as other rotating coil systems </a:t>
            </a:r>
            <a:r>
              <a:rPr lang="en-GB" sz="1600" b="0" dirty="0"/>
              <a:t>using 5 FDIs and the FFMM software</a:t>
            </a:r>
          </a:p>
          <a:p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7F85390-962C-0FF6-744A-E96D1FC844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66" y="1089358"/>
            <a:ext cx="6480610" cy="2237426"/>
          </a:xfrm>
          <a:prstGeom prst="rect">
            <a:avLst/>
          </a:prstGeom>
        </p:spPr>
      </p:pic>
      <p:pic>
        <p:nvPicPr>
          <p:cNvPr id="17" name="Picture 16" descr="A machine in a factory&#10;&#10;Description automatically generated">
            <a:extLst>
              <a:ext uri="{FF2B5EF4-FFF2-40B4-BE49-F238E27FC236}">
                <a16:creationId xmlns:a16="http://schemas.microsoft.com/office/drawing/2014/main" id="{98CD7481-0E8D-A3BF-5639-DECA064903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36066" y="3693472"/>
            <a:ext cx="3081769" cy="2311327"/>
          </a:xfrm>
          <a:prstGeom prst="rect">
            <a:avLst/>
          </a:prstGeom>
        </p:spPr>
      </p:pic>
      <p:pic>
        <p:nvPicPr>
          <p:cNvPr id="19" name="Picture 18" descr="A computer equipment in a room&#10;&#10;Description automatically generated">
            <a:extLst>
              <a:ext uri="{FF2B5EF4-FFF2-40B4-BE49-F238E27FC236}">
                <a16:creationId xmlns:a16="http://schemas.microsoft.com/office/drawing/2014/main" id="{617A0A9A-B9FB-F825-F093-FAA1946A5C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9243820" y="3952869"/>
            <a:ext cx="2075170" cy="155637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6F1ED0-0B2F-162E-3290-88BBCF3EA656}"/>
              </a:ext>
            </a:extLst>
          </p:cNvPr>
          <p:cNvSpPr txBox="1"/>
          <p:nvPr/>
        </p:nvSpPr>
        <p:spPr>
          <a:xfrm>
            <a:off x="5565764" y="3328894"/>
            <a:ext cx="648061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The radii calibration bench in bdg 311 installed on RefQuad2 magnet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0F7ECE-5305-E1EE-15BD-327CDB058F8E}"/>
              </a:ext>
            </a:extLst>
          </p:cNvPr>
          <p:cNvSpPr txBox="1"/>
          <p:nvPr/>
        </p:nvSpPr>
        <p:spPr>
          <a:xfrm>
            <a:off x="5863449" y="5993737"/>
            <a:ext cx="240590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The sliding rotation unit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C76E53-9411-CDFF-C90A-1768D0528164}"/>
              </a:ext>
            </a:extLst>
          </p:cNvPr>
          <p:cNvSpPr txBox="1"/>
          <p:nvPr/>
        </p:nvSpPr>
        <p:spPr>
          <a:xfrm>
            <a:off x="9518457" y="5777250"/>
            <a:ext cx="210655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Standard CERN acquisition system</a:t>
            </a:r>
          </a:p>
        </p:txBody>
      </p:sp>
    </p:spTree>
    <p:extLst>
      <p:ext uri="{BB962C8B-B14F-4D97-AF65-F5344CB8AC3E}">
        <p14:creationId xmlns:p14="http://schemas.microsoft.com/office/powerpoint/2010/main" val="2091417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Coils radius calibration – some results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IMMW23 - Bad </a:t>
            </a:r>
            <a:r>
              <a:rPr lang="en-US" dirty="0" err="1"/>
              <a:t>Zurzach</a:t>
            </a:r>
            <a:r>
              <a:rPr lang="en-US" dirty="0"/>
              <a:t>, 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AE5387A-EAF6-99B9-A319-330A080C1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569" y="1377999"/>
            <a:ext cx="11059761" cy="4506533"/>
          </a:xfrm>
        </p:spPr>
        <p:txBody>
          <a:bodyPr/>
          <a:lstStyle/>
          <a:p>
            <a:r>
              <a:rPr lang="en-GB" dirty="0"/>
              <a:t>Coils chain 103 mm #1</a:t>
            </a:r>
          </a:p>
          <a:p>
            <a:pPr lvl="1"/>
            <a:r>
              <a:rPr lang="en-GB" dirty="0">
                <a:solidFill>
                  <a:srgbClr val="303030"/>
                </a:solidFill>
              </a:rPr>
              <a:t>Calibration uncertainty over 3 repetitions &lt; 1 unit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60D4423-9348-0577-5B48-B62F00145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134" y="2443741"/>
            <a:ext cx="5127388" cy="334890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25C03B-8FA2-AC2F-1BA2-F7EF57F6B679}"/>
              </a:ext>
            </a:extLst>
          </p:cNvPr>
          <p:cNvSpPr txBox="1"/>
          <p:nvPr/>
        </p:nvSpPr>
        <p:spPr>
          <a:xfrm>
            <a:off x="2133137" y="5844477"/>
            <a:ext cx="240590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Coils radii calibration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5EA620-A745-4844-C6B0-1A40B24C100B}"/>
              </a:ext>
            </a:extLst>
          </p:cNvPr>
          <p:cNvSpPr txBox="1"/>
          <p:nvPr/>
        </p:nvSpPr>
        <p:spPr>
          <a:xfrm>
            <a:off x="7591268" y="5804421"/>
            <a:ext cx="385606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Integrated field verification using coil 1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EBCAFB-6300-F67B-6D8A-9427B8383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480" y="2443741"/>
            <a:ext cx="5120482" cy="3348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034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Integrated field measurements - gap compensation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IMMW23 - Bad </a:t>
            </a:r>
            <a:r>
              <a:rPr lang="en-US" dirty="0" err="1"/>
              <a:t>Zurzach</a:t>
            </a:r>
            <a:r>
              <a:rPr lang="en-US" dirty="0"/>
              <a:t>, 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AE5387A-EAF6-99B9-A319-330A080C1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702" y="1175732"/>
            <a:ext cx="8178930" cy="5308675"/>
          </a:xfrm>
        </p:spPr>
        <p:txBody>
          <a:bodyPr>
            <a:normAutofit/>
          </a:bodyPr>
          <a:lstStyle/>
          <a:p>
            <a:r>
              <a:rPr lang="en-GB" dirty="0"/>
              <a:t>Principle</a:t>
            </a:r>
          </a:p>
          <a:p>
            <a:pPr lvl="1"/>
            <a:r>
              <a:rPr lang="en-GB" dirty="0"/>
              <a:t>Integrated field measured with a coil chain reconstructed by:</a:t>
            </a:r>
          </a:p>
          <a:p>
            <a:pPr lvl="2"/>
            <a:r>
              <a:rPr lang="en-GB" b="1" dirty="0"/>
              <a:t>Geometrical measurements of each gap </a:t>
            </a:r>
            <a:r>
              <a:rPr lang="en-GB" dirty="0"/>
              <a:t>between coils with a laser tracker (uncertainty </a:t>
            </a:r>
            <a:r>
              <a:rPr lang="en-GB" dirty="0">
                <a:cs typeface="Times New Roman" panose="02020603050405020304" pitchFamily="18" charset="0"/>
              </a:rPr>
              <a:t>~</a:t>
            </a:r>
            <a:r>
              <a:rPr lang="en-GB" dirty="0"/>
              <a:t>0.1 mm)</a:t>
            </a:r>
          </a:p>
          <a:p>
            <a:pPr lvl="2"/>
            <a:r>
              <a:rPr lang="en-GB" b="1" dirty="0"/>
              <a:t>Correction of missing flux</a:t>
            </a:r>
            <a:r>
              <a:rPr lang="en-GB" b="1" baseline="-25000" dirty="0"/>
              <a:t> </a:t>
            </a:r>
            <a:r>
              <a:rPr lang="en-GB" dirty="0"/>
              <a:t>due to gaps</a:t>
            </a:r>
          </a:p>
          <a:p>
            <a:pPr lvl="3"/>
            <a:r>
              <a:rPr lang="en-GB" b="1" dirty="0"/>
              <a:t>Extension of the measurement </a:t>
            </a:r>
            <a:r>
              <a:rPr lang="en-GB" dirty="0"/>
              <a:t>of the adjacent segment</a:t>
            </a:r>
          </a:p>
        </p:txBody>
      </p:sp>
      <p:pic>
        <p:nvPicPr>
          <p:cNvPr id="7" name="Picture 6" descr="A long conveyor belt in a factory&#10;&#10;Description automatically generated">
            <a:extLst>
              <a:ext uri="{FF2B5EF4-FFF2-40B4-BE49-F238E27FC236}">
                <a16:creationId xmlns:a16="http://schemas.microsoft.com/office/drawing/2014/main" id="{29818455-ED01-48A8-5AE0-CA14986942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6683" y="1590836"/>
            <a:ext cx="1891298" cy="141847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EE31A3E-2EBD-71ED-10CF-45F1F208F5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20" y="3281449"/>
            <a:ext cx="6617494" cy="2557289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AFCF4142-B279-E3F7-0DD8-633A2DD11704}"/>
              </a:ext>
            </a:extLst>
          </p:cNvPr>
          <p:cNvSpPr/>
          <p:nvPr/>
        </p:nvSpPr>
        <p:spPr>
          <a:xfrm>
            <a:off x="5568001" y="5284859"/>
            <a:ext cx="606286" cy="5538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95612FA-F548-25F7-89D4-D5D6ADC9F8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90878" y="906464"/>
            <a:ext cx="1578128" cy="210604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6BC19C6-4BA1-4C9E-BCE6-F1CB1FE97A2B}"/>
              </a:ext>
            </a:extLst>
          </p:cNvPr>
          <p:cNvSpPr txBox="1"/>
          <p:nvPr/>
        </p:nvSpPr>
        <p:spPr>
          <a:xfrm>
            <a:off x="8059243" y="5390606"/>
            <a:ext cx="322324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Cumulated error between PCBs w/r to design over total chain length (8300 mm) = 1.7 unit</a:t>
            </a:r>
            <a:endParaRPr lang="en-GB" sz="1400" baseline="300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E9DE63-2F76-5558-4CBC-B146B4B8D323}"/>
              </a:ext>
            </a:extLst>
          </p:cNvPr>
          <p:cNvSpPr txBox="1"/>
          <p:nvPr/>
        </p:nvSpPr>
        <p:spPr>
          <a:xfrm>
            <a:off x="8307499" y="3037700"/>
            <a:ext cx="361836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Measurement of the gap between PCBs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7839B42-C8AE-0464-A2CE-85CE971D1A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36634" y="3295482"/>
            <a:ext cx="3545852" cy="213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452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593947" cy="708758"/>
          </a:xfrm>
        </p:spPr>
        <p:txBody>
          <a:bodyPr/>
          <a:lstStyle/>
          <a:p>
            <a:r>
              <a:rPr lang="en-GB" dirty="0"/>
              <a:t>Integrated field measurements – verification vs SSW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IMMW23 - Bad </a:t>
            </a:r>
            <a:r>
              <a:rPr lang="en-US" dirty="0" err="1"/>
              <a:t>Zurzach</a:t>
            </a:r>
            <a:r>
              <a:rPr lang="en-US" dirty="0"/>
              <a:t>, 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EA3CEAF-CB94-110C-DA61-F2A98B792F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260" y="2176572"/>
            <a:ext cx="4203540" cy="3408671"/>
          </a:xfrm>
          <a:prstGeom prst="rect">
            <a:avLst/>
          </a:prstGeom>
        </p:spPr>
      </p:pic>
      <p:pic>
        <p:nvPicPr>
          <p:cNvPr id="10" name="Picture 9" descr="A group of men working on a machine&#10;&#10;Description automatically generated">
            <a:extLst>
              <a:ext uri="{FF2B5EF4-FFF2-40B4-BE49-F238E27FC236}">
                <a16:creationId xmlns:a16="http://schemas.microsoft.com/office/drawing/2014/main" id="{315E8E49-314A-F0AE-F9B7-89A915E26F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1298" y="3746614"/>
            <a:ext cx="2816701" cy="2112526"/>
          </a:xfrm>
          <a:prstGeom prst="rect">
            <a:avLst/>
          </a:prstGeom>
        </p:spPr>
      </p:pic>
      <p:pic>
        <p:nvPicPr>
          <p:cNvPr id="13" name="Picture 12" descr="A factory with machines and equipment&#10;&#10;Description automatically generated with medium confidence">
            <a:extLst>
              <a:ext uri="{FF2B5EF4-FFF2-40B4-BE49-F238E27FC236}">
                <a16:creationId xmlns:a16="http://schemas.microsoft.com/office/drawing/2014/main" id="{C8088207-56B9-A545-FBEE-26AA8FD879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207" y="3746614"/>
            <a:ext cx="2816701" cy="211252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DE6F071-6D93-E0A1-97B0-CD40A0542AE0}"/>
              </a:ext>
            </a:extLst>
          </p:cNvPr>
          <p:cNvSpPr txBox="1"/>
          <p:nvPr/>
        </p:nvSpPr>
        <p:spPr>
          <a:xfrm>
            <a:off x="762550" y="5948837"/>
            <a:ext cx="591578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Q2 with LMQXFB04 magnet under test with SSW and coils chain</a:t>
            </a: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id="{1C61E49B-6E72-23B0-F566-B21FB7DDA33F}"/>
              </a:ext>
            </a:extLst>
          </p:cNvPr>
          <p:cNvSpPr txBox="1"/>
          <p:nvPr/>
        </p:nvSpPr>
        <p:spPr>
          <a:xfrm>
            <a:off x="7585260" y="5655635"/>
            <a:ext cx="48187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Integrated TF measured by coils chain and SSW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C2B5CC0C-EA20-7806-2E20-D328CC9DAA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51803"/>
            <a:ext cx="11593947" cy="864111"/>
          </a:xfrm>
        </p:spPr>
        <p:txBody>
          <a:bodyPr>
            <a:normAutofit/>
          </a:bodyPr>
          <a:lstStyle/>
          <a:p>
            <a:r>
              <a:rPr lang="en-GB" b="0" dirty="0"/>
              <a:t>Since the LHC, </a:t>
            </a:r>
            <a:r>
              <a:rPr lang="en-GB" dirty="0"/>
              <a:t>SSW systems </a:t>
            </a:r>
            <a:r>
              <a:rPr lang="en-GB" b="0" dirty="0"/>
              <a:t>are the </a:t>
            </a:r>
            <a:r>
              <a:rPr lang="en-GB" dirty="0"/>
              <a:t>reference </a:t>
            </a:r>
            <a:r>
              <a:rPr lang="en-GB" b="0" dirty="0"/>
              <a:t>at CERN for </a:t>
            </a:r>
            <a:r>
              <a:rPr lang="en-GB" dirty="0"/>
              <a:t>field integral</a:t>
            </a:r>
          </a:p>
          <a:p>
            <a:pPr lvl="1"/>
            <a:r>
              <a:rPr lang="en-GB" dirty="0"/>
              <a:t>Global wire systems uncertainty on HL-LHC magnets @ cold : &lt;5 units (3</a:t>
            </a:r>
            <a:r>
              <a:rPr lang="el-GR" dirty="0"/>
              <a:t>σ</a:t>
            </a:r>
            <a:r>
              <a:rPr lang="fr-CH" dirty="0"/>
              <a:t>) </a:t>
            </a:r>
            <a:r>
              <a:rPr lang="en-GB" dirty="0"/>
              <a:t>(</a:t>
            </a:r>
            <a:r>
              <a:rPr lang="en-GB" i="1" dirty="0"/>
              <a:t>see M. </a:t>
            </a:r>
            <a:r>
              <a:rPr lang="en-GB" i="1" dirty="0" err="1"/>
              <a:t>Pentella’s</a:t>
            </a:r>
            <a:r>
              <a:rPr lang="en-GB" i="1" dirty="0"/>
              <a:t> presentation</a:t>
            </a:r>
            <a:r>
              <a:rPr lang="en-GB" dirty="0"/>
              <a:t>)</a:t>
            </a:r>
          </a:p>
          <a:p>
            <a:endParaRPr lang="fr-CH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6C5AC06-4F58-771B-B9FF-697CF71114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975" y="1729739"/>
            <a:ext cx="7279894" cy="185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0725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measurement results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IMMW23 - Bad </a:t>
            </a:r>
            <a:r>
              <a:rPr lang="en-US" dirty="0" err="1"/>
              <a:t>Zurzach</a:t>
            </a:r>
            <a:r>
              <a:rPr lang="en-US" dirty="0"/>
              <a:t>, 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AE5387A-EAF6-99B9-A319-330A080C1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421" y="1362898"/>
            <a:ext cx="3021729" cy="1826254"/>
          </a:xfrm>
        </p:spPr>
        <p:txBody>
          <a:bodyPr>
            <a:normAutofit/>
          </a:bodyPr>
          <a:lstStyle/>
          <a:p>
            <a:r>
              <a:rPr lang="en-GB" sz="1600" b="0" dirty="0"/>
              <a:t>Magnet </a:t>
            </a:r>
            <a:r>
              <a:rPr lang="en-GB" sz="1600" dirty="0"/>
              <a:t>LMQXFB04</a:t>
            </a:r>
            <a:r>
              <a:rPr lang="en-GB" sz="1600" b="0" dirty="0"/>
              <a:t>, </a:t>
            </a:r>
          </a:p>
          <a:p>
            <a:r>
              <a:rPr lang="en-GB" sz="1600" b="0" dirty="0"/>
              <a:t>Coils chain: 103 mm #1</a:t>
            </a:r>
          </a:p>
          <a:p>
            <a:r>
              <a:rPr lang="en-GB" sz="1600" b="0" dirty="0"/>
              <a:t>Typical precision over 3 consecutive </a:t>
            </a:r>
            <a:r>
              <a:rPr lang="en-GB" sz="1600" dirty="0"/>
              <a:t>machine cycles</a:t>
            </a:r>
          </a:p>
          <a:p>
            <a:pPr lvl="1"/>
            <a:r>
              <a:rPr lang="en-GB" sz="1600" dirty="0"/>
              <a:t>Integrated TF : </a:t>
            </a:r>
            <a:r>
              <a:rPr lang="en-GB" sz="1600" b="1" dirty="0"/>
              <a:t>&lt; 0.5 unit  </a:t>
            </a:r>
            <a:r>
              <a:rPr lang="en-GB" sz="1600" dirty="0"/>
              <a:t>Harmonics : </a:t>
            </a:r>
            <a:r>
              <a:rPr lang="en-GB" sz="1600" b="1" dirty="0"/>
              <a:t>&lt; 0.01 unit</a:t>
            </a:r>
          </a:p>
        </p:txBody>
      </p:sp>
      <p:pic>
        <p:nvPicPr>
          <p:cNvPr id="8" name="Picture 7" descr="A graph with blue lines&#10;&#10;Description automatically generated">
            <a:extLst>
              <a:ext uri="{FF2B5EF4-FFF2-40B4-BE49-F238E27FC236}">
                <a16:creationId xmlns:a16="http://schemas.microsoft.com/office/drawing/2014/main" id="{1FC3984F-6CF9-36D4-4B77-A4B373997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374" y="788995"/>
            <a:ext cx="2483827" cy="1931865"/>
          </a:xfrm>
          <a:prstGeom prst="rect">
            <a:avLst/>
          </a:prstGeom>
        </p:spPr>
      </p:pic>
      <p:pic>
        <p:nvPicPr>
          <p:cNvPr id="12" name="Picture 11" descr="A graph with lines and a black background&#10;&#10;Description automatically generated">
            <a:extLst>
              <a:ext uri="{FF2B5EF4-FFF2-40B4-BE49-F238E27FC236}">
                <a16:creationId xmlns:a16="http://schemas.microsoft.com/office/drawing/2014/main" id="{DFCAF4D2-AFE3-9584-FD6D-E54CB8782A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9786" y="788995"/>
            <a:ext cx="2433535" cy="1892749"/>
          </a:xfrm>
          <a:prstGeom prst="rect">
            <a:avLst/>
          </a:prstGeom>
        </p:spPr>
      </p:pic>
      <p:pic>
        <p:nvPicPr>
          <p:cNvPr id="14" name="Picture 13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B6F8DB4C-CFC1-1642-9535-39627D2764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3220" y="3357329"/>
            <a:ext cx="3111568" cy="2592973"/>
          </a:xfrm>
          <a:prstGeom prst="rect">
            <a:avLst/>
          </a:prstGeom>
        </p:spPr>
      </p:pic>
      <p:pic>
        <p:nvPicPr>
          <p:cNvPr id="16" name="Picture 1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18C47AE4-E5CD-7A11-1E71-135D40E8AE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4546" y="3357329"/>
            <a:ext cx="3111568" cy="259297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90E2FCB-56B2-7499-D209-224C65823C28}"/>
              </a:ext>
            </a:extLst>
          </p:cNvPr>
          <p:cNvSpPr txBox="1"/>
          <p:nvPr/>
        </p:nvSpPr>
        <p:spPr>
          <a:xfrm>
            <a:off x="7322013" y="2742327"/>
            <a:ext cx="209146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400" dirty="0"/>
              <a:t>Integrated gradient TF versus </a:t>
            </a:r>
            <a:r>
              <a:rPr lang="fr-CH" sz="1400" dirty="0" err="1"/>
              <a:t>current</a:t>
            </a:r>
            <a:endParaRPr lang="en-GB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A10B8D-C183-B312-5220-C2B77869D34F}"/>
              </a:ext>
            </a:extLst>
          </p:cNvPr>
          <p:cNvSpPr txBox="1"/>
          <p:nvPr/>
        </p:nvSpPr>
        <p:spPr>
          <a:xfrm>
            <a:off x="9695219" y="2742327"/>
            <a:ext cx="202492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400" dirty="0"/>
              <a:t>Int. </a:t>
            </a:r>
            <a:r>
              <a:rPr lang="fr-CH" sz="1400" dirty="0" err="1"/>
              <a:t>Grad</a:t>
            </a:r>
            <a:r>
              <a:rPr lang="fr-CH" sz="1400" dirty="0"/>
              <a:t>. TF </a:t>
            </a:r>
            <a:r>
              <a:rPr lang="fr-CH" sz="1400" dirty="0" err="1"/>
              <a:t>during</a:t>
            </a:r>
            <a:r>
              <a:rPr lang="fr-CH" sz="1400" dirty="0"/>
              <a:t> plateau @ </a:t>
            </a:r>
            <a:r>
              <a:rPr lang="fr-CH" sz="1400" dirty="0" err="1"/>
              <a:t>I</a:t>
            </a:r>
            <a:r>
              <a:rPr lang="fr-CH" sz="1400" baseline="-25000" dirty="0" err="1"/>
              <a:t>nom</a:t>
            </a:r>
            <a:endParaRPr lang="en-GB" sz="1400" baseline="-2500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0AB3D9E-CA15-5840-E4AB-0AE3F811DB52}"/>
              </a:ext>
            </a:extLst>
          </p:cNvPr>
          <p:cNvSpPr/>
          <p:nvPr/>
        </p:nvSpPr>
        <p:spPr>
          <a:xfrm>
            <a:off x="9040282" y="2161207"/>
            <a:ext cx="375520" cy="39173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0C6FFF3-4D3B-DC8E-C167-530DEEBA073E}"/>
              </a:ext>
            </a:extLst>
          </p:cNvPr>
          <p:cNvSpPr/>
          <p:nvPr/>
        </p:nvSpPr>
        <p:spPr>
          <a:xfrm>
            <a:off x="10115322" y="1232342"/>
            <a:ext cx="1182462" cy="110179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D01F8C1-87D4-F5DA-C4FE-22C1335BDCEB}"/>
              </a:ext>
            </a:extLst>
          </p:cNvPr>
          <p:cNvCxnSpPr>
            <a:cxnSpLocks/>
          </p:cNvCxnSpPr>
          <p:nvPr/>
        </p:nvCxnSpPr>
        <p:spPr>
          <a:xfrm flipV="1">
            <a:off x="9415802" y="2038012"/>
            <a:ext cx="740275" cy="25546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BA7A2B2-5DFC-A17B-465D-3C968419B0E9}"/>
              </a:ext>
            </a:extLst>
          </p:cNvPr>
          <p:cNvSpPr txBox="1"/>
          <p:nvPr/>
        </p:nvSpPr>
        <p:spPr>
          <a:xfrm>
            <a:off x="4388764" y="6010709"/>
            <a:ext cx="3978982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400" dirty="0" err="1"/>
              <a:t>Some</a:t>
            </a:r>
            <a:r>
              <a:rPr lang="fr-CH" sz="1400" dirty="0"/>
              <a:t> </a:t>
            </a:r>
            <a:r>
              <a:rPr lang="fr-CH" sz="1400" dirty="0" err="1"/>
              <a:t>integrated</a:t>
            </a:r>
            <a:r>
              <a:rPr lang="fr-CH" sz="1400" dirty="0"/>
              <a:t> </a:t>
            </a:r>
            <a:r>
              <a:rPr lang="fr-CH" sz="1400" dirty="0" err="1"/>
              <a:t>harmonics</a:t>
            </a:r>
            <a:endParaRPr lang="fr-CH" sz="1400" dirty="0"/>
          </a:p>
          <a:p>
            <a:pPr algn="l"/>
            <a:r>
              <a:rPr lang="fr-CH" sz="1400" baseline="-25000" dirty="0"/>
              <a:t>	</a:t>
            </a:r>
            <a:endParaRPr lang="en-GB" sz="1400" baseline="-25000" dirty="0"/>
          </a:p>
        </p:txBody>
      </p:sp>
      <p:pic>
        <p:nvPicPr>
          <p:cNvPr id="23" name="Picture 22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066D95B4-2515-BBC4-EFCD-ABB9AB72D6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11019" y="890830"/>
            <a:ext cx="2810871" cy="1991809"/>
          </a:xfrm>
          <a:prstGeom prst="rect">
            <a:avLst/>
          </a:prstGeom>
        </p:spPr>
      </p:pic>
      <p:pic>
        <p:nvPicPr>
          <p:cNvPr id="10" name="Picture 9" descr="A graph with a blue line&#10;&#10;Description automatically generated">
            <a:extLst>
              <a:ext uri="{FF2B5EF4-FFF2-40B4-BE49-F238E27FC236}">
                <a16:creationId xmlns:a16="http://schemas.microsoft.com/office/drawing/2014/main" id="{D58FB220-BA10-BC39-546D-DB5A6E930D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01915" y="3340550"/>
            <a:ext cx="3033195" cy="269617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1D97BFA-24D7-E7F8-97F6-0983278E26AE}"/>
              </a:ext>
            </a:extLst>
          </p:cNvPr>
          <p:cNvSpPr txBox="1"/>
          <p:nvPr/>
        </p:nvSpPr>
        <p:spPr>
          <a:xfrm>
            <a:off x="4586399" y="2880136"/>
            <a:ext cx="209146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400" dirty="0" err="1"/>
              <a:t>Current</a:t>
            </a:r>
            <a:r>
              <a:rPr lang="fr-CH" sz="1400" dirty="0"/>
              <a:t> cycles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07099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IMMW23 - Bad </a:t>
            </a:r>
            <a:r>
              <a:rPr lang="en-US" dirty="0" err="1"/>
              <a:t>Zurzach</a:t>
            </a:r>
            <a:r>
              <a:rPr lang="en-US" dirty="0"/>
              <a:t>, 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AE5387A-EAF6-99B9-A319-330A080C1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64734"/>
            <a:ext cx="11955461" cy="5368954"/>
          </a:xfrm>
        </p:spPr>
        <p:txBody>
          <a:bodyPr>
            <a:normAutofit lnSpcReduction="10000"/>
          </a:bodyPr>
          <a:lstStyle/>
          <a:p>
            <a:r>
              <a:rPr lang="en-GB" dirty="0"/>
              <a:t>New rotating-coil chains design validated</a:t>
            </a:r>
          </a:p>
          <a:p>
            <a:r>
              <a:rPr lang="en-GB" dirty="0"/>
              <a:t>New coils radii calibration bench in operation</a:t>
            </a:r>
          </a:p>
          <a:p>
            <a:pPr lvl="1"/>
            <a:r>
              <a:rPr lang="en-GB" dirty="0"/>
              <a:t>Method validated</a:t>
            </a:r>
          </a:p>
          <a:p>
            <a:pPr lvl="1"/>
            <a:r>
              <a:rPr lang="en-GB" dirty="0"/>
              <a:t>To be checked for segments with other geometries (Ø66 mm segments campaign ongoing)</a:t>
            </a:r>
          </a:p>
          <a:p>
            <a:r>
              <a:rPr lang="en-GB" dirty="0"/>
              <a:t>Segments and chains production - status September 2024:</a:t>
            </a:r>
          </a:p>
          <a:p>
            <a:pPr lvl="1"/>
            <a:r>
              <a:rPr lang="en-GB" dirty="0">
                <a:sym typeface="Symbol" panose="05050102010706020507" pitchFamily="18" charset="2"/>
              </a:rPr>
              <a:t></a:t>
            </a:r>
            <a:r>
              <a:rPr lang="en-GB" dirty="0"/>
              <a:t>66 mm</a:t>
            </a:r>
          </a:p>
          <a:p>
            <a:pPr lvl="2"/>
            <a:r>
              <a:rPr lang="en-GB" dirty="0"/>
              <a:t>2 chains in calibration phase</a:t>
            </a:r>
          </a:p>
          <a:p>
            <a:pPr lvl="1"/>
            <a:r>
              <a:rPr lang="en-GB" dirty="0">
                <a:sym typeface="Symbol" panose="05050102010706020507" pitchFamily="18" charset="2"/>
              </a:rPr>
              <a:t>103 mm</a:t>
            </a:r>
          </a:p>
          <a:p>
            <a:pPr lvl="2"/>
            <a:r>
              <a:rPr lang="en-GB" dirty="0"/>
              <a:t>1 chain for Q1/Q2/Q3 in operation </a:t>
            </a:r>
          </a:p>
          <a:p>
            <a:pPr lvl="2"/>
            <a:r>
              <a:rPr lang="en-GB" dirty="0"/>
              <a:t>Components ordered and awaiting delivery for 3 more chains (2 spares included)</a:t>
            </a:r>
          </a:p>
          <a:p>
            <a:r>
              <a:rPr lang="en-GB" dirty="0"/>
              <a:t>HL-LHC measurement campaign</a:t>
            </a:r>
          </a:p>
          <a:p>
            <a:pPr lvl="1"/>
            <a:r>
              <a:rPr lang="en-GB" dirty="0"/>
              <a:t>Q2, Q3 and D1 prototypes campaign about to be completed, CP before end of year</a:t>
            </a:r>
          </a:p>
          <a:p>
            <a:pPr lvl="1"/>
            <a:r>
              <a:rPr lang="en-GB" dirty="0"/>
              <a:t>Q2 series magnets started </a:t>
            </a:r>
          </a:p>
          <a:p>
            <a:pPr lvl="1"/>
            <a:r>
              <a:rPr lang="en-GB" dirty="0"/>
              <a:t>Accuracy and precision according to HL-HC beam dynamics requirements – next tests will provide more statistics</a:t>
            </a:r>
          </a:p>
          <a:p>
            <a:pPr lvl="2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92769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779F9B66-DF7C-F779-1CD0-638000856B03}"/>
              </a:ext>
            </a:extLst>
          </p:cNvPr>
          <p:cNvSpPr txBox="1">
            <a:spLocks/>
          </p:cNvSpPr>
          <p:nvPr/>
        </p:nvSpPr>
        <p:spPr>
          <a:xfrm>
            <a:off x="4773197" y="2210782"/>
            <a:ext cx="2645605" cy="61630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9467849" cy="460851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MM requirements and Systems</a:t>
            </a:r>
          </a:p>
          <a:p>
            <a:r>
              <a:rPr lang="en-US" dirty="0"/>
              <a:t>Rotating Coil Chains </a:t>
            </a:r>
          </a:p>
          <a:p>
            <a:pPr lvl="1"/>
            <a:r>
              <a:rPr lang="en-US" dirty="0"/>
              <a:t>The segments</a:t>
            </a:r>
          </a:p>
          <a:p>
            <a:pPr lvl="1"/>
            <a:r>
              <a:rPr lang="en-US" dirty="0"/>
              <a:t>PCB sandwiches</a:t>
            </a:r>
          </a:p>
          <a:p>
            <a:r>
              <a:rPr lang="en-US" dirty="0"/>
              <a:t>PCBs calibration – coils area</a:t>
            </a:r>
          </a:p>
          <a:p>
            <a:r>
              <a:rPr lang="en-US" dirty="0"/>
              <a:t>Segments calibration - coils radius </a:t>
            </a:r>
          </a:p>
          <a:p>
            <a:r>
              <a:rPr lang="en-US" dirty="0"/>
              <a:t>Coils radius calibration</a:t>
            </a:r>
          </a:p>
          <a:p>
            <a:pPr lvl="1"/>
            <a:r>
              <a:rPr lang="en-US" dirty="0"/>
              <a:t>Principle</a:t>
            </a:r>
          </a:p>
          <a:p>
            <a:pPr lvl="1"/>
            <a:r>
              <a:rPr lang="en-US" dirty="0"/>
              <a:t>The new bench</a:t>
            </a:r>
          </a:p>
          <a:p>
            <a:pPr lvl="1"/>
            <a:r>
              <a:rPr lang="en-US" dirty="0"/>
              <a:t>Some results </a:t>
            </a:r>
          </a:p>
          <a:p>
            <a:r>
              <a:rPr lang="en-US" dirty="0"/>
              <a:t>Integrated field measurements </a:t>
            </a:r>
          </a:p>
          <a:p>
            <a:pPr lvl="1"/>
            <a:r>
              <a:rPr lang="en-US" dirty="0"/>
              <a:t>Gaps compensation</a:t>
            </a:r>
          </a:p>
          <a:p>
            <a:pPr lvl="1"/>
            <a:r>
              <a:rPr lang="en-US" dirty="0"/>
              <a:t>Verification against SSW</a:t>
            </a:r>
          </a:p>
          <a:p>
            <a:r>
              <a:rPr lang="en-US" dirty="0"/>
              <a:t>Some measurements results</a:t>
            </a:r>
          </a:p>
          <a:p>
            <a:r>
              <a:rPr lang="en-US" dirty="0"/>
              <a:t>Conclusion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IMMW23 - Bad </a:t>
            </a:r>
            <a:r>
              <a:rPr lang="en-US" dirty="0" err="1"/>
              <a:t>Zurzach</a:t>
            </a:r>
            <a:r>
              <a:rPr lang="en-US" dirty="0"/>
              <a:t>, 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8650457-AD18-1D82-259B-5C4724947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753" y="3743227"/>
            <a:ext cx="9153525" cy="2543175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054" y="1296652"/>
            <a:ext cx="6856877" cy="4608512"/>
          </a:xfrm>
        </p:spPr>
        <p:txBody>
          <a:bodyPr/>
          <a:lstStyle/>
          <a:p>
            <a:r>
              <a:rPr lang="en-US" dirty="0"/>
              <a:t>High-Luminosity LHC upgrade</a:t>
            </a:r>
          </a:p>
          <a:p>
            <a:pPr lvl="1"/>
            <a:r>
              <a:rPr lang="en-US" dirty="0"/>
              <a:t>WP3 “IR Magnets”: </a:t>
            </a:r>
            <a:r>
              <a:rPr lang="en-US" b="1" dirty="0"/>
              <a:t>SC magnets</a:t>
            </a:r>
            <a:r>
              <a:rPr lang="en-US" dirty="0"/>
              <a:t> based on different technologies (Nb</a:t>
            </a:r>
            <a:r>
              <a:rPr lang="en-US" baseline="-25000" dirty="0"/>
              <a:t>3</a:t>
            </a:r>
            <a:r>
              <a:rPr lang="en-US" dirty="0"/>
              <a:t>Sn for high field, </a:t>
            </a:r>
            <a:r>
              <a:rPr lang="en-US" dirty="0" err="1"/>
              <a:t>NbTi</a:t>
            </a:r>
            <a:r>
              <a:rPr lang="en-US" dirty="0"/>
              <a:t> CCT or nested, super-ferric for correctors)</a:t>
            </a:r>
          </a:p>
          <a:p>
            <a:r>
              <a:rPr lang="en-US" dirty="0"/>
              <a:t>48</a:t>
            </a:r>
            <a:r>
              <a:rPr lang="en-US" b="0" dirty="0"/>
              <a:t> series cryo-assemblies to be </a:t>
            </a:r>
            <a:r>
              <a:rPr lang="en-US" b="1" dirty="0"/>
              <a:t>magnetically measured at cold </a:t>
            </a:r>
            <a:r>
              <a:rPr lang="en-US" b="0" dirty="0"/>
              <a:t>on SM18 </a:t>
            </a:r>
            <a:r>
              <a:rPr lang="en-US" dirty="0"/>
              <a:t>horizontal test benches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IMMW23 - Bad </a:t>
            </a:r>
            <a:r>
              <a:rPr lang="en-US" dirty="0" err="1"/>
              <a:t>Zurzach</a:t>
            </a:r>
            <a:r>
              <a:rPr lang="en-US" dirty="0"/>
              <a:t>, 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E2BA24-DD6D-7441-51F0-FCBC43B103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173" y="640085"/>
            <a:ext cx="3941299" cy="29599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E4C945-5A97-328C-A366-0DF3605CCC8D}"/>
              </a:ext>
            </a:extLst>
          </p:cNvPr>
          <p:cNvSpPr txBox="1"/>
          <p:nvPr/>
        </p:nvSpPr>
        <p:spPr>
          <a:xfrm>
            <a:off x="10646583" y="3604728"/>
            <a:ext cx="113742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i="1" dirty="0"/>
              <a:t>Courtesy E. Todesco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18F3FCB-F865-31AD-454C-06E1F6E58C4C}"/>
              </a:ext>
            </a:extLst>
          </p:cNvPr>
          <p:cNvSpPr/>
          <p:nvPr/>
        </p:nvSpPr>
        <p:spPr>
          <a:xfrm>
            <a:off x="5025005" y="4924338"/>
            <a:ext cx="553674" cy="584257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9C2DF4-BDE0-C58C-D744-CD1DBBAD00FA}"/>
              </a:ext>
            </a:extLst>
          </p:cNvPr>
          <p:cNvSpPr/>
          <p:nvPr/>
        </p:nvSpPr>
        <p:spPr>
          <a:xfrm>
            <a:off x="5025005" y="5768511"/>
            <a:ext cx="553674" cy="396567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B0C892B-8CE4-549B-ACA8-E19562C7D7E9}"/>
              </a:ext>
            </a:extLst>
          </p:cNvPr>
          <p:cNvSpPr/>
          <p:nvPr/>
        </p:nvSpPr>
        <p:spPr>
          <a:xfrm>
            <a:off x="5025005" y="5508596"/>
            <a:ext cx="553674" cy="214443"/>
          </a:xfrm>
          <a:prstGeom prst="round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339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3551117"/>
            <a:ext cx="11741998" cy="258293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303030"/>
                </a:solidFill>
              </a:rPr>
              <a:t>Required magnetic measurements systems</a:t>
            </a:r>
          </a:p>
          <a:p>
            <a:r>
              <a:rPr lang="en-US" dirty="0"/>
              <a:t>Integrated field gradient/strength</a:t>
            </a:r>
          </a:p>
          <a:p>
            <a:pPr lvl="2"/>
            <a:r>
              <a:rPr lang="en-US" b="1" dirty="0">
                <a:solidFill>
                  <a:srgbClr val="00B050"/>
                </a:solidFill>
              </a:rPr>
              <a:t>Single Stretched Wire (SSW)</a:t>
            </a:r>
            <a:r>
              <a:rPr lang="en-US" b="1" dirty="0">
                <a:solidFill>
                  <a:srgbClr val="303030"/>
                </a:solidFill>
              </a:rPr>
              <a:t> at nominal level </a:t>
            </a:r>
            <a:r>
              <a:rPr lang="en-US" dirty="0">
                <a:solidFill>
                  <a:srgbClr val="303030"/>
                </a:solidFill>
              </a:rPr>
              <a:t>- Reference @ CERN since LHC </a:t>
            </a:r>
          </a:p>
          <a:p>
            <a:pPr lvl="2"/>
            <a:r>
              <a:rPr lang="en-US" b="1" dirty="0">
                <a:solidFill>
                  <a:srgbClr val="00B0F0"/>
                </a:solidFill>
              </a:rPr>
              <a:t>Rotating-coils Chains </a:t>
            </a:r>
            <a:r>
              <a:rPr lang="en-US" b="1" dirty="0">
                <a:solidFill>
                  <a:srgbClr val="303030"/>
                </a:solidFill>
              </a:rPr>
              <a:t>at various excitation cycles (machine, stair step, ramp rate) </a:t>
            </a:r>
          </a:p>
          <a:p>
            <a:r>
              <a:rPr lang="en-US" dirty="0"/>
              <a:t>Integrated and local field quality</a:t>
            </a:r>
          </a:p>
          <a:p>
            <a:pPr lvl="2"/>
            <a:r>
              <a:rPr lang="en-US" b="1" dirty="0">
                <a:solidFill>
                  <a:srgbClr val="00B0F0"/>
                </a:solidFill>
              </a:rPr>
              <a:t>Rotating-coils Chains</a:t>
            </a:r>
            <a:r>
              <a:rPr lang="en-US" b="1" dirty="0">
                <a:solidFill>
                  <a:srgbClr val="303030"/>
                </a:solidFill>
              </a:rPr>
              <a:t> at various excitation cycles (machine, stair step, ramp rate) </a:t>
            </a:r>
            <a:endParaRPr lang="en-US" dirty="0"/>
          </a:p>
          <a:p>
            <a:r>
              <a:rPr lang="en-US" dirty="0"/>
              <a:t>Field axis, angle and longitudinal centre</a:t>
            </a:r>
          </a:p>
          <a:p>
            <a:pPr lvl="2"/>
            <a:r>
              <a:rPr lang="en-US" b="1" dirty="0">
                <a:solidFill>
                  <a:srgbClr val="00B050"/>
                </a:solidFill>
              </a:rPr>
              <a:t>Single Stretched Wire (SSW)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i="1" dirty="0">
                <a:solidFill>
                  <a:srgbClr val="303030"/>
                </a:solidFill>
              </a:rPr>
              <a:t>(see Mariano </a:t>
            </a:r>
            <a:r>
              <a:rPr lang="en-US" i="1" dirty="0" err="1">
                <a:solidFill>
                  <a:srgbClr val="303030"/>
                </a:solidFill>
              </a:rPr>
              <a:t>Pentella’s</a:t>
            </a:r>
            <a:r>
              <a:rPr lang="en-US" i="1" dirty="0">
                <a:solidFill>
                  <a:srgbClr val="303030"/>
                </a:solidFill>
              </a:rPr>
              <a:t> IMMW23 presentation)</a:t>
            </a:r>
          </a:p>
          <a:p>
            <a:pPr lvl="2"/>
            <a:r>
              <a:rPr lang="en-US" b="1" dirty="0">
                <a:solidFill>
                  <a:srgbClr val="00B0F0"/>
                </a:solidFill>
              </a:rPr>
              <a:t>Rotating-coils Chains </a:t>
            </a:r>
            <a:r>
              <a:rPr lang="en-US" dirty="0">
                <a:solidFill>
                  <a:srgbClr val="00B0F0"/>
                </a:solidFill>
              </a:rPr>
              <a:t>for longitudinal magnetic centre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84479"/>
            <a:ext cx="11376025" cy="1065742"/>
          </a:xfrm>
        </p:spPr>
        <p:txBody>
          <a:bodyPr/>
          <a:lstStyle/>
          <a:p>
            <a:r>
              <a:rPr lang="en-US" dirty="0"/>
              <a:t>MM Requirements and Systems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IMMW23 - Bad </a:t>
            </a:r>
            <a:r>
              <a:rPr lang="en-US" dirty="0" err="1"/>
              <a:t>Zurzach</a:t>
            </a:r>
            <a:r>
              <a:rPr lang="en-US" dirty="0"/>
              <a:t>, 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8F4EF9-63DA-75A7-6671-07280DEC6264}"/>
              </a:ext>
            </a:extLst>
          </p:cNvPr>
          <p:cNvSpPr txBox="1"/>
          <p:nvPr/>
        </p:nvSpPr>
        <p:spPr>
          <a:xfrm rot="20876230">
            <a:off x="9140796" y="1489012"/>
            <a:ext cx="281993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End of cold tests mid-2027</a:t>
            </a:r>
          </a:p>
          <a:p>
            <a:pPr algn="ctr"/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Target: </a:t>
            </a:r>
            <a:r>
              <a:rPr lang="en-GB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3 days / magnet for magnetic measurements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570F5F-EDF2-110D-9BBC-9E13D0D30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891032"/>
            <a:ext cx="8677110" cy="2408476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C0190B5-BAA9-5465-14B0-68D8200F1B75}"/>
              </a:ext>
            </a:extLst>
          </p:cNvPr>
          <p:cNvSpPr/>
          <p:nvPr/>
        </p:nvSpPr>
        <p:spPr>
          <a:xfrm>
            <a:off x="3045203" y="1054406"/>
            <a:ext cx="1098958" cy="2191413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F1BB610-0F76-E75F-BA4A-7D2F6561D9EE}"/>
              </a:ext>
            </a:extLst>
          </p:cNvPr>
          <p:cNvSpPr/>
          <p:nvPr/>
        </p:nvSpPr>
        <p:spPr>
          <a:xfrm>
            <a:off x="6669247" y="993341"/>
            <a:ext cx="1886923" cy="2252478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A4D9089-670E-8F7E-39C6-3FA3E0D5C42D}"/>
              </a:ext>
            </a:extLst>
          </p:cNvPr>
          <p:cNvSpPr txBox="1"/>
          <p:nvPr/>
        </p:nvSpPr>
        <p:spPr>
          <a:xfrm>
            <a:off x="6096000" y="3336667"/>
            <a:ext cx="306075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200" i="1" dirty="0"/>
              <a:t>Source CERN </a:t>
            </a:r>
            <a:r>
              <a:rPr lang="en-GB" sz="1200" i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LHC-M-ES-0016 </a:t>
            </a:r>
            <a:r>
              <a:rPr lang="en-GB" sz="1200" i="1" kern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Edms</a:t>
            </a:r>
            <a:r>
              <a:rPr lang="en-GB" sz="1200" i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2436024</a:t>
            </a:r>
            <a:r>
              <a:rPr lang="fr-CH" sz="1200" i="1" dirty="0">
                <a:effectLst/>
              </a:rPr>
              <a:t> </a:t>
            </a:r>
            <a:endParaRPr lang="fr-FR" sz="1200" i="1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7C3E301-D086-1FD4-A84C-2B4BFEFBB02B}"/>
              </a:ext>
            </a:extLst>
          </p:cNvPr>
          <p:cNvSpPr/>
          <p:nvPr/>
        </p:nvSpPr>
        <p:spPr>
          <a:xfrm>
            <a:off x="3095690" y="1132513"/>
            <a:ext cx="1098958" cy="2191413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2F2F2F"/>
              </a:solidFill>
              <a:highlight>
                <a:srgbClr val="008000"/>
              </a:highlight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E86EFE6-B412-476F-6C8D-376FA4768348}"/>
              </a:ext>
            </a:extLst>
          </p:cNvPr>
          <p:cNvSpPr/>
          <p:nvPr/>
        </p:nvSpPr>
        <p:spPr>
          <a:xfrm>
            <a:off x="4790114" y="1115736"/>
            <a:ext cx="1787159" cy="2220931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2F2F2F"/>
              </a:solidFill>
              <a:highlight>
                <a:srgbClr val="008000"/>
              </a:highlight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85B2A32-5D44-72CC-87C2-B8BB6F2F67AC}"/>
              </a:ext>
            </a:extLst>
          </p:cNvPr>
          <p:cNvSpPr/>
          <p:nvPr/>
        </p:nvSpPr>
        <p:spPr>
          <a:xfrm>
            <a:off x="7883159" y="1036506"/>
            <a:ext cx="737262" cy="2300161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2F2F2F"/>
              </a:solidFill>
              <a:highlight>
                <a:srgbClr val="008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442038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4AA23B0-C416-CB7A-93DE-4F5003C63A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352" y="2325329"/>
            <a:ext cx="9929191" cy="1520853"/>
          </a:xfrm>
          <a:prstGeom prst="rect">
            <a:avLst/>
          </a:prstGeom>
        </p:spPr>
      </p:pic>
      <p:pic>
        <p:nvPicPr>
          <p:cNvPr id="9" name="Picture 8" descr="A large cylindrical object in a factory&#10;&#10;Description automatically generated">
            <a:extLst>
              <a:ext uri="{FF2B5EF4-FFF2-40B4-BE49-F238E27FC236}">
                <a16:creationId xmlns:a16="http://schemas.microsoft.com/office/drawing/2014/main" id="{32A3BC80-4FFF-1770-76D2-31F214A7FB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3929" y="567613"/>
            <a:ext cx="3126923" cy="234519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Rotating Coils Chains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IMMW23 - Bad </a:t>
            </a:r>
            <a:r>
              <a:rPr lang="en-US" dirty="0" err="1"/>
              <a:t>Zurzach</a:t>
            </a:r>
            <a:r>
              <a:rPr lang="en-US" dirty="0"/>
              <a:t>, 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2FABA09-9E01-17A5-F177-2DDBD6B149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506" y="3802592"/>
            <a:ext cx="7429255" cy="3055408"/>
          </a:xfrm>
        </p:spPr>
        <p:txBody>
          <a:bodyPr>
            <a:normAutofit/>
          </a:bodyPr>
          <a:lstStyle/>
          <a:p>
            <a:r>
              <a:rPr lang="en-GB" dirty="0"/>
              <a:t>Pros</a:t>
            </a:r>
          </a:p>
          <a:p>
            <a:pPr lvl="1"/>
            <a:r>
              <a:rPr lang="en-GB" dirty="0"/>
              <a:t>Integral and local field measured continuously during current cycles (main field and harmonics)</a:t>
            </a:r>
          </a:p>
          <a:p>
            <a:pPr lvl="1"/>
            <a:r>
              <a:rPr lang="en-GB" dirty="0"/>
              <a:t>Standard resolution in time = 1 Hz</a:t>
            </a:r>
          </a:p>
          <a:p>
            <a:pPr lvl="1"/>
            <a:r>
              <a:rPr lang="en-GB" dirty="0"/>
              <a:t>Magnets of ~10 m in length measured at once</a:t>
            </a:r>
          </a:p>
          <a:p>
            <a:r>
              <a:rPr lang="en-GB" dirty="0"/>
              <a:t>Cons</a:t>
            </a:r>
          </a:p>
          <a:p>
            <a:pPr lvl="1"/>
            <a:r>
              <a:rPr lang="en-GB" dirty="0"/>
              <a:t>Price proportional to the number of segments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6C3A76-AE12-6B2D-6012-89169CC4D1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100" y="564171"/>
            <a:ext cx="11534122" cy="2543852"/>
          </a:xfrm>
          <a:prstGeom prst="rect">
            <a:avLst/>
          </a:prstGeom>
        </p:spPr>
      </p:pic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1B97AB67-8596-D7D5-DE58-AA9E95421379}"/>
              </a:ext>
            </a:extLst>
          </p:cNvPr>
          <p:cNvSpPr txBox="1">
            <a:spLocks/>
          </p:cNvSpPr>
          <p:nvPr/>
        </p:nvSpPr>
        <p:spPr>
          <a:xfrm>
            <a:off x="8101915" y="3895885"/>
            <a:ext cx="3869422" cy="2479404"/>
          </a:xfrm>
          <a:prstGeom prst="rect">
            <a:avLst/>
          </a:prstGeom>
          <a:ln>
            <a:solidFill>
              <a:srgbClr val="2F2F2F"/>
            </a:solidFill>
          </a:ln>
        </p:spPr>
        <p:txBody>
          <a:bodyPr vert="horz" lIns="0" tIns="0" rIns="0" bIns="0" rtlCol="0">
            <a:noAutofit/>
          </a:bodyPr>
          <a:lstStyle>
            <a:defPPr>
              <a:defRPr lang="fr-FR"/>
            </a:defPPr>
            <a:lvl1pPr marL="0" indent="-3429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61938" algn="l" defTabSz="4572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60350" algn="l" defTabSz="4572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69875" algn="l" defTabSz="4572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2286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2286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2286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2286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GB" dirty="0">
                <a:solidFill>
                  <a:srgbClr val="303030"/>
                </a:solidFill>
              </a:rPr>
              <a:t>3 chain configurations</a:t>
            </a:r>
          </a:p>
          <a:p>
            <a:pPr lvl="1"/>
            <a:r>
              <a:rPr lang="en-GB" dirty="0">
                <a:solidFill>
                  <a:srgbClr val="303030"/>
                </a:solidFill>
              </a:rPr>
              <a:t>For Q1, Q2 &amp; Q3 magnets : 6 segments </a:t>
            </a:r>
            <a:r>
              <a:rPr lang="en-GB" dirty="0">
                <a:solidFill>
                  <a:srgbClr val="303030"/>
                </a:solidFill>
                <a:sym typeface="Symbol" panose="05050102010706020507" pitchFamily="18" charset="2"/>
              </a:rPr>
              <a:t></a:t>
            </a:r>
            <a:r>
              <a:rPr lang="en-GB" dirty="0">
                <a:solidFill>
                  <a:srgbClr val="303030"/>
                </a:solidFill>
              </a:rPr>
              <a:t>103 mm (2 units)</a:t>
            </a:r>
          </a:p>
          <a:p>
            <a:pPr lvl="1"/>
            <a:r>
              <a:rPr lang="en-GB" dirty="0">
                <a:solidFill>
                  <a:srgbClr val="303030"/>
                </a:solidFill>
              </a:rPr>
              <a:t>For D1 and CP correctors packages : 5 segments </a:t>
            </a:r>
            <a:r>
              <a:rPr lang="en-GB" dirty="0">
                <a:solidFill>
                  <a:srgbClr val="303030"/>
                </a:solidFill>
                <a:sym typeface="Symbol" panose="05050102010706020507" pitchFamily="18" charset="2"/>
              </a:rPr>
              <a:t> </a:t>
            </a:r>
            <a:r>
              <a:rPr lang="en-GB" dirty="0">
                <a:solidFill>
                  <a:srgbClr val="303030"/>
                </a:solidFill>
              </a:rPr>
              <a:t>103 mm (2 units)</a:t>
            </a:r>
          </a:p>
          <a:p>
            <a:pPr lvl="1"/>
            <a:r>
              <a:rPr lang="en-GB" dirty="0">
                <a:solidFill>
                  <a:srgbClr val="303030"/>
                </a:solidFill>
              </a:rPr>
              <a:t>For D2 magnets : 7 segments </a:t>
            </a:r>
            <a:r>
              <a:rPr lang="en-GB" dirty="0">
                <a:solidFill>
                  <a:srgbClr val="303030"/>
                </a:solidFill>
                <a:sym typeface="Symbol" panose="05050102010706020507" pitchFamily="18" charset="2"/>
              </a:rPr>
              <a:t> </a:t>
            </a:r>
            <a:r>
              <a:rPr lang="en-GB" dirty="0">
                <a:solidFill>
                  <a:srgbClr val="303030"/>
                </a:solidFill>
              </a:rPr>
              <a:t>66 mm (2 units) </a:t>
            </a:r>
          </a:p>
          <a:p>
            <a:pPr lvl="1"/>
            <a:endParaRPr lang="en-GB" dirty="0">
              <a:solidFill>
                <a:srgbClr val="303030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85070C0-E0B9-0BFC-6201-3C98A182A03B}"/>
              </a:ext>
            </a:extLst>
          </p:cNvPr>
          <p:cNvSpPr txBox="1">
            <a:spLocks/>
          </p:cNvSpPr>
          <p:nvPr/>
        </p:nvSpPr>
        <p:spPr>
          <a:xfrm>
            <a:off x="407989" y="1009679"/>
            <a:ext cx="5531418" cy="9170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fr-FR"/>
            </a:defPPr>
            <a:lvl1pPr marL="0" indent="-3429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61938" algn="l" defTabSz="4572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60350" algn="l" defTabSz="4572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69875" algn="l" defTabSz="4572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2286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2286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2286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2286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en-GB" b="0" dirty="0">
                <a:solidFill>
                  <a:srgbClr val="303030"/>
                </a:solidFill>
              </a:rPr>
              <a:t>A</a:t>
            </a:r>
            <a:r>
              <a:rPr lang="en-GB" dirty="0">
                <a:solidFill>
                  <a:srgbClr val="303030"/>
                </a:solidFill>
              </a:rPr>
              <a:t> rotating-coil chain </a:t>
            </a:r>
            <a:r>
              <a:rPr lang="en-GB" b="0" dirty="0">
                <a:solidFill>
                  <a:srgbClr val="303030"/>
                </a:solidFill>
              </a:rPr>
              <a:t>(previously named “shaft” for the LHC) is an </a:t>
            </a:r>
            <a:r>
              <a:rPr lang="en-GB" dirty="0">
                <a:solidFill>
                  <a:srgbClr val="303030"/>
                </a:solidFill>
              </a:rPr>
              <a:t>assembly of several rotating coil segments mechanically connected</a:t>
            </a:r>
          </a:p>
          <a:p>
            <a:pPr lvl="1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813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BC88E5CC-0F8A-76E6-BC4E-BB76EBC4BE6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87383" y="1090683"/>
            <a:ext cx="6850536" cy="2573090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defTabSz="914400">
              <a:buClr>
                <a:schemeClr val="accent6"/>
              </a:buClr>
              <a:buNone/>
            </a:pPr>
            <a:r>
              <a:rPr lang="en-US" b="0" dirty="0">
                <a:solidFill>
                  <a:schemeClr val="tx2">
                    <a:lumMod val="50000"/>
                  </a:schemeClr>
                </a:solidFill>
              </a:rPr>
              <a:t>Based on a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new design </a:t>
            </a:r>
            <a:r>
              <a:rPr lang="en-US" b="0" dirty="0">
                <a:solidFill>
                  <a:schemeClr val="tx2">
                    <a:lumMod val="50000"/>
                  </a:schemeClr>
                </a:solidFill>
              </a:rPr>
              <a:t>with respect to LHC:</a:t>
            </a:r>
          </a:p>
          <a:p>
            <a:pPr marL="628650" lvl="1" defTabSz="914400">
              <a:buClr>
                <a:schemeClr val="accent6"/>
              </a:buClr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PCB boards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instead of hand-wound coils</a:t>
            </a:r>
          </a:p>
          <a:p>
            <a:pPr marL="628650" lvl="1" defTabSz="914400">
              <a:buClr>
                <a:schemeClr val="accent6"/>
              </a:buClr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Half-shells made of composite material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instead of machined ceramic-tubes cores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segments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IMMW23 - Bad </a:t>
            </a:r>
            <a:r>
              <a:rPr lang="en-US" dirty="0" err="1"/>
              <a:t>Zurzach</a:t>
            </a:r>
            <a:r>
              <a:rPr lang="en-US" dirty="0"/>
              <a:t>, 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94F7D238-8744-9977-4CCE-E19F204F630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5490" y="1048870"/>
            <a:ext cx="4641838" cy="2573090"/>
          </a:xfrm>
          <a:prstGeom prst="rect">
            <a:avLst/>
          </a:prstGeom>
        </p:spPr>
      </p:pic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19CA0D24-F2E4-E3F5-5DB3-7D9BE66083C0}"/>
              </a:ext>
            </a:extLst>
          </p:cNvPr>
          <p:cNvSpPr txBox="1">
            <a:spLocks/>
          </p:cNvSpPr>
          <p:nvPr/>
        </p:nvSpPr>
        <p:spPr>
          <a:xfrm>
            <a:off x="644576" y="4168577"/>
            <a:ext cx="9048051" cy="16200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defPPr>
              <a:defRPr lang="fr-FR"/>
            </a:defPPr>
            <a:lvl1pPr marL="0" indent="-3429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61938" algn="l" defTabSz="4572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60350" algn="l" defTabSz="4572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69875" algn="l" defTabSz="4572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2286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2286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2286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2286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en-GB" dirty="0">
                <a:solidFill>
                  <a:srgbClr val="303030"/>
                </a:solidFill>
              </a:rPr>
              <a:t>Different diameters and lengths </a:t>
            </a:r>
            <a:r>
              <a:rPr lang="en-GB" b="0" dirty="0">
                <a:solidFill>
                  <a:srgbClr val="303030"/>
                </a:solidFill>
              </a:rPr>
              <a:t>are needed to cover the </a:t>
            </a:r>
            <a:r>
              <a:rPr lang="en-GB" dirty="0">
                <a:solidFill>
                  <a:srgbClr val="303030"/>
                </a:solidFill>
              </a:rPr>
              <a:t>HL-LHC WP3 magnets</a:t>
            </a:r>
          </a:p>
          <a:p>
            <a:r>
              <a:rPr lang="en-GB" dirty="0">
                <a:solidFill>
                  <a:srgbClr val="303030"/>
                </a:solidFill>
              </a:rPr>
              <a:t>2 types of segments</a:t>
            </a:r>
          </a:p>
          <a:p>
            <a:pPr lvl="1"/>
            <a:r>
              <a:rPr lang="en-GB" dirty="0">
                <a:solidFill>
                  <a:srgbClr val="303030"/>
                </a:solidFill>
              </a:rPr>
              <a:t>diameter 103 mm and length 1.3 m </a:t>
            </a:r>
          </a:p>
          <a:p>
            <a:pPr lvl="1"/>
            <a:r>
              <a:rPr lang="en-GB" dirty="0">
                <a:solidFill>
                  <a:srgbClr val="303030"/>
                </a:solidFill>
              </a:rPr>
              <a:t>diameter 66 mm and length 1.2 m</a:t>
            </a:r>
          </a:p>
          <a:p>
            <a:pPr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1BB4C843-AA2E-5361-A470-510142066DA6}"/>
              </a:ext>
            </a:extLst>
          </p:cNvPr>
          <p:cNvSpPr txBox="1">
            <a:spLocks/>
          </p:cNvSpPr>
          <p:nvPr/>
        </p:nvSpPr>
        <p:spPr>
          <a:xfrm>
            <a:off x="1920048" y="5749901"/>
            <a:ext cx="7433678" cy="52433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defPPr>
              <a:defRPr lang="fr-FR"/>
            </a:defPPr>
            <a:lvl1pPr marL="0" indent="-3429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61938" algn="l" defTabSz="4572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60350" algn="l" defTabSz="4572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69875" algn="l" defTabSz="4572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2286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2286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2286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2286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defTabSz="914400">
              <a:buClr>
                <a:schemeClr val="accent6"/>
              </a:buClr>
              <a:buFont typeface="Arial" panose="020B0604020202020204" pitchFamily="34" charset="0"/>
              <a:buNone/>
            </a:pPr>
            <a:r>
              <a:rPr lang="en-US" sz="3200" b="0" dirty="0">
                <a:solidFill>
                  <a:schemeClr val="tx2">
                    <a:lumMod val="50000"/>
                  </a:schemeClr>
                </a:solidFill>
              </a:rPr>
              <a:t>~50 segments needed (spares included)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896A3AF-E50C-9565-9BEA-CADCDD3B8D21}"/>
              </a:ext>
            </a:extLst>
          </p:cNvPr>
          <p:cNvCxnSpPr/>
          <p:nvPr/>
        </p:nvCxnSpPr>
        <p:spPr>
          <a:xfrm>
            <a:off x="797208" y="5939406"/>
            <a:ext cx="696287" cy="0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D984F1B-B812-4CDC-B285-8BEBEB2D4065}"/>
              </a:ext>
            </a:extLst>
          </p:cNvPr>
          <p:cNvSpPr txBox="1"/>
          <p:nvPr/>
        </p:nvSpPr>
        <p:spPr>
          <a:xfrm>
            <a:off x="326031" y="2555777"/>
            <a:ext cx="672999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Pros: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Lower overall price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Easier assembling and calibration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Better bucking</a:t>
            </a:r>
          </a:p>
        </p:txBody>
      </p:sp>
    </p:spTree>
    <p:extLst>
      <p:ext uri="{BB962C8B-B14F-4D97-AF65-F5344CB8AC3E}">
        <p14:creationId xmlns:p14="http://schemas.microsoft.com/office/powerpoint/2010/main" val="3164407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Half shells + PCB sandwiches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IMMW23 - Bad </a:t>
            </a:r>
            <a:r>
              <a:rPr lang="en-US" dirty="0" err="1"/>
              <a:t>Zurzach</a:t>
            </a:r>
            <a:r>
              <a:rPr lang="en-US" dirty="0"/>
              <a:t>, 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BC88E5CC-0F8A-76E6-BC4E-BB76EBC4BE6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02635" y="1175721"/>
            <a:ext cx="4754718" cy="201560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6712" lvl="1" indent="0" defTabSz="914400">
              <a:lnSpc>
                <a:spcPct val="110000"/>
              </a:lnSpc>
              <a:spcBef>
                <a:spcPts val="500"/>
              </a:spcBef>
              <a:spcAft>
                <a:spcPts val="300"/>
              </a:spcAft>
              <a:buNone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Half-shells:</a:t>
            </a:r>
          </a:p>
          <a:p>
            <a:pPr marL="628650" lvl="1" defTabSz="914400">
              <a:lnSpc>
                <a:spcPct val="110000"/>
              </a:lnSpc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Prototype in </a:t>
            </a:r>
            <a:r>
              <a:rPr lang="en-GB" dirty="0">
                <a:solidFill>
                  <a:srgbClr val="303030"/>
                </a:solidFill>
              </a:rPr>
              <a:t>carbon fibre: too large torque required due to </a:t>
            </a:r>
            <a:r>
              <a:rPr lang="en-GB" u="sng" dirty="0">
                <a:solidFill>
                  <a:srgbClr val="303030"/>
                </a:solidFill>
              </a:rPr>
              <a:t>eddy currents </a:t>
            </a:r>
            <a:r>
              <a:rPr lang="en-GB" dirty="0">
                <a:solidFill>
                  <a:srgbClr val="303030"/>
                </a:solidFill>
              </a:rPr>
              <a:t>at high field (&gt;3 T)</a:t>
            </a:r>
          </a:p>
          <a:p>
            <a:pPr marL="628650" lvl="1" defTabSz="914400">
              <a:lnSpc>
                <a:spcPct val="110000"/>
              </a:lnSpc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Design change to use EPGM</a:t>
            </a:r>
            <a:endParaRPr lang="en-GB" dirty="0"/>
          </a:p>
          <a:p>
            <a:pPr marL="1200150" lvl="2" indent="-285750"/>
            <a:r>
              <a:rPr lang="en-GB" dirty="0"/>
              <a:t>Mechanical tolerances on shells manufacturing </a:t>
            </a:r>
            <a:r>
              <a:rPr lang="en-GB" dirty="0">
                <a:cs typeface="Times New Roman" panose="02020603050405020304" pitchFamily="18" charset="0"/>
              </a:rPr>
              <a:t>≈ 0.2 mm</a:t>
            </a:r>
            <a:endParaRPr lang="en-GB" dirty="0"/>
          </a:p>
          <a:p>
            <a:pPr marL="1085850" lvl="2" indent="-261938" defTabSz="914400">
              <a:lnSpc>
                <a:spcPct val="110000"/>
              </a:lnSpc>
            </a:pPr>
            <a:endParaRPr lang="en-US" dirty="0">
              <a:solidFill>
                <a:schemeClr val="tx2">
                  <a:lumMod val="50000"/>
                </a:schemeClr>
              </a:solidFill>
            </a:endParaRPr>
          </a:p>
          <a:p>
            <a:pPr marL="1085850" lvl="2" indent="-261938" defTabSz="914400">
              <a:lnSpc>
                <a:spcPct val="110000"/>
              </a:lnSpc>
            </a:pPr>
            <a:endParaRPr lang="en-US" dirty="0">
              <a:solidFill>
                <a:schemeClr val="tx2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5EC4914-B747-AD69-2CC0-CA94C83DFC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6153" y="1208233"/>
            <a:ext cx="1725496" cy="1828651"/>
          </a:xfrm>
          <a:prstGeom prst="rect">
            <a:avLst/>
          </a:prstGeom>
        </p:spPr>
      </p:pic>
      <p:pic>
        <p:nvPicPr>
          <p:cNvPr id="16" name="Picture 15" descr="Several parts of a machine&#10;&#10;Description automatically generated">
            <a:extLst>
              <a:ext uri="{FF2B5EF4-FFF2-40B4-BE49-F238E27FC236}">
                <a16:creationId xmlns:a16="http://schemas.microsoft.com/office/drawing/2014/main" id="{2607894F-6B96-D9E1-6627-AEDBD6A04A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8901" y="3791452"/>
            <a:ext cx="3199269" cy="239945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032276F-3795-9EB2-2C30-BE63BB4C493A}"/>
              </a:ext>
            </a:extLst>
          </p:cNvPr>
          <p:cNvSpPr txBox="1"/>
          <p:nvPr/>
        </p:nvSpPr>
        <p:spPr>
          <a:xfrm>
            <a:off x="3813929" y="3448069"/>
            <a:ext cx="4623634" cy="218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66712" lvl="1" defTabSz="914400">
              <a:lnSpc>
                <a:spcPct val="110000"/>
              </a:lnSpc>
              <a:spcBef>
                <a:spcPts val="500"/>
              </a:spcBef>
              <a:spcAft>
                <a:spcPts val="300"/>
              </a:spcAft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ROHACELL filling (Mfr. RESARM / BELG)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D3AD552-0E98-866B-04B8-3589BE6FAA8D}"/>
              </a:ext>
            </a:extLst>
          </p:cNvPr>
          <p:cNvSpPr txBox="1"/>
          <p:nvPr/>
        </p:nvSpPr>
        <p:spPr>
          <a:xfrm>
            <a:off x="1282496" y="3444233"/>
            <a:ext cx="2416029" cy="218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66712" lvl="1" defTabSz="914400">
              <a:lnSpc>
                <a:spcPct val="110000"/>
              </a:lnSpc>
              <a:spcBef>
                <a:spcPts val="500"/>
              </a:spcBef>
              <a:spcAft>
                <a:spcPts val="300"/>
              </a:spcAft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PCB board (CERN)</a:t>
            </a:r>
          </a:p>
        </p:txBody>
      </p:sp>
      <p:pic>
        <p:nvPicPr>
          <p:cNvPr id="24" name="Picture 23" descr="Several parts of a machine&#10;&#10;Description automatically generated">
            <a:extLst>
              <a:ext uri="{FF2B5EF4-FFF2-40B4-BE49-F238E27FC236}">
                <a16:creationId xmlns:a16="http://schemas.microsoft.com/office/drawing/2014/main" id="{D4BF1BF8-7115-EA91-89FE-FDE9ED8404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5245" y="3795338"/>
            <a:ext cx="3199269" cy="239945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EBA567D-BE13-FBF6-1A7A-B9414E90D728}"/>
              </a:ext>
            </a:extLst>
          </p:cNvPr>
          <p:cNvSpPr txBox="1"/>
          <p:nvPr/>
        </p:nvSpPr>
        <p:spPr>
          <a:xfrm>
            <a:off x="9083062" y="4197401"/>
            <a:ext cx="3151741" cy="218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66712" lvl="1" defTabSz="914400">
              <a:lnSpc>
                <a:spcPct val="110000"/>
              </a:lnSpc>
              <a:spcBef>
                <a:spcPts val="500"/>
              </a:spcBef>
              <a:spcAft>
                <a:spcPts val="300"/>
              </a:spcAft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Roller with ceramic ball-bearing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1DC77A0-8667-BDB7-C579-FEF805C3F0C3}"/>
              </a:ext>
            </a:extLst>
          </p:cNvPr>
          <p:cNvSpPr txBox="1"/>
          <p:nvPr/>
        </p:nvSpPr>
        <p:spPr>
          <a:xfrm>
            <a:off x="501489" y="5384038"/>
            <a:ext cx="1956624" cy="218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66712" lvl="1" defTabSz="914400">
              <a:lnSpc>
                <a:spcPct val="110000"/>
              </a:lnSpc>
              <a:spcBef>
                <a:spcPts val="500"/>
              </a:spcBef>
              <a:spcAft>
                <a:spcPts val="300"/>
              </a:spcAft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Titanium bellow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C7A980-A25D-1688-A2C0-5D04C4D19706}"/>
              </a:ext>
            </a:extLst>
          </p:cNvPr>
          <p:cNvSpPr txBox="1"/>
          <p:nvPr/>
        </p:nvSpPr>
        <p:spPr>
          <a:xfrm>
            <a:off x="9096655" y="5352176"/>
            <a:ext cx="3064801" cy="218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66712" lvl="1" defTabSz="914400">
              <a:lnSpc>
                <a:spcPct val="110000"/>
              </a:lnSpc>
              <a:spcBef>
                <a:spcPts val="500"/>
              </a:spcBef>
              <a:spcAft>
                <a:spcPts val="300"/>
              </a:spcAft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Cables with nano connectors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E29ED78-22FA-2834-D2AB-4A540D8BB366}"/>
              </a:ext>
            </a:extLst>
          </p:cNvPr>
          <p:cNvCxnSpPr>
            <a:cxnSpLocks/>
          </p:cNvCxnSpPr>
          <p:nvPr/>
        </p:nvCxnSpPr>
        <p:spPr>
          <a:xfrm>
            <a:off x="4947464" y="3689793"/>
            <a:ext cx="74480" cy="13013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6B414AC-BE42-B406-D16F-90AAEDD9484B}"/>
              </a:ext>
            </a:extLst>
          </p:cNvPr>
          <p:cNvCxnSpPr>
            <a:cxnSpLocks/>
          </p:cNvCxnSpPr>
          <p:nvPr/>
        </p:nvCxnSpPr>
        <p:spPr>
          <a:xfrm>
            <a:off x="3527509" y="3689793"/>
            <a:ext cx="1011536" cy="8373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854088E-CF99-DC70-BE68-4EAD2B7D98EA}"/>
              </a:ext>
            </a:extLst>
          </p:cNvPr>
          <p:cNvCxnSpPr>
            <a:cxnSpLocks/>
          </p:cNvCxnSpPr>
          <p:nvPr/>
        </p:nvCxnSpPr>
        <p:spPr>
          <a:xfrm flipV="1">
            <a:off x="2250858" y="4931561"/>
            <a:ext cx="1641634" cy="561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2B0154F4-384F-A5C3-A3D2-1B705AC96EDE}"/>
              </a:ext>
            </a:extLst>
          </p:cNvPr>
          <p:cNvSpPr txBox="1"/>
          <p:nvPr/>
        </p:nvSpPr>
        <p:spPr>
          <a:xfrm>
            <a:off x="202635" y="4363248"/>
            <a:ext cx="2048224" cy="6925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66712" lvl="1" defTabSz="914400">
              <a:lnSpc>
                <a:spcPct val="110000"/>
              </a:lnSpc>
              <a:spcBef>
                <a:spcPts val="500"/>
              </a:spcBef>
              <a:spcAft>
                <a:spcPts val="300"/>
              </a:spcAft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EPGM half-shells (Mfr. RESARM / BELG)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1A0F431-4994-18A7-5D89-66B3A2E9BD1A}"/>
              </a:ext>
            </a:extLst>
          </p:cNvPr>
          <p:cNvCxnSpPr>
            <a:cxnSpLocks/>
          </p:cNvCxnSpPr>
          <p:nvPr/>
        </p:nvCxnSpPr>
        <p:spPr>
          <a:xfrm flipV="1">
            <a:off x="2125106" y="4253955"/>
            <a:ext cx="1389672" cy="2246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6B01387-6DE2-CFF6-0B4B-744B02005B02}"/>
              </a:ext>
            </a:extLst>
          </p:cNvPr>
          <p:cNvCxnSpPr>
            <a:cxnSpLocks/>
          </p:cNvCxnSpPr>
          <p:nvPr/>
        </p:nvCxnSpPr>
        <p:spPr>
          <a:xfrm flipH="1">
            <a:off x="8632272" y="4315460"/>
            <a:ext cx="774016" cy="3346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7C46B2B-0104-BD64-36AB-7A4DF96E99FA}"/>
              </a:ext>
            </a:extLst>
          </p:cNvPr>
          <p:cNvCxnSpPr>
            <a:cxnSpLocks/>
          </p:cNvCxnSpPr>
          <p:nvPr/>
        </p:nvCxnSpPr>
        <p:spPr>
          <a:xfrm flipH="1">
            <a:off x="8944274" y="5504308"/>
            <a:ext cx="462014" cy="2665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close-up of a piece of paper&#10;&#10;Description automatically generated">
            <a:extLst>
              <a:ext uri="{FF2B5EF4-FFF2-40B4-BE49-F238E27FC236}">
                <a16:creationId xmlns:a16="http://schemas.microsoft.com/office/drawing/2014/main" id="{B736A0AA-00C9-12D2-748F-92C729D759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59366" y="2350509"/>
            <a:ext cx="1888191" cy="182140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0121175-E35B-8951-0A13-9A76D90CBD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75577" y="449676"/>
            <a:ext cx="4647237" cy="178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230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065403"/>
            <a:ext cx="5261053" cy="249153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dirty="0"/>
          </a:p>
          <a:p>
            <a:r>
              <a:rPr lang="en-US" sz="1800" b="0" u="sng" dirty="0"/>
              <a:t>Performed on raw PCBs</a:t>
            </a:r>
            <a:r>
              <a:rPr lang="en-US" sz="1800" b="0" dirty="0"/>
              <a:t> by coil voltage integration while manually  flipping the PCBs inside the reference dipole magnet </a:t>
            </a:r>
          </a:p>
          <a:p>
            <a:r>
              <a:rPr lang="en-US" sz="1800" b="0" dirty="0"/>
              <a:t>Reference field mapped by NMR  homogeneity &lt; 1 unit</a:t>
            </a:r>
          </a:p>
          <a:p>
            <a:r>
              <a:rPr lang="en-US" sz="1800" b="0" dirty="0"/>
              <a:t>Calibration typical relative repeatability: 2·10</a:t>
            </a:r>
            <a:r>
              <a:rPr lang="en-US" sz="1800" b="0" baseline="30000" dirty="0"/>
              <a:t>-5</a:t>
            </a:r>
          </a:p>
          <a:p>
            <a:endParaRPr lang="en-US" sz="1800" b="0" dirty="0"/>
          </a:p>
          <a:p>
            <a:pPr marL="366712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PCBs calibration – coil area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IMMW23 - Bad </a:t>
            </a:r>
            <a:r>
              <a:rPr lang="en-US" dirty="0" err="1"/>
              <a:t>Zurzach</a:t>
            </a:r>
            <a:r>
              <a:rPr lang="en-US" dirty="0"/>
              <a:t>, 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7287D15-12AC-7927-5C28-3BD2DC844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7576" y="856700"/>
            <a:ext cx="2933688" cy="191864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FEEBA03-946D-8FF7-C575-A60C019CD5CE}"/>
              </a:ext>
            </a:extLst>
          </p:cNvPr>
          <p:cNvSpPr txBox="1"/>
          <p:nvPr/>
        </p:nvSpPr>
        <p:spPr>
          <a:xfrm>
            <a:off x="8865047" y="2797175"/>
            <a:ext cx="342649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chemeClr val="tx2"/>
                </a:solidFill>
              </a:rPr>
              <a:t>Reference dipole bench RefDip1</a:t>
            </a:r>
            <a:endParaRPr lang="en-GB" sz="1600" i="1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04A3B4-BEF9-FB28-01CA-1AAA963BA7F0}"/>
              </a:ext>
            </a:extLst>
          </p:cNvPr>
          <p:cNvSpPr txBox="1"/>
          <p:nvPr/>
        </p:nvSpPr>
        <p:spPr>
          <a:xfrm>
            <a:off x="3332282" y="5986925"/>
            <a:ext cx="72065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Examples of coils area calibration of PCBs for HL-LHC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CAC81B7-7082-F2E4-EAC9-384A5EA6A1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949" y="3522381"/>
            <a:ext cx="4100302" cy="24645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8339AF8-2BE7-C527-1476-EFE0D48A01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6010" y="3522381"/>
            <a:ext cx="4132657" cy="24280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50">
                <a:extLst>
                  <a:ext uri="{FF2B5EF4-FFF2-40B4-BE49-F238E27FC236}">
                    <a16:creationId xmlns:a16="http://schemas.microsoft.com/office/drawing/2014/main" id="{51FE88CA-3577-8FD9-DAF3-7B56389128F0}"/>
                  </a:ext>
                </a:extLst>
              </p:cNvPr>
              <p:cNvSpPr txBox="1"/>
              <p:nvPr/>
            </p:nvSpPr>
            <p:spPr>
              <a:xfrm>
                <a:off x="5870574" y="1336575"/>
                <a:ext cx="1856290" cy="63825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1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H" sz="2000" b="1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fr-CH" sz="2000" b="1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𝒄𝒐𝒊𝒍</m:t>
                          </m:r>
                        </m:sub>
                      </m:sSub>
                      <m:r>
                        <a:rPr lang="en-GB" sz="2000" b="1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GB" sz="2000" b="1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𝝍</m:t>
                          </m:r>
                        </m:num>
                        <m:den>
                          <m:r>
                            <a:rPr lang="fr-CH" sz="2000" b="1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𝑩</m:t>
                          </m:r>
                          <m:r>
                            <a:rPr lang="en-GB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en-GB" sz="2000" dirty="0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50">
                <a:extLst>
                  <a:ext uri="{FF2B5EF4-FFF2-40B4-BE49-F238E27FC236}">
                    <a16:creationId xmlns:a16="http://schemas.microsoft.com/office/drawing/2014/main" id="{51FE88CA-3577-8FD9-DAF3-7B56389128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0574" y="1336575"/>
                <a:ext cx="1856290" cy="6382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7E820D20-EA11-9064-CA03-E835426DBCE5}"/>
              </a:ext>
            </a:extLst>
          </p:cNvPr>
          <p:cNvSpPr txBox="1"/>
          <p:nvPr/>
        </p:nvSpPr>
        <p:spPr>
          <a:xfrm>
            <a:off x="5632690" y="2007769"/>
            <a:ext cx="3146641" cy="1021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 err="1">
                <a:solidFill>
                  <a:schemeClr val="tx2"/>
                </a:solidFill>
              </a:rPr>
              <a:t>A</a:t>
            </a:r>
            <a:r>
              <a:rPr lang="en-GB" sz="1400" baseline="-25000" dirty="0" err="1">
                <a:solidFill>
                  <a:schemeClr val="tx2"/>
                </a:solidFill>
              </a:rPr>
              <a:t>coil</a:t>
            </a:r>
            <a:r>
              <a:rPr lang="en-GB" sz="1400" dirty="0">
                <a:solidFill>
                  <a:schemeClr val="tx2"/>
                </a:solidFill>
              </a:rPr>
              <a:t>  = coil effective surface [m</a:t>
            </a:r>
            <a:r>
              <a:rPr lang="en-GB" sz="1400" baseline="30000" dirty="0">
                <a:solidFill>
                  <a:schemeClr val="tx2"/>
                </a:solidFill>
              </a:rPr>
              <a:t>2</a:t>
            </a:r>
            <a:r>
              <a:rPr lang="en-GB" sz="1400" dirty="0">
                <a:solidFill>
                  <a:schemeClr val="tx2"/>
                </a:solidFill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l-GR" sz="1400" i="1" dirty="0">
                <a:solidFill>
                  <a:schemeClr val="tx2"/>
                </a:solidFill>
              </a:rPr>
              <a:t>Ψ</a:t>
            </a:r>
            <a:r>
              <a:rPr lang="el-GR" sz="1400" dirty="0">
                <a:solidFill>
                  <a:schemeClr val="tx2"/>
                </a:solidFill>
              </a:rPr>
              <a:t> </a:t>
            </a:r>
            <a:r>
              <a:rPr lang="fr-CH" sz="1400" dirty="0">
                <a:solidFill>
                  <a:schemeClr val="tx2"/>
                </a:solidFill>
              </a:rPr>
              <a:t>    </a:t>
            </a:r>
            <a:r>
              <a:rPr lang="el-GR" sz="1400" dirty="0">
                <a:solidFill>
                  <a:schemeClr val="tx2"/>
                </a:solidFill>
              </a:rPr>
              <a:t>= </a:t>
            </a:r>
            <a:r>
              <a:rPr lang="en-GB" sz="1400" dirty="0">
                <a:solidFill>
                  <a:schemeClr val="tx2"/>
                </a:solidFill>
              </a:rPr>
              <a:t>measured integrated flux [Wb]</a:t>
            </a:r>
          </a:p>
          <a:p>
            <a:pPr>
              <a:lnSpc>
                <a:spcPct val="150000"/>
              </a:lnSpc>
            </a:pPr>
            <a:r>
              <a:rPr lang="en-GB" sz="1400" i="1" dirty="0">
                <a:solidFill>
                  <a:schemeClr val="tx2"/>
                </a:solidFill>
              </a:rPr>
              <a:t>B</a:t>
            </a:r>
            <a:r>
              <a:rPr lang="en-GB" sz="1400" dirty="0">
                <a:solidFill>
                  <a:schemeClr val="tx2"/>
                </a:solidFill>
              </a:rPr>
              <a:t>      = magnetic field [T]</a:t>
            </a:r>
          </a:p>
        </p:txBody>
      </p:sp>
      <p:pic>
        <p:nvPicPr>
          <p:cNvPr id="8" name="Picture 7" descr="A close up of a circuit board&#10;&#10;Description automatically generated">
            <a:extLst>
              <a:ext uri="{FF2B5EF4-FFF2-40B4-BE49-F238E27FC236}">
                <a16:creationId xmlns:a16="http://schemas.microsoft.com/office/drawing/2014/main" id="{02B22447-A9B4-FCCA-2AAF-3ABE139465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4857" y="4220183"/>
            <a:ext cx="996968" cy="618078"/>
          </a:xfrm>
          <a:prstGeom prst="rect">
            <a:avLst/>
          </a:prstGeom>
        </p:spPr>
      </p:pic>
      <p:pic>
        <p:nvPicPr>
          <p:cNvPr id="15" name="Picture 14" descr="A close up of a circuit board&#10;&#10;Description automatically generated">
            <a:extLst>
              <a:ext uri="{FF2B5EF4-FFF2-40B4-BE49-F238E27FC236}">
                <a16:creationId xmlns:a16="http://schemas.microsoft.com/office/drawing/2014/main" id="{0736AD21-8848-BDA1-EF76-8EE5E796FF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44857" y="4895115"/>
            <a:ext cx="567741" cy="96627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6D71ACD-534F-98BF-C1FA-7015D84603F4}"/>
              </a:ext>
            </a:extLst>
          </p:cNvPr>
          <p:cNvSpPr txBox="1"/>
          <p:nvPr/>
        </p:nvSpPr>
        <p:spPr>
          <a:xfrm rot="21225355">
            <a:off x="3850245" y="3394582"/>
            <a:ext cx="28324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-3 units systematic difference:</a:t>
            </a:r>
          </a:p>
          <a:p>
            <a:pPr algn="l"/>
            <a:r>
              <a:rPr lang="en-GB" sz="1600" dirty="0"/>
              <a:t>unwanted area from design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5E8D3B8-D0C7-3CCA-65AD-E3D5669DA390}"/>
              </a:ext>
            </a:extLst>
          </p:cNvPr>
          <p:cNvCxnSpPr>
            <a:cxnSpLocks/>
          </p:cNvCxnSpPr>
          <p:nvPr/>
        </p:nvCxnSpPr>
        <p:spPr>
          <a:xfrm flipH="1">
            <a:off x="4418158" y="3994310"/>
            <a:ext cx="315829" cy="373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597E42D-BF23-2966-847D-E220C1F4A591}"/>
              </a:ext>
            </a:extLst>
          </p:cNvPr>
          <p:cNvCxnSpPr>
            <a:cxnSpLocks/>
          </p:cNvCxnSpPr>
          <p:nvPr/>
        </p:nvCxnSpPr>
        <p:spPr>
          <a:xfrm>
            <a:off x="5094193" y="3918746"/>
            <a:ext cx="172293" cy="241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6590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7" y="1037456"/>
            <a:ext cx="6376246" cy="3500986"/>
          </a:xfrm>
        </p:spPr>
        <p:txBody>
          <a:bodyPr>
            <a:normAutofit/>
          </a:bodyPr>
          <a:lstStyle/>
          <a:p>
            <a:pPr lvl="1"/>
            <a:endParaRPr lang="en-US" dirty="0"/>
          </a:p>
          <a:p>
            <a:r>
              <a:rPr lang="en-US" b="0" dirty="0"/>
              <a:t>Performed on </a:t>
            </a:r>
            <a:r>
              <a:rPr lang="en-US" b="0" u="sng" dirty="0"/>
              <a:t>assembled segments</a:t>
            </a:r>
          </a:p>
          <a:p>
            <a:pPr lvl="1"/>
            <a:r>
              <a:rPr lang="en-US" dirty="0"/>
              <a:t>Previous method : flux measurement by accurate lateral displacement of the segment in our </a:t>
            </a:r>
            <a:r>
              <a:rPr lang="en-US" b="1" dirty="0"/>
              <a:t>reference quadrupole </a:t>
            </a:r>
            <a:r>
              <a:rPr lang="en-US" dirty="0"/>
              <a:t>magnet</a:t>
            </a:r>
          </a:p>
          <a:p>
            <a:pPr lvl="2"/>
            <a:r>
              <a:rPr lang="en-US" dirty="0"/>
              <a:t>Complex process, accuracy of manual lateral displacement ~1um</a:t>
            </a:r>
          </a:p>
          <a:p>
            <a:pPr lvl="1"/>
            <a:endParaRPr lang="en-US" b="1" dirty="0">
              <a:solidFill>
                <a:srgbClr val="2F2F2F"/>
              </a:solidFill>
            </a:endParaRPr>
          </a:p>
          <a:p>
            <a:r>
              <a:rPr lang="en-US" b="1" dirty="0">
                <a:solidFill>
                  <a:srgbClr val="2F2F2F"/>
                </a:solidFill>
              </a:rPr>
              <a:t>NOT POSSIBLE </a:t>
            </a:r>
            <a:r>
              <a:rPr lang="en-US" b="0" dirty="0">
                <a:solidFill>
                  <a:srgbClr val="2F2F2F"/>
                </a:solidFill>
              </a:rPr>
              <a:t>for HL-LHC 103 mm segments </a:t>
            </a:r>
            <a:r>
              <a:rPr lang="en-US" b="0" dirty="0"/>
              <a:t>- </a:t>
            </a:r>
            <a:r>
              <a:rPr lang="en-US" dirty="0"/>
              <a:t>diameter incompatible with magnet aperture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Segments calibration – coils radius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6 October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IMMW23 - Bad </a:t>
            </a:r>
            <a:r>
              <a:rPr lang="en-US" dirty="0" err="1"/>
              <a:t>Zurzach</a:t>
            </a:r>
            <a:r>
              <a:rPr lang="en-US" dirty="0"/>
              <a:t>, 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34B2D9B-5D2C-3D8C-9C50-9D6AC10A89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6499" y="1018347"/>
            <a:ext cx="3437024" cy="288614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A064E82-F3D0-73E5-5B23-C8D73A948E27}"/>
              </a:ext>
            </a:extLst>
          </p:cNvPr>
          <p:cNvSpPr txBox="1"/>
          <p:nvPr/>
        </p:nvSpPr>
        <p:spPr>
          <a:xfrm>
            <a:off x="7650396" y="3959162"/>
            <a:ext cx="36092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chemeClr val="tx2"/>
                </a:solidFill>
              </a:rPr>
              <a:t>Reference quadrupole bench RefQuad1</a:t>
            </a:r>
            <a:endParaRPr lang="en-GB" sz="1600" i="1" dirty="0">
              <a:solidFill>
                <a:schemeClr val="tx2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3142B8E-76BF-10EF-C6B2-254A3055F5D0}"/>
              </a:ext>
            </a:extLst>
          </p:cNvPr>
          <p:cNvCxnSpPr/>
          <p:nvPr/>
        </p:nvCxnSpPr>
        <p:spPr>
          <a:xfrm>
            <a:off x="1967219" y="5442425"/>
            <a:ext cx="696287" cy="0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73D9156-BBAA-B46E-C93F-BDE09D62DF7B}"/>
              </a:ext>
            </a:extLst>
          </p:cNvPr>
          <p:cNvSpPr txBox="1"/>
          <p:nvPr/>
        </p:nvSpPr>
        <p:spPr>
          <a:xfrm>
            <a:off x="3005110" y="5161127"/>
            <a:ext cx="473138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6712" lvl="1" indent="0" algn="r">
              <a:buNone/>
            </a:pPr>
            <a:r>
              <a:rPr lang="en-US" sz="2800" b="1" dirty="0">
                <a:solidFill>
                  <a:srgbClr val="00B0F0"/>
                </a:solidFill>
              </a:rPr>
              <a:t>New method necessary</a:t>
            </a:r>
          </a:p>
        </p:txBody>
      </p:sp>
    </p:spTree>
    <p:extLst>
      <p:ext uri="{BB962C8B-B14F-4D97-AF65-F5344CB8AC3E}">
        <p14:creationId xmlns:p14="http://schemas.microsoft.com/office/powerpoint/2010/main" val="315123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46085</TotalTime>
  <Words>1350</Words>
  <Application>Microsoft Office PowerPoint</Application>
  <PresentationFormat>Widescreen</PresentationFormat>
  <Paragraphs>215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Cambria Math</vt:lpstr>
      <vt:lpstr>Symbol</vt:lpstr>
      <vt:lpstr>Times New Roman</vt:lpstr>
      <vt:lpstr>Verdana</vt:lpstr>
      <vt:lpstr>Office Theme</vt:lpstr>
      <vt:lpstr>New Rotating-coil Chains for the HL-LHC Cryomagnets</vt:lpstr>
      <vt:lpstr>Outline</vt:lpstr>
      <vt:lpstr>Introduction</vt:lpstr>
      <vt:lpstr>MM Requirements and Systems</vt:lpstr>
      <vt:lpstr>Rotating Coils Chains</vt:lpstr>
      <vt:lpstr>The segments</vt:lpstr>
      <vt:lpstr>Half shells + PCB sandwiches</vt:lpstr>
      <vt:lpstr>PCBs calibration – coil area</vt:lpstr>
      <vt:lpstr>Segments calibration – coils radius</vt:lpstr>
      <vt:lpstr>Coils radius calibration – principle</vt:lpstr>
      <vt:lpstr>Coils radius calibration – the new bench</vt:lpstr>
      <vt:lpstr>Coils radius calibration – some results</vt:lpstr>
      <vt:lpstr>Integrated field measurements - gap compensation</vt:lpstr>
      <vt:lpstr>Integrated field measurements – verification vs SSW</vt:lpstr>
      <vt:lpstr>Examples of measurement results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Guy Deferne</dc:creator>
  <cp:lastModifiedBy>Guy Deferne</cp:lastModifiedBy>
  <cp:revision>475</cp:revision>
  <dcterms:created xsi:type="dcterms:W3CDTF">2024-03-25T15:52:59Z</dcterms:created>
  <dcterms:modified xsi:type="dcterms:W3CDTF">2024-10-06T20:57:09Z</dcterms:modified>
</cp:coreProperties>
</file>