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media/image15.jpg" ContentType="image/jpg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748" r:id="rId2"/>
    <p:sldMasterId id="2147483771" r:id="rId3"/>
  </p:sldMasterIdLst>
  <p:notesMasterIdLst>
    <p:notesMasterId r:id="rId23"/>
  </p:notesMasterIdLst>
  <p:sldIdLst>
    <p:sldId id="284" r:id="rId4"/>
    <p:sldId id="838" r:id="rId5"/>
    <p:sldId id="827" r:id="rId6"/>
    <p:sldId id="828" r:id="rId7"/>
    <p:sldId id="829" r:id="rId8"/>
    <p:sldId id="830" r:id="rId9"/>
    <p:sldId id="831" r:id="rId10"/>
    <p:sldId id="832" r:id="rId11"/>
    <p:sldId id="833" r:id="rId12"/>
    <p:sldId id="834" r:id="rId13"/>
    <p:sldId id="323" r:id="rId14"/>
    <p:sldId id="324" r:id="rId15"/>
    <p:sldId id="930" r:id="rId16"/>
    <p:sldId id="928" r:id="rId17"/>
    <p:sldId id="560" r:id="rId18"/>
    <p:sldId id="840" r:id="rId19"/>
    <p:sldId id="926" r:id="rId20"/>
    <p:sldId id="929" r:id="rId21"/>
    <p:sldId id="837" r:id="rId22"/>
  </p:sldIdLst>
  <p:sldSz cx="9144000" cy="6858000" type="screen4x3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3366FF"/>
    <a:srgbClr val="0066CC"/>
    <a:srgbClr val="FF993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5" autoAdjust="0"/>
    <p:restoredTop sz="86417" autoAdjust="0"/>
  </p:normalViewPr>
  <p:slideViewPr>
    <p:cSldViewPr>
      <p:cViewPr varScale="1">
        <p:scale>
          <a:sx n="112" d="100"/>
          <a:sy n="112" d="100"/>
        </p:scale>
        <p:origin x="178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1648" y="-16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265964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000">
        <a:latin typeface="+mj-lt"/>
        <a:ea typeface="+mj-ea"/>
        <a:cs typeface="+mj-cs"/>
        <a:sym typeface="Calibri"/>
      </a:defRPr>
    </a:lvl1pPr>
    <a:lvl2pPr indent="228600" latinLnBrk="0">
      <a:defRPr sz="1000">
        <a:latin typeface="+mj-lt"/>
        <a:ea typeface="+mj-ea"/>
        <a:cs typeface="+mj-cs"/>
        <a:sym typeface="Calibri"/>
      </a:defRPr>
    </a:lvl2pPr>
    <a:lvl3pPr indent="457200" latinLnBrk="0">
      <a:defRPr sz="1000">
        <a:latin typeface="+mj-lt"/>
        <a:ea typeface="+mj-ea"/>
        <a:cs typeface="+mj-cs"/>
        <a:sym typeface="Calibri"/>
      </a:defRPr>
    </a:lvl3pPr>
    <a:lvl4pPr indent="685800" latinLnBrk="0">
      <a:defRPr sz="1000">
        <a:latin typeface="+mj-lt"/>
        <a:ea typeface="+mj-ea"/>
        <a:cs typeface="+mj-cs"/>
        <a:sym typeface="Calibri"/>
      </a:defRPr>
    </a:lvl4pPr>
    <a:lvl5pPr indent="914400" latinLnBrk="0">
      <a:defRPr sz="1000">
        <a:latin typeface="+mj-lt"/>
        <a:ea typeface="+mj-ea"/>
        <a:cs typeface="+mj-cs"/>
        <a:sym typeface="Calibri"/>
      </a:defRPr>
    </a:lvl5pPr>
    <a:lvl6pPr indent="1143000" latinLnBrk="0">
      <a:defRPr sz="1000">
        <a:latin typeface="+mj-lt"/>
        <a:ea typeface="+mj-ea"/>
        <a:cs typeface="+mj-cs"/>
        <a:sym typeface="Calibri"/>
      </a:defRPr>
    </a:lvl6pPr>
    <a:lvl7pPr indent="1371600" latinLnBrk="0">
      <a:defRPr sz="1000">
        <a:latin typeface="+mj-lt"/>
        <a:ea typeface="+mj-ea"/>
        <a:cs typeface="+mj-cs"/>
        <a:sym typeface="Calibri"/>
      </a:defRPr>
    </a:lvl7pPr>
    <a:lvl8pPr indent="1600200" latinLnBrk="0">
      <a:defRPr sz="1000">
        <a:latin typeface="+mj-lt"/>
        <a:ea typeface="+mj-ea"/>
        <a:cs typeface="+mj-cs"/>
        <a:sym typeface="Calibri"/>
      </a:defRPr>
    </a:lvl8pPr>
    <a:lvl9pPr indent="1828800" latinLnBrk="0">
      <a:defRPr sz="10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20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10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27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04027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271355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68363"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868363"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1A9B4DC-B3E7-0C4D-9A7A-A405800DF947}" type="slidenum">
              <a:rPr lang="de-DE" sz="1100">
                <a:solidFill>
                  <a:prstClr val="black"/>
                </a:solidFill>
              </a:rPr>
              <a:pPr/>
              <a:t>14</a:t>
            </a:fld>
            <a:endParaRPr lang="de-DE" sz="1100">
              <a:solidFill>
                <a:prstClr val="black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733425"/>
            <a:ext cx="4891087" cy="36687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5437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68363"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868363"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1A9B4DC-B3E7-0C4D-9A7A-A405800DF947}" type="slidenum">
              <a:rPr lang="de-DE" sz="1100">
                <a:solidFill>
                  <a:prstClr val="black"/>
                </a:solidFill>
              </a:rPr>
              <a:pPr/>
              <a:t>15</a:t>
            </a:fld>
            <a:endParaRPr lang="de-DE" sz="1100">
              <a:solidFill>
                <a:prstClr val="black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20713" y="733425"/>
            <a:ext cx="4891087" cy="36687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fr-FR" noProof="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1916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220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8282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8189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19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97628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2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8547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DBC831-EEED-473B-A4F5-F0214755EBDF}" type="slidenum">
              <a:rPr lang="de-DE" altLang="de-DE"/>
              <a:pPr/>
              <a:t>3</a:t>
            </a:fld>
            <a:endParaRPr lang="de-DE" altLang="de-DE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312088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DBC831-EEED-473B-A4F5-F0214755EBDF}" type="slidenum">
              <a:rPr lang="de-DE" altLang="de-DE"/>
              <a:pPr/>
              <a:t>4</a:t>
            </a:fld>
            <a:endParaRPr lang="de-DE" altLang="de-DE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769724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5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8566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6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7127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48CEC8-CA63-446B-AD75-600654151FA5}" type="slidenum">
              <a:rPr lang="de-DE" altLang="de-DE"/>
              <a:pPr/>
              <a:t>7</a:t>
            </a:fld>
            <a:endParaRPr lang="de-DE" altLang="de-DE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188810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48CEC8-CA63-446B-AD75-600654151FA5}" type="slidenum">
              <a:rPr lang="de-DE" altLang="de-DE"/>
              <a:pPr/>
              <a:t>8</a:t>
            </a:fld>
            <a:endParaRPr lang="de-DE" altLang="de-DE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362129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9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146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emf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" y="1559"/>
            <a:ext cx="9141921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5854"/>
            <a:ext cx="6034088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315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603408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353" y="358671"/>
            <a:ext cx="1330365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65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/>
            </a:lvl1pPr>
            <a:lvl2pPr marL="0" indent="0">
              <a:buFontTx/>
              <a:buNone/>
              <a:defRPr/>
            </a:lvl2pPr>
            <a:lvl3pPr marL="188119" indent="-188119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2447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/>
            </a:lvl1pPr>
            <a:lvl2pPr marL="0" indent="0">
              <a:buFontTx/>
              <a:buNone/>
              <a:defRPr/>
            </a:lvl2pPr>
            <a:lvl3pPr marL="188119" indent="-188119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92920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1494" y="1376773"/>
            <a:ext cx="6723460" cy="4644616"/>
          </a:xfrm>
        </p:spPr>
        <p:txBody>
          <a:bodyPr/>
          <a:lstStyle>
            <a:lvl1pPr defTabSz="738188">
              <a:tabLst>
                <a:tab pos="402431" algn="l"/>
              </a:tabLst>
              <a:defRPr/>
            </a:lvl1pPr>
            <a:lvl2pPr>
              <a:tabLst>
                <a:tab pos="402431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40421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1494" y="1376773"/>
            <a:ext cx="8101012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211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1495" y="1376773"/>
            <a:ext cx="3968607" cy="464461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653901" y="1376773"/>
            <a:ext cx="3968606" cy="464461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38200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1494" y="1376773"/>
            <a:ext cx="396954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52961" y="1449389"/>
            <a:ext cx="396954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900902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52963" y="1376773"/>
            <a:ext cx="396954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495" y="1449389"/>
            <a:ext cx="396954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722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494" y="1449389"/>
            <a:ext cx="672346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86023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495" y="1449390"/>
            <a:ext cx="3969543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52961" y="1449390"/>
            <a:ext cx="396954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933188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9"/>
            <a:ext cx="534709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35765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9" y="1948"/>
            <a:ext cx="9142961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5464"/>
            <a:ext cx="6034088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315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603408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353" y="358671"/>
            <a:ext cx="1330365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78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9"/>
            <a:ext cx="259318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89"/>
            <a:ext cx="259199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455706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8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89"/>
            <a:ext cx="259199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75410" y="3843389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669479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8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90"/>
            <a:ext cx="2591990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75410" y="3843389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030516" y="3843388"/>
            <a:ext cx="2591990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62347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4" y="1376773"/>
            <a:ext cx="5347097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89"/>
            <a:ext cx="259199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2128245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90"/>
            <a:ext cx="2591990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030516" y="3843388"/>
            <a:ext cx="2591990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4" y="1376773"/>
            <a:ext cx="5347097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330299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495" y="1449390"/>
            <a:ext cx="3969543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52961" y="1449390"/>
            <a:ext cx="396954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4553982"/>
            <a:ext cx="3968607" cy="146740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653901" y="4553982"/>
            <a:ext cx="3968606" cy="146740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772793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8"/>
            <a:ext cx="2593181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4545124"/>
            <a:ext cx="2591990" cy="1476265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90"/>
            <a:ext cx="259199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1494" y="1449388"/>
            <a:ext cx="2593181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3276601" y="4545124"/>
            <a:ext cx="2591990" cy="1476265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6030517" y="4545124"/>
            <a:ext cx="2591990" cy="1476265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511040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21495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19005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587538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652963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1494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86831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652168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17506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293152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9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89"/>
            <a:ext cx="259199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1494" y="1449389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275410" y="3852001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30516" y="3852000"/>
            <a:ext cx="259199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494" y="3852001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494" y="5689101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275410" y="5689101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030517" y="5689101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21494" y="3299877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75410" y="3299877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030517" y="3299877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038178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21495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19005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587538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652963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86831" y="5689100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656225" y="5689100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17506" y="5689100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521494" y="3852001"/>
            <a:ext cx="19035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1494" y="3299877"/>
            <a:ext cx="1902619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494" y="5689101"/>
            <a:ext cx="190500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86037" y="3299877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656225" y="3299877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16713" y="3299877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718170" y="385200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586703" y="385200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652128" y="385200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8409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9" y="1948"/>
            <a:ext cx="9142961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5464"/>
            <a:ext cx="6034088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315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603408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353" y="358671"/>
            <a:ext cx="1330365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5938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9"/>
            <a:ext cx="121562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05686" y="1449389"/>
            <a:ext cx="121681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1494" y="144938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275409" y="3851999"/>
            <a:ext cx="121562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30516" y="3852000"/>
            <a:ext cx="12144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494" y="385199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494" y="5589240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275409" y="5589240"/>
            <a:ext cx="121562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030517" y="5589240"/>
            <a:ext cx="1214996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21494" y="3204724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75409" y="3204724"/>
            <a:ext cx="121562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06320" y="3204724"/>
            <a:ext cx="121737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899046" y="144938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899046" y="3204724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651773" y="1449389"/>
            <a:ext cx="121681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651772" y="3204724"/>
            <a:ext cx="121681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030516" y="1449389"/>
            <a:ext cx="12144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030517" y="3204724"/>
            <a:ext cx="1214996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899046" y="385199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899046" y="5589240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652963" y="3851999"/>
            <a:ext cx="121562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652963" y="5589240"/>
            <a:ext cx="121562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405127" y="3852000"/>
            <a:ext cx="121737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405760" y="5589240"/>
            <a:ext cx="121793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373595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9144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7363947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52961" y="1"/>
            <a:ext cx="4491039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4491038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2223262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7320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865"/>
              </a:lnSpc>
            </a:pPr>
            <a:r>
              <a:rPr lang="en-US" spc="-5">
                <a:solidFill>
                  <a:srgbClr val="000000"/>
                </a:solidFill>
              </a:rPr>
              <a:t>Seite</a:t>
            </a:r>
            <a:r>
              <a:rPr lang="en-US" spc="-35">
                <a:solidFill>
                  <a:srgbClr val="000000"/>
                </a:solidFill>
              </a:rPr>
              <a:t> </a:t>
            </a:r>
            <a:fld id="{81D60167-4931-47E6-BA6A-407CBD079E47}" type="slidenum">
              <a:rPr smtClean="0">
                <a:solidFill>
                  <a:srgbClr val="000000"/>
                </a:solidFill>
              </a:rPr>
              <a:pPr marL="12700">
                <a:lnSpc>
                  <a:spcPts val="865"/>
                </a:lnSpc>
              </a:pPr>
              <a:t>‹#›</a:t>
            </a:fld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8701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814387" y="4572000"/>
            <a:ext cx="7969251" cy="1080121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814387" y="4140000"/>
            <a:ext cx="7969251" cy="364523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132582" cy="127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896265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97244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2925197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kstvak 22"/>
          <p:cNvSpPr txBox="1"/>
          <p:nvPr userDrawn="1"/>
        </p:nvSpPr>
        <p:spPr>
          <a:xfrm>
            <a:off x="6979444" y="-279399"/>
            <a:ext cx="216455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b="1" cap="all" baseline="0" noProof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2CD2F8F-66DC-43CF-BC88-5B9CC6404617}"/>
              </a:ext>
            </a:extLst>
          </p:cNvPr>
          <p:cNvSpPr/>
          <p:nvPr userDrawn="1"/>
        </p:nvSpPr>
        <p:spPr>
          <a:xfrm>
            <a:off x="2" y="6319953"/>
            <a:ext cx="9143999" cy="5363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970" tIns="53970" rIns="53970" bIns="53970" rtlCol="0" anchor="t"/>
          <a:lstStyle/>
          <a:p>
            <a:pPr algn="ctr" defTabSz="913997">
              <a:lnSpc>
                <a:spcPct val="90000"/>
              </a:lnSpc>
              <a:spcAft>
                <a:spcPts val="225"/>
              </a:spcAft>
            </a:pPr>
            <a:endParaRPr lang="en-GB" sz="825" b="1" noProof="0">
              <a:solidFill>
                <a:srgbClr val="7F7F7F">
                  <a:lumMod val="50000"/>
                </a:srgbClr>
              </a:solidFill>
            </a:endParaRPr>
          </a:p>
        </p:txBody>
      </p:sp>
      <p:pic>
        <p:nvPicPr>
          <p:cNvPr id="107" name="Graphic 106">
            <a:extLst>
              <a:ext uri="{FF2B5EF4-FFF2-40B4-BE49-F238E27FC236}">
                <a16:creationId xmlns:a16="http://schemas.microsoft.com/office/drawing/2014/main" id="{41739D6F-6CB2-3B49-978E-E8E06F78CD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00474" y="6502107"/>
            <a:ext cx="267300" cy="172023"/>
          </a:xfrm>
          <a:prstGeom prst="rect">
            <a:avLst/>
          </a:prstGeom>
        </p:spPr>
      </p:pic>
      <p:sp>
        <p:nvSpPr>
          <p:cNvPr id="308" name="Tijdelijke aanduiding voor dianummer 5">
            <a:extLst>
              <a:ext uri="{FF2B5EF4-FFF2-40B4-BE49-F238E27FC236}">
                <a16:creationId xmlns:a16="http://schemas.microsoft.com/office/drawing/2014/main" id="{A9E84FF8-172B-2444-AEE3-096D417E0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8827" y="6492993"/>
            <a:ext cx="134652" cy="138499"/>
          </a:xfrm>
        </p:spPr>
        <p:txBody>
          <a:bodyPr/>
          <a:lstStyle/>
          <a:p>
            <a:fld id="{56852D14-F929-4ADB-A2A3-535638028445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4" name="Subtitel Tekst">
            <a:extLst>
              <a:ext uri="{FF2B5EF4-FFF2-40B4-BE49-F238E27FC236}">
                <a16:creationId xmlns:a16="http://schemas.microsoft.com/office/drawing/2014/main" id="{546B0B80-6541-BDFD-E39A-4AE0BA8A7D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544" y="1137600"/>
            <a:ext cx="8322471" cy="216000"/>
          </a:xfr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1200" b="0" i="0" cap="none" baseline="0">
                <a:ln w="1905">
                  <a:noFill/>
                  <a:miter lim="800000"/>
                </a:ln>
                <a:solidFill>
                  <a:srgbClr val="FF9900"/>
                </a:solidFill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en-GB" noProof="0" dirty="0"/>
              <a:t>Subheading</a:t>
            </a: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1839353A-DF3C-BB16-11B4-0860A42D7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544" y="660534"/>
            <a:ext cx="8324850" cy="27281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TITLE HERE</a:t>
            </a:r>
          </a:p>
        </p:txBody>
      </p:sp>
      <p:sp>
        <p:nvSpPr>
          <p:cNvPr id="12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545" y="1665288"/>
            <a:ext cx="8327231" cy="41513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 bullet #1</a:t>
            </a:r>
          </a:p>
          <a:p>
            <a:pPr lvl="2"/>
            <a:r>
              <a:rPr lang="en-GB" noProof="0" dirty="0"/>
              <a:t>Sub bullet #2</a:t>
            </a:r>
          </a:p>
          <a:p>
            <a:pPr lvl="3"/>
            <a:r>
              <a:rPr lang="en-GB" noProof="0" dirty="0"/>
              <a:t>Body copy</a:t>
            </a:r>
          </a:p>
          <a:p>
            <a:pPr lvl="4"/>
            <a:r>
              <a:rPr lang="en-GB" noProof="0" dirty="0"/>
              <a:t>HEADING #1</a:t>
            </a:r>
          </a:p>
          <a:p>
            <a:pPr lvl="5"/>
            <a:r>
              <a:rPr lang="en-GB" noProof="0" dirty="0"/>
              <a:t>Heading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Quote text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17159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29384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2" y="358671"/>
            <a:ext cx="1330369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571405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338" y="116632"/>
            <a:ext cx="809609" cy="74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392832" y="63670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356350"/>
            <a:ext cx="648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9DC77-099D-449B-B2B3-810F49AB0A7E}" type="slidenum">
              <a:rPr lang="fr-FR" smtClean="0"/>
              <a:t>‹#›</a:t>
            </a:fld>
            <a:endParaRPr lang="fr-FR"/>
          </a:p>
        </p:txBody>
      </p:sp>
      <p:pic>
        <p:nvPicPr>
          <p:cNvPr id="2054" name="Picture 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24627"/>
            <a:ext cx="4797698" cy="29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43402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51050" y="6520259"/>
            <a:ext cx="5940425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/>
              <a:t>)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4813" y="6518672"/>
            <a:ext cx="1119187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/>
              <a:t>|  PAGE </a:t>
            </a:r>
            <a:fld id="{8CADEDB1-774E-4026-9688-CF6FA26D2D04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187450" y="46038"/>
            <a:ext cx="6769100" cy="909637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576080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134652" cy="138499"/>
          </a:xfrm>
        </p:spPr>
        <p:txBody>
          <a:bodyPr/>
          <a:lstStyle/>
          <a:p>
            <a:fld id="{39E53982-4320-48B6-8547-A31D0DCD018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31503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49638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1.jpeg" descr="U:\20160506_PSI_Luftbild_0292.jpg"/>
          <p:cNvPicPr>
            <a:picLocks noChangeAspect="1"/>
          </p:cNvPicPr>
          <p:nvPr/>
        </p:nvPicPr>
        <p:blipFill>
          <a:blip r:embed="rId2"/>
          <a:srcRect t="3436" b="7665"/>
          <a:stretch>
            <a:fillRect/>
          </a:stretch>
        </p:blipFill>
        <p:spPr>
          <a:xfrm>
            <a:off x="2642398" y="282698"/>
            <a:ext cx="5674019" cy="3361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14"/>
          <p:cNvSpPr/>
          <p:nvPr/>
        </p:nvSpPr>
        <p:spPr>
          <a:xfrm>
            <a:off x="-2" y="282695"/>
            <a:ext cx="2534400" cy="3362332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5" name="image1.png" descr="PSI-Logo_narrow_30k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262" y="548679"/>
            <a:ext cx="1219201" cy="434977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hape 16"/>
          <p:cNvSpPr/>
          <p:nvPr/>
        </p:nvSpPr>
        <p:spPr>
          <a:xfrm>
            <a:off x="828000" y="6138862"/>
            <a:ext cx="720728" cy="719140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814387" y="4572000"/>
            <a:ext cx="7969251" cy="1080121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814387" y="4140000"/>
            <a:ext cx="7969251" cy="364523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21" name="Group 21"/>
          <p:cNvGrpSpPr/>
          <p:nvPr/>
        </p:nvGrpSpPr>
        <p:grpSpPr>
          <a:xfrm>
            <a:off x="5292079" y="3376418"/>
            <a:ext cx="3024341" cy="304801"/>
            <a:chOff x="0" y="0"/>
            <a:chExt cx="3024339" cy="304800"/>
          </a:xfrm>
        </p:grpSpPr>
        <p:sp>
          <p:nvSpPr>
            <p:cNvPr id="19" name="Shape 19"/>
            <p:cNvSpPr/>
            <p:nvPr/>
          </p:nvSpPr>
          <p:spPr>
            <a:xfrm>
              <a:off x="-1" y="36197"/>
              <a:ext cx="3024340" cy="232408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-1" y="-1"/>
              <a:ext cx="302434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r>
                <a:t>WIR SCHAFFEN WISSEN – HEUTE FÜR MORGEN</a:t>
              </a:r>
            </a:p>
          </p:txBody>
        </p:sp>
      </p:grpSp>
      <p:sp>
        <p:nvSpPr>
          <p:cNvPr id="22" name="Shape 22"/>
          <p:cNvSpPr/>
          <p:nvPr/>
        </p:nvSpPr>
        <p:spPr>
          <a:xfrm>
            <a:off x="8423998" y="282695"/>
            <a:ext cx="720003" cy="3362332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132582" cy="127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26763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827087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934837" y="1484782"/>
            <a:ext cx="7885636" cy="46085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85186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body" sz="half" idx="1"/>
          </p:nvPr>
        </p:nvSpPr>
        <p:spPr>
          <a:xfrm>
            <a:off x="1042987" y="1341437"/>
            <a:ext cx="3781427" cy="46799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760563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>
            <a:off x="827087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body" sz="half" idx="1"/>
          </p:nvPr>
        </p:nvSpPr>
        <p:spPr>
          <a:xfrm>
            <a:off x="938415" y="1449802"/>
            <a:ext cx="3781427" cy="4571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1" name="Shape 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199012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1.jpeg" descr="U:\20160506_PSI_Luftbild_02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7" y="1019811"/>
            <a:ext cx="8370755" cy="5579108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Shape 8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half" idx="1"/>
          </p:nvPr>
        </p:nvSpPr>
        <p:spPr>
          <a:xfrm>
            <a:off x="827087" y="1019810"/>
            <a:ext cx="2289713" cy="5577841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lIns="36000" tIns="36000" rIns="36000" bIns="3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88" name="image1.png" descr="PSI-Logo_narrow_30k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Shape 89"/>
          <p:cNvSpPr/>
          <p:nvPr/>
        </p:nvSpPr>
        <p:spPr>
          <a:xfrm>
            <a:off x="0" y="1019811"/>
            <a:ext cx="720725" cy="727904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22493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338" y="116632"/>
            <a:ext cx="809609" cy="74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392832" y="63670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356350"/>
            <a:ext cx="648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9DC77-099D-449B-B2B3-810F49AB0A7E}" type="slidenum">
              <a:rPr lang="fr-FR" smtClean="0"/>
              <a:t>‹#›</a:t>
            </a:fld>
            <a:endParaRPr lang="fr-FR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24627"/>
            <a:ext cx="4797698" cy="29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338" y="116632"/>
            <a:ext cx="809609" cy="74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24627"/>
            <a:ext cx="4797698" cy="29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06412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2" y="358671"/>
            <a:ext cx="1330369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88409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66800"/>
            <a:ext cx="8534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95488"/>
            <a:ext cx="4191000" cy="43910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95488"/>
            <a:ext cx="4191000" cy="21193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267200"/>
            <a:ext cx="4191000" cy="211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4368864"/>
      </p:ext>
    </p:extLst>
  </p:cSld>
  <p:clrMapOvr>
    <a:masterClrMapping/>
  </p:clrMapOvr>
  <p:transition spd="med">
    <p:random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006FBF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5199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42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8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59504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5703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pic>
        <p:nvPicPr>
          <p:cNvPr id="16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pic>
        <p:nvPicPr>
          <p:cNvPr id="17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81929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4084" y="70916"/>
            <a:ext cx="1018070" cy="3638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3075" y="504710"/>
            <a:ext cx="1270800" cy="12317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006FBF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)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lang="fr-FR" spc="-10"/>
              <a:t>Page</a:t>
            </a:r>
            <a:r>
              <a:rPr lang="fr-FR" spc="-45"/>
              <a:t> </a:t>
            </a:r>
            <a:fld id="{81D60167-4931-47E6-BA6A-407CBD079E47}" type="slidenum">
              <a:rPr smtClean="0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8204924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42952" y="8881534"/>
            <a:ext cx="395942" cy="123111"/>
          </a:xfrm>
        </p:spPr>
        <p:txBody>
          <a:bodyPr/>
          <a:lstStyle/>
          <a:p>
            <a:pPr algn="r" eaLnBrk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800" kern="1200"/>
              <a:t>Page </a:t>
            </a:r>
            <a:fld id="{EBC07571-3134-BB4B-B83F-1A9FE18D34F3}" type="slidenum">
              <a:rPr lang="de-DE" sz="800" kern="1200" smtClean="0"/>
              <a:pPr algn="r" eaLnBrk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 sz="800" kern="1200" dirty="0"/>
          </a:p>
        </p:txBody>
      </p:sp>
    </p:spTree>
    <p:extLst>
      <p:ext uri="{BB962C8B-B14F-4D97-AF65-F5344CB8AC3E}">
        <p14:creationId xmlns:p14="http://schemas.microsoft.com/office/powerpoint/2010/main" val="173734786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kstvak 22"/>
          <p:cNvSpPr txBox="1"/>
          <p:nvPr/>
        </p:nvSpPr>
        <p:spPr>
          <a:xfrm>
            <a:off x="6979444" y="-279399"/>
            <a:ext cx="216455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b="1" cap="all" baseline="0" noProof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2CD2F8F-66DC-43CF-BC88-5B9CC6404617}"/>
              </a:ext>
            </a:extLst>
          </p:cNvPr>
          <p:cNvSpPr/>
          <p:nvPr/>
        </p:nvSpPr>
        <p:spPr>
          <a:xfrm>
            <a:off x="2" y="6319953"/>
            <a:ext cx="9143999" cy="5363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970" tIns="53970" rIns="53970" bIns="53970" rtlCol="0" anchor="t"/>
          <a:lstStyle/>
          <a:p>
            <a:pPr algn="ctr" defTabSz="913997">
              <a:lnSpc>
                <a:spcPct val="90000"/>
              </a:lnSpc>
              <a:spcAft>
                <a:spcPts val="225"/>
              </a:spcAft>
            </a:pPr>
            <a:endParaRPr lang="en-GB" sz="825" b="1" noProof="0">
              <a:solidFill>
                <a:srgbClr val="7F7F7F">
                  <a:lumMod val="50000"/>
                </a:srgbClr>
              </a:solidFill>
            </a:endParaRPr>
          </a:p>
        </p:txBody>
      </p:sp>
      <p:pic>
        <p:nvPicPr>
          <p:cNvPr id="107" name="Graphic 106">
            <a:extLst>
              <a:ext uri="{FF2B5EF4-FFF2-40B4-BE49-F238E27FC236}">
                <a16:creationId xmlns:a16="http://schemas.microsoft.com/office/drawing/2014/main" id="{41739D6F-6CB2-3B49-978E-E8E06F78CD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00474" y="6502107"/>
            <a:ext cx="267300" cy="172023"/>
          </a:xfrm>
          <a:prstGeom prst="rect">
            <a:avLst/>
          </a:prstGeom>
        </p:spPr>
      </p:pic>
      <p:sp>
        <p:nvSpPr>
          <p:cNvPr id="308" name="Tijdelijke aanduiding voor dianummer 5">
            <a:extLst>
              <a:ext uri="{FF2B5EF4-FFF2-40B4-BE49-F238E27FC236}">
                <a16:creationId xmlns:a16="http://schemas.microsoft.com/office/drawing/2014/main" id="{A9E84FF8-172B-2444-AEE3-096D417E0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8827" y="6492993"/>
            <a:ext cx="134652" cy="138499"/>
          </a:xfrm>
        </p:spPr>
        <p:txBody>
          <a:bodyPr/>
          <a:lstStyle/>
          <a:p>
            <a:fld id="{56852D14-F929-4ADB-A2A3-535638028445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4" name="Subtitel Tekst">
            <a:extLst>
              <a:ext uri="{FF2B5EF4-FFF2-40B4-BE49-F238E27FC236}">
                <a16:creationId xmlns:a16="http://schemas.microsoft.com/office/drawing/2014/main" id="{546B0B80-6541-BDFD-E39A-4AE0BA8A7D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544" y="1137600"/>
            <a:ext cx="8322471" cy="216000"/>
          </a:xfr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1200" b="0" i="0" cap="none" baseline="0">
                <a:ln w="1905">
                  <a:noFill/>
                  <a:miter lim="800000"/>
                </a:ln>
                <a:solidFill>
                  <a:srgbClr val="FF9900"/>
                </a:solidFill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en-GB" noProof="0" dirty="0"/>
              <a:t>Subheading</a:t>
            </a: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1839353A-DF3C-BB16-11B4-0860A42D7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544" y="660534"/>
            <a:ext cx="8324850" cy="27281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TITLE HERE</a:t>
            </a:r>
          </a:p>
        </p:txBody>
      </p:sp>
      <p:sp>
        <p:nvSpPr>
          <p:cNvPr id="12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545" y="1665288"/>
            <a:ext cx="8327231" cy="41513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 bullet #1</a:t>
            </a:r>
          </a:p>
          <a:p>
            <a:pPr lvl="2"/>
            <a:r>
              <a:rPr lang="en-GB" noProof="0" dirty="0"/>
              <a:t>Sub bullet #2</a:t>
            </a:r>
          </a:p>
          <a:p>
            <a:pPr lvl="3"/>
            <a:r>
              <a:rPr lang="en-GB" noProof="0" dirty="0"/>
              <a:t>Body copy</a:t>
            </a:r>
          </a:p>
          <a:p>
            <a:pPr lvl="4"/>
            <a:r>
              <a:rPr lang="en-GB" noProof="0" dirty="0"/>
              <a:t>HEADING #1</a:t>
            </a:r>
          </a:p>
          <a:p>
            <a:pPr lvl="5"/>
            <a:r>
              <a:rPr lang="en-GB" noProof="0" dirty="0"/>
              <a:t>Heading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Quote text</a:t>
            </a:r>
          </a:p>
          <a:p>
            <a:pPr lvl="0"/>
            <a:endParaRPr lang="en-GB" noProof="0" dirty="0"/>
          </a:p>
        </p:txBody>
      </p:sp>
      <p:sp>
        <p:nvSpPr>
          <p:cNvPr id="9" name="Tekstvak 22"/>
          <p:cNvSpPr txBox="1"/>
          <p:nvPr userDrawn="1"/>
        </p:nvSpPr>
        <p:spPr>
          <a:xfrm>
            <a:off x="6979444" y="-279399"/>
            <a:ext cx="216455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b="1" cap="all" baseline="0" noProof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CD2F8F-66DC-43CF-BC88-5B9CC6404617}"/>
              </a:ext>
            </a:extLst>
          </p:cNvPr>
          <p:cNvSpPr/>
          <p:nvPr userDrawn="1"/>
        </p:nvSpPr>
        <p:spPr>
          <a:xfrm>
            <a:off x="2" y="6319953"/>
            <a:ext cx="9143999" cy="5363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970" tIns="53970" rIns="53970" bIns="53970" rtlCol="0" anchor="t"/>
          <a:lstStyle/>
          <a:p>
            <a:pPr algn="ctr" defTabSz="913997">
              <a:lnSpc>
                <a:spcPct val="90000"/>
              </a:lnSpc>
              <a:spcAft>
                <a:spcPts val="225"/>
              </a:spcAft>
            </a:pPr>
            <a:endParaRPr lang="en-GB" sz="825" b="1" noProof="0">
              <a:solidFill>
                <a:srgbClr val="7F7F7F">
                  <a:lumMod val="50000"/>
                </a:srgbClr>
              </a:solidFill>
            </a:endParaRPr>
          </a:p>
        </p:txBody>
      </p:sp>
      <p:pic>
        <p:nvPicPr>
          <p:cNvPr id="11" name="Graphic 106">
            <a:extLst>
              <a:ext uri="{FF2B5EF4-FFF2-40B4-BE49-F238E27FC236}">
                <a16:creationId xmlns:a16="http://schemas.microsoft.com/office/drawing/2014/main" id="{41739D6F-6CB2-3B49-978E-E8E06F78CD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00474" y="6502107"/>
            <a:ext cx="267300" cy="17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6234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auto">
          <a:xfrm>
            <a:off x="827100" y="1412886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>
          <a:xfrm>
            <a:off x="7944554" y="6661150"/>
            <a:ext cx="394340" cy="138499"/>
          </a:xfr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484781"/>
            <a:ext cx="7885633" cy="4608515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51666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2" y="358671"/>
            <a:ext cx="1330369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243734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134652" cy="138499"/>
          </a:xfrm>
        </p:spPr>
        <p:txBody>
          <a:bodyPr/>
          <a:lstStyle/>
          <a:p>
            <a:fld id="{39E53982-4320-48B6-8547-A31D0DCD018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53757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" y="1559"/>
            <a:ext cx="9141921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353" y="358671"/>
            <a:ext cx="1330365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5854"/>
            <a:ext cx="6034088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315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603408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1899047" y="536706"/>
            <a:ext cx="1621582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70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 bwMode="auto"/>
        <p:txBody>
          <a:bodyPr/>
          <a:lstStyle>
            <a:lvl1pPr marL="17779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 sz="1700">
                <a:latin typeface="+mn-lt"/>
              </a:defRPr>
            </a:lvl1pPr>
            <a:lvl2pPr marL="35558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2pPr>
            <a:lvl3pPr marL="539724" marR="0" indent="-18414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3pPr>
            <a:lvl4pPr marL="717515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4pPr>
            <a:lvl5pPr marL="895306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en-GB"/>
              <a:t>Edit master text format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  <a:p>
            <a:pPr lvl="5">
              <a:defRPr/>
            </a:pPr>
            <a:r>
              <a:rPr lang="en-GB"/>
              <a:t>Sixth level</a:t>
            </a:r>
            <a:endParaRPr/>
          </a:p>
          <a:p>
            <a:pPr lvl="6">
              <a:defRPr/>
            </a:pPr>
            <a:r>
              <a:rPr lang="en-GB"/>
              <a:t>Seventh level</a:t>
            </a:r>
            <a:endParaRPr/>
          </a:p>
          <a:p>
            <a:pPr lvl="7">
              <a:defRPr/>
            </a:pPr>
            <a:r>
              <a:rPr lang="en-GB"/>
              <a:t>Eighth level</a:t>
            </a:r>
            <a:endParaRPr/>
          </a:p>
          <a:p>
            <a:pPr lvl="8">
              <a:defRPr/>
            </a:pPr>
            <a:r>
              <a:rPr lang="en-GB"/>
              <a:t>Ninth level</a:t>
            </a:r>
            <a:endParaRPr/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 bwMode="auto">
          <a:xfrm>
            <a:off x="2077211" y="288001"/>
            <a:ext cx="6708025" cy="508500"/>
          </a:xfrm>
        </p:spPr>
        <p:txBody>
          <a:bodyPr/>
          <a:lstStyle>
            <a:lvl1pPr>
              <a:defRPr sz="2400"/>
            </a:lvl1pPr>
          </a:lstStyle>
          <a:p>
            <a:pPr>
              <a:defRPr/>
            </a:pPr>
            <a:r>
              <a:rPr lang="en-GB"/>
              <a:t>Enter slide title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 bwMode="auto">
          <a:xfrm>
            <a:off x="7952570" y="6661150"/>
            <a:ext cx="386324" cy="138499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79512" y="175471"/>
            <a:ext cx="543916" cy="73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674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3" y="260651"/>
            <a:ext cx="5055885" cy="316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60650"/>
            <a:ext cx="315296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548697"/>
            <a:ext cx="1220400" cy="5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6042000"/>
            <a:ext cx="612000" cy="81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400" y="4365104"/>
            <a:ext cx="7969249" cy="108012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3" y="3928576"/>
            <a:ext cx="7955637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3196597"/>
            <a:ext cx="2520280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60650"/>
            <a:ext cx="72000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6" y="5534100"/>
            <a:ext cx="7954963" cy="391177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329214915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041137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412886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484781"/>
            <a:ext cx="7885633" cy="4608515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31684221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4" y="1341442"/>
            <a:ext cx="3781425" cy="4679951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7" y="1337875"/>
            <a:ext cx="3781425" cy="4679951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17582419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412886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3" y="1449814"/>
            <a:ext cx="3781425" cy="4571585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6" y="1446237"/>
            <a:ext cx="3781425" cy="4575155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30281707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5621780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412886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85781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2" y="358671"/>
            <a:ext cx="1330369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1871940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6" y="1019814"/>
            <a:ext cx="8316905" cy="557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23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85757"/>
            <a:ext cx="10152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1019813"/>
            <a:ext cx="648000" cy="864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38370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073969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188119" indent="-188119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1351" y="305378"/>
            <a:ext cx="661099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32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188119" indent="-188119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1351" y="305378"/>
            <a:ext cx="661099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207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image" Target="../media/image12.png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image" Target="../media/image9.emf"/><Relationship Id="rId5" Type="http://schemas.openxmlformats.org/officeDocument/2006/relationships/slideLayout" Target="../slideLayouts/slideLayout6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21494" y="278296"/>
            <a:ext cx="6723460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1494" y="1376364"/>
            <a:ext cx="8100956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406878" y="6404573"/>
            <a:ext cx="121562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10866" y="6404573"/>
            <a:ext cx="603408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21494" y="6404573"/>
            <a:ext cx="52744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350" y="305378"/>
            <a:ext cx="661100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6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  <p:sldLayoutId id="2147483720" r:id="rId18"/>
    <p:sldLayoutId id="2147483721" r:id="rId19"/>
    <p:sldLayoutId id="2147483722" r:id="rId20"/>
    <p:sldLayoutId id="2147483723" r:id="rId21"/>
    <p:sldLayoutId id="2147483724" r:id="rId22"/>
    <p:sldLayoutId id="2147483725" r:id="rId23"/>
    <p:sldLayoutId id="2147483726" r:id="rId24"/>
    <p:sldLayoutId id="2147483727" r:id="rId25"/>
    <p:sldLayoutId id="2147483728" r:id="rId26"/>
    <p:sldLayoutId id="2147483729" r:id="rId27"/>
    <p:sldLayoutId id="2147483730" r:id="rId28"/>
    <p:sldLayoutId id="2147483731" r:id="rId29"/>
    <p:sldLayoutId id="2147483732" r:id="rId30"/>
    <p:sldLayoutId id="2147483733" r:id="rId31"/>
    <p:sldLayoutId id="2147483734" r:id="rId32"/>
    <p:sldLayoutId id="2147483735" r:id="rId33"/>
    <p:sldLayoutId id="2147483736" r:id="rId34"/>
    <p:sldLayoutId id="2147483737" r:id="rId35"/>
    <p:sldLayoutId id="2147483739" r:id="rId36"/>
    <p:sldLayoutId id="2147483740" r:id="rId37"/>
    <p:sldLayoutId id="2147483746" r:id="rId38"/>
    <p:sldLayoutId id="2147483747" r:id="rId39"/>
    <p:sldLayoutId id="2147483658" r:id="rId40"/>
    <p:sldLayoutId id="2147483783" r:id="rId41"/>
    <p:sldLayoutId id="2147483787" r:id="rId42"/>
    <p:sldLayoutId id="2147483788" r:id="rId43"/>
  </p:sldLayoutIdLst>
  <p:hf sldNum="0"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9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450"/>
        </a:spcBef>
        <a:buFont typeface="+mj-lt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189000" indent="-189000" algn="l" defTabSz="685800" rtl="0" eaLnBrk="1" latinLnBrk="0" hangingPunct="1">
        <a:lnSpc>
          <a:spcPct val="100000"/>
        </a:lnSpc>
        <a:spcBef>
          <a:spcPts val="450"/>
        </a:spcBef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378000" indent="-189000" algn="l" defTabSz="685800" rtl="0" eaLnBrk="1" latinLnBrk="0" hangingPunct="1">
        <a:lnSpc>
          <a:spcPct val="100000"/>
        </a:lnSpc>
        <a:spcBef>
          <a:spcPts val="450"/>
        </a:spcBef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567000" indent="-189000" algn="l" defTabSz="685800" rtl="0" eaLnBrk="1" latinLnBrk="0" hangingPunct="1">
        <a:lnSpc>
          <a:spcPct val="100000"/>
        </a:lnSpc>
        <a:spcBef>
          <a:spcPts val="300"/>
        </a:spcBef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756000" indent="-189000" algn="l" defTabSz="685800" rtl="0" eaLnBrk="1" latinLnBrk="0" hangingPunct="1">
        <a:lnSpc>
          <a:spcPct val="100000"/>
        </a:lnSpc>
        <a:spcBef>
          <a:spcPts val="300"/>
        </a:spcBef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1412875"/>
            <a:ext cx="720725" cy="727904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image1.png" descr="PSI-Logo_narrow_30k.eps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042987" y="1341437"/>
            <a:ext cx="7742240" cy="4679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077198" y="291600"/>
            <a:ext cx="6708028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206312" y="6661150"/>
            <a:ext cx="132582" cy="1270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/>
            </a:lvl1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310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5" r:id="rId6"/>
    <p:sldLayoutId id="2147483756" r:id="rId7"/>
    <p:sldLayoutId id="2147483757" r:id="rId8"/>
    <p:sldLayoutId id="2147483759" r:id="rId9"/>
    <p:sldLayoutId id="2147483760" r:id="rId10"/>
    <p:sldLayoutId id="2147483761" r:id="rId11"/>
    <p:sldLayoutId id="2147483763" r:id="rId12"/>
    <p:sldLayoutId id="2147483765" r:id="rId13"/>
    <p:sldLayoutId id="2147483766" r:id="rId14"/>
    <p:sldLayoutId id="2147483767" r:id="rId15"/>
    <p:sldLayoutId id="2147483768" r:id="rId16"/>
    <p:sldLayoutId id="2147483769" r:id="rId17"/>
    <p:sldLayoutId id="2147483784" r:id="rId18"/>
    <p:sldLayoutId id="2147483786" r:id="rId19"/>
  </p:sldLayoutIdLst>
  <p:transition spd="med"/>
  <p:hf sldNum="0" hdr="0" ftr="0" dt="0"/>
  <p:txStyles>
    <p:titleStyle>
      <a:lvl1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355600" marR="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539750" marR="0" indent="-18415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717550" marR="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895350" marR="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097161" marR="0" indent="-201811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10" marR="0" indent="-200024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88001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24000"/>
            <a:ext cx="575742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412879"/>
            <a:ext cx="612000" cy="81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1" y="1341443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85757"/>
            <a:ext cx="10152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76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</p:sldLayoutIdLst>
  <p:transition spd="med"/>
  <p:hf sldNum="0" hdr="0" ftr="0" dt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1.xml"/><Relationship Id="rId6" Type="http://schemas.microsoft.com/office/2007/relationships/hdphoto" Target="../media/hdphoto1.wdp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wlan.ch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13" Type="http://schemas.openxmlformats.org/officeDocument/2006/relationships/image" Target="../media/image60.png"/><Relationship Id="rId18" Type="http://schemas.openxmlformats.org/officeDocument/2006/relationships/image" Target="../media/image65.jpeg"/><Relationship Id="rId26" Type="http://schemas.openxmlformats.org/officeDocument/2006/relationships/image" Target="../media/image73.png"/><Relationship Id="rId3" Type="http://schemas.openxmlformats.org/officeDocument/2006/relationships/image" Target="../media/image50.png"/><Relationship Id="rId21" Type="http://schemas.openxmlformats.org/officeDocument/2006/relationships/image" Target="../media/image68.png"/><Relationship Id="rId7" Type="http://schemas.openxmlformats.org/officeDocument/2006/relationships/image" Target="../media/image54.png"/><Relationship Id="rId12" Type="http://schemas.openxmlformats.org/officeDocument/2006/relationships/image" Target="../media/image59.jpeg"/><Relationship Id="rId17" Type="http://schemas.openxmlformats.org/officeDocument/2006/relationships/image" Target="../media/image64.png"/><Relationship Id="rId25" Type="http://schemas.openxmlformats.org/officeDocument/2006/relationships/image" Target="../media/image72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29" Type="http://schemas.openxmlformats.org/officeDocument/2006/relationships/image" Target="../media/image7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3.png"/><Relationship Id="rId11" Type="http://schemas.openxmlformats.org/officeDocument/2006/relationships/image" Target="../media/image58.jpeg"/><Relationship Id="rId24" Type="http://schemas.openxmlformats.org/officeDocument/2006/relationships/image" Target="../media/image71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23" Type="http://schemas.openxmlformats.org/officeDocument/2006/relationships/image" Target="../media/image70.png"/><Relationship Id="rId28" Type="http://schemas.openxmlformats.org/officeDocument/2006/relationships/image" Target="../media/image75.png"/><Relationship Id="rId10" Type="http://schemas.openxmlformats.org/officeDocument/2006/relationships/image" Target="../media/image57.jpeg"/><Relationship Id="rId19" Type="http://schemas.openxmlformats.org/officeDocument/2006/relationships/image" Target="../media/image66.gif"/><Relationship Id="rId4" Type="http://schemas.openxmlformats.org/officeDocument/2006/relationships/image" Target="../media/image51.png"/><Relationship Id="rId9" Type="http://schemas.openxmlformats.org/officeDocument/2006/relationships/image" Target="../media/image56.jpeg"/><Relationship Id="rId14" Type="http://schemas.openxmlformats.org/officeDocument/2006/relationships/image" Target="../media/image61.png"/><Relationship Id="rId22" Type="http://schemas.openxmlformats.org/officeDocument/2006/relationships/image" Target="../media/image69.png"/><Relationship Id="rId27" Type="http://schemas.openxmlformats.org/officeDocument/2006/relationships/image" Target="../media/image7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nicholas.sammut@um.edu.m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1.xml"/><Relationship Id="rId4" Type="http://schemas.openxmlformats.org/officeDocument/2006/relationships/hyperlink" Target="https://www.mdpi.com/journal/metrology/special_issues/325603DE6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624" y="2099093"/>
            <a:ext cx="7560840" cy="1329907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US" sz="3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IMMW23</a:t>
            </a:r>
            <a:br>
              <a:rPr lang="en-US" sz="3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US" sz="3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Welcome - Introductory Remarks</a:t>
            </a:r>
            <a:endParaRPr lang="en-US" sz="20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4140" y="4202151"/>
            <a:ext cx="6034088" cy="1080120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rgbClr val="FF9933"/>
                </a:solidFill>
                <a:latin typeface="Arial" panose="020B0604020202020204" pitchFamily="34" charset="0"/>
              </a:rPr>
              <a:t>06-11 October 2024, Bad </a:t>
            </a:r>
            <a:r>
              <a:rPr lang="en-US" sz="1800" b="1" dirty="0" err="1">
                <a:solidFill>
                  <a:srgbClr val="FF9933"/>
                </a:solidFill>
                <a:latin typeface="Arial" panose="020B0604020202020204" pitchFamily="34" charset="0"/>
              </a:rPr>
              <a:t>Zurzach</a:t>
            </a:r>
            <a:r>
              <a:rPr lang="en-US" sz="1800" b="1" dirty="0">
                <a:solidFill>
                  <a:srgbClr val="FF9933"/>
                </a:solidFill>
                <a:latin typeface="Arial" panose="020B0604020202020204" pitchFamily="34" charset="0"/>
              </a:rPr>
              <a:t> &amp; PSI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16412" y="5282271"/>
            <a:ext cx="3969544" cy="288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noProof="0" dirty="0"/>
              <a:t>Stéphane Sanfilippo Paul Scherrer Institute</a:t>
            </a:r>
          </a:p>
        </p:txBody>
      </p:sp>
      <p:sp>
        <p:nvSpPr>
          <p:cNvPr id="3" name="Shape 128">
            <a:extLst>
              <a:ext uri="{FF2B5EF4-FFF2-40B4-BE49-F238E27FC236}">
                <a16:creationId xmlns:a16="http://schemas.microsoft.com/office/drawing/2014/main" id="{4FCEEA83-9EA1-672A-2AED-B0D4AF33105C}"/>
              </a:ext>
            </a:extLst>
          </p:cNvPr>
          <p:cNvSpPr>
            <a:spLocks noGrp="1"/>
          </p:cNvSpPr>
          <p:nvPr/>
        </p:nvSpPr>
        <p:spPr>
          <a:xfrm>
            <a:off x="683568" y="1226990"/>
            <a:ext cx="8208912" cy="1329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xmlns:lc="http://schemas.openxmlformats.org/drawingml/2006/lockedCanvas" val="1"/>
            </a:ext>
          </a:extLst>
        </p:spPr>
        <p:txBody>
          <a:bodyPr lIns="0" tIns="0" rIns="0" bIns="0">
            <a:normAutofit fontScale="97500"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algn="ctr"/>
            <a:endParaRPr lang="en-US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9" descr="An industrial room with many machines&#10;&#10;Description automatically generated with medium confidence">
            <a:extLst>
              <a:ext uri="{FF2B5EF4-FFF2-40B4-BE49-F238E27FC236}">
                <a16:creationId xmlns:a16="http://schemas.microsoft.com/office/drawing/2014/main" id="{441ECF05-E09C-0022-39CF-B85BBEBD97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789" y="3725136"/>
            <a:ext cx="3348968" cy="25149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 bwMode="auto">
          <a:xfrm>
            <a:off x="366790" y="3252208"/>
            <a:ext cx="3332967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FF0000"/>
                </a:solidFill>
              </a:rPr>
              <a:t>SC Magnet lab (</a:t>
            </a:r>
            <a:r>
              <a:rPr lang="de-CH" dirty="0" err="1">
                <a:solidFill>
                  <a:srgbClr val="FF0000"/>
                </a:solidFill>
              </a:rPr>
              <a:t>CHARTMagDev</a:t>
            </a:r>
            <a:r>
              <a:rPr lang="de-CH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61" y="1100643"/>
            <a:ext cx="3038021" cy="200139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auto">
          <a:xfrm>
            <a:off x="179512" y="683082"/>
            <a:ext cx="3904857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FF0000"/>
                </a:solidFill>
              </a:rPr>
              <a:t>SULTAN (Swiss Plasma Center-EPFL)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10540" y="709730"/>
            <a:ext cx="5033460" cy="2161501"/>
          </a:xfrm>
          <a:prstGeom prst="rect">
            <a:avLst/>
          </a:prstGeom>
          <a:effectLst>
            <a:outerShdw blurRad="508000" dist="203200" dir="5400000" algn="ctr" rotWithShape="0">
              <a:srgbClr val="3333FF">
                <a:alpha val="97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 bwMode="auto">
          <a:xfrm>
            <a:off x="5148064" y="2921674"/>
            <a:ext cx="2664296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dirty="0" err="1">
                <a:solidFill>
                  <a:srgbClr val="FF0000"/>
                </a:solidFill>
              </a:rPr>
              <a:t>Magnetic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measurement</a:t>
            </a:r>
            <a:r>
              <a:rPr lang="de-CH" dirty="0">
                <a:solidFill>
                  <a:srgbClr val="FF0000"/>
                </a:solidFill>
              </a:rPr>
              <a:t> lab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4864834" y="4437112"/>
            <a:ext cx="2191172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FF0000"/>
                </a:solidFill>
              </a:rPr>
              <a:t>Swiss Light Source 2.0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4477580" y="5301208"/>
            <a:ext cx="2555508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de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stations</a:t>
            </a:r>
            <a:endParaRPr lang="de-CH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groups</a:t>
            </a:r>
            <a:r>
              <a:rPr lang="de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2000" dirty="0">
                <a:latin typeface="Calibri" panose="020F0502020204030204" pitchFamily="34" charset="0"/>
                <a:cs typeface="Calibri" panose="020F0502020204030204" pitchFamily="34" charset="0"/>
              </a:rPr>
              <a:t> ~ 18 </a:t>
            </a:r>
            <a:r>
              <a:rPr lang="de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persons</a:t>
            </a:r>
            <a:endParaRPr lang="de-CH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2000" dirty="0">
                <a:latin typeface="Calibri" panose="020F0502020204030204" pitchFamily="34" charset="0"/>
                <a:cs typeface="Calibri" panose="020F0502020204030204" pitchFamily="34" charset="0"/>
              </a:rPr>
              <a:t>Visits : 3 </a:t>
            </a:r>
            <a:r>
              <a:rPr lang="de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hours</a:t>
            </a:r>
            <a:r>
              <a:rPr lang="de-CH" sz="2000" dirty="0">
                <a:latin typeface="Calibri" panose="020F0502020204030204" pitchFamily="34" charset="0"/>
                <a:cs typeface="Calibri" panose="020F0502020204030204" pitchFamily="34" charset="0"/>
              </a:rPr>
              <a:t> in total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691680" y="151932"/>
            <a:ext cx="5796532" cy="46166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CH" sz="2400" b="1" i="1" dirty="0">
                <a:solidFill>
                  <a:srgbClr val="3366FF"/>
                </a:solidFill>
              </a:rPr>
              <a:t>Visits at </a:t>
            </a:r>
            <a:r>
              <a:rPr lang="de-CH" sz="2400" b="1" i="1" dirty="0" err="1">
                <a:solidFill>
                  <a:srgbClr val="3366FF"/>
                </a:solidFill>
              </a:rPr>
              <a:t>the</a:t>
            </a:r>
            <a:r>
              <a:rPr lang="de-CH" sz="2400" b="1" i="1" dirty="0">
                <a:solidFill>
                  <a:srgbClr val="3366FF"/>
                </a:solidFill>
              </a:rPr>
              <a:t> Paul Scherrer Institut</a:t>
            </a:r>
            <a:endParaRPr lang="en-US" altLang="de-DE" sz="2100" b="1" dirty="0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15">
            <a:extLst>
              <a:ext uri="{FF2B5EF4-FFF2-40B4-BE49-F238E27FC236}">
                <a16:creationId xmlns:a16="http://schemas.microsoft.com/office/drawing/2014/main" id="{78E94A1A-FE59-C466-3F19-5DB0C2B58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933" y="3540749"/>
            <a:ext cx="1644650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5750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617120"/>
          </a:xfrm>
        </p:spPr>
        <p:txBody>
          <a:bodyPr/>
          <a:lstStyle/>
          <a:p>
            <a:r>
              <a:rPr lang="de-CH" dirty="0"/>
              <a:t>Welcome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Dorint Parkhotel Bad Zurzach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828266" y="1445042"/>
            <a:ext cx="7885633" cy="5040560"/>
          </a:xfrm>
        </p:spPr>
        <p:txBody>
          <a:bodyPr/>
          <a:lstStyle/>
          <a:p>
            <a:pPr marL="0" indent="0">
              <a:buNone/>
            </a:pPr>
            <a:r>
              <a:rPr lang="de-CH" sz="1600" b="1" dirty="0"/>
              <a:t>Public WLAN – WiFi at Dorint Parkhotel Bad Zurzach</a:t>
            </a:r>
          </a:p>
          <a:p>
            <a:pPr marL="0" indent="0">
              <a:buNone/>
            </a:pPr>
            <a:r>
              <a:rPr lang="de-CH" sz="1600" dirty="0"/>
              <a:t>Free SMS </a:t>
            </a:r>
            <a:r>
              <a:rPr lang="de-CH" sz="1600" dirty="0" err="1"/>
              <a:t>login</a:t>
            </a:r>
            <a:r>
              <a:rPr lang="de-CH" sz="1600" dirty="0"/>
              <a:t> (valid 6 </a:t>
            </a:r>
            <a:r>
              <a:rPr lang="de-CH" sz="1600" dirty="0" err="1"/>
              <a:t>months</a:t>
            </a:r>
            <a:r>
              <a:rPr lang="de-CH" sz="1600" dirty="0"/>
              <a:t>)</a:t>
            </a:r>
          </a:p>
          <a:p>
            <a:pPr marL="0" indent="0">
              <a:buNone/>
            </a:pPr>
            <a:r>
              <a:rPr lang="de-CH" sz="1600" dirty="0"/>
              <a:t>Network: </a:t>
            </a:r>
            <a:r>
              <a:rPr lang="de-CH" sz="1600" dirty="0" err="1"/>
              <a:t>Park_Hotel</a:t>
            </a:r>
            <a:r>
              <a:rPr lang="de-CH" sz="1600" dirty="0"/>
              <a:t> Bad Zurzach</a:t>
            </a:r>
          </a:p>
          <a:p>
            <a:pPr marL="0" indent="0">
              <a:buNone/>
            </a:pPr>
            <a:r>
              <a:rPr lang="de-CH" sz="1600" dirty="0"/>
              <a:t>Browser: </a:t>
            </a:r>
            <a:r>
              <a:rPr lang="de-CH" sz="1600" dirty="0">
                <a:hlinkClick r:id="rId3"/>
              </a:rPr>
              <a:t>www.pwlan.ch</a:t>
            </a:r>
            <a:endParaRPr lang="de-CH" sz="1600" dirty="0"/>
          </a:p>
          <a:p>
            <a:pPr marL="0" indent="0">
              <a:buNone/>
            </a:pPr>
            <a:r>
              <a:rPr lang="de-CH" sz="1600" dirty="0"/>
              <a:t>Password via SMS</a:t>
            </a:r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r>
              <a:rPr lang="de-CH" sz="1600" b="1" dirty="0"/>
              <a:t>Lunch and Dinner: </a:t>
            </a:r>
            <a:r>
              <a:rPr lang="de-CH" sz="1600" b="1" dirty="0" err="1"/>
              <a:t>Included</a:t>
            </a:r>
            <a:r>
              <a:rPr lang="de-CH" sz="1600" b="1" dirty="0"/>
              <a:t>!</a:t>
            </a:r>
          </a:p>
          <a:p>
            <a:pPr marL="0" indent="0">
              <a:buNone/>
            </a:pPr>
            <a:r>
              <a:rPr lang="de-CH" sz="1600" dirty="0" err="1"/>
              <a:t>Following</a:t>
            </a:r>
            <a:r>
              <a:rPr lang="de-CH" sz="1600" dirty="0"/>
              <a:t> </a:t>
            </a:r>
            <a:r>
              <a:rPr lang="de-CH" sz="1600" dirty="0" err="1"/>
              <a:t>meals</a:t>
            </a:r>
            <a:r>
              <a:rPr lang="de-CH" sz="1600" dirty="0"/>
              <a:t> </a:t>
            </a:r>
            <a:r>
              <a:rPr lang="de-CH" sz="1600" dirty="0" err="1"/>
              <a:t>are</a:t>
            </a:r>
            <a:r>
              <a:rPr lang="de-CH" sz="1600" dirty="0"/>
              <a:t> </a:t>
            </a:r>
            <a:r>
              <a:rPr lang="de-CH" sz="1600" dirty="0" err="1"/>
              <a:t>included</a:t>
            </a:r>
            <a:r>
              <a:rPr lang="de-CH" sz="1600" dirty="0"/>
              <a:t> in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registration</a:t>
            </a:r>
            <a:r>
              <a:rPr lang="de-CH" sz="1600" dirty="0"/>
              <a:t> </a:t>
            </a:r>
            <a:r>
              <a:rPr lang="de-CH" sz="1600" dirty="0" err="1"/>
              <a:t>fee</a:t>
            </a:r>
            <a:r>
              <a:rPr lang="de-CH" sz="1600" dirty="0"/>
              <a:t>:</a:t>
            </a:r>
          </a:p>
          <a:p>
            <a:pPr marL="0" indent="0">
              <a:buNone/>
            </a:pPr>
            <a:r>
              <a:rPr lang="de-CH" sz="1600" dirty="0"/>
              <a:t>Monday, Tuesday and </a:t>
            </a:r>
            <a:r>
              <a:rPr lang="de-CH" sz="1600" dirty="0" err="1"/>
              <a:t>Thursday</a:t>
            </a:r>
            <a:r>
              <a:rPr lang="de-CH" sz="1600" dirty="0"/>
              <a:t>: 12:00 lunch and 19:00 </a:t>
            </a:r>
            <a:r>
              <a:rPr lang="de-CH" sz="1600" dirty="0" err="1"/>
              <a:t>dinner</a:t>
            </a:r>
            <a:endParaRPr lang="de-CH" sz="1600" dirty="0"/>
          </a:p>
          <a:p>
            <a:pPr marL="0" indent="0">
              <a:buNone/>
            </a:pPr>
            <a:r>
              <a:rPr lang="de-CH" sz="1600" dirty="0"/>
              <a:t>Wednesday: lunch at PSI and </a:t>
            </a:r>
            <a:r>
              <a:rPr lang="de-CH" sz="1600" dirty="0" err="1"/>
              <a:t>conference</a:t>
            </a:r>
            <a:r>
              <a:rPr lang="de-CH" sz="1600" dirty="0"/>
              <a:t> </a:t>
            </a:r>
            <a:r>
              <a:rPr lang="de-CH" sz="1600" dirty="0" err="1"/>
              <a:t>dinner</a:t>
            </a:r>
            <a:r>
              <a:rPr lang="de-CH" sz="1600" dirty="0"/>
              <a:t> at Habsburg (</a:t>
            </a:r>
            <a:r>
              <a:rPr lang="de-CH" sz="1600" i="1" dirty="0" err="1"/>
              <a:t>see</a:t>
            </a:r>
            <a:r>
              <a:rPr lang="de-CH" sz="1600" i="1" dirty="0"/>
              <a:t> PSI </a:t>
            </a:r>
            <a:r>
              <a:rPr lang="de-CH" sz="1600" i="1" dirty="0" err="1"/>
              <a:t>day</a:t>
            </a:r>
            <a:r>
              <a:rPr lang="de-CH" sz="1600" dirty="0"/>
              <a:t>)</a:t>
            </a:r>
          </a:p>
          <a:p>
            <a:pPr marL="0" indent="0">
              <a:buNone/>
            </a:pPr>
            <a:r>
              <a:rPr lang="de-CH" sz="1600" dirty="0"/>
              <a:t>Friday after </a:t>
            </a:r>
            <a:r>
              <a:rPr lang="de-CH" sz="1600" dirty="0" err="1"/>
              <a:t>the</a:t>
            </a:r>
            <a:r>
              <a:rPr lang="de-CH" sz="1600" dirty="0"/>
              <a:t> event: Sandwich lunch</a:t>
            </a:r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r>
              <a:rPr lang="de-CH" sz="1600" dirty="0"/>
              <a:t>Parkhotel will </a:t>
            </a:r>
            <a:r>
              <a:rPr lang="de-CH" sz="1600" dirty="0" err="1"/>
              <a:t>provide</a:t>
            </a:r>
            <a:r>
              <a:rPr lang="de-CH" sz="1600" dirty="0"/>
              <a:t> a form </a:t>
            </a:r>
            <a:r>
              <a:rPr lang="de-CH" sz="1600" dirty="0" err="1"/>
              <a:t>with</a:t>
            </a:r>
            <a:r>
              <a:rPr lang="de-CH" sz="1600" dirty="0"/>
              <a:t> 3 </a:t>
            </a:r>
            <a:r>
              <a:rPr lang="de-CH" sz="1600" dirty="0" err="1"/>
              <a:t>meal</a:t>
            </a:r>
            <a:r>
              <a:rPr lang="de-CH" sz="1600" dirty="0"/>
              <a:t> </a:t>
            </a:r>
            <a:r>
              <a:rPr lang="de-CH" sz="1600" dirty="0" err="1"/>
              <a:t>options</a:t>
            </a:r>
            <a:r>
              <a:rPr lang="de-CH" sz="1600" dirty="0"/>
              <a:t> </a:t>
            </a:r>
            <a:r>
              <a:rPr lang="de-CH" sz="1600" dirty="0" err="1"/>
              <a:t>for</a:t>
            </a:r>
            <a:r>
              <a:rPr lang="de-CH" sz="1600" dirty="0"/>
              <a:t> lunch and </a:t>
            </a:r>
            <a:r>
              <a:rPr lang="de-CH" sz="1600" dirty="0" err="1"/>
              <a:t>dinner</a:t>
            </a:r>
            <a:r>
              <a:rPr lang="de-CH" sz="1600" dirty="0"/>
              <a:t>:</a:t>
            </a:r>
          </a:p>
          <a:p>
            <a:pPr marL="0" indent="0">
              <a:buNone/>
            </a:pPr>
            <a:r>
              <a:rPr lang="de-CH" sz="1600" dirty="0"/>
              <a:t>▪ Meat   ▪ Fish   ▪ </a:t>
            </a:r>
            <a:r>
              <a:rPr lang="de-CH" sz="1600" dirty="0" err="1"/>
              <a:t>Vegetarian</a:t>
            </a:r>
            <a:endParaRPr lang="de-CH" sz="1600" dirty="0"/>
          </a:p>
          <a:p>
            <a:pPr marL="0" indent="0">
              <a:buNone/>
            </a:pPr>
            <a:r>
              <a:rPr lang="de-CH" sz="1600" dirty="0" err="1"/>
              <a:t>Please</a:t>
            </a:r>
            <a:r>
              <a:rPr lang="de-CH" sz="1600" dirty="0"/>
              <a:t> </a:t>
            </a:r>
            <a:r>
              <a:rPr lang="de-CH" sz="1600" dirty="0" err="1"/>
              <a:t>mark</a:t>
            </a:r>
            <a:r>
              <a:rPr lang="de-CH" sz="1600" dirty="0"/>
              <a:t> </a:t>
            </a:r>
            <a:r>
              <a:rPr lang="de-CH" sz="1600" dirty="0" err="1"/>
              <a:t>your</a:t>
            </a:r>
            <a:r>
              <a:rPr lang="de-CH" sz="1600" dirty="0"/>
              <a:t> </a:t>
            </a:r>
            <a:r>
              <a:rPr lang="de-CH" sz="1600" dirty="0" err="1"/>
              <a:t>preference</a:t>
            </a:r>
            <a:r>
              <a:rPr lang="de-CH" sz="1600" dirty="0"/>
              <a:t> </a:t>
            </a:r>
            <a:r>
              <a:rPr lang="de-CH" sz="1600" dirty="0" err="1"/>
              <a:t>every</a:t>
            </a:r>
            <a:r>
              <a:rPr lang="de-CH" sz="1600" dirty="0"/>
              <a:t> </a:t>
            </a:r>
            <a:r>
              <a:rPr lang="de-CH" sz="1600" dirty="0" err="1"/>
              <a:t>day</a:t>
            </a:r>
            <a:r>
              <a:rPr lang="de-CH" sz="1600" dirty="0"/>
              <a:t> </a:t>
            </a:r>
            <a:r>
              <a:rPr lang="de-CH" sz="1600" dirty="0" err="1"/>
              <a:t>before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 end </a:t>
            </a:r>
            <a:r>
              <a:rPr lang="de-CH" sz="1600" dirty="0" err="1"/>
              <a:t>of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coffee</a:t>
            </a:r>
            <a:r>
              <a:rPr lang="de-CH" sz="1600" dirty="0"/>
              <a:t> break in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morning</a:t>
            </a:r>
            <a:r>
              <a:rPr lang="de-CH" sz="1600" dirty="0"/>
              <a:t>.</a:t>
            </a:r>
          </a:p>
          <a:p>
            <a:pPr marL="0" indent="0">
              <a:buNone/>
            </a:pPr>
            <a:endParaRPr lang="de-CH" sz="1600" b="1" dirty="0"/>
          </a:p>
          <a:p>
            <a:pPr marL="0" indent="0">
              <a:buNone/>
            </a:pPr>
            <a:r>
              <a:rPr lang="de-CH" sz="1600" b="1" dirty="0"/>
              <a:t>Hot </a:t>
            </a:r>
            <a:r>
              <a:rPr lang="de-CH" sz="1600" b="1" dirty="0" err="1"/>
              <a:t>springs</a:t>
            </a:r>
            <a:r>
              <a:rPr lang="de-CH" sz="1600" b="1" dirty="0"/>
              <a:t> (Thermalbad)</a:t>
            </a:r>
          </a:p>
          <a:p>
            <a:pPr marL="0" indent="0">
              <a:buNone/>
            </a:pPr>
            <a:r>
              <a:rPr lang="de-CH" sz="1600" dirty="0" err="1"/>
              <a:t>If</a:t>
            </a:r>
            <a:r>
              <a:rPr lang="de-CH" sz="1600" dirty="0"/>
              <a:t> </a:t>
            </a:r>
            <a:r>
              <a:rPr lang="de-CH" sz="1600" dirty="0" err="1"/>
              <a:t>you</a:t>
            </a:r>
            <a:r>
              <a:rPr lang="de-CH" sz="1600" dirty="0"/>
              <a:t> </a:t>
            </a:r>
            <a:r>
              <a:rPr lang="de-CH" sz="1600" dirty="0" err="1"/>
              <a:t>booked</a:t>
            </a:r>
            <a:r>
              <a:rPr lang="de-CH" sz="1600" dirty="0"/>
              <a:t> </a:t>
            </a:r>
            <a:r>
              <a:rPr lang="de-CH" sz="1600" dirty="0" err="1"/>
              <a:t>hotel</a:t>
            </a:r>
            <a:r>
              <a:rPr lang="de-CH" sz="1600" dirty="0"/>
              <a:t> </a:t>
            </a:r>
            <a:r>
              <a:rPr lang="de-CH" sz="1600" dirty="0" err="1"/>
              <a:t>accommodation</a:t>
            </a:r>
            <a:r>
              <a:rPr lang="de-CH" sz="1600" dirty="0"/>
              <a:t> </a:t>
            </a:r>
            <a:r>
              <a:rPr lang="de-CH" sz="1600"/>
              <a:t>at Parkhotel, </a:t>
            </a:r>
            <a:r>
              <a:rPr lang="de-CH" sz="1600" dirty="0" err="1"/>
              <a:t>you</a:t>
            </a:r>
            <a:r>
              <a:rPr lang="de-CH" sz="1600" dirty="0"/>
              <a:t> </a:t>
            </a:r>
            <a:r>
              <a:rPr lang="de-CH" sz="1600" dirty="0" err="1"/>
              <a:t>can</a:t>
            </a:r>
            <a:r>
              <a:rPr lang="de-CH" sz="1600" dirty="0"/>
              <a:t> </a:t>
            </a:r>
            <a:r>
              <a:rPr lang="de-CH" sz="1600" dirty="0" err="1"/>
              <a:t>enter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hot</a:t>
            </a:r>
            <a:r>
              <a:rPr lang="de-CH" sz="1600" dirty="0"/>
              <a:t> </a:t>
            </a:r>
            <a:r>
              <a:rPr lang="de-CH" sz="1600" dirty="0" err="1"/>
              <a:t>springs</a:t>
            </a:r>
            <a:r>
              <a:rPr lang="de-CH" sz="1600" dirty="0"/>
              <a:t> </a:t>
            </a:r>
            <a:r>
              <a:rPr lang="de-CH" sz="1600" dirty="0" err="1"/>
              <a:t>free</a:t>
            </a:r>
            <a:r>
              <a:rPr lang="de-CH" sz="1600" dirty="0"/>
              <a:t> </a:t>
            </a:r>
            <a:r>
              <a:rPr lang="de-CH" sz="1600" dirty="0" err="1"/>
              <a:t>of</a:t>
            </a:r>
            <a:r>
              <a:rPr lang="de-CH" sz="1600" dirty="0"/>
              <a:t> </a:t>
            </a:r>
            <a:r>
              <a:rPr lang="de-CH" sz="1600" dirty="0" err="1"/>
              <a:t>charge</a:t>
            </a: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A307F60-218F-958C-51B7-CB4FBF17D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02745">
            <a:off x="6204708" y="1277548"/>
            <a:ext cx="1921396" cy="190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11749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617120"/>
          </a:xfrm>
        </p:spPr>
        <p:txBody>
          <a:bodyPr/>
          <a:lstStyle/>
          <a:p>
            <a:r>
              <a:rPr lang="de-CH" dirty="0"/>
              <a:t>PSI </a:t>
            </a:r>
            <a:r>
              <a:rPr lang="de-CH" dirty="0" err="1"/>
              <a:t>day</a:t>
            </a:r>
            <a:r>
              <a:rPr lang="de-CH" dirty="0"/>
              <a:t> on Wednesday, </a:t>
            </a:r>
            <a:r>
              <a:rPr lang="de-CH" dirty="0" err="1"/>
              <a:t>October</a:t>
            </a:r>
            <a:r>
              <a:rPr lang="de-CH" dirty="0"/>
              <a:t> 9th, 2024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876542" y="1444959"/>
            <a:ext cx="7885633" cy="4679951"/>
          </a:xfrm>
        </p:spPr>
        <p:txBody>
          <a:bodyPr/>
          <a:lstStyle/>
          <a:p>
            <a:pPr marL="0" indent="0">
              <a:buNone/>
            </a:pPr>
            <a:r>
              <a:rPr lang="de-CH" sz="1600" b="1" dirty="0"/>
              <a:t>09:15</a:t>
            </a:r>
            <a:r>
              <a:rPr lang="de-CH" sz="1600" dirty="0"/>
              <a:t> </a:t>
            </a:r>
            <a:r>
              <a:rPr lang="de-CH" sz="1600" b="1" dirty="0"/>
              <a:t>Departure </a:t>
            </a:r>
            <a:r>
              <a:rPr lang="de-CH" sz="1600" b="1" dirty="0" err="1"/>
              <a:t>by</a:t>
            </a:r>
            <a:r>
              <a:rPr lang="de-CH" sz="1600" b="1" dirty="0"/>
              <a:t> </a:t>
            </a:r>
            <a:r>
              <a:rPr lang="de-CH" sz="1600" b="1" dirty="0" err="1"/>
              <a:t>bus</a:t>
            </a:r>
            <a:r>
              <a:rPr lang="de-CH" sz="1600" b="1" dirty="0"/>
              <a:t> in front </a:t>
            </a:r>
            <a:r>
              <a:rPr lang="de-CH" sz="1600" b="1" dirty="0" err="1"/>
              <a:t>of</a:t>
            </a:r>
            <a:r>
              <a:rPr lang="de-CH" sz="1600" b="1" dirty="0"/>
              <a:t> </a:t>
            </a:r>
            <a:r>
              <a:rPr lang="de-CH" sz="1600" b="1" dirty="0" err="1"/>
              <a:t>the</a:t>
            </a:r>
            <a:r>
              <a:rPr lang="de-CH" sz="1600" b="1" dirty="0"/>
              <a:t> Parkhotel </a:t>
            </a:r>
            <a:r>
              <a:rPr lang="de-CH" sz="1600" dirty="0" err="1"/>
              <a:t>to</a:t>
            </a:r>
            <a:r>
              <a:rPr lang="de-CH" sz="1600" dirty="0"/>
              <a:t> PSI</a:t>
            </a:r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r>
              <a:rPr lang="de-CH" sz="1600" dirty="0" err="1"/>
              <a:t>Presentations</a:t>
            </a:r>
            <a:r>
              <a:rPr lang="de-CH" sz="1600" dirty="0"/>
              <a:t> and </a:t>
            </a:r>
            <a:r>
              <a:rPr lang="de-CH" sz="1600" dirty="0" err="1"/>
              <a:t>breaks</a:t>
            </a:r>
            <a:r>
              <a:rPr lang="de-CH" sz="1600" dirty="0"/>
              <a:t> in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morning</a:t>
            </a:r>
            <a:r>
              <a:rPr lang="de-CH" sz="1600" dirty="0"/>
              <a:t> and </a:t>
            </a:r>
            <a:r>
              <a:rPr lang="de-CH" sz="1600" dirty="0" err="1"/>
              <a:t>afternoon</a:t>
            </a: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r>
              <a:rPr lang="de-CH" sz="1600" b="1" dirty="0"/>
              <a:t>11:00 Poster Session</a:t>
            </a:r>
            <a:r>
              <a:rPr lang="de-CH" sz="1600" dirty="0"/>
              <a:t>: </a:t>
            </a:r>
            <a:r>
              <a:rPr lang="de-CH" sz="1600" dirty="0" err="1"/>
              <a:t>Please</a:t>
            </a:r>
            <a:r>
              <a:rPr lang="de-CH" sz="1600" dirty="0"/>
              <a:t> bring </a:t>
            </a:r>
            <a:r>
              <a:rPr lang="de-CH" sz="1600" dirty="0" err="1"/>
              <a:t>your</a:t>
            </a:r>
            <a:r>
              <a:rPr lang="de-CH" sz="1600" dirty="0"/>
              <a:t> </a:t>
            </a:r>
            <a:r>
              <a:rPr lang="de-CH" sz="1600" dirty="0" err="1"/>
              <a:t>posters</a:t>
            </a:r>
            <a:r>
              <a:rPr lang="de-CH" sz="1600" dirty="0"/>
              <a:t>!</a:t>
            </a:r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r>
              <a:rPr lang="de-CH" sz="1600" b="1" dirty="0"/>
              <a:t>15:15 PSI Lab </a:t>
            </a:r>
            <a:r>
              <a:rPr lang="de-CH" sz="1600" b="1" dirty="0" err="1"/>
              <a:t>visits</a:t>
            </a:r>
            <a:r>
              <a:rPr lang="de-CH" sz="1600" dirty="0"/>
              <a:t>: </a:t>
            </a:r>
            <a:r>
              <a:rPr lang="de-CH" sz="1600" dirty="0" err="1"/>
              <a:t>Please</a:t>
            </a:r>
            <a:r>
              <a:rPr lang="de-CH" sz="1600" dirty="0"/>
              <a:t> </a:t>
            </a:r>
            <a:r>
              <a:rPr lang="de-CH" sz="1600" dirty="0" err="1"/>
              <a:t>wear</a:t>
            </a:r>
            <a:r>
              <a:rPr lang="de-CH" sz="1600" dirty="0"/>
              <a:t> flat </a:t>
            </a:r>
            <a:r>
              <a:rPr lang="de-CH" sz="1600" dirty="0" err="1"/>
              <a:t>shoes</a:t>
            </a:r>
            <a:r>
              <a:rPr lang="de-CH" sz="1600" dirty="0"/>
              <a:t> (</a:t>
            </a:r>
            <a:r>
              <a:rPr lang="de-CH" sz="1600" dirty="0" err="1"/>
              <a:t>no</a:t>
            </a:r>
            <a:r>
              <a:rPr lang="de-CH" sz="1600" dirty="0"/>
              <a:t> </a:t>
            </a:r>
            <a:r>
              <a:rPr lang="de-CH" sz="1600" dirty="0" err="1"/>
              <a:t>heels</a:t>
            </a:r>
            <a:r>
              <a:rPr lang="de-CH" sz="1600" dirty="0"/>
              <a:t>). </a:t>
            </a:r>
          </a:p>
          <a:p>
            <a:pPr marL="0" indent="0">
              <a:buNone/>
            </a:pPr>
            <a:r>
              <a:rPr lang="en-US" sz="1600" dirty="0"/>
              <a:t>Please contact Stéphane or Silvia if you apply to one of the following categories, as access to certain areas may be forbidden: </a:t>
            </a:r>
          </a:p>
          <a:p>
            <a:pPr marL="0" indent="0">
              <a:buNone/>
            </a:pPr>
            <a:r>
              <a:rPr lang="en-US" sz="1600" dirty="0"/>
              <a:t>Pregnant women; persons equipped with pacemaker, defibrillator, electronic medicine dispenser, hearing aid or metal implant, person with reduced mobility or otherwise incapacitated, minors under the age of 16.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18:30 Departure in front of the PSI auditorium </a:t>
            </a:r>
            <a:r>
              <a:rPr lang="en-US" sz="1600" dirty="0"/>
              <a:t>for the conference dinner at Habsburg castle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22:30 Departure from Habsburg </a:t>
            </a:r>
            <a:r>
              <a:rPr lang="en-US" sz="1600" dirty="0"/>
              <a:t>to Parkhotel Bad Zurzach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03343E0-E9BC-4CB4-3D52-1DEC356F8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87552">
            <a:off x="5745167" y="1015433"/>
            <a:ext cx="2717846" cy="206052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33107BE-9294-31D5-4413-4E5E538EA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5301207"/>
            <a:ext cx="2966039" cy="154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5769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120680" cy="358626"/>
          </a:xfrm>
          <a:solidFill>
            <a:srgbClr val="FFFF00"/>
          </a:solidFill>
        </p:spPr>
        <p:txBody>
          <a:bodyPr/>
          <a:lstStyle/>
          <a:p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IMMW16 at PSI : 26-29 </a:t>
            </a:r>
            <a:r>
              <a:rPr lang="de-CH" sz="2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October</a:t>
            </a:r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2009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748713" y="6661150"/>
            <a:ext cx="395287" cy="138113"/>
          </a:xfrm>
        </p:spPr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2C4929-8CFC-214E-93C0-96CDE028786D}"/>
              </a:ext>
            </a:extLst>
          </p:cNvPr>
          <p:cNvSpPr txBox="1"/>
          <p:nvPr/>
        </p:nvSpPr>
        <p:spPr>
          <a:xfrm>
            <a:off x="755576" y="5229200"/>
            <a:ext cx="4602078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b="1" i="1" dirty="0"/>
              <a:t>Four days of workshop</a:t>
            </a:r>
            <a:endParaRPr lang="en-US" altLang="en-US" sz="1600" b="1" i="1" dirty="0"/>
          </a:p>
          <a:p>
            <a:r>
              <a:rPr lang="en-US" altLang="en-US" sz="1600" b="1" i="1" dirty="0"/>
              <a:t>Participants : </a:t>
            </a:r>
            <a:r>
              <a:rPr lang="en-US" altLang="en-US" sz="1600" b="1" i="1" dirty="0">
                <a:solidFill>
                  <a:srgbClr val="FF0000"/>
                </a:solidFill>
              </a:rPr>
              <a:t>79  from 12 countries</a:t>
            </a:r>
          </a:p>
          <a:p>
            <a:r>
              <a:rPr lang="en-US" altLang="en-US" b="1" i="1" dirty="0">
                <a:solidFill>
                  <a:schemeClr val="tx1"/>
                </a:solidFill>
              </a:rPr>
              <a:t>55 contributions of 15’ minutes</a:t>
            </a:r>
            <a:r>
              <a:rPr lang="en-US" altLang="en-US" sz="1600" b="1" i="1" dirty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9D7420-1B02-3687-80E0-C95FAA6B9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5160" y="3801482"/>
            <a:ext cx="2781300" cy="1676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65A5BE2-B640-9046-606C-097C5BEE6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224" y="1350102"/>
            <a:ext cx="1333500" cy="16192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2679989-7BC4-9B8A-F5FE-13D2DADB98A5}"/>
              </a:ext>
            </a:extLst>
          </p:cNvPr>
          <p:cNvSpPr txBox="1"/>
          <p:nvPr/>
        </p:nvSpPr>
        <p:spPr>
          <a:xfrm>
            <a:off x="5884598" y="3068960"/>
            <a:ext cx="312585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de-CH" sz="1800" dirty="0"/>
              <a:t>Louis </a:t>
            </a:r>
            <a:r>
              <a:rPr lang="de-CH" sz="1800" dirty="0" err="1"/>
              <a:t>Walckiers</a:t>
            </a:r>
            <a:r>
              <a:rPr lang="de-CH" sz="1800" dirty="0"/>
              <a:t> (CERN)</a:t>
            </a:r>
          </a:p>
          <a:p>
            <a:pPr algn="ctr">
              <a:spcBef>
                <a:spcPts val="0"/>
              </a:spcBef>
            </a:pPr>
            <a:r>
              <a:rPr lang="de-CH" sz="1800" dirty="0" err="1"/>
              <a:t>head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Committee </a:t>
            </a:r>
            <a:r>
              <a:rPr lang="de-CH" sz="1800" dirty="0" err="1"/>
              <a:t>till</a:t>
            </a:r>
            <a:r>
              <a:rPr lang="de-CH" sz="1800" dirty="0"/>
              <a:t> 2013</a:t>
            </a:r>
            <a:endParaRPr lang="en-US" sz="18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A54CB6C-5659-5D64-ECBB-C85F27C150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57" y="980728"/>
            <a:ext cx="5798027" cy="376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769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6A9B2D91-DF9D-3EDC-685A-B5A29AE19BB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8206312" y="6661150"/>
            <a:ext cx="132582" cy="1270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alibri"/>
                <a:ea typeface="+mj-ea"/>
                <a:cs typeface="Calibri"/>
                <a:sym typeface="Calibri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12700">
              <a:lnSpc>
                <a:spcPts val="955"/>
              </a:lnSpc>
            </a:pPr>
            <a:r>
              <a:rPr lang="en-US" spc="-10"/>
              <a:t>Page</a:t>
            </a:r>
            <a:r>
              <a:rPr lang="en-US" spc="-45"/>
              <a:t> </a:t>
            </a:r>
            <a:fld id="{81D60167-4931-47E6-BA6A-407CBD079E47}" type="slidenum">
              <a:rPr smtClean="0"/>
              <a:pPr marL="12700">
                <a:lnSpc>
                  <a:spcPts val="955"/>
                </a:lnSpc>
              </a:pPr>
              <a:t>14</a:t>
            </a:fld>
            <a:endParaRPr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505F84EF-46F7-743E-FE12-A503A609D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116632"/>
            <a:ext cx="4968552" cy="358626"/>
          </a:xfrm>
          <a:solidFill>
            <a:srgbClr val="FFFF00"/>
          </a:solidFill>
        </p:spPr>
        <p:txBody>
          <a:bodyPr/>
          <a:lstStyle/>
          <a:p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IMMW at PSI …..15 </a:t>
            </a:r>
            <a:r>
              <a:rPr lang="de-CH" sz="2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years</a:t>
            </a:r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after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54BE079-3C8D-0B4F-A32D-9C7F8618583B}"/>
              </a:ext>
            </a:extLst>
          </p:cNvPr>
          <p:cNvGrpSpPr/>
          <p:nvPr/>
        </p:nvGrpSpPr>
        <p:grpSpPr>
          <a:xfrm>
            <a:off x="323528" y="692696"/>
            <a:ext cx="3744416" cy="2952335"/>
            <a:chOff x="323528" y="692696"/>
            <a:chExt cx="3744416" cy="295233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26375CC-E36D-E166-013E-E9662A102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3528" y="692696"/>
              <a:ext cx="3744416" cy="261440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ADD3976-DBD8-77CA-1E85-EEFAD353D4E9}"/>
                </a:ext>
              </a:extLst>
            </p:cNvPr>
            <p:cNvSpPr txBox="1"/>
            <p:nvPr/>
          </p:nvSpPr>
          <p:spPr>
            <a:xfrm>
              <a:off x="683568" y="692696"/>
              <a:ext cx="2862064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en-US" b="1" i="0" dirty="0">
                  <a:solidFill>
                    <a:srgbClr val="3333FF"/>
                  </a:solidFill>
                  <a:effectLst/>
                  <a:latin typeface="Accelerate"/>
                </a:rPr>
                <a:t>The </a:t>
              </a:r>
              <a:r>
                <a:rPr lang="en-US" b="1" i="0" dirty="0" err="1">
                  <a:solidFill>
                    <a:srgbClr val="3333FF"/>
                  </a:solidFill>
                  <a:effectLst/>
                  <a:latin typeface="Accelerate"/>
                </a:rPr>
                <a:t>SwissFEL</a:t>
              </a:r>
              <a:r>
                <a:rPr lang="en-US" b="1" i="0" dirty="0">
                  <a:solidFill>
                    <a:srgbClr val="3333FF"/>
                  </a:solidFill>
                  <a:effectLst/>
                  <a:latin typeface="Accelerate"/>
                </a:rPr>
                <a:t> large-scale facility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7AC13E2-9DD6-D5F9-5CD1-60604BE7DC11}"/>
                </a:ext>
              </a:extLst>
            </p:cNvPr>
            <p:cNvSpPr txBox="1"/>
            <p:nvPr/>
          </p:nvSpPr>
          <p:spPr>
            <a:xfrm>
              <a:off x="827584" y="3337254"/>
              <a:ext cx="3047309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CH" sz="2000" dirty="0" err="1"/>
                <a:t>Aramis</a:t>
              </a:r>
              <a:r>
                <a:rPr lang="de-CH" sz="2000" dirty="0"/>
                <a:t> : 2016;  Athos : 2018</a:t>
              </a:r>
              <a:endParaRPr lang="en-US" sz="2000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4CE7B5E-925E-3A5D-3C99-7806EEC7E8BD}"/>
              </a:ext>
            </a:extLst>
          </p:cNvPr>
          <p:cNvGrpSpPr/>
          <p:nvPr/>
        </p:nvGrpSpPr>
        <p:grpSpPr>
          <a:xfrm>
            <a:off x="4598817" y="783149"/>
            <a:ext cx="3740077" cy="2799739"/>
            <a:chOff x="4598817" y="783149"/>
            <a:chExt cx="3740077" cy="279973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3CFC6AF-725A-299F-0964-06D23F2B7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98817" y="783149"/>
              <a:ext cx="3740077" cy="252273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11F609-E907-C581-2BE7-2BF1473B7293}"/>
                </a:ext>
              </a:extLst>
            </p:cNvPr>
            <p:cNvSpPr txBox="1"/>
            <p:nvPr/>
          </p:nvSpPr>
          <p:spPr>
            <a:xfrm>
              <a:off x="5004048" y="783149"/>
              <a:ext cx="3130256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>
                  <a:solidFill>
                    <a:srgbClr val="3333FF"/>
                  </a:solidFill>
                  <a:latin typeface="Accelerate"/>
                </a:rPr>
                <a:t>Proton Therapy Center : Gantry III</a:t>
              </a:r>
              <a:endParaRPr lang="en-US" b="1" i="0" dirty="0">
                <a:solidFill>
                  <a:srgbClr val="3333FF"/>
                </a:solidFill>
                <a:effectLst/>
                <a:latin typeface="Accelerate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F3638A5-7B71-8BE9-65AE-DA0714E3E9C6}"/>
                </a:ext>
              </a:extLst>
            </p:cNvPr>
            <p:cNvSpPr txBox="1"/>
            <p:nvPr/>
          </p:nvSpPr>
          <p:spPr>
            <a:xfrm>
              <a:off x="5086995" y="3275111"/>
              <a:ext cx="2511906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CH" sz="2000" dirty="0" err="1"/>
                <a:t>Gantry</a:t>
              </a:r>
              <a:r>
                <a:rPr lang="de-CH" sz="2000" dirty="0"/>
                <a:t> III </a:t>
              </a:r>
              <a:r>
                <a:rPr lang="de-CH" sz="2000" dirty="0" err="1"/>
                <a:t>facility</a:t>
              </a:r>
              <a:r>
                <a:rPr lang="de-CH" sz="2000" dirty="0"/>
                <a:t> : 2018</a:t>
              </a:r>
              <a:endParaRPr lang="en-US" sz="20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C7893B0-C719-3619-27AC-E1C3BB9ED212}"/>
              </a:ext>
            </a:extLst>
          </p:cNvPr>
          <p:cNvGrpSpPr/>
          <p:nvPr/>
        </p:nvGrpSpPr>
        <p:grpSpPr>
          <a:xfrm>
            <a:off x="218419" y="3905101"/>
            <a:ext cx="4353581" cy="2756049"/>
            <a:chOff x="18945" y="3881389"/>
            <a:chExt cx="4353581" cy="275604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AB33F23-89E6-1CA7-5A4A-E615C249F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945" y="3881389"/>
              <a:ext cx="4353581" cy="244827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A91CB37-EB42-4A5F-F76C-FD96C2FF4AFA}"/>
                </a:ext>
              </a:extLst>
            </p:cNvPr>
            <p:cNvSpPr txBox="1"/>
            <p:nvPr/>
          </p:nvSpPr>
          <p:spPr>
            <a:xfrm>
              <a:off x="1244227" y="3881389"/>
              <a:ext cx="1903016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en-US" sz="2000" b="1" i="0" dirty="0">
                  <a:solidFill>
                    <a:srgbClr val="3333FF"/>
                  </a:solidFill>
                  <a:effectLst/>
                  <a:latin typeface="Accelerate"/>
                </a:rPr>
                <a:t>Park </a:t>
              </a:r>
              <a:r>
                <a:rPr lang="en-US" sz="2000" b="1" i="0" dirty="0" err="1">
                  <a:solidFill>
                    <a:srgbClr val="3333FF"/>
                  </a:solidFill>
                  <a:effectLst/>
                  <a:latin typeface="Accelerate"/>
                </a:rPr>
                <a:t>Innovaare</a:t>
              </a:r>
              <a:endParaRPr lang="en-US" sz="2000" b="1" i="0" dirty="0">
                <a:solidFill>
                  <a:srgbClr val="3333FF"/>
                </a:solidFill>
                <a:effectLst/>
                <a:latin typeface="Accelerate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F6797D-D468-6ED6-3AEE-3F43B2BC8EEA}"/>
                </a:ext>
              </a:extLst>
            </p:cNvPr>
            <p:cNvSpPr txBox="1"/>
            <p:nvPr/>
          </p:nvSpPr>
          <p:spPr>
            <a:xfrm>
              <a:off x="937226" y="6329661"/>
              <a:ext cx="251831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CH" sz="2000" dirty="0"/>
                <a:t>Innovation Park  (2024)</a:t>
              </a:r>
              <a:endParaRPr lang="en-US" sz="2000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FBCC5FA-99BB-0B48-DB3E-F831E8AF549A}"/>
              </a:ext>
            </a:extLst>
          </p:cNvPr>
          <p:cNvGrpSpPr/>
          <p:nvPr/>
        </p:nvGrpSpPr>
        <p:grpSpPr>
          <a:xfrm>
            <a:off x="5254897" y="3738396"/>
            <a:ext cx="2914231" cy="2966103"/>
            <a:chOff x="5250720" y="3695047"/>
            <a:chExt cx="2914231" cy="296610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812CA54-142A-B6F6-847D-E704FE1EF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50720" y="3695047"/>
              <a:ext cx="2636912" cy="263691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5DA175E-3272-98C5-2F00-C5D961740674}"/>
                </a:ext>
              </a:extLst>
            </p:cNvPr>
            <p:cNvSpPr txBox="1"/>
            <p:nvPr/>
          </p:nvSpPr>
          <p:spPr>
            <a:xfrm>
              <a:off x="5369314" y="6353373"/>
              <a:ext cx="2795637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CH" sz="2000" dirty="0"/>
                <a:t>Tunnel </a:t>
              </a:r>
              <a:r>
                <a:rPr lang="de-CH" sz="2000" dirty="0" err="1"/>
                <a:t>closure</a:t>
              </a:r>
              <a:r>
                <a:rPr lang="de-CH" sz="2000" dirty="0"/>
                <a:t> ( 12/2024)</a:t>
              </a:r>
              <a:endParaRPr lang="en-US" sz="20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9B13CBA-689D-79F0-DD9C-0FD9BF03FCED}"/>
                </a:ext>
              </a:extLst>
            </p:cNvPr>
            <p:cNvSpPr txBox="1"/>
            <p:nvPr/>
          </p:nvSpPr>
          <p:spPr>
            <a:xfrm>
              <a:off x="6342948" y="3695047"/>
              <a:ext cx="892339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en-US" sz="2000" b="1" i="0" dirty="0">
                  <a:solidFill>
                    <a:srgbClr val="3333FF"/>
                  </a:solidFill>
                  <a:effectLst/>
                  <a:latin typeface="Accelerate"/>
                </a:rPr>
                <a:t>SLS2.0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6368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Line 29"/>
          <p:cNvSpPr>
            <a:spLocks noChangeShapeType="1"/>
          </p:cNvSpPr>
          <p:nvPr/>
        </p:nvSpPr>
        <p:spPr bwMode="auto">
          <a:xfrm>
            <a:off x="35496" y="836712"/>
            <a:ext cx="9144000" cy="0"/>
          </a:xfrm>
          <a:prstGeom prst="line">
            <a:avLst/>
          </a:prstGeom>
          <a:noFill/>
          <a:ln w="19050">
            <a:solidFill>
              <a:srgbClr val="1D579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e-C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307" y="1062295"/>
            <a:ext cx="4264693" cy="31772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032010"/>
            <a:ext cx="4754528" cy="3181149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763688" y="1268761"/>
            <a:ext cx="432048" cy="24622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1600" b="1" i="0" u="none" strike="noStrike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2008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04665" y="1183790"/>
            <a:ext cx="432048" cy="24622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1600" b="1" i="0" u="none" strike="noStrike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2013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46191" y="4387183"/>
            <a:ext cx="1321953" cy="24622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1600" b="1" i="0" u="none" strike="noStrike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October2024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6A9B2D91-DF9D-3EDC-685A-B5A29AE19BB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8206312" y="6661150"/>
            <a:ext cx="132582" cy="1270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alibri"/>
                <a:ea typeface="+mj-ea"/>
                <a:cs typeface="Calibri"/>
                <a:sym typeface="Calibri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12700">
              <a:lnSpc>
                <a:spcPts val="955"/>
              </a:lnSpc>
            </a:pPr>
            <a:r>
              <a:rPr lang="en-US" spc="-10"/>
              <a:t>Page</a:t>
            </a:r>
            <a:r>
              <a:rPr lang="en-US" spc="-45"/>
              <a:t> </a:t>
            </a:r>
            <a:fld id="{81D60167-4931-47E6-BA6A-407CBD079E47}" type="slidenum">
              <a:rPr smtClean="0"/>
              <a:pPr marL="12700">
                <a:lnSpc>
                  <a:spcPts val="955"/>
                </a:lnSpc>
              </a:pPr>
              <a:t>15</a:t>
            </a:fld>
            <a:endParaRPr dirty="0"/>
          </a:p>
        </p:txBody>
      </p:sp>
      <p:pic>
        <p:nvPicPr>
          <p:cNvPr id="35" name="Picture 8" descr="Bildergebnis für marco negrazus ps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416" y="4848967"/>
            <a:ext cx="704695" cy="78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281" y="4900255"/>
            <a:ext cx="727893" cy="80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168" y="4868175"/>
            <a:ext cx="630096" cy="78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836" y="4848966"/>
            <a:ext cx="707215" cy="758271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898" y="4844217"/>
            <a:ext cx="596419" cy="79469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239" y="4820706"/>
            <a:ext cx="608549" cy="81139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18" y="4907887"/>
            <a:ext cx="592159" cy="789021"/>
          </a:xfrm>
          <a:prstGeom prst="rect">
            <a:avLst/>
          </a:prstGeom>
        </p:spPr>
      </p:pic>
      <p:pic>
        <p:nvPicPr>
          <p:cNvPr id="44" name="Picture 52" descr="image00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224" y="4868175"/>
            <a:ext cx="590196" cy="79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10001" y="5005203"/>
            <a:ext cx="762829" cy="59560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60322" y="4859128"/>
            <a:ext cx="667446" cy="74604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8295" y="5783006"/>
            <a:ext cx="718507" cy="645686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232398" y="5762844"/>
            <a:ext cx="535574" cy="70111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93349" y="5757383"/>
            <a:ext cx="701224" cy="706577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6033" y="5779687"/>
            <a:ext cx="536434" cy="700620"/>
          </a:xfrm>
          <a:prstGeom prst="rect">
            <a:avLst/>
          </a:prstGeom>
        </p:spPr>
      </p:pic>
      <p:pic>
        <p:nvPicPr>
          <p:cNvPr id="51" name="Picture 50" descr="Bildergebnis für auchmann bernhard cern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257" y="5772544"/>
            <a:ext cx="534233" cy="67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 bwMode="auto">
          <a:xfrm>
            <a:off x="4779967" y="5790032"/>
            <a:ext cx="662606" cy="679929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510659" y="5757383"/>
            <a:ext cx="524599" cy="720008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596149" y="5773146"/>
            <a:ext cx="467607" cy="666118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494120" y="4821238"/>
            <a:ext cx="630176" cy="812395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773316" y="4848966"/>
            <a:ext cx="732533" cy="785199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015719" y="5748452"/>
            <a:ext cx="573695" cy="715508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040051" y="4836413"/>
            <a:ext cx="648242" cy="810304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084058" y="5769152"/>
            <a:ext cx="575315" cy="720877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505F84EF-46F7-743E-FE12-A503A609D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116632"/>
            <a:ext cx="4968552" cy="358626"/>
          </a:xfrm>
          <a:solidFill>
            <a:srgbClr val="FFFF00"/>
          </a:solidFill>
        </p:spPr>
        <p:txBody>
          <a:bodyPr/>
          <a:lstStyle/>
          <a:p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IMMW at PSI …..15 </a:t>
            </a:r>
            <a:r>
              <a:rPr lang="de-CH" sz="2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years</a:t>
            </a:r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after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FC06AD-952D-33C4-2750-AA3162764286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 bwMode="auto">
          <a:xfrm flipH="1">
            <a:off x="7298423" y="5727809"/>
            <a:ext cx="498856" cy="756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FC6393-F792-9598-CF3F-4958D6F011C3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 bwMode="auto">
          <a:xfrm flipH="1">
            <a:off x="6696067" y="5760634"/>
            <a:ext cx="575314" cy="70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803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1400" y="0"/>
            <a:ext cx="4752528" cy="358626"/>
          </a:xfrm>
          <a:solidFill>
            <a:srgbClr val="FFFF00"/>
          </a:solidFill>
        </p:spPr>
        <p:txBody>
          <a:bodyPr/>
          <a:lstStyle/>
          <a:p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IMMW at PSI …..15 </a:t>
            </a:r>
            <a:r>
              <a:rPr lang="de-CH" sz="2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years</a:t>
            </a:r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after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748713" y="6661150"/>
            <a:ext cx="395287" cy="138113"/>
          </a:xfrm>
        </p:spPr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61EF1C-5979-FB31-6DBB-2B8575D6EB4C}"/>
              </a:ext>
            </a:extLst>
          </p:cNvPr>
          <p:cNvSpPr txBox="1"/>
          <p:nvPr/>
        </p:nvSpPr>
        <p:spPr>
          <a:xfrm>
            <a:off x="3632640" y="3513401"/>
            <a:ext cx="228908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b="1" i="1" dirty="0">
                <a:solidFill>
                  <a:srgbClr val="3366FF"/>
                </a:solidFill>
                <a:highlight>
                  <a:srgbClr val="FFFF00"/>
                </a:highlight>
              </a:rPr>
              <a:t>Magnet </a:t>
            </a:r>
            <a:r>
              <a:rPr lang="de-CH" sz="2000" b="1" i="1" dirty="0" err="1">
                <a:solidFill>
                  <a:srgbClr val="3366FF"/>
                </a:solidFill>
                <a:highlight>
                  <a:srgbClr val="FFFF00"/>
                </a:highlight>
              </a:rPr>
              <a:t>labs</a:t>
            </a:r>
            <a:r>
              <a:rPr lang="de-CH" sz="2000" b="1" i="1" dirty="0">
                <a:solidFill>
                  <a:srgbClr val="3366FF"/>
                </a:solidFill>
                <a:highlight>
                  <a:srgbClr val="FFFF00"/>
                </a:highlight>
              </a:rPr>
              <a:t> in 2024</a:t>
            </a:r>
            <a:endParaRPr lang="en-US" sz="2000" b="1" i="1" dirty="0">
              <a:solidFill>
                <a:srgbClr val="3366FF"/>
              </a:solidFill>
              <a:highlight>
                <a:srgbClr val="FFFF00"/>
              </a:highlight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07E94DA-8772-32AC-F52E-2DF94A5B5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486" y="3873927"/>
            <a:ext cx="3856045" cy="2846278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5D65D364-A49A-5665-1DEA-1BD073B1F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8" y="817563"/>
            <a:ext cx="3902075" cy="261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144CDD6-59B3-964A-316B-0C1D79CF8FAA}"/>
              </a:ext>
            </a:extLst>
          </p:cNvPr>
          <p:cNvSpPr txBox="1"/>
          <p:nvPr/>
        </p:nvSpPr>
        <p:spPr>
          <a:xfrm>
            <a:off x="1110708" y="435071"/>
            <a:ext cx="215603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b="1" i="1" dirty="0">
                <a:solidFill>
                  <a:srgbClr val="3366FF"/>
                </a:solidFill>
                <a:highlight>
                  <a:srgbClr val="FFFF00"/>
                </a:highlight>
              </a:rPr>
              <a:t>Magnet lab in 2009</a:t>
            </a:r>
            <a:endParaRPr lang="en-US" sz="2000" b="1" i="1" dirty="0">
              <a:solidFill>
                <a:srgbClr val="3366FF"/>
              </a:solidFill>
              <a:highlight>
                <a:srgbClr val="FFFF00"/>
              </a:highlight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D7B592B-7081-F5CF-AE77-12D4279CC2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648" y="3905580"/>
            <a:ext cx="4213503" cy="27555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A5DD845-951F-4E5A-219F-38AF17D31C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4276" y="772612"/>
            <a:ext cx="4450466" cy="270076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7294047-8C3E-A155-81B8-E5390C0A770B}"/>
              </a:ext>
            </a:extLst>
          </p:cNvPr>
          <p:cNvSpPr txBox="1"/>
          <p:nvPr/>
        </p:nvSpPr>
        <p:spPr>
          <a:xfrm>
            <a:off x="5724128" y="418447"/>
            <a:ext cx="228908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b="1" i="1" dirty="0">
                <a:solidFill>
                  <a:srgbClr val="3366FF"/>
                </a:solidFill>
                <a:highlight>
                  <a:srgbClr val="FFFF00"/>
                </a:highlight>
              </a:rPr>
              <a:t>Magnet </a:t>
            </a:r>
            <a:r>
              <a:rPr lang="de-CH" sz="2000" b="1" i="1" dirty="0" err="1">
                <a:solidFill>
                  <a:srgbClr val="3366FF"/>
                </a:solidFill>
                <a:highlight>
                  <a:srgbClr val="FFFF00"/>
                </a:highlight>
              </a:rPr>
              <a:t>labs</a:t>
            </a:r>
            <a:r>
              <a:rPr lang="de-CH" sz="2000" b="1" i="1" dirty="0">
                <a:solidFill>
                  <a:srgbClr val="3366FF"/>
                </a:solidFill>
                <a:highlight>
                  <a:srgbClr val="FFFF00"/>
                </a:highlight>
              </a:rPr>
              <a:t> in 2024</a:t>
            </a:r>
            <a:endParaRPr lang="en-US" sz="2000" b="1" i="1" dirty="0">
              <a:solidFill>
                <a:srgbClr val="3366FF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032802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810" y="4405522"/>
            <a:ext cx="2097206" cy="226181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3814" y="2469622"/>
            <a:ext cx="3758764" cy="231061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5243" y="4753088"/>
            <a:ext cx="2323589" cy="1886887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81206" y="4517873"/>
            <a:ext cx="2164268" cy="2176461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8404" y="681827"/>
            <a:ext cx="2470288" cy="172987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1520" y="742997"/>
            <a:ext cx="2798026" cy="1728192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39752" y="2617071"/>
            <a:ext cx="2792766" cy="16730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32240" y="5091261"/>
            <a:ext cx="2344337" cy="108491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CH" b="1" dirty="0" err="1">
                <a:solidFill>
                  <a:srgbClr val="3366FF"/>
                </a:solidFill>
              </a:rPr>
              <a:t>Accuracy</a:t>
            </a:r>
            <a:r>
              <a:rPr lang="de-CH" b="1" dirty="0">
                <a:solidFill>
                  <a:srgbClr val="3366FF"/>
                </a:solidFill>
              </a:rPr>
              <a:t> : 1/1000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CH" b="1" dirty="0" err="1">
                <a:solidFill>
                  <a:srgbClr val="3366FF"/>
                </a:solidFill>
              </a:rPr>
              <a:t>Reproduciblity</a:t>
            </a:r>
            <a:r>
              <a:rPr lang="de-CH" b="1" dirty="0">
                <a:solidFill>
                  <a:srgbClr val="3366FF"/>
                </a:solidFill>
              </a:rPr>
              <a:t> : 1/10000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CH" b="1" dirty="0">
                <a:solidFill>
                  <a:srgbClr val="3366FF"/>
                </a:solidFill>
              </a:rPr>
              <a:t>Axis : &lt; 30 </a:t>
            </a:r>
            <a:r>
              <a:rPr lang="de-CH" b="1" dirty="0" err="1">
                <a:solidFill>
                  <a:srgbClr val="3366FF"/>
                </a:solidFill>
              </a:rPr>
              <a:t>micrometers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3366FF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262437" y="620688"/>
            <a:ext cx="2907569" cy="1821432"/>
            <a:chOff x="3262437" y="620688"/>
            <a:chExt cx="2907569" cy="182143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262437" y="726994"/>
              <a:ext cx="2886539" cy="171512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3297425" y="620688"/>
              <a:ext cx="2872581" cy="3616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CH" dirty="0">
                  <a:solidFill>
                    <a:schemeClr val="bg1"/>
                  </a:solidFill>
                </a:rPr>
                <a:t>Field Mapper (last upgrade :2013) </a:t>
              </a:r>
              <a:endPara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11560" y="3870116"/>
            <a:ext cx="46488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29476" y="2469622"/>
            <a:ext cx="1824236" cy="1705109"/>
            <a:chOff x="129476" y="2469622"/>
            <a:chExt cx="1824236" cy="170510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29476" y="2567666"/>
              <a:ext cx="1824236" cy="160706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66713" y="3870116"/>
              <a:ext cx="1749761" cy="23330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35175" y="2469622"/>
              <a:ext cx="1710405" cy="3616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CH" dirty="0" err="1">
                  <a:solidFill>
                    <a:schemeClr val="bg1"/>
                  </a:solidFill>
                </a:rPr>
                <a:t>Rotating</a:t>
              </a:r>
              <a:r>
                <a:rPr lang="de-CH" dirty="0">
                  <a:solidFill>
                    <a:schemeClr val="bg1"/>
                  </a:solidFill>
                </a:rPr>
                <a:t> </a:t>
              </a:r>
              <a:r>
                <a:rPr lang="de-CH" dirty="0" err="1">
                  <a:solidFill>
                    <a:schemeClr val="bg1"/>
                  </a:solidFill>
                </a:rPr>
                <a:t>coils</a:t>
              </a:r>
              <a:r>
                <a:rPr lang="de-CH" dirty="0">
                  <a:solidFill>
                    <a:schemeClr val="bg1"/>
                  </a:solidFill>
                </a:rPr>
                <a:t> (2018)</a:t>
              </a: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594726" y="3579761"/>
              <a:ext cx="351482" cy="349920"/>
            </a:xfrm>
            <a:prstGeom prst="rect">
              <a:avLst/>
            </a:prstGeom>
          </p:spPr>
        </p:pic>
      </p:grpSp>
      <p:sp>
        <p:nvSpPr>
          <p:cNvPr id="3" name="Foliennummernplatzhalter 4">
            <a:extLst>
              <a:ext uri="{FF2B5EF4-FFF2-40B4-BE49-F238E27FC236}">
                <a16:creationId xmlns:a16="http://schemas.microsoft.com/office/drawing/2014/main" id="{3AD0AE18-E16E-8DFB-97F5-581EE45EDA50}"/>
              </a:ext>
            </a:extLst>
          </p:cNvPr>
          <p:cNvSpPr txBox="1">
            <a:spLocks/>
          </p:cNvSpPr>
          <p:nvPr/>
        </p:nvSpPr>
        <p:spPr>
          <a:xfrm>
            <a:off x="8316416" y="6661149"/>
            <a:ext cx="367088" cy="1384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4FE5C9-AFAD-BD29-F787-0F45BD453A4A}"/>
              </a:ext>
            </a:extLst>
          </p:cNvPr>
          <p:cNvSpPr txBox="1">
            <a:spLocks/>
          </p:cNvSpPr>
          <p:nvPr/>
        </p:nvSpPr>
        <p:spPr>
          <a:xfrm>
            <a:off x="1748364" y="123318"/>
            <a:ext cx="4968552" cy="358626"/>
          </a:xfrm>
          <a:prstGeom prst="rect">
            <a:avLst/>
          </a:prstGeom>
          <a:solidFill>
            <a:srgbClr val="FFFF00"/>
          </a:solidFill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280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IMMW at PSI …..15 years after</a:t>
            </a:r>
            <a:endParaRPr lang="de-CH" sz="2800" dirty="0">
              <a:solidFill>
                <a:srgbClr val="3333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390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4">
            <a:extLst>
              <a:ext uri="{FF2B5EF4-FFF2-40B4-BE49-F238E27FC236}">
                <a16:creationId xmlns:a16="http://schemas.microsoft.com/office/drawing/2014/main" id="{3AD0AE18-E16E-8DFB-97F5-581EE45EDA50}"/>
              </a:ext>
            </a:extLst>
          </p:cNvPr>
          <p:cNvSpPr txBox="1">
            <a:spLocks/>
          </p:cNvSpPr>
          <p:nvPr/>
        </p:nvSpPr>
        <p:spPr>
          <a:xfrm>
            <a:off x="8316416" y="6661149"/>
            <a:ext cx="367088" cy="1384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4FE5C9-AFAD-BD29-F787-0F45BD453A4A}"/>
              </a:ext>
            </a:extLst>
          </p:cNvPr>
          <p:cNvSpPr txBox="1">
            <a:spLocks/>
          </p:cNvSpPr>
          <p:nvPr/>
        </p:nvSpPr>
        <p:spPr>
          <a:xfrm>
            <a:off x="145475" y="-105260"/>
            <a:ext cx="7668344" cy="864096"/>
          </a:xfrm>
          <a:prstGeom prst="rect">
            <a:avLst/>
          </a:prstGeom>
          <a:solidFill>
            <a:srgbClr val="FFFF00"/>
          </a:solidFill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2800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Specila</a:t>
            </a:r>
            <a:r>
              <a:rPr lang="de-CH" sz="2800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800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</a:t>
            </a:r>
            <a:r>
              <a:rPr lang="de-CH" sz="2800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800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2800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800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Animesh</a:t>
            </a:r>
            <a:r>
              <a:rPr lang="de-CH" sz="2800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Joel, Vjeran, Zachary</a:t>
            </a:r>
          </a:p>
          <a:p>
            <a:r>
              <a:rPr lang="de-CH" sz="2800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-(</a:t>
            </a:r>
            <a:r>
              <a:rPr lang="de-CH" sz="2800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almost</a:t>
            </a:r>
            <a:r>
              <a:rPr lang="de-CH" sz="2800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de-CH" sz="2800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retired</a:t>
            </a:r>
            <a:endParaRPr lang="de-CH" sz="2800" dirty="0">
              <a:solidFill>
                <a:srgbClr val="3333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CA4321DF-5916-A1E7-0EE5-B4AD2F11AB5D}"/>
              </a:ext>
            </a:extLst>
          </p:cNvPr>
          <p:cNvSpPr txBox="1">
            <a:spLocks/>
          </p:cNvSpPr>
          <p:nvPr/>
        </p:nvSpPr>
        <p:spPr bwMode="auto">
          <a:xfrm>
            <a:off x="179512" y="853796"/>
            <a:ext cx="5472608" cy="26447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450"/>
              </a:spcBef>
              <a:buFont typeface="+mj-lt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9000" indent="-189000" algn="l" defTabSz="685800" rtl="0" eaLnBrk="1" latinLnBrk="0" hangingPunct="1">
              <a:lnSpc>
                <a:spcPct val="100000"/>
              </a:lnSpc>
              <a:spcBef>
                <a:spcPts val="450"/>
              </a:spcBef>
              <a:buFont typeface="Aptos" panose="020B00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8000" indent="-189000" algn="l" defTabSz="685800" rtl="0" eaLnBrk="1" latinLnBrk="0" hangingPunct="1">
              <a:lnSpc>
                <a:spcPct val="100000"/>
              </a:lnSpc>
              <a:spcBef>
                <a:spcPts val="450"/>
              </a:spcBef>
              <a:buFont typeface="Aptos" panose="020B00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7000" indent="-189000" algn="l" defTabSz="685800" rtl="0" eaLnBrk="1" latinLnBrk="0" hangingPunct="1">
              <a:lnSpc>
                <a:spcPct val="100000"/>
              </a:lnSpc>
              <a:spcBef>
                <a:spcPts val="300"/>
              </a:spcBef>
              <a:buFont typeface="Aptos" panose="020B00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6000" indent="-189000" algn="l" defTabSz="685800" rtl="0" eaLnBrk="1" latinLnBrk="0" hangingPunct="1">
              <a:lnSpc>
                <a:spcPct val="100000"/>
              </a:lnSpc>
              <a:spcBef>
                <a:spcPts val="300"/>
              </a:spcBef>
              <a:buFont typeface="Aptos" panose="020B00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Innovation in MM techniques</a:t>
            </a:r>
          </a:p>
          <a:p>
            <a:pPr lvl="1"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Technical achievements</a:t>
            </a:r>
          </a:p>
          <a:p>
            <a:pPr lvl="1"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Dedication and expertise</a:t>
            </a:r>
          </a:p>
          <a:p>
            <a:pPr lvl="1"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Enrich our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community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transmission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to next generation (lectures)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defRPr/>
            </a:pP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Contribution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IMMW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workshops</a:t>
            </a:r>
            <a:endParaRPr lang="de-CH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de-CH" dirty="0"/>
          </a:p>
          <a:p>
            <a:pPr>
              <a:defRPr/>
            </a:pP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C93955-BA13-81DB-BF92-DB7A304B20E8}"/>
              </a:ext>
            </a:extLst>
          </p:cNvPr>
          <p:cNvSpPr txBox="1"/>
          <p:nvPr/>
        </p:nvSpPr>
        <p:spPr>
          <a:xfrm>
            <a:off x="231068" y="5620716"/>
            <a:ext cx="8681864" cy="9771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dirty="0"/>
              <a:t>Thank you for enlightening us throughout all these years!</a:t>
            </a:r>
          </a:p>
          <a:p>
            <a:pPr algn="l"/>
            <a:r>
              <a:rPr lang="en-US" sz="2400" dirty="0"/>
              <a:t>                    </a:t>
            </a:r>
            <a:r>
              <a:rPr lang="en-US" sz="2800" dirty="0"/>
              <a:t> Wishing you a fulfilling and joyful retirement</a:t>
            </a:r>
            <a:endParaRPr lang="en-US" sz="2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0F4C41B-01C5-2888-D702-25E3F0EF59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5018" y="3470172"/>
            <a:ext cx="1213328" cy="14842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1BA0733-7067-CDB2-0470-0EC459DFD0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980728"/>
            <a:ext cx="1982306" cy="1795492"/>
          </a:xfrm>
          <a:prstGeom prst="rect">
            <a:avLst/>
          </a:prstGeom>
        </p:spPr>
      </p:pic>
      <p:pic>
        <p:nvPicPr>
          <p:cNvPr id="20" name="Picture 20">
            <a:extLst>
              <a:ext uri="{FF2B5EF4-FFF2-40B4-BE49-F238E27FC236}">
                <a16:creationId xmlns:a16="http://schemas.microsoft.com/office/drawing/2014/main" id="{412EE7E3-606D-772A-DC0E-7CBC30031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853" y="3505965"/>
            <a:ext cx="1235747" cy="148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F0EEB4-74EC-1C2E-E2EA-F205701CAA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6708" y="3209124"/>
            <a:ext cx="1353250" cy="174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912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836712"/>
            <a:ext cx="8575274" cy="4824536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339752" y="116632"/>
            <a:ext cx="4536281" cy="41549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2100" b="1" dirty="0">
                <a:solidFill>
                  <a:srgbClr val="3333FF"/>
                </a:solidFill>
                <a:latin typeface="Arial" panose="020B0604020202020204" pitchFamily="34" charset="0"/>
              </a:rPr>
              <a:t>Enjoy IMMW23</a:t>
            </a:r>
          </a:p>
        </p:txBody>
      </p:sp>
    </p:spTree>
    <p:extLst>
      <p:ext uri="{BB962C8B-B14F-4D97-AF65-F5344CB8AC3E}">
        <p14:creationId xmlns:p14="http://schemas.microsoft.com/office/powerpoint/2010/main" val="4209385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547665" y="108912"/>
            <a:ext cx="6030024" cy="52322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de-DE" sz="2800" b="1" dirty="0">
                <a:solidFill>
                  <a:srgbClr val="3333FF"/>
                </a:solidFill>
                <a:latin typeface="Arial" panose="020B0604020202020204" pitchFamily="34" charset="0"/>
              </a:rPr>
              <a:t>Welcome to IMMW23 workshop</a:t>
            </a: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6006385" y="3819830"/>
            <a:ext cx="2962671" cy="2367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800" b="1" dirty="0">
                <a:solidFill>
                  <a:srgbClr val="007FFF"/>
                </a:solidFill>
              </a:rPr>
              <a:t>Local committee (PSI)</a:t>
            </a:r>
            <a:endParaRPr lang="en-US" altLang="de-DE" sz="1800" b="1" dirty="0"/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altLang="de-DE" dirty="0">
                <a:latin typeface="+mn-lt"/>
              </a:rPr>
              <a:t>Stéphane Sanfilippo (Chair) </a:t>
            </a:r>
            <a:br>
              <a:rPr lang="en-US" altLang="de-DE" dirty="0">
                <a:latin typeface="+mn-lt"/>
              </a:rPr>
            </a:br>
            <a:r>
              <a:rPr lang="en-US" altLang="de-DE" dirty="0">
                <a:latin typeface="+mn-lt"/>
              </a:rPr>
              <a:t>Silvia Bacher (</a:t>
            </a:r>
            <a:r>
              <a:rPr lang="en-US" altLang="de-DE" dirty="0" err="1">
                <a:latin typeface="+mn-lt"/>
              </a:rPr>
              <a:t>Organisation</a:t>
            </a:r>
            <a:r>
              <a:rPr lang="en-US" altLang="de-DE" dirty="0">
                <a:latin typeface="+mn-lt"/>
              </a:rPr>
              <a:t>) </a:t>
            </a:r>
            <a:endParaRPr lang="en-US" altLang="de-DE" sz="1800" dirty="0">
              <a:latin typeface="+mn-lt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+mn-lt"/>
              </a:rPr>
              <a:t>Stefan Keller (Finance)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+mn-lt"/>
              </a:rPr>
              <a:t>Rebecca Riccioli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+mn-lt"/>
              </a:rPr>
              <a:t>Carolin Zoller</a:t>
            </a:r>
            <a:br>
              <a:rPr lang="en-US" altLang="de-DE" dirty="0">
                <a:latin typeface="+mn-lt"/>
              </a:rPr>
            </a:br>
            <a:r>
              <a:rPr lang="en-US" altLang="de-DE" dirty="0">
                <a:latin typeface="+mn-lt"/>
              </a:rPr>
              <a:t>Giuseppe Montenero</a:t>
            </a:r>
          </a:p>
          <a:p>
            <a:endParaRPr lang="en-US" altLang="de-DE" sz="1800" dirty="0">
              <a:latin typeface="+mn-lt"/>
            </a:endParaRP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1763688" y="800362"/>
            <a:ext cx="6114458" cy="40011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de-DE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Aargau (Aare province): Rivers &amp; wellness &amp; and castles</a:t>
            </a: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009368" y="3819830"/>
            <a:ext cx="2781531" cy="311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de-DE" sz="1800" b="1" dirty="0">
                <a:solidFill>
                  <a:srgbClr val="007FFF"/>
                </a:solidFill>
              </a:rPr>
              <a:t>International Committee</a:t>
            </a:r>
            <a:endParaRPr lang="en-US" altLang="de-DE" sz="1400" dirty="0">
              <a:latin typeface="+mn-lt"/>
            </a:endParaRPr>
          </a:p>
          <a:p>
            <a:pPr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Roboto" panose="02000000000000000000" pitchFamily="2" charset="0"/>
              </a:rPr>
              <a:t> Marco </a:t>
            </a:r>
            <a:r>
              <a:rPr lang="en-US" sz="1600" b="0" i="0" dirty="0" err="1">
                <a:effectLst/>
                <a:latin typeface="Roboto" panose="02000000000000000000" pitchFamily="2" charset="0"/>
              </a:rPr>
              <a:t>Buzio</a:t>
            </a:r>
            <a:r>
              <a:rPr lang="en-US" sz="1600" b="0" i="0" dirty="0">
                <a:effectLst/>
                <a:latin typeface="Roboto" panose="02000000000000000000" pitchFamily="2" charset="0"/>
              </a:rPr>
              <a:t>-CERN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Roboto" panose="02000000000000000000" pitchFamily="2" charset="0"/>
              </a:rPr>
              <a:t>James Citadini - CNPEM  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Roboto" panose="02000000000000000000" pitchFamily="2" charset="0"/>
              </a:rPr>
              <a:t>Joseph DiMarco - FNAL   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Roboto" panose="02000000000000000000" pitchFamily="2" charset="0"/>
              </a:rPr>
              <a:t>Jui-Che Huang - NSRRC 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i="0" dirty="0" err="1">
                <a:effectLst/>
                <a:latin typeface="Roboto" panose="02000000000000000000" pitchFamily="2" charset="0"/>
              </a:rPr>
              <a:t>Animesh</a:t>
            </a:r>
            <a:r>
              <a:rPr lang="en-US" sz="1600" b="0" i="0" dirty="0">
                <a:effectLst/>
                <a:latin typeface="Roboto" panose="02000000000000000000" pitchFamily="2" charset="0"/>
              </a:rPr>
              <a:t> Jain - APS 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Roboto" panose="02000000000000000000" pitchFamily="2" charset="0"/>
              </a:rPr>
              <a:t>Gael Le Bec - ESRF   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Roboto" panose="02000000000000000000" pitchFamily="2" charset="0"/>
              </a:rPr>
              <a:t>Jordi Marcos - CELLS  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Roboto" panose="02000000000000000000" pitchFamily="2" charset="0"/>
              </a:rPr>
              <a:t>Edward Rial – BESSY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Roboto" panose="02000000000000000000" pitchFamily="2" charset="0"/>
              </a:rPr>
              <a:t> Stéphane Sanfilippo- PSI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Roboto" panose="02000000000000000000" pitchFamily="2" charset="0"/>
              </a:rPr>
              <a:t>Zachary Wolf - SLAC </a:t>
            </a:r>
          </a:p>
          <a:p>
            <a:pPr>
              <a:spcBef>
                <a:spcPts val="0"/>
              </a:spcBef>
            </a:pPr>
            <a:endParaRPr lang="en-US" altLang="de-DE" sz="1400" dirty="0">
              <a:latin typeface="+mn-lt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0554" y="1537618"/>
            <a:ext cx="1765831" cy="99602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1647" y="1752866"/>
            <a:ext cx="2857500" cy="1609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D353B5B-B8D0-0A80-2626-99B750FD4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13" y="1389527"/>
            <a:ext cx="2628900" cy="1752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420798-CA7E-D889-B430-F3F39873A1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3361" y="1499961"/>
            <a:ext cx="1485473" cy="10739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DBB637-B7ED-0882-E997-28773248D9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3360" y="2585793"/>
            <a:ext cx="1485473" cy="11126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AFAA5E-B56B-9BDE-88D2-A94B6734B2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0554" y="2629713"/>
            <a:ext cx="1961093" cy="10248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833F7F-01DC-EDEC-823E-189DEB560156}"/>
              </a:ext>
            </a:extLst>
          </p:cNvPr>
          <p:cNvSpPr txBox="1"/>
          <p:nvPr/>
        </p:nvSpPr>
        <p:spPr>
          <a:xfrm>
            <a:off x="251520" y="3212976"/>
            <a:ext cx="2542363" cy="27392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de-CH" sz="2000" dirty="0" err="1"/>
              <a:t>Birth</a:t>
            </a:r>
            <a:r>
              <a:rPr lang="de-CH" sz="2000" dirty="0"/>
              <a:t> : 1803</a:t>
            </a:r>
          </a:p>
          <a:p>
            <a:pPr algn="l">
              <a:spcBef>
                <a:spcPts val="0"/>
              </a:spcBef>
            </a:pPr>
            <a:r>
              <a:rPr lang="de-CH" sz="2000" dirty="0"/>
              <a:t>Surface : 1400 km</a:t>
            </a:r>
            <a:r>
              <a:rPr lang="de-CH" sz="2000" baseline="30000" dirty="0"/>
              <a:t>2</a:t>
            </a:r>
          </a:p>
          <a:p>
            <a:pPr algn="l">
              <a:spcBef>
                <a:spcPts val="0"/>
              </a:spcBef>
            </a:pPr>
            <a:r>
              <a:rPr lang="de-CH" sz="2000" dirty="0"/>
              <a:t>Population : 695 000</a:t>
            </a:r>
          </a:p>
          <a:p>
            <a:pPr algn="l">
              <a:spcBef>
                <a:spcPts val="0"/>
              </a:spcBef>
            </a:pPr>
            <a:r>
              <a:rPr lang="de-CH" sz="2000" dirty="0"/>
              <a:t>Capital : Aarau</a:t>
            </a:r>
          </a:p>
          <a:p>
            <a:pPr algn="l">
              <a:spcBef>
                <a:spcPts val="0"/>
              </a:spcBef>
            </a:pPr>
            <a:r>
              <a:rPr lang="de-CH" sz="2000" dirty="0"/>
              <a:t>3 </a:t>
            </a:r>
            <a:r>
              <a:rPr lang="de-CH" sz="2000" dirty="0" err="1"/>
              <a:t>rivers</a:t>
            </a:r>
            <a:r>
              <a:rPr lang="de-CH" sz="2000" dirty="0"/>
              <a:t>:  </a:t>
            </a:r>
            <a:r>
              <a:rPr lang="de-CH" sz="1800" dirty="0"/>
              <a:t>Aare, Reuss</a:t>
            </a:r>
          </a:p>
          <a:p>
            <a:pPr algn="l">
              <a:spcBef>
                <a:spcPts val="0"/>
              </a:spcBef>
            </a:pPr>
            <a:r>
              <a:rPr lang="de-CH" sz="1800" dirty="0"/>
              <a:t> und Limmat</a:t>
            </a:r>
          </a:p>
          <a:p>
            <a:pPr algn="l">
              <a:spcBef>
                <a:spcPts val="0"/>
              </a:spcBef>
            </a:pPr>
            <a:r>
              <a:rPr lang="de-CH" sz="2000" dirty="0"/>
              <a:t>3 </a:t>
            </a:r>
            <a:r>
              <a:rPr lang="de-CH" sz="2000" dirty="0" err="1"/>
              <a:t>main</a:t>
            </a:r>
            <a:r>
              <a:rPr lang="de-CH" sz="2000" dirty="0"/>
              <a:t> </a:t>
            </a:r>
            <a:r>
              <a:rPr lang="de-CH" sz="2000" dirty="0" err="1"/>
              <a:t>regions</a:t>
            </a:r>
            <a:endParaRPr lang="de-CH" sz="2000" dirty="0"/>
          </a:p>
          <a:p>
            <a:pPr algn="l">
              <a:spcBef>
                <a:spcPts val="0"/>
              </a:spcBef>
            </a:pPr>
            <a:r>
              <a:rPr lang="de-CH" sz="1800" dirty="0"/>
              <a:t>(Baden, Fricktal, </a:t>
            </a:r>
            <a:r>
              <a:rPr lang="de-CH" sz="1800" dirty="0" err="1"/>
              <a:t>Zurzach</a:t>
            </a:r>
            <a:r>
              <a:rPr lang="de-CH" sz="1800" dirty="0"/>
              <a:t>)</a:t>
            </a:r>
          </a:p>
          <a:p>
            <a:pPr algn="l">
              <a:spcBef>
                <a:spcPts val="0"/>
              </a:spcBef>
            </a:pPr>
            <a:endParaRPr lang="de-CH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E0D6187-ABE7-99D2-230D-E3D04431CA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7969" y="5722971"/>
            <a:ext cx="141922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775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Text Box 2"/>
          <p:cNvSpPr txBox="1">
            <a:spLocks noChangeArrowheads="1"/>
          </p:cNvSpPr>
          <p:nvPr/>
        </p:nvSpPr>
        <p:spPr bwMode="auto">
          <a:xfrm>
            <a:off x="1763688" y="116632"/>
            <a:ext cx="6201092" cy="106182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de-DE" sz="2100" b="1" dirty="0">
                <a:solidFill>
                  <a:srgbClr val="3333FF"/>
                </a:solidFill>
                <a:latin typeface="Arial" panose="020B0604020202020204" pitchFamily="34" charset="0"/>
              </a:rPr>
              <a:t>Second workshop at PSI of a triptych dedicated to magnet modeling and magnet tests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467544" y="5582335"/>
            <a:ext cx="17924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10/06-13/06/2024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739415" y="5512531"/>
            <a:ext cx="1803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06/10-11/10/2024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7078923" y="5531949"/>
            <a:ext cx="1656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30/3-04/04 2025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7439" y="1640560"/>
            <a:ext cx="3082290" cy="39417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F8EDC0-FCD3-4ED1-4F88-54421D6AB7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8921" y="1698604"/>
            <a:ext cx="3062172" cy="38837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CE6AE0-A51A-B7AD-4360-4A6811F5C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7868" y="1680557"/>
            <a:ext cx="3048264" cy="39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969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Text Box 2"/>
          <p:cNvSpPr txBox="1">
            <a:spLocks noChangeArrowheads="1"/>
          </p:cNvSpPr>
          <p:nvPr/>
        </p:nvSpPr>
        <p:spPr bwMode="auto">
          <a:xfrm>
            <a:off x="3230785" y="116632"/>
            <a:ext cx="2538413" cy="41549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2100" b="1" dirty="0">
                <a:solidFill>
                  <a:srgbClr val="3333FF"/>
                </a:solidFill>
                <a:latin typeface="Arial" panose="020B0604020202020204" pitchFamily="34" charset="0"/>
              </a:rPr>
              <a:t>Objectives/ topics</a:t>
            </a:r>
          </a:p>
        </p:txBody>
      </p:sp>
      <p:sp>
        <p:nvSpPr>
          <p:cNvPr id="7" name="Rectangle 6"/>
          <p:cNvSpPr/>
          <p:nvPr/>
        </p:nvSpPr>
        <p:spPr>
          <a:xfrm>
            <a:off x="323528" y="692696"/>
            <a:ext cx="8800185" cy="1577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000" b="1" i="1" dirty="0">
                <a:solidFill>
                  <a:srgbClr val="777777"/>
                </a:solidFill>
                <a:latin typeface="+mn-lt"/>
              </a:rPr>
              <a:t>Exchange </a:t>
            </a:r>
            <a:r>
              <a:rPr lang="de-CH" sz="2000" b="1" i="1" dirty="0" err="1">
                <a:solidFill>
                  <a:srgbClr val="777777"/>
                </a:solidFill>
                <a:latin typeface="+mn-lt"/>
              </a:rPr>
              <a:t>among</a:t>
            </a:r>
            <a:r>
              <a:rPr lang="de-CH" sz="2000" b="1" i="1" dirty="0">
                <a:solidFill>
                  <a:srgbClr val="777777"/>
                </a:solidFill>
                <a:latin typeface="+mn-lt"/>
              </a:rPr>
              <a:t> </a:t>
            </a:r>
            <a:r>
              <a:rPr lang="de-CH" sz="2000" b="1" i="1" dirty="0" err="1">
                <a:solidFill>
                  <a:srgbClr val="777777"/>
                </a:solidFill>
                <a:latin typeface="+mn-lt"/>
              </a:rPr>
              <a:t>researchers</a:t>
            </a:r>
            <a:r>
              <a:rPr lang="de-CH" sz="2000" b="1" i="1" dirty="0">
                <a:solidFill>
                  <a:srgbClr val="777777"/>
                </a:solidFill>
                <a:latin typeface="+mn-lt"/>
              </a:rPr>
              <a:t>  and </a:t>
            </a:r>
            <a:r>
              <a:rPr lang="de-CH" sz="2000" b="1" i="1" dirty="0" err="1">
                <a:solidFill>
                  <a:srgbClr val="777777"/>
                </a:solidFill>
                <a:latin typeface="+mn-lt"/>
              </a:rPr>
              <a:t>experts</a:t>
            </a:r>
            <a:r>
              <a:rPr lang="de-CH" sz="2000" b="1" i="1" dirty="0">
                <a:solidFill>
                  <a:srgbClr val="777777"/>
                </a:solidFill>
                <a:latin typeface="+mn-lt"/>
              </a:rPr>
              <a:t>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+mn-lt"/>
              </a:rPr>
              <a:t>Equipment and techniques used to measure and characterize the magnetic fields,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+mn-lt"/>
              </a:rPr>
              <a:t>Equipment and techniques to  </a:t>
            </a:r>
            <a:r>
              <a:rPr lang="en-US" sz="1800" i="1" dirty="0" err="1">
                <a:solidFill>
                  <a:schemeClr val="tx1"/>
                </a:solidFill>
                <a:latin typeface="+mn-lt"/>
              </a:rPr>
              <a:t>fiduzialise</a:t>
            </a:r>
            <a:r>
              <a:rPr lang="en-US" sz="1800" i="1" dirty="0">
                <a:solidFill>
                  <a:schemeClr val="tx1"/>
                </a:solidFill>
                <a:latin typeface="+mn-lt"/>
              </a:rPr>
              <a:t> (align) the magnets,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+mn-lt"/>
              </a:rPr>
              <a:t> A particular focus on accelerator magnets and insertion devices</a:t>
            </a:r>
            <a:endParaRPr lang="de-CH" sz="1800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8B0B92-7D31-A26C-8445-9BDD50A4CC44}"/>
              </a:ext>
            </a:extLst>
          </p:cNvPr>
          <p:cNvSpPr/>
          <p:nvPr/>
        </p:nvSpPr>
        <p:spPr>
          <a:xfrm>
            <a:off x="392325" y="2348880"/>
            <a:ext cx="8800185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000" b="1" i="1" dirty="0">
                <a:solidFill>
                  <a:srgbClr val="777777"/>
                </a:solidFill>
                <a:latin typeface="+mn-lt"/>
              </a:rPr>
              <a:t>Topics </a:t>
            </a:r>
            <a:r>
              <a:rPr lang="de-CH" sz="2000" b="1" i="1" dirty="0" err="1">
                <a:solidFill>
                  <a:srgbClr val="777777"/>
                </a:solidFill>
                <a:latin typeface="+mn-lt"/>
              </a:rPr>
              <a:t>covered</a:t>
            </a:r>
            <a:r>
              <a:rPr lang="de-CH" sz="2000" b="1" i="1" dirty="0">
                <a:solidFill>
                  <a:srgbClr val="777777"/>
                </a:solidFill>
                <a:latin typeface="+mn-lt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+mn-lt"/>
              </a:rPr>
              <a:t>Overview of on-going projects  around the world-wide measurement labs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+mn-lt"/>
              </a:rPr>
              <a:t>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+mn-lt"/>
              </a:rPr>
              <a:t>Fluxmeters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+mn-lt"/>
              </a:rPr>
              <a:t>Acquisition software, measurements and  </a:t>
            </a:r>
            <a:r>
              <a:rPr lang="en-US" sz="1800" i="1" dirty="0" err="1">
                <a:solidFill>
                  <a:schemeClr val="tx1"/>
                </a:solidFill>
                <a:latin typeface="+mn-lt"/>
              </a:rPr>
              <a:t>Fiducialization</a:t>
            </a:r>
            <a:r>
              <a:rPr lang="en-US" sz="1800" i="1" dirty="0">
                <a:solidFill>
                  <a:schemeClr val="tx1"/>
                </a:solidFill>
                <a:latin typeface="+mn-lt"/>
              </a:rPr>
              <a:t>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+mn-lt"/>
              </a:rPr>
              <a:t>Measurement Reports on magnets and insertion 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AD984CB-8005-3F7E-25FC-19D9CFC6F8EA}"/>
              </a:ext>
            </a:extLst>
          </p:cNvPr>
          <p:cNvSpPr/>
          <p:nvPr/>
        </p:nvSpPr>
        <p:spPr>
          <a:xfrm>
            <a:off x="360696" y="4969695"/>
            <a:ext cx="8800185" cy="1577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000" b="1" i="1" dirty="0" err="1">
                <a:solidFill>
                  <a:srgbClr val="777777"/>
                </a:solidFill>
                <a:latin typeface="+mn-lt"/>
              </a:rPr>
              <a:t>Context</a:t>
            </a:r>
            <a:r>
              <a:rPr lang="de-CH" sz="2000" b="1" i="1" dirty="0">
                <a:solidFill>
                  <a:srgbClr val="777777"/>
                </a:solidFill>
                <a:latin typeface="+mn-lt"/>
              </a:rPr>
              <a:t>: </a:t>
            </a:r>
            <a:r>
              <a:rPr lang="en-US" sz="2000" i="1" dirty="0">
                <a:solidFill>
                  <a:schemeClr val="tx1"/>
                </a:solidFill>
                <a:latin typeface="+mn-lt"/>
              </a:rPr>
              <a:t>4</a:t>
            </a:r>
            <a:r>
              <a:rPr lang="en-US" sz="2000" i="1" baseline="30000" dirty="0">
                <a:solidFill>
                  <a:schemeClr val="tx1"/>
                </a:solidFill>
                <a:latin typeface="+mn-lt"/>
              </a:rPr>
              <a:t>th</a:t>
            </a:r>
            <a:r>
              <a:rPr lang="en-US" sz="2000" i="1" dirty="0">
                <a:solidFill>
                  <a:schemeClr val="tx1"/>
                </a:solidFill>
                <a:latin typeface="+mn-lt"/>
              </a:rPr>
              <a:t> generation SR light sources &amp; Superconducting elements </a:t>
            </a:r>
            <a:endParaRPr lang="de-CH" sz="2000" b="1" i="1" dirty="0">
              <a:solidFill>
                <a:srgbClr val="777777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+mn-lt"/>
              </a:rPr>
              <a:t>Magnetic measurement techniques of new types of accelerator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+mn-lt"/>
              </a:rPr>
              <a:t>Last generation of Insertion Devices ( Higher Field, shorter period, smaller gap)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+mn-lt"/>
              </a:rPr>
              <a:t>Transfer of know how to industry</a:t>
            </a:r>
            <a:endParaRPr lang="de-CH" sz="1800" i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7684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/>
          <p:cNvSpPr>
            <a:spLocks noGrp="1"/>
          </p:cNvSpPr>
          <p:nvPr>
            <p:ph sz="quarter" idx="4294967295"/>
          </p:nvPr>
        </p:nvSpPr>
        <p:spPr bwMode="auto">
          <a:xfrm>
            <a:off x="539303" y="1124744"/>
            <a:ext cx="8353177" cy="532859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de-CH" sz="18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Sunday </a:t>
            </a:r>
            <a:r>
              <a:rPr lang="de-CH" sz="1800" b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evening</a:t>
            </a:r>
            <a:r>
              <a:rPr lang="de-CH" sz="18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	Welcome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reception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apéro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, (Park Hotel)</a:t>
            </a:r>
          </a:p>
          <a:p>
            <a:pPr marL="0" indent="0">
              <a:buNone/>
              <a:defRPr/>
            </a:pP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18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Monday &amp; Tuesday :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	Workshop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day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1 &amp; 2  (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presentations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)-Park Hotel</a:t>
            </a:r>
          </a:p>
          <a:p>
            <a:pPr marL="0" indent="0">
              <a:buNone/>
              <a:defRPr/>
            </a:pPr>
            <a:endParaRPr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1800" b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Wednesday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 	</a:t>
            </a:r>
          </a:p>
          <a:p>
            <a:pPr lvl="1">
              <a:defRPr/>
            </a:pP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Transfert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PSI (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Villigen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>
              <a:defRPr/>
            </a:pP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       Morning : PSI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presentation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(Hans Braun) + </a:t>
            </a:r>
            <a:r>
              <a:rPr lang="de-CH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Poster </a:t>
            </a:r>
            <a:r>
              <a:rPr lang="de-CH" sz="18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session</a:t>
            </a:r>
            <a:endParaRPr lang="de-CH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defRPr/>
            </a:pPr>
            <a:r>
              <a:rPr lang="de-CH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Afternoon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: Oral Session + Lab tour (3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hours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>
              <a:defRPr/>
            </a:pP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Evening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Dinner (Habsburg Castle) – Transfer back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Zurzach</a:t>
            </a:r>
            <a:endParaRPr lang="de-CH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buNone/>
              <a:defRPr/>
            </a:pP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endParaRPr lang="de-CH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1800" b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Thursday</a:t>
            </a:r>
            <a:r>
              <a:rPr lang="de-CH" sz="18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Friday Morning 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lvl="1">
              <a:defRPr/>
            </a:pP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       Oral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contributions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- Park Hotel</a:t>
            </a:r>
          </a:p>
          <a:p>
            <a:pPr lvl="1">
              <a:defRPr/>
            </a:pP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       End 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workshop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: Friday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Midday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br>
              <a:rPr lang="de-CH" sz="1400" dirty="0"/>
            </a:br>
            <a:r>
              <a:rPr lang="de-CH" sz="1400" dirty="0"/>
              <a:t>			</a:t>
            </a:r>
            <a:endParaRPr lang="en-US" sz="1400" dirty="0">
              <a:solidFill>
                <a:srgbClr val="969696"/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547664" y="27464"/>
            <a:ext cx="6336704" cy="85408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de-DE" sz="2100" b="1" dirty="0">
                <a:solidFill>
                  <a:srgbClr val="3333FF"/>
                </a:solidFill>
                <a:latin typeface="Arial" panose="020B0604020202020204" pitchFamily="34" charset="0"/>
              </a:rPr>
              <a:t>Time plan of the event </a:t>
            </a:r>
          </a:p>
          <a:p>
            <a:pPr algn="ctr"/>
            <a:r>
              <a:rPr lang="en-US" altLang="de-DE" sz="2100" b="1" dirty="0">
                <a:solidFill>
                  <a:srgbClr val="3333FF"/>
                </a:solidFill>
                <a:latin typeface="Arial" panose="020B0604020202020204" pitchFamily="34" charset="0"/>
              </a:rPr>
              <a:t>06 October 24 (Monday)-11 October 24 (Friday)</a:t>
            </a:r>
          </a:p>
        </p:txBody>
      </p:sp>
    </p:spTree>
    <p:extLst>
      <p:ext uri="{BB962C8B-B14F-4D97-AF65-F5344CB8AC3E}">
        <p14:creationId xmlns:p14="http://schemas.microsoft.com/office/powerpoint/2010/main" val="2946742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1"/>
          <p:cNvSpPr>
            <a:spLocks noGrp="1"/>
          </p:cNvSpPr>
          <p:nvPr>
            <p:ph sz="quarter" idx="4294967295"/>
          </p:nvPr>
        </p:nvSpPr>
        <p:spPr bwMode="auto">
          <a:xfrm>
            <a:off x="251520" y="1556792"/>
            <a:ext cx="4535488" cy="26447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Plenum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room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150 m</a:t>
            </a:r>
            <a:r>
              <a:rPr lang="de-CH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>
              <a:defRPr/>
            </a:pP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Concert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layout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100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persons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table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 screens</a:t>
            </a:r>
          </a:p>
          <a:p>
            <a:pPr lvl="1"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moderation material</a:t>
            </a:r>
            <a:endParaRPr lang="de-CH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de-CH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Coffee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breaks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just outside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room</a:t>
            </a:r>
            <a:endParaRPr lang="de-CH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Booth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sponsors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outside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room</a:t>
            </a:r>
            <a:endParaRPr lang="de-CH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de-CH" dirty="0"/>
          </a:p>
          <a:p>
            <a:pPr marL="0" indent="0">
              <a:buNone/>
              <a:defRPr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48065" y="1700808"/>
            <a:ext cx="3448055" cy="29523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 bwMode="auto">
          <a:xfrm>
            <a:off x="395536" y="5949280"/>
            <a:ext cx="1776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>
                <a:solidFill>
                  <a:srgbClr val="FF0000"/>
                </a:solidFill>
              </a:rPr>
              <a:t>No</a:t>
            </a:r>
            <a:r>
              <a:rPr lang="de-CH" b="1" dirty="0">
                <a:solidFill>
                  <a:srgbClr val="FF0000"/>
                </a:solidFill>
              </a:rPr>
              <a:t> hybrid </a:t>
            </a:r>
            <a:r>
              <a:rPr lang="de-CH" b="1" dirty="0" err="1">
                <a:solidFill>
                  <a:srgbClr val="FF0000"/>
                </a:solidFill>
              </a:rPr>
              <a:t>sessions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827584" y="27571"/>
            <a:ext cx="6948660" cy="94641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CH" sz="2400" b="1" dirty="0">
                <a:solidFill>
                  <a:srgbClr val="3333FF"/>
                </a:solidFill>
                <a:latin typeface="+mn-lt"/>
              </a:rPr>
              <a:t>Conference </a:t>
            </a:r>
            <a:r>
              <a:rPr lang="de-CH" sz="2400" b="1" dirty="0" err="1">
                <a:solidFill>
                  <a:srgbClr val="3333FF"/>
                </a:solidFill>
                <a:latin typeface="+mn-lt"/>
              </a:rPr>
              <a:t>Room</a:t>
            </a:r>
            <a:r>
              <a:rPr lang="de-CH" sz="2400" b="1" dirty="0">
                <a:solidFill>
                  <a:srgbClr val="3333FF"/>
                </a:solidFill>
                <a:latin typeface="+mn-lt"/>
              </a:rPr>
              <a:t> </a:t>
            </a:r>
            <a:r>
              <a:rPr lang="de-CH" sz="2400" b="1" dirty="0" err="1">
                <a:solidFill>
                  <a:srgbClr val="3333FF"/>
                </a:solidFill>
                <a:latin typeface="+mn-lt"/>
              </a:rPr>
              <a:t>for</a:t>
            </a:r>
            <a:r>
              <a:rPr lang="de-CH" sz="2400" b="1" dirty="0">
                <a:solidFill>
                  <a:srgbClr val="3333FF"/>
                </a:solidFill>
                <a:latin typeface="+mn-lt"/>
              </a:rPr>
              <a:t> </a:t>
            </a:r>
            <a:r>
              <a:rPr lang="de-CH" sz="2400" b="1" dirty="0" err="1">
                <a:solidFill>
                  <a:srgbClr val="3333FF"/>
                </a:solidFill>
                <a:latin typeface="+mn-lt"/>
              </a:rPr>
              <a:t>the</a:t>
            </a:r>
            <a:r>
              <a:rPr lang="de-CH" sz="2400" b="1" dirty="0">
                <a:solidFill>
                  <a:srgbClr val="3333FF"/>
                </a:solidFill>
                <a:latin typeface="+mn-lt"/>
              </a:rPr>
              <a:t> </a:t>
            </a:r>
          </a:p>
          <a:p>
            <a:pPr algn="ctr"/>
            <a:r>
              <a:rPr lang="de-CH" sz="2400" b="1" dirty="0">
                <a:solidFill>
                  <a:srgbClr val="3333FF"/>
                </a:solidFill>
                <a:latin typeface="+mn-lt"/>
              </a:rPr>
              <a:t>oral </a:t>
            </a:r>
            <a:r>
              <a:rPr lang="de-CH" sz="2400" b="1" dirty="0" err="1">
                <a:solidFill>
                  <a:srgbClr val="3333FF"/>
                </a:solidFill>
                <a:latin typeface="+mn-lt"/>
              </a:rPr>
              <a:t>sessions</a:t>
            </a:r>
            <a:r>
              <a:rPr lang="de-CH" sz="2400" b="1" dirty="0">
                <a:solidFill>
                  <a:srgbClr val="3333FF"/>
                </a:solidFill>
                <a:latin typeface="+mn-lt"/>
              </a:rPr>
              <a:t> (Park Hotel)</a:t>
            </a:r>
            <a:endParaRPr lang="en-US" altLang="de-DE" sz="2100" b="1" dirty="0">
              <a:solidFill>
                <a:srgbClr val="3333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1216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Text Box 2"/>
          <p:cNvSpPr txBox="1">
            <a:spLocks noChangeArrowheads="1"/>
          </p:cNvSpPr>
          <p:nvPr/>
        </p:nvSpPr>
        <p:spPr bwMode="auto">
          <a:xfrm>
            <a:off x="2190143" y="151733"/>
            <a:ext cx="4536281" cy="107721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32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thanks to our sponsors !!!!</a:t>
            </a:r>
          </a:p>
        </p:txBody>
      </p:sp>
      <p:sp>
        <p:nvSpPr>
          <p:cNvPr id="416771" name="Text Box 3"/>
          <p:cNvSpPr txBox="1">
            <a:spLocks noChangeArrowheads="1"/>
          </p:cNvSpPr>
          <p:nvPr/>
        </p:nvSpPr>
        <p:spPr bwMode="auto">
          <a:xfrm>
            <a:off x="1590068" y="1316690"/>
            <a:ext cx="57486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800" b="1" dirty="0"/>
              <a:t>Many thanks to the sponsors for contribution and support</a:t>
            </a:r>
          </a:p>
        </p:txBody>
      </p:sp>
      <p:sp>
        <p:nvSpPr>
          <p:cNvPr id="416798" name="Text Box 30"/>
          <p:cNvSpPr txBox="1">
            <a:spLocks noChangeArrowheads="1"/>
          </p:cNvSpPr>
          <p:nvPr/>
        </p:nvSpPr>
        <p:spPr bwMode="auto">
          <a:xfrm>
            <a:off x="4484864" y="1834971"/>
            <a:ext cx="2772420" cy="76174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de-DE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Workshop dinner:</a:t>
            </a:r>
          </a:p>
          <a:p>
            <a:pPr algn="ctr"/>
            <a:r>
              <a:rPr lang="en-US" altLang="de-DE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Habsburg castle (1020)</a:t>
            </a:r>
          </a:p>
        </p:txBody>
      </p:sp>
      <p:pic>
        <p:nvPicPr>
          <p:cNvPr id="416803" name="Picture 35" descr="Habsburg-blas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937" y="4276110"/>
            <a:ext cx="753666" cy="84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6804" name="Picture 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39" y="4234977"/>
            <a:ext cx="736997" cy="81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6806" name="Picture 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375" y="2722289"/>
            <a:ext cx="2413397" cy="1354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ight Brace 1"/>
          <p:cNvSpPr/>
          <p:nvPr/>
        </p:nvSpPr>
        <p:spPr bwMode="auto">
          <a:xfrm>
            <a:off x="2792795" y="1686023"/>
            <a:ext cx="1080120" cy="478841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TextBox 4"/>
          <p:cNvSpPr txBox="1"/>
          <p:nvPr/>
        </p:nvSpPr>
        <p:spPr bwMode="auto">
          <a:xfrm>
            <a:off x="3803987" y="5244682"/>
            <a:ext cx="45768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b="1" dirty="0"/>
              <a:t>Talks + Booth at </a:t>
            </a:r>
            <a:r>
              <a:rPr lang="de-CH" b="1" dirty="0" err="1"/>
              <a:t>the</a:t>
            </a:r>
            <a:r>
              <a:rPr lang="de-CH" b="1" dirty="0"/>
              <a:t> </a:t>
            </a:r>
            <a:r>
              <a:rPr lang="de-CH" b="1" dirty="0" err="1"/>
              <a:t>conference</a:t>
            </a:r>
            <a:r>
              <a:rPr lang="de-CH" b="1" dirty="0"/>
              <a:t> </a:t>
            </a:r>
            <a:r>
              <a:rPr lang="de-CH" b="1" dirty="0" err="1"/>
              <a:t>room</a:t>
            </a:r>
            <a:r>
              <a:rPr lang="de-CH" b="1" dirty="0"/>
              <a:t> </a:t>
            </a:r>
            <a:r>
              <a:rPr lang="de-CH" b="1" dirty="0" err="1"/>
              <a:t>entrance</a:t>
            </a:r>
            <a:endParaRPr lang="de-CH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20EE7B-A4D7-98CA-A1A5-74E623C7A0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52" y="1848275"/>
            <a:ext cx="3048000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159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Text Box 2"/>
          <p:cNvSpPr txBox="1">
            <a:spLocks noChangeArrowheads="1"/>
          </p:cNvSpPr>
          <p:nvPr/>
        </p:nvSpPr>
        <p:spPr bwMode="auto">
          <a:xfrm>
            <a:off x="2411760" y="116632"/>
            <a:ext cx="4536281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3600" b="1" dirty="0">
                <a:solidFill>
                  <a:srgbClr val="3333FF"/>
                </a:solidFill>
                <a:latin typeface="Arial" panose="020B0604020202020204" pitchFamily="34" charset="0"/>
              </a:rPr>
              <a:t>Participants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95536" y="980728"/>
            <a:ext cx="4879862" cy="7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/>
              <a:t>71 </a:t>
            </a:r>
            <a:r>
              <a:rPr lang="de-CH" sz="1800" b="1" dirty="0" err="1"/>
              <a:t>participants</a:t>
            </a:r>
            <a:r>
              <a:rPr lang="de-CH" sz="1800" b="1" dirty="0"/>
              <a:t> </a:t>
            </a:r>
            <a:r>
              <a:rPr lang="de-CH" dirty="0"/>
              <a:t>(</a:t>
            </a:r>
            <a:r>
              <a:rPr lang="de-CH" dirty="0" err="1"/>
              <a:t>thank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interest</a:t>
            </a:r>
            <a:r>
              <a:rPr lang="de-CH" dirty="0"/>
              <a:t> !)</a:t>
            </a:r>
          </a:p>
          <a:p>
            <a:r>
              <a:rPr lang="de-CH" sz="1800" b="1" dirty="0"/>
              <a:t>15 countries </a:t>
            </a:r>
            <a:r>
              <a:rPr lang="de-CH" sz="2000" b="1" dirty="0"/>
              <a:t>- </a:t>
            </a:r>
            <a:r>
              <a:rPr lang="de-CH" dirty="0"/>
              <a:t>An </a:t>
            </a:r>
            <a:r>
              <a:rPr lang="de-CH" dirty="0" err="1"/>
              <a:t>authentic</a:t>
            </a:r>
            <a:r>
              <a:rPr lang="de-CH" dirty="0"/>
              <a:t> international </a:t>
            </a:r>
            <a:r>
              <a:rPr lang="de-CH" dirty="0" err="1"/>
              <a:t>workshop</a:t>
            </a:r>
            <a:endParaRPr lang="de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DA8313-F562-79B1-5AD2-FF6C6AC8D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1991018"/>
            <a:ext cx="5112568" cy="45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85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/>
          <p:cNvSpPr>
            <a:spLocks noGrp="1"/>
          </p:cNvSpPr>
          <p:nvPr>
            <p:ph sz="quarter" idx="4294967295"/>
          </p:nvPr>
        </p:nvSpPr>
        <p:spPr bwMode="auto">
          <a:xfrm>
            <a:off x="137193" y="476672"/>
            <a:ext cx="3312368" cy="5600204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de-CH" sz="2300" b="1" dirty="0">
                <a:latin typeface="Calibri" panose="020F0502020204030204" pitchFamily="34" charset="0"/>
                <a:cs typeface="Calibri" panose="020F0502020204030204" pitchFamily="34" charset="0"/>
              </a:rPr>
              <a:t>Abstract : 47 </a:t>
            </a:r>
            <a:r>
              <a:rPr lang="de-CH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abstracts</a:t>
            </a:r>
            <a:r>
              <a:rPr lang="de-CH" sz="2300" b="1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</a:p>
          <a:p>
            <a:pPr marL="0" indent="0">
              <a:buNone/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Submitted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indico</a:t>
            </a:r>
            <a:endParaRPr lang="de-CH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de-CH" sz="2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34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talks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CH" sz="23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20+10 min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13 Posters</a:t>
            </a:r>
          </a:p>
          <a:p>
            <a:pPr>
              <a:defRPr/>
            </a:pPr>
            <a:endParaRPr lang="de-CH" sz="2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2300" b="1" dirty="0">
                <a:latin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de-CH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topics</a:t>
            </a:r>
            <a:endParaRPr lang="de-CH" sz="2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Overview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activities</a:t>
            </a:r>
            <a:endParaRPr lang="de-CH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Devices: Sensors &amp;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Fluxmeters</a:t>
            </a:r>
            <a:endParaRPr lang="de-CH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Measurement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reports</a:t>
            </a:r>
            <a:endParaRPr lang="de-CH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Hardware and Software</a:t>
            </a: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Application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techniques</a:t>
            </a:r>
            <a:endParaRPr lang="de-CH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de-CH" sz="2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2300" b="1" dirty="0">
                <a:latin typeface="Calibri" panose="020F0502020204030204" pitchFamily="34" charset="0"/>
                <a:cs typeface="Calibri" panose="020F0502020204030204" pitchFamily="34" charset="0"/>
              </a:rPr>
              <a:t>Posters </a:t>
            </a:r>
            <a:r>
              <a:rPr lang="de-CH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session</a:t>
            </a:r>
            <a:r>
              <a:rPr lang="de-CH" sz="2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1h30 at PSI Wednesday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morning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,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preparation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coffee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break (~30 min)</a:t>
            </a:r>
          </a:p>
          <a:p>
            <a:pPr>
              <a:defRPr/>
            </a:pPr>
            <a:endParaRPr lang="de-CH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Lunch : 12h00-14h00</a:t>
            </a:r>
          </a:p>
          <a:p>
            <a:pPr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Sessions: 9h00-12h00</a:t>
            </a:r>
          </a:p>
          <a:p>
            <a:pPr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14h00-17h00</a:t>
            </a:r>
          </a:p>
          <a:p>
            <a:pPr>
              <a:defRPr/>
            </a:pPr>
            <a:endParaRPr lang="de-CH" sz="2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843808" y="44624"/>
            <a:ext cx="4536281" cy="5847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32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Snapshot of the program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B64A42AA-6E15-BC8A-D8C6-7578CB99D8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847846"/>
              </p:ext>
            </p:extLst>
          </p:nvPr>
        </p:nvGraphicFramePr>
        <p:xfrm>
          <a:off x="3563888" y="692696"/>
          <a:ext cx="5472608" cy="4820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18400557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226941793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952720506"/>
                    </a:ext>
                  </a:extLst>
                </a:gridCol>
              </a:tblGrid>
              <a:tr h="298832">
                <a:tc>
                  <a:txBody>
                    <a:bodyPr/>
                    <a:lstStyle/>
                    <a:p>
                      <a:r>
                        <a:rPr lang="de-CH" sz="1800" dirty="0"/>
                        <a:t>Date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800" dirty="0"/>
                        <a:t>Place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dirty="0" err="1"/>
                        <a:t>Program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204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dirty="0"/>
                        <a:t>Monday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800" dirty="0"/>
                        <a:t>Bad </a:t>
                      </a:r>
                      <a:r>
                        <a:rPr lang="de-CH" sz="1800" dirty="0" err="1"/>
                        <a:t>Zurzach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600" dirty="0" err="1"/>
                        <a:t>Overview</a:t>
                      </a:r>
                      <a:r>
                        <a:rPr lang="de-CH" sz="160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912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dirty="0"/>
                        <a:t>Tuesday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800" dirty="0"/>
                        <a:t>Bad </a:t>
                      </a:r>
                      <a:r>
                        <a:rPr lang="de-CH" sz="1800" dirty="0" err="1"/>
                        <a:t>Zurzach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600" dirty="0"/>
                        <a:t>Devices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600" dirty="0" err="1"/>
                        <a:t>Meas</a:t>
                      </a:r>
                      <a:r>
                        <a:rPr lang="de-CH" sz="1600" dirty="0"/>
                        <a:t>. Reports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264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dirty="0"/>
                        <a:t>Wednesday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Morning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Morning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Afternoon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Evening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800" dirty="0"/>
                        <a:t>Paul Scherrer Institut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PSI overview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Poster session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Visits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Social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589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dirty="0" err="1"/>
                        <a:t>Thursday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800" dirty="0"/>
                        <a:t>Bad </a:t>
                      </a:r>
                      <a:r>
                        <a:rPr lang="de-CH" sz="1800" dirty="0" err="1"/>
                        <a:t>Zurzach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600" dirty="0" err="1"/>
                        <a:t>Meas</a:t>
                      </a:r>
                      <a:r>
                        <a:rPr lang="de-CH" sz="1600" dirty="0"/>
                        <a:t>. Reports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Hard Software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/>
                        <a:t>Appli&amp;Tech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9288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dirty="0"/>
                        <a:t>Friday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Morning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Morning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Morning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Midday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/>
                        <a:t>Bad </a:t>
                      </a:r>
                      <a:r>
                        <a:rPr lang="de-CH" sz="1800" dirty="0" err="1"/>
                        <a:t>Zurzach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Hard Software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Photo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Conclusions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End of Workshop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9850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D723213-C5D2-7F97-88D2-90B83E36DD99}"/>
              </a:ext>
            </a:extLst>
          </p:cNvPr>
          <p:cNvSpPr txBox="1"/>
          <p:nvPr/>
        </p:nvSpPr>
        <p:spPr>
          <a:xfrm>
            <a:off x="179512" y="5970289"/>
            <a:ext cx="9036496" cy="12541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*Linking the IMMW workshop to a peer review journal: Metrology (ISSN 2673-8244). special issue on ‘Advances in Magnetic Measurements’- contact Prof. N. </a:t>
            </a:r>
            <a:r>
              <a:rPr lang="en-US" i="1" dirty="0" err="1"/>
              <a:t>Sammut</a:t>
            </a:r>
            <a:r>
              <a:rPr lang="en-US" i="1" dirty="0"/>
              <a:t>, </a:t>
            </a:r>
            <a:r>
              <a:rPr lang="en-GB" sz="1800" i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nicholas.sammut@um.edu.mt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/>
              <a:t> </a:t>
            </a:r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https://www.mdpi.com/journal/metrology/special_issues/325603DE6K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83594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PSI view.potx" id="{57865225-D5F5-4B14-9554-6F1983BEF741}" vid="{FE0F0F40-2222-428C-ADE8-B6B4923730F7}"/>
    </a:ext>
  </a:extLst>
</a:theme>
</file>

<file path=ppt/theme/theme3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view.potx" id="{57865225-D5F5-4B14-9554-6F1983BEF741}" vid="{BD76FD66-F3BA-4108-AF4A-BB6C3134E4C5}"/>
    </a:ext>
  </a:extLst>
</a:theme>
</file>

<file path=ppt/theme/theme4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1194</Words>
  <Application>Microsoft Office PowerPoint</Application>
  <PresentationFormat>On-screen Show (4:3)</PresentationFormat>
  <Paragraphs>257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Accelerate</vt:lpstr>
      <vt:lpstr>Aptos</vt:lpstr>
      <vt:lpstr>Arial</vt:lpstr>
      <vt:lpstr>Arial Narrow</vt:lpstr>
      <vt:lpstr>Calibri</vt:lpstr>
      <vt:lpstr>Georgia</vt:lpstr>
      <vt:lpstr>Helvetica</vt:lpstr>
      <vt:lpstr>Roboto</vt:lpstr>
      <vt:lpstr>Rockwell</vt:lpstr>
      <vt:lpstr>Source Sans Pro SemiBold</vt:lpstr>
      <vt:lpstr>Symbol</vt:lpstr>
      <vt:lpstr>Times</vt:lpstr>
      <vt:lpstr>Benutzerdefiniertes Design</vt:lpstr>
      <vt:lpstr>PSI-PowerPoint-Master deutsch</vt:lpstr>
      <vt:lpstr>1_PSI-Powerpoint-Master Calibri V2</vt:lpstr>
      <vt:lpstr> IMMW23 Welcome - Introductory Remarks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Welcome to the Dorint Parkhotel Bad Zurzach</vt:lpstr>
      <vt:lpstr>PSI day on Wednesday, October 9th, 2024</vt:lpstr>
      <vt:lpstr>IMMW16 at PSI : 26-29 October 2009</vt:lpstr>
      <vt:lpstr>IMMW at PSI …..15 years after</vt:lpstr>
      <vt:lpstr>IMMW at PSI …..15 years after</vt:lpstr>
      <vt:lpstr>IMMW at PSI …..15 years after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period, high K undulator development</dc:title>
  <dc:creator>Sanfilippo Stephane</dc:creator>
  <cp:lastModifiedBy>Sanfilippo Stephane</cp:lastModifiedBy>
  <cp:revision>1340</cp:revision>
  <cp:lastPrinted>2024-09-13T13:55:15Z</cp:lastPrinted>
  <dcterms:modified xsi:type="dcterms:W3CDTF">2024-10-05T13:47:41Z</dcterms:modified>
</cp:coreProperties>
</file>